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301" r:id="rId3"/>
    <p:sldId id="319" r:id="rId4"/>
    <p:sldId id="320" r:id="rId5"/>
    <p:sldId id="321" r:id="rId6"/>
    <p:sldId id="322" r:id="rId7"/>
    <p:sldId id="324" r:id="rId8"/>
    <p:sldId id="323" r:id="rId9"/>
    <p:sldId id="333" r:id="rId10"/>
    <p:sldId id="334" r:id="rId11"/>
    <p:sldId id="335" r:id="rId12"/>
    <p:sldId id="336" r:id="rId13"/>
    <p:sldId id="330" r:id="rId14"/>
    <p:sldId id="337" r:id="rId15"/>
    <p:sldId id="332" r:id="rId16"/>
    <p:sldId id="338" r:id="rId17"/>
    <p:sldId id="339" r:id="rId18"/>
    <p:sldId id="300" r:id="rId19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FFFFFF"/>
    <a:srgbClr val="62BB46"/>
    <a:srgbClr val="21A9C0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87127" autoAdjust="0"/>
  </p:normalViewPr>
  <p:slideViewPr>
    <p:cSldViewPr snapToGrid="0" showGuides="1">
      <p:cViewPr varScale="1">
        <p:scale>
          <a:sx n="158" d="100"/>
          <a:sy n="158" d="100"/>
        </p:scale>
        <p:origin x="108" y="28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7NPk5lwbI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kvVGj5V65i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427HeE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5 </a:t>
            </a:r>
            <a:r>
              <a:rPr lang="en-US" altLang="cs-CZ" sz="4800" dirty="0"/>
              <a:t>: </a:t>
            </a:r>
            <a:r>
              <a:rPr lang="en-US" altLang="cs-CZ" sz="4800" dirty="0" smtClean="0"/>
              <a:t>Sequence Alignment</a:t>
            </a:r>
            <a:r>
              <a:rPr lang="en-GB" altLang="cs-CZ" sz="4800" dirty="0" smtClean="0"/>
              <a:t/>
            </a:r>
            <a:br>
              <a:rPr lang="en-GB" altLang="cs-CZ" sz="4800" dirty="0" smtClean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7" b="51935"/>
          <a:stretch/>
        </p:blipFill>
        <p:spPr bwMode="auto">
          <a:xfrm>
            <a:off x="466725" y="2331360"/>
            <a:ext cx="6095860" cy="29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Burrows Wheeler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7422" y="1188359"/>
            <a:ext cx="49139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Property:</a:t>
            </a:r>
            <a:br>
              <a:rPr lang="en-US" dirty="0" smtClean="0"/>
            </a:br>
            <a:r>
              <a:rPr lang="en-US" dirty="0" smtClean="0"/>
              <a:t>LF (Last First)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First and Last columns the order of same letters remains the same</a:t>
            </a:r>
          </a:p>
          <a:p>
            <a:endParaRPr lang="en-US" dirty="0"/>
          </a:p>
          <a:p>
            <a:r>
              <a:rPr lang="en-US" dirty="0" smtClean="0"/>
              <a:t>Next Step:</a:t>
            </a:r>
          </a:p>
          <a:p>
            <a:endParaRPr lang="en-US" dirty="0" smtClean="0"/>
          </a:p>
          <a:p>
            <a:r>
              <a:rPr lang="en-US" dirty="0" smtClean="0"/>
              <a:t>Sort the table by order of letter AND index</a:t>
            </a:r>
          </a:p>
          <a:p>
            <a:endParaRPr lang="en-US" dirty="0" smtClean="0"/>
          </a:p>
          <a:p>
            <a:r>
              <a:rPr lang="en-US" dirty="0"/>
              <a:t>$</a:t>
            </a:r>
          </a:p>
          <a:p>
            <a:r>
              <a:rPr lang="en-US" dirty="0" smtClean="0"/>
              <a:t>A1</a:t>
            </a:r>
          </a:p>
          <a:p>
            <a:r>
              <a:rPr lang="en-US" dirty="0" smtClean="0"/>
              <a:t>A2</a:t>
            </a:r>
          </a:p>
          <a:p>
            <a:r>
              <a:rPr lang="en-US" dirty="0" smtClean="0"/>
              <a:t>A3</a:t>
            </a:r>
          </a:p>
          <a:p>
            <a:r>
              <a:rPr lang="en-US" dirty="0" smtClean="0"/>
              <a:t>C1</a:t>
            </a:r>
          </a:p>
          <a:p>
            <a:r>
              <a:rPr lang="en-US" dirty="0" smtClean="0"/>
              <a:t>C2</a:t>
            </a:r>
          </a:p>
          <a:p>
            <a:r>
              <a:rPr lang="en-US" dirty="0" smtClean="0"/>
              <a:t>G1</a:t>
            </a:r>
          </a:p>
        </p:txBody>
      </p:sp>
      <p:sp>
        <p:nvSpPr>
          <p:cNvPr id="3" name="Oval 2"/>
          <p:cNvSpPr/>
          <p:nvPr/>
        </p:nvSpPr>
        <p:spPr>
          <a:xfrm>
            <a:off x="2898321" y="3102429"/>
            <a:ext cx="212272" cy="236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0049" y="3712936"/>
            <a:ext cx="212272" cy="236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1364" y="2824843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1314" y="2822122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0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Burrows Wheeler Transform - Reversing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3" y="1506398"/>
            <a:ext cx="5995987" cy="4225610"/>
          </a:xfrm>
          <a:prstGeom prst="rect">
            <a:avLst/>
          </a:prstGeom>
        </p:spPr>
      </p:pic>
      <p:pic>
        <p:nvPicPr>
          <p:cNvPr id="6" name="Picture 2" descr="fig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52308" r="50584" b="-373"/>
          <a:stretch/>
        </p:blipFill>
        <p:spPr bwMode="auto">
          <a:xfrm>
            <a:off x="6396037" y="1506398"/>
            <a:ext cx="5654449" cy="27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1236" y="4376933"/>
            <a:ext cx="491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We can easily recreate the original sequence by working on a reverse order from any point in the Transform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08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058" y="5059412"/>
            <a:ext cx="5083581" cy="119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Burrows Wheeler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fig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0" t="2310" r="1820" b="49625"/>
          <a:stretch/>
        </p:blipFill>
        <p:spPr bwMode="auto">
          <a:xfrm>
            <a:off x="168449" y="1325129"/>
            <a:ext cx="6071223" cy="27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11770" y="1238970"/>
            <a:ext cx="4913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For every subsequence we can quickly find the location of all possible matches by working backwards in the transform</a:t>
            </a:r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 err="1" smtClean="0"/>
              <a:t>precalculation</a:t>
            </a:r>
            <a:r>
              <a:rPr lang="en-US" dirty="0" smtClean="0"/>
              <a:t> the complexity of the lookup can be reduced close to O(1)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5861" y="5329300"/>
            <a:ext cx="5154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://www.youtube.com/watch?v=4n7NPk5lwbI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://www.youtube.com/watch?v=kvVGj5V65io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5861" y="5059412"/>
            <a:ext cx="4412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Explanation of BWT for genomic indexing</a:t>
            </a:r>
          </a:p>
          <a:p>
            <a:r>
              <a:rPr lang="en-US" dirty="0" smtClean="0"/>
              <a:t>by Ben Langmead (creator of bowtie)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" y="2355992"/>
            <a:ext cx="5672438" cy="4502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7" y="206309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Bowtie,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6333" y="209531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2, 2012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333" y="2390342"/>
            <a:ext cx="4927987" cy="44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TopHat2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4014" y="290901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TopHat2,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6333" y="209531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2, 2012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33" y="2390342"/>
            <a:ext cx="4927987" cy="4467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069"/>
            <a:ext cx="5991574" cy="3617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39" y="1976844"/>
            <a:ext cx="4230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TopHat2 </a:t>
            </a:r>
            <a:r>
              <a:rPr lang="en-US" dirty="0"/>
              <a:t>works well with gaps + introns</a:t>
            </a:r>
          </a:p>
        </p:txBody>
      </p:sp>
    </p:spTree>
    <p:extLst>
      <p:ext uri="{BB962C8B-B14F-4D97-AF65-F5344CB8AC3E}">
        <p14:creationId xmlns:p14="http://schemas.microsoft.com/office/powerpoint/2010/main" val="237611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417" y="1524000"/>
            <a:ext cx="5807858" cy="2326954"/>
          </a:xfrm>
        </p:spPr>
        <p:txBody>
          <a:bodyPr/>
          <a:lstStyle/>
          <a:p>
            <a:r>
              <a:rPr lang="en-US" dirty="0" smtClean="0"/>
              <a:t>STAR works well with gaps + introns</a:t>
            </a:r>
          </a:p>
          <a:p>
            <a:endParaRPr lang="en-US" dirty="0"/>
          </a:p>
          <a:p>
            <a:r>
              <a:rPr lang="en-US" dirty="0" smtClean="0"/>
              <a:t>Preferable for mapping on RNA</a:t>
            </a:r>
          </a:p>
          <a:p>
            <a:endParaRPr lang="en-US" dirty="0"/>
          </a:p>
          <a:p>
            <a:r>
              <a:rPr lang="en-US" dirty="0" smtClean="0"/>
              <a:t>Faster than TopHat2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32" y="2095315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2" y="2388719"/>
            <a:ext cx="5046887" cy="446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758" y="4147770"/>
            <a:ext cx="2791703" cy="22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9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Clustal</a:t>
            </a:r>
            <a:r>
              <a:rPr lang="en-US" dirty="0" smtClean="0"/>
              <a:t> – Omega (Multiple Sequence Alignment)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2" y="1331613"/>
            <a:ext cx="7049885" cy="4129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95" y="2422846"/>
            <a:ext cx="4271480" cy="14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5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Alignment: Use Alignment Matrix</a:t>
            </a:r>
          </a:p>
          <a:p>
            <a:endParaRPr lang="en-US" dirty="0" smtClean="0"/>
          </a:p>
          <a:p>
            <a:r>
              <a:rPr lang="en-US" dirty="0" smtClean="0"/>
              <a:t>Global Alignment: Align Position Weight Matrices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https://bit.ly/3427HeE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0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</a:p>
          <a:p>
            <a:r>
              <a:rPr lang="en-US" dirty="0" smtClean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BLAST - </a:t>
            </a:r>
            <a:r>
              <a:rPr lang="en-US" b="1" dirty="0"/>
              <a:t>Basic Local Alignment Search </a:t>
            </a:r>
            <a:r>
              <a:rPr lang="en-US" b="1" dirty="0" smtClean="0"/>
              <a:t>Tool</a:t>
            </a:r>
            <a:endParaRPr lang="en-US" dirty="0"/>
          </a:p>
        </p:txBody>
      </p:sp>
      <p:pic>
        <p:nvPicPr>
          <p:cNvPr id="1026" name="Picture 2" descr="Image result for Volume 215, Issue 3 j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04" y="4287103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8809" y="3693853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Published 1990</a:t>
            </a:r>
          </a:p>
          <a:p>
            <a:pPr algn="ctr"/>
            <a:r>
              <a:rPr lang="en-US" dirty="0" smtClean="0"/>
              <a:t>~80,000 citations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9109" y="1859306"/>
            <a:ext cx="9652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BLAST </a:t>
            </a:r>
            <a:r>
              <a:rPr lang="en-US" dirty="0"/>
              <a:t>is a </a:t>
            </a:r>
            <a:r>
              <a:rPr lang="en-US" dirty="0" smtClean="0"/>
              <a:t>method for performing Local Alignment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uses a Seed query that must match perfectly to the reference, then builds around 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alignment ends when a score threshold is passed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Step 1: Break Query into short words of specific length W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Step 2: Search for this sequence in a database of the reference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Step 3: Keep seeds that pass Threshold and extend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Step 4: Calculate E (Expected Value) – log10 chance that such alignment is found by luck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3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- </a:t>
            </a:r>
            <a:r>
              <a:rPr lang="en-US" b="1" dirty="0"/>
              <a:t>Basic Local Alignment Search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blast.ncbi.nlm.nih.gov/Blast.cgi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8114"/>
            <a:ext cx="5897063" cy="49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- </a:t>
            </a:r>
            <a:r>
              <a:rPr lang="en-US" b="1" dirty="0"/>
              <a:t>Basic Local Alignment Search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816"/>
            <a:ext cx="12316504" cy="53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- </a:t>
            </a:r>
            <a:r>
              <a:rPr lang="en-US" b="1" dirty="0"/>
              <a:t>Basic Local Alignment Search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61" y="2637830"/>
            <a:ext cx="8201255" cy="1819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882" y="1111704"/>
            <a:ext cx="3444118" cy="5746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321" y="1714500"/>
            <a:ext cx="4307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Useful information about alignment(s)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 well for a single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variations – old standalone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BLASTN</a:t>
            </a:r>
            <a:r>
              <a:rPr lang="en-US" dirty="0"/>
              <a:t> - Compares a DNA query to a DNA database. Searches both strands automatically. It is optimized for speed, rather than sensitivity.</a:t>
            </a:r>
          </a:p>
          <a:p>
            <a:r>
              <a:rPr lang="en-US" b="1" dirty="0"/>
              <a:t>BLASTP</a:t>
            </a:r>
            <a:r>
              <a:rPr lang="en-US" dirty="0"/>
              <a:t> - Compares a protein query to a protein database.</a:t>
            </a:r>
          </a:p>
          <a:p>
            <a:r>
              <a:rPr lang="en-US" b="1" dirty="0"/>
              <a:t>BLASTX</a:t>
            </a:r>
            <a:r>
              <a:rPr lang="en-US" dirty="0"/>
              <a:t> - Compares a DNA query to a protein database, by translating the query sequence in the 6 possible frames, and comparing each against the database (3 reading frames from each strand of the DNA) searching.</a:t>
            </a:r>
          </a:p>
          <a:p>
            <a:r>
              <a:rPr lang="en-US" b="1" dirty="0"/>
              <a:t>TBLASTN</a:t>
            </a:r>
            <a:r>
              <a:rPr lang="en-US" dirty="0"/>
              <a:t> - Compares a protein query to a DNA database, in the 6 possible frames of the database.</a:t>
            </a:r>
          </a:p>
          <a:p>
            <a:r>
              <a:rPr lang="en-US" b="1" dirty="0"/>
              <a:t>TBLASTX</a:t>
            </a:r>
            <a:r>
              <a:rPr lang="en-US" dirty="0"/>
              <a:t> - Compares the protein encoded in a DNA query to the protein encoded in a DNA database, in the 6*6 possible frames of both query and database sequences (Note that all the combinations of frames may have different scores).</a:t>
            </a:r>
          </a:p>
          <a:p>
            <a:r>
              <a:rPr lang="en-US" b="1" dirty="0"/>
              <a:t>BLAST2</a:t>
            </a:r>
            <a:r>
              <a:rPr lang="en-US" dirty="0"/>
              <a:t> - Also called </a:t>
            </a:r>
            <a:r>
              <a:rPr lang="en-US" i="1" dirty="0"/>
              <a:t>advanced BLAST</a:t>
            </a:r>
            <a:r>
              <a:rPr lang="en-US" dirty="0"/>
              <a:t>. It can perform gapped alignments.</a:t>
            </a:r>
          </a:p>
          <a:p>
            <a:r>
              <a:rPr lang="en-US" b="1" dirty="0"/>
              <a:t>PSI-BLAST</a:t>
            </a:r>
            <a:r>
              <a:rPr lang="en-US" dirty="0"/>
              <a:t> - (Position Specific Iterated) Performs iterative database searches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29899" y="708391"/>
            <a:ext cx="6976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5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variations – web services and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29899" y="708391"/>
            <a:ext cx="6976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987626"/>
            <a:ext cx="5411760" cy="363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077723"/>
            <a:ext cx="8849550" cy="19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BWA - </a:t>
            </a:r>
            <a:r>
              <a:rPr lang="en-US" dirty="0"/>
              <a:t>Burrows-Wheeler </a:t>
            </a:r>
            <a:r>
              <a:rPr lang="en-US" dirty="0" smtClean="0"/>
              <a:t>Aligner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417" y="1523999"/>
            <a:ext cx="5807858" cy="4362451"/>
          </a:xfrm>
        </p:spPr>
        <p:txBody>
          <a:bodyPr/>
          <a:lstStyle/>
          <a:p>
            <a:r>
              <a:rPr lang="en-US" dirty="0"/>
              <a:t>BWA is a software package for mapping low-divergent sequences against a large reference genome, such as the human genome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Variants: short </a:t>
            </a:r>
            <a:r>
              <a:rPr lang="en-US" dirty="0" err="1" smtClean="0"/>
              <a:t>seq</a:t>
            </a:r>
            <a:r>
              <a:rPr lang="en-US" dirty="0" smtClean="0"/>
              <a:t> (up to 100bp), longer </a:t>
            </a:r>
            <a:r>
              <a:rPr lang="en-US" dirty="0" err="1" smtClean="0"/>
              <a:t>seq</a:t>
            </a:r>
            <a:r>
              <a:rPr lang="en-US" dirty="0" smtClean="0"/>
              <a:t> (70-1,000,000bp)</a:t>
            </a:r>
          </a:p>
          <a:p>
            <a:r>
              <a:rPr lang="en-US" dirty="0" smtClean="0"/>
              <a:t>Utilizes “Burrows Wheeler Transform” to make alignment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" y="2556183"/>
            <a:ext cx="5087330" cy="4301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303" y="2295506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BWA,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9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Burrows Wheeler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fig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7" b="51935"/>
          <a:stretch/>
        </p:blipFill>
        <p:spPr bwMode="auto">
          <a:xfrm>
            <a:off x="466726" y="1188360"/>
            <a:ext cx="3060246" cy="14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7422" y="1188359"/>
            <a:ext cx="4913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Sort every permutation (sliding through) of the string and then take the last column = Transform</a:t>
            </a:r>
          </a:p>
          <a:p>
            <a:endParaRPr lang="en-US" dirty="0"/>
          </a:p>
          <a:p>
            <a:r>
              <a:rPr lang="en-US" dirty="0" smtClean="0"/>
              <a:t>Essentially sorting by the character that comes AFTER this one (right-context)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2" y="2887683"/>
            <a:ext cx="9120868" cy="25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2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Words>432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Office</vt:lpstr>
      <vt:lpstr> Week 5 : Sequence Alignment </vt:lpstr>
      <vt:lpstr>BLAST - Basic Local Alignment Search Tool</vt:lpstr>
      <vt:lpstr>BLAST - Basic Local Alignment Search Tool</vt:lpstr>
      <vt:lpstr>BLAST - Basic Local Alignment Search Tool</vt:lpstr>
      <vt:lpstr>BLAST - Basic Local Alignment Search Tool</vt:lpstr>
      <vt:lpstr>BLAST variations – old standalone programs</vt:lpstr>
      <vt:lpstr>BLAST variations – web services and API</vt:lpstr>
      <vt:lpstr>BWA - Burrows-Wheeler Aligner</vt:lpstr>
      <vt:lpstr>Burrows Wheeler Transform</vt:lpstr>
      <vt:lpstr>Burrows Wheeler Transform</vt:lpstr>
      <vt:lpstr>Burrows Wheeler Transform - Reversing</vt:lpstr>
      <vt:lpstr>Burrows Wheeler Transform</vt:lpstr>
      <vt:lpstr>Bowtie</vt:lpstr>
      <vt:lpstr>TopHat2</vt:lpstr>
      <vt:lpstr>STAR</vt:lpstr>
      <vt:lpstr>Clustal – Omega (Multiple Sequence Alignment)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171</cp:revision>
  <cp:lastPrinted>2017-09-20T07:48:49Z</cp:lastPrinted>
  <dcterms:created xsi:type="dcterms:W3CDTF">2018-06-18T13:01:41Z</dcterms:created>
  <dcterms:modified xsi:type="dcterms:W3CDTF">2019-10-25T06:54:07Z</dcterms:modified>
</cp:coreProperties>
</file>