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PT Sans Narrow"/>
      <p:regular r:id="rId40"/>
      <p:bold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FhDul2YEUnWDTeEy5fALSrho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regular.fntdata"/><Relationship Id="rId41" Type="http://schemas.openxmlformats.org/officeDocument/2006/relationships/font" Target="fonts/PTSansNarrow-bold.fntdata"/><Relationship Id="rId22" Type="http://schemas.openxmlformats.org/officeDocument/2006/relationships/slide" Target="slides/slide18.xml"/><Relationship Id="rId44" Type="http://schemas.openxmlformats.org/officeDocument/2006/relationships/font" Target="fonts/OpenSans-italic.fntdata"/><Relationship Id="rId21" Type="http://schemas.openxmlformats.org/officeDocument/2006/relationships/slide" Target="slides/slide17.xml"/><Relationship Id="rId43" Type="http://schemas.openxmlformats.org/officeDocument/2006/relationships/font" Target="fonts/OpenSans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3bd4fcf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3bd4fcf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23bd4fcf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23bd4fcf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23bd4fcf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23bd4fcf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3bd4fcf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3bd4fcf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3bd4fcf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3bd4fcf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3bd4fcf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3bd4fcf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3bd4fcf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3bd4fcf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23bd4fcf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23bd4fcf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Example of STAR alignment in command line - very “nice” for non-bioinformaticians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EXAMPLE of STAR alignment in Galaxy - very NICE for non-bioinformaticians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23bd4fc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623bd4fc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Advantages and disadvantages of command line and Galaxy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23bd4fcf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23bd4fcf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23bd4fcf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23bd4fcf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3bd4fcf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3bd4fcf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23bd4fcf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23bd4fcf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0b6c4c9ad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60b6c4c9ad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Copy the links which start with ftp:// and end with .fastq.gz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the link doesn’t start with ftp:// Galaxy might have problem to upload it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you are sure the link you copied is an ftp link you can just add the ftp:// in front of the link so it then looks like (most likely) as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ftp://ftp.xxx.fastq.gz </a:t>
            </a:r>
            <a:r>
              <a:rPr lang="en"/>
              <a:t>where xxx is the actual path to the file on the ftp server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23bd4fcf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23bd4fcf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23bd4fcf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23bd4fcf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23bd4fcf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23bd4fcf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23bd4fcf9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23bd4fcf9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23bd4fcf9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23bd4fcf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23bd4fc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23bd4fc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23bd4fcf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23bd4fcf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23bd4fcf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23bd4fcf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23bd4fcf9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23bd4fcf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23bd4fcf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23bd4fcf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3bd4fc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3bd4fc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Advantages and disadvantages of command line and Galaxy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Advantages and disadvantages of command line and Galaxy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3bd4fc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3bd4fc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3bd4fcf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3bd4fcf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3bd4fcf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23bd4fcf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" name="Google Shape;12;p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0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0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" name="Google Shape;17;p103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8" name="Google Shape;18;p10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10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0" name="Google Shape;20;p103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21" name="Google Shape;21;p10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10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" name="Google Shape;23;p10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4" name="Google Shape;24;p10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0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0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0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0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alaxyproject.org/main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segalaxy.org/" TargetMode="External"/><Relationship Id="rId4" Type="http://schemas.openxmlformats.org/officeDocument/2006/relationships/hyperlink" Target="https://galaxyproject.org/galaxy-project/statistics" TargetMode="External"/><Relationship Id="rId5" Type="http://schemas.openxmlformats.org/officeDocument/2006/relationships/hyperlink" Target="https://www.tacc.utexas.edu/" TargetMode="External"/><Relationship Id="rId6" Type="http://schemas.openxmlformats.org/officeDocument/2006/relationships/hyperlink" Target="http://www.cyverse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alaxy.ceitec.muni.cz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Galaxy</a:t>
            </a:r>
            <a:endParaRPr/>
          </a:p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Galaxy</a:t>
            </a:r>
            <a:r>
              <a:rPr lang="en"/>
              <a:t> is an open source, web-based platform for data intensive biomedical research. A universal </a:t>
            </a:r>
            <a:r>
              <a:rPr b="1" lang="en"/>
              <a:t>GUI </a:t>
            </a:r>
            <a:r>
              <a:rPr lang="en"/>
              <a:t>and </a:t>
            </a:r>
            <a:r>
              <a:rPr b="1" lang="en"/>
              <a:t>workflow manager</a:t>
            </a:r>
            <a:r>
              <a:rPr lang="en"/>
              <a:t> for lots of tools.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Official 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https://galaxyproject.org/main/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There are approximately </a:t>
            </a:r>
            <a:r>
              <a:rPr b="1" lang="en" sz="1400"/>
              <a:t>120 public servers</a:t>
            </a:r>
            <a:r>
              <a:rPr lang="en" sz="1400"/>
              <a:t>, </a:t>
            </a:r>
            <a:r>
              <a:rPr b="1" lang="en" sz="1400"/>
              <a:t>dozens</a:t>
            </a:r>
            <a:r>
              <a:rPr lang="en" sz="1400"/>
              <a:t> of private </a:t>
            </a:r>
            <a:r>
              <a:rPr b="1" lang="en" sz="1400"/>
              <a:t>academic servers</a:t>
            </a:r>
            <a:r>
              <a:rPr lang="en" sz="1400"/>
              <a:t> and even several </a:t>
            </a:r>
            <a:r>
              <a:rPr b="1" lang="en" sz="1400"/>
              <a:t>commercial servers</a:t>
            </a:r>
            <a:r>
              <a:rPr lang="en" sz="1400"/>
              <a:t>. Lots of which are highly specialised or modified as Galaxy project is completely </a:t>
            </a:r>
            <a:r>
              <a:rPr b="1" lang="en" sz="1400"/>
              <a:t>open access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400"/>
              <a:t>Anyone can use</a:t>
            </a:r>
            <a:r>
              <a:rPr lang="en" sz="1400"/>
              <a:t> one of public servers, with or without an account, but </a:t>
            </a:r>
            <a:r>
              <a:rPr b="1" lang="en" sz="1400"/>
              <a:t>Galaxy user accounts</a:t>
            </a:r>
            <a:r>
              <a:rPr lang="en" sz="1400"/>
              <a:t> are simple to create (email, password and go!). Advantages are: </a:t>
            </a:r>
            <a:r>
              <a:rPr b="1" lang="en" sz="1400"/>
              <a:t>increased </a:t>
            </a:r>
            <a:r>
              <a:rPr b="1" lang="en" sz="1400"/>
              <a:t>data quotas, more resources </a:t>
            </a:r>
            <a:r>
              <a:rPr lang="en" sz="1400"/>
              <a:t>available</a:t>
            </a:r>
            <a:r>
              <a:rPr b="1" lang="en" sz="1400"/>
              <a:t>, parallel jobs </a:t>
            </a:r>
            <a:r>
              <a:rPr lang="en" sz="1400"/>
              <a:t>and </a:t>
            </a:r>
            <a:r>
              <a:rPr b="1" lang="en" sz="1400"/>
              <a:t>extended functionality</a:t>
            </a:r>
            <a:r>
              <a:rPr lang="en" sz="1400"/>
              <a:t> across sessions (i.e., </a:t>
            </a:r>
            <a:r>
              <a:rPr b="1" lang="en" sz="1400"/>
              <a:t>Histories</a:t>
            </a:r>
            <a:r>
              <a:rPr lang="en" sz="1400"/>
              <a:t>)</a:t>
            </a:r>
            <a:r>
              <a:rPr lang="en" sz="1400"/>
              <a:t>, such as </a:t>
            </a:r>
            <a:r>
              <a:rPr b="1" lang="en" sz="1400"/>
              <a:t>naming, saving, sharing, </a:t>
            </a:r>
            <a:r>
              <a:rPr lang="en" sz="1400"/>
              <a:t>and</a:t>
            </a:r>
            <a:r>
              <a:rPr b="1" lang="en" sz="1400"/>
              <a:t> publishing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23bd4fcf9_0_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data into History</a:t>
            </a:r>
            <a:endParaRPr/>
          </a:p>
        </p:txBody>
      </p:sp>
      <p:pic>
        <p:nvPicPr>
          <p:cNvPr id="126" name="Google Shape;126;g623bd4fcf9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25" y="1152425"/>
            <a:ext cx="8792325" cy="381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3bd4fcf9_0_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pic>
        <p:nvPicPr>
          <p:cNvPr id="132" name="Google Shape;132;g623bd4fcf9_0_52"/>
          <p:cNvPicPr preferRelativeResize="0"/>
          <p:nvPr/>
        </p:nvPicPr>
        <p:blipFill rotWithShape="1">
          <a:blip r:embed="rId3">
            <a:alphaModFix/>
          </a:blip>
          <a:srcRect b="0" l="45166" r="0" t="0"/>
          <a:stretch/>
        </p:blipFill>
        <p:spPr>
          <a:xfrm>
            <a:off x="311700" y="1193900"/>
            <a:ext cx="3686400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23bd4fcf9_0_52"/>
          <p:cNvSpPr/>
          <p:nvPr/>
        </p:nvSpPr>
        <p:spPr>
          <a:xfrm>
            <a:off x="4027425" y="12547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623bd4fcf9_0_52"/>
          <p:cNvSpPr/>
          <p:nvPr/>
        </p:nvSpPr>
        <p:spPr>
          <a:xfrm>
            <a:off x="4027425" y="14487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623bd4fcf9_0_52"/>
          <p:cNvSpPr/>
          <p:nvPr/>
        </p:nvSpPr>
        <p:spPr>
          <a:xfrm>
            <a:off x="4027425" y="16843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623bd4fcf9_0_52"/>
          <p:cNvSpPr/>
          <p:nvPr/>
        </p:nvSpPr>
        <p:spPr>
          <a:xfrm>
            <a:off x="4027425" y="19199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623bd4fcf9_0_52"/>
          <p:cNvSpPr/>
          <p:nvPr/>
        </p:nvSpPr>
        <p:spPr>
          <a:xfrm rot="-8767803">
            <a:off x="2065236" y="2065385"/>
            <a:ext cx="450557" cy="1524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623bd4fcf9_0_52"/>
          <p:cNvSpPr/>
          <p:nvPr/>
        </p:nvSpPr>
        <p:spPr>
          <a:xfrm>
            <a:off x="4027425" y="217805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23bd4fcf9_0_52"/>
          <p:cNvSpPr/>
          <p:nvPr/>
        </p:nvSpPr>
        <p:spPr>
          <a:xfrm>
            <a:off x="4027425" y="267172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23bd4fcf9_0_52"/>
          <p:cNvSpPr txBox="1"/>
          <p:nvPr/>
        </p:nvSpPr>
        <p:spPr>
          <a:xfrm>
            <a:off x="1060575" y="1684375"/>
            <a:ext cx="14073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Size of History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623bd4fcf9_0_52"/>
          <p:cNvSpPr txBox="1"/>
          <p:nvPr/>
        </p:nvSpPr>
        <p:spPr>
          <a:xfrm>
            <a:off x="4554550" y="1100775"/>
            <a:ext cx="4173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Total usage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across the Histories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623bd4fcf9_0_52"/>
          <p:cNvSpPr txBox="1"/>
          <p:nvPr/>
        </p:nvSpPr>
        <p:spPr>
          <a:xfrm>
            <a:off x="4554550" y="1350975"/>
            <a:ext cx="4173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Reload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Advanced options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Multy-history panel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623bd4fcf9_0_52"/>
          <p:cNvSpPr txBox="1"/>
          <p:nvPr/>
        </p:nvSpPr>
        <p:spPr>
          <a:xfrm>
            <a:off x="4554550" y="1586575"/>
            <a:ext cx="4173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Search field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(looks in names, tags, comments, metadata)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g623bd4fcf9_0_52"/>
          <p:cNvSpPr txBox="1"/>
          <p:nvPr/>
        </p:nvSpPr>
        <p:spPr>
          <a:xfrm>
            <a:off x="4554550" y="1822175"/>
            <a:ext cx="4173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History name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(adjustable anytime, </a:t>
            </a:r>
            <a:r>
              <a:rPr i="1" lang="en" sz="1200" u="sng">
                <a:latin typeface="Open Sans"/>
                <a:ea typeface="Open Sans"/>
                <a:cs typeface="Open Sans"/>
                <a:sym typeface="Open Sans"/>
              </a:rPr>
              <a:t>recommended to use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g623bd4fcf9_0_52"/>
          <p:cNvSpPr txBox="1"/>
          <p:nvPr/>
        </p:nvSpPr>
        <p:spPr>
          <a:xfrm>
            <a:off x="4554550" y="2072375"/>
            <a:ext cx="4471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Multi-dataset operations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History tags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History annotation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g623bd4fcf9_0_52"/>
          <p:cNvSpPr txBox="1"/>
          <p:nvPr/>
        </p:nvSpPr>
        <p:spPr>
          <a:xfrm>
            <a:off x="4554550" y="2573925"/>
            <a:ext cx="4173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Dataset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with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ID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g623bd4fcf9_0_52"/>
          <p:cNvSpPr/>
          <p:nvPr/>
        </p:nvSpPr>
        <p:spPr>
          <a:xfrm rot="-2084894">
            <a:off x="4027459" y="2938880"/>
            <a:ext cx="450549" cy="15237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23bd4fcf9_0_52"/>
          <p:cNvSpPr/>
          <p:nvPr/>
        </p:nvSpPr>
        <p:spPr>
          <a:xfrm rot="-2084894">
            <a:off x="4027459" y="3181405"/>
            <a:ext cx="450549" cy="15237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3bd4fcf9_0_2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- advanced options </a:t>
            </a:r>
            <a:endParaRPr/>
          </a:p>
        </p:txBody>
      </p:sp>
      <p:pic>
        <p:nvPicPr>
          <p:cNvPr id="154" name="Google Shape;154;g623bd4fcf9_0_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169" y="0"/>
            <a:ext cx="20405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623bd4fcf9_0_248"/>
          <p:cNvSpPr txBox="1"/>
          <p:nvPr/>
        </p:nvSpPr>
        <p:spPr>
          <a:xfrm>
            <a:off x="277300" y="1566750"/>
            <a:ext cx="54558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Lot of useful features: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Copy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whole History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Share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Publish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History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Extract Workflow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Permanent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delete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History or Datasets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Export citations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from used Tools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23bd4fcf9_0_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pic>
        <p:nvPicPr>
          <p:cNvPr id="161" name="Google Shape;161;g623bd4fcf9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400" y="1235500"/>
            <a:ext cx="1926916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623bd4fcf9_0_76"/>
          <p:cNvSpPr/>
          <p:nvPr/>
        </p:nvSpPr>
        <p:spPr>
          <a:xfrm>
            <a:off x="5517925" y="162492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23bd4fcf9_0_76"/>
          <p:cNvSpPr/>
          <p:nvPr/>
        </p:nvSpPr>
        <p:spPr>
          <a:xfrm rot="10800000">
            <a:off x="3091800" y="15694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623bd4fcf9_0_76"/>
          <p:cNvSpPr/>
          <p:nvPr/>
        </p:nvSpPr>
        <p:spPr>
          <a:xfrm rot="10800000">
            <a:off x="3091800" y="238740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23bd4fcf9_0_76"/>
          <p:cNvSpPr/>
          <p:nvPr/>
        </p:nvSpPr>
        <p:spPr>
          <a:xfrm rot="10800000">
            <a:off x="3091800" y="296960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23bd4fcf9_0_76"/>
          <p:cNvSpPr/>
          <p:nvPr/>
        </p:nvSpPr>
        <p:spPr>
          <a:xfrm rot="10800000">
            <a:off x="3091800" y="377477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623bd4fcf9_0_76"/>
          <p:cNvSpPr/>
          <p:nvPr/>
        </p:nvSpPr>
        <p:spPr>
          <a:xfrm>
            <a:off x="5517925" y="296960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623bd4fcf9_0_76"/>
          <p:cNvSpPr txBox="1"/>
          <p:nvPr/>
        </p:nvSpPr>
        <p:spPr>
          <a:xfrm>
            <a:off x="6017125" y="1365700"/>
            <a:ext cx="3064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View content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of Dataset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Edit attributes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(name, datatype, access)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Delete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Dataset (</a:t>
            </a:r>
            <a:r>
              <a:rPr i="1" lang="en" sz="1200" u="sng">
                <a:latin typeface="Open Sans"/>
                <a:ea typeface="Open Sans"/>
                <a:cs typeface="Open Sans"/>
                <a:sym typeface="Open Sans"/>
              </a:rPr>
              <a:t>not permanently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g623bd4fcf9_0_76"/>
          <p:cNvSpPr txBox="1"/>
          <p:nvPr/>
        </p:nvSpPr>
        <p:spPr>
          <a:xfrm>
            <a:off x="6017125" y="2740625"/>
            <a:ext cx="31269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Edit tags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of Dataset (</a:t>
            </a:r>
            <a:r>
              <a:rPr i="1" lang="en" sz="1200" u="sng">
                <a:latin typeface="Open Sans"/>
                <a:ea typeface="Open Sans"/>
                <a:cs typeface="Open Sans"/>
                <a:sym typeface="Open Sans"/>
              </a:rPr>
              <a:t>very usefull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Edit attributes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(name, datatype, access)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Delete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Dataset (not permanently)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623bd4fcf9_0_76"/>
          <p:cNvSpPr txBox="1"/>
          <p:nvPr/>
        </p:nvSpPr>
        <p:spPr>
          <a:xfrm>
            <a:off x="0" y="1208875"/>
            <a:ext cx="3064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HID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- History ID of Dataset (</a:t>
            </a:r>
            <a:r>
              <a:rPr i="1" lang="en" sz="1200" u="sng">
                <a:latin typeface="Open Sans"/>
                <a:ea typeface="Open Sans"/>
                <a:cs typeface="Open Sans"/>
                <a:sym typeface="Open Sans"/>
              </a:rPr>
              <a:t>increasing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Name 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of Dataset (usually name of uploaded file or description of job result, </a:t>
            </a:r>
            <a:r>
              <a:rPr i="1" lang="en" sz="1200" u="sng">
                <a:latin typeface="Open Sans"/>
                <a:ea typeface="Open Sans"/>
                <a:cs typeface="Open Sans"/>
                <a:sym typeface="Open Sans"/>
              </a:rPr>
              <a:t>strongly recommended to change)</a:t>
            </a:r>
            <a:endParaRPr i="1" sz="12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g623bd4fcf9_0_76"/>
          <p:cNvSpPr txBox="1"/>
          <p:nvPr/>
        </p:nvSpPr>
        <p:spPr>
          <a:xfrm>
            <a:off x="152400" y="2138925"/>
            <a:ext cx="29049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Information about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length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format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and associated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 genome database</a:t>
            </a:r>
            <a:endParaRPr b="1" i="1" sz="12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623bd4fcf9_0_76"/>
          <p:cNvSpPr txBox="1"/>
          <p:nvPr/>
        </p:nvSpPr>
        <p:spPr>
          <a:xfrm>
            <a:off x="152400" y="2711163"/>
            <a:ext cx="29049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Download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Dataset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Show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 Details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of Dataset or Job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Show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available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Visualizations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Show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Help page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623bd4fcf9_0_76"/>
          <p:cNvSpPr txBox="1"/>
          <p:nvPr/>
        </p:nvSpPr>
        <p:spPr>
          <a:xfrm>
            <a:off x="152400" y="3653450"/>
            <a:ext cx="290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Peek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into Dataset (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first 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several lines)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623bd4fcf9_0_76"/>
          <p:cNvSpPr/>
          <p:nvPr/>
        </p:nvSpPr>
        <p:spPr>
          <a:xfrm rot="-2027119">
            <a:off x="5517996" y="2567357"/>
            <a:ext cx="450473" cy="15226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623bd4fcf9_0_76"/>
          <p:cNvSpPr txBox="1"/>
          <p:nvPr/>
        </p:nvSpPr>
        <p:spPr>
          <a:xfrm>
            <a:off x="6017125" y="2273875"/>
            <a:ext cx="30645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Adjustable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 Info panel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3bd4fcf9_0_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content</a:t>
            </a:r>
            <a:endParaRPr/>
          </a:p>
        </p:txBody>
      </p:sp>
      <p:pic>
        <p:nvPicPr>
          <p:cNvPr id="181" name="Google Shape;181;g623bd4fcf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3775"/>
            <a:ext cx="8808799" cy="37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623bd4fcf9_0_46"/>
          <p:cNvSpPr/>
          <p:nvPr/>
        </p:nvSpPr>
        <p:spPr>
          <a:xfrm rot="-7845492">
            <a:off x="7999896" y="1760928"/>
            <a:ext cx="665372" cy="3326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23bd4fcf9_0_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attributes</a:t>
            </a:r>
            <a:endParaRPr/>
          </a:p>
        </p:txBody>
      </p:sp>
      <p:pic>
        <p:nvPicPr>
          <p:cNvPr id="188" name="Google Shape;188;g623bd4fcf9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425"/>
            <a:ext cx="8259150" cy="38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623bd4fcf9_0_98"/>
          <p:cNvSpPr/>
          <p:nvPr/>
        </p:nvSpPr>
        <p:spPr>
          <a:xfrm rot="-5575227">
            <a:off x="7792063" y="1837084"/>
            <a:ext cx="665364" cy="332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3bd4fcf9_0_105"/>
          <p:cNvSpPr txBox="1"/>
          <p:nvPr>
            <p:ph type="title"/>
          </p:nvPr>
        </p:nvSpPr>
        <p:spPr>
          <a:xfrm>
            <a:off x="311700" y="445025"/>
            <a:ext cx="3258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details	</a:t>
            </a:r>
            <a:endParaRPr/>
          </a:p>
        </p:txBody>
      </p:sp>
      <p:pic>
        <p:nvPicPr>
          <p:cNvPr id="195" name="Google Shape;195;g623bd4fcf9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300" y="1152425"/>
            <a:ext cx="7276067" cy="38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623bd4fcf9_0_105"/>
          <p:cNvSpPr/>
          <p:nvPr/>
        </p:nvSpPr>
        <p:spPr>
          <a:xfrm>
            <a:off x="651650" y="2412525"/>
            <a:ext cx="956700" cy="367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623bd4fcf9_0_105"/>
          <p:cNvSpPr txBox="1"/>
          <p:nvPr/>
        </p:nvSpPr>
        <p:spPr>
          <a:xfrm>
            <a:off x="0" y="2780025"/>
            <a:ext cx="17052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Each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Dataset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is a result of a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Job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using some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Tool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Tool panel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(here are useful information about performed Job)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23bd4fcf9_0_1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panel</a:t>
            </a:r>
            <a:endParaRPr/>
          </a:p>
        </p:txBody>
      </p:sp>
      <p:sp>
        <p:nvSpPr>
          <p:cNvPr id="203" name="Google Shape;203;g623bd4fcf9_0_114"/>
          <p:cNvSpPr/>
          <p:nvPr/>
        </p:nvSpPr>
        <p:spPr>
          <a:xfrm>
            <a:off x="2620275" y="1451625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623bd4fcf9_0_114"/>
          <p:cNvSpPr/>
          <p:nvPr/>
        </p:nvSpPr>
        <p:spPr>
          <a:xfrm>
            <a:off x="2620275" y="218635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623bd4fcf9_0_114"/>
          <p:cNvSpPr txBox="1"/>
          <p:nvPr/>
        </p:nvSpPr>
        <p:spPr>
          <a:xfrm>
            <a:off x="3147525" y="1311750"/>
            <a:ext cx="5955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Search field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of Tool panel (lloks into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names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descriptions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metadata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g623bd4fcf9_0_114"/>
          <p:cNvSpPr txBox="1"/>
          <p:nvPr/>
        </p:nvSpPr>
        <p:spPr>
          <a:xfrm>
            <a:off x="3189000" y="2085050"/>
            <a:ext cx="5955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Tool panel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 with many (named)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groups of tools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g623bd4fcf9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8" y="1010913"/>
            <a:ext cx="246697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623bd4fcf9_0_114"/>
          <p:cNvSpPr txBox="1"/>
          <p:nvPr/>
        </p:nvSpPr>
        <p:spPr>
          <a:xfrm>
            <a:off x="3189000" y="3048550"/>
            <a:ext cx="5955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Each group can be 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unrolled 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into a</a:t>
            </a:r>
            <a:r>
              <a:rPr b="1" i="1" lang="en" sz="1200">
                <a:latin typeface="Open Sans"/>
                <a:ea typeface="Open Sans"/>
                <a:cs typeface="Open Sans"/>
                <a:sym typeface="Open Sans"/>
              </a:rPr>
              <a:t> list of tools</a:t>
            </a:r>
            <a:endParaRPr b="1" i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g623bd4fcf9_0_114"/>
          <p:cNvSpPr/>
          <p:nvPr/>
        </p:nvSpPr>
        <p:spPr>
          <a:xfrm>
            <a:off x="2620263" y="3163700"/>
            <a:ext cx="4506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Command-line Tool</a:t>
            </a:r>
            <a:endParaRPr/>
          </a:p>
        </p:txBody>
      </p:sp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 b="0" l="4833" r="41406" t="0"/>
          <a:stretch/>
        </p:blipFill>
        <p:spPr>
          <a:xfrm>
            <a:off x="0" y="1847943"/>
            <a:ext cx="9144001" cy="2282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/>
          <p:nvPr/>
        </p:nvSpPr>
        <p:spPr>
          <a:xfrm rot="7256920">
            <a:off x="5481121" y="1570851"/>
            <a:ext cx="586268" cy="1581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3170561">
            <a:off x="1086038" y="1764854"/>
            <a:ext cx="586087" cy="1580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5398241">
            <a:off x="3567693" y="171625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7622045">
            <a:off x="1924002" y="4087078"/>
            <a:ext cx="586262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Galaxy - STAR alignment</a:t>
            </a:r>
            <a:endParaRPr/>
          </a:p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226" name="Google Shape;226;p19"/>
          <p:cNvGrpSpPr/>
          <p:nvPr/>
        </p:nvGrpSpPr>
        <p:grpSpPr>
          <a:xfrm>
            <a:off x="246667" y="0"/>
            <a:ext cx="8650667" cy="5143499"/>
            <a:chOff x="246667" y="0"/>
            <a:chExt cx="8650667" cy="5143499"/>
          </a:xfrm>
        </p:grpSpPr>
        <p:pic>
          <p:nvPicPr>
            <p:cNvPr id="227" name="Google Shape;22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6667" y="0"/>
              <a:ext cx="8650667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9"/>
            <p:cNvSpPr/>
            <p:nvPr/>
          </p:nvSpPr>
          <p:spPr>
            <a:xfrm rot="3170561">
              <a:off x="2881235" y="445683"/>
              <a:ext cx="586087" cy="15804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 rot="3170561">
              <a:off x="3361235" y="719708"/>
              <a:ext cx="586087" cy="15804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rot="3170561">
              <a:off x="1300310" y="1764883"/>
              <a:ext cx="586087" cy="15804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19"/>
          <p:cNvSpPr/>
          <p:nvPr/>
        </p:nvSpPr>
        <p:spPr>
          <a:xfrm rot="10798241">
            <a:off x="2125025" y="317198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9"/>
          <p:cNvSpPr txBox="1"/>
          <p:nvPr>
            <p:ph type="title"/>
          </p:nvPr>
        </p:nvSpPr>
        <p:spPr>
          <a:xfrm>
            <a:off x="6551000" y="558925"/>
            <a:ext cx="2135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Galaxy Tool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3bd4fcf9_0_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Usegalaxy.org</a:t>
            </a:r>
            <a:endParaRPr/>
          </a:p>
        </p:txBody>
      </p:sp>
      <p:sp>
        <p:nvSpPr>
          <p:cNvPr id="73" name="Google Shape;73;g623bd4fcf9_0_0"/>
          <p:cNvSpPr txBox="1"/>
          <p:nvPr>
            <p:ph idx="1" type="body"/>
          </p:nvPr>
        </p:nvSpPr>
        <p:spPr>
          <a:xfrm>
            <a:off x="311700" y="1266325"/>
            <a:ext cx="8520600" cy="3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The main Galaxy server at </a:t>
            </a:r>
            <a:r>
              <a:rPr lang="en" sz="1400" u="sng">
                <a:solidFill>
                  <a:schemeClr val="accent5"/>
                </a:solidFill>
                <a:hlinkClick r:id="rId3"/>
              </a:rPr>
              <a:t>http://usegalaxy.org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combines</a:t>
            </a:r>
            <a:r>
              <a:rPr b="1" lang="en" sz="1400"/>
              <a:t> </a:t>
            </a:r>
            <a:r>
              <a:rPr lang="en" sz="1400"/>
              <a:t>many </a:t>
            </a:r>
            <a:r>
              <a:rPr b="1" lang="en" sz="1400"/>
              <a:t>common tools</a:t>
            </a:r>
            <a:r>
              <a:rPr lang="en" sz="1400"/>
              <a:t> with </a:t>
            </a:r>
            <a:r>
              <a:rPr b="1" lang="en" sz="1400"/>
              <a:t>data sources</a:t>
            </a:r>
            <a:r>
              <a:rPr lang="en" sz="1400"/>
              <a:t>;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is available since 2007 for </a:t>
            </a:r>
            <a:r>
              <a:rPr b="1" lang="en" sz="1400"/>
              <a:t>anyone </a:t>
            </a:r>
            <a:r>
              <a:rPr lang="en" sz="1400"/>
              <a:t>to analyze their data</a:t>
            </a:r>
            <a:r>
              <a:rPr b="1" lang="en" sz="1400"/>
              <a:t> free of charge</a:t>
            </a:r>
            <a:r>
              <a:rPr lang="en" sz="1400"/>
              <a:t>;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provides </a:t>
            </a:r>
            <a:r>
              <a:rPr b="1" lang="en" sz="1400"/>
              <a:t>substantial CPU and disk space</a:t>
            </a:r>
            <a:r>
              <a:rPr lang="en" sz="1400"/>
              <a:t>, making it possible to analyze large datasets;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supports </a:t>
            </a:r>
            <a:r>
              <a:rPr b="1" lang="en" sz="1400"/>
              <a:t>thousands of users</a:t>
            </a:r>
            <a:r>
              <a:rPr lang="en" sz="1400"/>
              <a:t> and </a:t>
            </a:r>
            <a:r>
              <a:rPr b="1" lang="en" sz="1400"/>
              <a:t>hundreds of thousands of jobs</a:t>
            </a:r>
            <a:r>
              <a:rPr lang="en" sz="1400"/>
              <a:t> per month (see </a:t>
            </a:r>
            <a:r>
              <a:rPr lang="en" sz="1400" u="sng">
                <a:solidFill>
                  <a:schemeClr val="accent5"/>
                </a:solidFill>
                <a:hlinkClick r:id="rId4"/>
              </a:rPr>
              <a:t>Statistics</a:t>
            </a:r>
            <a:r>
              <a:rPr lang="en" sz="1400"/>
              <a:t>);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sustained by </a:t>
            </a:r>
            <a:r>
              <a:rPr lang="en" sz="1400" u="sng">
                <a:solidFill>
                  <a:schemeClr val="accent5"/>
                </a:solidFill>
                <a:hlinkClick r:id="rId5"/>
              </a:rPr>
              <a:t>TACC</a:t>
            </a:r>
            <a:r>
              <a:rPr lang="en" sz="1400"/>
              <a:t> hardware using allocation generously provided by the </a:t>
            </a:r>
            <a:r>
              <a:rPr lang="en" sz="1400" u="sng">
                <a:solidFill>
                  <a:schemeClr val="accent5"/>
                </a:solidFill>
                <a:hlinkClick r:id="rId6"/>
              </a:rPr>
              <a:t>CyVerse</a:t>
            </a:r>
            <a:r>
              <a:rPr lang="en" sz="1400"/>
              <a:t> project.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Notation:  </a:t>
            </a:r>
            <a:r>
              <a:rPr b="1" lang="en" sz="1400"/>
              <a:t>History, Dataset, Tool panel, Job, Workflow, Visualization, Library</a:t>
            </a:r>
            <a:endParaRPr b="1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Command-line vs Galaxy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311700" y="1088400"/>
            <a:ext cx="85206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/>
              <a:t>Galaxy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build </a:t>
            </a:r>
            <a:r>
              <a:rPr b="1" lang="en" sz="1600"/>
              <a:t>on top of the bioinformatic</a:t>
            </a:r>
            <a:r>
              <a:rPr lang="en" sz="1600"/>
              <a:t> (and not only) </a:t>
            </a:r>
            <a:r>
              <a:rPr b="1" lang="en" sz="1600"/>
              <a:t>tools</a:t>
            </a:r>
            <a:r>
              <a:rPr lang="en" sz="1600"/>
              <a:t> providing non-bioinformaticians an access to the tools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puts a </a:t>
            </a:r>
            <a:r>
              <a:rPr b="1" lang="en" sz="1600"/>
              <a:t>graphic interface</a:t>
            </a:r>
            <a:r>
              <a:rPr lang="en" sz="1600"/>
              <a:t> on the top of the command-line making it much more user-friendly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</a:t>
            </a:r>
            <a:r>
              <a:rPr b="1" lang="en" sz="1600"/>
              <a:t>sharing</a:t>
            </a:r>
            <a:r>
              <a:rPr lang="en" sz="1600"/>
              <a:t> of the data, </a:t>
            </a:r>
            <a:r>
              <a:rPr b="1" lang="en" sz="1600"/>
              <a:t>workflows</a:t>
            </a:r>
            <a:r>
              <a:rPr lang="en" sz="1600"/>
              <a:t>, </a:t>
            </a:r>
            <a:r>
              <a:rPr b="1" lang="en" sz="1600"/>
              <a:t>results</a:t>
            </a:r>
            <a:r>
              <a:rPr lang="en" sz="1600"/>
              <a:t>, </a:t>
            </a:r>
            <a:r>
              <a:rPr b="1" lang="en" sz="1600"/>
              <a:t>visualizations</a:t>
            </a:r>
            <a:r>
              <a:rPr lang="en" sz="1600"/>
              <a:t>, etc.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to </a:t>
            </a:r>
            <a:r>
              <a:rPr b="1" lang="en" sz="1600"/>
              <a:t>repeat</a:t>
            </a:r>
            <a:r>
              <a:rPr lang="en" sz="1600"/>
              <a:t> and </a:t>
            </a:r>
            <a:r>
              <a:rPr b="1" lang="en" sz="1600"/>
              <a:t>edit Job settings</a:t>
            </a:r>
            <a:r>
              <a:rPr lang="en" sz="1600"/>
              <a:t> easily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g</a:t>
            </a:r>
            <a:r>
              <a:rPr lang="en" sz="1600"/>
              <a:t>reat for </a:t>
            </a:r>
            <a:r>
              <a:rPr b="1" lang="en" sz="1600"/>
              <a:t>small-scale analyses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</a:t>
            </a:r>
            <a:r>
              <a:rPr b="1" lang="en" sz="1600"/>
              <a:t>not</a:t>
            </a:r>
            <a:r>
              <a:rPr lang="en" sz="1600"/>
              <a:t> support all types of tools (e.g., </a:t>
            </a:r>
            <a:r>
              <a:rPr b="1" lang="en" sz="1600"/>
              <a:t>online tools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Command-line </a:t>
            </a:r>
            <a:r>
              <a:rPr lang="en" sz="1600"/>
              <a:t>is</a:t>
            </a:r>
            <a:r>
              <a:rPr b="1" lang="en" sz="1600"/>
              <a:t> </a:t>
            </a:r>
            <a:r>
              <a:rPr lang="en" sz="1600"/>
              <a:t>more</a:t>
            </a:r>
            <a:r>
              <a:rPr b="1" lang="en" sz="1600"/>
              <a:t> flexible</a:t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For</a:t>
            </a:r>
            <a:r>
              <a:rPr b="1" lang="en" sz="1600"/>
              <a:t> large amount</a:t>
            </a:r>
            <a:r>
              <a:rPr b="1" lang="en" sz="1600"/>
              <a:t> of data</a:t>
            </a:r>
            <a:r>
              <a:rPr lang="en" sz="1600"/>
              <a:t> or </a:t>
            </a:r>
            <a:r>
              <a:rPr b="1" lang="en" sz="1600"/>
              <a:t>unsupported tools</a:t>
            </a:r>
            <a:r>
              <a:rPr lang="en" sz="1600"/>
              <a:t> it is still better to use </a:t>
            </a:r>
            <a:r>
              <a:rPr b="1" lang="en" sz="1600"/>
              <a:t>command-line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23bd4fcf9_0_1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- setup</a:t>
            </a:r>
            <a:endParaRPr/>
          </a:p>
        </p:txBody>
      </p:sp>
      <p:pic>
        <p:nvPicPr>
          <p:cNvPr id="244" name="Google Shape;244;g623bd4fcf9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5" y="1152425"/>
            <a:ext cx="7854651" cy="38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623bd4fcf9_0_133"/>
          <p:cNvSpPr/>
          <p:nvPr/>
        </p:nvSpPr>
        <p:spPr>
          <a:xfrm rot="-7622045">
            <a:off x="371127" y="2631253"/>
            <a:ext cx="586262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623bd4fcf9_0_133"/>
          <p:cNvSpPr/>
          <p:nvPr/>
        </p:nvSpPr>
        <p:spPr>
          <a:xfrm rot="10794722">
            <a:off x="1917033" y="4780340"/>
            <a:ext cx="586201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23bd4fcf9_0_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- execution</a:t>
            </a:r>
            <a:endParaRPr/>
          </a:p>
        </p:txBody>
      </p:sp>
      <p:pic>
        <p:nvPicPr>
          <p:cNvPr id="252" name="Google Shape;252;g623bd4fcf9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0950"/>
            <a:ext cx="8839200" cy="36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623bd4fcf9_0_141"/>
          <p:cNvSpPr/>
          <p:nvPr/>
        </p:nvSpPr>
        <p:spPr>
          <a:xfrm rot="-3519">
            <a:off x="7019402" y="238168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23bd4fcf9_0_1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- error</a:t>
            </a:r>
            <a:endParaRPr/>
          </a:p>
        </p:txBody>
      </p:sp>
      <p:pic>
        <p:nvPicPr>
          <p:cNvPr id="259" name="Google Shape;259;g623bd4fcf9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63" y="1447800"/>
            <a:ext cx="284797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623bd4fcf9_0_148"/>
          <p:cNvSpPr/>
          <p:nvPr/>
        </p:nvSpPr>
        <p:spPr>
          <a:xfrm rot="-3519">
            <a:off x="4634627" y="151513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623bd4fcf9_0_148"/>
          <p:cNvSpPr/>
          <p:nvPr/>
        </p:nvSpPr>
        <p:spPr>
          <a:xfrm rot="-3519">
            <a:off x="4634627" y="255488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23bd4fcf9_0_148"/>
          <p:cNvSpPr/>
          <p:nvPr/>
        </p:nvSpPr>
        <p:spPr>
          <a:xfrm rot="-3519">
            <a:off x="4780227" y="3400511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623bd4fcf9_0_148"/>
          <p:cNvSpPr/>
          <p:nvPr/>
        </p:nvSpPr>
        <p:spPr>
          <a:xfrm rot="-5403519">
            <a:off x="5632552" y="3818086"/>
            <a:ext cx="586200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623bd4fcf9_0_148"/>
          <p:cNvSpPr txBox="1"/>
          <p:nvPr/>
        </p:nvSpPr>
        <p:spPr>
          <a:xfrm>
            <a:off x="5310975" y="4242675"/>
            <a:ext cx="26268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Open Sans"/>
                <a:ea typeface="Open Sans"/>
                <a:cs typeface="Open Sans"/>
                <a:sym typeface="Open Sans"/>
              </a:rPr>
              <a:t>Rerun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 job (not only failed one)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g623bd4fcf9_0_148"/>
          <p:cNvSpPr txBox="1"/>
          <p:nvPr/>
        </p:nvSpPr>
        <p:spPr>
          <a:xfrm>
            <a:off x="2190675" y="3280200"/>
            <a:ext cx="2517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Open Sans"/>
                <a:ea typeface="Open Sans"/>
                <a:cs typeface="Open Sans"/>
                <a:sym typeface="Open Sans"/>
              </a:rPr>
              <a:t>Report 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failed Job (</a:t>
            </a:r>
            <a:r>
              <a:rPr i="1" lang="en" u="sng">
                <a:latin typeface="Open Sans"/>
                <a:ea typeface="Open Sans"/>
                <a:cs typeface="Open Sans"/>
                <a:sym typeface="Open Sans"/>
              </a:rPr>
              <a:t>please, do!)</a:t>
            </a:r>
            <a:endParaRPr i="1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g623bd4fcf9_0_148"/>
          <p:cNvSpPr txBox="1"/>
          <p:nvPr/>
        </p:nvSpPr>
        <p:spPr>
          <a:xfrm>
            <a:off x="2544225" y="1394825"/>
            <a:ext cx="20454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Indicator of</a:t>
            </a:r>
            <a:r>
              <a:rPr b="1" i="1" lang="en">
                <a:latin typeface="Open Sans"/>
                <a:ea typeface="Open Sans"/>
                <a:cs typeface="Open Sans"/>
                <a:sym typeface="Open Sans"/>
              </a:rPr>
              <a:t> failed Job</a:t>
            </a:r>
            <a:endParaRPr i="1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g623bd4fcf9_0_148"/>
          <p:cNvSpPr txBox="1"/>
          <p:nvPr/>
        </p:nvSpPr>
        <p:spPr>
          <a:xfrm>
            <a:off x="2544225" y="2434575"/>
            <a:ext cx="21633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Piece of </a:t>
            </a:r>
            <a:r>
              <a:rPr b="1" i="1" lang="en">
                <a:latin typeface="Open Sans"/>
                <a:ea typeface="Open Sans"/>
                <a:cs typeface="Open Sans"/>
                <a:sym typeface="Open Sans"/>
              </a:rPr>
              <a:t>Error message</a:t>
            </a:r>
            <a:endParaRPr b="1" i="1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23bd4fcf9_0_162"/>
          <p:cNvSpPr txBox="1"/>
          <p:nvPr>
            <p:ph type="title"/>
          </p:nvPr>
        </p:nvSpPr>
        <p:spPr>
          <a:xfrm>
            <a:off x="194100" y="445025"/>
            <a:ext cx="86382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Job error</a:t>
            </a:r>
            <a:endParaRPr/>
          </a:p>
        </p:txBody>
      </p:sp>
      <p:pic>
        <p:nvPicPr>
          <p:cNvPr id="273" name="Google Shape;273;g623bd4fcf9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898" y="583850"/>
            <a:ext cx="5759425" cy="43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623bd4fcf9_0_162"/>
          <p:cNvSpPr/>
          <p:nvPr/>
        </p:nvSpPr>
        <p:spPr>
          <a:xfrm rot="10797039">
            <a:off x="7844275" y="4672668"/>
            <a:ext cx="696600" cy="35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0b6c4c9ad_1_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Data Libraries</a:t>
            </a:r>
            <a:endParaRPr/>
          </a:p>
        </p:txBody>
      </p:sp>
      <p:pic>
        <p:nvPicPr>
          <p:cNvPr id="280" name="Google Shape;280;g60b6c4c9ad_1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375" y="1297900"/>
            <a:ext cx="513397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b6c4c9ad_1_141"/>
          <p:cNvSpPr/>
          <p:nvPr/>
        </p:nvSpPr>
        <p:spPr>
          <a:xfrm rot="-3811">
            <a:off x="3057249" y="1729819"/>
            <a:ext cx="811800" cy="32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60b6c4c9ad_1_141"/>
          <p:cNvSpPr/>
          <p:nvPr/>
        </p:nvSpPr>
        <p:spPr>
          <a:xfrm rot="5396021">
            <a:off x="3883375" y="951098"/>
            <a:ext cx="518400" cy="32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23bd4fcf9_0_1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Libraries</a:t>
            </a:r>
            <a:endParaRPr/>
          </a:p>
        </p:txBody>
      </p:sp>
      <p:pic>
        <p:nvPicPr>
          <p:cNvPr id="288" name="Google Shape;288;g623bd4fcf9_0_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2389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623bd4fcf9_0_172"/>
          <p:cNvSpPr/>
          <p:nvPr/>
        </p:nvSpPr>
        <p:spPr>
          <a:xfrm rot="10794722">
            <a:off x="780223" y="2194309"/>
            <a:ext cx="586201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23bd4fcf9_0_1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Libraries</a:t>
            </a:r>
            <a:endParaRPr/>
          </a:p>
        </p:txBody>
      </p:sp>
      <p:pic>
        <p:nvPicPr>
          <p:cNvPr id="295" name="Google Shape;295;g623bd4fcf9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179722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623bd4fcf9_0_179"/>
          <p:cNvSpPr/>
          <p:nvPr/>
        </p:nvSpPr>
        <p:spPr>
          <a:xfrm rot="10794722">
            <a:off x="3497748" y="1611984"/>
            <a:ext cx="586201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623bd4fcf9_0_179"/>
          <p:cNvSpPr/>
          <p:nvPr/>
        </p:nvSpPr>
        <p:spPr>
          <a:xfrm rot="-8101244">
            <a:off x="454349" y="2804112"/>
            <a:ext cx="586121" cy="158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623bd4fcf9_0_179"/>
          <p:cNvSpPr txBox="1"/>
          <p:nvPr/>
        </p:nvSpPr>
        <p:spPr>
          <a:xfrm>
            <a:off x="519925" y="2835425"/>
            <a:ext cx="3993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623bd4fcf9_0_179"/>
          <p:cNvSpPr/>
          <p:nvPr/>
        </p:nvSpPr>
        <p:spPr>
          <a:xfrm rot="8091291">
            <a:off x="3192705" y="1022443"/>
            <a:ext cx="586123" cy="158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623bd4fcf9_0_179"/>
          <p:cNvSpPr txBox="1"/>
          <p:nvPr/>
        </p:nvSpPr>
        <p:spPr>
          <a:xfrm>
            <a:off x="3223125" y="720975"/>
            <a:ext cx="3993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g623bd4fcf9_0_179"/>
          <p:cNvSpPr txBox="1"/>
          <p:nvPr/>
        </p:nvSpPr>
        <p:spPr>
          <a:xfrm>
            <a:off x="4083950" y="1518225"/>
            <a:ext cx="3993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2" name="Google Shape;302;g623bd4fcf9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550" y="3038550"/>
            <a:ext cx="4755735" cy="17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23bd4fcf9_0_179"/>
          <p:cNvSpPr/>
          <p:nvPr/>
        </p:nvSpPr>
        <p:spPr>
          <a:xfrm>
            <a:off x="1870550" y="3038550"/>
            <a:ext cx="4755600" cy="184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23bd4fcf9_0_1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pic>
        <p:nvPicPr>
          <p:cNvPr id="309" name="Google Shape;309;g623bd4fcf9_0_194"/>
          <p:cNvPicPr preferRelativeResize="0"/>
          <p:nvPr/>
        </p:nvPicPr>
        <p:blipFill rotWithShape="1">
          <a:blip r:embed="rId3">
            <a:alphaModFix/>
          </a:blip>
          <a:srcRect b="0" l="0" r="15268" t="0"/>
          <a:stretch/>
        </p:blipFill>
        <p:spPr>
          <a:xfrm>
            <a:off x="2710500" y="239075"/>
            <a:ext cx="6332198" cy="44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623bd4fcf9_0_194"/>
          <p:cNvSpPr/>
          <p:nvPr/>
        </p:nvSpPr>
        <p:spPr>
          <a:xfrm rot="10794722">
            <a:off x="3206623" y="4523659"/>
            <a:ext cx="586201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623bd4fcf9_0_194"/>
          <p:cNvSpPr/>
          <p:nvPr/>
        </p:nvSpPr>
        <p:spPr>
          <a:xfrm rot="-7617118">
            <a:off x="5722893" y="571362"/>
            <a:ext cx="586381" cy="1581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623bd4fcf9_0_194"/>
          <p:cNvSpPr txBox="1"/>
          <p:nvPr/>
        </p:nvSpPr>
        <p:spPr>
          <a:xfrm>
            <a:off x="263425" y="1331025"/>
            <a:ext cx="24057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Workflow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pipeline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is an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automatisation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multi-step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Set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(or tree) of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tools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taking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input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from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output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another tool (except the very first)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23bd4fcf9_0_2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pic>
        <p:nvPicPr>
          <p:cNvPr id="318" name="Google Shape;318;g623bd4fcf9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3079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623bd4fcf9_0_202"/>
          <p:cNvSpPr/>
          <p:nvPr/>
        </p:nvSpPr>
        <p:spPr>
          <a:xfrm rot="10794722">
            <a:off x="2180623" y="2367659"/>
            <a:ext cx="586201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623bd4fcf9_0_202"/>
          <p:cNvSpPr/>
          <p:nvPr/>
        </p:nvSpPr>
        <p:spPr>
          <a:xfrm rot="2995221">
            <a:off x="7934057" y="1057274"/>
            <a:ext cx="586160" cy="1582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49"/>
            <a:ext cx="9143998" cy="495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23bd4fcf9_0_211"/>
          <p:cNvSpPr txBox="1"/>
          <p:nvPr>
            <p:ph type="title"/>
          </p:nvPr>
        </p:nvSpPr>
        <p:spPr>
          <a:xfrm>
            <a:off x="229200" y="445025"/>
            <a:ext cx="1940700" cy="16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- build</a:t>
            </a:r>
            <a:endParaRPr/>
          </a:p>
        </p:txBody>
      </p:sp>
      <p:pic>
        <p:nvPicPr>
          <p:cNvPr id="326" name="Google Shape;326;g623bd4fcf9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875" y="147100"/>
            <a:ext cx="6798648" cy="45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623bd4fcf9_0_211"/>
          <p:cNvSpPr/>
          <p:nvPr/>
        </p:nvSpPr>
        <p:spPr>
          <a:xfrm rot="-2708581">
            <a:off x="1550495" y="2033380"/>
            <a:ext cx="934869" cy="158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623bd4fcf9_0_211"/>
          <p:cNvSpPr txBox="1"/>
          <p:nvPr/>
        </p:nvSpPr>
        <p:spPr>
          <a:xfrm>
            <a:off x="117750" y="2190700"/>
            <a:ext cx="1940700" cy="2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Tools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can be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drag&amp;dropped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from Tool panel and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connected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together only if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output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input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Dataset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format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matches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g623bd4fcf9_0_211"/>
          <p:cNvSpPr/>
          <p:nvPr/>
        </p:nvSpPr>
        <p:spPr>
          <a:xfrm rot="-1276445">
            <a:off x="5596129" y="4016753"/>
            <a:ext cx="1434557" cy="2389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623bd4fcf9_0_211"/>
          <p:cNvSpPr txBox="1"/>
          <p:nvPr/>
        </p:nvSpPr>
        <p:spPr>
          <a:xfrm>
            <a:off x="4492250" y="4235950"/>
            <a:ext cx="1254900" cy="7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Parameters,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Annotation,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23bd4fcf9_0_221"/>
          <p:cNvSpPr txBox="1"/>
          <p:nvPr>
            <p:ph type="title"/>
          </p:nvPr>
        </p:nvSpPr>
        <p:spPr>
          <a:xfrm>
            <a:off x="311700" y="445025"/>
            <a:ext cx="2322600" cy="13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execution</a:t>
            </a:r>
            <a:endParaRPr/>
          </a:p>
        </p:txBody>
      </p:sp>
      <p:pic>
        <p:nvPicPr>
          <p:cNvPr id="336" name="Google Shape;336;g623bd4fcf9_0_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50" y="140150"/>
            <a:ext cx="6316124" cy="480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23bd4fcf9_0_2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Saved Histories</a:t>
            </a:r>
            <a:endParaRPr/>
          </a:p>
        </p:txBody>
      </p:sp>
      <p:pic>
        <p:nvPicPr>
          <p:cNvPr id="342" name="Google Shape;342;g623bd4fcf9_0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5" y="1096850"/>
            <a:ext cx="7244926" cy="392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623bd4fcf9_0_227"/>
          <p:cNvSpPr/>
          <p:nvPr/>
        </p:nvSpPr>
        <p:spPr>
          <a:xfrm rot="-10436695">
            <a:off x="4017921" y="1459339"/>
            <a:ext cx="585869" cy="15812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623bd4fcf9_0_227"/>
          <p:cNvSpPr/>
          <p:nvPr/>
        </p:nvSpPr>
        <p:spPr>
          <a:xfrm rot="-9668851">
            <a:off x="7324703" y="1364874"/>
            <a:ext cx="585827" cy="1580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623bd4fcf9_0_227"/>
          <p:cNvSpPr txBox="1"/>
          <p:nvPr/>
        </p:nvSpPr>
        <p:spPr>
          <a:xfrm>
            <a:off x="7507950" y="1490500"/>
            <a:ext cx="14073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Special panel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(next slide)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23bd4fcf9_0_2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Multi-history panel</a:t>
            </a:r>
            <a:endParaRPr/>
          </a:p>
        </p:txBody>
      </p:sp>
      <p:pic>
        <p:nvPicPr>
          <p:cNvPr id="351" name="Google Shape;351;g623bd4fcf9_0_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50" y="1096850"/>
            <a:ext cx="7852498" cy="3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23bd4fcf9_0_2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Multi-history panel - drag&amp;drop copy Datasets</a:t>
            </a:r>
            <a:endParaRPr/>
          </a:p>
        </p:txBody>
      </p:sp>
      <p:pic>
        <p:nvPicPr>
          <p:cNvPr id="357" name="Google Shape;357;g623bd4fcf9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50" y="1221625"/>
            <a:ext cx="6218979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23bd4fcf9_0_256"/>
          <p:cNvSpPr txBox="1"/>
          <p:nvPr>
            <p:ph type="title"/>
          </p:nvPr>
        </p:nvSpPr>
        <p:spPr>
          <a:xfrm>
            <a:off x="311700" y="445025"/>
            <a:ext cx="2419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  <p:sp>
        <p:nvSpPr>
          <p:cNvPr id="363" name="Google Shape;363;g623bd4fcf9_0_256"/>
          <p:cNvSpPr txBox="1"/>
          <p:nvPr>
            <p:ph idx="1" type="body"/>
          </p:nvPr>
        </p:nvSpPr>
        <p:spPr>
          <a:xfrm>
            <a:off x="311700" y="1266325"/>
            <a:ext cx="1788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Depends</a:t>
            </a:r>
            <a:r>
              <a:rPr lang="en" sz="1400"/>
              <a:t> entirely on Dataset </a:t>
            </a:r>
            <a:r>
              <a:rPr b="1" lang="en" sz="1400"/>
              <a:t>format</a:t>
            </a:r>
            <a:endParaRPr b="1" sz="1400"/>
          </a:p>
        </p:txBody>
      </p:sp>
      <p:pic>
        <p:nvPicPr>
          <p:cNvPr id="364" name="Google Shape;364;g623bd4fcf9_0_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475" y="1117650"/>
            <a:ext cx="2092210" cy="36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623bd4fcf9_0_256"/>
          <p:cNvSpPr/>
          <p:nvPr/>
        </p:nvSpPr>
        <p:spPr>
          <a:xfrm rot="7601632">
            <a:off x="3331514" y="4058986"/>
            <a:ext cx="585903" cy="1581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623bd4fcf9_0_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122" y="119350"/>
            <a:ext cx="4619926" cy="485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623bd4fcf9_0_256"/>
          <p:cNvSpPr/>
          <p:nvPr/>
        </p:nvSpPr>
        <p:spPr>
          <a:xfrm rot="10791199">
            <a:off x="5487415" y="4199118"/>
            <a:ext cx="585902" cy="15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623bd4fcf9_0_256"/>
          <p:cNvSpPr/>
          <p:nvPr/>
        </p:nvSpPr>
        <p:spPr>
          <a:xfrm rot="1792332">
            <a:off x="3955147" y="719681"/>
            <a:ext cx="586066" cy="1580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623bd4fcf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25" y="0"/>
            <a:ext cx="8859751" cy="50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CEITEC Galaxy server</a:t>
            </a:r>
            <a:endParaRPr/>
          </a:p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11700" y="1266325"/>
            <a:ext cx="85206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Public Galaxy is quite </a:t>
            </a:r>
            <a:r>
              <a:rPr b="1" lang="en"/>
              <a:t>versatile </a:t>
            </a:r>
            <a:r>
              <a:rPr lang="en"/>
              <a:t>and</a:t>
            </a:r>
            <a:r>
              <a:rPr b="1" lang="en"/>
              <a:t> flexible</a:t>
            </a:r>
            <a:r>
              <a:rPr lang="en"/>
              <a:t> (but not that much).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 can always install your </a:t>
            </a:r>
            <a:r>
              <a:rPr b="1" lang="en"/>
              <a:t>own Galaxy</a:t>
            </a:r>
            <a:r>
              <a:rPr b="1" lang="en"/>
              <a:t> instance</a:t>
            </a:r>
            <a:r>
              <a:rPr lang="en"/>
              <a:t>. </a:t>
            </a:r>
            <a:r>
              <a:rPr lang="en"/>
              <a:t>Advantages: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(simple) installation of </a:t>
            </a:r>
            <a:r>
              <a:rPr b="1" lang="en" sz="1400"/>
              <a:t>additional tools, visualizations, </a:t>
            </a:r>
            <a:r>
              <a:rPr lang="en" sz="1400"/>
              <a:t>etc.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own</a:t>
            </a:r>
            <a:r>
              <a:rPr b="1" lang="en" sz="1400"/>
              <a:t> </a:t>
            </a:r>
            <a:r>
              <a:rPr lang="en" sz="1400"/>
              <a:t>computational </a:t>
            </a:r>
            <a:r>
              <a:rPr b="1" lang="en" sz="1400"/>
              <a:t>resources </a:t>
            </a:r>
            <a:r>
              <a:rPr lang="en" sz="1400"/>
              <a:t>and </a:t>
            </a:r>
            <a:r>
              <a:rPr b="1" lang="en" sz="1400"/>
              <a:t>personalised quotas</a:t>
            </a:r>
            <a:r>
              <a:rPr lang="en" sz="1400"/>
              <a:t> in data storages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easy to </a:t>
            </a:r>
            <a:r>
              <a:rPr b="1" lang="en" sz="1400"/>
              <a:t>share</a:t>
            </a:r>
            <a:r>
              <a:rPr lang="en" sz="1400"/>
              <a:t> </a:t>
            </a:r>
            <a:r>
              <a:rPr b="1" lang="en" sz="1400"/>
              <a:t>datasets</a:t>
            </a:r>
            <a:r>
              <a:rPr lang="en" sz="1400"/>
              <a:t>, </a:t>
            </a:r>
            <a:r>
              <a:rPr b="1" lang="en" sz="1400"/>
              <a:t>workflows</a:t>
            </a:r>
            <a:r>
              <a:rPr lang="en" sz="1400"/>
              <a:t>, </a:t>
            </a:r>
            <a:r>
              <a:rPr lang="en" sz="1400"/>
              <a:t>etc.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adjustable </a:t>
            </a:r>
            <a:r>
              <a:rPr b="1" lang="en" sz="1400"/>
              <a:t>access security level</a:t>
            </a:r>
            <a:r>
              <a:rPr lang="en" sz="1400"/>
              <a:t> (from no authentication to fully restricted access)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Our Galaxy server can be found here: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https://galaxy.ceitec.muni.cz/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To login please use your </a:t>
            </a:r>
            <a:r>
              <a:rPr b="1" lang="en"/>
              <a:t>university UCO</a:t>
            </a:r>
            <a:r>
              <a:rPr lang="en"/>
              <a:t> and </a:t>
            </a:r>
            <a:r>
              <a:rPr b="1" lang="en"/>
              <a:t>secondary password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CEITEC Galaxy server</a:t>
            </a:r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00" y="1152425"/>
            <a:ext cx="709484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bd4fcf9_0_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data</a:t>
            </a:r>
            <a:endParaRPr/>
          </a:p>
        </p:txBody>
      </p:sp>
      <p:pic>
        <p:nvPicPr>
          <p:cNvPr id="103" name="Google Shape;103;g623bd4fcf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7650"/>
            <a:ext cx="8520601" cy="39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623bd4fcf9_0_14"/>
          <p:cNvSpPr/>
          <p:nvPr/>
        </p:nvSpPr>
        <p:spPr>
          <a:xfrm>
            <a:off x="1580600" y="1220125"/>
            <a:ext cx="665400" cy="33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623bd4fcf9_0_14"/>
          <p:cNvSpPr/>
          <p:nvPr/>
        </p:nvSpPr>
        <p:spPr>
          <a:xfrm>
            <a:off x="1379450" y="2280700"/>
            <a:ext cx="665400" cy="33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3bd4fcf9_0_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data - sources</a:t>
            </a:r>
            <a:endParaRPr/>
          </a:p>
        </p:txBody>
      </p:sp>
      <p:pic>
        <p:nvPicPr>
          <p:cNvPr id="111" name="Google Shape;111;g623bd4fcf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341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623bd4fcf9_0_22"/>
          <p:cNvSpPr/>
          <p:nvPr/>
        </p:nvSpPr>
        <p:spPr>
          <a:xfrm rot="10800000">
            <a:off x="2578800" y="4090100"/>
            <a:ext cx="665400" cy="33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623bd4fcf9_0_22"/>
          <p:cNvSpPr/>
          <p:nvPr/>
        </p:nvSpPr>
        <p:spPr>
          <a:xfrm rot="-5400000">
            <a:off x="4776300" y="3591050"/>
            <a:ext cx="665400" cy="332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23bd4fcf9_0_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data into History</a:t>
            </a:r>
            <a:endParaRPr/>
          </a:p>
        </p:txBody>
      </p:sp>
      <p:pic>
        <p:nvPicPr>
          <p:cNvPr id="119" name="Google Shape;119;g623bd4fcf9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324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623bd4fcf9_0_30"/>
          <p:cNvSpPr/>
          <p:nvPr/>
        </p:nvSpPr>
        <p:spPr>
          <a:xfrm rot="-3434489">
            <a:off x="6350045" y="3660306"/>
            <a:ext cx="665312" cy="33278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