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</p:sldIdLst>
  <p:sldSz cy="5143500" cx="9144000"/>
  <p:notesSz cx="6858000" cy="9144000"/>
  <p:embeddedFontLst>
    <p:embeddedFont>
      <p:font typeface="PT Sans Narrow"/>
      <p:regular r:id="rId77"/>
      <p:bold r:id="rId78"/>
    </p:embeddedFont>
    <p:embeddedFont>
      <p:font typeface="Open Sans"/>
      <p:regular r:id="rId79"/>
      <p:bold r:id="rId80"/>
      <p:italic r:id="rId81"/>
      <p:boldItalic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83" roundtripDataSignature="AMtx7mhIwiN4HBNKzYFN6/jaYIcMcL5I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83" Type="http://customschemas.google.com/relationships/presentationmetadata" Target="metadata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0" Type="http://schemas.openxmlformats.org/officeDocument/2006/relationships/font" Target="fonts/OpenSans-bold.fntdata"/><Relationship Id="rId82" Type="http://schemas.openxmlformats.org/officeDocument/2006/relationships/font" Target="fonts/OpenSans-boldItalic.fntdata"/><Relationship Id="rId81" Type="http://schemas.openxmlformats.org/officeDocument/2006/relationships/font" Target="fonts/OpenSans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font" Target="fonts/PTSansNarrow-regular.fntdata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79" Type="http://schemas.openxmlformats.org/officeDocument/2006/relationships/font" Target="fonts/OpenSans-regular.fntdata"/><Relationship Id="rId34" Type="http://schemas.openxmlformats.org/officeDocument/2006/relationships/slide" Target="slides/slide30.xml"/><Relationship Id="rId78" Type="http://schemas.openxmlformats.org/officeDocument/2006/relationships/font" Target="fonts/PTSansNarrow-bold.fntdata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Most likely the alignment will take quite some time. Guide them to the sharing of the history in Galaxy.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Type CEITEC in the search box.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You can see we will show you the analysis only on one file but you can do it easily for the rest of them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You can see we will show you the analysis only on one file but you can do it easily for the rest of them at home.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How do we get the data - process of sequencing, isolation of RNA, iCLIP/RNA-Seq principle (very brief) and all the way to .fastq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If you scroll at the way down you can see some residual adapter content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But if you hover over the lines you would see the percentages are very low (you can also see it on y-axis scale)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Now we have the fastq files so what do we do with it.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This is just an example, not the workflow we will use.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We need raw reads, annotation and reference genome.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Then we can align and/or assemble transcriptome, quantify or find peak and further process the data.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Yep, we are nice and clean!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But allowing to much soft-clipping results in ambiguous mapping and possible cross-mapping events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For example default minimal aligned length after soft-clipping in BWA-MEM (popular aligner for DNA reads) is only 19 nt! This alignment length is very unspecific and you can easily map bacterial sequences to the human reference genome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name of the input file might be different.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USA is most likely to be waking up right now so the servers are very busy.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name of the input file might be different.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name of the input file might be different.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60b11c245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g60b11c245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623dddb78b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623dddb78b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60b11c2455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g60b11c245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60b11c245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g60b11c245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60b11c245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g60b11c245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60b11c245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g60b11c245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60b11c2455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g60b11c2455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Summary of the paper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Highlight - the cryptic exons protection and competition between hnRNP C and U2AF65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9" name="Google Shape;559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1" name="Google Shape;581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We can see that the samples ale nicely clustering together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4" name="Google Shape;594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9" name="Google Shape;609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60b6c4c9ad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5" name="Google Shape;615;g60b6c4c9ad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5" name="Google Shape;625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Highlight coverage of Alu exons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Here, at PTS gene but we will show CD55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0" name="Google Shape;660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1" name="Google Shape;671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9" name="Google Shape;679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5" name="Google Shape;685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Note: The versions of the tools changed from 2017 and it might look slightly different.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1" name="Google Shape;701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3" name="Google Shape;713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4" name="Google Shape;724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4" name="Google Shape;734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5" name="Google Shape;745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1" name="Google Shape;751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There is an antisense Alu present at “exon10”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You can actually see there is one more antisense Alu and it is also slightly expressed after hnRNP C knockdown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And if you look further the exon is annotated in RefSeq as well (both of them)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623dddb78b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7" name="Google Shape;767;g623dddb78b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3" name="Google Shape;773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9" name="Google Shape;779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0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2" name="Google Shape;12;p10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" name="Google Shape;13;p10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2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12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2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103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103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" name="Google Shape;17;p103"/>
          <p:cNvGrpSpPr/>
          <p:nvPr/>
        </p:nvGrpSpPr>
        <p:grpSpPr>
          <a:xfrm>
            <a:off x="1004144" y="1022025"/>
            <a:ext cx="7136669" cy="152400"/>
            <a:chOff x="1346429" y="1011300"/>
            <a:chExt cx="6452100" cy="152400"/>
          </a:xfrm>
        </p:grpSpPr>
        <p:cxnSp>
          <p:nvCxnSpPr>
            <p:cNvPr id="18" name="Google Shape;18;p103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" name="Google Shape;19;p103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0" name="Google Shape;20;p103"/>
          <p:cNvGrpSpPr/>
          <p:nvPr/>
        </p:nvGrpSpPr>
        <p:grpSpPr>
          <a:xfrm>
            <a:off x="1004151" y="3969100"/>
            <a:ext cx="7136669" cy="152400"/>
            <a:chOff x="1346435" y="3969088"/>
            <a:chExt cx="6452100" cy="152400"/>
          </a:xfrm>
        </p:grpSpPr>
        <p:cxnSp>
          <p:nvCxnSpPr>
            <p:cNvPr id="21" name="Google Shape;21;p103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" name="Google Shape;22;p103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3" name="Google Shape;23;p10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24" name="Google Shape;24;p10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" name="Google Shape;25;p1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05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05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9" name="Google Shape;29;p1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106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106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10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1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10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1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9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1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" name="Google Shape;47;p11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110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110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11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1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0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5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14.png"/><Relationship Id="rId5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Relationship Id="rId4" Type="http://schemas.openxmlformats.org/officeDocument/2006/relationships/image" Target="../media/image28.png"/><Relationship Id="rId5" Type="http://schemas.openxmlformats.org/officeDocument/2006/relationships/image" Target="../media/image2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png"/><Relationship Id="rId4" Type="http://schemas.openxmlformats.org/officeDocument/2006/relationships/image" Target="../media/image7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5.png"/><Relationship Id="rId4" Type="http://schemas.openxmlformats.org/officeDocument/2006/relationships/image" Target="../media/image5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3.png"/><Relationship Id="rId4" Type="http://schemas.openxmlformats.org/officeDocument/2006/relationships/image" Target="../media/image36.png"/><Relationship Id="rId5" Type="http://schemas.openxmlformats.org/officeDocument/2006/relationships/image" Target="../media/image4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3.png"/><Relationship Id="rId4" Type="http://schemas.openxmlformats.org/officeDocument/2006/relationships/image" Target="../media/image40.png"/><Relationship Id="rId5" Type="http://schemas.openxmlformats.org/officeDocument/2006/relationships/image" Target="../media/image5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8.png"/><Relationship Id="rId4" Type="http://schemas.openxmlformats.org/officeDocument/2006/relationships/image" Target="../media/image42.png"/><Relationship Id="rId5" Type="http://schemas.openxmlformats.org/officeDocument/2006/relationships/image" Target="../media/image7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s://www.genenames.org/" TargetMode="Externa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3.png"/><Relationship Id="rId4" Type="http://schemas.openxmlformats.org/officeDocument/2006/relationships/image" Target="../media/image6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9.png"/><Relationship Id="rId4" Type="http://schemas.openxmlformats.org/officeDocument/2006/relationships/hyperlink" Target="https://deeptools.readthedocs.io/en/develop/content/feature/effectiveGenomeSize.html" TargetMode="External"/><Relationship Id="rId5" Type="http://schemas.openxmlformats.org/officeDocument/2006/relationships/image" Target="../media/image5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1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2.png"/><Relationship Id="rId4" Type="http://schemas.openxmlformats.org/officeDocument/2006/relationships/image" Target="../media/image66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67" name="Google Shape;67;p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/>
              <a:t>Sequencing (NGS) in general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Sequencing data analysis in general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Kathi Zarnack and Julian König data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Results (selected)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Galaxy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RNA-Seq data analysis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6"/>
          <p:cNvPicPr preferRelativeResize="0"/>
          <p:nvPr/>
        </p:nvPicPr>
        <p:blipFill rotWithShape="1">
          <a:blip r:embed="rId3">
            <a:alphaModFix/>
          </a:blip>
          <a:srcRect b="5584" l="2730" r="2140" t="9017"/>
          <a:stretch/>
        </p:blipFill>
        <p:spPr>
          <a:xfrm>
            <a:off x="481900" y="1060600"/>
            <a:ext cx="7633296" cy="38546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143" name="Google Shape;143;p36"/>
          <p:cNvSpPr/>
          <p:nvPr/>
        </p:nvSpPr>
        <p:spPr>
          <a:xfrm>
            <a:off x="677675" y="1690400"/>
            <a:ext cx="846600" cy="451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36"/>
          <p:cNvGrpSpPr/>
          <p:nvPr/>
        </p:nvGrpSpPr>
        <p:grpSpPr>
          <a:xfrm>
            <a:off x="2134725" y="1919300"/>
            <a:ext cx="5812725" cy="2187000"/>
            <a:chOff x="2134725" y="1919300"/>
            <a:chExt cx="5812725" cy="2187000"/>
          </a:xfrm>
        </p:grpSpPr>
        <p:pic>
          <p:nvPicPr>
            <p:cNvPr id="145" name="Google Shape;145;p36"/>
            <p:cNvPicPr preferRelativeResize="0"/>
            <p:nvPr/>
          </p:nvPicPr>
          <p:blipFill rotWithShape="1">
            <a:blip r:embed="rId4">
              <a:alphaModFix/>
            </a:blip>
            <a:srcRect b="1458" l="994" r="580" t="0"/>
            <a:stretch/>
          </p:blipFill>
          <p:spPr>
            <a:xfrm>
              <a:off x="2134725" y="1919300"/>
              <a:ext cx="5812725" cy="2187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36"/>
            <p:cNvSpPr/>
            <p:nvPr/>
          </p:nvSpPr>
          <p:spPr>
            <a:xfrm>
              <a:off x="2277500" y="2851200"/>
              <a:ext cx="3630300" cy="4512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36"/>
          <p:cNvSpPr/>
          <p:nvPr/>
        </p:nvSpPr>
        <p:spPr>
          <a:xfrm>
            <a:off x="2955825" y="1198200"/>
            <a:ext cx="846600" cy="451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 </a:t>
            </a:r>
            <a:endParaRPr/>
          </a:p>
        </p:txBody>
      </p:sp>
      <p:sp>
        <p:nvSpPr>
          <p:cNvPr id="153" name="Google Shape;153;p3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b="1" lang="en" u="sng"/>
              <a:t>Get the data</a:t>
            </a:r>
            <a:endParaRPr b="1"/>
          </a:p>
        </p:txBody>
      </p:sp>
      <p:pic>
        <p:nvPicPr>
          <p:cNvPr id="154" name="Google Shape;15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1287" y="222850"/>
            <a:ext cx="1921425" cy="469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160" name="Google Shape;160;p3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Initial quality check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Check the </a:t>
            </a:r>
            <a:r>
              <a:rPr b="1" lang="en"/>
              <a:t>raw</a:t>
            </a:r>
            <a:r>
              <a:rPr lang="en"/>
              <a:t> reads </a:t>
            </a:r>
            <a:r>
              <a:rPr b="1" lang="en"/>
              <a:t>quality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	Using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FastQC</a:t>
            </a:r>
            <a:r>
              <a:rPr lang="en"/>
              <a:t> tool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	Input </a:t>
            </a:r>
            <a:r>
              <a:rPr b="1" lang="en"/>
              <a:t>FASTQ</a:t>
            </a:r>
            <a:r>
              <a:rPr lang="en"/>
              <a:t>, output </a:t>
            </a:r>
            <a:r>
              <a:rPr b="1" lang="en"/>
              <a:t>HTML</a:t>
            </a:r>
            <a:endParaRPr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9"/>
          <p:cNvPicPr preferRelativeResize="0"/>
          <p:nvPr/>
        </p:nvPicPr>
        <p:blipFill rotWithShape="1">
          <a:blip r:embed="rId3">
            <a:alphaModFix/>
          </a:blip>
          <a:srcRect b="51780" l="13330" r="48787" t="11316"/>
          <a:stretch/>
        </p:blipFill>
        <p:spPr>
          <a:xfrm>
            <a:off x="3217800" y="1200975"/>
            <a:ext cx="5814778" cy="318624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9"/>
          <p:cNvSpPr txBox="1"/>
          <p:nvPr>
            <p:ph type="title"/>
          </p:nvPr>
        </p:nvSpPr>
        <p:spPr>
          <a:xfrm>
            <a:off x="311700" y="-1217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167" name="Google Shape;167;p39"/>
          <p:cNvSpPr txBox="1"/>
          <p:nvPr>
            <p:ph idx="1" type="body"/>
          </p:nvPr>
        </p:nvSpPr>
        <p:spPr>
          <a:xfrm>
            <a:off x="311700" y="7329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Initial quality check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b="1"/>
          </a:p>
        </p:txBody>
      </p:sp>
      <p:grpSp>
        <p:nvGrpSpPr>
          <p:cNvPr id="168" name="Google Shape;168;p39"/>
          <p:cNvGrpSpPr/>
          <p:nvPr/>
        </p:nvGrpSpPr>
        <p:grpSpPr>
          <a:xfrm>
            <a:off x="-1233480" y="1560350"/>
            <a:ext cx="3797318" cy="1800225"/>
            <a:chOff x="-1233480" y="1560350"/>
            <a:chExt cx="3797318" cy="1800225"/>
          </a:xfrm>
        </p:grpSpPr>
        <p:pic>
          <p:nvPicPr>
            <p:cNvPr id="169" name="Google Shape;169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0713" y="1560350"/>
              <a:ext cx="2143125" cy="1800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39"/>
            <p:cNvSpPr/>
            <p:nvPr/>
          </p:nvSpPr>
          <p:spPr>
            <a:xfrm>
              <a:off x="-1060380" y="2475510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9"/>
            <p:cNvSpPr/>
            <p:nvPr/>
          </p:nvSpPr>
          <p:spPr>
            <a:xfrm>
              <a:off x="-1233480" y="2070435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2" name="Google Shape;172;p39"/>
          <p:cNvSpPr/>
          <p:nvPr/>
        </p:nvSpPr>
        <p:spPr>
          <a:xfrm rot="3171263">
            <a:off x="2713375" y="938263"/>
            <a:ext cx="1171994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9"/>
          <p:cNvSpPr/>
          <p:nvPr/>
        </p:nvSpPr>
        <p:spPr>
          <a:xfrm rot="3170973">
            <a:off x="3240595" y="718894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9"/>
          <p:cNvSpPr/>
          <p:nvPr/>
        </p:nvSpPr>
        <p:spPr>
          <a:xfrm rot="3170973">
            <a:off x="2095163" y="3126585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180" name="Google Shape;180;p4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Initial quality check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It is still running, right?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But without that, we cannot proceed 😞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We have a solution! :) </a:t>
            </a:r>
            <a:endParaRPr/>
          </a:p>
          <a:p>
            <a:pPr indent="45720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u="sng"/>
              <a:t>Import </a:t>
            </a:r>
            <a:r>
              <a:rPr b="1" lang="en" u="sng"/>
              <a:t>Galaxy history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186" name="Google Shape;186;p4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Initial quality check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Import Galaxy history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grpSp>
        <p:nvGrpSpPr>
          <p:cNvPr id="187" name="Google Shape;187;p41"/>
          <p:cNvGrpSpPr/>
          <p:nvPr/>
        </p:nvGrpSpPr>
        <p:grpSpPr>
          <a:xfrm>
            <a:off x="0" y="2398050"/>
            <a:ext cx="9144000" cy="957000"/>
            <a:chOff x="0" y="2150575"/>
            <a:chExt cx="9144000" cy="957000"/>
          </a:xfrm>
        </p:grpSpPr>
        <p:pic>
          <p:nvPicPr>
            <p:cNvPr id="188" name="Google Shape;188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2188438"/>
              <a:ext cx="9144000" cy="919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p41"/>
            <p:cNvSpPr/>
            <p:nvPr/>
          </p:nvSpPr>
          <p:spPr>
            <a:xfrm>
              <a:off x="4911300" y="2150575"/>
              <a:ext cx="781800" cy="9570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1"/>
            <p:cNvSpPr/>
            <p:nvPr/>
          </p:nvSpPr>
          <p:spPr>
            <a:xfrm>
              <a:off x="3323220" y="2376135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196" name="Google Shape;196;p42"/>
          <p:cNvSpPr txBox="1"/>
          <p:nvPr>
            <p:ph idx="1" type="body"/>
          </p:nvPr>
        </p:nvSpPr>
        <p:spPr>
          <a:xfrm>
            <a:off x="243725" y="12799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Initial quality check</a:t>
            </a:r>
            <a:endParaRPr b="1" u="sng"/>
          </a:p>
          <a:p>
            <a:pPr indent="45720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Import </a:t>
            </a:r>
            <a:r>
              <a:rPr lang="en"/>
              <a:t>Galaxy </a:t>
            </a:r>
            <a:r>
              <a:rPr b="1" lang="en"/>
              <a:t>history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97" name="Google Shape;197;p42"/>
          <p:cNvPicPr preferRelativeResize="0"/>
          <p:nvPr/>
        </p:nvPicPr>
        <p:blipFill rotWithShape="1">
          <a:blip r:embed="rId3">
            <a:alphaModFix/>
          </a:blip>
          <a:srcRect b="56474" l="13284" r="51769" t="8652"/>
          <a:stretch/>
        </p:blipFill>
        <p:spPr>
          <a:xfrm>
            <a:off x="3802425" y="1082300"/>
            <a:ext cx="4422029" cy="248232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2"/>
          <p:cNvSpPr/>
          <p:nvPr/>
        </p:nvSpPr>
        <p:spPr>
          <a:xfrm>
            <a:off x="3779700" y="2281525"/>
            <a:ext cx="958200" cy="426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43"/>
          <p:cNvPicPr preferRelativeResize="0"/>
          <p:nvPr/>
        </p:nvPicPr>
        <p:blipFill rotWithShape="1">
          <a:blip r:embed="rId3">
            <a:alphaModFix/>
          </a:blip>
          <a:srcRect b="29397" l="2830" r="12938" t="8648"/>
          <a:stretch/>
        </p:blipFill>
        <p:spPr>
          <a:xfrm>
            <a:off x="541050" y="2152275"/>
            <a:ext cx="7701600" cy="287215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205" name="Google Shape;205;p4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Initial quality check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Import Galaxy history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06" name="Google Shape;206;p43"/>
          <p:cNvPicPr preferRelativeResize="0"/>
          <p:nvPr/>
        </p:nvPicPr>
        <p:blipFill rotWithShape="1">
          <a:blip r:embed="rId4">
            <a:alphaModFix/>
          </a:blip>
          <a:srcRect b="87524" l="93084" r="-12489" t="3"/>
          <a:stretch/>
        </p:blipFill>
        <p:spPr>
          <a:xfrm>
            <a:off x="7605400" y="2307050"/>
            <a:ext cx="1675074" cy="18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3"/>
          <p:cNvSpPr/>
          <p:nvPr/>
        </p:nvSpPr>
        <p:spPr>
          <a:xfrm rot="3170973">
            <a:off x="6331457" y="1473876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44"/>
          <p:cNvPicPr preferRelativeResize="0"/>
          <p:nvPr/>
        </p:nvPicPr>
        <p:blipFill rotWithShape="1">
          <a:blip r:embed="rId3">
            <a:alphaModFix/>
          </a:blip>
          <a:srcRect b="50369" l="86907" r="0" t="19452"/>
          <a:stretch/>
        </p:blipFill>
        <p:spPr>
          <a:xfrm>
            <a:off x="6167025" y="1647025"/>
            <a:ext cx="1697827" cy="220114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4"/>
          <p:cNvSpPr txBox="1"/>
          <p:nvPr>
            <p:ph idx="1" type="body"/>
          </p:nvPr>
        </p:nvSpPr>
        <p:spPr>
          <a:xfrm>
            <a:off x="311700" y="124047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Initial quality check</a:t>
            </a:r>
            <a:endParaRPr b="1" u="sng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HTML</a:t>
            </a:r>
            <a:r>
              <a:rPr lang="en"/>
              <a:t> report(s)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14" name="Google Shape;214;p44"/>
          <p:cNvSpPr/>
          <p:nvPr/>
        </p:nvSpPr>
        <p:spPr>
          <a:xfrm rot="3170973">
            <a:off x="4924206" y="1666451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216" name="Google Shape;216;p44"/>
          <p:cNvSpPr/>
          <p:nvPr/>
        </p:nvSpPr>
        <p:spPr>
          <a:xfrm rot="3170973">
            <a:off x="5979451" y="1666460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44"/>
          <p:cNvPicPr preferRelativeResize="0"/>
          <p:nvPr/>
        </p:nvPicPr>
        <p:blipFill rotWithShape="1">
          <a:blip r:embed="rId4">
            <a:alphaModFix/>
          </a:blip>
          <a:srcRect b="0" l="86907" r="0" t="12549"/>
          <a:stretch/>
        </p:blipFill>
        <p:spPr>
          <a:xfrm>
            <a:off x="3854750" y="267850"/>
            <a:ext cx="1197226" cy="449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223" name="Google Shape;223;p45"/>
          <p:cNvSpPr txBox="1"/>
          <p:nvPr>
            <p:ph idx="1" type="body"/>
          </p:nvPr>
        </p:nvSpPr>
        <p:spPr>
          <a:xfrm>
            <a:off x="311700" y="124047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Initial quality check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HTML</a:t>
            </a:r>
            <a:r>
              <a:rPr lang="en"/>
              <a:t> report(s)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But there is </a:t>
            </a:r>
            <a:r>
              <a:rPr b="1" lang="en"/>
              <a:t>too many of them</a:t>
            </a:r>
            <a:endParaRPr b="1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MultiQC</a:t>
            </a:r>
            <a:r>
              <a:rPr lang="en"/>
              <a:t> - makes you life simpler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This time, you can </a:t>
            </a:r>
            <a:r>
              <a:rPr b="1" lang="en"/>
              <a:t>try it on your own</a:t>
            </a:r>
            <a:r>
              <a:rPr lang="en"/>
              <a:t>!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Sequencing (NGS) in general</a:t>
            </a:r>
            <a:endParaRPr/>
          </a:p>
        </p:txBody>
      </p:sp>
      <p:sp>
        <p:nvSpPr>
          <p:cNvPr id="73" name="Google Shape;73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4" name="Google Shape;7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7577" y="1232250"/>
            <a:ext cx="6468852" cy="37616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4"/>
          <p:cNvSpPr txBox="1"/>
          <p:nvPr/>
        </p:nvSpPr>
        <p:spPr>
          <a:xfrm>
            <a:off x="0" y="10325"/>
            <a:ext cx="54189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PLoS Comput Biol. 2015 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Informatics for RNA Sequencing: A Web Resource for Analysis on the Cloud.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Griffith M, Walker JR, Spies NC, Ainscough BJ, Griffith OL.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229" name="Google Shape;229;p4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Summary of the logs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Summarize</a:t>
            </a:r>
            <a:r>
              <a:rPr lang="en"/>
              <a:t> the output</a:t>
            </a:r>
            <a:r>
              <a:rPr b="1" lang="en"/>
              <a:t> logs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	Using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MultiQC</a:t>
            </a:r>
            <a:r>
              <a:rPr lang="en"/>
              <a:t> tool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	Input </a:t>
            </a:r>
            <a:r>
              <a:rPr b="1" lang="en"/>
              <a:t>LOG(s)</a:t>
            </a:r>
            <a:r>
              <a:rPr lang="en"/>
              <a:t>, output </a:t>
            </a:r>
            <a:r>
              <a:rPr b="1" lang="en"/>
              <a:t>HTML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7"/>
          <p:cNvPicPr preferRelativeResize="0"/>
          <p:nvPr/>
        </p:nvPicPr>
        <p:blipFill rotWithShape="1">
          <a:blip r:embed="rId3">
            <a:alphaModFix/>
          </a:blip>
          <a:srcRect b="15533" l="16044" r="36402" t="12518"/>
          <a:stretch/>
        </p:blipFill>
        <p:spPr>
          <a:xfrm>
            <a:off x="2937225" y="352550"/>
            <a:ext cx="5185824" cy="45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236" name="Google Shape;236;p4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Summary of the logs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grpSp>
        <p:nvGrpSpPr>
          <p:cNvPr id="237" name="Google Shape;237;p47"/>
          <p:cNvGrpSpPr/>
          <p:nvPr/>
        </p:nvGrpSpPr>
        <p:grpSpPr>
          <a:xfrm>
            <a:off x="-1331755" y="1884213"/>
            <a:ext cx="3713030" cy="2066925"/>
            <a:chOff x="-1179355" y="1884213"/>
            <a:chExt cx="3713030" cy="2066925"/>
          </a:xfrm>
        </p:grpSpPr>
        <p:pic>
          <p:nvPicPr>
            <p:cNvPr id="238" name="Google Shape;238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00075" y="1884213"/>
              <a:ext cx="2133600" cy="2066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47"/>
            <p:cNvSpPr/>
            <p:nvPr/>
          </p:nvSpPr>
          <p:spPr>
            <a:xfrm>
              <a:off x="-1179355" y="2349010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7"/>
            <p:cNvSpPr/>
            <p:nvPr/>
          </p:nvSpPr>
          <p:spPr>
            <a:xfrm>
              <a:off x="-1060955" y="2752960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47"/>
          <p:cNvSpPr/>
          <p:nvPr/>
        </p:nvSpPr>
        <p:spPr>
          <a:xfrm rot="3170973">
            <a:off x="3868495" y="1233294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7"/>
          <p:cNvSpPr/>
          <p:nvPr/>
        </p:nvSpPr>
        <p:spPr>
          <a:xfrm rot="3170973">
            <a:off x="1858945" y="3762669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7"/>
          <p:cNvSpPr/>
          <p:nvPr/>
        </p:nvSpPr>
        <p:spPr>
          <a:xfrm rot="3170973">
            <a:off x="2106588" y="135785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47"/>
          <p:cNvPicPr preferRelativeResize="0"/>
          <p:nvPr/>
        </p:nvPicPr>
        <p:blipFill rotWithShape="1">
          <a:blip r:embed="rId5">
            <a:alphaModFix/>
          </a:blip>
          <a:srcRect b="58528" l="86977" r="213" t="18613"/>
          <a:stretch/>
        </p:blipFill>
        <p:spPr>
          <a:xfrm>
            <a:off x="6828950" y="3168913"/>
            <a:ext cx="1828598" cy="1835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5" name="Google Shape;245;p47"/>
          <p:cNvGrpSpPr/>
          <p:nvPr/>
        </p:nvGrpSpPr>
        <p:grpSpPr>
          <a:xfrm>
            <a:off x="5794312" y="2411673"/>
            <a:ext cx="2666562" cy="1609718"/>
            <a:chOff x="5794312" y="2411673"/>
            <a:chExt cx="2666562" cy="1609718"/>
          </a:xfrm>
        </p:grpSpPr>
        <p:sp>
          <p:nvSpPr>
            <p:cNvPr id="246" name="Google Shape;246;p47"/>
            <p:cNvSpPr/>
            <p:nvPr/>
          </p:nvSpPr>
          <p:spPr>
            <a:xfrm rot="3170973">
              <a:off x="5644295" y="2982669"/>
              <a:ext cx="1654220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7"/>
            <p:cNvSpPr/>
            <p:nvPr/>
          </p:nvSpPr>
          <p:spPr>
            <a:xfrm rot="3170973">
              <a:off x="6956670" y="3004769"/>
              <a:ext cx="1654220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253" name="Google Shape;253;p4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Initial quality check - Adapter content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grpSp>
        <p:nvGrpSpPr>
          <p:cNvPr id="254" name="Google Shape;254;p48"/>
          <p:cNvGrpSpPr/>
          <p:nvPr/>
        </p:nvGrpSpPr>
        <p:grpSpPr>
          <a:xfrm>
            <a:off x="-1220130" y="1933034"/>
            <a:ext cx="3132501" cy="2907826"/>
            <a:chOff x="-1220130" y="1933034"/>
            <a:chExt cx="3132501" cy="2907826"/>
          </a:xfrm>
        </p:grpSpPr>
        <p:pic>
          <p:nvPicPr>
            <p:cNvPr id="255" name="Google Shape;255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34071" y="1933034"/>
              <a:ext cx="1478300" cy="2804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48"/>
            <p:cNvSpPr/>
            <p:nvPr/>
          </p:nvSpPr>
          <p:spPr>
            <a:xfrm>
              <a:off x="-1220130" y="4395360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7" name="Google Shape;257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27908" y="1683739"/>
            <a:ext cx="6809291" cy="330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8"/>
          <p:cNvSpPr/>
          <p:nvPr/>
        </p:nvSpPr>
        <p:spPr>
          <a:xfrm rot="3170973">
            <a:off x="6457570" y="2804769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8"/>
          <p:cNvSpPr/>
          <p:nvPr/>
        </p:nvSpPr>
        <p:spPr>
          <a:xfrm rot="3170973">
            <a:off x="1120620" y="2254744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265" name="Google Shape;265;p4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Read preprocessing  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Remove </a:t>
            </a:r>
            <a:r>
              <a:rPr b="1" lang="en"/>
              <a:t>adapters</a:t>
            </a:r>
            <a:r>
              <a:rPr lang="en"/>
              <a:t> and/or trim </a:t>
            </a:r>
            <a:r>
              <a:rPr b="1" lang="en"/>
              <a:t>low-quality</a:t>
            </a:r>
            <a:r>
              <a:rPr lang="en"/>
              <a:t> ends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	Using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Trimmomatic</a:t>
            </a:r>
            <a:r>
              <a:rPr lang="en"/>
              <a:t> trimmer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	Input </a:t>
            </a:r>
            <a:r>
              <a:rPr b="1" lang="en"/>
              <a:t>FASTQ</a:t>
            </a:r>
            <a:r>
              <a:rPr lang="en"/>
              <a:t>, output </a:t>
            </a:r>
            <a:r>
              <a:rPr b="1" lang="en"/>
              <a:t>FASTQ</a:t>
            </a:r>
            <a:endParaRPr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0"/>
          <p:cNvSpPr txBox="1"/>
          <p:nvPr>
            <p:ph type="title"/>
          </p:nvPr>
        </p:nvSpPr>
        <p:spPr>
          <a:xfrm>
            <a:off x="311700" y="-1217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271" name="Google Shape;271;p50"/>
          <p:cNvSpPr txBox="1"/>
          <p:nvPr>
            <p:ph idx="1" type="body"/>
          </p:nvPr>
        </p:nvSpPr>
        <p:spPr>
          <a:xfrm>
            <a:off x="311700" y="7329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Read preprocessing  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b="1"/>
          </a:p>
        </p:txBody>
      </p:sp>
      <p:grpSp>
        <p:nvGrpSpPr>
          <p:cNvPr id="272" name="Google Shape;272;p50"/>
          <p:cNvGrpSpPr/>
          <p:nvPr/>
        </p:nvGrpSpPr>
        <p:grpSpPr>
          <a:xfrm>
            <a:off x="-1263780" y="1646075"/>
            <a:ext cx="3718593" cy="2543175"/>
            <a:chOff x="-1263780" y="1646075"/>
            <a:chExt cx="3718593" cy="2543175"/>
          </a:xfrm>
        </p:grpSpPr>
        <p:pic>
          <p:nvPicPr>
            <p:cNvPr id="273" name="Google Shape;273;p5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11688" y="1646075"/>
              <a:ext cx="2143125" cy="2543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50"/>
            <p:cNvSpPr/>
            <p:nvPr/>
          </p:nvSpPr>
          <p:spPr>
            <a:xfrm>
              <a:off x="-1263780" y="2111060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50"/>
            <p:cNvSpPr/>
            <p:nvPr/>
          </p:nvSpPr>
          <p:spPr>
            <a:xfrm>
              <a:off x="-1138580" y="2556560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6" name="Google Shape;276;p50"/>
          <p:cNvPicPr preferRelativeResize="0"/>
          <p:nvPr/>
        </p:nvPicPr>
        <p:blipFill rotWithShape="1">
          <a:blip r:embed="rId4">
            <a:alphaModFix/>
          </a:blip>
          <a:srcRect b="0" l="0" r="22281" t="0"/>
          <a:stretch/>
        </p:blipFill>
        <p:spPr>
          <a:xfrm>
            <a:off x="3013825" y="1212700"/>
            <a:ext cx="6055376" cy="34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0"/>
          <p:cNvSpPr/>
          <p:nvPr/>
        </p:nvSpPr>
        <p:spPr>
          <a:xfrm rot="3170973">
            <a:off x="2178470" y="816769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0"/>
          <p:cNvSpPr/>
          <p:nvPr/>
        </p:nvSpPr>
        <p:spPr>
          <a:xfrm rot="3170973">
            <a:off x="3806145" y="1451869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0"/>
          <p:cNvSpPr/>
          <p:nvPr/>
        </p:nvSpPr>
        <p:spPr>
          <a:xfrm rot="3170973">
            <a:off x="3659420" y="2467669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0"/>
          <p:cNvSpPr/>
          <p:nvPr/>
        </p:nvSpPr>
        <p:spPr>
          <a:xfrm rot="3170973">
            <a:off x="2304820" y="1266219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0"/>
          <p:cNvSpPr/>
          <p:nvPr/>
        </p:nvSpPr>
        <p:spPr>
          <a:xfrm rot="3170973">
            <a:off x="1788695" y="3411544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1"/>
          <p:cNvSpPr txBox="1"/>
          <p:nvPr>
            <p:ph type="title"/>
          </p:nvPr>
        </p:nvSpPr>
        <p:spPr>
          <a:xfrm>
            <a:off x="311700" y="-1217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287" name="Google Shape;287;p51"/>
          <p:cNvSpPr txBox="1"/>
          <p:nvPr>
            <p:ph idx="1" type="body"/>
          </p:nvPr>
        </p:nvSpPr>
        <p:spPr>
          <a:xfrm>
            <a:off x="387900" y="7329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Read preprocessing 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b="1"/>
          </a:p>
        </p:txBody>
      </p:sp>
      <p:grpSp>
        <p:nvGrpSpPr>
          <p:cNvPr id="288" name="Google Shape;288;p51"/>
          <p:cNvGrpSpPr/>
          <p:nvPr/>
        </p:nvGrpSpPr>
        <p:grpSpPr>
          <a:xfrm>
            <a:off x="2509787" y="2670598"/>
            <a:ext cx="6569589" cy="2140727"/>
            <a:chOff x="2509787" y="2670598"/>
            <a:chExt cx="6569589" cy="2140727"/>
          </a:xfrm>
        </p:grpSpPr>
        <p:pic>
          <p:nvPicPr>
            <p:cNvPr id="289" name="Google Shape;289;p51"/>
            <p:cNvPicPr preferRelativeResize="0"/>
            <p:nvPr/>
          </p:nvPicPr>
          <p:blipFill rotWithShape="1">
            <a:blip r:embed="rId3">
              <a:alphaModFix/>
            </a:blip>
            <a:srcRect b="0" l="0" r="0" t="65053"/>
            <a:stretch/>
          </p:blipFill>
          <p:spPr>
            <a:xfrm>
              <a:off x="3475175" y="3013825"/>
              <a:ext cx="5604201" cy="179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51"/>
            <p:cNvSpPr/>
            <p:nvPr/>
          </p:nvSpPr>
          <p:spPr>
            <a:xfrm rot="3170973">
              <a:off x="2359770" y="3241594"/>
              <a:ext cx="1654220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51"/>
          <p:cNvGrpSpPr/>
          <p:nvPr/>
        </p:nvGrpSpPr>
        <p:grpSpPr>
          <a:xfrm>
            <a:off x="-673063" y="327948"/>
            <a:ext cx="6607663" cy="2554628"/>
            <a:chOff x="-673063" y="327948"/>
            <a:chExt cx="6607663" cy="2554628"/>
          </a:xfrm>
        </p:grpSpPr>
        <p:pic>
          <p:nvPicPr>
            <p:cNvPr id="292" name="Google Shape;292;p51"/>
            <p:cNvPicPr preferRelativeResize="0"/>
            <p:nvPr/>
          </p:nvPicPr>
          <p:blipFill rotWithShape="1">
            <a:blip r:embed="rId4">
              <a:alphaModFix/>
            </a:blip>
            <a:srcRect b="68123" l="0" r="0" t="0"/>
            <a:stretch/>
          </p:blipFill>
          <p:spPr>
            <a:xfrm>
              <a:off x="311700" y="1243000"/>
              <a:ext cx="5622900" cy="1639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51"/>
            <p:cNvSpPr/>
            <p:nvPr/>
          </p:nvSpPr>
          <p:spPr>
            <a:xfrm rot="3170973">
              <a:off x="-823080" y="898944"/>
              <a:ext cx="1654220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51"/>
          <p:cNvSpPr/>
          <p:nvPr/>
        </p:nvSpPr>
        <p:spPr>
          <a:xfrm rot="3170973">
            <a:off x="-768680" y="1414094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51"/>
          <p:cNvSpPr txBox="1"/>
          <p:nvPr>
            <p:ph idx="1" type="body"/>
          </p:nvPr>
        </p:nvSpPr>
        <p:spPr>
          <a:xfrm>
            <a:off x="6004900" y="920400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/>
              <a:t>Adapter sequence </a:t>
            </a:r>
            <a:r>
              <a:rPr lang="en"/>
              <a:t>(partial):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&gt;adapter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AGATCGGAAGAGC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b="1"/>
          </a:p>
        </p:txBody>
      </p:sp>
      <p:sp>
        <p:nvSpPr>
          <p:cNvPr id="296" name="Google Shape;296;p51"/>
          <p:cNvSpPr/>
          <p:nvPr/>
        </p:nvSpPr>
        <p:spPr>
          <a:xfrm rot="3170973">
            <a:off x="2185845" y="3721744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52"/>
          <p:cNvPicPr preferRelativeResize="0"/>
          <p:nvPr/>
        </p:nvPicPr>
        <p:blipFill rotWithShape="1">
          <a:blip r:embed="rId3">
            <a:alphaModFix/>
          </a:blip>
          <a:srcRect b="23978" l="89694" r="0" t="16888"/>
          <a:stretch/>
        </p:blipFill>
        <p:spPr>
          <a:xfrm>
            <a:off x="3035450" y="622875"/>
            <a:ext cx="1256304" cy="405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2"/>
          <p:cNvPicPr preferRelativeResize="0"/>
          <p:nvPr/>
        </p:nvPicPr>
        <p:blipFill rotWithShape="1">
          <a:blip r:embed="rId4">
            <a:alphaModFix/>
          </a:blip>
          <a:srcRect b="0" l="89694" r="0" t="34673"/>
          <a:stretch/>
        </p:blipFill>
        <p:spPr>
          <a:xfrm>
            <a:off x="4291750" y="622875"/>
            <a:ext cx="1137168" cy="4054752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52"/>
          <p:cNvSpPr txBox="1"/>
          <p:nvPr>
            <p:ph type="title"/>
          </p:nvPr>
        </p:nvSpPr>
        <p:spPr>
          <a:xfrm>
            <a:off x="311700" y="-1217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304" name="Google Shape;304;p52"/>
          <p:cNvSpPr txBox="1"/>
          <p:nvPr>
            <p:ph idx="1" type="body"/>
          </p:nvPr>
        </p:nvSpPr>
        <p:spPr>
          <a:xfrm>
            <a:off x="387900" y="7329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Read preprocessing 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b="1"/>
          </a:p>
        </p:txBody>
      </p:sp>
      <p:grpSp>
        <p:nvGrpSpPr>
          <p:cNvPr id="305" name="Google Shape;305;p52"/>
          <p:cNvGrpSpPr/>
          <p:nvPr/>
        </p:nvGrpSpPr>
        <p:grpSpPr>
          <a:xfrm>
            <a:off x="3133230" y="2495489"/>
            <a:ext cx="1800262" cy="1993868"/>
            <a:chOff x="4840130" y="1434939"/>
            <a:chExt cx="1800262" cy="1993868"/>
          </a:xfrm>
        </p:grpSpPr>
        <p:sp>
          <p:nvSpPr>
            <p:cNvPr id="306" name="Google Shape;306;p52"/>
            <p:cNvSpPr/>
            <p:nvPr/>
          </p:nvSpPr>
          <p:spPr>
            <a:xfrm rot="3170973">
              <a:off x="4690113" y="2412185"/>
              <a:ext cx="1654220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52"/>
            <p:cNvSpPr/>
            <p:nvPr/>
          </p:nvSpPr>
          <p:spPr>
            <a:xfrm rot="3170973">
              <a:off x="5136188" y="2005935"/>
              <a:ext cx="1654220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313" name="Google Shape;313;p5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Preprocessing quality check 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Check the </a:t>
            </a:r>
            <a:r>
              <a:rPr b="1" lang="en"/>
              <a:t>preprocessed</a:t>
            </a:r>
            <a:r>
              <a:rPr lang="en"/>
              <a:t> reads </a:t>
            </a:r>
            <a:r>
              <a:rPr b="1" lang="en"/>
              <a:t>quality and summarize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	Using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FastQC</a:t>
            </a:r>
            <a:r>
              <a:rPr lang="en"/>
              <a:t> &amp;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MultiQC</a:t>
            </a:r>
            <a:r>
              <a:rPr lang="en"/>
              <a:t> tools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	Input </a:t>
            </a:r>
            <a:r>
              <a:rPr b="1" lang="en"/>
              <a:t>FASTQ/LOG</a:t>
            </a:r>
            <a:r>
              <a:rPr lang="en"/>
              <a:t>, output </a:t>
            </a:r>
            <a:r>
              <a:rPr b="1" lang="en"/>
              <a:t>HTML</a:t>
            </a:r>
            <a:endParaRPr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319" name="Google Shape;319;p55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Preprocessing quality check 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Please, run the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FastQC </a:t>
            </a:r>
            <a:r>
              <a:rPr lang="en"/>
              <a:t>and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MultiQC</a:t>
            </a:r>
            <a:r>
              <a:rPr lang="en"/>
              <a:t> on the preprocessed files and check the adapter content</a:t>
            </a:r>
            <a:endParaRPr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4"/>
          <p:cNvPicPr preferRelativeResize="0"/>
          <p:nvPr/>
        </p:nvPicPr>
        <p:blipFill rotWithShape="1">
          <a:blip r:embed="rId3">
            <a:alphaModFix/>
          </a:blip>
          <a:srcRect b="51612" l="13138" r="54755" t="11311"/>
          <a:stretch/>
        </p:blipFill>
        <p:spPr>
          <a:xfrm>
            <a:off x="2789650" y="2316175"/>
            <a:ext cx="4123901" cy="2678573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326" name="Google Shape;326;p5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Preprocessing quality check </a:t>
            </a:r>
            <a:endParaRPr b="1" u="sng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Share Data -&gt; Histories -&gt; </a:t>
            </a:r>
            <a:r>
              <a:rPr b="1" lang="en" u="sng">
                <a:latin typeface="Courier New"/>
                <a:ea typeface="Courier New"/>
                <a:cs typeface="Courier New"/>
                <a:sym typeface="Courier New"/>
              </a:rPr>
              <a:t>Bi5444_RNA-Seq_preprocess</a:t>
            </a:r>
            <a:endParaRPr b="1" u="sng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27" name="Google Shape;327;p54"/>
          <p:cNvSpPr/>
          <p:nvPr/>
        </p:nvSpPr>
        <p:spPr>
          <a:xfrm>
            <a:off x="2491776" y="3216791"/>
            <a:ext cx="1835400" cy="230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"/>
          <p:cNvSpPr txBox="1"/>
          <p:nvPr>
            <p:ph type="title"/>
          </p:nvPr>
        </p:nvSpPr>
        <p:spPr>
          <a:xfrm>
            <a:off x="311700" y="445025"/>
            <a:ext cx="2243700" cy="23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Sequencing data analysis in general </a:t>
            </a:r>
            <a:endParaRPr/>
          </a:p>
        </p:txBody>
      </p:sp>
      <p:sp>
        <p:nvSpPr>
          <p:cNvPr id="81" name="Google Shape;81;p5"/>
          <p:cNvSpPr txBox="1"/>
          <p:nvPr/>
        </p:nvSpPr>
        <p:spPr>
          <a:xfrm>
            <a:off x="-14780" y="10325"/>
            <a:ext cx="54189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PLoS Comput Biol. 2015 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Informatics for RNA Sequencing: A Web Resource for Analysis on the Cloud.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Griffith M, Walker JR, Spies NC, Ainscough BJ, Griffith OL.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7800" y="597425"/>
            <a:ext cx="5764333" cy="439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6"/>
          <p:cNvPicPr preferRelativeResize="0"/>
          <p:nvPr/>
        </p:nvPicPr>
        <p:blipFill rotWithShape="1">
          <a:blip r:embed="rId3">
            <a:alphaModFix/>
          </a:blip>
          <a:srcRect b="72135" l="89595" r="199" t="16714"/>
          <a:stretch/>
        </p:blipFill>
        <p:spPr>
          <a:xfrm>
            <a:off x="5689125" y="2680300"/>
            <a:ext cx="2673379" cy="164317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334" name="Google Shape;334;p56"/>
          <p:cNvSpPr txBox="1"/>
          <p:nvPr>
            <p:ph idx="1" type="body"/>
          </p:nvPr>
        </p:nvSpPr>
        <p:spPr>
          <a:xfrm>
            <a:off x="311700" y="1266325"/>
            <a:ext cx="88323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Preprocessing quality check 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Check the </a:t>
            </a:r>
            <a:r>
              <a:rPr b="1" lang="en"/>
              <a:t>preprocessed</a:t>
            </a:r>
            <a:r>
              <a:rPr lang="en"/>
              <a:t> reads </a:t>
            </a:r>
            <a:r>
              <a:rPr b="1" lang="en"/>
              <a:t>quality &amp; summarize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	Are all the </a:t>
            </a:r>
            <a:r>
              <a:rPr b="1" lang="en"/>
              <a:t>bad </a:t>
            </a:r>
            <a:r>
              <a:rPr lang="en"/>
              <a:t>things </a:t>
            </a:r>
            <a:r>
              <a:rPr b="1" lang="en"/>
              <a:t>gone</a:t>
            </a:r>
            <a:r>
              <a:rPr lang="en"/>
              <a:t>?</a:t>
            </a:r>
            <a:endParaRPr b="1"/>
          </a:p>
        </p:txBody>
      </p:sp>
      <p:sp>
        <p:nvSpPr>
          <p:cNvPr id="335" name="Google Shape;335;p56"/>
          <p:cNvSpPr/>
          <p:nvPr/>
        </p:nvSpPr>
        <p:spPr>
          <a:xfrm rot="3170973">
            <a:off x="6251364" y="2735735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341" name="Google Shape;341;p57"/>
          <p:cNvSpPr txBox="1"/>
          <p:nvPr>
            <p:ph idx="1" type="body"/>
          </p:nvPr>
        </p:nvSpPr>
        <p:spPr>
          <a:xfrm>
            <a:off x="311700" y="1266325"/>
            <a:ext cx="88323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Preprocessing quality check 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b="1"/>
          </a:p>
        </p:txBody>
      </p:sp>
      <p:pic>
        <p:nvPicPr>
          <p:cNvPr id="342" name="Google Shape;34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26829"/>
            <a:ext cx="9143999" cy="1489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348" name="Google Shape;348;p58"/>
          <p:cNvSpPr txBox="1"/>
          <p:nvPr>
            <p:ph idx="1" type="body"/>
          </p:nvPr>
        </p:nvSpPr>
        <p:spPr>
          <a:xfrm>
            <a:off x="311700" y="1266325"/>
            <a:ext cx="88323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Preprocessing quality check 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Check the </a:t>
            </a:r>
            <a:r>
              <a:rPr b="1" lang="en"/>
              <a:t>preprocessed</a:t>
            </a:r>
            <a:r>
              <a:rPr lang="en"/>
              <a:t> reads </a:t>
            </a:r>
            <a:r>
              <a:rPr b="1" lang="en"/>
              <a:t>quality &amp; summarize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	Are all the </a:t>
            </a:r>
            <a:r>
              <a:rPr b="1" lang="en"/>
              <a:t>bad </a:t>
            </a:r>
            <a:r>
              <a:rPr lang="en"/>
              <a:t>things </a:t>
            </a:r>
            <a:r>
              <a:rPr b="1" lang="en"/>
              <a:t>gone</a:t>
            </a:r>
            <a:r>
              <a:rPr lang="en"/>
              <a:t>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	Actually, for </a:t>
            </a:r>
            <a:r>
              <a:rPr b="1" lang="en"/>
              <a:t>modern aligners </a:t>
            </a:r>
            <a:r>
              <a:rPr lang="en"/>
              <a:t>such as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STAR, </a:t>
            </a:r>
            <a:r>
              <a:rPr lang="en"/>
              <a:t>it </a:t>
            </a:r>
            <a:r>
              <a:rPr b="1" lang="en"/>
              <a:t>doesn’t </a:t>
            </a:r>
            <a:r>
              <a:rPr lang="en"/>
              <a:t>matter that </a:t>
            </a:r>
            <a:r>
              <a:rPr b="1" lang="en"/>
              <a:t>much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	They can perform </a:t>
            </a:r>
            <a:r>
              <a:rPr b="1" lang="en"/>
              <a:t>soft-clipping</a:t>
            </a:r>
            <a:endParaRPr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9"/>
          <p:cNvSpPr txBox="1"/>
          <p:nvPr>
            <p:ph type="title"/>
          </p:nvPr>
        </p:nvSpPr>
        <p:spPr>
          <a:xfrm>
            <a:off x="311700" y="-1217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354" name="Google Shape;354;p59"/>
          <p:cNvSpPr txBox="1"/>
          <p:nvPr>
            <p:ph idx="1" type="body"/>
          </p:nvPr>
        </p:nvSpPr>
        <p:spPr>
          <a:xfrm>
            <a:off x="311700" y="8091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Soft-clipping in alignment</a:t>
            </a:r>
            <a:endParaRPr b="1" u="sng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i="1" lang="en"/>
              <a:t>Hiding </a:t>
            </a:r>
            <a:r>
              <a:rPr lang="en"/>
              <a:t>of</a:t>
            </a:r>
            <a:r>
              <a:rPr b="1" lang="en"/>
              <a:t> non-matching</a:t>
            </a:r>
            <a:r>
              <a:rPr lang="en"/>
              <a:t> parts of the </a:t>
            </a:r>
            <a:r>
              <a:rPr b="1" lang="en"/>
              <a:t>reads</a:t>
            </a:r>
            <a:endParaRPr b="1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Can overcome </a:t>
            </a:r>
            <a:r>
              <a:rPr b="1" lang="en"/>
              <a:t>remaining adapter</a:t>
            </a:r>
            <a:r>
              <a:rPr lang="en"/>
              <a:t> or</a:t>
            </a:r>
            <a:r>
              <a:rPr b="1" lang="en"/>
              <a:t> low-quality </a:t>
            </a:r>
            <a:r>
              <a:rPr lang="en"/>
              <a:t>sequences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Only to </a:t>
            </a:r>
            <a:r>
              <a:rPr b="1" lang="en"/>
              <a:t>specified limits </a:t>
            </a:r>
            <a:r>
              <a:rPr lang="en"/>
              <a:t>(in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STAR </a:t>
            </a:r>
            <a:r>
              <a:rPr lang="en"/>
              <a:t>the default is max. </a:t>
            </a:r>
            <a:r>
              <a:rPr b="1" lang="en"/>
              <a:t>33%</a:t>
            </a:r>
            <a:r>
              <a:rPr lang="en"/>
              <a:t> of the read length)</a:t>
            </a:r>
            <a:endParaRPr/>
          </a:p>
        </p:txBody>
      </p:sp>
      <p:grpSp>
        <p:nvGrpSpPr>
          <p:cNvPr id="355" name="Google Shape;355;p59"/>
          <p:cNvGrpSpPr/>
          <p:nvPr/>
        </p:nvGrpSpPr>
        <p:grpSpPr>
          <a:xfrm>
            <a:off x="1353750" y="3552965"/>
            <a:ext cx="5967325" cy="1175755"/>
            <a:chOff x="1353750" y="3552965"/>
            <a:chExt cx="5967325" cy="1175755"/>
          </a:xfrm>
        </p:grpSpPr>
        <p:pic>
          <p:nvPicPr>
            <p:cNvPr id="356" name="Google Shape;356;p59"/>
            <p:cNvPicPr preferRelativeResize="0"/>
            <p:nvPr/>
          </p:nvPicPr>
          <p:blipFill rotWithShape="1">
            <a:blip r:embed="rId3">
              <a:alphaModFix/>
            </a:blip>
            <a:srcRect b="31018" l="14045" r="0" t="23309"/>
            <a:stretch/>
          </p:blipFill>
          <p:spPr>
            <a:xfrm>
              <a:off x="2081150" y="3552975"/>
              <a:ext cx="5239925" cy="830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59"/>
            <p:cNvPicPr preferRelativeResize="0"/>
            <p:nvPr/>
          </p:nvPicPr>
          <p:blipFill rotWithShape="1">
            <a:blip r:embed="rId3">
              <a:alphaModFix/>
            </a:blip>
            <a:srcRect b="58859" l="0" r="86639" t="23306"/>
            <a:stretch/>
          </p:blipFill>
          <p:spPr>
            <a:xfrm>
              <a:off x="1353750" y="3552965"/>
              <a:ext cx="814450" cy="32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59"/>
            <p:cNvPicPr preferRelativeResize="0"/>
            <p:nvPr/>
          </p:nvPicPr>
          <p:blipFill rotWithShape="1">
            <a:blip r:embed="rId3">
              <a:alphaModFix/>
            </a:blip>
            <a:srcRect b="0" l="0" r="86639" t="56249"/>
            <a:stretch/>
          </p:blipFill>
          <p:spPr>
            <a:xfrm>
              <a:off x="1353750" y="3932770"/>
              <a:ext cx="814450" cy="795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9" name="Google Shape;359;p59"/>
          <p:cNvSpPr txBox="1"/>
          <p:nvPr/>
        </p:nvSpPr>
        <p:spPr>
          <a:xfrm>
            <a:off x="0" y="4462975"/>
            <a:ext cx="69498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BMC genomics. 2014</a:t>
            </a:r>
            <a:endParaRPr b="0" i="0" sz="10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SHEAR: sample heterogeneity estimation and assembly by reference. </a:t>
            </a:r>
            <a:endParaRPr b="0" i="1" sz="10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Landman SR, Hwang TH, Silverstein KA, Li Y, Dehm SM, Steinbach M, Kumar V. </a:t>
            </a:r>
            <a:endParaRPr b="0" i="0" sz="10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9"/>
          <p:cNvSpPr txBox="1"/>
          <p:nvPr/>
        </p:nvSpPr>
        <p:spPr>
          <a:xfrm>
            <a:off x="5610400" y="4414375"/>
            <a:ext cx="45579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Soft-clipped part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366" name="Google Shape;366;p6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Alignment to genome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Align </a:t>
            </a:r>
            <a:r>
              <a:rPr b="1" lang="en"/>
              <a:t>RNA-Seq</a:t>
            </a:r>
            <a:r>
              <a:rPr lang="en"/>
              <a:t> data to a genome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	Using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STAR</a:t>
            </a:r>
            <a:r>
              <a:rPr lang="en"/>
              <a:t> aligner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	Input </a:t>
            </a:r>
            <a:r>
              <a:rPr b="1" lang="en"/>
              <a:t>FASTQ</a:t>
            </a:r>
            <a:r>
              <a:rPr lang="en"/>
              <a:t>, output </a:t>
            </a:r>
            <a:r>
              <a:rPr b="1" lang="en"/>
              <a:t>BAM</a:t>
            </a:r>
            <a:endParaRPr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61"/>
          <p:cNvPicPr preferRelativeResize="0"/>
          <p:nvPr/>
        </p:nvPicPr>
        <p:blipFill rotWithShape="1">
          <a:blip r:embed="rId3">
            <a:alphaModFix/>
          </a:blip>
          <a:srcRect b="35636" l="13316" r="48701" t="11710"/>
          <a:stretch/>
        </p:blipFill>
        <p:spPr>
          <a:xfrm>
            <a:off x="3616900" y="292500"/>
            <a:ext cx="5550950" cy="432872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Alignment to genome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73" name="Google Shape;373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713" y="1666863"/>
            <a:ext cx="2390775" cy="34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1"/>
          <p:cNvSpPr/>
          <p:nvPr/>
        </p:nvSpPr>
        <p:spPr>
          <a:xfrm>
            <a:off x="3012470" y="931300"/>
            <a:ext cx="972900" cy="445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6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376" name="Google Shape;376;p61"/>
          <p:cNvSpPr/>
          <p:nvPr/>
        </p:nvSpPr>
        <p:spPr>
          <a:xfrm>
            <a:off x="-1244705" y="2247560"/>
            <a:ext cx="1654200" cy="445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61"/>
          <p:cNvSpPr/>
          <p:nvPr/>
        </p:nvSpPr>
        <p:spPr>
          <a:xfrm>
            <a:off x="-1135155" y="4365485"/>
            <a:ext cx="1654200" cy="445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8" name="Google Shape;378;p61"/>
          <p:cNvGrpSpPr/>
          <p:nvPr/>
        </p:nvGrpSpPr>
        <p:grpSpPr>
          <a:xfrm>
            <a:off x="2581437" y="3328373"/>
            <a:ext cx="1834988" cy="1701324"/>
            <a:chOff x="2151537" y="3442173"/>
            <a:chExt cx="1834988" cy="1701324"/>
          </a:xfrm>
        </p:grpSpPr>
        <p:pic>
          <p:nvPicPr>
            <p:cNvPr id="379" name="Google Shape;379;p6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36100" y="4865822"/>
              <a:ext cx="750425" cy="277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0" name="Google Shape;380;p61"/>
            <p:cNvSpPr/>
            <p:nvPr/>
          </p:nvSpPr>
          <p:spPr>
            <a:xfrm rot="3170973">
              <a:off x="2001520" y="4013169"/>
              <a:ext cx="1654220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1" name="Google Shape;381;p61"/>
          <p:cNvGrpSpPr/>
          <p:nvPr/>
        </p:nvGrpSpPr>
        <p:grpSpPr>
          <a:xfrm>
            <a:off x="5014242" y="535980"/>
            <a:ext cx="989296" cy="1302664"/>
            <a:chOff x="5105242" y="292055"/>
            <a:chExt cx="989296" cy="1302664"/>
          </a:xfrm>
        </p:grpSpPr>
        <p:sp>
          <p:nvSpPr>
            <p:cNvPr id="382" name="Google Shape;382;p61"/>
            <p:cNvSpPr/>
            <p:nvPr/>
          </p:nvSpPr>
          <p:spPr>
            <a:xfrm rot="3171255">
              <a:off x="5207369" y="556437"/>
              <a:ext cx="884830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61"/>
            <p:cNvSpPr/>
            <p:nvPr/>
          </p:nvSpPr>
          <p:spPr>
            <a:xfrm rot="3170750">
              <a:off x="5096041" y="861437"/>
              <a:ext cx="943272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4" name="Google Shape;384;p61"/>
          <p:cNvGrpSpPr/>
          <p:nvPr/>
        </p:nvGrpSpPr>
        <p:grpSpPr>
          <a:xfrm>
            <a:off x="4977723" y="1530961"/>
            <a:ext cx="1250401" cy="1405665"/>
            <a:chOff x="4878823" y="1828561"/>
            <a:chExt cx="1250401" cy="1405665"/>
          </a:xfrm>
        </p:grpSpPr>
        <p:sp>
          <p:nvSpPr>
            <p:cNvPr id="385" name="Google Shape;385;p61"/>
            <p:cNvSpPr/>
            <p:nvPr/>
          </p:nvSpPr>
          <p:spPr>
            <a:xfrm rot="3170882">
              <a:off x="5257669" y="2085162"/>
              <a:ext cx="865330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61"/>
            <p:cNvSpPr/>
            <p:nvPr/>
          </p:nvSpPr>
          <p:spPr>
            <a:xfrm rot="3171571">
              <a:off x="4857594" y="2476836"/>
              <a:ext cx="1003691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sp>
        <p:nvSpPr>
          <p:cNvPr id="392" name="Google Shape;392;p6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93" name="Google Shape;39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2"/>
          <p:cNvSpPr txBox="1"/>
          <p:nvPr>
            <p:ph type="title"/>
          </p:nvPr>
        </p:nvSpPr>
        <p:spPr>
          <a:xfrm>
            <a:off x="311700" y="64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Sit back, wait and relax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Alignment to genome</a:t>
            </a:r>
            <a:endParaRPr b="1" u="sng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Share Data -&gt; Histories -&gt; </a:t>
            </a:r>
            <a:r>
              <a:rPr b="1" lang="en" u="sng">
                <a:latin typeface="Courier New"/>
                <a:ea typeface="Courier New"/>
                <a:cs typeface="Courier New"/>
                <a:sym typeface="Courier New"/>
              </a:rPr>
              <a:t>Bi5444_RNA-Seq_alignment</a:t>
            </a:r>
            <a:endParaRPr b="1" u="sng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00" name="Google Shape;400;p6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66"/>
          <p:cNvPicPr preferRelativeResize="0"/>
          <p:nvPr/>
        </p:nvPicPr>
        <p:blipFill rotWithShape="1">
          <a:blip r:embed="rId3">
            <a:alphaModFix/>
          </a:blip>
          <a:srcRect b="26431" l="57722" r="29380" t="19790"/>
          <a:stretch/>
        </p:blipFill>
        <p:spPr>
          <a:xfrm>
            <a:off x="5969675" y="269125"/>
            <a:ext cx="1963402" cy="46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Alignment to genome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STAR</a:t>
            </a:r>
            <a:r>
              <a:rPr lang="en"/>
              <a:t> performs well even </a:t>
            </a:r>
            <a:r>
              <a:rPr b="1" lang="en"/>
              <a:t>with defaults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Main output is the </a:t>
            </a:r>
            <a:r>
              <a:rPr b="1" lang="en"/>
              <a:t>BAM</a:t>
            </a:r>
            <a:r>
              <a:rPr lang="en"/>
              <a:t> file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This is one of the few files worth to </a:t>
            </a:r>
            <a:r>
              <a:rPr b="1" lang="en"/>
              <a:t>keep </a:t>
            </a:r>
            <a:r>
              <a:rPr lang="en"/>
              <a:t>and </a:t>
            </a:r>
            <a:r>
              <a:rPr b="1" lang="en"/>
              <a:t>save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07" name="Google Shape;407;p6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408" name="Google Shape;408;p66"/>
          <p:cNvSpPr/>
          <p:nvPr/>
        </p:nvSpPr>
        <p:spPr>
          <a:xfrm>
            <a:off x="5969675" y="2666300"/>
            <a:ext cx="1963500" cy="2350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60b11c2455_0_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/>
              <a:t>Galaxy practical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414" name="Google Shape;414;g60b11c2455_0_7"/>
          <p:cNvPicPr preferRelativeResize="0"/>
          <p:nvPr/>
        </p:nvPicPr>
        <p:blipFill rotWithShape="1">
          <a:blip r:embed="rId3">
            <a:alphaModFix/>
          </a:blip>
          <a:srcRect b="18330" l="16122" r="36736" t="12732"/>
          <a:stretch/>
        </p:blipFill>
        <p:spPr>
          <a:xfrm>
            <a:off x="4373515" y="1109950"/>
            <a:ext cx="4736285" cy="389605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g60b11c2455_0_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u="sng"/>
              <a:t>Quality control of alignment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/>
              <a:t>Run </a:t>
            </a:r>
            <a:r>
              <a:rPr b="1" lang="en"/>
              <a:t>MultiQC </a:t>
            </a:r>
            <a:r>
              <a:rPr lang="en"/>
              <a:t>to assess the alignment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16" name="Google Shape;416;g60b11c2455_0_7"/>
          <p:cNvSpPr/>
          <p:nvPr/>
        </p:nvSpPr>
        <p:spPr>
          <a:xfrm rot="3170615">
            <a:off x="3685742" y="980235"/>
            <a:ext cx="1151834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g60b11c2455_0_7"/>
          <p:cNvSpPr/>
          <p:nvPr/>
        </p:nvSpPr>
        <p:spPr>
          <a:xfrm rot="3170615">
            <a:off x="4875892" y="1951935"/>
            <a:ext cx="1151834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g60b11c2455_0_7"/>
          <p:cNvSpPr/>
          <p:nvPr/>
        </p:nvSpPr>
        <p:spPr>
          <a:xfrm rot="3170615">
            <a:off x="3564863" y="4063837"/>
            <a:ext cx="1151834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21463"/>
            <a:ext cx="9144001" cy="499297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Kathi Zarnack data</a:t>
            </a:r>
            <a:endParaRPr/>
          </a:p>
        </p:txBody>
      </p:sp>
      <p:sp>
        <p:nvSpPr>
          <p:cNvPr id="89" name="Google Shape;89;p7"/>
          <p:cNvSpPr txBox="1"/>
          <p:nvPr/>
        </p:nvSpPr>
        <p:spPr>
          <a:xfrm>
            <a:off x="0" y="10325"/>
            <a:ext cx="69498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Cell. 2013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 competition between hnRNP C and U2AF65 protects the transcriptome from the exonization of Alu elements.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Zarnack K, König J, Tajnik M, Martincorena I, Eustermann S, Stévant I, Reyes A, Anders S, Luscombe NM, Ule J.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623dddb78b_1_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/>
              <a:t>Galaxy practical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623dddb78b_1_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u="sng"/>
              <a:t>Quality control of alignment</a:t>
            </a:r>
            <a:endParaRPr/>
          </a:p>
        </p:txBody>
      </p:sp>
      <p:pic>
        <p:nvPicPr>
          <p:cNvPr id="425" name="Google Shape;425;g623dddb78b_1_3"/>
          <p:cNvPicPr preferRelativeResize="0"/>
          <p:nvPr/>
        </p:nvPicPr>
        <p:blipFill rotWithShape="1">
          <a:blip r:embed="rId3">
            <a:alphaModFix/>
          </a:blip>
          <a:srcRect b="40810" l="87006" r="0" t="21580"/>
          <a:stretch/>
        </p:blipFill>
        <p:spPr>
          <a:xfrm>
            <a:off x="1214725" y="1911025"/>
            <a:ext cx="1543046" cy="2512453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g623dddb78b_1_3"/>
          <p:cNvSpPr/>
          <p:nvPr/>
        </p:nvSpPr>
        <p:spPr>
          <a:xfrm rot="2047960">
            <a:off x="1443758" y="1923820"/>
            <a:ext cx="958634" cy="44541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g623dddb78b_1_3"/>
          <p:cNvPicPr preferRelativeResize="0"/>
          <p:nvPr/>
        </p:nvPicPr>
        <p:blipFill rotWithShape="1">
          <a:blip r:embed="rId4">
            <a:alphaModFix/>
          </a:blip>
          <a:srcRect b="13466" l="29609" r="15900" t="21758"/>
          <a:stretch/>
        </p:blipFill>
        <p:spPr>
          <a:xfrm>
            <a:off x="3977650" y="1207050"/>
            <a:ext cx="4982678" cy="3331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g60b11c2455_0_47"/>
          <p:cNvPicPr preferRelativeResize="0"/>
          <p:nvPr/>
        </p:nvPicPr>
        <p:blipFill rotWithShape="1">
          <a:blip r:embed="rId3">
            <a:alphaModFix/>
          </a:blip>
          <a:srcRect b="45473" l="13277" r="0" t="17081"/>
          <a:stretch/>
        </p:blipFill>
        <p:spPr>
          <a:xfrm>
            <a:off x="497925" y="2546125"/>
            <a:ext cx="7930070" cy="19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60b11c2455_0_4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/>
              <a:t>Galaxy practical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sp>
        <p:nvSpPr>
          <p:cNvPr id="434" name="Google Shape;434;g60b11c2455_0_4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Rename and tags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Better names comprehensibility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35" name="Google Shape;435;g60b11c2455_0_47"/>
          <p:cNvSpPr/>
          <p:nvPr/>
        </p:nvSpPr>
        <p:spPr>
          <a:xfrm rot="3170615">
            <a:off x="-141087" y="2167212"/>
            <a:ext cx="1151834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60b11c2455_0_47"/>
          <p:cNvSpPr/>
          <p:nvPr/>
        </p:nvSpPr>
        <p:spPr>
          <a:xfrm rot="7949912">
            <a:off x="3608974" y="2006832"/>
            <a:ext cx="1151914" cy="4456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60b11c2455_0_47"/>
          <p:cNvSpPr/>
          <p:nvPr/>
        </p:nvSpPr>
        <p:spPr>
          <a:xfrm rot="3170615">
            <a:off x="7292188" y="2658312"/>
            <a:ext cx="1151834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g60b11c2455_0_60"/>
          <p:cNvPicPr preferRelativeResize="0"/>
          <p:nvPr/>
        </p:nvPicPr>
        <p:blipFill rotWithShape="1">
          <a:blip r:embed="rId3">
            <a:alphaModFix/>
          </a:blip>
          <a:srcRect b="38689" l="13374" r="0" t="16730"/>
          <a:stretch/>
        </p:blipFill>
        <p:spPr>
          <a:xfrm>
            <a:off x="511500" y="2319550"/>
            <a:ext cx="7920998" cy="2293051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60b11c2455_0_6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sp>
        <p:nvSpPr>
          <p:cNvPr id="444" name="Google Shape;444;g60b11c2455_0_6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Rename and tags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Better names comprehensibility </a:t>
            </a:r>
            <a:endParaRPr/>
          </a:p>
        </p:txBody>
      </p:sp>
      <p:sp>
        <p:nvSpPr>
          <p:cNvPr id="445" name="Google Shape;445;g60b11c2455_0_60"/>
          <p:cNvSpPr/>
          <p:nvPr/>
        </p:nvSpPr>
        <p:spPr>
          <a:xfrm rot="3170615">
            <a:off x="6666838" y="2454387"/>
            <a:ext cx="1151834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60b11c2455_0_60"/>
          <p:cNvSpPr/>
          <p:nvPr/>
        </p:nvSpPr>
        <p:spPr>
          <a:xfrm rot="3170615">
            <a:off x="6574513" y="3495012"/>
            <a:ext cx="1151834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60b11c2455_0_60"/>
          <p:cNvSpPr/>
          <p:nvPr/>
        </p:nvSpPr>
        <p:spPr>
          <a:xfrm rot="7809659">
            <a:off x="8045702" y="3325657"/>
            <a:ext cx="1151740" cy="44557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sp>
        <p:nvSpPr>
          <p:cNvPr id="453" name="Google Shape;453;p6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Gene counts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For the </a:t>
            </a:r>
            <a:r>
              <a:rPr b="1" lang="en"/>
              <a:t>raw</a:t>
            </a:r>
            <a:r>
              <a:rPr lang="en"/>
              <a:t> </a:t>
            </a:r>
            <a:r>
              <a:rPr b="1" lang="en"/>
              <a:t>gene counts </a:t>
            </a:r>
            <a:r>
              <a:rPr lang="en"/>
              <a:t>(expression) you need to have a list of genes and their positions in the genome - gene annotation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Using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UCSC Main table browser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Input nothing, output </a:t>
            </a:r>
            <a:r>
              <a:rPr b="1" lang="en"/>
              <a:t>GTF</a:t>
            </a:r>
            <a:endParaRPr b="1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60b11c2455_0_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/>
              <a:t>Galaxy practical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sp>
        <p:nvSpPr>
          <p:cNvPr id="459" name="Google Shape;459;g60b11c2455_0_1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u="sng"/>
              <a:t>Gene counts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Share Data -&gt; Data Libraries -&gt; Bi5444 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-&gt; RNA-Seq -&gt; Ensemble_Homo_sapiens.GRCh38.94.gtf.gz</a:t>
            </a:r>
            <a:endParaRPr/>
          </a:p>
        </p:txBody>
      </p:sp>
      <p:pic>
        <p:nvPicPr>
          <p:cNvPr id="460" name="Google Shape;460;g60b11c2455_0_19"/>
          <p:cNvPicPr preferRelativeResize="0"/>
          <p:nvPr/>
        </p:nvPicPr>
        <p:blipFill rotWithShape="1">
          <a:blip r:embed="rId3">
            <a:alphaModFix/>
          </a:blip>
          <a:srcRect b="57094" l="2978" r="56200" t="8649"/>
          <a:stretch/>
        </p:blipFill>
        <p:spPr>
          <a:xfrm>
            <a:off x="1299326" y="2721250"/>
            <a:ext cx="4917802" cy="232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60b11c2455_0_19"/>
          <p:cNvSpPr/>
          <p:nvPr/>
        </p:nvSpPr>
        <p:spPr>
          <a:xfrm rot="3170615">
            <a:off x="667913" y="3902487"/>
            <a:ext cx="1151834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60b11c2455_0_19"/>
          <p:cNvSpPr/>
          <p:nvPr/>
        </p:nvSpPr>
        <p:spPr>
          <a:xfrm rot="-7440029">
            <a:off x="4084028" y="3422267"/>
            <a:ext cx="1151824" cy="44565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sp>
        <p:nvSpPr>
          <p:cNvPr id="468" name="Google Shape;468;p6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Gene counts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Get the </a:t>
            </a:r>
            <a:r>
              <a:rPr b="1" lang="en"/>
              <a:t>raw gene counts</a:t>
            </a:r>
            <a:endParaRPr b="1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Using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featureCounts</a:t>
            </a:r>
            <a:r>
              <a:rPr lang="en"/>
              <a:t> tool 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Input </a:t>
            </a:r>
            <a:r>
              <a:rPr b="1" lang="en"/>
              <a:t>BAM </a:t>
            </a:r>
            <a:r>
              <a:rPr lang="en"/>
              <a:t>and annotation </a:t>
            </a:r>
            <a:r>
              <a:rPr b="1" lang="en"/>
              <a:t>GTF</a:t>
            </a:r>
            <a:r>
              <a:rPr lang="en"/>
              <a:t>, output </a:t>
            </a:r>
            <a:r>
              <a:rPr b="1" lang="en"/>
              <a:t>TXT</a:t>
            </a:r>
            <a:r>
              <a:rPr lang="en"/>
              <a:t> (raw gene counts)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69"/>
          <p:cNvPicPr preferRelativeResize="0"/>
          <p:nvPr/>
        </p:nvPicPr>
        <p:blipFill rotWithShape="1">
          <a:blip r:embed="rId3">
            <a:alphaModFix/>
          </a:blip>
          <a:srcRect b="1186" l="13218" r="40789" t="11591"/>
          <a:stretch/>
        </p:blipFill>
        <p:spPr>
          <a:xfrm>
            <a:off x="4938550" y="511600"/>
            <a:ext cx="4205453" cy="4486401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sp>
        <p:nvSpPr>
          <p:cNvPr id="475" name="Google Shape;475;p6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Gene counts</a:t>
            </a:r>
            <a:endParaRPr b="1" u="sng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grpSp>
        <p:nvGrpSpPr>
          <p:cNvPr id="476" name="Google Shape;476;p69"/>
          <p:cNvGrpSpPr/>
          <p:nvPr/>
        </p:nvGrpSpPr>
        <p:grpSpPr>
          <a:xfrm>
            <a:off x="-345555" y="1799180"/>
            <a:ext cx="3545204" cy="2769850"/>
            <a:chOff x="-1274530" y="1799180"/>
            <a:chExt cx="3545204" cy="2769850"/>
          </a:xfrm>
        </p:grpSpPr>
        <p:pic>
          <p:nvPicPr>
            <p:cNvPr id="477" name="Google Shape;477;p69"/>
            <p:cNvPicPr preferRelativeResize="0"/>
            <p:nvPr/>
          </p:nvPicPr>
          <p:blipFill rotWithShape="1">
            <a:blip r:embed="rId4">
              <a:alphaModFix/>
            </a:blip>
            <a:srcRect b="61932" l="0" r="78477" t="0"/>
            <a:stretch/>
          </p:blipFill>
          <p:spPr>
            <a:xfrm>
              <a:off x="311700" y="1799180"/>
              <a:ext cx="1958974" cy="2769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8" name="Google Shape;478;p69"/>
            <p:cNvSpPr/>
            <p:nvPr/>
          </p:nvSpPr>
          <p:spPr>
            <a:xfrm>
              <a:off x="-1274530" y="2248860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69"/>
            <p:cNvSpPr/>
            <p:nvPr/>
          </p:nvSpPr>
          <p:spPr>
            <a:xfrm>
              <a:off x="-1203305" y="3434610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0" name="Google Shape;480;p69"/>
          <p:cNvSpPr/>
          <p:nvPr/>
        </p:nvSpPr>
        <p:spPr>
          <a:xfrm rot="3170615">
            <a:off x="4518788" y="147712"/>
            <a:ext cx="1151834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1" name="Google Shape;481;p69"/>
          <p:cNvGrpSpPr/>
          <p:nvPr/>
        </p:nvGrpSpPr>
        <p:grpSpPr>
          <a:xfrm>
            <a:off x="4128301" y="780322"/>
            <a:ext cx="2821462" cy="1357482"/>
            <a:chOff x="3028414" y="852422"/>
            <a:chExt cx="2821462" cy="1357482"/>
          </a:xfrm>
        </p:grpSpPr>
        <p:sp>
          <p:nvSpPr>
            <p:cNvPr id="482" name="Google Shape;482;p69"/>
            <p:cNvSpPr/>
            <p:nvPr/>
          </p:nvSpPr>
          <p:spPr>
            <a:xfrm rot="3170615">
              <a:off x="2977926" y="1223187"/>
              <a:ext cx="1151834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69"/>
            <p:cNvSpPr/>
            <p:nvPr/>
          </p:nvSpPr>
          <p:spPr>
            <a:xfrm rot="7868713">
              <a:off x="4727328" y="1406843"/>
              <a:ext cx="1151725" cy="445619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4" name="Google Shape;484;p69"/>
          <p:cNvSpPr/>
          <p:nvPr/>
        </p:nvSpPr>
        <p:spPr>
          <a:xfrm rot="3170615">
            <a:off x="4077813" y="2369137"/>
            <a:ext cx="1151834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69"/>
          <p:cNvSpPr/>
          <p:nvPr/>
        </p:nvSpPr>
        <p:spPr>
          <a:xfrm rot="3170615">
            <a:off x="4153563" y="2675612"/>
            <a:ext cx="1151834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69"/>
          <p:cNvSpPr/>
          <p:nvPr/>
        </p:nvSpPr>
        <p:spPr>
          <a:xfrm rot="3170615">
            <a:off x="4235138" y="3279187"/>
            <a:ext cx="1151834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69"/>
          <p:cNvSpPr/>
          <p:nvPr/>
        </p:nvSpPr>
        <p:spPr>
          <a:xfrm rot="3170973">
            <a:off x="3674963" y="3981385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g60b11c2455_0_30"/>
          <p:cNvPicPr preferRelativeResize="0"/>
          <p:nvPr/>
        </p:nvPicPr>
        <p:blipFill rotWithShape="1">
          <a:blip r:embed="rId3">
            <a:alphaModFix/>
          </a:blip>
          <a:srcRect b="15522" l="89596" r="350" t="16900"/>
          <a:stretch/>
        </p:blipFill>
        <p:spPr>
          <a:xfrm>
            <a:off x="2532650" y="2133725"/>
            <a:ext cx="919171" cy="292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g60b11c2455_0_30"/>
          <p:cNvPicPr preferRelativeResize="0"/>
          <p:nvPr/>
        </p:nvPicPr>
        <p:blipFill rotWithShape="1">
          <a:blip r:embed="rId3">
            <a:alphaModFix/>
          </a:blip>
          <a:srcRect b="43534" l="13278" r="48510" t="11708"/>
          <a:stretch/>
        </p:blipFill>
        <p:spPr>
          <a:xfrm>
            <a:off x="4513025" y="635275"/>
            <a:ext cx="4598928" cy="3030178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g60b11c2455_0_3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/>
              <a:t>Galaxy practical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sp>
        <p:nvSpPr>
          <p:cNvPr id="495" name="Google Shape;495;g60b11c2455_0_3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u="sng"/>
              <a:t>Gene counts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Quality control of gene counts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/>
              <a:t>	Again </a:t>
            </a:r>
            <a:r>
              <a:rPr b="1" lang="en"/>
              <a:t>MultiQC</a:t>
            </a:r>
            <a:endParaRPr b="1"/>
          </a:p>
        </p:txBody>
      </p:sp>
      <p:sp>
        <p:nvSpPr>
          <p:cNvPr id="496" name="Google Shape;496;g60b11c2455_0_30"/>
          <p:cNvSpPr/>
          <p:nvPr/>
        </p:nvSpPr>
        <p:spPr>
          <a:xfrm rot="-2513776">
            <a:off x="1571575" y="2734687"/>
            <a:ext cx="1151870" cy="44550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g60b11c2455_0_30"/>
          <p:cNvSpPr/>
          <p:nvPr/>
        </p:nvSpPr>
        <p:spPr>
          <a:xfrm rot="-2513776">
            <a:off x="1571575" y="3169962"/>
            <a:ext cx="1151870" cy="44550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60b11c2455_0_30"/>
          <p:cNvSpPr/>
          <p:nvPr/>
        </p:nvSpPr>
        <p:spPr>
          <a:xfrm rot="-2513776">
            <a:off x="1571575" y="3608887"/>
            <a:ext cx="1151870" cy="44550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g60b11c2455_0_30"/>
          <p:cNvSpPr/>
          <p:nvPr/>
        </p:nvSpPr>
        <p:spPr>
          <a:xfrm rot="-2513776">
            <a:off x="1517200" y="4098062"/>
            <a:ext cx="1151870" cy="44550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60b11c2455_0_30"/>
          <p:cNvSpPr/>
          <p:nvPr/>
        </p:nvSpPr>
        <p:spPr>
          <a:xfrm rot="8875216">
            <a:off x="3145978" y="3822914"/>
            <a:ext cx="1151763" cy="44558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60b11c2455_0_30"/>
          <p:cNvSpPr/>
          <p:nvPr/>
        </p:nvSpPr>
        <p:spPr>
          <a:xfrm rot="8875216">
            <a:off x="3216428" y="4344014"/>
            <a:ext cx="1151763" cy="44558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60b11c2455_0_30"/>
          <p:cNvSpPr/>
          <p:nvPr/>
        </p:nvSpPr>
        <p:spPr>
          <a:xfrm rot="2485222">
            <a:off x="3683403" y="634985"/>
            <a:ext cx="1151791" cy="44570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60b11c2455_0_30"/>
          <p:cNvSpPr/>
          <p:nvPr/>
        </p:nvSpPr>
        <p:spPr>
          <a:xfrm rot="1965028">
            <a:off x="4030852" y="1306615"/>
            <a:ext cx="1151796" cy="44562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60b11c2455_0_30"/>
          <p:cNvSpPr/>
          <p:nvPr/>
        </p:nvSpPr>
        <p:spPr>
          <a:xfrm rot="3170615">
            <a:off x="3683388" y="2734649"/>
            <a:ext cx="1151834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60b11c2455_0_8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sp>
        <p:nvSpPr>
          <p:cNvPr id="510" name="Google Shape;510;g60b11c2455_0_8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511" name="Google Shape;511;g60b11c2455_0_88"/>
          <p:cNvPicPr preferRelativeResize="0"/>
          <p:nvPr/>
        </p:nvPicPr>
        <p:blipFill rotWithShape="1">
          <a:blip r:embed="rId3">
            <a:alphaModFix/>
          </a:blip>
          <a:srcRect b="0" l="12974" r="0" t="11440"/>
          <a:stretch/>
        </p:blipFill>
        <p:spPr>
          <a:xfrm>
            <a:off x="1753200" y="1034825"/>
            <a:ext cx="6987446" cy="3999899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60b11c2455_0_88"/>
          <p:cNvSpPr/>
          <p:nvPr/>
        </p:nvSpPr>
        <p:spPr>
          <a:xfrm rot="3170615">
            <a:off x="7523313" y="881862"/>
            <a:ext cx="1151834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g60b11c2455_0_88"/>
          <p:cNvSpPr/>
          <p:nvPr/>
        </p:nvSpPr>
        <p:spPr>
          <a:xfrm rot="3170615">
            <a:off x="3846413" y="1478362"/>
            <a:ext cx="1151834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519" name="Google Shape;519;p7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Differential gene expression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Get </a:t>
            </a:r>
            <a:r>
              <a:rPr b="1" lang="en"/>
              <a:t>differential gene expression</a:t>
            </a:r>
            <a:r>
              <a:rPr lang="en"/>
              <a:t> from the raw counts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Using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edgeR </a:t>
            </a:r>
            <a:r>
              <a:rPr lang="en"/>
              <a:t>and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DESeq2 </a:t>
            </a:r>
            <a:r>
              <a:rPr lang="en"/>
              <a:t>tools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Summary of the results</a:t>
            </a:r>
            <a:endParaRPr/>
          </a:p>
        </p:txBody>
      </p:sp>
      <p:sp>
        <p:nvSpPr>
          <p:cNvPr id="95" name="Google Shape;95;p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400"/>
              <a:t>There are ~650,000</a:t>
            </a:r>
            <a:r>
              <a:rPr b="1" lang="en" sz="1400"/>
              <a:t> </a:t>
            </a:r>
            <a:r>
              <a:rPr b="1" i="1" lang="en" sz="1400"/>
              <a:t>Alu</a:t>
            </a:r>
            <a:r>
              <a:rPr b="1" lang="en" sz="1400"/>
              <a:t> elements</a:t>
            </a:r>
            <a:r>
              <a:rPr lang="en" sz="1400"/>
              <a:t> in transcribed regions of the human genome. These elements contain </a:t>
            </a:r>
            <a:r>
              <a:rPr b="1" lang="en" sz="1400"/>
              <a:t>cryptic splice sites</a:t>
            </a:r>
            <a:r>
              <a:rPr lang="en" sz="1400"/>
              <a:t>, so they are in constant </a:t>
            </a:r>
            <a:r>
              <a:rPr b="1" lang="en" sz="1400"/>
              <a:t>danger</a:t>
            </a:r>
            <a:r>
              <a:rPr lang="en" sz="1400"/>
              <a:t> of aberrant </a:t>
            </a:r>
            <a:r>
              <a:rPr b="1" lang="en" sz="1400"/>
              <a:t>incorporation into mature transcripts</a:t>
            </a:r>
            <a:r>
              <a:rPr lang="en" sz="1400"/>
              <a:t>. Despite posing a major threat to transcriptome integrity, </a:t>
            </a:r>
            <a:r>
              <a:rPr b="1" lang="en" sz="1400"/>
              <a:t>little is known </a:t>
            </a:r>
            <a:r>
              <a:rPr lang="en" sz="1400"/>
              <a:t>about the molecular </a:t>
            </a:r>
            <a:r>
              <a:rPr b="1" lang="en" sz="1400"/>
              <a:t>mechanisms preventing their inclusion</a:t>
            </a:r>
            <a:r>
              <a:rPr lang="en" sz="1400"/>
              <a:t>. Here, we present a mechanism for protecting the human transcriptome from the aberrant exonization of transposable elements. Quantitative </a:t>
            </a:r>
            <a:r>
              <a:rPr b="1" lang="en" sz="1400"/>
              <a:t>iCLIP data</a:t>
            </a:r>
            <a:r>
              <a:rPr lang="en" sz="1400"/>
              <a:t> show that the </a:t>
            </a:r>
            <a:r>
              <a:rPr b="1" lang="en" sz="1400"/>
              <a:t>RNA-binding protein</a:t>
            </a:r>
            <a:r>
              <a:rPr lang="en" sz="1400"/>
              <a:t> </a:t>
            </a:r>
            <a:r>
              <a:rPr b="1" lang="en" sz="1400"/>
              <a:t>hnRNP C competes </a:t>
            </a:r>
            <a:r>
              <a:rPr lang="en" sz="1400"/>
              <a:t>with the </a:t>
            </a:r>
            <a:r>
              <a:rPr b="1" lang="en" sz="1400"/>
              <a:t>splicing factor U2AF65</a:t>
            </a:r>
            <a:r>
              <a:rPr lang="en" sz="1400"/>
              <a:t> at many genuine and </a:t>
            </a:r>
            <a:r>
              <a:rPr b="1" lang="en" sz="1400"/>
              <a:t>cryptic splice sites</a:t>
            </a:r>
            <a:r>
              <a:rPr lang="en" sz="1400"/>
              <a:t>. </a:t>
            </a:r>
            <a:r>
              <a:rPr b="1" lang="en" sz="1400"/>
              <a:t>Loss of hnRNP C</a:t>
            </a:r>
            <a:r>
              <a:rPr lang="en" sz="1400"/>
              <a:t> leads to </a:t>
            </a:r>
            <a:r>
              <a:rPr b="1" lang="en" sz="1400"/>
              <a:t>formation</a:t>
            </a:r>
            <a:r>
              <a:rPr lang="en" sz="1400"/>
              <a:t> of previously </a:t>
            </a:r>
            <a:r>
              <a:rPr b="1" lang="en" sz="1400"/>
              <a:t>suppressed </a:t>
            </a:r>
            <a:r>
              <a:rPr b="1" i="1" lang="en" sz="1400"/>
              <a:t>Alu</a:t>
            </a:r>
            <a:r>
              <a:rPr b="1" lang="en" sz="1400"/>
              <a:t> exons</a:t>
            </a:r>
            <a:r>
              <a:rPr lang="en" sz="1400"/>
              <a:t>, which severely </a:t>
            </a:r>
            <a:r>
              <a:rPr b="1" lang="en" sz="1400"/>
              <a:t>disrupt transcript function</a:t>
            </a:r>
            <a:r>
              <a:rPr lang="en" sz="1400"/>
              <a:t>. Minigene experiments explain disease-associated mutations in </a:t>
            </a:r>
            <a:r>
              <a:rPr i="1" lang="en" sz="1400"/>
              <a:t>Alu</a:t>
            </a:r>
            <a:r>
              <a:rPr lang="en" sz="1400"/>
              <a:t> elements that hamper hnRNP C binding. Thus, by preventing U2AF65 binding to </a:t>
            </a:r>
            <a:r>
              <a:rPr i="1" lang="en" sz="1400"/>
              <a:t>Alu</a:t>
            </a:r>
            <a:r>
              <a:rPr lang="en" sz="1400"/>
              <a:t> elements, </a:t>
            </a:r>
            <a:r>
              <a:rPr b="1" lang="en" sz="1400"/>
              <a:t>hnRNP C</a:t>
            </a:r>
            <a:r>
              <a:rPr lang="en" sz="1400"/>
              <a:t> plays a </a:t>
            </a:r>
            <a:r>
              <a:rPr b="1" lang="en" sz="1400"/>
              <a:t>critical role</a:t>
            </a:r>
            <a:r>
              <a:rPr lang="en" sz="1400"/>
              <a:t> as a </a:t>
            </a:r>
            <a:r>
              <a:rPr b="1" lang="en" sz="1400"/>
              <a:t>genome-wide sentinel protecting the transcriptome</a:t>
            </a:r>
            <a:r>
              <a:rPr lang="en" sz="1400"/>
              <a:t>. The findings have important implications for human evolution and disease. </a:t>
            </a:r>
            <a:endParaRPr sz="1400"/>
          </a:p>
        </p:txBody>
      </p:sp>
      <p:sp>
        <p:nvSpPr>
          <p:cNvPr id="96" name="Google Shape;96;p8"/>
          <p:cNvSpPr txBox="1"/>
          <p:nvPr/>
        </p:nvSpPr>
        <p:spPr>
          <a:xfrm>
            <a:off x="0" y="10325"/>
            <a:ext cx="69498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Cell. 2013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 competition between hnRNP C and U2AF65 protects the transcriptome from the exonization of Alu elements.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Zarnack K, König J, Tajnik M, Martincorena I, Eustermann S, Stévant I, Reyes A, Anders S, Luscombe NM, Ule J.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525" name="Google Shape;525;p7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Differential gene expression - note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Optimally, the experiment </a:t>
            </a:r>
            <a:r>
              <a:rPr b="1" lang="en"/>
              <a:t>should </a:t>
            </a:r>
            <a:r>
              <a:rPr lang="en"/>
              <a:t>be </a:t>
            </a:r>
            <a:r>
              <a:rPr b="1" lang="en"/>
              <a:t>designed </a:t>
            </a:r>
            <a:r>
              <a:rPr lang="en"/>
              <a:t>with at least </a:t>
            </a:r>
            <a:r>
              <a:rPr b="1" lang="en"/>
              <a:t>three biological replicates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However, if the </a:t>
            </a:r>
            <a:r>
              <a:rPr b="1" lang="en"/>
              <a:t>data </a:t>
            </a:r>
            <a:r>
              <a:rPr lang="en"/>
              <a:t>are only “</a:t>
            </a:r>
            <a:r>
              <a:rPr b="1" lang="en"/>
              <a:t>supportive</a:t>
            </a:r>
            <a:r>
              <a:rPr lang="en"/>
              <a:t>” </a:t>
            </a:r>
            <a:r>
              <a:rPr b="1" lang="en"/>
              <a:t>two replicates </a:t>
            </a:r>
            <a:r>
              <a:rPr lang="en"/>
              <a:t>is </a:t>
            </a:r>
            <a:r>
              <a:rPr b="1" lang="en"/>
              <a:t>enough</a:t>
            </a:r>
            <a:endParaRPr b="1"/>
          </a:p>
        </p:txBody>
      </p:sp>
      <p:sp>
        <p:nvSpPr>
          <p:cNvPr id="526" name="Google Shape;526;p71"/>
          <p:cNvSpPr txBox="1"/>
          <p:nvPr/>
        </p:nvSpPr>
        <p:spPr>
          <a:xfrm>
            <a:off x="537150" y="3789550"/>
            <a:ext cx="64902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Bioinformatics. 2013</a:t>
            </a:r>
            <a:endParaRPr b="0" i="0" sz="10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Liu Y, Zhou J, White KP. </a:t>
            </a:r>
            <a:r>
              <a:rPr b="0" i="1" lang="en" sz="1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RNA-seq differential expression studies: more sequence or more replication?</a:t>
            </a:r>
            <a:endParaRPr b="0" i="1" sz="10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Rna. 2016</a:t>
            </a:r>
            <a:endParaRPr b="0" i="0" sz="10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Schurch NJ, Schofield P, Gierliński M, Cole C, Sherstnev A, Singh V, Wrobel N, Gharbi K, Simpson GG, Owen-Hughes T, Blaxter M.</a:t>
            </a:r>
            <a:r>
              <a:rPr b="0" i="1" lang="en" sz="10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How many biological replicates are needed in an RNA-seq experiment and which differential expression tool should you use?.</a:t>
            </a:r>
            <a:endParaRPr b="0" i="1" sz="10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1" sz="10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1" sz="10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532" name="Google Shape;532;p7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Differential gene expression</a:t>
            </a:r>
            <a:endParaRPr b="1" u="sng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Shared Data -&gt; Histories -&gt; </a:t>
            </a:r>
            <a:r>
              <a:rPr b="1" lang="en" u="sng">
                <a:latin typeface="Courier New"/>
                <a:ea typeface="Courier New"/>
                <a:cs typeface="Courier New"/>
                <a:sym typeface="Courier New"/>
              </a:rPr>
              <a:t>Bi5444_RNA-Seq_DE_start</a:t>
            </a:r>
            <a:endParaRPr b="1" u="sng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73"/>
          <p:cNvPicPr preferRelativeResize="0"/>
          <p:nvPr/>
        </p:nvPicPr>
        <p:blipFill rotWithShape="1">
          <a:blip r:embed="rId3">
            <a:alphaModFix/>
          </a:blip>
          <a:srcRect b="10145" l="13232" r="47857" t="11876"/>
          <a:stretch/>
        </p:blipFill>
        <p:spPr>
          <a:xfrm>
            <a:off x="3642850" y="56513"/>
            <a:ext cx="3557923" cy="40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7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539" name="Google Shape;539;p7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b="1" lang="en" u="sng"/>
              <a:t>Differential gene expression</a:t>
            </a:r>
            <a:endParaRPr b="1" u="sng"/>
          </a:p>
        </p:txBody>
      </p:sp>
      <p:grpSp>
        <p:nvGrpSpPr>
          <p:cNvPr id="540" name="Google Shape;540;p73"/>
          <p:cNvGrpSpPr/>
          <p:nvPr/>
        </p:nvGrpSpPr>
        <p:grpSpPr>
          <a:xfrm>
            <a:off x="-1158555" y="1675059"/>
            <a:ext cx="3405704" cy="2251717"/>
            <a:chOff x="-1158555" y="1675059"/>
            <a:chExt cx="3405704" cy="2251717"/>
          </a:xfrm>
        </p:grpSpPr>
        <p:pic>
          <p:nvPicPr>
            <p:cNvPr id="541" name="Google Shape;541;p73"/>
            <p:cNvPicPr preferRelativeResize="0"/>
            <p:nvPr/>
          </p:nvPicPr>
          <p:blipFill rotWithShape="1">
            <a:blip r:embed="rId4">
              <a:alphaModFix/>
            </a:blip>
            <a:srcRect b="67525" l="0" r="78605" t="0"/>
            <a:stretch/>
          </p:blipFill>
          <p:spPr>
            <a:xfrm>
              <a:off x="412150" y="1675059"/>
              <a:ext cx="1834999" cy="22517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2" name="Google Shape;542;p73"/>
            <p:cNvSpPr/>
            <p:nvPr/>
          </p:nvSpPr>
          <p:spPr>
            <a:xfrm>
              <a:off x="-1158555" y="2076635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73"/>
            <p:cNvSpPr/>
            <p:nvPr/>
          </p:nvSpPr>
          <p:spPr>
            <a:xfrm>
              <a:off x="-1052005" y="2933060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4" name="Google Shape;544;p73"/>
          <p:cNvSpPr/>
          <p:nvPr/>
        </p:nvSpPr>
        <p:spPr>
          <a:xfrm rot="3171018">
            <a:off x="3234407" y="300138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73"/>
          <p:cNvSpPr/>
          <p:nvPr/>
        </p:nvSpPr>
        <p:spPr>
          <a:xfrm rot="3171018">
            <a:off x="3296182" y="855863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73"/>
          <p:cNvSpPr/>
          <p:nvPr/>
        </p:nvSpPr>
        <p:spPr>
          <a:xfrm rot="3171018">
            <a:off x="4012007" y="1074225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73"/>
          <p:cNvSpPr/>
          <p:nvPr/>
        </p:nvSpPr>
        <p:spPr>
          <a:xfrm rot="3171018">
            <a:off x="3315457" y="1650263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73"/>
          <p:cNvSpPr/>
          <p:nvPr/>
        </p:nvSpPr>
        <p:spPr>
          <a:xfrm rot="3171018">
            <a:off x="3296182" y="2500388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73"/>
          <p:cNvSpPr/>
          <p:nvPr/>
        </p:nvSpPr>
        <p:spPr>
          <a:xfrm rot="3171018">
            <a:off x="3913157" y="1909563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73"/>
          <p:cNvSpPr/>
          <p:nvPr/>
        </p:nvSpPr>
        <p:spPr>
          <a:xfrm rot="3171018">
            <a:off x="3913157" y="2744888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73"/>
          <p:cNvPicPr preferRelativeResize="0"/>
          <p:nvPr/>
        </p:nvPicPr>
        <p:blipFill rotWithShape="1">
          <a:blip r:embed="rId5">
            <a:alphaModFix/>
          </a:blip>
          <a:srcRect b="25670" l="13352" r="48665" t="11688"/>
          <a:stretch/>
        </p:blipFill>
        <p:spPr>
          <a:xfrm>
            <a:off x="5608950" y="1759513"/>
            <a:ext cx="3473002" cy="3221878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73"/>
          <p:cNvSpPr/>
          <p:nvPr/>
        </p:nvSpPr>
        <p:spPr>
          <a:xfrm rot="3171018">
            <a:off x="5170657" y="1622688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3"/>
          <p:cNvSpPr/>
          <p:nvPr/>
        </p:nvSpPr>
        <p:spPr>
          <a:xfrm rot="3171018">
            <a:off x="5218032" y="2208338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73"/>
          <p:cNvSpPr/>
          <p:nvPr/>
        </p:nvSpPr>
        <p:spPr>
          <a:xfrm rot="3171018">
            <a:off x="5170657" y="2744888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73"/>
          <p:cNvSpPr/>
          <p:nvPr/>
        </p:nvSpPr>
        <p:spPr>
          <a:xfrm rot="3171018">
            <a:off x="5170657" y="3466113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73"/>
          <p:cNvSpPr/>
          <p:nvPr/>
        </p:nvSpPr>
        <p:spPr>
          <a:xfrm rot="3171018">
            <a:off x="5112157" y="4345138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74"/>
          <p:cNvPicPr preferRelativeResize="0"/>
          <p:nvPr/>
        </p:nvPicPr>
        <p:blipFill rotWithShape="1">
          <a:blip r:embed="rId3">
            <a:alphaModFix/>
          </a:blip>
          <a:srcRect b="12170" l="13330" r="48539" t="11753"/>
          <a:stretch/>
        </p:blipFill>
        <p:spPr>
          <a:xfrm>
            <a:off x="3672300" y="76675"/>
            <a:ext cx="3486653" cy="391277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7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563" name="Google Shape;563;p7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Differential gene expression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b="1" u="sng"/>
          </a:p>
        </p:txBody>
      </p:sp>
      <p:grpSp>
        <p:nvGrpSpPr>
          <p:cNvPr id="564" name="Google Shape;564;p74"/>
          <p:cNvGrpSpPr/>
          <p:nvPr/>
        </p:nvGrpSpPr>
        <p:grpSpPr>
          <a:xfrm>
            <a:off x="-1158555" y="1771700"/>
            <a:ext cx="3387531" cy="3121799"/>
            <a:chOff x="-1158555" y="1771700"/>
            <a:chExt cx="3387531" cy="3121799"/>
          </a:xfrm>
        </p:grpSpPr>
        <p:pic>
          <p:nvPicPr>
            <p:cNvPr id="565" name="Google Shape;565;p74"/>
            <p:cNvPicPr preferRelativeResize="0"/>
            <p:nvPr/>
          </p:nvPicPr>
          <p:blipFill rotWithShape="1">
            <a:blip r:embed="rId4">
              <a:alphaModFix/>
            </a:blip>
            <a:srcRect b="56514" l="0" r="78419" t="0"/>
            <a:stretch/>
          </p:blipFill>
          <p:spPr>
            <a:xfrm>
              <a:off x="338900" y="1771700"/>
              <a:ext cx="1890076" cy="3121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6" name="Google Shape;566;p74"/>
            <p:cNvSpPr/>
            <p:nvPr/>
          </p:nvSpPr>
          <p:spPr>
            <a:xfrm>
              <a:off x="-1158555" y="2194460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4"/>
            <p:cNvSpPr/>
            <p:nvPr/>
          </p:nvSpPr>
          <p:spPr>
            <a:xfrm>
              <a:off x="-1158555" y="3322810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p74"/>
          <p:cNvSpPr/>
          <p:nvPr/>
        </p:nvSpPr>
        <p:spPr>
          <a:xfrm rot="3171018">
            <a:off x="3248082" y="95313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74"/>
          <p:cNvSpPr/>
          <p:nvPr/>
        </p:nvSpPr>
        <p:spPr>
          <a:xfrm rot="3171018">
            <a:off x="3248082" y="551463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74"/>
          <p:cNvSpPr/>
          <p:nvPr/>
        </p:nvSpPr>
        <p:spPr>
          <a:xfrm rot="3171018">
            <a:off x="4176457" y="782438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74"/>
          <p:cNvSpPr/>
          <p:nvPr/>
        </p:nvSpPr>
        <p:spPr>
          <a:xfrm rot="3171018">
            <a:off x="3277407" y="1345863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74"/>
          <p:cNvSpPr/>
          <p:nvPr/>
        </p:nvSpPr>
        <p:spPr>
          <a:xfrm rot="3171018">
            <a:off x="3880432" y="1576838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74"/>
          <p:cNvSpPr/>
          <p:nvPr/>
        </p:nvSpPr>
        <p:spPr>
          <a:xfrm rot="3171018">
            <a:off x="3248082" y="2159113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74"/>
          <p:cNvSpPr/>
          <p:nvPr/>
        </p:nvSpPr>
        <p:spPr>
          <a:xfrm rot="3171018">
            <a:off x="3862032" y="2452613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74"/>
          <p:cNvPicPr preferRelativeResize="0"/>
          <p:nvPr/>
        </p:nvPicPr>
        <p:blipFill rotWithShape="1">
          <a:blip r:embed="rId5">
            <a:alphaModFix/>
          </a:blip>
          <a:srcRect b="20382" l="13874" r="49537" t="37849"/>
          <a:stretch/>
        </p:blipFill>
        <p:spPr>
          <a:xfrm>
            <a:off x="5752450" y="2825325"/>
            <a:ext cx="3345571" cy="214827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76" name="Google Shape;576;p74"/>
          <p:cNvSpPr/>
          <p:nvPr/>
        </p:nvSpPr>
        <p:spPr>
          <a:xfrm rot="3171018">
            <a:off x="5225182" y="2787088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74"/>
          <p:cNvSpPr/>
          <p:nvPr/>
        </p:nvSpPr>
        <p:spPr>
          <a:xfrm rot="3171018">
            <a:off x="5186432" y="3048738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74"/>
          <p:cNvSpPr/>
          <p:nvPr/>
        </p:nvSpPr>
        <p:spPr>
          <a:xfrm rot="3171018">
            <a:off x="5225182" y="4329963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75"/>
          <p:cNvPicPr preferRelativeResize="0"/>
          <p:nvPr/>
        </p:nvPicPr>
        <p:blipFill rotWithShape="1">
          <a:blip r:embed="rId3">
            <a:alphaModFix/>
          </a:blip>
          <a:srcRect b="37708" l="13233" r="61627" t="11848"/>
          <a:stretch/>
        </p:blipFill>
        <p:spPr>
          <a:xfrm>
            <a:off x="3891175" y="44800"/>
            <a:ext cx="4401600" cy="4968113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7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585" name="Google Shape;585;p75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Differential gene expression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</p:txBody>
      </p:sp>
      <p:grpSp>
        <p:nvGrpSpPr>
          <p:cNvPr id="586" name="Google Shape;586;p75"/>
          <p:cNvGrpSpPr/>
          <p:nvPr/>
        </p:nvGrpSpPr>
        <p:grpSpPr>
          <a:xfrm>
            <a:off x="4168075" y="922775"/>
            <a:ext cx="4151250" cy="3606850"/>
            <a:chOff x="4168075" y="922775"/>
            <a:chExt cx="4151250" cy="3606850"/>
          </a:xfrm>
        </p:grpSpPr>
        <p:sp>
          <p:nvSpPr>
            <p:cNvPr id="587" name="Google Shape;587;p75"/>
            <p:cNvSpPr/>
            <p:nvPr/>
          </p:nvSpPr>
          <p:spPr>
            <a:xfrm>
              <a:off x="4168075" y="922775"/>
              <a:ext cx="1354200" cy="9882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75"/>
            <p:cNvSpPr/>
            <p:nvPr/>
          </p:nvSpPr>
          <p:spPr>
            <a:xfrm>
              <a:off x="7245025" y="2116663"/>
              <a:ext cx="1074300" cy="8244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75"/>
            <p:cNvSpPr/>
            <p:nvPr/>
          </p:nvSpPr>
          <p:spPr>
            <a:xfrm>
              <a:off x="4596350" y="3705225"/>
              <a:ext cx="1074300" cy="8244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90" name="Google Shape;590;p75"/>
          <p:cNvPicPr preferRelativeResize="0"/>
          <p:nvPr/>
        </p:nvPicPr>
        <p:blipFill rotWithShape="1">
          <a:blip r:embed="rId4">
            <a:alphaModFix/>
          </a:blip>
          <a:srcRect b="42430" l="89147" r="299" t="18540"/>
          <a:stretch/>
        </p:blipFill>
        <p:spPr>
          <a:xfrm>
            <a:off x="1483300" y="1864150"/>
            <a:ext cx="1354205" cy="2816986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75"/>
          <p:cNvSpPr/>
          <p:nvPr/>
        </p:nvSpPr>
        <p:spPr>
          <a:xfrm rot="3170973">
            <a:off x="1098288" y="2694860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76"/>
          <p:cNvPicPr preferRelativeResize="0"/>
          <p:nvPr/>
        </p:nvPicPr>
        <p:blipFill rotWithShape="1">
          <a:blip r:embed="rId3">
            <a:alphaModFix/>
          </a:blip>
          <a:srcRect b="49837" l="13381" r="51373" t="11752"/>
          <a:stretch/>
        </p:blipFill>
        <p:spPr>
          <a:xfrm>
            <a:off x="4635499" y="2498200"/>
            <a:ext cx="3868704" cy="2371502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7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598" name="Google Shape;598;p7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Differential gene expression</a:t>
            </a:r>
            <a:endParaRPr b="1" u="sng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599" name="Google Shape;599;p76"/>
          <p:cNvSpPr/>
          <p:nvPr/>
        </p:nvSpPr>
        <p:spPr>
          <a:xfrm rot="3170973">
            <a:off x="4242713" y="1723410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76"/>
          <p:cNvSpPr/>
          <p:nvPr/>
        </p:nvSpPr>
        <p:spPr>
          <a:xfrm rot="3170973">
            <a:off x="6207114" y="1723398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1" name="Google Shape;601;p76"/>
          <p:cNvGrpSpPr/>
          <p:nvPr/>
        </p:nvGrpSpPr>
        <p:grpSpPr>
          <a:xfrm>
            <a:off x="2190250" y="2181789"/>
            <a:ext cx="1953152" cy="2562686"/>
            <a:chOff x="3086525" y="1870189"/>
            <a:chExt cx="1953152" cy="2562686"/>
          </a:xfrm>
        </p:grpSpPr>
        <p:pic>
          <p:nvPicPr>
            <p:cNvPr id="602" name="Google Shape;602;p76"/>
            <p:cNvPicPr preferRelativeResize="0"/>
            <p:nvPr/>
          </p:nvPicPr>
          <p:blipFill rotWithShape="1">
            <a:blip r:embed="rId4">
              <a:alphaModFix/>
            </a:blip>
            <a:srcRect b="0" l="85991" r="0" t="17211"/>
            <a:stretch/>
          </p:blipFill>
          <p:spPr>
            <a:xfrm>
              <a:off x="3086525" y="2311200"/>
              <a:ext cx="1953152" cy="2121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3" name="Google Shape;603;p76"/>
            <p:cNvSpPr/>
            <p:nvPr/>
          </p:nvSpPr>
          <p:spPr>
            <a:xfrm rot="3170973">
              <a:off x="3295538" y="2441185"/>
              <a:ext cx="1654220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4" name="Google Shape;604;p76"/>
          <p:cNvSpPr/>
          <p:nvPr/>
        </p:nvSpPr>
        <p:spPr>
          <a:xfrm rot="3170973">
            <a:off x="6915689" y="1641585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p76"/>
          <p:cNvPicPr preferRelativeResize="0"/>
          <p:nvPr/>
        </p:nvPicPr>
        <p:blipFill rotWithShape="1">
          <a:blip r:embed="rId5">
            <a:alphaModFix/>
          </a:blip>
          <a:srcRect b="35148" l="89595" r="199" t="18656"/>
          <a:stretch/>
        </p:blipFill>
        <p:spPr>
          <a:xfrm>
            <a:off x="840400" y="2029375"/>
            <a:ext cx="1074221" cy="273537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76"/>
          <p:cNvSpPr/>
          <p:nvPr/>
        </p:nvSpPr>
        <p:spPr>
          <a:xfrm rot="3171018">
            <a:off x="337882" y="3356213"/>
            <a:ext cx="688028" cy="4075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612" name="Google Shape;612;p7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Gene symbol annotation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But we do </a:t>
            </a:r>
            <a:r>
              <a:rPr b="1" lang="en"/>
              <a:t>not see any gene symbol/names</a:t>
            </a:r>
            <a:r>
              <a:rPr lang="en"/>
              <a:t> which </a:t>
            </a:r>
            <a:r>
              <a:rPr b="1" lang="en"/>
              <a:t>we</a:t>
            </a:r>
            <a:r>
              <a:rPr lang="en"/>
              <a:t> all </a:t>
            </a:r>
            <a:r>
              <a:rPr b="1" lang="en"/>
              <a:t>like </a:t>
            </a:r>
            <a:endParaRPr b="1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Merge with </a:t>
            </a:r>
            <a:r>
              <a:rPr b="1" lang="en"/>
              <a:t>HUGO</a:t>
            </a:r>
            <a:r>
              <a:rPr lang="en"/>
              <a:t> </a:t>
            </a:r>
            <a:r>
              <a:rPr b="1" lang="en"/>
              <a:t>information</a:t>
            </a:r>
            <a:r>
              <a:rPr lang="en"/>
              <a:t> (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https://www.genenames.org/</a:t>
            </a:r>
            <a:r>
              <a:rPr lang="en"/>
              <a:t>)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Share Data -&gt; Data Libraries -&gt; Bi5444 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-&gt; RNA-Seq -&gt; HUGO Gene information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g60b6c4c9ad_1_28"/>
          <p:cNvPicPr preferRelativeResize="0"/>
          <p:nvPr/>
        </p:nvPicPr>
        <p:blipFill rotWithShape="1">
          <a:blip r:embed="rId3">
            <a:alphaModFix/>
          </a:blip>
          <a:srcRect b="54260" l="89695" r="347" t="19014"/>
          <a:stretch/>
        </p:blipFill>
        <p:spPr>
          <a:xfrm>
            <a:off x="3226625" y="2179600"/>
            <a:ext cx="1543027" cy="2329976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g60b6c4c9ad_1_2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/>
              <a:t>Galaxy practical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sp>
        <p:nvSpPr>
          <p:cNvPr id="619" name="Google Shape;619;g60b6c4c9ad_1_2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u="sng"/>
              <a:t>Gene symbol annotation</a:t>
            </a:r>
            <a:endParaRPr b="1" u="sng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/>
              <a:t>Merge with </a:t>
            </a:r>
            <a:r>
              <a:rPr b="1" lang="en"/>
              <a:t>HUGO</a:t>
            </a:r>
            <a:r>
              <a:rPr lang="en"/>
              <a:t> </a:t>
            </a:r>
            <a:r>
              <a:rPr b="1" lang="en"/>
              <a:t>information</a:t>
            </a:r>
            <a:endParaRPr/>
          </a:p>
        </p:txBody>
      </p:sp>
      <p:grpSp>
        <p:nvGrpSpPr>
          <p:cNvPr id="620" name="Google Shape;620;g60b6c4c9ad_1_28"/>
          <p:cNvGrpSpPr/>
          <p:nvPr/>
        </p:nvGrpSpPr>
        <p:grpSpPr>
          <a:xfrm>
            <a:off x="2033280" y="2527882"/>
            <a:ext cx="3522251" cy="1610505"/>
            <a:chOff x="2625005" y="2728182"/>
            <a:chExt cx="3522251" cy="1610505"/>
          </a:xfrm>
        </p:grpSpPr>
        <p:sp>
          <p:nvSpPr>
            <p:cNvPr id="621" name="Google Shape;621;g60b6c4c9ad_1_28"/>
            <p:cNvSpPr/>
            <p:nvPr/>
          </p:nvSpPr>
          <p:spPr>
            <a:xfrm flipH="1" rot="7629027">
              <a:off x="2474988" y="3299178"/>
              <a:ext cx="1654220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g60b6c4c9ad_1_28"/>
            <p:cNvSpPr/>
            <p:nvPr/>
          </p:nvSpPr>
          <p:spPr>
            <a:xfrm rot="-7629027">
              <a:off x="4643052" y="3322065"/>
              <a:ext cx="1654220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7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628" name="Google Shape;628;p7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Gene symbol annotation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b="1" u="sng"/>
          </a:p>
        </p:txBody>
      </p:sp>
      <p:grpSp>
        <p:nvGrpSpPr>
          <p:cNvPr id="629" name="Google Shape;629;p78"/>
          <p:cNvGrpSpPr/>
          <p:nvPr/>
        </p:nvGrpSpPr>
        <p:grpSpPr>
          <a:xfrm>
            <a:off x="0" y="2644125"/>
            <a:ext cx="9012175" cy="1912851"/>
            <a:chOff x="0" y="1805925"/>
            <a:chExt cx="9012175" cy="1912851"/>
          </a:xfrm>
        </p:grpSpPr>
        <p:pic>
          <p:nvPicPr>
            <p:cNvPr id="630" name="Google Shape;630;p78"/>
            <p:cNvPicPr preferRelativeResize="0"/>
            <p:nvPr/>
          </p:nvPicPr>
          <p:blipFill rotWithShape="1">
            <a:blip r:embed="rId3">
              <a:alphaModFix/>
            </a:blip>
            <a:srcRect b="0" l="0" r="62899" t="0"/>
            <a:stretch/>
          </p:blipFill>
          <p:spPr>
            <a:xfrm>
              <a:off x="0" y="1805925"/>
              <a:ext cx="3392448" cy="185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1" name="Google Shape;631;p78"/>
            <p:cNvPicPr preferRelativeResize="0"/>
            <p:nvPr/>
          </p:nvPicPr>
          <p:blipFill rotWithShape="1">
            <a:blip r:embed="rId4">
              <a:alphaModFix/>
            </a:blip>
            <a:srcRect b="10513" l="0" r="0" t="0"/>
            <a:stretch/>
          </p:blipFill>
          <p:spPr>
            <a:xfrm>
              <a:off x="3542025" y="1805926"/>
              <a:ext cx="5470150" cy="1912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2" name="Google Shape;632;p78"/>
          <p:cNvSpPr/>
          <p:nvPr/>
        </p:nvSpPr>
        <p:spPr>
          <a:xfrm rot="3170973">
            <a:off x="-446455" y="1817494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78"/>
          <p:cNvSpPr/>
          <p:nvPr/>
        </p:nvSpPr>
        <p:spPr>
          <a:xfrm rot="3170973">
            <a:off x="5620963" y="1858460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79"/>
          <p:cNvPicPr preferRelativeResize="0"/>
          <p:nvPr/>
        </p:nvPicPr>
        <p:blipFill rotWithShape="1">
          <a:blip r:embed="rId3">
            <a:alphaModFix/>
          </a:blip>
          <a:srcRect b="34723" l="13427" r="48618" t="11806"/>
          <a:stretch/>
        </p:blipFill>
        <p:spPr>
          <a:xfrm>
            <a:off x="3965625" y="275175"/>
            <a:ext cx="5217216" cy="413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79"/>
          <p:cNvPicPr preferRelativeResize="0"/>
          <p:nvPr/>
        </p:nvPicPr>
        <p:blipFill rotWithShape="1">
          <a:blip r:embed="rId3">
            <a:alphaModFix/>
          </a:blip>
          <a:srcRect b="57208" l="2809" r="87517" t="11926"/>
          <a:stretch/>
        </p:blipFill>
        <p:spPr>
          <a:xfrm>
            <a:off x="1510525" y="1925950"/>
            <a:ext cx="1383677" cy="2483476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7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641" name="Google Shape;641;p7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Gene symbol annotation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b="1" u="sng"/>
          </a:p>
        </p:txBody>
      </p:sp>
      <p:grpSp>
        <p:nvGrpSpPr>
          <p:cNvPr id="642" name="Google Shape;642;p79"/>
          <p:cNvGrpSpPr/>
          <p:nvPr/>
        </p:nvGrpSpPr>
        <p:grpSpPr>
          <a:xfrm>
            <a:off x="421823" y="2002225"/>
            <a:ext cx="1174801" cy="1325650"/>
            <a:chOff x="-197077" y="2580575"/>
            <a:chExt cx="1174801" cy="1325650"/>
          </a:xfrm>
        </p:grpSpPr>
        <p:sp>
          <p:nvSpPr>
            <p:cNvPr id="643" name="Google Shape;643;p79"/>
            <p:cNvSpPr/>
            <p:nvPr/>
          </p:nvSpPr>
          <p:spPr>
            <a:xfrm>
              <a:off x="-197077" y="2580575"/>
              <a:ext cx="11466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9"/>
            <p:cNvSpPr/>
            <p:nvPr/>
          </p:nvSpPr>
          <p:spPr>
            <a:xfrm>
              <a:off x="-197076" y="3460725"/>
              <a:ext cx="11748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79"/>
          <p:cNvGrpSpPr/>
          <p:nvPr/>
        </p:nvGrpSpPr>
        <p:grpSpPr>
          <a:xfrm>
            <a:off x="2894205" y="-873252"/>
            <a:ext cx="2630118" cy="2100109"/>
            <a:chOff x="3294955" y="-873227"/>
            <a:chExt cx="2630118" cy="2100109"/>
          </a:xfrm>
        </p:grpSpPr>
        <p:grpSp>
          <p:nvGrpSpPr>
            <p:cNvPr id="646" name="Google Shape;646;p79"/>
            <p:cNvGrpSpPr/>
            <p:nvPr/>
          </p:nvGrpSpPr>
          <p:grpSpPr>
            <a:xfrm>
              <a:off x="3738637" y="-873227"/>
              <a:ext cx="2186437" cy="1587618"/>
              <a:chOff x="3738637" y="-873227"/>
              <a:chExt cx="2186437" cy="1587618"/>
            </a:xfrm>
          </p:grpSpPr>
          <p:sp>
            <p:nvSpPr>
              <p:cNvPr id="647" name="Google Shape;647;p79"/>
              <p:cNvSpPr/>
              <p:nvPr/>
            </p:nvSpPr>
            <p:spPr>
              <a:xfrm rot="3170973">
                <a:off x="3588620" y="-302231"/>
                <a:ext cx="1654220" cy="445625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79"/>
              <p:cNvSpPr/>
              <p:nvPr/>
            </p:nvSpPr>
            <p:spPr>
              <a:xfrm rot="3170973">
                <a:off x="4420870" y="-302231"/>
                <a:ext cx="1654220" cy="445625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79"/>
            <p:cNvSpPr/>
            <p:nvPr/>
          </p:nvSpPr>
          <p:spPr>
            <a:xfrm rot="3170973">
              <a:off x="3144938" y="210260"/>
              <a:ext cx="1654220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0" name="Google Shape;650;p79"/>
          <p:cNvGrpSpPr/>
          <p:nvPr/>
        </p:nvGrpSpPr>
        <p:grpSpPr>
          <a:xfrm>
            <a:off x="2894212" y="309098"/>
            <a:ext cx="2303993" cy="1587618"/>
            <a:chOff x="3180037" y="477423"/>
            <a:chExt cx="2303993" cy="1587618"/>
          </a:xfrm>
        </p:grpSpPr>
        <p:sp>
          <p:nvSpPr>
            <p:cNvPr id="651" name="Google Shape;651;p79"/>
            <p:cNvSpPr/>
            <p:nvPr/>
          </p:nvSpPr>
          <p:spPr>
            <a:xfrm rot="3171906">
              <a:off x="4713476" y="1016263"/>
              <a:ext cx="739448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9"/>
            <p:cNvSpPr/>
            <p:nvPr/>
          </p:nvSpPr>
          <p:spPr>
            <a:xfrm rot="3170973">
              <a:off x="3030020" y="1048419"/>
              <a:ext cx="1654220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3" name="Google Shape;653;p79"/>
          <p:cNvSpPr/>
          <p:nvPr/>
        </p:nvSpPr>
        <p:spPr>
          <a:xfrm rot="3171906">
            <a:off x="3425076" y="1529938"/>
            <a:ext cx="739448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9"/>
          <p:cNvSpPr/>
          <p:nvPr/>
        </p:nvSpPr>
        <p:spPr>
          <a:xfrm rot="3171906">
            <a:off x="3425076" y="1845738"/>
            <a:ext cx="739448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79"/>
          <p:cNvSpPr/>
          <p:nvPr/>
        </p:nvSpPr>
        <p:spPr>
          <a:xfrm rot="3171906">
            <a:off x="3425076" y="2172763"/>
            <a:ext cx="739448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79"/>
          <p:cNvSpPr/>
          <p:nvPr/>
        </p:nvSpPr>
        <p:spPr>
          <a:xfrm rot="3171906">
            <a:off x="3487401" y="3350588"/>
            <a:ext cx="739448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79"/>
          <p:cNvSpPr/>
          <p:nvPr/>
        </p:nvSpPr>
        <p:spPr>
          <a:xfrm rot="3171906">
            <a:off x="3448751" y="3671988"/>
            <a:ext cx="739448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Results (selected)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sp>
        <p:nvSpPr>
          <p:cNvPr id="102" name="Google Shape;102;p1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RNA-Seq coverage over exons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	In control, cryptic exons are not expressed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	In hnRNP C knockdown, cryptic exons are expressed</a:t>
            </a:r>
            <a:endParaRPr/>
          </a:p>
        </p:txBody>
      </p:sp>
      <p:sp>
        <p:nvSpPr>
          <p:cNvPr id="103" name="Google Shape;103;p13"/>
          <p:cNvSpPr txBox="1"/>
          <p:nvPr/>
        </p:nvSpPr>
        <p:spPr>
          <a:xfrm>
            <a:off x="0" y="10325"/>
            <a:ext cx="69498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Cell. 2013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 competition between hnRNP C and U2AF65 protects the transcriptome from the exonization of Alu elements.</a:t>
            </a:r>
            <a:endParaRPr b="0" i="1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Zarnack K, König J, Tajnik M, Martincorena I, Eustermann S, Stévant I, Reyes A, Anders S, Luscombe NM, Ule J.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13"/>
          <p:cNvGrpSpPr/>
          <p:nvPr/>
        </p:nvGrpSpPr>
        <p:grpSpPr>
          <a:xfrm>
            <a:off x="-2" y="621957"/>
            <a:ext cx="9144003" cy="4100618"/>
            <a:chOff x="-2" y="545757"/>
            <a:chExt cx="9144003" cy="4100618"/>
          </a:xfrm>
        </p:grpSpPr>
        <p:pic>
          <p:nvPicPr>
            <p:cNvPr id="105" name="Google Shape;105;p13"/>
            <p:cNvPicPr preferRelativeResize="0"/>
            <p:nvPr/>
          </p:nvPicPr>
          <p:blipFill rotWithShape="1">
            <a:blip r:embed="rId3">
              <a:alphaModFix/>
            </a:blip>
            <a:srcRect b="47733" l="0" r="0" t="0"/>
            <a:stretch/>
          </p:blipFill>
          <p:spPr>
            <a:xfrm>
              <a:off x="-2" y="545757"/>
              <a:ext cx="9144003" cy="40519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Google Shape;106;p13"/>
            <p:cNvSpPr/>
            <p:nvPr/>
          </p:nvSpPr>
          <p:spPr>
            <a:xfrm>
              <a:off x="4833725" y="2688275"/>
              <a:ext cx="846600" cy="19581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80"/>
          <p:cNvPicPr preferRelativeResize="0"/>
          <p:nvPr/>
        </p:nvPicPr>
        <p:blipFill rotWithShape="1">
          <a:blip r:embed="rId3">
            <a:alphaModFix/>
          </a:blip>
          <a:srcRect b="43465" l="89744" r="0" t="11870"/>
          <a:stretch/>
        </p:blipFill>
        <p:spPr>
          <a:xfrm>
            <a:off x="6185275" y="726400"/>
            <a:ext cx="1506624" cy="36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8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664" name="Google Shape;664;p8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b="1" lang="en" u="sng"/>
              <a:t>Differential gene expression</a:t>
            </a:r>
            <a:endParaRPr b="1" u="sng"/>
          </a:p>
        </p:txBody>
      </p:sp>
      <p:sp>
        <p:nvSpPr>
          <p:cNvPr id="665" name="Google Shape;665;p80"/>
          <p:cNvSpPr/>
          <p:nvPr/>
        </p:nvSpPr>
        <p:spPr>
          <a:xfrm rot="3170973">
            <a:off x="4898363" y="1297385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80"/>
          <p:cNvSpPr/>
          <p:nvPr/>
        </p:nvSpPr>
        <p:spPr>
          <a:xfrm rot="3170973">
            <a:off x="6111476" y="1297385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80"/>
          <p:cNvSpPr/>
          <p:nvPr/>
        </p:nvSpPr>
        <p:spPr>
          <a:xfrm>
            <a:off x="1122805" y="2286706"/>
            <a:ext cx="958800" cy="445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8" name="Google Shape;668;p80"/>
          <p:cNvPicPr preferRelativeResize="0"/>
          <p:nvPr/>
        </p:nvPicPr>
        <p:blipFill rotWithShape="1">
          <a:blip r:embed="rId4">
            <a:alphaModFix/>
          </a:blip>
          <a:srcRect b="40983" l="89744" r="299" t="13972"/>
          <a:stretch/>
        </p:blipFill>
        <p:spPr>
          <a:xfrm>
            <a:off x="2147850" y="1774500"/>
            <a:ext cx="1233523" cy="3139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8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674" name="Google Shape;674;p8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b="1" lang="en" u="sng"/>
              <a:t>Differential gene expression</a:t>
            </a:r>
            <a:endParaRPr b="1" u="sng"/>
          </a:p>
        </p:txBody>
      </p:sp>
      <p:pic>
        <p:nvPicPr>
          <p:cNvPr id="675" name="Google Shape;675;p81"/>
          <p:cNvPicPr preferRelativeResize="0"/>
          <p:nvPr/>
        </p:nvPicPr>
        <p:blipFill rotWithShape="1">
          <a:blip r:embed="rId3">
            <a:alphaModFix/>
          </a:blip>
          <a:srcRect b="47714" l="13064" r="10353" t="11754"/>
          <a:stretch/>
        </p:blipFill>
        <p:spPr>
          <a:xfrm>
            <a:off x="47938" y="1925400"/>
            <a:ext cx="9048125" cy="2693698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81"/>
          <p:cNvSpPr/>
          <p:nvPr/>
        </p:nvSpPr>
        <p:spPr>
          <a:xfrm>
            <a:off x="72225" y="1925400"/>
            <a:ext cx="8950800" cy="376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682" name="Google Shape;682;p8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Alignment coverage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Visualization of </a:t>
            </a:r>
            <a:r>
              <a:rPr b="1" lang="en"/>
              <a:t>coverage </a:t>
            </a:r>
            <a:r>
              <a:rPr lang="en"/>
              <a:t>of </a:t>
            </a:r>
            <a:r>
              <a:rPr b="1" lang="en"/>
              <a:t>aligned </a:t>
            </a:r>
            <a:r>
              <a:rPr lang="en"/>
              <a:t>data (and expressed exons)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	Using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deepTools</a:t>
            </a:r>
            <a:r>
              <a:rPr b="1" lang="en"/>
              <a:t> </a:t>
            </a:r>
            <a:r>
              <a:rPr lang="en"/>
              <a:t>-&gt;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bamCoverage</a:t>
            </a:r>
            <a:r>
              <a:rPr lang="en"/>
              <a:t>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	Input </a:t>
            </a:r>
            <a:r>
              <a:rPr b="1" lang="en"/>
              <a:t>BAM</a:t>
            </a:r>
            <a:r>
              <a:rPr lang="en"/>
              <a:t>, output </a:t>
            </a:r>
            <a:r>
              <a:rPr b="1" lang="en"/>
              <a:t>BIGWIG</a:t>
            </a:r>
            <a:endParaRPr b="1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83"/>
          <p:cNvPicPr preferRelativeResize="0"/>
          <p:nvPr/>
        </p:nvPicPr>
        <p:blipFill rotWithShape="1">
          <a:blip r:embed="rId3">
            <a:alphaModFix/>
          </a:blip>
          <a:srcRect b="43156" l="13457" r="48471" t="12140"/>
          <a:stretch/>
        </p:blipFill>
        <p:spPr>
          <a:xfrm>
            <a:off x="3718350" y="1118850"/>
            <a:ext cx="5413824" cy="3597647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8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689" name="Google Shape;689;p8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b="1" lang="en" u="sng"/>
              <a:t>Alignment coverage</a:t>
            </a:r>
            <a:endParaRPr/>
          </a:p>
        </p:txBody>
      </p:sp>
      <p:sp>
        <p:nvSpPr>
          <p:cNvPr id="690" name="Google Shape;690;p83"/>
          <p:cNvSpPr/>
          <p:nvPr/>
        </p:nvSpPr>
        <p:spPr>
          <a:xfrm flipH="1" rot="7628836">
            <a:off x="3523776" y="1703213"/>
            <a:ext cx="706448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83"/>
          <p:cNvSpPr txBox="1"/>
          <p:nvPr>
            <p:ph idx="1" type="body"/>
          </p:nvPr>
        </p:nvSpPr>
        <p:spPr>
          <a:xfrm>
            <a:off x="3237675" y="4925"/>
            <a:ext cx="59064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Effective genome size (hg38): </a:t>
            </a:r>
            <a:r>
              <a:rPr b="1" lang="en"/>
              <a:t>2913022398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b="1" lang="en" sz="1400" u="sng">
                <a:solidFill>
                  <a:schemeClr val="hlink"/>
                </a:solidFill>
                <a:hlinkClick r:id="rId4"/>
              </a:rPr>
              <a:t>https://deeptools.readthedocs.io/en/develop/content/feature/effectiveGenomeSize.html</a:t>
            </a:r>
            <a:r>
              <a:rPr b="1" lang="en" sz="1400"/>
              <a:t> </a:t>
            </a:r>
            <a:endParaRPr b="1" sz="1400"/>
          </a:p>
        </p:txBody>
      </p:sp>
      <p:sp>
        <p:nvSpPr>
          <p:cNvPr id="692" name="Google Shape;692;p83"/>
          <p:cNvSpPr/>
          <p:nvPr/>
        </p:nvSpPr>
        <p:spPr>
          <a:xfrm rot="3170973">
            <a:off x="2553813" y="2573248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83"/>
          <p:cNvSpPr/>
          <p:nvPr/>
        </p:nvSpPr>
        <p:spPr>
          <a:xfrm rot="3170973">
            <a:off x="2477638" y="1674810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83"/>
          <p:cNvSpPr/>
          <p:nvPr/>
        </p:nvSpPr>
        <p:spPr>
          <a:xfrm rot="3170973">
            <a:off x="2458213" y="2208473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83"/>
          <p:cNvSpPr/>
          <p:nvPr/>
        </p:nvSpPr>
        <p:spPr>
          <a:xfrm rot="3170973">
            <a:off x="2618688" y="3172535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2500" y="1779025"/>
            <a:ext cx="1940450" cy="2485975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83"/>
          <p:cNvSpPr/>
          <p:nvPr/>
        </p:nvSpPr>
        <p:spPr>
          <a:xfrm flipH="1" rot="10800000">
            <a:off x="1" y="2208540"/>
            <a:ext cx="706500" cy="445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83"/>
          <p:cNvSpPr/>
          <p:nvPr/>
        </p:nvSpPr>
        <p:spPr>
          <a:xfrm flipH="1" rot="10800000">
            <a:off x="47701" y="2573315"/>
            <a:ext cx="706500" cy="445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8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704" name="Google Shape;704;p8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Alignment coverage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BIGWIG</a:t>
            </a:r>
            <a:r>
              <a:rPr lang="en"/>
              <a:t> coverage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grpSp>
        <p:nvGrpSpPr>
          <p:cNvPr id="705" name="Google Shape;705;p84"/>
          <p:cNvGrpSpPr/>
          <p:nvPr/>
        </p:nvGrpSpPr>
        <p:grpSpPr>
          <a:xfrm>
            <a:off x="3500438" y="1171575"/>
            <a:ext cx="3040307" cy="2800350"/>
            <a:chOff x="3500438" y="1171575"/>
            <a:chExt cx="3040307" cy="2800350"/>
          </a:xfrm>
        </p:grpSpPr>
        <p:pic>
          <p:nvPicPr>
            <p:cNvPr id="706" name="Google Shape;706;p8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500438" y="1171575"/>
              <a:ext cx="2143125" cy="28003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07" name="Google Shape;707;p84"/>
            <p:cNvGrpSpPr/>
            <p:nvPr/>
          </p:nvGrpSpPr>
          <p:grpSpPr>
            <a:xfrm>
              <a:off x="4849745" y="2349010"/>
              <a:ext cx="1691000" cy="1126675"/>
              <a:chOff x="6331845" y="2349010"/>
              <a:chExt cx="1691000" cy="1126675"/>
            </a:xfrm>
          </p:grpSpPr>
          <p:sp>
            <p:nvSpPr>
              <p:cNvPr id="708" name="Google Shape;708;p84"/>
              <p:cNvSpPr/>
              <p:nvPr/>
            </p:nvSpPr>
            <p:spPr>
              <a:xfrm rot="10800000">
                <a:off x="6368645" y="2665485"/>
                <a:ext cx="1654200" cy="4455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84"/>
              <p:cNvSpPr/>
              <p:nvPr/>
            </p:nvSpPr>
            <p:spPr>
              <a:xfrm rot="10800000">
                <a:off x="6331845" y="2349010"/>
                <a:ext cx="1654200" cy="4455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84"/>
              <p:cNvSpPr/>
              <p:nvPr/>
            </p:nvSpPr>
            <p:spPr>
              <a:xfrm rot="10800000">
                <a:off x="6331845" y="3030185"/>
                <a:ext cx="1654200" cy="4455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716" name="Google Shape;716;p85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Alignment coverage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BIGWIG</a:t>
            </a:r>
            <a:r>
              <a:rPr lang="en"/>
              <a:t> visualization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grpSp>
        <p:nvGrpSpPr>
          <p:cNvPr id="717" name="Google Shape;717;p85"/>
          <p:cNvGrpSpPr/>
          <p:nvPr/>
        </p:nvGrpSpPr>
        <p:grpSpPr>
          <a:xfrm>
            <a:off x="2681820" y="109538"/>
            <a:ext cx="4382100" cy="4924425"/>
            <a:chOff x="2300820" y="109538"/>
            <a:chExt cx="4382100" cy="4924425"/>
          </a:xfrm>
        </p:grpSpPr>
        <p:pic>
          <p:nvPicPr>
            <p:cNvPr id="718" name="Google Shape;718;p8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519488" y="109538"/>
              <a:ext cx="2105025" cy="4924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9" name="Google Shape;719;p85"/>
            <p:cNvSpPr/>
            <p:nvPr/>
          </p:nvSpPr>
          <p:spPr>
            <a:xfrm>
              <a:off x="2300820" y="1754185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85"/>
            <p:cNvSpPr/>
            <p:nvPr/>
          </p:nvSpPr>
          <p:spPr>
            <a:xfrm rot="10800000">
              <a:off x="5028720" y="1266335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1" name="Google Shape;721;p85"/>
          <p:cNvSpPr/>
          <p:nvPr/>
        </p:nvSpPr>
        <p:spPr>
          <a:xfrm rot="10800000">
            <a:off x="5092120" y="4231510"/>
            <a:ext cx="1654200" cy="445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727" name="Google Shape;727;p8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Alignment coverage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CD55</a:t>
            </a:r>
            <a:r>
              <a:rPr lang="en"/>
              <a:t> region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grpSp>
        <p:nvGrpSpPr>
          <p:cNvPr id="728" name="Google Shape;728;p86"/>
          <p:cNvGrpSpPr/>
          <p:nvPr/>
        </p:nvGrpSpPr>
        <p:grpSpPr>
          <a:xfrm>
            <a:off x="3117200" y="-70898"/>
            <a:ext cx="5738177" cy="4265572"/>
            <a:chOff x="3117200" y="-70898"/>
            <a:chExt cx="5738177" cy="4265572"/>
          </a:xfrm>
        </p:grpSpPr>
        <p:pic>
          <p:nvPicPr>
            <p:cNvPr id="729" name="Google Shape;729;p86"/>
            <p:cNvPicPr preferRelativeResize="0"/>
            <p:nvPr/>
          </p:nvPicPr>
          <p:blipFill rotWithShape="1">
            <a:blip r:embed="rId3">
              <a:alphaModFix/>
            </a:blip>
            <a:srcRect b="18445" l="29243" r="0" t="0"/>
            <a:stretch/>
          </p:blipFill>
          <p:spPr>
            <a:xfrm>
              <a:off x="3117200" y="0"/>
              <a:ext cx="5738177" cy="4194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0" name="Google Shape;730;p86"/>
            <p:cNvSpPr/>
            <p:nvPr/>
          </p:nvSpPr>
          <p:spPr>
            <a:xfrm rot="3171925">
              <a:off x="4876816" y="32349"/>
              <a:ext cx="480545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86"/>
            <p:cNvSpPr/>
            <p:nvPr/>
          </p:nvSpPr>
          <p:spPr>
            <a:xfrm>
              <a:off x="3556070" y="445035"/>
              <a:ext cx="1654200" cy="445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8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737" name="Google Shape;737;p88"/>
          <p:cNvSpPr txBox="1"/>
          <p:nvPr>
            <p:ph idx="1" type="body"/>
          </p:nvPr>
        </p:nvSpPr>
        <p:spPr>
          <a:xfrm>
            <a:off x="311700" y="1266325"/>
            <a:ext cx="59427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Alignment coverage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BIGWIG </a:t>
            </a:r>
            <a:r>
              <a:rPr lang="en"/>
              <a:t>size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38" name="Google Shape;738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6400" y="4096250"/>
            <a:ext cx="4775149" cy="400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9" name="Google Shape;739;p88"/>
          <p:cNvGrpSpPr/>
          <p:nvPr/>
        </p:nvGrpSpPr>
        <p:grpSpPr>
          <a:xfrm>
            <a:off x="2473862" y="0"/>
            <a:ext cx="5897690" cy="4496690"/>
            <a:chOff x="2473862" y="0"/>
            <a:chExt cx="5897690" cy="4496690"/>
          </a:xfrm>
        </p:grpSpPr>
        <p:pic>
          <p:nvPicPr>
            <p:cNvPr id="740" name="Google Shape;740;p88"/>
            <p:cNvPicPr preferRelativeResize="0"/>
            <p:nvPr/>
          </p:nvPicPr>
          <p:blipFill rotWithShape="1">
            <a:blip r:embed="rId4">
              <a:alphaModFix/>
            </a:blip>
            <a:srcRect b="14885" l="32723" r="0" t="0"/>
            <a:stretch/>
          </p:blipFill>
          <p:spPr>
            <a:xfrm>
              <a:off x="3592200" y="0"/>
              <a:ext cx="4779352" cy="4085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1" name="Google Shape;741;p88"/>
            <p:cNvSpPr/>
            <p:nvPr/>
          </p:nvSpPr>
          <p:spPr>
            <a:xfrm rot="3170973">
              <a:off x="2323845" y="3480069"/>
              <a:ext cx="1654220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2" name="Google Shape;742;p88"/>
          <p:cNvSpPr/>
          <p:nvPr/>
        </p:nvSpPr>
        <p:spPr>
          <a:xfrm rot="3170973">
            <a:off x="6690170" y="3220144"/>
            <a:ext cx="1654220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8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748" name="Google Shape;748;p8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Alignment coverage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Now you do it for the </a:t>
            </a:r>
            <a:r>
              <a:rPr b="1" lang="en"/>
              <a:t>other two BIGWIG files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Google Shape;753;p90"/>
          <p:cNvPicPr preferRelativeResize="0"/>
          <p:nvPr/>
        </p:nvPicPr>
        <p:blipFill rotWithShape="1">
          <a:blip r:embed="rId3">
            <a:alphaModFix/>
          </a:blip>
          <a:srcRect b="16893" l="31105" r="28944" t="8551"/>
          <a:stretch/>
        </p:blipFill>
        <p:spPr>
          <a:xfrm>
            <a:off x="2244400" y="0"/>
            <a:ext cx="4812374" cy="5051749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90"/>
          <p:cNvSpPr/>
          <p:nvPr/>
        </p:nvSpPr>
        <p:spPr>
          <a:xfrm>
            <a:off x="4779650" y="34225"/>
            <a:ext cx="258000" cy="4983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5" name="Google Shape;755;p90"/>
          <p:cNvGrpSpPr/>
          <p:nvPr/>
        </p:nvGrpSpPr>
        <p:grpSpPr>
          <a:xfrm>
            <a:off x="4914019" y="-30"/>
            <a:ext cx="804256" cy="5014105"/>
            <a:chOff x="4973169" y="20"/>
            <a:chExt cx="804256" cy="5014105"/>
          </a:xfrm>
        </p:grpSpPr>
        <p:sp>
          <p:nvSpPr>
            <p:cNvPr id="756" name="Google Shape;756;p90"/>
            <p:cNvSpPr/>
            <p:nvPr/>
          </p:nvSpPr>
          <p:spPr>
            <a:xfrm>
              <a:off x="5519425" y="37725"/>
              <a:ext cx="258000" cy="49764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90"/>
            <p:cNvSpPr/>
            <p:nvPr/>
          </p:nvSpPr>
          <p:spPr>
            <a:xfrm rot="3170563">
              <a:off x="5011002" y="193037"/>
              <a:ext cx="705789" cy="44562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8" name="Google Shape;758;p90"/>
          <p:cNvSpPr/>
          <p:nvPr/>
        </p:nvSpPr>
        <p:spPr>
          <a:xfrm rot="3170563">
            <a:off x="5007227" y="923437"/>
            <a:ext cx="705789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90"/>
          <p:cNvSpPr/>
          <p:nvPr/>
        </p:nvSpPr>
        <p:spPr>
          <a:xfrm rot="3170563">
            <a:off x="5026252" y="1590187"/>
            <a:ext cx="705789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90"/>
          <p:cNvSpPr/>
          <p:nvPr/>
        </p:nvSpPr>
        <p:spPr>
          <a:xfrm rot="3170563">
            <a:off x="4330452" y="154212"/>
            <a:ext cx="705789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90"/>
          <p:cNvSpPr/>
          <p:nvPr/>
        </p:nvSpPr>
        <p:spPr>
          <a:xfrm rot="3170563">
            <a:off x="4268902" y="657087"/>
            <a:ext cx="705789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90"/>
          <p:cNvSpPr/>
          <p:nvPr/>
        </p:nvSpPr>
        <p:spPr>
          <a:xfrm rot="3170563">
            <a:off x="4244752" y="1387587"/>
            <a:ext cx="705789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90"/>
          <p:cNvSpPr/>
          <p:nvPr/>
        </p:nvSpPr>
        <p:spPr>
          <a:xfrm rot="3170563">
            <a:off x="4297689" y="3984287"/>
            <a:ext cx="705789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90"/>
          <p:cNvSpPr/>
          <p:nvPr/>
        </p:nvSpPr>
        <p:spPr>
          <a:xfrm rot="3170563">
            <a:off x="5026252" y="3984287"/>
            <a:ext cx="705789" cy="44562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Goal of the practical</a:t>
            </a:r>
            <a:endParaRPr/>
          </a:p>
        </p:txBody>
      </p:sp>
      <p:sp>
        <p:nvSpPr>
          <p:cNvPr id="112" name="Google Shape;112;p1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Get from the </a:t>
            </a:r>
            <a:r>
              <a:rPr b="1" lang="en"/>
              <a:t>raw sequencing data</a:t>
            </a:r>
            <a:r>
              <a:rPr lang="en"/>
              <a:t> to the </a:t>
            </a:r>
            <a:r>
              <a:rPr b="1" lang="en"/>
              <a:t>gene expression</a:t>
            </a:r>
            <a:r>
              <a:rPr lang="en"/>
              <a:t> (</a:t>
            </a:r>
            <a:r>
              <a:rPr b="1" lang="en"/>
              <a:t>RNA-Seq</a:t>
            </a:r>
            <a:r>
              <a:rPr lang="en"/>
              <a:t>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Analyze </a:t>
            </a:r>
            <a:r>
              <a:rPr b="1" lang="en"/>
              <a:t>RNA-Seq</a:t>
            </a:r>
            <a:r>
              <a:rPr lang="en"/>
              <a:t> data and get </a:t>
            </a:r>
            <a:r>
              <a:rPr b="1" lang="en"/>
              <a:t>differential gene expression</a:t>
            </a:r>
            <a:r>
              <a:rPr lang="en"/>
              <a:t> and </a:t>
            </a:r>
            <a:r>
              <a:rPr b="1" lang="en"/>
              <a:t>expression </a:t>
            </a:r>
            <a:r>
              <a:rPr lang="en"/>
              <a:t>of individual </a:t>
            </a:r>
            <a:r>
              <a:rPr b="1" lang="en"/>
              <a:t>exons </a:t>
            </a:r>
            <a:r>
              <a:rPr lang="en"/>
              <a:t>(example at gene CD55 gene)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	Show </a:t>
            </a:r>
            <a:r>
              <a:rPr b="1" lang="en"/>
              <a:t>coverage</a:t>
            </a:r>
            <a:r>
              <a:rPr lang="en"/>
              <a:t> </a:t>
            </a:r>
            <a:r>
              <a:rPr b="1" lang="en"/>
              <a:t>cryptic exon(s) </a:t>
            </a:r>
            <a:r>
              <a:rPr lang="en"/>
              <a:t>(example at gene CD55)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u="sng"/>
              <a:t>Do </a:t>
            </a:r>
            <a:r>
              <a:rPr b="1" lang="en" u="sng"/>
              <a:t>everything</a:t>
            </a:r>
            <a:r>
              <a:rPr lang="en" u="sng"/>
              <a:t> in</a:t>
            </a:r>
            <a:r>
              <a:rPr b="1" lang="en" u="sng"/>
              <a:t> less that half a day</a:t>
            </a:r>
            <a:r>
              <a:rPr b="1" lang="en"/>
              <a:t> 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623dddb78b_1_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770" name="Google Shape;770;g623dddb78b_1_1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Alignment coverage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If something went wrong, history of DE and coverage visualization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 </a:t>
            </a: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Shared Data -&gt; Histories -&gt; </a:t>
            </a:r>
            <a:r>
              <a:rPr b="1" lang="en" u="sng">
                <a:latin typeface="Courier New"/>
                <a:ea typeface="Courier New"/>
                <a:cs typeface="Courier New"/>
                <a:sym typeface="Courier New"/>
              </a:rPr>
              <a:t>Bi5444_RNA-Seq_DE_full_history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9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RNA-Seq data analysis - pipeline in Galaxy</a:t>
            </a:r>
            <a:endParaRPr/>
          </a:p>
        </p:txBody>
      </p:sp>
      <p:sp>
        <p:nvSpPr>
          <p:cNvPr id="776" name="Google Shape;776;p92"/>
          <p:cNvSpPr txBox="1"/>
          <p:nvPr>
            <p:ph idx="1" type="body"/>
          </p:nvPr>
        </p:nvSpPr>
        <p:spPr>
          <a:xfrm>
            <a:off x="311700" y="988725"/>
            <a:ext cx="8832300" cy="40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Initial quality check</a:t>
            </a:r>
            <a:r>
              <a:rPr lang="en" sz="1200"/>
              <a:t> 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FastQC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Check for overall quality of the data, number of reads, read length distribution, ...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Preprocessing</a:t>
            </a:r>
            <a:r>
              <a:rPr lang="en" sz="1200"/>
              <a:t> 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Trimmomatic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Remove adapters, low quality ends, unwanted sequences, …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Alignment </a:t>
            </a:r>
            <a:r>
              <a:rPr lang="en" sz="1200"/>
              <a:t>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STAR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Map reads to the reference genome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Alignment quality check</a:t>
            </a:r>
            <a:r>
              <a:rPr lang="en" sz="1200"/>
              <a:t> 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STAR log, featureCounts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Check overall alignment statistics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Genome coverage (peaks)</a:t>
            </a:r>
            <a:r>
              <a:rPr lang="en" sz="1200"/>
              <a:t> 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bamCoverage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Get overview of mapped positions in the genome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Gene annotation</a:t>
            </a:r>
            <a:r>
              <a:rPr lang="en" sz="1200"/>
              <a:t> 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UCSC Main table browser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Get gene annotations for reference genome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Quantification</a:t>
            </a:r>
            <a:r>
              <a:rPr lang="en" sz="1200"/>
              <a:t> 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featureCounts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Get gene read counts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Differential gene expression</a:t>
            </a:r>
            <a:r>
              <a:rPr lang="en" sz="1200"/>
              <a:t> 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edgeR</a:t>
            </a:r>
            <a:r>
              <a:rPr lang="en" sz="1200"/>
              <a:t>,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DESeq2 </a:t>
            </a:r>
            <a:r>
              <a:rPr lang="en" sz="1200"/>
              <a:t>(genes)</a:t>
            </a:r>
            <a:endParaRPr sz="1200"/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Differences between conditions</a:t>
            </a:r>
            <a:endParaRPr sz="12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9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RNA-Seq data analysis - other possibilities</a:t>
            </a:r>
            <a:endParaRPr/>
          </a:p>
        </p:txBody>
      </p:sp>
      <p:sp>
        <p:nvSpPr>
          <p:cNvPr id="782" name="Google Shape;782;p93"/>
          <p:cNvSpPr txBox="1"/>
          <p:nvPr>
            <p:ph idx="1" type="body"/>
          </p:nvPr>
        </p:nvSpPr>
        <p:spPr>
          <a:xfrm>
            <a:off x="311700" y="988725"/>
            <a:ext cx="8832300" cy="40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Initial quality check</a:t>
            </a:r>
            <a:r>
              <a:rPr lang="en" sz="1200"/>
              <a:t> 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FastQC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Check for overall quality of the data, number of reads, read length distribution, ...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Preprocessing</a:t>
            </a:r>
            <a:r>
              <a:rPr lang="en" sz="1200"/>
              <a:t> 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Cutadapt, BBTools, seqtk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Remove adapters, low quality ends, unwanted sequences, …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Alignment </a:t>
            </a:r>
            <a:r>
              <a:rPr lang="en" sz="1200"/>
              <a:t>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GSNAP, Bowtie2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Map reads to the reference genome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Alignment quality check</a:t>
            </a:r>
            <a:r>
              <a:rPr lang="en" sz="1200"/>
              <a:t> 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Picard tools, RSeQC, Qualimap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Check overall alignment statistics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Genome coverage (peaks)</a:t>
            </a:r>
            <a:r>
              <a:rPr lang="en" sz="1200"/>
              <a:t> 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STAR + bedGraphToBigWig, Bedtools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Get overview of mapped positions in the genome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Gene annotation</a:t>
            </a:r>
            <a:r>
              <a:rPr lang="en" sz="1200"/>
              <a:t> 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UCSC, Ensembl, NCBI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Get gene annotations for reference genome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Quantification</a:t>
            </a:r>
            <a:r>
              <a:rPr lang="en" sz="1200"/>
              <a:t> 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RSEM, HTSeq, </a:t>
            </a:r>
            <a:r>
              <a:rPr lang="en" sz="1200">
                <a:solidFill>
                  <a:schemeClr val="lt2"/>
                </a:solidFill>
                <a:latin typeface="Courier New"/>
                <a:ea typeface="Courier New"/>
                <a:cs typeface="Courier New"/>
                <a:sym typeface="Courier New"/>
              </a:rPr>
              <a:t>Salmon, Kallisto</a:t>
            </a:r>
            <a:endParaRPr sz="1200">
              <a:solidFill>
                <a:schemeClr val="lt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Get gene read counts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Differential gene expression</a:t>
            </a:r>
            <a:r>
              <a:rPr lang="en" sz="1200"/>
              <a:t> 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DEXSeq </a:t>
            </a:r>
            <a:r>
              <a:rPr lang="en" sz="1200"/>
              <a:t>(exons)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, baySeq</a:t>
            </a:r>
            <a:r>
              <a:rPr lang="en" sz="1200"/>
              <a:t> (genes)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Differences between conditions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 sz="1200"/>
              <a:t>Gene ontology and pathways - </a:t>
            </a:r>
            <a:r>
              <a:rPr lang="en" sz="1200">
                <a:latin typeface="Courier New"/>
                <a:ea typeface="Courier New"/>
                <a:cs typeface="Courier New"/>
                <a:sym typeface="Courier New"/>
              </a:rPr>
              <a:t>g:Profiler, KEGG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Check ontologies and pathways for selected genes</a:t>
            </a:r>
            <a:endParaRPr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118" name="Google Shape;118;p3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u="sng"/>
              <a:t>Get the data</a:t>
            </a:r>
            <a:endParaRPr b="1" u="sng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Or you just load the </a:t>
            </a:r>
            <a:r>
              <a:rPr b="1" lang="en"/>
              <a:t>preloaded</a:t>
            </a:r>
            <a:r>
              <a:rPr lang="en"/>
              <a:t> </a:t>
            </a:r>
            <a:r>
              <a:rPr b="1" lang="en"/>
              <a:t>data</a:t>
            </a:r>
            <a:endParaRPr b="1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b="1" lang="en">
                <a:latin typeface="Courier New"/>
                <a:ea typeface="Courier New"/>
                <a:cs typeface="Courier New"/>
                <a:sym typeface="Courier New"/>
              </a:rPr>
              <a:t>Shared Data -&gt; Data Libraries -&gt; Bi5444 -&gt; RNA-Seq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Galaxy practical</a:t>
            </a:r>
            <a:endParaRPr/>
          </a:p>
        </p:txBody>
      </p:sp>
      <p:sp>
        <p:nvSpPr>
          <p:cNvPr id="124" name="Google Shape;124;p35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b="1"/>
          </a:p>
        </p:txBody>
      </p:sp>
      <p:grpSp>
        <p:nvGrpSpPr>
          <p:cNvPr id="125" name="Google Shape;125;p35"/>
          <p:cNvGrpSpPr/>
          <p:nvPr/>
        </p:nvGrpSpPr>
        <p:grpSpPr>
          <a:xfrm>
            <a:off x="58525" y="1012975"/>
            <a:ext cx="5314950" cy="1558738"/>
            <a:chOff x="58525" y="1012975"/>
            <a:chExt cx="5314950" cy="1558738"/>
          </a:xfrm>
        </p:grpSpPr>
        <p:pic>
          <p:nvPicPr>
            <p:cNvPr id="126" name="Google Shape;126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8525" y="1057238"/>
              <a:ext cx="5314950" cy="151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35"/>
            <p:cNvSpPr/>
            <p:nvPr/>
          </p:nvSpPr>
          <p:spPr>
            <a:xfrm>
              <a:off x="1798300" y="1012975"/>
              <a:ext cx="1281300" cy="6120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35"/>
          <p:cNvSpPr txBox="1"/>
          <p:nvPr/>
        </p:nvSpPr>
        <p:spPr>
          <a:xfrm>
            <a:off x="58525" y="889100"/>
            <a:ext cx="4419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 b="1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35"/>
          <p:cNvPicPr preferRelativeResize="0"/>
          <p:nvPr/>
        </p:nvPicPr>
        <p:blipFill rotWithShape="1">
          <a:blip r:embed="rId4">
            <a:alphaModFix/>
          </a:blip>
          <a:srcRect b="73724" l="3926" r="82284" t="9537"/>
          <a:stretch/>
        </p:blipFill>
        <p:spPr>
          <a:xfrm>
            <a:off x="5837850" y="1012975"/>
            <a:ext cx="2454900" cy="1676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35"/>
          <p:cNvGrpSpPr/>
          <p:nvPr/>
        </p:nvGrpSpPr>
        <p:grpSpPr>
          <a:xfrm>
            <a:off x="5473625" y="1012975"/>
            <a:ext cx="1597700" cy="1055700"/>
            <a:chOff x="5373475" y="746425"/>
            <a:chExt cx="1597700" cy="1055700"/>
          </a:xfrm>
        </p:grpSpPr>
        <p:sp>
          <p:nvSpPr>
            <p:cNvPr id="131" name="Google Shape;131;p35"/>
            <p:cNvSpPr/>
            <p:nvPr/>
          </p:nvSpPr>
          <p:spPr>
            <a:xfrm>
              <a:off x="5689875" y="1190125"/>
              <a:ext cx="1281300" cy="6120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5"/>
            <p:cNvSpPr txBox="1"/>
            <p:nvPr/>
          </p:nvSpPr>
          <p:spPr>
            <a:xfrm>
              <a:off x="5373475" y="746425"/>
              <a:ext cx="441900" cy="44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2.</a:t>
              </a:r>
              <a:endParaRPr b="1" i="0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3" name="Google Shape;133;p35"/>
          <p:cNvPicPr preferRelativeResize="0"/>
          <p:nvPr/>
        </p:nvPicPr>
        <p:blipFill rotWithShape="1">
          <a:blip r:embed="rId5">
            <a:alphaModFix/>
          </a:blip>
          <a:srcRect b="68686" l="3408" r="80293" t="11932"/>
          <a:stretch/>
        </p:blipFill>
        <p:spPr>
          <a:xfrm>
            <a:off x="2883327" y="2761497"/>
            <a:ext cx="2926176" cy="1957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35"/>
          <p:cNvGrpSpPr/>
          <p:nvPr/>
        </p:nvGrpSpPr>
        <p:grpSpPr>
          <a:xfrm>
            <a:off x="2637475" y="2725100"/>
            <a:ext cx="1732587" cy="1758525"/>
            <a:chOff x="1149100" y="2761500"/>
            <a:chExt cx="1732587" cy="1758525"/>
          </a:xfrm>
        </p:grpSpPr>
        <p:sp>
          <p:nvSpPr>
            <p:cNvPr id="135" name="Google Shape;135;p35"/>
            <p:cNvSpPr/>
            <p:nvPr/>
          </p:nvSpPr>
          <p:spPr>
            <a:xfrm>
              <a:off x="1600387" y="3908025"/>
              <a:ext cx="1281300" cy="6120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5"/>
            <p:cNvSpPr txBox="1"/>
            <p:nvPr/>
          </p:nvSpPr>
          <p:spPr>
            <a:xfrm>
              <a:off x="1149100" y="2761500"/>
              <a:ext cx="441900" cy="44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3.</a:t>
              </a:r>
              <a:endParaRPr b="1" i="0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