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handoutMasterIdLst>
    <p:handoutMasterId r:id="rId28"/>
  </p:handoutMasterIdLst>
  <p:sldIdLst>
    <p:sldId id="287" r:id="rId2"/>
    <p:sldId id="318" r:id="rId3"/>
    <p:sldId id="350" r:id="rId4"/>
    <p:sldId id="349" r:id="rId5"/>
    <p:sldId id="333" r:id="rId6"/>
    <p:sldId id="353" r:id="rId7"/>
    <p:sldId id="351" r:id="rId8"/>
    <p:sldId id="332" r:id="rId9"/>
    <p:sldId id="352" r:id="rId10"/>
    <p:sldId id="334" r:id="rId11"/>
    <p:sldId id="335" r:id="rId12"/>
    <p:sldId id="337" r:id="rId13"/>
    <p:sldId id="355" r:id="rId14"/>
    <p:sldId id="338" r:id="rId15"/>
    <p:sldId id="354" r:id="rId16"/>
    <p:sldId id="339" r:id="rId17"/>
    <p:sldId id="340" r:id="rId18"/>
    <p:sldId id="342" r:id="rId19"/>
    <p:sldId id="356" r:id="rId20"/>
    <p:sldId id="357" r:id="rId21"/>
    <p:sldId id="343" r:id="rId22"/>
    <p:sldId id="344" r:id="rId23"/>
    <p:sldId id="358" r:id="rId24"/>
    <p:sldId id="347" r:id="rId25"/>
    <p:sldId id="300" r:id="rId26"/>
  </p:sldIdLst>
  <p:sldSz cx="12192000" cy="6858000"/>
  <p:notesSz cx="6865938" cy="99964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C143"/>
    <a:srgbClr val="FFFFFF"/>
    <a:srgbClr val="62BB46"/>
    <a:srgbClr val="21A9C0"/>
    <a:srgbClr val="39464A"/>
    <a:srgbClr val="F6F7F7"/>
    <a:srgbClr val="EBECED"/>
    <a:srgbClr val="F0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řední sty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Střední styl 3 – zvýraznění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77" autoAdjust="0"/>
    <p:restoredTop sz="87127" autoAdjust="0"/>
  </p:normalViewPr>
  <p:slideViewPr>
    <p:cSldViewPr snapToGrid="0" showGuides="1">
      <p:cViewPr varScale="1">
        <p:scale>
          <a:sx n="160" d="100"/>
          <a:sy n="160" d="100"/>
        </p:scale>
        <p:origin x="848" y="184"/>
      </p:cViewPr>
      <p:guideLst>
        <p:guide orient="horz" pos="2136"/>
        <p:guide pos="3816"/>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1" d="100"/>
          <a:sy n="91" d="100"/>
        </p:scale>
        <p:origin x="282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879682-766A-4EC9-9AB4-6B05D94CFBC9}"/>
              </a:ext>
            </a:extLst>
          </p:cNvPr>
          <p:cNvSpPr>
            <a:spLocks noGrp="1"/>
          </p:cNvSpPr>
          <p:nvPr>
            <p:ph type="hdr" sz="quarter"/>
          </p:nvPr>
        </p:nvSpPr>
        <p:spPr>
          <a:xfrm>
            <a:off x="0" y="0"/>
            <a:ext cx="2975240" cy="501560"/>
          </a:xfrm>
          <a:prstGeom prst="rect">
            <a:avLst/>
          </a:prstGeom>
        </p:spPr>
        <p:txBody>
          <a:bodyPr vert="horz" lIns="96350" tIns="48175" rIns="96350" bIns="48175" rtlCol="0"/>
          <a:lstStyle>
            <a:lvl1pPr algn="l">
              <a:defRPr sz="1300"/>
            </a:lvl1pPr>
          </a:lstStyle>
          <a:p>
            <a:endParaRPr lang="en-US"/>
          </a:p>
        </p:txBody>
      </p:sp>
      <p:sp>
        <p:nvSpPr>
          <p:cNvPr id="3" name="Date Placeholder 2">
            <a:extLst>
              <a:ext uri="{FF2B5EF4-FFF2-40B4-BE49-F238E27FC236}">
                <a16:creationId xmlns:a16="http://schemas.microsoft.com/office/drawing/2014/main" id="{885EE19B-11B0-4020-A52B-9F88D94D7AB0}"/>
              </a:ext>
            </a:extLst>
          </p:cNvPr>
          <p:cNvSpPr>
            <a:spLocks noGrp="1"/>
          </p:cNvSpPr>
          <p:nvPr>
            <p:ph type="dt" sz="quarter" idx="1"/>
          </p:nvPr>
        </p:nvSpPr>
        <p:spPr>
          <a:xfrm>
            <a:off x="3889109" y="0"/>
            <a:ext cx="2975240" cy="501560"/>
          </a:xfrm>
          <a:prstGeom prst="rect">
            <a:avLst/>
          </a:prstGeom>
        </p:spPr>
        <p:txBody>
          <a:bodyPr vert="horz" lIns="96350" tIns="48175" rIns="96350" bIns="48175" rtlCol="0"/>
          <a:lstStyle>
            <a:lvl1pPr algn="r">
              <a:defRPr sz="1300"/>
            </a:lvl1pPr>
          </a:lstStyle>
          <a:p>
            <a:fld id="{00A26804-296B-4572-A0F9-372DDB81CE0C}" type="datetimeFigureOut">
              <a:rPr lang="en-US" smtClean="0"/>
              <a:t>11/15/19</a:t>
            </a:fld>
            <a:endParaRPr lang="en-US"/>
          </a:p>
        </p:txBody>
      </p:sp>
      <p:sp>
        <p:nvSpPr>
          <p:cNvPr id="4" name="Footer Placeholder 3">
            <a:extLst>
              <a:ext uri="{FF2B5EF4-FFF2-40B4-BE49-F238E27FC236}">
                <a16:creationId xmlns:a16="http://schemas.microsoft.com/office/drawing/2014/main" id="{81FC4B6D-059E-45D0-AFA3-0D9EA856C1EF}"/>
              </a:ext>
            </a:extLst>
          </p:cNvPr>
          <p:cNvSpPr>
            <a:spLocks noGrp="1"/>
          </p:cNvSpPr>
          <p:nvPr>
            <p:ph type="ftr" sz="quarter" idx="2"/>
          </p:nvPr>
        </p:nvSpPr>
        <p:spPr>
          <a:xfrm>
            <a:off x="0" y="9494929"/>
            <a:ext cx="2975240" cy="501559"/>
          </a:xfrm>
          <a:prstGeom prst="rect">
            <a:avLst/>
          </a:prstGeom>
        </p:spPr>
        <p:txBody>
          <a:bodyPr vert="horz" lIns="96350" tIns="48175" rIns="96350" bIns="48175"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48724AFA-A144-419F-8FDA-EB926EDC5569}"/>
              </a:ext>
            </a:extLst>
          </p:cNvPr>
          <p:cNvSpPr>
            <a:spLocks noGrp="1"/>
          </p:cNvSpPr>
          <p:nvPr>
            <p:ph type="sldNum" sz="quarter" idx="3"/>
          </p:nvPr>
        </p:nvSpPr>
        <p:spPr>
          <a:xfrm>
            <a:off x="3889109" y="9494929"/>
            <a:ext cx="2975240" cy="501559"/>
          </a:xfrm>
          <a:prstGeom prst="rect">
            <a:avLst/>
          </a:prstGeom>
        </p:spPr>
        <p:txBody>
          <a:bodyPr vert="horz" lIns="96350" tIns="48175" rIns="96350" bIns="48175" rtlCol="0" anchor="b"/>
          <a:lstStyle>
            <a:lvl1pPr algn="r">
              <a:defRPr sz="1300"/>
            </a:lvl1pPr>
          </a:lstStyle>
          <a:p>
            <a:fld id="{23F7E358-18BC-4B0A-BB40-FB7A647C437F}" type="slidenum">
              <a:rPr lang="en-US" smtClean="0"/>
              <a:t>‹#›</a:t>
            </a:fld>
            <a:endParaRPr lang="en-US"/>
          </a:p>
        </p:txBody>
      </p:sp>
    </p:spTree>
    <p:extLst>
      <p:ext uri="{BB962C8B-B14F-4D97-AF65-F5344CB8AC3E}">
        <p14:creationId xmlns:p14="http://schemas.microsoft.com/office/powerpoint/2010/main" val="2747385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501560"/>
          </a:xfrm>
          <a:prstGeom prst="rect">
            <a:avLst/>
          </a:prstGeom>
        </p:spPr>
        <p:txBody>
          <a:bodyPr vert="horz" lIns="96350" tIns="48175" rIns="96350" bIns="48175" rtlCol="0"/>
          <a:lstStyle>
            <a:lvl1pPr algn="l">
              <a:defRPr sz="1300"/>
            </a:lvl1pPr>
          </a:lstStyle>
          <a:p>
            <a:endParaRPr lang="en-US"/>
          </a:p>
        </p:txBody>
      </p:sp>
      <p:sp>
        <p:nvSpPr>
          <p:cNvPr id="3" name="Date Placeholder 2"/>
          <p:cNvSpPr>
            <a:spLocks noGrp="1"/>
          </p:cNvSpPr>
          <p:nvPr>
            <p:ph type="dt" idx="1"/>
          </p:nvPr>
        </p:nvSpPr>
        <p:spPr>
          <a:xfrm>
            <a:off x="3889109" y="0"/>
            <a:ext cx="2975240" cy="501560"/>
          </a:xfrm>
          <a:prstGeom prst="rect">
            <a:avLst/>
          </a:prstGeom>
        </p:spPr>
        <p:txBody>
          <a:bodyPr vert="horz" lIns="96350" tIns="48175" rIns="96350" bIns="48175" rtlCol="0"/>
          <a:lstStyle>
            <a:lvl1pPr algn="r">
              <a:defRPr sz="1300"/>
            </a:lvl1pPr>
          </a:lstStyle>
          <a:p>
            <a:fld id="{DD6D46A3-849D-4409-B0D0-71D3CF0B43A8}" type="datetimeFigureOut">
              <a:rPr lang="en-US" smtClean="0"/>
              <a:t>11/15/19</a:t>
            </a:fld>
            <a:endParaRPr lang="en-US"/>
          </a:p>
        </p:txBody>
      </p:sp>
      <p:sp>
        <p:nvSpPr>
          <p:cNvPr id="4" name="Slide Image Placeholder 3"/>
          <p:cNvSpPr>
            <a:spLocks noGrp="1" noRot="1" noChangeAspect="1"/>
          </p:cNvSpPr>
          <p:nvPr>
            <p:ph type="sldImg" idx="2"/>
          </p:nvPr>
        </p:nvSpPr>
        <p:spPr>
          <a:xfrm>
            <a:off x="436563" y="1249363"/>
            <a:ext cx="5994400" cy="3373437"/>
          </a:xfrm>
          <a:prstGeom prst="rect">
            <a:avLst/>
          </a:prstGeom>
          <a:noFill/>
          <a:ln w="12700">
            <a:solidFill>
              <a:prstClr val="black"/>
            </a:solidFill>
          </a:ln>
        </p:spPr>
        <p:txBody>
          <a:bodyPr vert="horz" lIns="96350" tIns="48175" rIns="96350" bIns="48175" rtlCol="0" anchor="ctr"/>
          <a:lstStyle/>
          <a:p>
            <a:endParaRPr lang="en-US"/>
          </a:p>
        </p:txBody>
      </p:sp>
      <p:sp>
        <p:nvSpPr>
          <p:cNvPr id="5" name="Notes Placeholder 4"/>
          <p:cNvSpPr>
            <a:spLocks noGrp="1"/>
          </p:cNvSpPr>
          <p:nvPr>
            <p:ph type="body" sz="quarter" idx="3"/>
          </p:nvPr>
        </p:nvSpPr>
        <p:spPr>
          <a:xfrm>
            <a:off x="686594" y="4810810"/>
            <a:ext cx="5492750" cy="3936117"/>
          </a:xfrm>
          <a:prstGeom prst="rect">
            <a:avLst/>
          </a:prstGeom>
        </p:spPr>
        <p:txBody>
          <a:bodyPr vert="horz" lIns="96350" tIns="48175" rIns="96350" bIns="4817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94929"/>
            <a:ext cx="2975240" cy="501559"/>
          </a:xfrm>
          <a:prstGeom prst="rect">
            <a:avLst/>
          </a:prstGeom>
        </p:spPr>
        <p:txBody>
          <a:bodyPr vert="horz" lIns="96350" tIns="48175" rIns="96350" bIns="48175" rtlCol="0" anchor="b"/>
          <a:lstStyle>
            <a:lvl1pPr algn="l">
              <a:defRPr sz="1300"/>
            </a:lvl1pPr>
          </a:lstStyle>
          <a:p>
            <a:endParaRPr lang="en-US"/>
          </a:p>
        </p:txBody>
      </p:sp>
      <p:sp>
        <p:nvSpPr>
          <p:cNvPr id="7" name="Slide Number Placeholder 6"/>
          <p:cNvSpPr>
            <a:spLocks noGrp="1"/>
          </p:cNvSpPr>
          <p:nvPr>
            <p:ph type="sldNum" sz="quarter" idx="5"/>
          </p:nvPr>
        </p:nvSpPr>
        <p:spPr>
          <a:xfrm>
            <a:off x="3889109" y="9494929"/>
            <a:ext cx="2975240" cy="501559"/>
          </a:xfrm>
          <a:prstGeom prst="rect">
            <a:avLst/>
          </a:prstGeom>
        </p:spPr>
        <p:txBody>
          <a:bodyPr vert="horz" lIns="96350" tIns="48175" rIns="96350" bIns="48175" rtlCol="0" anchor="b"/>
          <a:lstStyle>
            <a:lvl1pPr algn="r">
              <a:defRPr sz="1300"/>
            </a:lvl1pPr>
          </a:lstStyle>
          <a:p>
            <a:fld id="{934B23C0-22E8-4F3C-9489-1582CADF85A3}" type="slidenum">
              <a:rPr lang="en-US" smtClean="0"/>
              <a:t>‹#›</a:t>
            </a:fld>
            <a:endParaRPr lang="en-US"/>
          </a:p>
        </p:txBody>
      </p:sp>
    </p:spTree>
    <p:extLst>
      <p:ext uri="{BB962C8B-B14F-4D97-AF65-F5344CB8AC3E}">
        <p14:creationId xmlns:p14="http://schemas.microsoft.com/office/powerpoint/2010/main" val="3452810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a:extLst>
              <a:ext uri="{FF2B5EF4-FFF2-40B4-BE49-F238E27FC236}">
                <a16:creationId xmlns:a16="http://schemas.microsoft.com/office/drawing/2014/main" id="{38BA96DA-4AED-4D58-84B8-34CF840B3C42}"/>
              </a:ext>
            </a:extLst>
          </p:cNvPr>
          <p:cNvSpPr>
            <a:spLocks noGrp="1" noRot="1" noChangeAspect="1" noChangeArrowheads="1" noTextEdit="1"/>
          </p:cNvSpPr>
          <p:nvPr>
            <p:ph type="sldImg"/>
          </p:nvPr>
        </p:nvSpPr>
        <p:spPr>
          <a:ln/>
        </p:spPr>
      </p:sp>
      <p:sp>
        <p:nvSpPr>
          <p:cNvPr id="24579" name="Zástupný symbol pro poznámky 2">
            <a:extLst>
              <a:ext uri="{FF2B5EF4-FFF2-40B4-BE49-F238E27FC236}">
                <a16:creationId xmlns:a16="http://schemas.microsoft.com/office/drawing/2014/main" id="{F662795C-91AB-43C4-BA8F-96DF9EA60F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dirty="0">
              <a:latin typeface="Arial" panose="020B0604020202020204" pitchFamily="34" charset="0"/>
            </a:endParaRPr>
          </a:p>
        </p:txBody>
      </p:sp>
      <p:sp>
        <p:nvSpPr>
          <p:cNvPr id="24580" name="Zástupný symbol pro číslo snímku 3">
            <a:extLst>
              <a:ext uri="{FF2B5EF4-FFF2-40B4-BE49-F238E27FC236}">
                <a16:creationId xmlns:a16="http://schemas.microsoft.com/office/drawing/2014/main" id="{868B11F0-8907-433A-80EB-551E6485792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2846" indent="-301095">
              <a:defRPr>
                <a:solidFill>
                  <a:schemeClr val="tx1"/>
                </a:solidFill>
                <a:latin typeface="Arial" panose="020B0604020202020204" pitchFamily="34" charset="0"/>
              </a:defRPr>
            </a:lvl2pPr>
            <a:lvl3pPr marL="1204379" indent="-240876">
              <a:defRPr>
                <a:solidFill>
                  <a:schemeClr val="tx1"/>
                </a:solidFill>
                <a:latin typeface="Arial" panose="020B0604020202020204" pitchFamily="34" charset="0"/>
              </a:defRPr>
            </a:lvl3pPr>
            <a:lvl4pPr marL="1686131" indent="-240876">
              <a:defRPr>
                <a:solidFill>
                  <a:schemeClr val="tx1"/>
                </a:solidFill>
                <a:latin typeface="Arial" panose="020B0604020202020204" pitchFamily="34" charset="0"/>
              </a:defRPr>
            </a:lvl4pPr>
            <a:lvl5pPr marL="2167882" indent="-240876">
              <a:defRPr>
                <a:solidFill>
                  <a:schemeClr val="tx1"/>
                </a:solidFill>
                <a:latin typeface="Arial" panose="020B0604020202020204" pitchFamily="34" charset="0"/>
              </a:defRPr>
            </a:lvl5pPr>
            <a:lvl6pPr marL="2649634" indent="-240876" eaLnBrk="0" fontAlgn="base" hangingPunct="0">
              <a:spcBef>
                <a:spcPct val="0"/>
              </a:spcBef>
              <a:spcAft>
                <a:spcPct val="0"/>
              </a:spcAft>
              <a:defRPr>
                <a:solidFill>
                  <a:schemeClr val="tx1"/>
                </a:solidFill>
                <a:latin typeface="Arial" panose="020B0604020202020204" pitchFamily="34" charset="0"/>
              </a:defRPr>
            </a:lvl6pPr>
            <a:lvl7pPr marL="3131386" indent="-240876" eaLnBrk="0" fontAlgn="base" hangingPunct="0">
              <a:spcBef>
                <a:spcPct val="0"/>
              </a:spcBef>
              <a:spcAft>
                <a:spcPct val="0"/>
              </a:spcAft>
              <a:defRPr>
                <a:solidFill>
                  <a:schemeClr val="tx1"/>
                </a:solidFill>
                <a:latin typeface="Arial" panose="020B0604020202020204" pitchFamily="34" charset="0"/>
              </a:defRPr>
            </a:lvl7pPr>
            <a:lvl8pPr marL="3613137" indent="-240876" eaLnBrk="0" fontAlgn="base" hangingPunct="0">
              <a:spcBef>
                <a:spcPct val="0"/>
              </a:spcBef>
              <a:spcAft>
                <a:spcPct val="0"/>
              </a:spcAft>
              <a:defRPr>
                <a:solidFill>
                  <a:schemeClr val="tx1"/>
                </a:solidFill>
                <a:latin typeface="Arial" panose="020B0604020202020204" pitchFamily="34" charset="0"/>
              </a:defRPr>
            </a:lvl8pPr>
            <a:lvl9pPr marL="4094889" indent="-240876" eaLnBrk="0" fontAlgn="base" hangingPunct="0">
              <a:spcBef>
                <a:spcPct val="0"/>
              </a:spcBef>
              <a:spcAft>
                <a:spcPct val="0"/>
              </a:spcAft>
              <a:defRPr>
                <a:solidFill>
                  <a:schemeClr val="tx1"/>
                </a:solidFill>
                <a:latin typeface="Arial" panose="020B0604020202020204" pitchFamily="34" charset="0"/>
              </a:defRPr>
            </a:lvl9pPr>
          </a:lstStyle>
          <a:p>
            <a:fld id="{CA278E9E-F237-4B5E-8E23-061410CD0F9A}" type="slidenum">
              <a:rPr lang="cs-CZ" altLang="en-US" smtClean="0"/>
              <a:pPr/>
              <a:t>1</a:t>
            </a:fld>
            <a:endParaRPr lang="cs-CZ" altLang="en-US" dirty="0"/>
          </a:p>
        </p:txBody>
      </p:sp>
    </p:spTree>
    <p:extLst>
      <p:ext uri="{BB962C8B-B14F-4D97-AF65-F5344CB8AC3E}">
        <p14:creationId xmlns:p14="http://schemas.microsoft.com/office/powerpoint/2010/main" val="127885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7.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9.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12.jpg"/><Relationship Id="rId1" Type="http://schemas.openxmlformats.org/officeDocument/2006/relationships/slideMaster" Target="../slideMasters/slideMaster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0847581D-BF1F-49D3-8CFA-5B02D626EF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 y="0"/>
            <a:ext cx="12191900" cy="6858000"/>
          </a:xfrm>
          <a:prstGeom prst="rect">
            <a:avLst/>
          </a:prstGeom>
        </p:spPr>
      </p:pic>
      <p:sp>
        <p:nvSpPr>
          <p:cNvPr id="2" name="Title 1">
            <a:extLst>
              <a:ext uri="{FF2B5EF4-FFF2-40B4-BE49-F238E27FC236}">
                <a16:creationId xmlns:a16="http://schemas.microsoft.com/office/drawing/2014/main" id="{8EB285C7-5CA1-4CCD-B525-B2018194D5AF}"/>
              </a:ext>
            </a:extLst>
          </p:cNvPr>
          <p:cNvSpPr>
            <a:spLocks noGrp="1"/>
          </p:cNvSpPr>
          <p:nvPr>
            <p:ph type="ctrTitle"/>
          </p:nvPr>
        </p:nvSpPr>
        <p:spPr>
          <a:xfrm>
            <a:off x="697706" y="2562224"/>
            <a:ext cx="10796588" cy="2347913"/>
          </a:xfrm>
        </p:spPr>
        <p:txBody>
          <a:bodyPr anchor="b"/>
          <a:lstStyle>
            <a:lvl1pPr algn="ctr">
              <a:defRPr sz="6000"/>
            </a:lvl1pPr>
          </a:lstStyle>
          <a:p>
            <a:r>
              <a:rPr lang="cs-CZ"/>
              <a:t>Kliknutím lze upravit styl.</a:t>
            </a:r>
            <a:endParaRPr lang="en-US" dirty="0"/>
          </a:p>
        </p:txBody>
      </p:sp>
      <p:sp>
        <p:nvSpPr>
          <p:cNvPr id="3" name="Subtitle 2">
            <a:extLst>
              <a:ext uri="{FF2B5EF4-FFF2-40B4-BE49-F238E27FC236}">
                <a16:creationId xmlns:a16="http://schemas.microsoft.com/office/drawing/2014/main" id="{DAD41EFE-777F-4A56-8927-46C0E64FDE07}"/>
              </a:ext>
            </a:extLst>
          </p:cNvPr>
          <p:cNvSpPr>
            <a:spLocks noGrp="1"/>
          </p:cNvSpPr>
          <p:nvPr>
            <p:ph type="subTitle" idx="1" hasCustomPrompt="1"/>
          </p:nvPr>
        </p:nvSpPr>
        <p:spPr>
          <a:xfrm>
            <a:off x="697706" y="5105399"/>
            <a:ext cx="10796588" cy="971551"/>
          </a:xfrm>
        </p:spPr>
        <p:txBody>
          <a:bodyPr/>
          <a:lstStyle>
            <a:lvl1pPr marL="0" indent="0" algn="ctr">
              <a:buNone/>
              <a:defRPr sz="2400">
                <a:solidFill>
                  <a:srgbClr val="39464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Name of </a:t>
            </a:r>
            <a:r>
              <a:rPr lang="cs-CZ" dirty="0" err="1"/>
              <a:t>the</a:t>
            </a:r>
            <a:r>
              <a:rPr lang="cs-CZ" dirty="0"/>
              <a:t> </a:t>
            </a:r>
            <a:r>
              <a:rPr lang="cs-CZ" dirty="0" err="1"/>
              <a:t>presenter</a:t>
            </a:r>
            <a:r>
              <a:rPr lang="cs-CZ" dirty="0"/>
              <a:t> / </a:t>
            </a:r>
            <a:r>
              <a:rPr lang="cs-CZ" dirty="0" err="1"/>
              <a:t>Date</a:t>
            </a:r>
            <a:r>
              <a:rPr lang="cs-CZ" dirty="0"/>
              <a:t> / </a:t>
            </a:r>
            <a:r>
              <a:rPr lang="cs-CZ" dirty="0" err="1"/>
              <a:t>etc</a:t>
            </a:r>
            <a:r>
              <a:rPr lang="cs-CZ" dirty="0"/>
              <a:t>.</a:t>
            </a:r>
            <a:endParaRPr lang="en-US" dirty="0"/>
          </a:p>
        </p:txBody>
      </p:sp>
      <p:pic>
        <p:nvPicPr>
          <p:cNvPr id="6" name="Obrázek 5">
            <a:extLst>
              <a:ext uri="{FF2B5EF4-FFF2-40B4-BE49-F238E27FC236}">
                <a16:creationId xmlns:a16="http://schemas.microsoft.com/office/drawing/2014/main" id="{2428DA62-D6E1-44D4-940A-CC0A26D337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5361" y="508644"/>
            <a:ext cx="3810330" cy="1094098"/>
          </a:xfrm>
          <a:prstGeom prst="rect">
            <a:avLst/>
          </a:prstGeom>
        </p:spPr>
      </p:pic>
    </p:spTree>
    <p:extLst>
      <p:ext uri="{BB962C8B-B14F-4D97-AF65-F5344CB8AC3E}">
        <p14:creationId xmlns:p14="http://schemas.microsoft.com/office/powerpoint/2010/main" val="982787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89CAB-B78F-4547-932E-9B52A51864FB}"/>
              </a:ext>
            </a:extLst>
          </p:cNvPr>
          <p:cNvSpPr>
            <a:spLocks noGrp="1"/>
          </p:cNvSpPr>
          <p:nvPr>
            <p:ph type="title"/>
          </p:nvPr>
        </p:nvSpPr>
        <p:spPr/>
        <p:txBody>
          <a:bodyPr/>
          <a:lstStyle/>
          <a:p>
            <a:r>
              <a:rPr lang="cs-CZ"/>
              <a:t>Kliknutím lze upravit styl.</a:t>
            </a:r>
            <a:endParaRPr lang="en-US"/>
          </a:p>
        </p:txBody>
      </p:sp>
      <p:sp>
        <p:nvSpPr>
          <p:cNvPr id="3" name="Content Placeholder 2">
            <a:extLst>
              <a:ext uri="{FF2B5EF4-FFF2-40B4-BE49-F238E27FC236}">
                <a16:creationId xmlns:a16="http://schemas.microsoft.com/office/drawing/2014/main" id="{2047B3D8-C8FD-4695-9AED-29B11F411C5E}"/>
              </a:ext>
            </a:extLst>
          </p:cNvPr>
          <p:cNvSpPr>
            <a:spLocks noGrp="1"/>
          </p:cNvSpPr>
          <p:nvPr>
            <p:ph sz="half" idx="1"/>
          </p:nvPr>
        </p:nvSpPr>
        <p:spPr>
          <a:xfrm>
            <a:off x="466725" y="1523999"/>
            <a:ext cx="5553075" cy="436245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a:extLst>
              <a:ext uri="{FF2B5EF4-FFF2-40B4-BE49-F238E27FC236}">
                <a16:creationId xmlns:a16="http://schemas.microsoft.com/office/drawing/2014/main" id="{790E075E-B249-44D9-B1FB-63F9B35A8927}"/>
              </a:ext>
            </a:extLst>
          </p:cNvPr>
          <p:cNvSpPr>
            <a:spLocks noGrp="1"/>
          </p:cNvSpPr>
          <p:nvPr>
            <p:ph sz="half" idx="2"/>
          </p:nvPr>
        </p:nvSpPr>
        <p:spPr>
          <a:xfrm>
            <a:off x="6172199" y="1523999"/>
            <a:ext cx="5553075" cy="436245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Slide Number Placeholder 6">
            <a:extLst>
              <a:ext uri="{FF2B5EF4-FFF2-40B4-BE49-F238E27FC236}">
                <a16:creationId xmlns:a16="http://schemas.microsoft.com/office/drawing/2014/main" id="{F7355FF9-EAF5-495E-B1E1-C394C4CA9885}"/>
              </a:ext>
            </a:extLst>
          </p:cNvPr>
          <p:cNvSpPr>
            <a:spLocks noGrp="1"/>
          </p:cNvSpPr>
          <p:nvPr>
            <p:ph type="sldNum" sz="quarter" idx="12"/>
          </p:nvPr>
        </p:nvSpPr>
        <p:spPr/>
        <p:txBody>
          <a:bodyPr/>
          <a:lstStyle/>
          <a:p>
            <a:fld id="{AFE3D702-57F1-4CB0-B451-B14F76DC0414}" type="slidenum">
              <a:rPr lang="en-US" smtClean="0"/>
              <a:t>‹#›</a:t>
            </a:fld>
            <a:endParaRPr lang="en-US"/>
          </a:p>
        </p:txBody>
      </p:sp>
    </p:spTree>
    <p:extLst>
      <p:ext uri="{BB962C8B-B14F-4D97-AF65-F5344CB8AC3E}">
        <p14:creationId xmlns:p14="http://schemas.microsoft.com/office/powerpoint/2010/main" val="2387726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E032-3DB1-4A87-8AE3-C0F98583F79A}"/>
              </a:ext>
            </a:extLst>
          </p:cNvPr>
          <p:cNvSpPr>
            <a:spLocks noGrp="1"/>
          </p:cNvSpPr>
          <p:nvPr>
            <p:ph type="title" hasCustomPrompt="1"/>
          </p:nvPr>
        </p:nvSpPr>
        <p:spPr>
          <a:xfrm>
            <a:off x="466725" y="365126"/>
            <a:ext cx="11258549" cy="825500"/>
          </a:xfrm>
        </p:spPr>
        <p:txBody>
          <a:bodyPr anchor="ctr"/>
          <a:lstStyle>
            <a:lvl1pPr>
              <a:defRPr lang="en-US" dirty="0"/>
            </a:lvl1pPr>
          </a:lstStyle>
          <a:p>
            <a:r>
              <a:rPr lang="en-US" dirty="0"/>
              <a:t>Click to edit Master title style</a:t>
            </a:r>
          </a:p>
        </p:txBody>
      </p:sp>
      <p:sp>
        <p:nvSpPr>
          <p:cNvPr id="3" name="Content Placeholder 2">
            <a:extLst>
              <a:ext uri="{FF2B5EF4-FFF2-40B4-BE49-F238E27FC236}">
                <a16:creationId xmlns:a16="http://schemas.microsoft.com/office/drawing/2014/main" id="{F3CDB929-F940-434E-A2F5-04BDA1A51C92}"/>
              </a:ext>
            </a:extLst>
          </p:cNvPr>
          <p:cNvSpPr>
            <a:spLocks noGrp="1"/>
          </p:cNvSpPr>
          <p:nvPr>
            <p:ph idx="1"/>
          </p:nvPr>
        </p:nvSpPr>
        <p:spPr>
          <a:xfrm>
            <a:off x="5183188" y="1524519"/>
            <a:ext cx="6542086" cy="4361932"/>
          </a:xfrm>
        </p:spPr>
        <p:txBody>
          <a:bodyPr/>
          <a:lstStyle>
            <a:lvl1pPr>
              <a:defRPr lang="en-US" dirty="0"/>
            </a:lvl1pPr>
            <a:lvl2pPr>
              <a:defRPr lang="en-US" dirty="0"/>
            </a:lvl2pPr>
            <a:lvl3pPr>
              <a:defRPr lang="en-US" dirty="0"/>
            </a:lvl3pPr>
            <a:lvl4pPr>
              <a:defRPr lang="en-US" dirty="0"/>
            </a:lvl4pPr>
            <a:lvl5pPr>
              <a:defRPr lang="en-US" dirty="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a:extLst>
              <a:ext uri="{FF2B5EF4-FFF2-40B4-BE49-F238E27FC236}">
                <a16:creationId xmlns:a16="http://schemas.microsoft.com/office/drawing/2014/main" id="{22382815-0A5C-47DC-B1C0-50CE63A0A9A2}"/>
              </a:ext>
            </a:extLst>
          </p:cNvPr>
          <p:cNvSpPr>
            <a:spLocks noGrp="1"/>
          </p:cNvSpPr>
          <p:nvPr>
            <p:ph type="body" sz="half" idx="2"/>
          </p:nvPr>
        </p:nvSpPr>
        <p:spPr>
          <a:xfrm>
            <a:off x="466726" y="1523999"/>
            <a:ext cx="4305300" cy="4344989"/>
          </a:xfrm>
        </p:spPr>
        <p:txBody>
          <a:bodyPr/>
          <a:lstStyle>
            <a:lvl1pPr marL="0" indent="0">
              <a:buNone/>
              <a:defRPr sz="1600">
                <a:solidFill>
                  <a:srgbClr val="21A9C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7" name="Slide Number Placeholder 6">
            <a:extLst>
              <a:ext uri="{FF2B5EF4-FFF2-40B4-BE49-F238E27FC236}">
                <a16:creationId xmlns:a16="http://schemas.microsoft.com/office/drawing/2014/main" id="{60947864-7B38-4FF5-A909-FCBDE4356059}"/>
              </a:ext>
            </a:extLst>
          </p:cNvPr>
          <p:cNvSpPr>
            <a:spLocks noGrp="1"/>
          </p:cNvSpPr>
          <p:nvPr>
            <p:ph type="sldNum" sz="quarter" idx="12"/>
          </p:nvPr>
        </p:nvSpPr>
        <p:spPr/>
        <p:txBody>
          <a:bodyPr/>
          <a:lstStyle/>
          <a:p>
            <a:fld id="{AFE3D702-57F1-4CB0-B451-B14F76DC0414}" type="slidenum">
              <a:rPr lang="en-US" smtClean="0"/>
              <a:t>‹#›</a:t>
            </a:fld>
            <a:endParaRPr lang="en-US"/>
          </a:p>
        </p:txBody>
      </p:sp>
    </p:spTree>
    <p:extLst>
      <p:ext uri="{BB962C8B-B14F-4D97-AF65-F5344CB8AC3E}">
        <p14:creationId xmlns:p14="http://schemas.microsoft.com/office/powerpoint/2010/main" val="4028544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915CF-2973-4EFE-89BA-8E59AE0F7DBB}"/>
              </a:ext>
            </a:extLst>
          </p:cNvPr>
          <p:cNvSpPr>
            <a:spLocks noGrp="1"/>
          </p:cNvSpPr>
          <p:nvPr>
            <p:ph type="title"/>
          </p:nvPr>
        </p:nvSpPr>
        <p:spPr/>
        <p:txBody>
          <a:bodyPr/>
          <a:lstStyle/>
          <a:p>
            <a:r>
              <a:rPr lang="cs-CZ"/>
              <a:t>Kliknutím lze upravit styl.</a:t>
            </a:r>
            <a:endParaRPr lang="en-US"/>
          </a:p>
        </p:txBody>
      </p:sp>
      <p:sp>
        <p:nvSpPr>
          <p:cNvPr id="5" name="Slide Number Placeholder 4">
            <a:extLst>
              <a:ext uri="{FF2B5EF4-FFF2-40B4-BE49-F238E27FC236}">
                <a16:creationId xmlns:a16="http://schemas.microsoft.com/office/drawing/2014/main" id="{DF39022D-9CCE-4F2C-9FAC-85753E6ED947}"/>
              </a:ext>
            </a:extLst>
          </p:cNvPr>
          <p:cNvSpPr>
            <a:spLocks noGrp="1"/>
          </p:cNvSpPr>
          <p:nvPr>
            <p:ph type="sldNum" sz="quarter" idx="12"/>
          </p:nvPr>
        </p:nvSpPr>
        <p:spPr/>
        <p:txBody>
          <a:bodyPr/>
          <a:lstStyle/>
          <a:p>
            <a:fld id="{AFE3D702-57F1-4CB0-B451-B14F76DC0414}" type="slidenum">
              <a:rPr lang="en-US" smtClean="0"/>
              <a:t>‹#›</a:t>
            </a:fld>
            <a:endParaRPr lang="en-US"/>
          </a:p>
        </p:txBody>
      </p:sp>
    </p:spTree>
    <p:extLst>
      <p:ext uri="{BB962C8B-B14F-4D97-AF65-F5344CB8AC3E}">
        <p14:creationId xmlns:p14="http://schemas.microsoft.com/office/powerpoint/2010/main" val="1189419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11CD5F8-EC74-418B-94C9-EFF8FDD95B2E}"/>
              </a:ext>
            </a:extLst>
          </p:cNvPr>
          <p:cNvSpPr>
            <a:spLocks noGrp="1"/>
          </p:cNvSpPr>
          <p:nvPr>
            <p:ph type="sldNum" sz="quarter" idx="12"/>
          </p:nvPr>
        </p:nvSpPr>
        <p:spPr/>
        <p:txBody>
          <a:bodyPr/>
          <a:lstStyle/>
          <a:p>
            <a:fld id="{AFE3D702-57F1-4CB0-B451-B14F76DC0414}" type="slidenum">
              <a:rPr lang="en-US" smtClean="0"/>
              <a:t>‹#›</a:t>
            </a:fld>
            <a:endParaRPr lang="en-US"/>
          </a:p>
        </p:txBody>
      </p:sp>
    </p:spTree>
    <p:extLst>
      <p:ext uri="{BB962C8B-B14F-4D97-AF65-F5344CB8AC3E}">
        <p14:creationId xmlns:p14="http://schemas.microsoft.com/office/powerpoint/2010/main" val="3861288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 Slide M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99F17AD4-BF40-4CDC-AF09-240A8C46A2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4" y="0"/>
            <a:ext cx="12188952" cy="6857999"/>
          </a:xfrm>
          <a:prstGeom prst="rect">
            <a:avLst/>
          </a:prstGeom>
        </p:spPr>
      </p:pic>
      <p:sp>
        <p:nvSpPr>
          <p:cNvPr id="2" name="Title 1">
            <a:extLst>
              <a:ext uri="{FF2B5EF4-FFF2-40B4-BE49-F238E27FC236}">
                <a16:creationId xmlns:a16="http://schemas.microsoft.com/office/drawing/2014/main" id="{8EB285C7-5CA1-4CCD-B525-B2018194D5AF}"/>
              </a:ext>
            </a:extLst>
          </p:cNvPr>
          <p:cNvSpPr>
            <a:spLocks noGrp="1"/>
          </p:cNvSpPr>
          <p:nvPr>
            <p:ph type="ctrTitle" hasCustomPrompt="1"/>
          </p:nvPr>
        </p:nvSpPr>
        <p:spPr>
          <a:xfrm>
            <a:off x="895149" y="3794257"/>
            <a:ext cx="7642460" cy="2624672"/>
          </a:xfrm>
        </p:spPr>
        <p:txBody>
          <a:bodyPr anchor="ctr"/>
          <a:lstStyle>
            <a:lvl1pPr algn="l">
              <a:defRPr sz="6000"/>
            </a:lvl1pPr>
          </a:lstStyle>
          <a:p>
            <a:r>
              <a:rPr lang="en-US" dirty="0"/>
              <a:t>Click to edit </a:t>
            </a:r>
            <a:r>
              <a:rPr lang="en-US"/>
              <a:t>Master title style</a:t>
            </a:r>
            <a:endParaRPr lang="en-US" dirty="0"/>
          </a:p>
        </p:txBody>
      </p:sp>
      <p:sp>
        <p:nvSpPr>
          <p:cNvPr id="3" name="Subtitle 2">
            <a:extLst>
              <a:ext uri="{FF2B5EF4-FFF2-40B4-BE49-F238E27FC236}">
                <a16:creationId xmlns:a16="http://schemas.microsoft.com/office/drawing/2014/main" id="{DAD41EFE-777F-4A56-8927-46C0E64FDE07}"/>
              </a:ext>
            </a:extLst>
          </p:cNvPr>
          <p:cNvSpPr>
            <a:spLocks noGrp="1"/>
          </p:cNvSpPr>
          <p:nvPr>
            <p:ph type="subTitle" idx="1" hasCustomPrompt="1"/>
          </p:nvPr>
        </p:nvSpPr>
        <p:spPr>
          <a:xfrm>
            <a:off x="895149" y="2759384"/>
            <a:ext cx="4882564" cy="1034873"/>
          </a:xfrm>
        </p:spPr>
        <p:txBody>
          <a:bodyPr anchor="ctr"/>
          <a:lstStyle>
            <a:lvl1pPr marL="0" indent="0" algn="l">
              <a:buNone/>
              <a:defRPr sz="2400">
                <a:solidFill>
                  <a:srgbClr val="39464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Name of </a:t>
            </a:r>
            <a:r>
              <a:rPr lang="cs-CZ" dirty="0" err="1"/>
              <a:t>the</a:t>
            </a:r>
            <a:r>
              <a:rPr lang="cs-CZ" dirty="0"/>
              <a:t> </a:t>
            </a:r>
            <a:r>
              <a:rPr lang="cs-CZ" dirty="0" err="1"/>
              <a:t>presenter</a:t>
            </a:r>
            <a:r>
              <a:rPr lang="cs-CZ" dirty="0"/>
              <a:t> / </a:t>
            </a:r>
            <a:r>
              <a:rPr lang="cs-CZ" dirty="0" err="1"/>
              <a:t>Date</a:t>
            </a:r>
            <a:r>
              <a:rPr lang="cs-CZ" dirty="0"/>
              <a:t> / </a:t>
            </a:r>
            <a:r>
              <a:rPr lang="cs-CZ" dirty="0" err="1"/>
              <a:t>etc</a:t>
            </a:r>
            <a:r>
              <a:rPr lang="cs-CZ" dirty="0"/>
              <a:t>.</a:t>
            </a:r>
            <a:endParaRPr lang="en-US" dirty="0"/>
          </a:p>
        </p:txBody>
      </p:sp>
      <p:pic>
        <p:nvPicPr>
          <p:cNvPr id="6" name="Obrázek 5">
            <a:extLst>
              <a:ext uri="{FF2B5EF4-FFF2-40B4-BE49-F238E27FC236}">
                <a16:creationId xmlns:a16="http://schemas.microsoft.com/office/drawing/2014/main" id="{68E936EE-4FBC-4323-8C30-7EEC88E6716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246922" y="397746"/>
            <a:ext cx="1247372" cy="1247003"/>
          </a:xfrm>
          <a:prstGeom prst="rect">
            <a:avLst/>
          </a:prstGeom>
        </p:spPr>
      </p:pic>
      <p:pic>
        <p:nvPicPr>
          <p:cNvPr id="9" name="Obrázek 8">
            <a:extLst>
              <a:ext uri="{FF2B5EF4-FFF2-40B4-BE49-F238E27FC236}">
                <a16:creationId xmlns:a16="http://schemas.microsoft.com/office/drawing/2014/main" id="{844D8AAC-875F-4819-9B0C-6E5CF1DBD6B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5361" y="508644"/>
            <a:ext cx="3810330" cy="1094098"/>
          </a:xfrm>
          <a:prstGeom prst="rect">
            <a:avLst/>
          </a:prstGeom>
        </p:spPr>
      </p:pic>
    </p:spTree>
    <p:extLst>
      <p:ext uri="{BB962C8B-B14F-4D97-AF65-F5344CB8AC3E}">
        <p14:creationId xmlns:p14="http://schemas.microsoft.com/office/powerpoint/2010/main" val="1883342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 Slide B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99F17AD4-BF40-4CDC-AF09-240A8C46A26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5" y="0"/>
            <a:ext cx="12188950" cy="6857999"/>
          </a:xfrm>
          <a:prstGeom prst="rect">
            <a:avLst/>
          </a:prstGeom>
        </p:spPr>
      </p:pic>
      <p:sp>
        <p:nvSpPr>
          <p:cNvPr id="2" name="Title 1">
            <a:extLst>
              <a:ext uri="{FF2B5EF4-FFF2-40B4-BE49-F238E27FC236}">
                <a16:creationId xmlns:a16="http://schemas.microsoft.com/office/drawing/2014/main" id="{8EB285C7-5CA1-4CCD-B525-B2018194D5AF}"/>
              </a:ext>
            </a:extLst>
          </p:cNvPr>
          <p:cNvSpPr>
            <a:spLocks noGrp="1"/>
          </p:cNvSpPr>
          <p:nvPr>
            <p:ph type="ctrTitle" hasCustomPrompt="1"/>
          </p:nvPr>
        </p:nvSpPr>
        <p:spPr>
          <a:xfrm>
            <a:off x="895149" y="3794257"/>
            <a:ext cx="7642460" cy="2624672"/>
          </a:xfrm>
        </p:spPr>
        <p:txBody>
          <a:bodyPr anchor="ctr"/>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DAD41EFE-777F-4A56-8927-46C0E64FDE07}"/>
              </a:ext>
            </a:extLst>
          </p:cNvPr>
          <p:cNvSpPr>
            <a:spLocks noGrp="1"/>
          </p:cNvSpPr>
          <p:nvPr>
            <p:ph type="subTitle" idx="1" hasCustomPrompt="1"/>
          </p:nvPr>
        </p:nvSpPr>
        <p:spPr>
          <a:xfrm>
            <a:off x="895149" y="2759384"/>
            <a:ext cx="4882564" cy="1034873"/>
          </a:xfrm>
        </p:spPr>
        <p:txBody>
          <a:bodyPr anchor="ctr"/>
          <a:lstStyle>
            <a:lvl1pPr marL="0" indent="0" algn="l">
              <a:buNone/>
              <a:defRPr sz="2400">
                <a:solidFill>
                  <a:srgbClr val="39464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Name of </a:t>
            </a:r>
            <a:r>
              <a:rPr lang="cs-CZ" dirty="0" err="1"/>
              <a:t>the</a:t>
            </a:r>
            <a:r>
              <a:rPr lang="cs-CZ" dirty="0"/>
              <a:t> </a:t>
            </a:r>
            <a:r>
              <a:rPr lang="cs-CZ" dirty="0" err="1"/>
              <a:t>presenter</a:t>
            </a:r>
            <a:r>
              <a:rPr lang="cs-CZ" dirty="0"/>
              <a:t> / </a:t>
            </a:r>
            <a:r>
              <a:rPr lang="cs-CZ" dirty="0" err="1"/>
              <a:t>Date</a:t>
            </a:r>
            <a:r>
              <a:rPr lang="cs-CZ" dirty="0"/>
              <a:t> / </a:t>
            </a:r>
            <a:r>
              <a:rPr lang="cs-CZ" dirty="0" err="1"/>
              <a:t>etc</a:t>
            </a:r>
            <a:r>
              <a:rPr lang="cs-CZ" dirty="0"/>
              <a:t>.</a:t>
            </a:r>
            <a:endParaRPr lang="en-US" dirty="0"/>
          </a:p>
        </p:txBody>
      </p:sp>
      <p:pic>
        <p:nvPicPr>
          <p:cNvPr id="7" name="Obrázek 6">
            <a:extLst>
              <a:ext uri="{FF2B5EF4-FFF2-40B4-BE49-F238E27FC236}">
                <a16:creationId xmlns:a16="http://schemas.microsoft.com/office/drawing/2014/main" id="{FC790552-49A7-425E-93B6-614B6C390FF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41146" y="634882"/>
            <a:ext cx="2453146" cy="784343"/>
          </a:xfrm>
          <a:prstGeom prst="rect">
            <a:avLst/>
          </a:prstGeom>
        </p:spPr>
      </p:pic>
      <p:pic>
        <p:nvPicPr>
          <p:cNvPr id="10" name="Obrázek 9">
            <a:extLst>
              <a:ext uri="{FF2B5EF4-FFF2-40B4-BE49-F238E27FC236}">
                <a16:creationId xmlns:a16="http://schemas.microsoft.com/office/drawing/2014/main" id="{BD563548-2E9C-457B-980E-11E06F11DA6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5361" y="508644"/>
            <a:ext cx="3810330" cy="1094098"/>
          </a:xfrm>
          <a:prstGeom prst="rect">
            <a:avLst/>
          </a:prstGeom>
        </p:spPr>
      </p:pic>
    </p:spTree>
    <p:extLst>
      <p:ext uri="{BB962C8B-B14F-4D97-AF65-F5344CB8AC3E}">
        <p14:creationId xmlns:p14="http://schemas.microsoft.com/office/powerpoint/2010/main" val="422608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hapt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6604-08F1-4707-8B60-4EB32C7DA9C3}"/>
              </a:ext>
            </a:extLst>
          </p:cNvPr>
          <p:cNvSpPr>
            <a:spLocks noGrp="1"/>
          </p:cNvSpPr>
          <p:nvPr>
            <p:ph type="title" hasCustomPrompt="1"/>
          </p:nvPr>
        </p:nvSpPr>
        <p:spPr>
          <a:xfrm>
            <a:off x="466725" y="365126"/>
            <a:ext cx="11258550" cy="3419474"/>
          </a:xfrm>
        </p:spPr>
        <p:txBody>
          <a:bodyPr anchor="b"/>
          <a:lstStyle>
            <a:lvl1pPr algn="ctr">
              <a:defRPr sz="6000">
                <a:solidFill>
                  <a:schemeClr val="bg1"/>
                </a:solidFill>
              </a:defRPr>
            </a:lvl1pPr>
          </a:lstStyle>
          <a:p>
            <a:r>
              <a:rPr lang="en-US" dirty="0"/>
              <a:t>Click to </a:t>
            </a:r>
            <a:r>
              <a:rPr lang="en-US"/>
              <a:t>edit </a:t>
            </a:r>
            <a:r>
              <a:rPr lang="cs-CZ"/>
              <a:t>Section</a:t>
            </a:r>
            <a:r>
              <a:rPr lang="en-US"/>
              <a:t> </a:t>
            </a:r>
            <a:r>
              <a:rPr lang="en-US" dirty="0"/>
              <a:t>title style</a:t>
            </a:r>
          </a:p>
        </p:txBody>
      </p:sp>
      <p:sp>
        <p:nvSpPr>
          <p:cNvPr id="3" name="Text Placeholder 2">
            <a:extLst>
              <a:ext uri="{FF2B5EF4-FFF2-40B4-BE49-F238E27FC236}">
                <a16:creationId xmlns:a16="http://schemas.microsoft.com/office/drawing/2014/main" id="{6916D9DB-552C-437D-8CD9-3FB1FDF8A845}"/>
              </a:ext>
            </a:extLst>
          </p:cNvPr>
          <p:cNvSpPr>
            <a:spLocks noGrp="1"/>
          </p:cNvSpPr>
          <p:nvPr>
            <p:ph type="body" idx="1" hasCustomPrompt="1"/>
          </p:nvPr>
        </p:nvSpPr>
        <p:spPr>
          <a:xfrm>
            <a:off x="466725" y="3975101"/>
            <a:ext cx="11258550" cy="180975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a:t>
            </a:r>
            <a:r>
              <a:rPr lang="cs-CZ"/>
              <a:t>Section</a:t>
            </a:r>
            <a:r>
              <a:rPr lang="en-US"/>
              <a:t> </a:t>
            </a:r>
            <a:r>
              <a:rPr lang="en-US" dirty="0"/>
              <a:t>text styles</a:t>
            </a:r>
          </a:p>
        </p:txBody>
      </p:sp>
      <p:pic>
        <p:nvPicPr>
          <p:cNvPr id="4" name="Obrázek 3">
            <a:extLst>
              <a:ext uri="{FF2B5EF4-FFF2-40B4-BE49-F238E27FC236}">
                <a16:creationId xmlns:a16="http://schemas.microsoft.com/office/drawing/2014/main" id="{C9AAEBC2-CD82-476B-9F09-93700AEF63C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77539" y="6423535"/>
            <a:ext cx="1661620" cy="212214"/>
          </a:xfrm>
          <a:prstGeom prst="rect">
            <a:avLst/>
          </a:prstGeom>
        </p:spPr>
      </p:pic>
    </p:spTree>
    <p:extLst>
      <p:ext uri="{BB962C8B-B14F-4D97-AF65-F5344CB8AC3E}">
        <p14:creationId xmlns:p14="http://schemas.microsoft.com/office/powerpoint/2010/main" val="507011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MU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6319AF6D-F060-4957-9980-5C58B744B409}"/>
              </a:ext>
            </a:extLst>
          </p:cNvPr>
          <p:cNvSpPr>
            <a:spLocks noGrp="1"/>
          </p:cNvSpPr>
          <p:nvPr>
            <p:ph type="sldNum" sz="quarter" idx="11"/>
          </p:nvPr>
        </p:nvSpPr>
        <p:spPr/>
        <p:txBody>
          <a:bodyPr/>
          <a:lstStyle>
            <a:lvl1pPr>
              <a:defRPr>
                <a:solidFill>
                  <a:schemeClr val="bg1"/>
                </a:solidFill>
              </a:defRPr>
            </a:lvl1pPr>
          </a:lstStyle>
          <a:p>
            <a:fld id="{AFE3D702-57F1-4CB0-B451-B14F76DC0414}" type="slidenum">
              <a:rPr lang="en-US" smtClean="0"/>
              <a:pPr/>
              <a:t>‹#›</a:t>
            </a:fld>
            <a:endParaRPr lang="en-US" dirty="0"/>
          </a:p>
        </p:txBody>
      </p:sp>
      <p:sp>
        <p:nvSpPr>
          <p:cNvPr id="3" name="Zástupný symbol pro text 2">
            <a:extLst>
              <a:ext uri="{FF2B5EF4-FFF2-40B4-BE49-F238E27FC236}">
                <a16:creationId xmlns:a16="http://schemas.microsoft.com/office/drawing/2014/main" id="{DA5B2AE9-8589-4FDB-86BF-795C977B00CF}"/>
              </a:ext>
            </a:extLst>
          </p:cNvPr>
          <p:cNvSpPr>
            <a:spLocks noGrp="1"/>
          </p:cNvSpPr>
          <p:nvPr>
            <p:ph type="body" sz="quarter" idx="12" hasCustomPrompt="1"/>
          </p:nvPr>
        </p:nvSpPr>
        <p:spPr>
          <a:xfrm>
            <a:off x="419100" y="2752825"/>
            <a:ext cx="2911241" cy="2685875"/>
          </a:xfrm>
        </p:spPr>
        <p:txBody>
          <a:bodyPr anchor="ctr">
            <a:normAutofit/>
          </a:bodyPr>
          <a:lstStyle>
            <a:lvl1pPr marL="0" indent="0">
              <a:buNone/>
              <a:defRPr sz="2200" b="0"/>
            </a:lvl1pPr>
          </a:lstStyle>
          <a:p>
            <a:pPr lvl="0"/>
            <a:r>
              <a:rPr lang="cs-CZ" dirty="0"/>
              <a:t>Name of </a:t>
            </a:r>
            <a:r>
              <a:rPr lang="cs-CZ" dirty="0" err="1"/>
              <a:t>the</a:t>
            </a:r>
            <a:r>
              <a:rPr lang="cs-CZ" dirty="0"/>
              <a:t> </a:t>
            </a:r>
            <a:r>
              <a:rPr lang="cs-CZ" dirty="0" err="1"/>
              <a:t>presenter</a:t>
            </a:r>
            <a:r>
              <a:rPr lang="cs-CZ" dirty="0"/>
              <a:t> and </a:t>
            </a:r>
            <a:r>
              <a:rPr lang="cs-CZ" dirty="0" err="1"/>
              <a:t>contact</a:t>
            </a:r>
            <a:endParaRPr lang="cs-CZ" dirty="0"/>
          </a:p>
        </p:txBody>
      </p:sp>
      <p:pic>
        <p:nvPicPr>
          <p:cNvPr id="6" name="Obrázek 5">
            <a:extLst>
              <a:ext uri="{FF2B5EF4-FFF2-40B4-BE49-F238E27FC236}">
                <a16:creationId xmlns:a16="http://schemas.microsoft.com/office/drawing/2014/main" id="{92008874-79A5-4DE1-BCF0-36751DC0A1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11531" y="941772"/>
            <a:ext cx="705133" cy="704925"/>
          </a:xfrm>
          <a:prstGeom prst="rect">
            <a:avLst/>
          </a:prstGeom>
        </p:spPr>
      </p:pic>
      <p:pic>
        <p:nvPicPr>
          <p:cNvPr id="10" name="Obrázek 9">
            <a:extLst>
              <a:ext uri="{FF2B5EF4-FFF2-40B4-BE49-F238E27FC236}">
                <a16:creationId xmlns:a16="http://schemas.microsoft.com/office/drawing/2014/main" id="{052C0C8B-E6B3-44D0-A48A-7295275649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1526" y="3743299"/>
            <a:ext cx="654514" cy="704925"/>
          </a:xfrm>
          <a:prstGeom prst="rect">
            <a:avLst/>
          </a:prstGeom>
        </p:spPr>
      </p:pic>
      <p:pic>
        <p:nvPicPr>
          <p:cNvPr id="12" name="Obrázek 11">
            <a:extLst>
              <a:ext uri="{FF2B5EF4-FFF2-40B4-BE49-F238E27FC236}">
                <a16:creationId xmlns:a16="http://schemas.microsoft.com/office/drawing/2014/main" id="{3181E908-6745-4219-BA55-1589016E203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52440" y="3752924"/>
            <a:ext cx="823313" cy="597410"/>
          </a:xfrm>
          <a:prstGeom prst="rect">
            <a:avLst/>
          </a:prstGeom>
        </p:spPr>
      </p:pic>
      <p:pic>
        <p:nvPicPr>
          <p:cNvPr id="14" name="Obrázek 13">
            <a:extLst>
              <a:ext uri="{FF2B5EF4-FFF2-40B4-BE49-F238E27FC236}">
                <a16:creationId xmlns:a16="http://schemas.microsoft.com/office/drawing/2014/main" id="{B5586552-65C1-4EC7-9AB9-DC4F19DD0CB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992185" y="5217319"/>
            <a:ext cx="470509" cy="704925"/>
          </a:xfrm>
          <a:prstGeom prst="rect">
            <a:avLst/>
          </a:prstGeom>
        </p:spPr>
      </p:pic>
      <p:pic>
        <p:nvPicPr>
          <p:cNvPr id="16" name="Obrázek 15">
            <a:extLst>
              <a:ext uri="{FF2B5EF4-FFF2-40B4-BE49-F238E27FC236}">
                <a16:creationId xmlns:a16="http://schemas.microsoft.com/office/drawing/2014/main" id="{7A7C1077-A523-46E1-8E41-85BCF30F7B3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24111" y="2501473"/>
            <a:ext cx="806659" cy="502704"/>
          </a:xfrm>
          <a:prstGeom prst="rect">
            <a:avLst/>
          </a:prstGeom>
          <a:noFill/>
          <a:ln>
            <a:noFill/>
          </a:ln>
        </p:spPr>
      </p:pic>
    </p:spTree>
    <p:extLst>
      <p:ext uri="{BB962C8B-B14F-4D97-AF65-F5344CB8AC3E}">
        <p14:creationId xmlns:p14="http://schemas.microsoft.com/office/powerpoint/2010/main" val="10107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Effect transition="in" filter="fade">
                                      <p:cBhvr>
                                        <p:cTn id="9" dur="250"/>
                                        <p:tgtEl>
                                          <p:spTgt spid="6"/>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250" fill="hold"/>
                                        <p:tgtEl>
                                          <p:spTgt spid="16"/>
                                        </p:tgtEl>
                                        <p:attrNameLst>
                                          <p:attrName>ppt_w</p:attrName>
                                        </p:attrNameLst>
                                      </p:cBhvr>
                                      <p:tavLst>
                                        <p:tav tm="0">
                                          <p:val>
                                            <p:fltVal val="0"/>
                                          </p:val>
                                        </p:tav>
                                        <p:tav tm="100000">
                                          <p:val>
                                            <p:strVal val="#ppt_w"/>
                                          </p:val>
                                        </p:tav>
                                      </p:tavLst>
                                    </p:anim>
                                    <p:anim calcmode="lin" valueType="num">
                                      <p:cBhvr>
                                        <p:cTn id="14" dur="250" fill="hold"/>
                                        <p:tgtEl>
                                          <p:spTgt spid="16"/>
                                        </p:tgtEl>
                                        <p:attrNameLst>
                                          <p:attrName>ppt_h</p:attrName>
                                        </p:attrNameLst>
                                      </p:cBhvr>
                                      <p:tavLst>
                                        <p:tav tm="0">
                                          <p:val>
                                            <p:fltVal val="0"/>
                                          </p:val>
                                        </p:tav>
                                        <p:tav tm="100000">
                                          <p:val>
                                            <p:strVal val="#ppt_h"/>
                                          </p:val>
                                        </p:tav>
                                      </p:tavLst>
                                    </p:anim>
                                    <p:animEffect transition="in" filter="fade">
                                      <p:cBhvr>
                                        <p:cTn id="15" dur="250"/>
                                        <p:tgtEl>
                                          <p:spTgt spid="16"/>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250" fill="hold"/>
                                        <p:tgtEl>
                                          <p:spTgt spid="10"/>
                                        </p:tgtEl>
                                        <p:attrNameLst>
                                          <p:attrName>ppt_w</p:attrName>
                                        </p:attrNameLst>
                                      </p:cBhvr>
                                      <p:tavLst>
                                        <p:tav tm="0">
                                          <p:val>
                                            <p:fltVal val="0"/>
                                          </p:val>
                                        </p:tav>
                                        <p:tav tm="100000">
                                          <p:val>
                                            <p:strVal val="#ppt_w"/>
                                          </p:val>
                                        </p:tav>
                                      </p:tavLst>
                                    </p:anim>
                                    <p:anim calcmode="lin" valueType="num">
                                      <p:cBhvr>
                                        <p:cTn id="20" dur="250" fill="hold"/>
                                        <p:tgtEl>
                                          <p:spTgt spid="10"/>
                                        </p:tgtEl>
                                        <p:attrNameLst>
                                          <p:attrName>ppt_h</p:attrName>
                                        </p:attrNameLst>
                                      </p:cBhvr>
                                      <p:tavLst>
                                        <p:tav tm="0">
                                          <p:val>
                                            <p:fltVal val="0"/>
                                          </p:val>
                                        </p:tav>
                                        <p:tav tm="100000">
                                          <p:val>
                                            <p:strVal val="#ppt_h"/>
                                          </p:val>
                                        </p:tav>
                                      </p:tavLst>
                                    </p:anim>
                                    <p:animEffect transition="in" filter="fade">
                                      <p:cBhvr>
                                        <p:cTn id="21" dur="250"/>
                                        <p:tgtEl>
                                          <p:spTgt spid="10"/>
                                        </p:tgtEl>
                                      </p:cBhvr>
                                    </p:animEffect>
                                  </p:childTnLst>
                                </p:cTn>
                              </p:par>
                            </p:childTnLst>
                          </p:cTn>
                        </p:par>
                        <p:par>
                          <p:cTn id="22" fill="hold">
                            <p:stCondLst>
                              <p:cond delay="75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250" fill="hold"/>
                                        <p:tgtEl>
                                          <p:spTgt spid="14"/>
                                        </p:tgtEl>
                                        <p:attrNameLst>
                                          <p:attrName>ppt_w</p:attrName>
                                        </p:attrNameLst>
                                      </p:cBhvr>
                                      <p:tavLst>
                                        <p:tav tm="0">
                                          <p:val>
                                            <p:fltVal val="0"/>
                                          </p:val>
                                        </p:tav>
                                        <p:tav tm="100000">
                                          <p:val>
                                            <p:strVal val="#ppt_w"/>
                                          </p:val>
                                        </p:tav>
                                      </p:tavLst>
                                    </p:anim>
                                    <p:anim calcmode="lin" valueType="num">
                                      <p:cBhvr>
                                        <p:cTn id="26" dur="250" fill="hold"/>
                                        <p:tgtEl>
                                          <p:spTgt spid="14"/>
                                        </p:tgtEl>
                                        <p:attrNameLst>
                                          <p:attrName>ppt_h</p:attrName>
                                        </p:attrNameLst>
                                      </p:cBhvr>
                                      <p:tavLst>
                                        <p:tav tm="0">
                                          <p:val>
                                            <p:fltVal val="0"/>
                                          </p:val>
                                        </p:tav>
                                        <p:tav tm="100000">
                                          <p:val>
                                            <p:strVal val="#ppt_h"/>
                                          </p:val>
                                        </p:tav>
                                      </p:tavLst>
                                    </p:anim>
                                    <p:animEffect transition="in" filter="fade">
                                      <p:cBhvr>
                                        <p:cTn id="27" dur="250"/>
                                        <p:tgtEl>
                                          <p:spTgt spid="14"/>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250" fill="hold"/>
                                        <p:tgtEl>
                                          <p:spTgt spid="12"/>
                                        </p:tgtEl>
                                        <p:attrNameLst>
                                          <p:attrName>ppt_w</p:attrName>
                                        </p:attrNameLst>
                                      </p:cBhvr>
                                      <p:tavLst>
                                        <p:tav tm="0">
                                          <p:val>
                                            <p:fltVal val="0"/>
                                          </p:val>
                                        </p:tav>
                                        <p:tav tm="100000">
                                          <p:val>
                                            <p:strVal val="#ppt_w"/>
                                          </p:val>
                                        </p:tav>
                                      </p:tavLst>
                                    </p:anim>
                                    <p:anim calcmode="lin" valueType="num">
                                      <p:cBhvr>
                                        <p:cTn id="32" dur="250" fill="hold"/>
                                        <p:tgtEl>
                                          <p:spTgt spid="12"/>
                                        </p:tgtEl>
                                        <p:attrNameLst>
                                          <p:attrName>ppt_h</p:attrName>
                                        </p:attrNameLst>
                                      </p:cBhvr>
                                      <p:tavLst>
                                        <p:tav tm="0">
                                          <p:val>
                                            <p:fltVal val="0"/>
                                          </p:val>
                                        </p:tav>
                                        <p:tav tm="100000">
                                          <p:val>
                                            <p:strVal val="#ppt_h"/>
                                          </p:val>
                                        </p:tav>
                                      </p:tavLst>
                                    </p:anim>
                                    <p:animEffect transition="in" filter="fade">
                                      <p:cBhvr>
                                        <p:cTn id="33"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MU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6319AF6D-F060-4957-9980-5C58B744B409}"/>
              </a:ext>
            </a:extLst>
          </p:cNvPr>
          <p:cNvSpPr>
            <a:spLocks noGrp="1"/>
          </p:cNvSpPr>
          <p:nvPr>
            <p:ph type="sldNum" sz="quarter" idx="11"/>
          </p:nvPr>
        </p:nvSpPr>
        <p:spPr/>
        <p:txBody>
          <a:bodyPr/>
          <a:lstStyle>
            <a:lvl1pPr>
              <a:defRPr>
                <a:solidFill>
                  <a:schemeClr val="bg1"/>
                </a:solidFill>
              </a:defRPr>
            </a:lvl1pPr>
          </a:lstStyle>
          <a:p>
            <a:fld id="{AFE3D702-57F1-4CB0-B451-B14F76DC0414}" type="slidenum">
              <a:rPr lang="en-US" smtClean="0"/>
              <a:pPr/>
              <a:t>‹#›</a:t>
            </a:fld>
            <a:endParaRPr lang="en-US" dirty="0"/>
          </a:p>
        </p:txBody>
      </p:sp>
      <p:sp>
        <p:nvSpPr>
          <p:cNvPr id="3" name="Zástupný symbol pro text 2">
            <a:extLst>
              <a:ext uri="{FF2B5EF4-FFF2-40B4-BE49-F238E27FC236}">
                <a16:creationId xmlns:a16="http://schemas.microsoft.com/office/drawing/2014/main" id="{DA5B2AE9-8589-4FDB-86BF-795C977B00CF}"/>
              </a:ext>
            </a:extLst>
          </p:cNvPr>
          <p:cNvSpPr>
            <a:spLocks noGrp="1"/>
          </p:cNvSpPr>
          <p:nvPr>
            <p:ph type="body" sz="quarter" idx="12" hasCustomPrompt="1"/>
          </p:nvPr>
        </p:nvSpPr>
        <p:spPr>
          <a:xfrm>
            <a:off x="419100" y="2752825"/>
            <a:ext cx="2911241" cy="2685875"/>
          </a:xfrm>
        </p:spPr>
        <p:txBody>
          <a:bodyPr anchor="ctr">
            <a:normAutofit/>
          </a:bodyPr>
          <a:lstStyle>
            <a:lvl1pPr marL="0" indent="0">
              <a:buNone/>
              <a:defRPr sz="2200" b="0"/>
            </a:lvl1pPr>
          </a:lstStyle>
          <a:p>
            <a:pPr lvl="0"/>
            <a:r>
              <a:rPr lang="cs-CZ" dirty="0"/>
              <a:t>Name of </a:t>
            </a:r>
            <a:r>
              <a:rPr lang="cs-CZ" dirty="0" err="1"/>
              <a:t>the</a:t>
            </a:r>
            <a:r>
              <a:rPr lang="cs-CZ" dirty="0"/>
              <a:t> </a:t>
            </a:r>
            <a:r>
              <a:rPr lang="cs-CZ" dirty="0" err="1"/>
              <a:t>presenter</a:t>
            </a:r>
            <a:r>
              <a:rPr lang="cs-CZ" dirty="0"/>
              <a:t> and </a:t>
            </a:r>
            <a:r>
              <a:rPr lang="cs-CZ" dirty="0" err="1"/>
              <a:t>contact</a:t>
            </a:r>
            <a:endParaRPr lang="cs-CZ" dirty="0"/>
          </a:p>
        </p:txBody>
      </p:sp>
      <p:pic>
        <p:nvPicPr>
          <p:cNvPr id="6" name="Obrázek 5">
            <a:extLst>
              <a:ext uri="{FF2B5EF4-FFF2-40B4-BE49-F238E27FC236}">
                <a16:creationId xmlns:a16="http://schemas.microsoft.com/office/drawing/2014/main" id="{92008874-79A5-4DE1-BCF0-36751DC0A1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11531" y="941772"/>
            <a:ext cx="705133" cy="704925"/>
          </a:xfrm>
          <a:prstGeom prst="rect">
            <a:avLst/>
          </a:prstGeom>
        </p:spPr>
      </p:pic>
      <p:pic>
        <p:nvPicPr>
          <p:cNvPr id="10" name="Obrázek 9">
            <a:extLst>
              <a:ext uri="{FF2B5EF4-FFF2-40B4-BE49-F238E27FC236}">
                <a16:creationId xmlns:a16="http://schemas.microsoft.com/office/drawing/2014/main" id="{052C0C8B-E6B3-44D0-A48A-7295275649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81526" y="3743299"/>
            <a:ext cx="654514" cy="704925"/>
          </a:xfrm>
          <a:prstGeom prst="rect">
            <a:avLst/>
          </a:prstGeom>
        </p:spPr>
      </p:pic>
      <p:pic>
        <p:nvPicPr>
          <p:cNvPr id="12" name="Obrázek 11">
            <a:extLst>
              <a:ext uri="{FF2B5EF4-FFF2-40B4-BE49-F238E27FC236}">
                <a16:creationId xmlns:a16="http://schemas.microsoft.com/office/drawing/2014/main" id="{3181E908-6745-4219-BA55-1589016E203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452440" y="3752924"/>
            <a:ext cx="823313" cy="597410"/>
          </a:xfrm>
          <a:prstGeom prst="rect">
            <a:avLst/>
          </a:prstGeom>
        </p:spPr>
      </p:pic>
      <p:pic>
        <p:nvPicPr>
          <p:cNvPr id="14" name="Obrázek 13">
            <a:extLst>
              <a:ext uri="{FF2B5EF4-FFF2-40B4-BE49-F238E27FC236}">
                <a16:creationId xmlns:a16="http://schemas.microsoft.com/office/drawing/2014/main" id="{B5586552-65C1-4EC7-9AB9-DC4F19DD0CB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992185" y="5217319"/>
            <a:ext cx="470509" cy="704925"/>
          </a:xfrm>
          <a:prstGeom prst="rect">
            <a:avLst/>
          </a:prstGeom>
        </p:spPr>
      </p:pic>
      <p:pic>
        <p:nvPicPr>
          <p:cNvPr id="16" name="Obrázek 15">
            <a:extLst>
              <a:ext uri="{FF2B5EF4-FFF2-40B4-BE49-F238E27FC236}">
                <a16:creationId xmlns:a16="http://schemas.microsoft.com/office/drawing/2014/main" id="{7A7C1077-A523-46E1-8E41-85BCF30F7B36}"/>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824111" y="2501473"/>
            <a:ext cx="806659" cy="502704"/>
          </a:xfrm>
          <a:prstGeom prst="rect">
            <a:avLst/>
          </a:prstGeom>
          <a:noFill/>
          <a:ln>
            <a:noFill/>
          </a:ln>
        </p:spPr>
      </p:pic>
    </p:spTree>
    <p:extLst>
      <p:ext uri="{BB962C8B-B14F-4D97-AF65-F5344CB8AC3E}">
        <p14:creationId xmlns:p14="http://schemas.microsoft.com/office/powerpoint/2010/main" val="338754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50" fill="hold"/>
                                        <p:tgtEl>
                                          <p:spTgt spid="6"/>
                                        </p:tgtEl>
                                        <p:attrNameLst>
                                          <p:attrName>ppt_w</p:attrName>
                                        </p:attrNameLst>
                                      </p:cBhvr>
                                      <p:tavLst>
                                        <p:tav tm="0">
                                          <p:val>
                                            <p:fltVal val="0"/>
                                          </p:val>
                                        </p:tav>
                                        <p:tav tm="100000">
                                          <p:val>
                                            <p:strVal val="#ppt_w"/>
                                          </p:val>
                                        </p:tav>
                                      </p:tavLst>
                                    </p:anim>
                                    <p:anim calcmode="lin" valueType="num">
                                      <p:cBhvr>
                                        <p:cTn id="8" dur="250" fill="hold"/>
                                        <p:tgtEl>
                                          <p:spTgt spid="6"/>
                                        </p:tgtEl>
                                        <p:attrNameLst>
                                          <p:attrName>ppt_h</p:attrName>
                                        </p:attrNameLst>
                                      </p:cBhvr>
                                      <p:tavLst>
                                        <p:tav tm="0">
                                          <p:val>
                                            <p:fltVal val="0"/>
                                          </p:val>
                                        </p:tav>
                                        <p:tav tm="100000">
                                          <p:val>
                                            <p:strVal val="#ppt_h"/>
                                          </p:val>
                                        </p:tav>
                                      </p:tavLst>
                                    </p:anim>
                                    <p:animEffect transition="in" filter="fade">
                                      <p:cBhvr>
                                        <p:cTn id="9" dur="250"/>
                                        <p:tgtEl>
                                          <p:spTgt spid="6"/>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250" fill="hold"/>
                                        <p:tgtEl>
                                          <p:spTgt spid="16"/>
                                        </p:tgtEl>
                                        <p:attrNameLst>
                                          <p:attrName>ppt_w</p:attrName>
                                        </p:attrNameLst>
                                      </p:cBhvr>
                                      <p:tavLst>
                                        <p:tav tm="0">
                                          <p:val>
                                            <p:fltVal val="0"/>
                                          </p:val>
                                        </p:tav>
                                        <p:tav tm="100000">
                                          <p:val>
                                            <p:strVal val="#ppt_w"/>
                                          </p:val>
                                        </p:tav>
                                      </p:tavLst>
                                    </p:anim>
                                    <p:anim calcmode="lin" valueType="num">
                                      <p:cBhvr>
                                        <p:cTn id="14" dur="250" fill="hold"/>
                                        <p:tgtEl>
                                          <p:spTgt spid="16"/>
                                        </p:tgtEl>
                                        <p:attrNameLst>
                                          <p:attrName>ppt_h</p:attrName>
                                        </p:attrNameLst>
                                      </p:cBhvr>
                                      <p:tavLst>
                                        <p:tav tm="0">
                                          <p:val>
                                            <p:fltVal val="0"/>
                                          </p:val>
                                        </p:tav>
                                        <p:tav tm="100000">
                                          <p:val>
                                            <p:strVal val="#ppt_h"/>
                                          </p:val>
                                        </p:tav>
                                      </p:tavLst>
                                    </p:anim>
                                    <p:animEffect transition="in" filter="fade">
                                      <p:cBhvr>
                                        <p:cTn id="15" dur="250"/>
                                        <p:tgtEl>
                                          <p:spTgt spid="16"/>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250" fill="hold"/>
                                        <p:tgtEl>
                                          <p:spTgt spid="10"/>
                                        </p:tgtEl>
                                        <p:attrNameLst>
                                          <p:attrName>ppt_w</p:attrName>
                                        </p:attrNameLst>
                                      </p:cBhvr>
                                      <p:tavLst>
                                        <p:tav tm="0">
                                          <p:val>
                                            <p:fltVal val="0"/>
                                          </p:val>
                                        </p:tav>
                                        <p:tav tm="100000">
                                          <p:val>
                                            <p:strVal val="#ppt_w"/>
                                          </p:val>
                                        </p:tav>
                                      </p:tavLst>
                                    </p:anim>
                                    <p:anim calcmode="lin" valueType="num">
                                      <p:cBhvr>
                                        <p:cTn id="20" dur="250" fill="hold"/>
                                        <p:tgtEl>
                                          <p:spTgt spid="10"/>
                                        </p:tgtEl>
                                        <p:attrNameLst>
                                          <p:attrName>ppt_h</p:attrName>
                                        </p:attrNameLst>
                                      </p:cBhvr>
                                      <p:tavLst>
                                        <p:tav tm="0">
                                          <p:val>
                                            <p:fltVal val="0"/>
                                          </p:val>
                                        </p:tav>
                                        <p:tav tm="100000">
                                          <p:val>
                                            <p:strVal val="#ppt_h"/>
                                          </p:val>
                                        </p:tav>
                                      </p:tavLst>
                                    </p:anim>
                                    <p:animEffect transition="in" filter="fade">
                                      <p:cBhvr>
                                        <p:cTn id="21" dur="250"/>
                                        <p:tgtEl>
                                          <p:spTgt spid="10"/>
                                        </p:tgtEl>
                                      </p:cBhvr>
                                    </p:animEffect>
                                  </p:childTnLst>
                                </p:cTn>
                              </p:par>
                            </p:childTnLst>
                          </p:cTn>
                        </p:par>
                        <p:par>
                          <p:cTn id="22" fill="hold">
                            <p:stCondLst>
                              <p:cond delay="75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250" fill="hold"/>
                                        <p:tgtEl>
                                          <p:spTgt spid="14"/>
                                        </p:tgtEl>
                                        <p:attrNameLst>
                                          <p:attrName>ppt_w</p:attrName>
                                        </p:attrNameLst>
                                      </p:cBhvr>
                                      <p:tavLst>
                                        <p:tav tm="0">
                                          <p:val>
                                            <p:fltVal val="0"/>
                                          </p:val>
                                        </p:tav>
                                        <p:tav tm="100000">
                                          <p:val>
                                            <p:strVal val="#ppt_w"/>
                                          </p:val>
                                        </p:tav>
                                      </p:tavLst>
                                    </p:anim>
                                    <p:anim calcmode="lin" valueType="num">
                                      <p:cBhvr>
                                        <p:cTn id="26" dur="250" fill="hold"/>
                                        <p:tgtEl>
                                          <p:spTgt spid="14"/>
                                        </p:tgtEl>
                                        <p:attrNameLst>
                                          <p:attrName>ppt_h</p:attrName>
                                        </p:attrNameLst>
                                      </p:cBhvr>
                                      <p:tavLst>
                                        <p:tav tm="0">
                                          <p:val>
                                            <p:fltVal val="0"/>
                                          </p:val>
                                        </p:tav>
                                        <p:tav tm="100000">
                                          <p:val>
                                            <p:strVal val="#ppt_h"/>
                                          </p:val>
                                        </p:tav>
                                      </p:tavLst>
                                    </p:anim>
                                    <p:animEffect transition="in" filter="fade">
                                      <p:cBhvr>
                                        <p:cTn id="27" dur="250"/>
                                        <p:tgtEl>
                                          <p:spTgt spid="14"/>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250" fill="hold"/>
                                        <p:tgtEl>
                                          <p:spTgt spid="12"/>
                                        </p:tgtEl>
                                        <p:attrNameLst>
                                          <p:attrName>ppt_w</p:attrName>
                                        </p:attrNameLst>
                                      </p:cBhvr>
                                      <p:tavLst>
                                        <p:tav tm="0">
                                          <p:val>
                                            <p:fltVal val="0"/>
                                          </p:val>
                                        </p:tav>
                                        <p:tav tm="100000">
                                          <p:val>
                                            <p:strVal val="#ppt_w"/>
                                          </p:val>
                                        </p:tav>
                                      </p:tavLst>
                                    </p:anim>
                                    <p:anim calcmode="lin" valueType="num">
                                      <p:cBhvr>
                                        <p:cTn id="32" dur="250" fill="hold"/>
                                        <p:tgtEl>
                                          <p:spTgt spid="12"/>
                                        </p:tgtEl>
                                        <p:attrNameLst>
                                          <p:attrName>ppt_h</p:attrName>
                                        </p:attrNameLst>
                                      </p:cBhvr>
                                      <p:tavLst>
                                        <p:tav tm="0">
                                          <p:val>
                                            <p:fltVal val="0"/>
                                          </p:val>
                                        </p:tav>
                                        <p:tav tm="100000">
                                          <p:val>
                                            <p:strVal val="#ppt_h"/>
                                          </p:val>
                                        </p:tav>
                                      </p:tavLst>
                                    </p:anim>
                                    <p:animEffect transition="in" filter="fade">
                                      <p:cBhvr>
                                        <p:cTn id="33"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BUT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6319AF6D-F060-4957-9980-5C58B744B409}"/>
              </a:ext>
            </a:extLst>
          </p:cNvPr>
          <p:cNvSpPr>
            <a:spLocks noGrp="1"/>
          </p:cNvSpPr>
          <p:nvPr>
            <p:ph type="sldNum" sz="quarter" idx="11"/>
          </p:nvPr>
        </p:nvSpPr>
        <p:spPr/>
        <p:txBody>
          <a:bodyPr/>
          <a:lstStyle>
            <a:lvl1pPr>
              <a:defRPr>
                <a:solidFill>
                  <a:schemeClr val="bg1"/>
                </a:solidFill>
              </a:defRPr>
            </a:lvl1pPr>
          </a:lstStyle>
          <a:p>
            <a:fld id="{AFE3D702-57F1-4CB0-B451-B14F76DC0414}" type="slidenum">
              <a:rPr lang="en-US" smtClean="0"/>
              <a:pPr/>
              <a:t>‹#›</a:t>
            </a:fld>
            <a:endParaRPr lang="en-US" dirty="0"/>
          </a:p>
        </p:txBody>
      </p:sp>
      <p:sp>
        <p:nvSpPr>
          <p:cNvPr id="3" name="Zástupný symbol pro text 2">
            <a:extLst>
              <a:ext uri="{FF2B5EF4-FFF2-40B4-BE49-F238E27FC236}">
                <a16:creationId xmlns:a16="http://schemas.microsoft.com/office/drawing/2014/main" id="{DA5B2AE9-8589-4FDB-86BF-795C977B00CF}"/>
              </a:ext>
            </a:extLst>
          </p:cNvPr>
          <p:cNvSpPr>
            <a:spLocks noGrp="1"/>
          </p:cNvSpPr>
          <p:nvPr>
            <p:ph type="body" sz="quarter" idx="12" hasCustomPrompt="1"/>
          </p:nvPr>
        </p:nvSpPr>
        <p:spPr>
          <a:xfrm>
            <a:off x="419100" y="2752825"/>
            <a:ext cx="2911241" cy="2685875"/>
          </a:xfrm>
        </p:spPr>
        <p:txBody>
          <a:bodyPr anchor="ctr">
            <a:normAutofit/>
          </a:bodyPr>
          <a:lstStyle>
            <a:lvl1pPr marL="0" indent="0">
              <a:buNone/>
              <a:defRPr sz="2200" b="0"/>
            </a:lvl1pPr>
          </a:lstStyle>
          <a:p>
            <a:pPr lvl="0"/>
            <a:r>
              <a:rPr lang="cs-CZ" dirty="0"/>
              <a:t>Name of </a:t>
            </a:r>
            <a:r>
              <a:rPr lang="cs-CZ" dirty="0" err="1"/>
              <a:t>the</a:t>
            </a:r>
            <a:r>
              <a:rPr lang="cs-CZ" dirty="0"/>
              <a:t> </a:t>
            </a:r>
            <a:r>
              <a:rPr lang="cs-CZ" dirty="0" err="1"/>
              <a:t>presenter</a:t>
            </a:r>
            <a:r>
              <a:rPr lang="cs-CZ" dirty="0"/>
              <a:t> and </a:t>
            </a:r>
            <a:r>
              <a:rPr lang="cs-CZ" dirty="0" err="1"/>
              <a:t>contact</a:t>
            </a:r>
            <a:endParaRPr lang="cs-CZ" dirty="0"/>
          </a:p>
        </p:txBody>
      </p:sp>
      <p:pic>
        <p:nvPicPr>
          <p:cNvPr id="9" name="Obrázek 8">
            <a:extLst>
              <a:ext uri="{FF2B5EF4-FFF2-40B4-BE49-F238E27FC236}">
                <a16:creationId xmlns:a16="http://schemas.microsoft.com/office/drawing/2014/main" id="{E5DDE41B-272D-4A47-BC83-FCC12D5E9F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1526" y="3743299"/>
            <a:ext cx="654514" cy="704925"/>
          </a:xfrm>
          <a:prstGeom prst="rect">
            <a:avLst/>
          </a:prstGeom>
        </p:spPr>
      </p:pic>
      <p:pic>
        <p:nvPicPr>
          <p:cNvPr id="11" name="Obrázek 10">
            <a:extLst>
              <a:ext uri="{FF2B5EF4-FFF2-40B4-BE49-F238E27FC236}">
                <a16:creationId xmlns:a16="http://schemas.microsoft.com/office/drawing/2014/main" id="{93271C77-E0DA-47C0-B6A5-A8715EBC97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74611" y="1079073"/>
            <a:ext cx="806659" cy="502704"/>
          </a:xfrm>
          <a:prstGeom prst="rect">
            <a:avLst/>
          </a:prstGeom>
          <a:noFill/>
          <a:ln>
            <a:noFill/>
          </a:ln>
        </p:spPr>
      </p:pic>
    </p:spTree>
    <p:extLst>
      <p:ext uri="{BB962C8B-B14F-4D97-AF65-F5344CB8AC3E}">
        <p14:creationId xmlns:p14="http://schemas.microsoft.com/office/powerpoint/2010/main" val="51432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ppt_w</p:attrName>
                                        </p:attrNameLst>
                                      </p:cBhvr>
                                      <p:tavLst>
                                        <p:tav tm="0">
                                          <p:val>
                                            <p:fltVal val="0"/>
                                          </p:val>
                                        </p:tav>
                                        <p:tav tm="100000">
                                          <p:val>
                                            <p:strVal val="#ppt_w"/>
                                          </p:val>
                                        </p:tav>
                                      </p:tavLst>
                                    </p:anim>
                                    <p:anim calcmode="lin" valueType="num">
                                      <p:cBhvr>
                                        <p:cTn id="8" dur="250" fill="hold"/>
                                        <p:tgtEl>
                                          <p:spTgt spid="11"/>
                                        </p:tgtEl>
                                        <p:attrNameLst>
                                          <p:attrName>ppt_h</p:attrName>
                                        </p:attrNameLst>
                                      </p:cBhvr>
                                      <p:tavLst>
                                        <p:tav tm="0">
                                          <p:val>
                                            <p:fltVal val="0"/>
                                          </p:val>
                                        </p:tav>
                                        <p:tav tm="100000">
                                          <p:val>
                                            <p:strVal val="#ppt_h"/>
                                          </p:val>
                                        </p:tav>
                                      </p:tavLst>
                                    </p:anim>
                                    <p:animEffect transition="in" filter="fade">
                                      <p:cBhvr>
                                        <p:cTn id="9" dur="250"/>
                                        <p:tgtEl>
                                          <p:spTgt spid="11"/>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250" fill="hold"/>
                                        <p:tgtEl>
                                          <p:spTgt spid="9"/>
                                        </p:tgtEl>
                                        <p:attrNameLst>
                                          <p:attrName>ppt_w</p:attrName>
                                        </p:attrNameLst>
                                      </p:cBhvr>
                                      <p:tavLst>
                                        <p:tav tm="0">
                                          <p:val>
                                            <p:fltVal val="0"/>
                                          </p:val>
                                        </p:tav>
                                        <p:tav tm="100000">
                                          <p:val>
                                            <p:strVal val="#ppt_w"/>
                                          </p:val>
                                        </p:tav>
                                      </p:tavLst>
                                    </p:anim>
                                    <p:anim calcmode="lin" valueType="num">
                                      <p:cBhvr>
                                        <p:cTn id="14" dur="250" fill="hold"/>
                                        <p:tgtEl>
                                          <p:spTgt spid="9"/>
                                        </p:tgtEl>
                                        <p:attrNameLst>
                                          <p:attrName>ppt_h</p:attrName>
                                        </p:attrNameLst>
                                      </p:cBhvr>
                                      <p:tavLst>
                                        <p:tav tm="0">
                                          <p:val>
                                            <p:fltVal val="0"/>
                                          </p:val>
                                        </p:tav>
                                        <p:tav tm="100000">
                                          <p:val>
                                            <p:strVal val="#ppt_h"/>
                                          </p:val>
                                        </p:tav>
                                      </p:tavLst>
                                    </p:anim>
                                    <p:animEffect transition="in" filter="fade">
                                      <p:cBhvr>
                                        <p:cTn id="15"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BUT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6319AF6D-F060-4957-9980-5C58B744B409}"/>
              </a:ext>
            </a:extLst>
          </p:cNvPr>
          <p:cNvSpPr>
            <a:spLocks noGrp="1"/>
          </p:cNvSpPr>
          <p:nvPr>
            <p:ph type="sldNum" sz="quarter" idx="11"/>
          </p:nvPr>
        </p:nvSpPr>
        <p:spPr/>
        <p:txBody>
          <a:bodyPr/>
          <a:lstStyle>
            <a:lvl1pPr>
              <a:defRPr>
                <a:solidFill>
                  <a:schemeClr val="bg1"/>
                </a:solidFill>
              </a:defRPr>
            </a:lvl1pPr>
          </a:lstStyle>
          <a:p>
            <a:fld id="{AFE3D702-57F1-4CB0-B451-B14F76DC0414}" type="slidenum">
              <a:rPr lang="en-US" smtClean="0"/>
              <a:pPr/>
              <a:t>‹#›</a:t>
            </a:fld>
            <a:endParaRPr lang="en-US" dirty="0"/>
          </a:p>
        </p:txBody>
      </p:sp>
      <p:sp>
        <p:nvSpPr>
          <p:cNvPr id="3" name="Zástupný symbol pro text 2">
            <a:extLst>
              <a:ext uri="{FF2B5EF4-FFF2-40B4-BE49-F238E27FC236}">
                <a16:creationId xmlns:a16="http://schemas.microsoft.com/office/drawing/2014/main" id="{DA5B2AE9-8589-4FDB-86BF-795C977B00CF}"/>
              </a:ext>
            </a:extLst>
          </p:cNvPr>
          <p:cNvSpPr>
            <a:spLocks noGrp="1"/>
          </p:cNvSpPr>
          <p:nvPr>
            <p:ph type="body" sz="quarter" idx="12" hasCustomPrompt="1"/>
          </p:nvPr>
        </p:nvSpPr>
        <p:spPr>
          <a:xfrm>
            <a:off x="419100" y="2752825"/>
            <a:ext cx="2911241" cy="2685875"/>
          </a:xfrm>
        </p:spPr>
        <p:txBody>
          <a:bodyPr anchor="ctr">
            <a:normAutofit/>
          </a:bodyPr>
          <a:lstStyle>
            <a:lvl1pPr marL="0" indent="0">
              <a:buNone/>
              <a:defRPr sz="2200" b="0"/>
            </a:lvl1pPr>
          </a:lstStyle>
          <a:p>
            <a:pPr lvl="0"/>
            <a:r>
              <a:rPr lang="cs-CZ" dirty="0"/>
              <a:t>Name of </a:t>
            </a:r>
            <a:r>
              <a:rPr lang="cs-CZ" dirty="0" err="1"/>
              <a:t>the</a:t>
            </a:r>
            <a:r>
              <a:rPr lang="cs-CZ" dirty="0"/>
              <a:t> </a:t>
            </a:r>
            <a:r>
              <a:rPr lang="cs-CZ" dirty="0" err="1"/>
              <a:t>presenter</a:t>
            </a:r>
            <a:r>
              <a:rPr lang="cs-CZ" dirty="0"/>
              <a:t> and </a:t>
            </a:r>
            <a:r>
              <a:rPr lang="cs-CZ" dirty="0" err="1"/>
              <a:t>contact</a:t>
            </a:r>
            <a:endParaRPr lang="cs-CZ" dirty="0"/>
          </a:p>
        </p:txBody>
      </p:sp>
      <p:pic>
        <p:nvPicPr>
          <p:cNvPr id="10" name="Obrázek 9">
            <a:extLst>
              <a:ext uri="{FF2B5EF4-FFF2-40B4-BE49-F238E27FC236}">
                <a16:creationId xmlns:a16="http://schemas.microsoft.com/office/drawing/2014/main" id="{052C0C8B-E6B3-44D0-A48A-7295275649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1526" y="3743299"/>
            <a:ext cx="654514" cy="704925"/>
          </a:xfrm>
          <a:prstGeom prst="rect">
            <a:avLst/>
          </a:prstGeom>
        </p:spPr>
      </p:pic>
      <p:pic>
        <p:nvPicPr>
          <p:cNvPr id="16" name="Obrázek 15">
            <a:extLst>
              <a:ext uri="{FF2B5EF4-FFF2-40B4-BE49-F238E27FC236}">
                <a16:creationId xmlns:a16="http://schemas.microsoft.com/office/drawing/2014/main" id="{7A7C1077-A523-46E1-8E41-85BCF30F7B3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74611" y="1079073"/>
            <a:ext cx="806659" cy="502704"/>
          </a:xfrm>
          <a:prstGeom prst="rect">
            <a:avLst/>
          </a:prstGeom>
          <a:noFill/>
          <a:ln>
            <a:noFill/>
          </a:ln>
        </p:spPr>
      </p:pic>
    </p:spTree>
    <p:extLst>
      <p:ext uri="{BB962C8B-B14F-4D97-AF65-F5344CB8AC3E}">
        <p14:creationId xmlns:p14="http://schemas.microsoft.com/office/powerpoint/2010/main" val="97884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250" fill="hold"/>
                                        <p:tgtEl>
                                          <p:spTgt spid="16"/>
                                        </p:tgtEl>
                                        <p:attrNameLst>
                                          <p:attrName>ppt_w</p:attrName>
                                        </p:attrNameLst>
                                      </p:cBhvr>
                                      <p:tavLst>
                                        <p:tav tm="0">
                                          <p:val>
                                            <p:fltVal val="0"/>
                                          </p:val>
                                        </p:tav>
                                        <p:tav tm="100000">
                                          <p:val>
                                            <p:strVal val="#ppt_w"/>
                                          </p:val>
                                        </p:tav>
                                      </p:tavLst>
                                    </p:anim>
                                    <p:anim calcmode="lin" valueType="num">
                                      <p:cBhvr>
                                        <p:cTn id="8" dur="250" fill="hold"/>
                                        <p:tgtEl>
                                          <p:spTgt spid="16"/>
                                        </p:tgtEl>
                                        <p:attrNameLst>
                                          <p:attrName>ppt_h</p:attrName>
                                        </p:attrNameLst>
                                      </p:cBhvr>
                                      <p:tavLst>
                                        <p:tav tm="0">
                                          <p:val>
                                            <p:fltVal val="0"/>
                                          </p:val>
                                        </p:tav>
                                        <p:tav tm="100000">
                                          <p:val>
                                            <p:strVal val="#ppt_h"/>
                                          </p:val>
                                        </p:tav>
                                      </p:tavLst>
                                    </p:anim>
                                    <p:animEffect transition="in" filter="fade">
                                      <p:cBhvr>
                                        <p:cTn id="9" dur="250"/>
                                        <p:tgtEl>
                                          <p:spTgt spid="16"/>
                                        </p:tgtEl>
                                      </p:cBhvr>
                                    </p:animEffect>
                                  </p:childTnLst>
                                </p:cTn>
                              </p:par>
                            </p:childTnLst>
                          </p:cTn>
                        </p:par>
                        <p:par>
                          <p:cTn id="10" fill="hold">
                            <p:stCondLst>
                              <p:cond delay="25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250" fill="hold"/>
                                        <p:tgtEl>
                                          <p:spTgt spid="10"/>
                                        </p:tgtEl>
                                        <p:attrNameLst>
                                          <p:attrName>ppt_w</p:attrName>
                                        </p:attrNameLst>
                                      </p:cBhvr>
                                      <p:tavLst>
                                        <p:tav tm="0">
                                          <p:val>
                                            <p:fltVal val="0"/>
                                          </p:val>
                                        </p:tav>
                                        <p:tav tm="100000">
                                          <p:val>
                                            <p:strVal val="#ppt_w"/>
                                          </p:val>
                                        </p:tav>
                                      </p:tavLst>
                                    </p:anim>
                                    <p:anim calcmode="lin" valueType="num">
                                      <p:cBhvr>
                                        <p:cTn id="14" dur="250" fill="hold"/>
                                        <p:tgtEl>
                                          <p:spTgt spid="10"/>
                                        </p:tgtEl>
                                        <p:attrNameLst>
                                          <p:attrName>ppt_h</p:attrName>
                                        </p:attrNameLst>
                                      </p:cBhvr>
                                      <p:tavLst>
                                        <p:tav tm="0">
                                          <p:val>
                                            <p:fltVal val="0"/>
                                          </p:val>
                                        </p:tav>
                                        <p:tav tm="100000">
                                          <p:val>
                                            <p:strVal val="#ppt_h"/>
                                          </p:val>
                                        </p:tav>
                                      </p:tavLst>
                                    </p:anim>
                                    <p:animEffect transition="in" filter="fade">
                                      <p:cBhvr>
                                        <p:cTn id="15"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C9898-7198-401D-B3BC-3FDCD0A3D4B6}"/>
              </a:ext>
            </a:extLst>
          </p:cNvPr>
          <p:cNvSpPr>
            <a:spLocks noGrp="1"/>
          </p:cNvSpPr>
          <p:nvPr>
            <p:ph type="title"/>
          </p:nvPr>
        </p:nvSpPr>
        <p:spPr/>
        <p:txBody>
          <a:bodyPr/>
          <a:lstStyle/>
          <a:p>
            <a:r>
              <a:rPr lang="cs-CZ"/>
              <a:t>Kliknutím lze upravit styl.</a:t>
            </a:r>
            <a:endParaRPr lang="en-US"/>
          </a:p>
        </p:txBody>
      </p:sp>
      <p:sp>
        <p:nvSpPr>
          <p:cNvPr id="3" name="Content Placeholder 2">
            <a:extLst>
              <a:ext uri="{FF2B5EF4-FFF2-40B4-BE49-F238E27FC236}">
                <a16:creationId xmlns:a16="http://schemas.microsoft.com/office/drawing/2014/main" id="{C65E3CC8-3D58-4CC9-9980-7B6494CB7D64}"/>
              </a:ext>
            </a:extLst>
          </p:cNvPr>
          <p:cNvSpPr>
            <a:spLocks noGrp="1"/>
          </p:cNvSpPr>
          <p:nvPr>
            <p:ph idx="1"/>
          </p:nvPr>
        </p:nvSpPr>
        <p:spPr/>
        <p:txBody>
          <a:bodyPr/>
          <a:lstStyle>
            <a:lvl2pPr>
              <a:buClr>
                <a:srgbClr val="39464A"/>
              </a:buClr>
              <a:defRPr/>
            </a:lvl2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Slide Number Placeholder 5">
            <a:extLst>
              <a:ext uri="{FF2B5EF4-FFF2-40B4-BE49-F238E27FC236}">
                <a16:creationId xmlns:a16="http://schemas.microsoft.com/office/drawing/2014/main" id="{A786665D-584B-488A-A8B7-BB61BBA1EBDC}"/>
              </a:ext>
            </a:extLst>
          </p:cNvPr>
          <p:cNvSpPr>
            <a:spLocks noGrp="1"/>
          </p:cNvSpPr>
          <p:nvPr>
            <p:ph type="sldNum" sz="quarter" idx="12"/>
          </p:nvPr>
        </p:nvSpPr>
        <p:spPr/>
        <p:txBody>
          <a:bodyPr/>
          <a:lstStyle/>
          <a:p>
            <a:fld id="{AFE3D702-57F1-4CB0-B451-B14F76DC0414}" type="slidenum">
              <a:rPr lang="en-US" smtClean="0"/>
              <a:t>‹#›</a:t>
            </a:fld>
            <a:endParaRPr lang="en-US"/>
          </a:p>
        </p:txBody>
      </p:sp>
    </p:spTree>
    <p:extLst>
      <p:ext uri="{BB962C8B-B14F-4D97-AF65-F5344CB8AC3E}">
        <p14:creationId xmlns:p14="http://schemas.microsoft.com/office/powerpoint/2010/main" val="1071851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AE2BC1-A033-4DE0-B239-698661E5059E}"/>
              </a:ext>
            </a:extLst>
          </p:cNvPr>
          <p:cNvSpPr>
            <a:spLocks noGrp="1"/>
          </p:cNvSpPr>
          <p:nvPr>
            <p:ph type="title"/>
          </p:nvPr>
        </p:nvSpPr>
        <p:spPr>
          <a:xfrm>
            <a:off x="466725" y="365126"/>
            <a:ext cx="11258550" cy="825500"/>
          </a:xfrm>
          <a:prstGeom prst="rect">
            <a:avLst/>
          </a:prstGeom>
        </p:spPr>
        <p:txBody>
          <a:bodyPr vert="horz" lIns="0" tIns="0" rIns="0" bIns="0" rtlCol="0" anchor="ctr">
            <a:normAutofit/>
          </a:bodyPr>
          <a:lstStyle/>
          <a:p>
            <a:r>
              <a:rPr lang="cs-CZ"/>
              <a:t>Kliknutím lze upravit styl.</a:t>
            </a:r>
            <a:endParaRPr lang="en-US" dirty="0"/>
          </a:p>
        </p:txBody>
      </p:sp>
      <p:sp>
        <p:nvSpPr>
          <p:cNvPr id="3" name="Text Placeholder 2">
            <a:extLst>
              <a:ext uri="{FF2B5EF4-FFF2-40B4-BE49-F238E27FC236}">
                <a16:creationId xmlns:a16="http://schemas.microsoft.com/office/drawing/2014/main" id="{5E7D50F1-72F9-4DD3-93B1-AC1464145E8E}"/>
              </a:ext>
            </a:extLst>
          </p:cNvPr>
          <p:cNvSpPr>
            <a:spLocks noGrp="1"/>
          </p:cNvSpPr>
          <p:nvPr>
            <p:ph type="body" idx="1"/>
          </p:nvPr>
        </p:nvSpPr>
        <p:spPr>
          <a:xfrm>
            <a:off x="466725" y="1523999"/>
            <a:ext cx="11258550" cy="4362451"/>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17F891C1-86C2-4C30-A8CF-AC3354D3CFB9}"/>
              </a:ext>
            </a:extLst>
          </p:cNvPr>
          <p:cNvSpPr>
            <a:spLocks noGrp="1"/>
          </p:cNvSpPr>
          <p:nvPr>
            <p:ph type="sldNum" sz="quarter" idx="4"/>
          </p:nvPr>
        </p:nvSpPr>
        <p:spPr>
          <a:xfrm>
            <a:off x="11221275" y="6408258"/>
            <a:ext cx="504000" cy="216000"/>
          </a:xfrm>
          <a:prstGeom prst="rect">
            <a:avLst/>
          </a:prstGeom>
        </p:spPr>
        <p:txBody>
          <a:bodyPr vert="horz" lIns="0" tIns="0" rIns="0" bIns="0" rtlCol="0" anchor="b" anchorCtr="0"/>
          <a:lstStyle>
            <a:lvl1pPr algn="r">
              <a:defRPr sz="1200" b="1">
                <a:solidFill>
                  <a:srgbClr val="7AC143"/>
                </a:solidFill>
              </a:defRPr>
            </a:lvl1pPr>
          </a:lstStyle>
          <a:p>
            <a:fld id="{AFE3D702-57F1-4CB0-B451-B14F76DC0414}" type="slidenum">
              <a:rPr lang="en-US" smtClean="0"/>
              <a:pPr/>
              <a:t>‹#›</a:t>
            </a:fld>
            <a:endParaRPr lang="en-US" dirty="0"/>
          </a:p>
        </p:txBody>
      </p:sp>
      <p:pic>
        <p:nvPicPr>
          <p:cNvPr id="7" name="Obrázek 6">
            <a:extLst>
              <a:ext uri="{FF2B5EF4-FFF2-40B4-BE49-F238E27FC236}">
                <a16:creationId xmlns:a16="http://schemas.microsoft.com/office/drawing/2014/main" id="{91B9B6A7-7477-4E45-A58A-5FA0ADD26247}"/>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277539" y="6423535"/>
            <a:ext cx="1661620" cy="212214"/>
          </a:xfrm>
          <a:prstGeom prst="rect">
            <a:avLst/>
          </a:prstGeom>
        </p:spPr>
      </p:pic>
    </p:spTree>
    <p:extLst>
      <p:ext uri="{BB962C8B-B14F-4D97-AF65-F5344CB8AC3E}">
        <p14:creationId xmlns:p14="http://schemas.microsoft.com/office/powerpoint/2010/main" val="2483067379"/>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60" r:id="rId3"/>
    <p:sldLayoutId id="2147483651" r:id="rId4"/>
    <p:sldLayoutId id="2147483657" r:id="rId5"/>
    <p:sldLayoutId id="2147483661" r:id="rId6"/>
    <p:sldLayoutId id="2147483662" r:id="rId7"/>
    <p:sldLayoutId id="2147483663" r:id="rId8"/>
    <p:sldLayoutId id="2147483650" r:id="rId9"/>
    <p:sldLayoutId id="2147483652" r:id="rId10"/>
    <p:sldLayoutId id="2147483656" r:id="rId11"/>
    <p:sldLayoutId id="2147483654" r:id="rId12"/>
    <p:sldLayoutId id="2147483655" r:id="rId13"/>
  </p:sldLayoutIdLst>
  <p:hf hdr="0" dt="0"/>
  <p:txStyles>
    <p:titleStyle>
      <a:lvl1pPr algn="l" defTabSz="914400" rtl="0" eaLnBrk="1" latinLnBrk="0" hangingPunct="1">
        <a:lnSpc>
          <a:spcPct val="90000"/>
        </a:lnSpc>
        <a:spcBef>
          <a:spcPct val="0"/>
        </a:spcBef>
        <a:buNone/>
        <a:defRPr sz="3600" kern="1200">
          <a:solidFill>
            <a:srgbClr val="21A9C0"/>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1A9C0"/>
        </a:buClr>
        <a:buFont typeface="Arial" panose="020B0604020202020204" pitchFamily="34" charset="0"/>
        <a:buChar char="•"/>
        <a:defRPr sz="2400" kern="1200">
          <a:solidFill>
            <a:srgbClr val="39464A"/>
          </a:solidFill>
          <a:latin typeface="+mn-lt"/>
          <a:ea typeface="+mn-ea"/>
          <a:cs typeface="+mn-cs"/>
        </a:defRPr>
      </a:lvl1pPr>
      <a:lvl2pPr marL="800100" indent="-342900" algn="l" defTabSz="914400" rtl="0" eaLnBrk="1" latinLnBrk="0" hangingPunct="1">
        <a:lnSpc>
          <a:spcPct val="90000"/>
        </a:lnSpc>
        <a:spcBef>
          <a:spcPts val="500"/>
        </a:spcBef>
        <a:buClr>
          <a:srgbClr val="39464A"/>
        </a:buClr>
        <a:buFont typeface="Arial" panose="020B0604020202020204" pitchFamily="34" charset="0"/>
        <a:buChar char="‒"/>
        <a:defRPr sz="2000" kern="1200">
          <a:solidFill>
            <a:srgbClr val="39464A"/>
          </a:solidFill>
          <a:latin typeface="+mn-lt"/>
          <a:ea typeface="+mn-ea"/>
          <a:cs typeface="+mn-cs"/>
        </a:defRPr>
      </a:lvl2pPr>
      <a:lvl3pPr marL="1143000" indent="-228600" algn="l" defTabSz="914400" rtl="0" eaLnBrk="1" latinLnBrk="0" hangingPunct="1">
        <a:lnSpc>
          <a:spcPct val="90000"/>
        </a:lnSpc>
        <a:spcBef>
          <a:spcPts val="500"/>
        </a:spcBef>
        <a:buClr>
          <a:srgbClr val="21A9C0"/>
        </a:buClr>
        <a:buFont typeface="Arial" panose="020B0604020202020204" pitchFamily="34" charset="0"/>
        <a:buChar char="•"/>
        <a:defRPr sz="1800" kern="1200">
          <a:solidFill>
            <a:srgbClr val="39464A"/>
          </a:solidFill>
          <a:latin typeface="+mn-lt"/>
          <a:ea typeface="+mn-ea"/>
          <a:cs typeface="+mn-cs"/>
        </a:defRPr>
      </a:lvl3pPr>
      <a:lvl4pPr marL="1600200" indent="-228600" algn="l" defTabSz="914400" rtl="0" eaLnBrk="1" latinLnBrk="0" hangingPunct="1">
        <a:lnSpc>
          <a:spcPct val="90000"/>
        </a:lnSpc>
        <a:spcBef>
          <a:spcPts val="500"/>
        </a:spcBef>
        <a:buClr>
          <a:srgbClr val="39464A"/>
        </a:buClr>
        <a:buFont typeface="Arial" panose="020B0604020202020204" pitchFamily="34" charset="0"/>
        <a:buChar char="‒"/>
        <a:defRPr sz="1600" kern="1200">
          <a:solidFill>
            <a:srgbClr val="39464A"/>
          </a:solidFill>
          <a:latin typeface="+mn-lt"/>
          <a:ea typeface="+mn-ea"/>
          <a:cs typeface="+mn-cs"/>
        </a:defRPr>
      </a:lvl4pPr>
      <a:lvl5pPr marL="2057400" indent="-228600" algn="l" defTabSz="914400" rtl="0" eaLnBrk="1" latinLnBrk="0" hangingPunct="1">
        <a:lnSpc>
          <a:spcPct val="90000"/>
        </a:lnSpc>
        <a:spcBef>
          <a:spcPts val="500"/>
        </a:spcBef>
        <a:buClr>
          <a:srgbClr val="21A9C0"/>
        </a:buClr>
        <a:buFont typeface="Arial" panose="020B0604020202020204" pitchFamily="34" charset="0"/>
        <a:buChar char="•"/>
        <a:defRPr sz="1600" kern="1200">
          <a:solidFill>
            <a:srgbClr val="39464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tiff"/></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png"/><Relationship Id="rId1" Type="http://schemas.openxmlformats.org/officeDocument/2006/relationships/slideLayout" Target="../slideLayouts/slideLayout9.xml"/><Relationship Id="rId5" Type="http://schemas.openxmlformats.org/officeDocument/2006/relationships/image" Target="../media/image45.tiff"/><Relationship Id="rId4" Type="http://schemas.openxmlformats.org/officeDocument/2006/relationships/image" Target="../media/image4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554" name="Rectangle 4">
            <a:extLst>
              <a:ext uri="{FF2B5EF4-FFF2-40B4-BE49-F238E27FC236}">
                <a16:creationId xmlns:a16="http://schemas.microsoft.com/office/drawing/2014/main" id="{E4B30EF6-4641-45F0-9275-01C71BCFFE61}"/>
              </a:ext>
            </a:extLst>
          </p:cNvPr>
          <p:cNvSpPr>
            <a:spLocks noGrp="1" noChangeArrowheads="1"/>
          </p:cNvSpPr>
          <p:nvPr>
            <p:ph type="ctrTitle"/>
          </p:nvPr>
        </p:nvSpPr>
        <p:spPr/>
        <p:txBody>
          <a:bodyPr>
            <a:normAutofit/>
          </a:bodyPr>
          <a:lstStyle/>
          <a:p>
            <a:br>
              <a:rPr lang="en-GB" altLang="cs-CZ" sz="4800" dirty="0"/>
            </a:br>
            <a:r>
              <a:rPr lang="en-US" altLang="cs-CZ" sz="4800" dirty="0"/>
              <a:t>Week 8 : Statistics</a:t>
            </a:r>
            <a:br>
              <a:rPr lang="en-GB" altLang="cs-CZ" sz="4800" dirty="0"/>
            </a:br>
            <a:endParaRPr lang="en-GB" altLang="cs-CZ" sz="4800" dirty="0"/>
          </a:p>
        </p:txBody>
      </p:sp>
      <p:sp>
        <p:nvSpPr>
          <p:cNvPr id="2" name="Podnadpis 1">
            <a:extLst>
              <a:ext uri="{FF2B5EF4-FFF2-40B4-BE49-F238E27FC236}">
                <a16:creationId xmlns:a16="http://schemas.microsoft.com/office/drawing/2014/main" id="{E38636A8-6216-4BCE-8A5E-6572CEFC925F}"/>
              </a:ext>
            </a:extLst>
          </p:cNvPr>
          <p:cNvSpPr>
            <a:spLocks noGrp="1"/>
          </p:cNvSpPr>
          <p:nvPr>
            <p:ph type="subTitle" idx="1"/>
          </p:nvPr>
        </p:nvSpPr>
        <p:spPr/>
        <p:txBody>
          <a:bodyPr>
            <a:normAutofit/>
          </a:bodyPr>
          <a:lstStyle/>
          <a:p>
            <a:r>
              <a:rPr lang="en-US" b="1" dirty="0"/>
              <a:t>Introduction to Bioinformatics (LF:DSIB01)</a:t>
            </a:r>
            <a:endParaRPr lang="en-GB" sz="1800" dirty="0"/>
          </a:p>
        </p:txBody>
      </p:sp>
      <p:pic>
        <p:nvPicPr>
          <p:cNvPr id="4" name="Obrázek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7469" y="345438"/>
            <a:ext cx="4277238" cy="1554482"/>
          </a:xfrm>
          <a:prstGeom prst="rect">
            <a:avLst/>
          </a:prstGeom>
        </p:spPr>
      </p:pic>
    </p:spTree>
    <p:extLst>
      <p:ext uri="{BB962C8B-B14F-4D97-AF65-F5344CB8AC3E}">
        <p14:creationId xmlns:p14="http://schemas.microsoft.com/office/powerpoint/2010/main" val="2147597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vs. explanatory variable</a:t>
            </a:r>
          </a:p>
        </p:txBody>
      </p:sp>
      <p:sp>
        <p:nvSpPr>
          <p:cNvPr id="4" name="Slide Number Placeholder 3"/>
          <p:cNvSpPr>
            <a:spLocks noGrp="1"/>
          </p:cNvSpPr>
          <p:nvPr>
            <p:ph type="sldNum" sz="quarter" idx="12"/>
          </p:nvPr>
        </p:nvSpPr>
        <p:spPr/>
        <p:txBody>
          <a:bodyPr/>
          <a:lstStyle/>
          <a:p>
            <a:fld id="{AFE3D702-57F1-4CB0-B451-B14F76DC0414}" type="slidenum">
              <a:rPr lang="en-US" smtClean="0"/>
              <a:t>10</a:t>
            </a:fld>
            <a:endParaRPr lang="en-US"/>
          </a:p>
        </p:txBody>
      </p:sp>
      <p:sp>
        <p:nvSpPr>
          <p:cNvPr id="5" name="Content Placeholder 4">
            <a:extLst>
              <a:ext uri="{FF2B5EF4-FFF2-40B4-BE49-F238E27FC236}">
                <a16:creationId xmlns:a16="http://schemas.microsoft.com/office/drawing/2014/main" id="{BA3F2DA3-B69C-0A40-8118-FFCEB1FBCE3B}"/>
              </a:ext>
            </a:extLst>
          </p:cNvPr>
          <p:cNvSpPr>
            <a:spLocks noGrp="1"/>
          </p:cNvSpPr>
          <p:nvPr>
            <p:ph idx="1"/>
          </p:nvPr>
        </p:nvSpPr>
        <p:spPr>
          <a:xfrm>
            <a:off x="466725" y="1523999"/>
            <a:ext cx="11258550" cy="4362451"/>
          </a:xfrm>
        </p:spPr>
        <p:txBody>
          <a:bodyPr/>
          <a:lstStyle/>
          <a:p>
            <a:r>
              <a:rPr lang="en-US" dirty="0"/>
              <a:t>Dependent vs. measured variable</a:t>
            </a:r>
          </a:p>
          <a:p>
            <a:r>
              <a:rPr lang="en-US" dirty="0"/>
              <a:t>Example </a:t>
            </a:r>
          </a:p>
          <a:p>
            <a:endParaRPr lang="en-US" dirty="0"/>
          </a:p>
          <a:p>
            <a:r>
              <a:rPr lang="en-US" dirty="0"/>
              <a:t>What if variables are independent. </a:t>
            </a:r>
          </a:p>
          <a:p>
            <a:pPr lvl="1"/>
            <a:r>
              <a:rPr lang="en-US" dirty="0"/>
              <a:t>Correlation</a:t>
            </a:r>
          </a:p>
          <a:p>
            <a:r>
              <a:rPr lang="en-US" dirty="0"/>
              <a:t>What if it is a chicken egg scenario.</a:t>
            </a:r>
          </a:p>
          <a:p>
            <a:pPr lvl="1"/>
            <a:r>
              <a:rPr lang="en-US" dirty="0"/>
              <a:t>select it to fit your model/test</a:t>
            </a:r>
          </a:p>
          <a:p>
            <a:endParaRPr lang="en-US" dirty="0"/>
          </a:p>
          <a:p>
            <a:r>
              <a:rPr lang="en-US" dirty="0"/>
              <a:t>Why do we care?</a:t>
            </a:r>
          </a:p>
          <a:p>
            <a:pPr lvl="1"/>
            <a:r>
              <a:rPr lang="en-US" dirty="0"/>
              <a:t>Formula in R</a:t>
            </a:r>
          </a:p>
        </p:txBody>
      </p:sp>
    </p:spTree>
    <p:extLst>
      <p:ext uri="{BB962C8B-B14F-4D97-AF65-F5344CB8AC3E}">
        <p14:creationId xmlns:p14="http://schemas.microsoft.com/office/powerpoint/2010/main" val="1339521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vs. explanatory variable</a:t>
            </a:r>
          </a:p>
        </p:txBody>
      </p:sp>
      <p:graphicFrame>
        <p:nvGraphicFramePr>
          <p:cNvPr id="8" name="Content Placeholder 7">
            <a:extLst>
              <a:ext uri="{FF2B5EF4-FFF2-40B4-BE49-F238E27FC236}">
                <a16:creationId xmlns:a16="http://schemas.microsoft.com/office/drawing/2014/main" id="{9820346E-F403-3946-B2E5-ED77371D2B07}"/>
              </a:ext>
            </a:extLst>
          </p:cNvPr>
          <p:cNvGraphicFramePr>
            <a:graphicFrameLocks noGrp="1"/>
          </p:cNvGraphicFramePr>
          <p:nvPr>
            <p:ph idx="1"/>
            <p:extLst>
              <p:ext uri="{D42A27DB-BD31-4B8C-83A1-F6EECF244321}">
                <p14:modId xmlns:p14="http://schemas.microsoft.com/office/powerpoint/2010/main" val="2056341274"/>
              </p:ext>
            </p:extLst>
          </p:nvPr>
        </p:nvGraphicFramePr>
        <p:xfrm>
          <a:off x="466725" y="1524000"/>
          <a:ext cx="11258550" cy="2225040"/>
        </p:xfrm>
        <a:graphic>
          <a:graphicData uri="http://schemas.openxmlformats.org/drawingml/2006/table">
            <a:tbl>
              <a:tblPr firstRow="1" bandRow="1">
                <a:tableStyleId>{5C22544A-7EE6-4342-B048-85BDC9FD1C3A}</a:tableStyleId>
              </a:tblPr>
              <a:tblGrid>
                <a:gridCol w="3752850">
                  <a:extLst>
                    <a:ext uri="{9D8B030D-6E8A-4147-A177-3AD203B41FA5}">
                      <a16:colId xmlns:a16="http://schemas.microsoft.com/office/drawing/2014/main" val="3790421270"/>
                    </a:ext>
                  </a:extLst>
                </a:gridCol>
                <a:gridCol w="3752850">
                  <a:extLst>
                    <a:ext uri="{9D8B030D-6E8A-4147-A177-3AD203B41FA5}">
                      <a16:colId xmlns:a16="http://schemas.microsoft.com/office/drawing/2014/main" val="2531029961"/>
                    </a:ext>
                  </a:extLst>
                </a:gridCol>
                <a:gridCol w="3752850">
                  <a:extLst>
                    <a:ext uri="{9D8B030D-6E8A-4147-A177-3AD203B41FA5}">
                      <a16:colId xmlns:a16="http://schemas.microsoft.com/office/drawing/2014/main" val="2366307303"/>
                    </a:ext>
                  </a:extLst>
                </a:gridCol>
              </a:tblGrid>
              <a:tr h="370840">
                <a:tc>
                  <a:txBody>
                    <a:bodyPr/>
                    <a:lstStyle/>
                    <a:p>
                      <a:r>
                        <a:rPr lang="en-US" dirty="0"/>
                        <a:t>Response variable type</a:t>
                      </a:r>
                    </a:p>
                  </a:txBody>
                  <a:tcPr/>
                </a:tc>
                <a:tc>
                  <a:txBody>
                    <a:bodyPr/>
                    <a:lstStyle/>
                    <a:p>
                      <a:r>
                        <a:rPr lang="en-US" dirty="0" err="1"/>
                        <a:t>Explenatory</a:t>
                      </a:r>
                      <a:r>
                        <a:rPr lang="en-US" dirty="0"/>
                        <a:t> variable type</a:t>
                      </a:r>
                    </a:p>
                  </a:txBody>
                  <a:tcPr/>
                </a:tc>
                <a:tc>
                  <a:txBody>
                    <a:bodyPr/>
                    <a:lstStyle/>
                    <a:p>
                      <a:r>
                        <a:rPr lang="en-US" dirty="0"/>
                        <a:t>Example </a:t>
                      </a:r>
                      <a:r>
                        <a:rPr lang="en-US" dirty="0" err="1"/>
                        <a:t>tst</a:t>
                      </a:r>
                      <a:r>
                        <a:rPr lang="en-US" dirty="0"/>
                        <a:t> type</a:t>
                      </a:r>
                    </a:p>
                  </a:txBody>
                  <a:tcPr/>
                </a:tc>
                <a:extLst>
                  <a:ext uri="{0D108BD9-81ED-4DB2-BD59-A6C34878D82A}">
                    <a16:rowId xmlns:a16="http://schemas.microsoft.com/office/drawing/2014/main" val="3839928430"/>
                  </a:ext>
                </a:extLst>
              </a:tr>
              <a:tr h="370840">
                <a:tc>
                  <a:txBody>
                    <a:bodyPr/>
                    <a:lstStyle/>
                    <a:p>
                      <a:r>
                        <a:rPr kumimoji="0" lang="en-US" sz="1800" b="0" i="0" u="none" strike="noStrike" kern="1200" cap="none" spc="0" normalizeH="0" baseline="0" noProof="0" dirty="0">
                          <a:ln>
                            <a:noFill/>
                          </a:ln>
                          <a:solidFill>
                            <a:srgbClr val="39464A"/>
                          </a:solidFill>
                          <a:effectLst/>
                          <a:uLnTx/>
                          <a:uFillTx/>
                          <a:latin typeface="Arial"/>
                          <a:ea typeface="+mn-ea"/>
                          <a:cs typeface="+mn-cs"/>
                        </a:rPr>
                        <a:t>Categorical</a:t>
                      </a:r>
                      <a:endParaRPr lang="en-US" dirty="0"/>
                    </a:p>
                  </a:txBody>
                  <a:tcPr/>
                </a:tc>
                <a:tc>
                  <a:txBody>
                    <a:bodyPr/>
                    <a:lstStyle/>
                    <a:p>
                      <a:r>
                        <a:rPr kumimoji="0" lang="en-US" sz="1800" b="0" i="0" u="none" strike="noStrike" kern="1200" cap="none" spc="0" normalizeH="0" baseline="0" noProof="0" dirty="0">
                          <a:ln>
                            <a:noFill/>
                          </a:ln>
                          <a:solidFill>
                            <a:srgbClr val="39464A"/>
                          </a:solidFill>
                          <a:effectLst/>
                          <a:uLnTx/>
                          <a:uFillTx/>
                          <a:latin typeface="Arial"/>
                          <a:ea typeface="+mn-ea"/>
                          <a:cs typeface="+mn-cs"/>
                        </a:rPr>
                        <a:t>Categorical</a:t>
                      </a:r>
                      <a:endParaRPr lang="en-US" dirty="0"/>
                    </a:p>
                  </a:txBody>
                  <a:tcPr/>
                </a:tc>
                <a:tc>
                  <a:txBody>
                    <a:bodyPr/>
                    <a:lstStyle/>
                    <a:p>
                      <a:r>
                        <a:rPr lang="en-US" dirty="0"/>
                        <a:t>Fisher test</a:t>
                      </a:r>
                    </a:p>
                  </a:txBody>
                  <a:tcPr/>
                </a:tc>
                <a:extLst>
                  <a:ext uri="{0D108BD9-81ED-4DB2-BD59-A6C34878D82A}">
                    <a16:rowId xmlns:a16="http://schemas.microsoft.com/office/drawing/2014/main" val="3418964117"/>
                  </a:ext>
                </a:extLst>
              </a:tr>
              <a:tr h="370840">
                <a:tc>
                  <a:txBody>
                    <a:bodyPr/>
                    <a:lstStyle/>
                    <a:p>
                      <a:r>
                        <a:rPr lang="en-US" dirty="0"/>
                        <a:t>Categorical (two groups)</a:t>
                      </a:r>
                    </a:p>
                  </a:txBody>
                  <a:tcPr/>
                </a:tc>
                <a:tc>
                  <a:txBody>
                    <a:bodyPr/>
                    <a:lstStyle/>
                    <a:p>
                      <a:r>
                        <a:rPr lang="en-US" dirty="0"/>
                        <a:t>Continuous</a:t>
                      </a:r>
                    </a:p>
                  </a:txBody>
                  <a:tcPr/>
                </a:tc>
                <a:tc>
                  <a:txBody>
                    <a:bodyPr/>
                    <a:lstStyle/>
                    <a:p>
                      <a:r>
                        <a:rPr lang="en-US" dirty="0"/>
                        <a:t>t-test</a:t>
                      </a:r>
                    </a:p>
                  </a:txBody>
                  <a:tcPr/>
                </a:tc>
                <a:extLst>
                  <a:ext uri="{0D108BD9-81ED-4DB2-BD59-A6C34878D82A}">
                    <a16:rowId xmlns:a16="http://schemas.microsoft.com/office/drawing/2014/main" val="4203509135"/>
                  </a:ext>
                </a:extLst>
              </a:tr>
              <a:tr h="370840">
                <a:tc>
                  <a:txBody>
                    <a:bodyPr/>
                    <a:lstStyle/>
                    <a:p>
                      <a:r>
                        <a:rPr lang="en-US" dirty="0"/>
                        <a:t>Categorical (multiple groups)</a:t>
                      </a:r>
                    </a:p>
                  </a:txBody>
                  <a:tcPr/>
                </a:tc>
                <a:tc>
                  <a:txBody>
                    <a:bodyPr/>
                    <a:lstStyle/>
                    <a:p>
                      <a:r>
                        <a:rPr lang="en-US" dirty="0"/>
                        <a:t>Continuous</a:t>
                      </a:r>
                    </a:p>
                  </a:txBody>
                  <a:tcPr/>
                </a:tc>
                <a:tc>
                  <a:txBody>
                    <a:bodyPr/>
                    <a:lstStyle/>
                    <a:p>
                      <a:r>
                        <a:rPr lang="en-US" dirty="0"/>
                        <a:t>ANOVA</a:t>
                      </a:r>
                    </a:p>
                  </a:txBody>
                  <a:tcPr/>
                </a:tc>
                <a:extLst>
                  <a:ext uri="{0D108BD9-81ED-4DB2-BD59-A6C34878D82A}">
                    <a16:rowId xmlns:a16="http://schemas.microsoft.com/office/drawing/2014/main" val="775865571"/>
                  </a:ext>
                </a:extLst>
              </a:tr>
              <a:tr h="370840">
                <a:tc>
                  <a:txBody>
                    <a:bodyPr/>
                    <a:lstStyle/>
                    <a:p>
                      <a:r>
                        <a:rPr lang="en-US" dirty="0"/>
                        <a:t>Continuous</a:t>
                      </a:r>
                    </a:p>
                  </a:txBody>
                  <a:tcPr/>
                </a:tc>
                <a:tc>
                  <a:txBody>
                    <a:bodyPr/>
                    <a:lstStyle/>
                    <a:p>
                      <a:r>
                        <a:rPr lang="en-US" dirty="0"/>
                        <a:t>Continuous</a:t>
                      </a:r>
                    </a:p>
                  </a:txBody>
                  <a:tcPr/>
                </a:tc>
                <a:tc>
                  <a:txBody>
                    <a:bodyPr/>
                    <a:lstStyle/>
                    <a:p>
                      <a:r>
                        <a:rPr lang="en-US" dirty="0"/>
                        <a:t>Linear regression</a:t>
                      </a:r>
                    </a:p>
                  </a:txBody>
                  <a:tcPr/>
                </a:tc>
                <a:extLst>
                  <a:ext uri="{0D108BD9-81ED-4DB2-BD59-A6C34878D82A}">
                    <a16:rowId xmlns:a16="http://schemas.microsoft.com/office/drawing/2014/main" val="27377271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Continuous</a:t>
                      </a:r>
                      <a:endParaRPr lang="en-US" dirty="0"/>
                    </a:p>
                  </a:txBody>
                  <a:tcPr/>
                </a:tc>
                <a:tc>
                  <a:txBody>
                    <a:bodyPr/>
                    <a:lstStyle/>
                    <a:p>
                      <a:r>
                        <a:rPr lang="en-US" dirty="0"/>
                        <a:t>Categorical (two groups)</a:t>
                      </a:r>
                    </a:p>
                  </a:txBody>
                  <a:tcPr/>
                </a:tc>
                <a:tc>
                  <a:txBody>
                    <a:bodyPr/>
                    <a:lstStyle/>
                    <a:p>
                      <a:r>
                        <a:rPr lang="en-US" dirty="0"/>
                        <a:t>Logistic regression</a:t>
                      </a:r>
                    </a:p>
                  </a:txBody>
                  <a:tcPr/>
                </a:tc>
                <a:extLst>
                  <a:ext uri="{0D108BD9-81ED-4DB2-BD59-A6C34878D82A}">
                    <a16:rowId xmlns:a16="http://schemas.microsoft.com/office/drawing/2014/main" val="734730537"/>
                  </a:ext>
                </a:extLst>
              </a:tr>
            </a:tbl>
          </a:graphicData>
        </a:graphic>
      </p:graphicFrame>
      <p:sp>
        <p:nvSpPr>
          <p:cNvPr id="4" name="Slide Number Placeholder 3"/>
          <p:cNvSpPr>
            <a:spLocks noGrp="1"/>
          </p:cNvSpPr>
          <p:nvPr>
            <p:ph type="sldNum" sz="quarter" idx="12"/>
          </p:nvPr>
        </p:nvSpPr>
        <p:spPr/>
        <p:txBody>
          <a:bodyPr/>
          <a:lstStyle/>
          <a:p>
            <a:fld id="{AFE3D702-57F1-4CB0-B451-B14F76DC0414}" type="slidenum">
              <a:rPr lang="en-US" smtClean="0"/>
              <a:t>11</a:t>
            </a:fld>
            <a:endParaRPr lang="en-US"/>
          </a:p>
        </p:txBody>
      </p:sp>
    </p:spTree>
    <p:extLst>
      <p:ext uri="{BB962C8B-B14F-4D97-AF65-F5344CB8AC3E}">
        <p14:creationId xmlns:p14="http://schemas.microsoft.com/office/powerpoint/2010/main" val="2057876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regression</a:t>
            </a:r>
          </a:p>
        </p:txBody>
      </p:sp>
      <p:sp>
        <p:nvSpPr>
          <p:cNvPr id="4" name="Slide Number Placeholder 3"/>
          <p:cNvSpPr>
            <a:spLocks noGrp="1"/>
          </p:cNvSpPr>
          <p:nvPr>
            <p:ph type="sldNum" sz="quarter" idx="12"/>
          </p:nvPr>
        </p:nvSpPr>
        <p:spPr/>
        <p:txBody>
          <a:bodyPr/>
          <a:lstStyle/>
          <a:p>
            <a:fld id="{AFE3D702-57F1-4CB0-B451-B14F76DC0414}" type="slidenum">
              <a:rPr lang="en-US" smtClean="0"/>
              <a:t>12</a:t>
            </a:fld>
            <a:endParaRPr lang="en-US"/>
          </a:p>
        </p:txBody>
      </p:sp>
      <p:sp>
        <p:nvSpPr>
          <p:cNvPr id="3" name="Rectangle 2"/>
          <p:cNvSpPr/>
          <p:nvPr/>
        </p:nvSpPr>
        <p:spPr>
          <a:xfrm>
            <a:off x="369277" y="1092314"/>
            <a:ext cx="4859215" cy="923330"/>
          </a:xfrm>
          <a:prstGeom prst="rect">
            <a:avLst/>
          </a:prstGeom>
        </p:spPr>
        <p:txBody>
          <a:bodyPr wrap="square">
            <a:spAutoFit/>
          </a:bodyPr>
          <a:lstStyle/>
          <a:p>
            <a:r>
              <a:rPr lang="en-US" b="1" dirty="0">
                <a:solidFill>
                  <a:srgbClr val="333333"/>
                </a:solidFill>
                <a:latin typeface="Domine"/>
              </a:rPr>
              <a:t>Simple linear regression is used to model the relationship between two continuous variables.</a:t>
            </a:r>
            <a:endParaRPr lang="en-US" dirty="0"/>
          </a:p>
        </p:txBody>
      </p:sp>
      <p:sp>
        <p:nvSpPr>
          <p:cNvPr id="7" name="Rectangle 6"/>
          <p:cNvSpPr/>
          <p:nvPr/>
        </p:nvSpPr>
        <p:spPr>
          <a:xfrm>
            <a:off x="5802923" y="1092314"/>
            <a:ext cx="6096000" cy="646331"/>
          </a:xfrm>
          <a:prstGeom prst="rect">
            <a:avLst/>
          </a:prstGeom>
        </p:spPr>
        <p:txBody>
          <a:bodyPr>
            <a:spAutoFit/>
          </a:bodyPr>
          <a:lstStyle/>
          <a:p>
            <a:r>
              <a:rPr lang="en-US" b="1" dirty="0">
                <a:solidFill>
                  <a:srgbClr val="333333"/>
                </a:solidFill>
                <a:latin typeface="Domine"/>
              </a:rPr>
              <a:t>Multiple linear regression is used when we we have multiple explanatory variables.</a:t>
            </a:r>
            <a:endParaRPr lang="en-US" dirty="0"/>
          </a:p>
        </p:txBody>
      </p:sp>
      <p:pic>
        <p:nvPicPr>
          <p:cNvPr id="8" name="Picture 7"/>
          <p:cNvPicPr>
            <a:picLocks noChangeAspect="1"/>
          </p:cNvPicPr>
          <p:nvPr/>
        </p:nvPicPr>
        <p:blipFill>
          <a:blip r:embed="rId2"/>
          <a:stretch>
            <a:fillRect/>
          </a:stretch>
        </p:blipFill>
        <p:spPr>
          <a:xfrm>
            <a:off x="512537" y="4828756"/>
            <a:ext cx="1670886" cy="357187"/>
          </a:xfrm>
          <a:prstGeom prst="rect">
            <a:avLst/>
          </a:prstGeom>
        </p:spPr>
      </p:pic>
      <p:pic>
        <p:nvPicPr>
          <p:cNvPr id="9" name="Picture 8"/>
          <p:cNvPicPr>
            <a:picLocks noChangeAspect="1"/>
          </p:cNvPicPr>
          <p:nvPr/>
        </p:nvPicPr>
        <p:blipFill>
          <a:blip r:embed="rId3"/>
          <a:stretch>
            <a:fillRect/>
          </a:stretch>
        </p:blipFill>
        <p:spPr>
          <a:xfrm>
            <a:off x="5879863" y="2070139"/>
            <a:ext cx="5942120" cy="672693"/>
          </a:xfrm>
          <a:prstGeom prst="rect">
            <a:avLst/>
          </a:prstGeom>
        </p:spPr>
      </p:pic>
      <p:pic>
        <p:nvPicPr>
          <p:cNvPr id="11" name="Picture 10">
            <a:extLst>
              <a:ext uri="{FF2B5EF4-FFF2-40B4-BE49-F238E27FC236}">
                <a16:creationId xmlns:a16="http://schemas.microsoft.com/office/drawing/2014/main" id="{447EBA9A-A441-7742-87F8-B4BDF97B3243}"/>
              </a:ext>
            </a:extLst>
          </p:cNvPr>
          <p:cNvPicPr>
            <a:picLocks noChangeAspect="1"/>
          </p:cNvPicPr>
          <p:nvPr/>
        </p:nvPicPr>
        <p:blipFill>
          <a:blip r:embed="rId4"/>
          <a:stretch>
            <a:fillRect/>
          </a:stretch>
        </p:blipFill>
        <p:spPr>
          <a:xfrm>
            <a:off x="238871" y="1885729"/>
            <a:ext cx="5442504" cy="2845297"/>
          </a:xfrm>
          <a:prstGeom prst="rect">
            <a:avLst/>
          </a:prstGeom>
        </p:spPr>
      </p:pic>
      <p:pic>
        <p:nvPicPr>
          <p:cNvPr id="12" name="Picture 11">
            <a:extLst>
              <a:ext uri="{FF2B5EF4-FFF2-40B4-BE49-F238E27FC236}">
                <a16:creationId xmlns:a16="http://schemas.microsoft.com/office/drawing/2014/main" id="{4BDA2FD5-01A1-B146-A5FB-8EF9A2875525}"/>
              </a:ext>
            </a:extLst>
          </p:cNvPr>
          <p:cNvPicPr>
            <a:picLocks noChangeAspect="1"/>
          </p:cNvPicPr>
          <p:nvPr/>
        </p:nvPicPr>
        <p:blipFill>
          <a:blip r:embed="rId5"/>
          <a:stretch>
            <a:fillRect/>
          </a:stretch>
        </p:blipFill>
        <p:spPr>
          <a:xfrm>
            <a:off x="6313336" y="2846865"/>
            <a:ext cx="3991555" cy="3776553"/>
          </a:xfrm>
          <a:prstGeom prst="rect">
            <a:avLst/>
          </a:prstGeom>
        </p:spPr>
      </p:pic>
      <p:sp>
        <p:nvSpPr>
          <p:cNvPr id="13" name="TextBox 12">
            <a:extLst>
              <a:ext uri="{FF2B5EF4-FFF2-40B4-BE49-F238E27FC236}">
                <a16:creationId xmlns:a16="http://schemas.microsoft.com/office/drawing/2014/main" id="{78B9E540-0C10-3142-9B25-2E16F7FE6062}"/>
              </a:ext>
            </a:extLst>
          </p:cNvPr>
          <p:cNvSpPr txBox="1"/>
          <p:nvPr/>
        </p:nvSpPr>
        <p:spPr>
          <a:xfrm>
            <a:off x="3140765" y="6019137"/>
            <a:ext cx="2236510" cy="369332"/>
          </a:xfrm>
          <a:prstGeom prst="rect">
            <a:avLst/>
          </a:prstGeom>
          <a:noFill/>
        </p:spPr>
        <p:txBody>
          <a:bodyPr wrap="none" rtlCol="0">
            <a:spAutoFit/>
          </a:bodyPr>
          <a:lstStyle/>
          <a:p>
            <a:r>
              <a:rPr lang="en-US" dirty="0"/>
              <a:t>Beware - overfitting!</a:t>
            </a:r>
          </a:p>
        </p:txBody>
      </p:sp>
    </p:spTree>
    <p:extLst>
      <p:ext uri="{BB962C8B-B14F-4D97-AF65-F5344CB8AC3E}">
        <p14:creationId xmlns:p14="http://schemas.microsoft.com/office/powerpoint/2010/main" val="1435365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Nonlinear regression</a:t>
            </a:r>
          </a:p>
        </p:txBody>
      </p:sp>
      <p:sp>
        <p:nvSpPr>
          <p:cNvPr id="4" name="Slide Number Placeholder 3"/>
          <p:cNvSpPr>
            <a:spLocks noGrp="1"/>
          </p:cNvSpPr>
          <p:nvPr>
            <p:ph type="sldNum" sz="quarter" idx="12"/>
          </p:nvPr>
        </p:nvSpPr>
        <p:spPr/>
        <p:txBody>
          <a:bodyPr/>
          <a:lstStyle/>
          <a:p>
            <a:fld id="{AFE3D702-57F1-4CB0-B451-B14F76DC0414}" type="slidenum">
              <a:rPr lang="en-US" smtClean="0"/>
              <a:t>13</a:t>
            </a:fld>
            <a:endParaRPr lang="en-US"/>
          </a:p>
        </p:txBody>
      </p:sp>
      <p:sp>
        <p:nvSpPr>
          <p:cNvPr id="7" name="Content Placeholder 4">
            <a:extLst>
              <a:ext uri="{FF2B5EF4-FFF2-40B4-BE49-F238E27FC236}">
                <a16:creationId xmlns:a16="http://schemas.microsoft.com/office/drawing/2014/main" id="{D1C2221F-A2B0-244C-9763-6693478CB6DE}"/>
              </a:ext>
            </a:extLst>
          </p:cNvPr>
          <p:cNvSpPr>
            <a:spLocks noGrp="1"/>
          </p:cNvSpPr>
          <p:nvPr>
            <p:ph idx="1"/>
          </p:nvPr>
        </p:nvSpPr>
        <p:spPr>
          <a:xfrm>
            <a:off x="466725" y="1523999"/>
            <a:ext cx="11258550" cy="4725726"/>
          </a:xfrm>
        </p:spPr>
        <p:txBody>
          <a:bodyPr/>
          <a:lstStyle/>
          <a:p>
            <a:r>
              <a:rPr lang="en-US" dirty="0"/>
              <a:t>Nonlinear regression is a form of regression analysis in which observational data are modeled by a function which is a nonlinear. ;-)</a:t>
            </a:r>
          </a:p>
          <a:p>
            <a:r>
              <a:rPr lang="en-US" dirty="0"/>
              <a:t>Polynomial regression</a:t>
            </a:r>
          </a:p>
          <a:p>
            <a:r>
              <a:rPr lang="en-US" dirty="0"/>
              <a:t>Poisson distribution </a:t>
            </a:r>
          </a:p>
        </p:txBody>
      </p:sp>
      <p:pic>
        <p:nvPicPr>
          <p:cNvPr id="12" name="Picture 2" descr="Image result for negative binomial distribution">
            <a:extLst>
              <a:ext uri="{FF2B5EF4-FFF2-40B4-BE49-F238E27FC236}">
                <a16:creationId xmlns:a16="http://schemas.microsoft.com/office/drawing/2014/main" id="{E07B9AAB-64CE-1844-B53A-1F2289751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0395" y="3085527"/>
            <a:ext cx="5872479" cy="3134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C41D427-DE2C-EB4A-83DD-5B91A75CD973}"/>
              </a:ext>
            </a:extLst>
          </p:cNvPr>
          <p:cNvPicPr>
            <a:picLocks noChangeAspect="1"/>
          </p:cNvPicPr>
          <p:nvPr/>
        </p:nvPicPr>
        <p:blipFill>
          <a:blip r:embed="rId3"/>
          <a:stretch>
            <a:fillRect/>
          </a:stretch>
        </p:blipFill>
        <p:spPr>
          <a:xfrm>
            <a:off x="630324" y="3260035"/>
            <a:ext cx="3528210" cy="2998737"/>
          </a:xfrm>
          <a:prstGeom prst="rect">
            <a:avLst/>
          </a:prstGeom>
        </p:spPr>
      </p:pic>
    </p:spTree>
    <p:extLst>
      <p:ext uri="{BB962C8B-B14F-4D97-AF65-F5344CB8AC3E}">
        <p14:creationId xmlns:p14="http://schemas.microsoft.com/office/powerpoint/2010/main" val="2996716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Nonlinear regression</a:t>
            </a:r>
          </a:p>
        </p:txBody>
      </p:sp>
      <p:sp>
        <p:nvSpPr>
          <p:cNvPr id="4" name="Slide Number Placeholder 3"/>
          <p:cNvSpPr>
            <a:spLocks noGrp="1"/>
          </p:cNvSpPr>
          <p:nvPr>
            <p:ph type="sldNum" sz="quarter" idx="12"/>
          </p:nvPr>
        </p:nvSpPr>
        <p:spPr/>
        <p:txBody>
          <a:bodyPr/>
          <a:lstStyle/>
          <a:p>
            <a:fld id="{AFE3D702-57F1-4CB0-B451-B14F76DC0414}" type="slidenum">
              <a:rPr lang="en-US" smtClean="0"/>
              <a:t>14</a:t>
            </a:fld>
            <a:endParaRPr lang="en-US"/>
          </a:p>
        </p:txBody>
      </p:sp>
      <p:sp>
        <p:nvSpPr>
          <p:cNvPr id="7" name="Content Placeholder 4">
            <a:extLst>
              <a:ext uri="{FF2B5EF4-FFF2-40B4-BE49-F238E27FC236}">
                <a16:creationId xmlns:a16="http://schemas.microsoft.com/office/drawing/2014/main" id="{D1C2221F-A2B0-244C-9763-6693478CB6DE}"/>
              </a:ext>
            </a:extLst>
          </p:cNvPr>
          <p:cNvSpPr>
            <a:spLocks noGrp="1"/>
          </p:cNvSpPr>
          <p:nvPr>
            <p:ph idx="1"/>
          </p:nvPr>
        </p:nvSpPr>
        <p:spPr>
          <a:xfrm>
            <a:off x="466725" y="1523999"/>
            <a:ext cx="11258550" cy="1481594"/>
          </a:xfrm>
        </p:spPr>
        <p:txBody>
          <a:bodyPr/>
          <a:lstStyle/>
          <a:p>
            <a:r>
              <a:rPr lang="en-US" dirty="0"/>
              <a:t>Nonlinear regression is a form of regression analysis in which observational data are modeled by a function which is a nonlinear. ;-)</a:t>
            </a:r>
          </a:p>
          <a:p>
            <a:r>
              <a:rPr lang="en-US" dirty="0"/>
              <a:t>Polynomial regression</a:t>
            </a:r>
          </a:p>
        </p:txBody>
      </p:sp>
      <p:pic>
        <p:nvPicPr>
          <p:cNvPr id="10" name="Picture 9">
            <a:extLst>
              <a:ext uri="{FF2B5EF4-FFF2-40B4-BE49-F238E27FC236}">
                <a16:creationId xmlns:a16="http://schemas.microsoft.com/office/drawing/2014/main" id="{C9A9B6E5-CE1B-C743-9E3C-AF4C95A6C04D}"/>
              </a:ext>
            </a:extLst>
          </p:cNvPr>
          <p:cNvPicPr>
            <a:picLocks noChangeAspect="1"/>
          </p:cNvPicPr>
          <p:nvPr/>
        </p:nvPicPr>
        <p:blipFill>
          <a:blip r:embed="rId2"/>
          <a:stretch>
            <a:fillRect/>
          </a:stretch>
        </p:blipFill>
        <p:spPr>
          <a:xfrm>
            <a:off x="922570" y="2787430"/>
            <a:ext cx="3649429" cy="3158160"/>
          </a:xfrm>
          <a:prstGeom prst="rect">
            <a:avLst/>
          </a:prstGeom>
        </p:spPr>
      </p:pic>
      <p:pic>
        <p:nvPicPr>
          <p:cNvPr id="11" name="Picture 10">
            <a:extLst>
              <a:ext uri="{FF2B5EF4-FFF2-40B4-BE49-F238E27FC236}">
                <a16:creationId xmlns:a16="http://schemas.microsoft.com/office/drawing/2014/main" id="{46F1FDBF-B56C-7C4E-B763-8BDD6B45C159}"/>
              </a:ext>
            </a:extLst>
          </p:cNvPr>
          <p:cNvPicPr>
            <a:picLocks noChangeAspect="1"/>
          </p:cNvPicPr>
          <p:nvPr/>
        </p:nvPicPr>
        <p:blipFill>
          <a:blip r:embed="rId3"/>
          <a:stretch>
            <a:fillRect/>
          </a:stretch>
        </p:blipFill>
        <p:spPr>
          <a:xfrm>
            <a:off x="4851118" y="2806810"/>
            <a:ext cx="5056207" cy="2244510"/>
          </a:xfrm>
          <a:prstGeom prst="rect">
            <a:avLst/>
          </a:prstGeom>
        </p:spPr>
      </p:pic>
    </p:spTree>
    <p:extLst>
      <p:ext uri="{BB962C8B-B14F-4D97-AF65-F5344CB8AC3E}">
        <p14:creationId xmlns:p14="http://schemas.microsoft.com/office/powerpoint/2010/main" val="3908230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regression</a:t>
            </a:r>
          </a:p>
        </p:txBody>
      </p:sp>
      <p:sp>
        <p:nvSpPr>
          <p:cNvPr id="4" name="Slide Number Placeholder 3"/>
          <p:cNvSpPr>
            <a:spLocks noGrp="1"/>
          </p:cNvSpPr>
          <p:nvPr>
            <p:ph type="sldNum" sz="quarter" idx="12"/>
          </p:nvPr>
        </p:nvSpPr>
        <p:spPr/>
        <p:txBody>
          <a:bodyPr/>
          <a:lstStyle/>
          <a:p>
            <a:fld id="{AFE3D702-57F1-4CB0-B451-B14F76DC0414}" type="slidenum">
              <a:rPr lang="en-US" smtClean="0"/>
              <a:t>15</a:t>
            </a:fld>
            <a:endParaRPr lang="en-US"/>
          </a:p>
        </p:txBody>
      </p:sp>
      <p:sp>
        <p:nvSpPr>
          <p:cNvPr id="7" name="Content Placeholder 4">
            <a:extLst>
              <a:ext uri="{FF2B5EF4-FFF2-40B4-BE49-F238E27FC236}">
                <a16:creationId xmlns:a16="http://schemas.microsoft.com/office/drawing/2014/main" id="{D1C2221F-A2B0-244C-9763-6693478CB6DE}"/>
              </a:ext>
            </a:extLst>
          </p:cNvPr>
          <p:cNvSpPr>
            <a:spLocks noGrp="1"/>
          </p:cNvSpPr>
          <p:nvPr>
            <p:ph idx="1"/>
          </p:nvPr>
        </p:nvSpPr>
        <p:spPr>
          <a:xfrm>
            <a:off x="466725" y="1523999"/>
            <a:ext cx="11258550" cy="996564"/>
          </a:xfrm>
        </p:spPr>
        <p:txBody>
          <a:bodyPr/>
          <a:lstStyle/>
          <a:p>
            <a:r>
              <a:rPr lang="en-US" dirty="0"/>
              <a:t>Overfitting</a:t>
            </a:r>
          </a:p>
        </p:txBody>
      </p:sp>
      <p:pic>
        <p:nvPicPr>
          <p:cNvPr id="9" name="Picture 8">
            <a:extLst>
              <a:ext uri="{FF2B5EF4-FFF2-40B4-BE49-F238E27FC236}">
                <a16:creationId xmlns:a16="http://schemas.microsoft.com/office/drawing/2014/main" id="{D7F0833D-66C7-5A49-8485-56AE6539A745}"/>
              </a:ext>
            </a:extLst>
          </p:cNvPr>
          <p:cNvPicPr>
            <a:picLocks noChangeAspect="1"/>
          </p:cNvPicPr>
          <p:nvPr/>
        </p:nvPicPr>
        <p:blipFill>
          <a:blip r:embed="rId2"/>
          <a:stretch>
            <a:fillRect/>
          </a:stretch>
        </p:blipFill>
        <p:spPr>
          <a:xfrm>
            <a:off x="646099" y="2161706"/>
            <a:ext cx="5397500" cy="3822700"/>
          </a:xfrm>
          <a:prstGeom prst="rect">
            <a:avLst/>
          </a:prstGeom>
        </p:spPr>
      </p:pic>
    </p:spTree>
    <p:extLst>
      <p:ext uri="{BB962C8B-B14F-4D97-AF65-F5344CB8AC3E}">
        <p14:creationId xmlns:p14="http://schemas.microsoft.com/office/powerpoint/2010/main" val="2912077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Parametric vs. non-parametric tests</a:t>
            </a:r>
          </a:p>
        </p:txBody>
      </p:sp>
      <p:sp>
        <p:nvSpPr>
          <p:cNvPr id="4" name="Slide Number Placeholder 3"/>
          <p:cNvSpPr>
            <a:spLocks noGrp="1"/>
          </p:cNvSpPr>
          <p:nvPr>
            <p:ph type="sldNum" sz="quarter" idx="12"/>
          </p:nvPr>
        </p:nvSpPr>
        <p:spPr/>
        <p:txBody>
          <a:bodyPr/>
          <a:lstStyle/>
          <a:p>
            <a:fld id="{AFE3D702-57F1-4CB0-B451-B14F76DC0414}" type="slidenum">
              <a:rPr lang="en-US" smtClean="0"/>
              <a:t>16</a:t>
            </a:fld>
            <a:endParaRPr lang="en-US"/>
          </a:p>
        </p:txBody>
      </p:sp>
      <p:sp>
        <p:nvSpPr>
          <p:cNvPr id="3" name="Rectangle 2"/>
          <p:cNvSpPr/>
          <p:nvPr/>
        </p:nvSpPr>
        <p:spPr>
          <a:xfrm>
            <a:off x="345830" y="1190626"/>
            <a:ext cx="11617569" cy="1754326"/>
          </a:xfrm>
          <a:prstGeom prst="rect">
            <a:avLst/>
          </a:prstGeom>
        </p:spPr>
        <p:txBody>
          <a:bodyPr wrap="square">
            <a:spAutoFit/>
          </a:bodyPr>
          <a:lstStyle/>
          <a:p>
            <a:r>
              <a:rPr lang="en-US" b="1" dirty="0">
                <a:solidFill>
                  <a:srgbClr val="6C757D"/>
                </a:solidFill>
                <a:latin typeface="Poppins"/>
              </a:rPr>
              <a:t>Parametric tests</a:t>
            </a:r>
            <a:r>
              <a:rPr lang="en-US" dirty="0">
                <a:solidFill>
                  <a:srgbClr val="6C757D"/>
                </a:solidFill>
                <a:latin typeface="Poppins"/>
              </a:rPr>
              <a:t> assume underlying statistical distributions in the data. Therefore, several conditions of validity must be met so that the result of a parametric test is reliable. For example, Student’s t-test for two independent samples is reliable only if each sample follows a normal distribution and if sample variances are homogeneous. </a:t>
            </a:r>
          </a:p>
          <a:p>
            <a:endParaRPr lang="en-US" dirty="0">
              <a:solidFill>
                <a:srgbClr val="6C757D"/>
              </a:solidFill>
              <a:latin typeface="Poppins"/>
            </a:endParaRPr>
          </a:p>
          <a:p>
            <a:r>
              <a:rPr lang="en-US" b="1" dirty="0">
                <a:solidFill>
                  <a:srgbClr val="6C757D"/>
                </a:solidFill>
                <a:latin typeface="Poppins"/>
              </a:rPr>
              <a:t>Nonparametric tests</a:t>
            </a:r>
            <a:r>
              <a:rPr lang="en-US" dirty="0">
                <a:solidFill>
                  <a:srgbClr val="6C757D"/>
                </a:solidFill>
                <a:latin typeface="Poppins"/>
              </a:rPr>
              <a:t> do not rely on any distribution. They can thus be applied even if parametric conditions of validity are not met. They are generally weaker.</a:t>
            </a:r>
            <a:endParaRPr lang="en-US" b="0" i="0" dirty="0">
              <a:solidFill>
                <a:srgbClr val="6C757D"/>
              </a:solidFill>
              <a:effectLst/>
              <a:latin typeface="Poppins"/>
            </a:endParaRPr>
          </a:p>
        </p:txBody>
      </p:sp>
      <p:pic>
        <p:nvPicPr>
          <p:cNvPr id="2050" name="Picture 2" descr="Image result for parametric vs nonparametric tests 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3134883"/>
            <a:ext cx="377190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417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Wilcoxon rank-sum test (Mann–Whitney U test)</a:t>
            </a:r>
          </a:p>
        </p:txBody>
      </p:sp>
      <p:sp>
        <p:nvSpPr>
          <p:cNvPr id="4" name="Slide Number Placeholder 3"/>
          <p:cNvSpPr>
            <a:spLocks noGrp="1"/>
          </p:cNvSpPr>
          <p:nvPr>
            <p:ph type="sldNum" sz="quarter" idx="12"/>
          </p:nvPr>
        </p:nvSpPr>
        <p:spPr/>
        <p:txBody>
          <a:bodyPr/>
          <a:lstStyle/>
          <a:p>
            <a:fld id="{AFE3D702-57F1-4CB0-B451-B14F76DC0414}" type="slidenum">
              <a:rPr lang="en-US" smtClean="0"/>
              <a:t>17</a:t>
            </a:fld>
            <a:endParaRPr lang="en-US"/>
          </a:p>
        </p:txBody>
      </p:sp>
      <p:pic>
        <p:nvPicPr>
          <p:cNvPr id="6" name="Picture 5">
            <a:extLst>
              <a:ext uri="{FF2B5EF4-FFF2-40B4-BE49-F238E27FC236}">
                <a16:creationId xmlns:a16="http://schemas.microsoft.com/office/drawing/2014/main" id="{A5AB926B-5D83-7D43-8745-D03EA4A7C8F6}"/>
              </a:ext>
            </a:extLst>
          </p:cNvPr>
          <p:cNvPicPr>
            <a:picLocks noChangeAspect="1"/>
          </p:cNvPicPr>
          <p:nvPr/>
        </p:nvPicPr>
        <p:blipFill>
          <a:blip r:embed="rId2"/>
          <a:stretch>
            <a:fillRect/>
          </a:stretch>
        </p:blipFill>
        <p:spPr>
          <a:xfrm>
            <a:off x="2179982" y="4210876"/>
            <a:ext cx="6930067" cy="1848018"/>
          </a:xfrm>
          <a:prstGeom prst="rect">
            <a:avLst/>
          </a:prstGeom>
        </p:spPr>
      </p:pic>
      <p:sp>
        <p:nvSpPr>
          <p:cNvPr id="8" name="Content Placeholder 4">
            <a:extLst>
              <a:ext uri="{FF2B5EF4-FFF2-40B4-BE49-F238E27FC236}">
                <a16:creationId xmlns:a16="http://schemas.microsoft.com/office/drawing/2014/main" id="{6004911D-EBB2-B449-9C7C-F7FF57424BA9}"/>
              </a:ext>
            </a:extLst>
          </p:cNvPr>
          <p:cNvSpPr>
            <a:spLocks noGrp="1"/>
          </p:cNvSpPr>
          <p:nvPr>
            <p:ph idx="1"/>
          </p:nvPr>
        </p:nvSpPr>
        <p:spPr>
          <a:xfrm>
            <a:off x="466725" y="1523999"/>
            <a:ext cx="11258550" cy="4362451"/>
          </a:xfrm>
        </p:spPr>
        <p:txBody>
          <a:bodyPr/>
          <a:lstStyle/>
          <a:p>
            <a:r>
              <a:rPr lang="en-US" dirty="0"/>
              <a:t>Comparing medians of two population</a:t>
            </a:r>
          </a:p>
          <a:p>
            <a:r>
              <a:rPr lang="en-US" dirty="0"/>
              <a:t>No assumptions about the populations – but data must be ordinal</a:t>
            </a:r>
          </a:p>
          <a:p>
            <a:pPr lvl="1"/>
            <a:r>
              <a:rPr lang="en-US" dirty="0"/>
              <a:t>Beware of ties</a:t>
            </a:r>
          </a:p>
          <a:p>
            <a:r>
              <a:rPr lang="en-US" dirty="0"/>
              <a:t>One population can be sub-sample of the other</a:t>
            </a:r>
          </a:p>
          <a:p>
            <a:pPr lvl="1"/>
            <a:r>
              <a:rPr lang="en-US" dirty="0"/>
              <a:t>  Does selected genes have a higher expression?</a:t>
            </a:r>
          </a:p>
        </p:txBody>
      </p:sp>
    </p:spTree>
    <p:extLst>
      <p:ext uri="{BB962C8B-B14F-4D97-AF65-F5344CB8AC3E}">
        <p14:creationId xmlns:p14="http://schemas.microsoft.com/office/powerpoint/2010/main" val="1127494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Kruskal–Wallis test</a:t>
            </a:r>
          </a:p>
        </p:txBody>
      </p:sp>
      <p:sp>
        <p:nvSpPr>
          <p:cNvPr id="4" name="Slide Number Placeholder 3"/>
          <p:cNvSpPr>
            <a:spLocks noGrp="1"/>
          </p:cNvSpPr>
          <p:nvPr>
            <p:ph type="sldNum" sz="quarter" idx="12"/>
          </p:nvPr>
        </p:nvSpPr>
        <p:spPr/>
        <p:txBody>
          <a:bodyPr/>
          <a:lstStyle/>
          <a:p>
            <a:fld id="{AFE3D702-57F1-4CB0-B451-B14F76DC0414}" type="slidenum">
              <a:rPr lang="en-US" smtClean="0"/>
              <a:t>18</a:t>
            </a:fld>
            <a:endParaRPr lang="en-US"/>
          </a:p>
        </p:txBody>
      </p:sp>
      <p:pic>
        <p:nvPicPr>
          <p:cNvPr id="3" name="Picture 2">
            <a:extLst>
              <a:ext uri="{FF2B5EF4-FFF2-40B4-BE49-F238E27FC236}">
                <a16:creationId xmlns:a16="http://schemas.microsoft.com/office/drawing/2014/main" id="{62549107-788C-624E-BBBF-E7969777576D}"/>
              </a:ext>
            </a:extLst>
          </p:cNvPr>
          <p:cNvPicPr>
            <a:picLocks noChangeAspect="1"/>
          </p:cNvPicPr>
          <p:nvPr/>
        </p:nvPicPr>
        <p:blipFill>
          <a:blip r:embed="rId2"/>
          <a:stretch>
            <a:fillRect/>
          </a:stretch>
        </p:blipFill>
        <p:spPr>
          <a:xfrm>
            <a:off x="494305" y="1356800"/>
            <a:ext cx="5326050" cy="2012063"/>
          </a:xfrm>
          <a:prstGeom prst="rect">
            <a:avLst/>
          </a:prstGeom>
        </p:spPr>
      </p:pic>
      <p:pic>
        <p:nvPicPr>
          <p:cNvPr id="5" name="Picture 4">
            <a:extLst>
              <a:ext uri="{FF2B5EF4-FFF2-40B4-BE49-F238E27FC236}">
                <a16:creationId xmlns:a16="http://schemas.microsoft.com/office/drawing/2014/main" id="{38F7DA8D-1226-734F-BD75-FF82B99F2200}"/>
              </a:ext>
            </a:extLst>
          </p:cNvPr>
          <p:cNvPicPr>
            <a:picLocks noChangeAspect="1"/>
          </p:cNvPicPr>
          <p:nvPr/>
        </p:nvPicPr>
        <p:blipFill>
          <a:blip r:embed="rId3"/>
          <a:stretch>
            <a:fillRect/>
          </a:stretch>
        </p:blipFill>
        <p:spPr>
          <a:xfrm>
            <a:off x="5876787" y="2590800"/>
            <a:ext cx="5765800" cy="3505200"/>
          </a:xfrm>
          <a:prstGeom prst="rect">
            <a:avLst/>
          </a:prstGeom>
        </p:spPr>
      </p:pic>
    </p:spTree>
    <p:extLst>
      <p:ext uri="{BB962C8B-B14F-4D97-AF65-F5344CB8AC3E}">
        <p14:creationId xmlns:p14="http://schemas.microsoft.com/office/powerpoint/2010/main" val="2551724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a:t>Wilcoxon</a:t>
            </a:r>
            <a:r>
              <a:rPr lang="cs-CZ" dirty="0"/>
              <a:t> </a:t>
            </a:r>
            <a:r>
              <a:rPr lang="cs-CZ" dirty="0" err="1"/>
              <a:t>signed</a:t>
            </a:r>
            <a:r>
              <a:rPr lang="cs-CZ" dirty="0"/>
              <a:t>-rank test</a:t>
            </a:r>
          </a:p>
        </p:txBody>
      </p:sp>
      <p:sp>
        <p:nvSpPr>
          <p:cNvPr id="4" name="Slide Number Placeholder 3"/>
          <p:cNvSpPr>
            <a:spLocks noGrp="1"/>
          </p:cNvSpPr>
          <p:nvPr>
            <p:ph type="sldNum" sz="quarter" idx="12"/>
          </p:nvPr>
        </p:nvSpPr>
        <p:spPr/>
        <p:txBody>
          <a:bodyPr/>
          <a:lstStyle/>
          <a:p>
            <a:fld id="{AFE3D702-57F1-4CB0-B451-B14F76DC0414}" type="slidenum">
              <a:rPr lang="en-US" smtClean="0"/>
              <a:t>19</a:t>
            </a:fld>
            <a:endParaRPr lang="en-US"/>
          </a:p>
        </p:txBody>
      </p:sp>
      <p:sp>
        <p:nvSpPr>
          <p:cNvPr id="7" name="Content Placeholder 4">
            <a:extLst>
              <a:ext uri="{FF2B5EF4-FFF2-40B4-BE49-F238E27FC236}">
                <a16:creationId xmlns:a16="http://schemas.microsoft.com/office/drawing/2014/main" id="{EDEB939A-B3C4-AC46-88A8-343E225FDDE4}"/>
              </a:ext>
            </a:extLst>
          </p:cNvPr>
          <p:cNvSpPr>
            <a:spLocks noGrp="1"/>
          </p:cNvSpPr>
          <p:nvPr>
            <p:ph idx="1"/>
          </p:nvPr>
        </p:nvSpPr>
        <p:spPr>
          <a:xfrm>
            <a:off x="466725" y="1523999"/>
            <a:ext cx="11258550" cy="4362451"/>
          </a:xfrm>
        </p:spPr>
        <p:txBody>
          <a:bodyPr/>
          <a:lstStyle/>
          <a:p>
            <a:r>
              <a:rPr lang="en-US" dirty="0"/>
              <a:t>Paired data points </a:t>
            </a:r>
          </a:p>
        </p:txBody>
      </p:sp>
      <p:pic>
        <p:nvPicPr>
          <p:cNvPr id="8" name="Picture 7">
            <a:extLst>
              <a:ext uri="{FF2B5EF4-FFF2-40B4-BE49-F238E27FC236}">
                <a16:creationId xmlns:a16="http://schemas.microsoft.com/office/drawing/2014/main" id="{4B180029-CCDF-E94A-A90F-E1588969C997}"/>
              </a:ext>
            </a:extLst>
          </p:cNvPr>
          <p:cNvPicPr>
            <a:picLocks noChangeAspect="1"/>
          </p:cNvPicPr>
          <p:nvPr/>
        </p:nvPicPr>
        <p:blipFill>
          <a:blip r:embed="rId2"/>
          <a:stretch>
            <a:fillRect/>
          </a:stretch>
        </p:blipFill>
        <p:spPr>
          <a:xfrm>
            <a:off x="367085" y="2005439"/>
            <a:ext cx="8077090" cy="2669927"/>
          </a:xfrm>
          <a:prstGeom prst="rect">
            <a:avLst/>
          </a:prstGeom>
        </p:spPr>
      </p:pic>
    </p:spTree>
    <p:extLst>
      <p:ext uri="{BB962C8B-B14F-4D97-AF65-F5344CB8AC3E}">
        <p14:creationId xmlns:p14="http://schemas.microsoft.com/office/powerpoint/2010/main" val="541352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4" name="Slide Number Placeholder 3"/>
          <p:cNvSpPr>
            <a:spLocks noGrp="1"/>
          </p:cNvSpPr>
          <p:nvPr>
            <p:ph type="sldNum" sz="quarter" idx="12"/>
          </p:nvPr>
        </p:nvSpPr>
        <p:spPr/>
        <p:txBody>
          <a:bodyPr/>
          <a:lstStyle/>
          <a:p>
            <a:fld id="{AFE3D702-57F1-4CB0-B451-B14F76DC0414}" type="slidenum">
              <a:rPr lang="en-US" smtClean="0"/>
              <a:t>2</a:t>
            </a:fld>
            <a:endParaRPr lang="en-US"/>
          </a:p>
        </p:txBody>
      </p:sp>
      <p:sp>
        <p:nvSpPr>
          <p:cNvPr id="5" name="Content Placeholder 4">
            <a:extLst>
              <a:ext uri="{FF2B5EF4-FFF2-40B4-BE49-F238E27FC236}">
                <a16:creationId xmlns:a16="http://schemas.microsoft.com/office/drawing/2014/main" id="{393B6C43-8046-CA44-9E8C-8DE2CC3B848B}"/>
              </a:ext>
            </a:extLst>
          </p:cNvPr>
          <p:cNvSpPr>
            <a:spLocks noGrp="1"/>
          </p:cNvSpPr>
          <p:nvPr>
            <p:ph idx="1"/>
          </p:nvPr>
        </p:nvSpPr>
        <p:spPr>
          <a:xfrm>
            <a:off x="466725" y="1523999"/>
            <a:ext cx="11258550" cy="808893"/>
          </a:xfrm>
        </p:spPr>
        <p:txBody>
          <a:bodyPr/>
          <a:lstStyle/>
          <a:p>
            <a:r>
              <a:rPr lang="en-US" dirty="0"/>
              <a:t>Statistics is the science of learning from </a:t>
            </a:r>
            <a:r>
              <a:rPr lang="en-US" b="1" dirty="0"/>
              <a:t>data</a:t>
            </a:r>
            <a:r>
              <a:rPr lang="en-US" dirty="0"/>
              <a:t>, and of measuring, controlling and communicating </a:t>
            </a:r>
            <a:r>
              <a:rPr lang="en-US" b="1" dirty="0"/>
              <a:t>uncertainty</a:t>
            </a:r>
            <a:r>
              <a:rPr lang="en-US" dirty="0"/>
              <a:t>. - American Statistical Association (ASA) </a:t>
            </a:r>
          </a:p>
          <a:p>
            <a:endParaRPr lang="en-US" dirty="0"/>
          </a:p>
          <a:p>
            <a:endParaRPr lang="en-US" dirty="0"/>
          </a:p>
        </p:txBody>
      </p:sp>
      <p:pic>
        <p:nvPicPr>
          <p:cNvPr id="1026" name="Picture 2" descr="Image result for ppdac"/>
          <p:cNvPicPr>
            <a:picLocks noChangeAspect="1" noChangeArrowheads="1"/>
          </p:cNvPicPr>
          <p:nvPr/>
        </p:nvPicPr>
        <p:blipFill rotWithShape="1">
          <a:blip r:embed="rId2">
            <a:extLst>
              <a:ext uri="{28A0092B-C50C-407E-A947-70E740481C1C}">
                <a14:useLocalDpi xmlns:a14="http://schemas.microsoft.com/office/drawing/2010/main" val="0"/>
              </a:ext>
            </a:extLst>
          </a:blip>
          <a:srcRect t="20116"/>
          <a:stretch/>
        </p:blipFill>
        <p:spPr bwMode="auto">
          <a:xfrm>
            <a:off x="3610706" y="2801816"/>
            <a:ext cx="4443047" cy="3258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205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t-test</a:t>
            </a:r>
          </a:p>
        </p:txBody>
      </p:sp>
      <p:sp>
        <p:nvSpPr>
          <p:cNvPr id="4" name="Slide Number Placeholder 3"/>
          <p:cNvSpPr>
            <a:spLocks noGrp="1"/>
          </p:cNvSpPr>
          <p:nvPr>
            <p:ph type="sldNum" sz="quarter" idx="12"/>
          </p:nvPr>
        </p:nvSpPr>
        <p:spPr/>
        <p:txBody>
          <a:bodyPr/>
          <a:lstStyle/>
          <a:p>
            <a:fld id="{AFE3D702-57F1-4CB0-B451-B14F76DC0414}" type="slidenum">
              <a:rPr lang="en-US" smtClean="0"/>
              <a:t>20</a:t>
            </a:fld>
            <a:endParaRPr lang="en-US"/>
          </a:p>
        </p:txBody>
      </p:sp>
      <p:pic>
        <p:nvPicPr>
          <p:cNvPr id="6" name="Picture 5">
            <a:extLst>
              <a:ext uri="{FF2B5EF4-FFF2-40B4-BE49-F238E27FC236}">
                <a16:creationId xmlns:a16="http://schemas.microsoft.com/office/drawing/2014/main" id="{9CD78F25-C9B3-EA42-BE60-4F27EEDA8017}"/>
              </a:ext>
            </a:extLst>
          </p:cNvPr>
          <p:cNvPicPr>
            <a:picLocks noChangeAspect="1"/>
          </p:cNvPicPr>
          <p:nvPr/>
        </p:nvPicPr>
        <p:blipFill>
          <a:blip r:embed="rId2"/>
          <a:stretch>
            <a:fillRect/>
          </a:stretch>
        </p:blipFill>
        <p:spPr>
          <a:xfrm>
            <a:off x="836213" y="1445149"/>
            <a:ext cx="6400800" cy="4572000"/>
          </a:xfrm>
          <a:prstGeom prst="rect">
            <a:avLst/>
          </a:prstGeom>
        </p:spPr>
      </p:pic>
    </p:spTree>
    <p:extLst>
      <p:ext uri="{BB962C8B-B14F-4D97-AF65-F5344CB8AC3E}">
        <p14:creationId xmlns:p14="http://schemas.microsoft.com/office/powerpoint/2010/main" val="2101720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t-test</a:t>
            </a:r>
          </a:p>
        </p:txBody>
      </p:sp>
      <p:sp>
        <p:nvSpPr>
          <p:cNvPr id="4" name="Slide Number Placeholder 3"/>
          <p:cNvSpPr>
            <a:spLocks noGrp="1"/>
          </p:cNvSpPr>
          <p:nvPr>
            <p:ph type="sldNum" sz="quarter" idx="12"/>
          </p:nvPr>
        </p:nvSpPr>
        <p:spPr/>
        <p:txBody>
          <a:bodyPr/>
          <a:lstStyle/>
          <a:p>
            <a:fld id="{AFE3D702-57F1-4CB0-B451-B14F76DC0414}" type="slidenum">
              <a:rPr lang="en-US" smtClean="0"/>
              <a:t>21</a:t>
            </a:fld>
            <a:endParaRPr lang="en-US"/>
          </a:p>
        </p:txBody>
      </p:sp>
      <p:sp>
        <p:nvSpPr>
          <p:cNvPr id="5" name="Content Placeholder 4">
            <a:extLst>
              <a:ext uri="{FF2B5EF4-FFF2-40B4-BE49-F238E27FC236}">
                <a16:creationId xmlns:a16="http://schemas.microsoft.com/office/drawing/2014/main" id="{941D805C-5DFE-6F44-BD98-80D6222B5606}"/>
              </a:ext>
            </a:extLst>
          </p:cNvPr>
          <p:cNvSpPr>
            <a:spLocks noGrp="1"/>
          </p:cNvSpPr>
          <p:nvPr>
            <p:ph idx="1"/>
          </p:nvPr>
        </p:nvSpPr>
        <p:spPr>
          <a:xfrm>
            <a:off x="466725" y="1523999"/>
            <a:ext cx="11258550" cy="4362451"/>
          </a:xfrm>
        </p:spPr>
        <p:txBody>
          <a:bodyPr/>
          <a:lstStyle/>
          <a:p>
            <a:r>
              <a:rPr lang="en-US" dirty="0"/>
              <a:t>One sided vs. two sided</a:t>
            </a:r>
          </a:p>
          <a:p>
            <a:endParaRPr lang="en-US" dirty="0"/>
          </a:p>
          <a:p>
            <a:endParaRPr lang="en-US" dirty="0"/>
          </a:p>
          <a:p>
            <a:endParaRPr lang="en-US" dirty="0"/>
          </a:p>
          <a:p>
            <a:endParaRPr lang="en-US" dirty="0"/>
          </a:p>
          <a:p>
            <a:endParaRPr lang="en-US" dirty="0"/>
          </a:p>
          <a:p>
            <a:r>
              <a:rPr lang="en-US" dirty="0"/>
              <a:t>Also paired version</a:t>
            </a:r>
          </a:p>
        </p:txBody>
      </p:sp>
      <p:pic>
        <p:nvPicPr>
          <p:cNvPr id="7" name="Picture 6">
            <a:extLst>
              <a:ext uri="{FF2B5EF4-FFF2-40B4-BE49-F238E27FC236}">
                <a16:creationId xmlns:a16="http://schemas.microsoft.com/office/drawing/2014/main" id="{BDB977B9-0345-E64D-B1BF-60C5AB4C1BFC}"/>
              </a:ext>
            </a:extLst>
          </p:cNvPr>
          <p:cNvPicPr>
            <a:picLocks noChangeAspect="1"/>
          </p:cNvPicPr>
          <p:nvPr/>
        </p:nvPicPr>
        <p:blipFill>
          <a:blip r:embed="rId2"/>
          <a:stretch>
            <a:fillRect/>
          </a:stretch>
        </p:blipFill>
        <p:spPr>
          <a:xfrm>
            <a:off x="3467155" y="1992466"/>
            <a:ext cx="2836426" cy="2078602"/>
          </a:xfrm>
          <a:prstGeom prst="rect">
            <a:avLst/>
          </a:prstGeom>
        </p:spPr>
      </p:pic>
      <p:pic>
        <p:nvPicPr>
          <p:cNvPr id="8" name="Picture 7">
            <a:extLst>
              <a:ext uri="{FF2B5EF4-FFF2-40B4-BE49-F238E27FC236}">
                <a16:creationId xmlns:a16="http://schemas.microsoft.com/office/drawing/2014/main" id="{FD675FC8-7FAB-6247-8335-F872BB4ADB20}"/>
              </a:ext>
            </a:extLst>
          </p:cNvPr>
          <p:cNvPicPr>
            <a:picLocks noChangeAspect="1"/>
          </p:cNvPicPr>
          <p:nvPr/>
        </p:nvPicPr>
        <p:blipFill>
          <a:blip r:embed="rId3"/>
          <a:stretch>
            <a:fillRect/>
          </a:stretch>
        </p:blipFill>
        <p:spPr>
          <a:xfrm>
            <a:off x="286632" y="2032220"/>
            <a:ext cx="2749626" cy="2014993"/>
          </a:xfrm>
          <a:prstGeom prst="rect">
            <a:avLst/>
          </a:prstGeom>
        </p:spPr>
      </p:pic>
    </p:spTree>
    <p:extLst>
      <p:ext uri="{BB962C8B-B14F-4D97-AF65-F5344CB8AC3E}">
        <p14:creationId xmlns:p14="http://schemas.microsoft.com/office/powerpoint/2010/main" val="3906707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ANOVA</a:t>
            </a:r>
          </a:p>
        </p:txBody>
      </p:sp>
      <p:sp>
        <p:nvSpPr>
          <p:cNvPr id="4" name="Slide Number Placeholder 3"/>
          <p:cNvSpPr>
            <a:spLocks noGrp="1"/>
          </p:cNvSpPr>
          <p:nvPr>
            <p:ph type="sldNum" sz="quarter" idx="12"/>
          </p:nvPr>
        </p:nvSpPr>
        <p:spPr/>
        <p:txBody>
          <a:bodyPr/>
          <a:lstStyle/>
          <a:p>
            <a:fld id="{AFE3D702-57F1-4CB0-B451-B14F76DC0414}" type="slidenum">
              <a:rPr lang="en-US" smtClean="0"/>
              <a:t>22</a:t>
            </a:fld>
            <a:endParaRPr lang="en-US"/>
          </a:p>
        </p:txBody>
      </p:sp>
      <p:pic>
        <p:nvPicPr>
          <p:cNvPr id="8" name="Picture 7">
            <a:extLst>
              <a:ext uri="{FF2B5EF4-FFF2-40B4-BE49-F238E27FC236}">
                <a16:creationId xmlns:a16="http://schemas.microsoft.com/office/drawing/2014/main" id="{39E7AF4C-6B7D-4841-A6F0-209EADF87967}"/>
              </a:ext>
            </a:extLst>
          </p:cNvPr>
          <p:cNvPicPr>
            <a:picLocks noChangeAspect="1"/>
          </p:cNvPicPr>
          <p:nvPr/>
        </p:nvPicPr>
        <p:blipFill>
          <a:blip r:embed="rId2"/>
          <a:stretch>
            <a:fillRect/>
          </a:stretch>
        </p:blipFill>
        <p:spPr>
          <a:xfrm>
            <a:off x="366534" y="3889900"/>
            <a:ext cx="3354677" cy="1943348"/>
          </a:xfrm>
          <a:prstGeom prst="rect">
            <a:avLst/>
          </a:prstGeom>
        </p:spPr>
      </p:pic>
      <p:pic>
        <p:nvPicPr>
          <p:cNvPr id="9" name="Picture 8">
            <a:extLst>
              <a:ext uri="{FF2B5EF4-FFF2-40B4-BE49-F238E27FC236}">
                <a16:creationId xmlns:a16="http://schemas.microsoft.com/office/drawing/2014/main" id="{52439DBF-AEE2-314C-9927-74FA42545A3F}"/>
              </a:ext>
            </a:extLst>
          </p:cNvPr>
          <p:cNvPicPr>
            <a:picLocks noChangeAspect="1"/>
          </p:cNvPicPr>
          <p:nvPr/>
        </p:nvPicPr>
        <p:blipFill>
          <a:blip r:embed="rId3"/>
          <a:stretch>
            <a:fillRect/>
          </a:stretch>
        </p:blipFill>
        <p:spPr>
          <a:xfrm>
            <a:off x="4374378" y="3896139"/>
            <a:ext cx="3060091" cy="2126704"/>
          </a:xfrm>
          <a:prstGeom prst="rect">
            <a:avLst/>
          </a:prstGeom>
        </p:spPr>
      </p:pic>
      <p:pic>
        <p:nvPicPr>
          <p:cNvPr id="10" name="Picture 9">
            <a:extLst>
              <a:ext uri="{FF2B5EF4-FFF2-40B4-BE49-F238E27FC236}">
                <a16:creationId xmlns:a16="http://schemas.microsoft.com/office/drawing/2014/main" id="{58F8EEC0-BB56-3644-94C3-00CE2E8114B5}"/>
              </a:ext>
            </a:extLst>
          </p:cNvPr>
          <p:cNvPicPr>
            <a:picLocks noChangeAspect="1"/>
          </p:cNvPicPr>
          <p:nvPr/>
        </p:nvPicPr>
        <p:blipFill>
          <a:blip r:embed="rId4"/>
          <a:stretch>
            <a:fillRect/>
          </a:stretch>
        </p:blipFill>
        <p:spPr>
          <a:xfrm>
            <a:off x="7959365" y="3904090"/>
            <a:ext cx="3299682" cy="1957439"/>
          </a:xfrm>
          <a:prstGeom prst="rect">
            <a:avLst/>
          </a:prstGeom>
        </p:spPr>
      </p:pic>
      <p:pic>
        <p:nvPicPr>
          <p:cNvPr id="11" name="Picture 10">
            <a:extLst>
              <a:ext uri="{FF2B5EF4-FFF2-40B4-BE49-F238E27FC236}">
                <a16:creationId xmlns:a16="http://schemas.microsoft.com/office/drawing/2014/main" id="{D6800C52-C0F3-C645-8DF1-5D7422B767A4}"/>
              </a:ext>
            </a:extLst>
          </p:cNvPr>
          <p:cNvPicPr>
            <a:picLocks noChangeAspect="1"/>
          </p:cNvPicPr>
          <p:nvPr/>
        </p:nvPicPr>
        <p:blipFill>
          <a:blip r:embed="rId5"/>
          <a:stretch>
            <a:fillRect/>
          </a:stretch>
        </p:blipFill>
        <p:spPr>
          <a:xfrm>
            <a:off x="425836" y="1431235"/>
            <a:ext cx="3251201" cy="1828800"/>
          </a:xfrm>
          <a:prstGeom prst="rect">
            <a:avLst/>
          </a:prstGeom>
        </p:spPr>
      </p:pic>
    </p:spTree>
    <p:extLst>
      <p:ext uri="{BB962C8B-B14F-4D97-AF65-F5344CB8AC3E}">
        <p14:creationId xmlns:p14="http://schemas.microsoft.com/office/powerpoint/2010/main" val="1222912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p-value</a:t>
            </a:r>
          </a:p>
        </p:txBody>
      </p:sp>
      <p:sp>
        <p:nvSpPr>
          <p:cNvPr id="4" name="Slide Number Placeholder 3"/>
          <p:cNvSpPr>
            <a:spLocks noGrp="1"/>
          </p:cNvSpPr>
          <p:nvPr>
            <p:ph type="sldNum" sz="quarter" idx="12"/>
          </p:nvPr>
        </p:nvSpPr>
        <p:spPr/>
        <p:txBody>
          <a:bodyPr/>
          <a:lstStyle/>
          <a:p>
            <a:fld id="{AFE3D702-57F1-4CB0-B451-B14F76DC0414}" type="slidenum">
              <a:rPr lang="en-US" smtClean="0"/>
              <a:t>23</a:t>
            </a:fld>
            <a:endParaRPr lang="en-US"/>
          </a:p>
        </p:txBody>
      </p:sp>
      <p:sp>
        <p:nvSpPr>
          <p:cNvPr id="5" name="Content Placeholder 4">
            <a:extLst>
              <a:ext uri="{FF2B5EF4-FFF2-40B4-BE49-F238E27FC236}">
                <a16:creationId xmlns:a16="http://schemas.microsoft.com/office/drawing/2014/main" id="{941D805C-5DFE-6F44-BD98-80D6222B5606}"/>
              </a:ext>
            </a:extLst>
          </p:cNvPr>
          <p:cNvSpPr>
            <a:spLocks noGrp="1"/>
          </p:cNvSpPr>
          <p:nvPr>
            <p:ph idx="1"/>
          </p:nvPr>
        </p:nvSpPr>
        <p:spPr/>
        <p:txBody>
          <a:bodyPr/>
          <a:lstStyle/>
          <a:p>
            <a:r>
              <a:rPr lang="en-US" i="1" dirty="0"/>
              <a:t>Many researchers in various areas use standard routines in statistical software  in the expectation that the software can condense their research into a single summary (most often a p-value) that ‘objectifies’ their results. This idea of objectivity is in stark contrast with the realization by many of these researchers at some point that depending on individual inventiveness there are many ways to arrive at such a number.”</a:t>
            </a:r>
            <a:endParaRPr lang="en-US" dirty="0"/>
          </a:p>
        </p:txBody>
      </p:sp>
    </p:spTree>
    <p:extLst>
      <p:ext uri="{BB962C8B-B14F-4D97-AF65-F5344CB8AC3E}">
        <p14:creationId xmlns:p14="http://schemas.microsoft.com/office/powerpoint/2010/main" val="2074068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p-value adjustment</a:t>
            </a:r>
          </a:p>
        </p:txBody>
      </p:sp>
      <p:sp>
        <p:nvSpPr>
          <p:cNvPr id="4" name="Slide Number Placeholder 3"/>
          <p:cNvSpPr>
            <a:spLocks noGrp="1"/>
          </p:cNvSpPr>
          <p:nvPr>
            <p:ph type="sldNum" sz="quarter" idx="12"/>
          </p:nvPr>
        </p:nvSpPr>
        <p:spPr/>
        <p:txBody>
          <a:bodyPr/>
          <a:lstStyle/>
          <a:p>
            <a:fld id="{AFE3D702-57F1-4CB0-B451-B14F76DC0414}" type="slidenum">
              <a:rPr lang="en-US" smtClean="0"/>
              <a:t>24</a:t>
            </a:fld>
            <a:endParaRPr lang="en-US"/>
          </a:p>
        </p:txBody>
      </p:sp>
      <p:pic>
        <p:nvPicPr>
          <p:cNvPr id="6" name="Picture 5">
            <a:extLst>
              <a:ext uri="{FF2B5EF4-FFF2-40B4-BE49-F238E27FC236}">
                <a16:creationId xmlns:a16="http://schemas.microsoft.com/office/drawing/2014/main" id="{C97B8A58-16EA-2749-BD1D-CCC716F6859A}"/>
              </a:ext>
            </a:extLst>
          </p:cNvPr>
          <p:cNvPicPr>
            <a:picLocks noChangeAspect="1"/>
          </p:cNvPicPr>
          <p:nvPr/>
        </p:nvPicPr>
        <p:blipFill>
          <a:blip r:embed="rId2"/>
          <a:stretch>
            <a:fillRect/>
          </a:stretch>
        </p:blipFill>
        <p:spPr>
          <a:xfrm>
            <a:off x="6804053" y="2941430"/>
            <a:ext cx="3726149" cy="2330285"/>
          </a:xfrm>
          <a:prstGeom prst="rect">
            <a:avLst/>
          </a:prstGeom>
        </p:spPr>
      </p:pic>
      <p:sp>
        <p:nvSpPr>
          <p:cNvPr id="7" name="Content Placeholder 2">
            <a:extLst>
              <a:ext uri="{FF2B5EF4-FFF2-40B4-BE49-F238E27FC236}">
                <a16:creationId xmlns:a16="http://schemas.microsoft.com/office/drawing/2014/main" id="{5BB62CF2-A3E4-2442-BEE5-7BE3C4B8FF02}"/>
              </a:ext>
            </a:extLst>
          </p:cNvPr>
          <p:cNvSpPr>
            <a:spLocks noGrp="1"/>
          </p:cNvSpPr>
          <p:nvPr>
            <p:ph idx="1"/>
          </p:nvPr>
        </p:nvSpPr>
        <p:spPr>
          <a:xfrm>
            <a:off x="466725" y="1523999"/>
            <a:ext cx="11258550" cy="4362451"/>
          </a:xfrm>
        </p:spPr>
        <p:txBody>
          <a:bodyPr/>
          <a:lstStyle/>
          <a:p>
            <a:r>
              <a:rPr lang="en-US" dirty="0"/>
              <a:t>Multiple testing problem</a:t>
            </a:r>
          </a:p>
          <a:p>
            <a:pPr lvl="1"/>
            <a:r>
              <a:rPr lang="en-US" dirty="0"/>
              <a:t>Minimize false positive error rate</a:t>
            </a:r>
          </a:p>
        </p:txBody>
      </p:sp>
      <p:pic>
        <p:nvPicPr>
          <p:cNvPr id="8" name="Picture 7">
            <a:extLst>
              <a:ext uri="{FF2B5EF4-FFF2-40B4-BE49-F238E27FC236}">
                <a16:creationId xmlns:a16="http://schemas.microsoft.com/office/drawing/2014/main" id="{FAEB4FA8-3AB6-C946-8ACF-96DD2805343E}"/>
              </a:ext>
            </a:extLst>
          </p:cNvPr>
          <p:cNvPicPr>
            <a:picLocks noChangeAspect="1"/>
          </p:cNvPicPr>
          <p:nvPr/>
        </p:nvPicPr>
        <p:blipFill>
          <a:blip r:embed="rId3"/>
          <a:stretch>
            <a:fillRect/>
          </a:stretch>
        </p:blipFill>
        <p:spPr>
          <a:xfrm>
            <a:off x="409051" y="2660762"/>
            <a:ext cx="5331791" cy="2567885"/>
          </a:xfrm>
          <a:prstGeom prst="rect">
            <a:avLst/>
          </a:prstGeom>
        </p:spPr>
      </p:pic>
    </p:spTree>
    <p:extLst>
      <p:ext uri="{BB962C8B-B14F-4D97-AF65-F5344CB8AC3E}">
        <p14:creationId xmlns:p14="http://schemas.microsoft.com/office/powerpoint/2010/main" val="457757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C3A9DF2A-7504-4297-9750-D7A7B9B3688E}"/>
              </a:ext>
            </a:extLst>
          </p:cNvPr>
          <p:cNvSpPr>
            <a:spLocks noGrp="1"/>
          </p:cNvSpPr>
          <p:nvPr>
            <p:ph type="sldNum" sz="quarter" idx="11"/>
          </p:nvPr>
        </p:nvSpPr>
        <p:spPr/>
        <p:txBody>
          <a:bodyPr/>
          <a:lstStyle/>
          <a:p>
            <a:fld id="{AFE3D702-57F1-4CB0-B451-B14F76DC0414}" type="slidenum">
              <a:rPr lang="en-US" smtClean="0"/>
              <a:pPr/>
              <a:t>25</a:t>
            </a:fld>
            <a:endParaRPr lang="en-US" dirty="0"/>
          </a:p>
        </p:txBody>
      </p:sp>
      <p:sp>
        <p:nvSpPr>
          <p:cNvPr id="4" name="Zástupný symbol pro zápatí 3">
            <a:extLst>
              <a:ext uri="{FF2B5EF4-FFF2-40B4-BE49-F238E27FC236}">
                <a16:creationId xmlns:a16="http://schemas.microsoft.com/office/drawing/2014/main" id="{25B94687-3D37-479A-9006-A17808AF2807}"/>
              </a:ext>
            </a:extLst>
          </p:cNvPr>
          <p:cNvSpPr txBox="1">
            <a:spLocks/>
          </p:cNvSpPr>
          <p:nvPr/>
        </p:nvSpPr>
        <p:spPr>
          <a:xfrm>
            <a:off x="3330341" y="6408258"/>
            <a:ext cx="2263592" cy="216000"/>
          </a:xfrm>
          <a:prstGeom prst="rect">
            <a:avLst/>
          </a:prstGeom>
        </p:spPr>
        <p:txBody>
          <a:bodyPr vert="horz" lIns="0" tIns="0" rIns="0" bIns="0" rtlCol="0" anchor="b" anchorCtr="0"/>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cs-CZ" sz="1800" b="0" dirty="0">
                <a:solidFill>
                  <a:srgbClr val="21A9C0"/>
                </a:solidFill>
              </a:rPr>
              <a:t>www.ceitec.eu</a:t>
            </a:r>
            <a:endParaRPr lang="en-US" sz="1800" b="0" dirty="0">
              <a:solidFill>
                <a:srgbClr val="21A9C0"/>
              </a:solidFill>
            </a:endParaRPr>
          </a:p>
        </p:txBody>
      </p:sp>
      <p:sp>
        <p:nvSpPr>
          <p:cNvPr id="5" name="Zástupný symbol pro zápatí 3">
            <a:extLst>
              <a:ext uri="{FF2B5EF4-FFF2-40B4-BE49-F238E27FC236}">
                <a16:creationId xmlns:a16="http://schemas.microsoft.com/office/drawing/2014/main" id="{B34BA45A-7585-44E0-8C69-9BA6B94D84E7}"/>
              </a:ext>
            </a:extLst>
          </p:cNvPr>
          <p:cNvSpPr txBox="1">
            <a:spLocks/>
          </p:cNvSpPr>
          <p:nvPr/>
        </p:nvSpPr>
        <p:spPr>
          <a:xfrm>
            <a:off x="2363404" y="1836406"/>
            <a:ext cx="841809" cy="281300"/>
          </a:xfrm>
          <a:prstGeom prst="rect">
            <a:avLst/>
          </a:prstGeom>
        </p:spPr>
        <p:txBody>
          <a:bodyPr vert="horz" lIns="0" tIns="0" rIns="0" bIns="0" rtlCol="0" anchor="ctr" anchorCtr="0"/>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sz="1600" b="0" dirty="0">
                <a:solidFill>
                  <a:srgbClr val="21A9C0"/>
                </a:solidFill>
              </a:rPr>
              <a:t>CEITEC</a:t>
            </a:r>
            <a:endParaRPr lang="en-US" sz="1600" b="0" dirty="0">
              <a:solidFill>
                <a:srgbClr val="21A9C0"/>
              </a:solidFill>
            </a:endParaRPr>
          </a:p>
        </p:txBody>
      </p:sp>
      <p:sp>
        <p:nvSpPr>
          <p:cNvPr id="6" name="Zástupný symbol pro zápatí 3">
            <a:extLst>
              <a:ext uri="{FF2B5EF4-FFF2-40B4-BE49-F238E27FC236}">
                <a16:creationId xmlns:a16="http://schemas.microsoft.com/office/drawing/2014/main" id="{3C357198-AEB7-4CEC-9D4D-3FF14D1E2F83}"/>
              </a:ext>
            </a:extLst>
          </p:cNvPr>
          <p:cNvSpPr txBox="1">
            <a:spLocks/>
          </p:cNvSpPr>
          <p:nvPr/>
        </p:nvSpPr>
        <p:spPr>
          <a:xfrm>
            <a:off x="2026520" y="2419317"/>
            <a:ext cx="1554079" cy="281300"/>
          </a:xfrm>
          <a:prstGeom prst="rect">
            <a:avLst/>
          </a:prstGeom>
        </p:spPr>
        <p:txBody>
          <a:bodyPr vert="horz" lIns="0" tIns="0" rIns="0" bIns="0" rtlCol="0" anchor="ctr" anchorCtr="0"/>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sz="1600" b="0" dirty="0">
                <a:solidFill>
                  <a:srgbClr val="21A9C0"/>
                </a:solidFill>
              </a:rPr>
              <a:t>@</a:t>
            </a:r>
            <a:r>
              <a:rPr lang="cs-CZ" sz="1600" b="0" dirty="0" err="1">
                <a:solidFill>
                  <a:srgbClr val="21A9C0"/>
                </a:solidFill>
              </a:rPr>
              <a:t>CEITEC_Brno</a:t>
            </a:r>
            <a:endParaRPr lang="en-US" sz="1600" b="0" dirty="0">
              <a:solidFill>
                <a:srgbClr val="21A9C0"/>
              </a:solidFill>
            </a:endParaRPr>
          </a:p>
        </p:txBody>
      </p:sp>
      <p:sp>
        <p:nvSpPr>
          <p:cNvPr id="7" name="Freeform 5">
            <a:extLst>
              <a:ext uri="{FF2B5EF4-FFF2-40B4-BE49-F238E27FC236}">
                <a16:creationId xmlns:a16="http://schemas.microsoft.com/office/drawing/2014/main" id="{3A193543-86A3-45C5-8BA9-E53E19222F38}"/>
              </a:ext>
            </a:extLst>
          </p:cNvPr>
          <p:cNvSpPr>
            <a:spLocks noChangeAspect="1" noEditPoints="1"/>
          </p:cNvSpPr>
          <p:nvPr/>
        </p:nvSpPr>
        <p:spPr bwMode="auto">
          <a:xfrm>
            <a:off x="1489711" y="2383237"/>
            <a:ext cx="414501" cy="360000"/>
          </a:xfrm>
          <a:custGeom>
            <a:avLst/>
            <a:gdLst>
              <a:gd name="T0" fmla="*/ 1375 w 1833"/>
              <a:gd name="T1" fmla="*/ 0 h 1587"/>
              <a:gd name="T2" fmla="*/ 1833 w 1833"/>
              <a:gd name="T3" fmla="*/ 793 h 1587"/>
              <a:gd name="T4" fmla="*/ 1375 w 1833"/>
              <a:gd name="T5" fmla="*/ 1587 h 1587"/>
              <a:gd name="T6" fmla="*/ 459 w 1833"/>
              <a:gd name="T7" fmla="*/ 1587 h 1587"/>
              <a:gd name="T8" fmla="*/ 0 w 1833"/>
              <a:gd name="T9" fmla="*/ 793 h 1587"/>
              <a:gd name="T10" fmla="*/ 459 w 1833"/>
              <a:gd name="T11" fmla="*/ 0 h 1587"/>
              <a:gd name="T12" fmla="*/ 1375 w 1833"/>
              <a:gd name="T13" fmla="*/ 0 h 1587"/>
              <a:gd name="T14" fmla="*/ 1271 w 1833"/>
              <a:gd name="T15" fmla="*/ 612 h 1587"/>
              <a:gd name="T16" fmla="*/ 1362 w 1833"/>
              <a:gd name="T17" fmla="*/ 517 h 1587"/>
              <a:gd name="T18" fmla="*/ 1257 w 1833"/>
              <a:gd name="T19" fmla="*/ 546 h 1587"/>
              <a:gd name="T20" fmla="*/ 1338 w 1833"/>
              <a:gd name="T21" fmla="*/ 445 h 1587"/>
              <a:gd name="T22" fmla="*/ 1222 w 1833"/>
              <a:gd name="T23" fmla="*/ 489 h 1587"/>
              <a:gd name="T24" fmla="*/ 1088 w 1833"/>
              <a:gd name="T25" fmla="*/ 431 h 1587"/>
              <a:gd name="T26" fmla="*/ 905 w 1833"/>
              <a:gd name="T27" fmla="*/ 614 h 1587"/>
              <a:gd name="T28" fmla="*/ 910 w 1833"/>
              <a:gd name="T29" fmla="*/ 656 h 1587"/>
              <a:gd name="T30" fmla="*/ 533 w 1833"/>
              <a:gd name="T31" fmla="*/ 465 h 1587"/>
              <a:gd name="T32" fmla="*/ 509 w 1833"/>
              <a:gd name="T33" fmla="*/ 557 h 1587"/>
              <a:gd name="T34" fmla="*/ 590 w 1833"/>
              <a:gd name="T35" fmla="*/ 709 h 1587"/>
              <a:gd name="T36" fmla="*/ 507 w 1833"/>
              <a:gd name="T37" fmla="*/ 686 h 1587"/>
              <a:gd name="T38" fmla="*/ 507 w 1833"/>
              <a:gd name="T39" fmla="*/ 688 h 1587"/>
              <a:gd name="T40" fmla="*/ 654 w 1833"/>
              <a:gd name="T41" fmla="*/ 868 h 1587"/>
              <a:gd name="T42" fmla="*/ 606 w 1833"/>
              <a:gd name="T43" fmla="*/ 874 h 1587"/>
              <a:gd name="T44" fmla="*/ 571 w 1833"/>
              <a:gd name="T45" fmla="*/ 871 h 1587"/>
              <a:gd name="T46" fmla="*/ 742 w 1833"/>
              <a:gd name="T47" fmla="*/ 998 h 1587"/>
              <a:gd name="T48" fmla="*/ 515 w 1833"/>
              <a:gd name="T49" fmla="*/ 1076 h 1587"/>
              <a:gd name="T50" fmla="*/ 471 w 1833"/>
              <a:gd name="T51" fmla="*/ 1073 h 1587"/>
              <a:gd name="T52" fmla="*/ 752 w 1833"/>
              <a:gd name="T53" fmla="*/ 1156 h 1587"/>
              <a:gd name="T54" fmla="*/ 1272 w 1833"/>
              <a:gd name="T55" fmla="*/ 635 h 1587"/>
              <a:gd name="T56" fmla="*/ 1271 w 1833"/>
              <a:gd name="T57" fmla="*/ 612 h 1587"/>
              <a:gd name="T58" fmla="*/ 1271 w 1833"/>
              <a:gd name="T59" fmla="*/ 612 h 1587"/>
              <a:gd name="T60" fmla="*/ 1271 w 1833"/>
              <a:gd name="T61" fmla="*/ 612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3" h="1587">
                <a:moveTo>
                  <a:pt x="1375" y="0"/>
                </a:moveTo>
                <a:cubicBezTo>
                  <a:pt x="1833" y="793"/>
                  <a:pt x="1833" y="793"/>
                  <a:pt x="1833" y="793"/>
                </a:cubicBezTo>
                <a:cubicBezTo>
                  <a:pt x="1375" y="1587"/>
                  <a:pt x="1375" y="1587"/>
                  <a:pt x="1375" y="1587"/>
                </a:cubicBezTo>
                <a:cubicBezTo>
                  <a:pt x="459" y="1587"/>
                  <a:pt x="459" y="1587"/>
                  <a:pt x="459" y="1587"/>
                </a:cubicBezTo>
                <a:cubicBezTo>
                  <a:pt x="0" y="793"/>
                  <a:pt x="0" y="793"/>
                  <a:pt x="0" y="793"/>
                </a:cubicBezTo>
                <a:cubicBezTo>
                  <a:pt x="459" y="0"/>
                  <a:pt x="459" y="0"/>
                  <a:pt x="459" y="0"/>
                </a:cubicBezTo>
                <a:lnTo>
                  <a:pt x="1375" y="0"/>
                </a:lnTo>
                <a:close/>
                <a:moveTo>
                  <a:pt x="1271" y="612"/>
                </a:moveTo>
                <a:cubicBezTo>
                  <a:pt x="1307" y="586"/>
                  <a:pt x="1338" y="554"/>
                  <a:pt x="1362" y="517"/>
                </a:cubicBezTo>
                <a:cubicBezTo>
                  <a:pt x="1330" y="532"/>
                  <a:pt x="1295" y="542"/>
                  <a:pt x="1257" y="546"/>
                </a:cubicBezTo>
                <a:cubicBezTo>
                  <a:pt x="1295" y="523"/>
                  <a:pt x="1324" y="487"/>
                  <a:pt x="1338" y="445"/>
                </a:cubicBezTo>
                <a:cubicBezTo>
                  <a:pt x="1303" y="466"/>
                  <a:pt x="1263" y="481"/>
                  <a:pt x="1222" y="489"/>
                </a:cubicBezTo>
                <a:cubicBezTo>
                  <a:pt x="1188" y="454"/>
                  <a:pt x="1141" y="431"/>
                  <a:pt x="1088" y="431"/>
                </a:cubicBezTo>
                <a:cubicBezTo>
                  <a:pt x="987" y="431"/>
                  <a:pt x="905" y="513"/>
                  <a:pt x="905" y="614"/>
                </a:cubicBezTo>
                <a:cubicBezTo>
                  <a:pt x="905" y="629"/>
                  <a:pt x="907" y="642"/>
                  <a:pt x="910" y="656"/>
                </a:cubicBezTo>
                <a:cubicBezTo>
                  <a:pt x="758" y="648"/>
                  <a:pt x="623" y="575"/>
                  <a:pt x="533" y="465"/>
                </a:cubicBezTo>
                <a:cubicBezTo>
                  <a:pt x="518" y="492"/>
                  <a:pt x="509" y="523"/>
                  <a:pt x="509" y="557"/>
                </a:cubicBezTo>
                <a:cubicBezTo>
                  <a:pt x="509" y="620"/>
                  <a:pt x="541" y="676"/>
                  <a:pt x="590" y="709"/>
                </a:cubicBezTo>
                <a:cubicBezTo>
                  <a:pt x="560" y="708"/>
                  <a:pt x="532" y="700"/>
                  <a:pt x="507" y="686"/>
                </a:cubicBezTo>
                <a:cubicBezTo>
                  <a:pt x="507" y="687"/>
                  <a:pt x="507" y="688"/>
                  <a:pt x="507" y="688"/>
                </a:cubicBezTo>
                <a:cubicBezTo>
                  <a:pt x="507" y="777"/>
                  <a:pt x="570" y="851"/>
                  <a:pt x="654" y="868"/>
                </a:cubicBezTo>
                <a:cubicBezTo>
                  <a:pt x="638" y="872"/>
                  <a:pt x="622" y="874"/>
                  <a:pt x="606" y="874"/>
                </a:cubicBezTo>
                <a:cubicBezTo>
                  <a:pt x="594" y="874"/>
                  <a:pt x="582" y="873"/>
                  <a:pt x="571" y="871"/>
                </a:cubicBezTo>
                <a:cubicBezTo>
                  <a:pt x="595" y="943"/>
                  <a:pt x="662" y="996"/>
                  <a:pt x="742" y="998"/>
                </a:cubicBezTo>
                <a:cubicBezTo>
                  <a:pt x="679" y="1047"/>
                  <a:pt x="601" y="1076"/>
                  <a:pt x="515" y="1076"/>
                </a:cubicBezTo>
                <a:cubicBezTo>
                  <a:pt x="500" y="1076"/>
                  <a:pt x="486" y="1075"/>
                  <a:pt x="471" y="1073"/>
                </a:cubicBezTo>
                <a:cubicBezTo>
                  <a:pt x="552" y="1125"/>
                  <a:pt x="648" y="1156"/>
                  <a:pt x="752" y="1156"/>
                </a:cubicBezTo>
                <a:cubicBezTo>
                  <a:pt x="1088" y="1156"/>
                  <a:pt x="1272" y="877"/>
                  <a:pt x="1272" y="635"/>
                </a:cubicBezTo>
                <a:cubicBezTo>
                  <a:pt x="1272" y="627"/>
                  <a:pt x="1272" y="619"/>
                  <a:pt x="1271" y="612"/>
                </a:cubicBezTo>
                <a:close/>
                <a:moveTo>
                  <a:pt x="1271" y="612"/>
                </a:moveTo>
                <a:cubicBezTo>
                  <a:pt x="1271" y="612"/>
                  <a:pt x="1271" y="612"/>
                  <a:pt x="1271" y="612"/>
                </a:cubicBezTo>
              </a:path>
            </a:pathLst>
          </a:custGeom>
          <a:solidFill>
            <a:srgbClr val="21A9C0"/>
          </a:solidFill>
          <a:ln>
            <a:noFill/>
          </a:ln>
        </p:spPr>
        <p:txBody>
          <a:bodyPr vert="horz" wrap="square" lIns="91440" tIns="45720" rIns="91440" bIns="45720" numCol="1" anchor="t" anchorCtr="0" compatLnSpc="1">
            <a:prstTxWarp prst="textNoShape">
              <a:avLst/>
            </a:prstTxWarp>
          </a:bodyPr>
          <a:lstStyle/>
          <a:p>
            <a:endParaRPr lang="cs-CZ"/>
          </a:p>
        </p:txBody>
      </p:sp>
      <p:sp>
        <p:nvSpPr>
          <p:cNvPr id="8" name="Freeform 6">
            <a:extLst>
              <a:ext uri="{FF2B5EF4-FFF2-40B4-BE49-F238E27FC236}">
                <a16:creationId xmlns:a16="http://schemas.microsoft.com/office/drawing/2014/main" id="{931816A4-8995-4003-9892-C5C90C60D8D5}"/>
              </a:ext>
            </a:extLst>
          </p:cNvPr>
          <p:cNvSpPr>
            <a:spLocks noChangeAspect="1" noEditPoints="1"/>
          </p:cNvSpPr>
          <p:nvPr/>
        </p:nvSpPr>
        <p:spPr bwMode="auto">
          <a:xfrm>
            <a:off x="1826595" y="1797075"/>
            <a:ext cx="417079" cy="360000"/>
          </a:xfrm>
          <a:custGeom>
            <a:avLst/>
            <a:gdLst>
              <a:gd name="T0" fmla="*/ 1375 w 1833"/>
              <a:gd name="T1" fmla="*/ 0 h 1587"/>
              <a:gd name="T2" fmla="*/ 1833 w 1833"/>
              <a:gd name="T3" fmla="*/ 793 h 1587"/>
              <a:gd name="T4" fmla="*/ 1375 w 1833"/>
              <a:gd name="T5" fmla="*/ 1587 h 1587"/>
              <a:gd name="T6" fmla="*/ 459 w 1833"/>
              <a:gd name="T7" fmla="*/ 1587 h 1587"/>
              <a:gd name="T8" fmla="*/ 0 w 1833"/>
              <a:gd name="T9" fmla="*/ 793 h 1587"/>
              <a:gd name="T10" fmla="*/ 459 w 1833"/>
              <a:gd name="T11" fmla="*/ 0 h 1587"/>
              <a:gd name="T12" fmla="*/ 1375 w 1833"/>
              <a:gd name="T13" fmla="*/ 0 h 1587"/>
              <a:gd name="T14" fmla="*/ 1131 w 1833"/>
              <a:gd name="T15" fmla="*/ 659 h 1587"/>
              <a:gd name="T16" fmla="*/ 985 w 1833"/>
              <a:gd name="T17" fmla="*/ 659 h 1587"/>
              <a:gd name="T18" fmla="*/ 985 w 1833"/>
              <a:gd name="T19" fmla="*/ 563 h 1587"/>
              <a:gd name="T20" fmla="*/ 1026 w 1833"/>
              <a:gd name="T21" fmla="*/ 519 h 1587"/>
              <a:gd name="T22" fmla="*/ 1129 w 1833"/>
              <a:gd name="T23" fmla="*/ 519 h 1587"/>
              <a:gd name="T24" fmla="*/ 1129 w 1833"/>
              <a:gd name="T25" fmla="*/ 361 h 1587"/>
              <a:gd name="T26" fmla="*/ 987 w 1833"/>
              <a:gd name="T27" fmla="*/ 360 h 1587"/>
              <a:gd name="T28" fmla="*/ 794 w 1833"/>
              <a:gd name="T29" fmla="*/ 553 h 1587"/>
              <a:gd name="T30" fmla="*/ 794 w 1833"/>
              <a:gd name="T31" fmla="*/ 659 h 1587"/>
              <a:gd name="T32" fmla="*/ 703 w 1833"/>
              <a:gd name="T33" fmla="*/ 659 h 1587"/>
              <a:gd name="T34" fmla="*/ 703 w 1833"/>
              <a:gd name="T35" fmla="*/ 821 h 1587"/>
              <a:gd name="T36" fmla="*/ 794 w 1833"/>
              <a:gd name="T37" fmla="*/ 821 h 1587"/>
              <a:gd name="T38" fmla="*/ 794 w 1833"/>
              <a:gd name="T39" fmla="*/ 1282 h 1587"/>
              <a:gd name="T40" fmla="*/ 985 w 1833"/>
              <a:gd name="T41" fmla="*/ 1282 h 1587"/>
              <a:gd name="T42" fmla="*/ 985 w 1833"/>
              <a:gd name="T43" fmla="*/ 821 h 1587"/>
              <a:gd name="T44" fmla="*/ 1115 w 1833"/>
              <a:gd name="T45" fmla="*/ 821 h 1587"/>
              <a:gd name="T46" fmla="*/ 1131 w 1833"/>
              <a:gd name="T47" fmla="*/ 659 h 1587"/>
              <a:gd name="T48" fmla="*/ 1115 w 1833"/>
              <a:gd name="T49" fmla="*/ 821 h 1587"/>
              <a:gd name="T50" fmla="*/ 1115 w 1833"/>
              <a:gd name="T51" fmla="*/ 821 h 1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33" h="1587">
                <a:moveTo>
                  <a:pt x="1375" y="0"/>
                </a:moveTo>
                <a:cubicBezTo>
                  <a:pt x="1833" y="793"/>
                  <a:pt x="1833" y="793"/>
                  <a:pt x="1833" y="793"/>
                </a:cubicBezTo>
                <a:cubicBezTo>
                  <a:pt x="1375" y="1587"/>
                  <a:pt x="1375" y="1587"/>
                  <a:pt x="1375" y="1587"/>
                </a:cubicBezTo>
                <a:cubicBezTo>
                  <a:pt x="459" y="1587"/>
                  <a:pt x="459" y="1587"/>
                  <a:pt x="459" y="1587"/>
                </a:cubicBezTo>
                <a:cubicBezTo>
                  <a:pt x="0" y="793"/>
                  <a:pt x="0" y="793"/>
                  <a:pt x="0" y="793"/>
                </a:cubicBezTo>
                <a:cubicBezTo>
                  <a:pt x="459" y="0"/>
                  <a:pt x="459" y="0"/>
                  <a:pt x="459" y="0"/>
                </a:cubicBezTo>
                <a:lnTo>
                  <a:pt x="1375" y="0"/>
                </a:lnTo>
                <a:close/>
                <a:moveTo>
                  <a:pt x="1131" y="659"/>
                </a:moveTo>
                <a:cubicBezTo>
                  <a:pt x="985" y="659"/>
                  <a:pt x="985" y="659"/>
                  <a:pt x="985" y="659"/>
                </a:cubicBezTo>
                <a:cubicBezTo>
                  <a:pt x="985" y="563"/>
                  <a:pt x="985" y="563"/>
                  <a:pt x="985" y="563"/>
                </a:cubicBezTo>
                <a:cubicBezTo>
                  <a:pt x="985" y="527"/>
                  <a:pt x="1009" y="519"/>
                  <a:pt x="1026" y="519"/>
                </a:cubicBezTo>
                <a:cubicBezTo>
                  <a:pt x="1129" y="519"/>
                  <a:pt x="1129" y="519"/>
                  <a:pt x="1129" y="519"/>
                </a:cubicBezTo>
                <a:cubicBezTo>
                  <a:pt x="1129" y="361"/>
                  <a:pt x="1129" y="361"/>
                  <a:pt x="1129" y="361"/>
                </a:cubicBezTo>
                <a:cubicBezTo>
                  <a:pt x="987" y="360"/>
                  <a:pt x="987" y="360"/>
                  <a:pt x="987" y="360"/>
                </a:cubicBezTo>
                <a:cubicBezTo>
                  <a:pt x="830" y="360"/>
                  <a:pt x="794" y="478"/>
                  <a:pt x="794" y="553"/>
                </a:cubicBezTo>
                <a:cubicBezTo>
                  <a:pt x="794" y="659"/>
                  <a:pt x="794" y="659"/>
                  <a:pt x="794" y="659"/>
                </a:cubicBezTo>
                <a:cubicBezTo>
                  <a:pt x="703" y="659"/>
                  <a:pt x="703" y="659"/>
                  <a:pt x="703" y="659"/>
                </a:cubicBezTo>
                <a:cubicBezTo>
                  <a:pt x="703" y="821"/>
                  <a:pt x="703" y="821"/>
                  <a:pt x="703" y="821"/>
                </a:cubicBezTo>
                <a:cubicBezTo>
                  <a:pt x="794" y="821"/>
                  <a:pt x="794" y="821"/>
                  <a:pt x="794" y="821"/>
                </a:cubicBezTo>
                <a:cubicBezTo>
                  <a:pt x="794" y="1282"/>
                  <a:pt x="794" y="1282"/>
                  <a:pt x="794" y="1282"/>
                </a:cubicBezTo>
                <a:cubicBezTo>
                  <a:pt x="985" y="1282"/>
                  <a:pt x="985" y="1282"/>
                  <a:pt x="985" y="1282"/>
                </a:cubicBezTo>
                <a:cubicBezTo>
                  <a:pt x="985" y="821"/>
                  <a:pt x="985" y="821"/>
                  <a:pt x="985" y="821"/>
                </a:cubicBezTo>
                <a:cubicBezTo>
                  <a:pt x="1115" y="821"/>
                  <a:pt x="1115" y="821"/>
                  <a:pt x="1115" y="821"/>
                </a:cubicBezTo>
                <a:lnTo>
                  <a:pt x="1131" y="659"/>
                </a:lnTo>
                <a:close/>
                <a:moveTo>
                  <a:pt x="1115" y="821"/>
                </a:moveTo>
                <a:cubicBezTo>
                  <a:pt x="1115" y="821"/>
                  <a:pt x="1115" y="821"/>
                  <a:pt x="1115" y="821"/>
                </a:cubicBezTo>
              </a:path>
            </a:pathLst>
          </a:custGeom>
          <a:solidFill>
            <a:srgbClr val="21A9C0"/>
          </a:solidFill>
          <a:ln>
            <a:noFill/>
          </a:ln>
        </p:spPr>
        <p:txBody>
          <a:bodyPr vert="horz" wrap="square" lIns="91440" tIns="45720" rIns="91440" bIns="45720" numCol="1" anchor="t" anchorCtr="0" compatLnSpc="1">
            <a:prstTxWarp prst="textNoShape">
              <a:avLst/>
            </a:prstTxWarp>
          </a:bodyPr>
          <a:lstStyle/>
          <a:p>
            <a:endParaRPr lang="cs-CZ"/>
          </a:p>
        </p:txBody>
      </p:sp>
      <p:sp>
        <p:nvSpPr>
          <p:cNvPr id="12" name="TextBox 11"/>
          <p:cNvSpPr txBox="1"/>
          <p:nvPr/>
        </p:nvSpPr>
        <p:spPr>
          <a:xfrm>
            <a:off x="274273" y="3044848"/>
            <a:ext cx="3346213" cy="646331"/>
          </a:xfrm>
          <a:prstGeom prst="rect">
            <a:avLst/>
          </a:prstGeom>
          <a:noFill/>
        </p:spPr>
        <p:txBody>
          <a:bodyPr wrap="square" rtlCol="0">
            <a:spAutoFit/>
          </a:bodyPr>
          <a:lstStyle/>
          <a:p>
            <a:r>
              <a:rPr lang="en-US" dirty="0"/>
              <a:t>Thank you for your attention!</a:t>
            </a:r>
          </a:p>
          <a:p>
            <a:r>
              <a:rPr lang="en-US" dirty="0"/>
              <a:t>60 minutes lunch break.</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96" y="3624941"/>
            <a:ext cx="2999317" cy="2999317"/>
          </a:xfrm>
          <a:prstGeom prst="rect">
            <a:avLst/>
          </a:prstGeom>
        </p:spPr>
      </p:pic>
    </p:spTree>
    <p:extLst>
      <p:ext uri="{BB962C8B-B14F-4D97-AF65-F5344CB8AC3E}">
        <p14:creationId xmlns:p14="http://schemas.microsoft.com/office/powerpoint/2010/main" val="242936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4" name="Slide Number Placeholder 3"/>
          <p:cNvSpPr>
            <a:spLocks noGrp="1"/>
          </p:cNvSpPr>
          <p:nvPr>
            <p:ph type="sldNum" sz="quarter" idx="12"/>
          </p:nvPr>
        </p:nvSpPr>
        <p:spPr/>
        <p:txBody>
          <a:bodyPr/>
          <a:lstStyle/>
          <a:p>
            <a:fld id="{AFE3D702-57F1-4CB0-B451-B14F76DC0414}" type="slidenum">
              <a:rPr lang="en-US" smtClean="0"/>
              <a:t>3</a:t>
            </a:fld>
            <a:endParaRPr lang="en-US"/>
          </a:p>
        </p:txBody>
      </p:sp>
      <p:sp>
        <p:nvSpPr>
          <p:cNvPr id="5" name="Content Placeholder 4">
            <a:extLst>
              <a:ext uri="{FF2B5EF4-FFF2-40B4-BE49-F238E27FC236}">
                <a16:creationId xmlns:a16="http://schemas.microsoft.com/office/drawing/2014/main" id="{393B6C43-8046-CA44-9E8C-8DE2CC3B848B}"/>
              </a:ext>
            </a:extLst>
          </p:cNvPr>
          <p:cNvSpPr>
            <a:spLocks noGrp="1"/>
          </p:cNvSpPr>
          <p:nvPr>
            <p:ph idx="1"/>
          </p:nvPr>
        </p:nvSpPr>
        <p:spPr>
          <a:xfrm>
            <a:off x="466725" y="1523999"/>
            <a:ext cx="11258550" cy="808893"/>
          </a:xfrm>
        </p:spPr>
        <p:txBody>
          <a:bodyPr/>
          <a:lstStyle/>
          <a:p>
            <a:r>
              <a:rPr lang="en-US" dirty="0"/>
              <a:t>Statistics is the science of learning from </a:t>
            </a:r>
            <a:r>
              <a:rPr lang="en-US" b="1" dirty="0"/>
              <a:t>data</a:t>
            </a:r>
            <a:r>
              <a:rPr lang="en-US" dirty="0"/>
              <a:t>, and of measuring, controlling and communicating </a:t>
            </a:r>
            <a:r>
              <a:rPr lang="en-US" b="1" dirty="0"/>
              <a:t>uncertainty</a:t>
            </a:r>
            <a:r>
              <a:rPr lang="en-US" dirty="0"/>
              <a:t>. - American Statistical Association (ASA) </a:t>
            </a:r>
          </a:p>
          <a:p>
            <a:endParaRPr lang="en-US" dirty="0"/>
          </a:p>
          <a:p>
            <a:endParaRPr lang="en-US" dirty="0"/>
          </a:p>
        </p:txBody>
      </p:sp>
      <p:pic>
        <p:nvPicPr>
          <p:cNvPr id="1026" name="Picture 2" descr="Image result for ppdac"/>
          <p:cNvPicPr>
            <a:picLocks noChangeAspect="1" noChangeArrowheads="1"/>
          </p:cNvPicPr>
          <p:nvPr/>
        </p:nvPicPr>
        <p:blipFill rotWithShape="1">
          <a:blip r:embed="rId2">
            <a:extLst>
              <a:ext uri="{28A0092B-C50C-407E-A947-70E740481C1C}">
                <a14:useLocalDpi xmlns:a14="http://schemas.microsoft.com/office/drawing/2010/main" val="0"/>
              </a:ext>
            </a:extLst>
          </a:blip>
          <a:srcRect t="20116"/>
          <a:stretch/>
        </p:blipFill>
        <p:spPr bwMode="auto">
          <a:xfrm>
            <a:off x="3610706" y="2801816"/>
            <a:ext cx="4443047" cy="32588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99385" y="4847492"/>
            <a:ext cx="756138" cy="1348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745523" y="5169877"/>
            <a:ext cx="1090246" cy="15826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a:off x="3745524" y="4771292"/>
            <a:ext cx="973014" cy="3927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36153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Design </a:t>
            </a:r>
          </a:p>
        </p:txBody>
      </p:sp>
      <p:sp>
        <p:nvSpPr>
          <p:cNvPr id="3" name="Content Placeholder 2"/>
          <p:cNvSpPr>
            <a:spLocks noGrp="1"/>
          </p:cNvSpPr>
          <p:nvPr>
            <p:ph idx="1"/>
          </p:nvPr>
        </p:nvSpPr>
        <p:spPr/>
        <p:txBody>
          <a:bodyPr/>
          <a:lstStyle/>
          <a:p>
            <a:r>
              <a:rPr lang="en-US" dirty="0"/>
              <a:t>Randomization</a:t>
            </a:r>
          </a:p>
          <a:p>
            <a:pPr lvl="1"/>
            <a:r>
              <a:rPr lang="en-US" dirty="0"/>
              <a:t>Sampling designs should be as </a:t>
            </a:r>
            <a:r>
              <a:rPr lang="en-US" dirty="0">
                <a:solidFill>
                  <a:srgbClr val="00B050"/>
                </a:solidFill>
              </a:rPr>
              <a:t>random</a:t>
            </a:r>
            <a:r>
              <a:rPr lang="en-US" dirty="0"/>
              <a:t> as possible</a:t>
            </a:r>
          </a:p>
          <a:p>
            <a:r>
              <a:rPr lang="en-US" dirty="0"/>
              <a:t>Overrepresentation</a:t>
            </a:r>
          </a:p>
          <a:p>
            <a:pPr lvl="1"/>
            <a:r>
              <a:rPr lang="en-US" dirty="0"/>
              <a:t>Preferentially select units where the </a:t>
            </a:r>
            <a:r>
              <a:rPr lang="en-US" dirty="0">
                <a:solidFill>
                  <a:srgbClr val="00B050"/>
                </a:solidFill>
              </a:rPr>
              <a:t>dispersion</a:t>
            </a:r>
            <a:r>
              <a:rPr lang="en-US" dirty="0"/>
              <a:t> is larger</a:t>
            </a:r>
          </a:p>
          <a:p>
            <a:pPr lvl="1"/>
            <a:r>
              <a:rPr lang="en-US" dirty="0"/>
              <a:t>Sample is not necessarily a “scale copy” of population</a:t>
            </a:r>
          </a:p>
          <a:p>
            <a:pPr lvl="1"/>
            <a:r>
              <a:rPr lang="en-US" dirty="0"/>
              <a:t>It makes sense to increase depth in categories that are more variable</a:t>
            </a:r>
          </a:p>
          <a:p>
            <a:r>
              <a:rPr lang="en-US" dirty="0"/>
              <a:t>Restriction</a:t>
            </a:r>
          </a:p>
          <a:p>
            <a:pPr lvl="1"/>
            <a:r>
              <a:rPr lang="en-US" dirty="0"/>
              <a:t>Should restrict or exclude </a:t>
            </a:r>
            <a:r>
              <a:rPr lang="en-US" dirty="0">
                <a:solidFill>
                  <a:srgbClr val="00B050"/>
                </a:solidFill>
              </a:rPr>
              <a:t>problematic</a:t>
            </a:r>
            <a:r>
              <a:rPr lang="en-US" dirty="0"/>
              <a:t> samples such as samples with empty categories</a:t>
            </a:r>
          </a:p>
          <a:p>
            <a:pPr lvl="1"/>
            <a:r>
              <a:rPr lang="en-US" dirty="0"/>
              <a:t>Stratification: fixing the sample size in categories of the population</a:t>
            </a:r>
          </a:p>
          <a:p>
            <a:pPr lvl="1"/>
            <a:r>
              <a:rPr lang="en-US" dirty="0"/>
              <a:t>Is not in contrast with Randomization as long as there are enough possible samples</a:t>
            </a:r>
          </a:p>
        </p:txBody>
      </p:sp>
      <p:sp>
        <p:nvSpPr>
          <p:cNvPr id="4" name="Slide Number Placeholder 3"/>
          <p:cNvSpPr>
            <a:spLocks noGrp="1"/>
          </p:cNvSpPr>
          <p:nvPr>
            <p:ph type="sldNum" sz="quarter" idx="12"/>
          </p:nvPr>
        </p:nvSpPr>
        <p:spPr/>
        <p:txBody>
          <a:bodyPr/>
          <a:lstStyle/>
          <a:p>
            <a:fld id="{AFE3D702-57F1-4CB0-B451-B14F76DC0414}" type="slidenum">
              <a:rPr lang="en-US" smtClean="0"/>
              <a:t>4</a:t>
            </a:fld>
            <a:endParaRPr lang="en-US"/>
          </a:p>
        </p:txBody>
      </p:sp>
      <p:sp>
        <p:nvSpPr>
          <p:cNvPr id="5" name="TextBox 4"/>
          <p:cNvSpPr txBox="1"/>
          <p:nvPr/>
        </p:nvSpPr>
        <p:spPr>
          <a:xfrm>
            <a:off x="4091903" y="6408258"/>
            <a:ext cx="7633372" cy="276999"/>
          </a:xfrm>
          <a:prstGeom prst="rect">
            <a:avLst/>
          </a:prstGeom>
          <a:noFill/>
        </p:spPr>
        <p:txBody>
          <a:bodyPr wrap="none" rtlCol="0">
            <a:spAutoFit/>
          </a:bodyPr>
          <a:lstStyle/>
          <a:p>
            <a:r>
              <a:rPr lang="en-US" sz="1200" dirty="0">
                <a:solidFill>
                  <a:srgbClr val="7AC143"/>
                </a:solidFill>
              </a:rPr>
              <a:t>Review: Probability Sampling Designs: Principles for Choice of Design and Balancing, </a:t>
            </a:r>
            <a:r>
              <a:rPr lang="en-US" sz="1200" dirty="0" err="1">
                <a:solidFill>
                  <a:srgbClr val="7AC143"/>
                </a:solidFill>
              </a:rPr>
              <a:t>Tille</a:t>
            </a:r>
            <a:r>
              <a:rPr lang="en-US" sz="1200" dirty="0">
                <a:solidFill>
                  <a:srgbClr val="7AC143"/>
                </a:solidFill>
              </a:rPr>
              <a:t> and Wilhelm, 2016</a:t>
            </a:r>
          </a:p>
        </p:txBody>
      </p:sp>
    </p:spTree>
    <p:extLst>
      <p:ext uri="{BB962C8B-B14F-4D97-AF65-F5344CB8AC3E}">
        <p14:creationId xmlns:p14="http://schemas.microsoft.com/office/powerpoint/2010/main" val="2037502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Hypothesis Testing</a:t>
            </a:r>
            <a:endParaRPr lang="cs-CZ" dirty="0"/>
          </a:p>
        </p:txBody>
      </p:sp>
      <p:sp>
        <p:nvSpPr>
          <p:cNvPr id="4" name="Slide Number Placeholder 3"/>
          <p:cNvSpPr>
            <a:spLocks noGrp="1"/>
          </p:cNvSpPr>
          <p:nvPr>
            <p:ph type="sldNum" sz="quarter" idx="12"/>
          </p:nvPr>
        </p:nvSpPr>
        <p:spPr/>
        <p:txBody>
          <a:bodyPr/>
          <a:lstStyle/>
          <a:p>
            <a:fld id="{AFE3D702-57F1-4CB0-B451-B14F76DC0414}" type="slidenum">
              <a:rPr lang="en-US" smtClean="0"/>
              <a:t>5</a:t>
            </a:fld>
            <a:endParaRPr lang="en-US"/>
          </a:p>
        </p:txBody>
      </p:sp>
      <p:sp>
        <p:nvSpPr>
          <p:cNvPr id="6" name="Content Placeholder 5">
            <a:extLst>
              <a:ext uri="{FF2B5EF4-FFF2-40B4-BE49-F238E27FC236}">
                <a16:creationId xmlns:a16="http://schemas.microsoft.com/office/drawing/2014/main" id="{DA023C20-23F9-9D46-A50D-2DEEC1E15994}"/>
              </a:ext>
            </a:extLst>
          </p:cNvPr>
          <p:cNvSpPr>
            <a:spLocks noGrp="1"/>
          </p:cNvSpPr>
          <p:nvPr>
            <p:ph idx="1"/>
          </p:nvPr>
        </p:nvSpPr>
        <p:spPr/>
        <p:txBody>
          <a:bodyPr/>
          <a:lstStyle/>
          <a:p>
            <a:pPr marL="0" indent="0">
              <a:buNone/>
            </a:pPr>
            <a:endParaRPr lang="en-US" dirty="0"/>
          </a:p>
          <a:p>
            <a:pPr marL="0" indent="0">
              <a:buNone/>
            </a:pPr>
            <a:r>
              <a:rPr lang="en-US" dirty="0"/>
              <a:t>To ask questions on data </a:t>
            </a:r>
          </a:p>
          <a:p>
            <a:pPr marL="0" indent="0">
              <a:buNone/>
            </a:pPr>
            <a:r>
              <a:rPr lang="en-US" dirty="0"/>
              <a:t>	we use statistical methods that provide </a:t>
            </a:r>
          </a:p>
          <a:p>
            <a:pPr marL="0" indent="0">
              <a:buNone/>
            </a:pPr>
            <a:r>
              <a:rPr lang="en-US" dirty="0"/>
              <a:t>		a </a:t>
            </a:r>
            <a:r>
              <a:rPr lang="en-US" dirty="0">
                <a:solidFill>
                  <a:srgbClr val="7AC143"/>
                </a:solidFill>
              </a:rPr>
              <a:t>confidence</a:t>
            </a:r>
            <a:r>
              <a:rPr lang="en-US" dirty="0"/>
              <a:t> or </a:t>
            </a:r>
            <a:r>
              <a:rPr lang="en-US" dirty="0">
                <a:solidFill>
                  <a:srgbClr val="7AC143"/>
                </a:solidFill>
              </a:rPr>
              <a:t>likelihood</a:t>
            </a:r>
            <a:r>
              <a:rPr lang="en-US" dirty="0"/>
              <a:t> about the answers.</a:t>
            </a:r>
          </a:p>
          <a:p>
            <a:pPr marL="0" indent="0">
              <a:buNone/>
            </a:pPr>
            <a:endParaRPr lang="en-US" dirty="0"/>
          </a:p>
          <a:p>
            <a:pPr marL="0" indent="0">
              <a:buNone/>
            </a:pPr>
            <a:endParaRPr lang="en-US" dirty="0"/>
          </a:p>
          <a:p>
            <a:pPr marL="0" indent="0">
              <a:buNone/>
            </a:pPr>
            <a:r>
              <a:rPr lang="en-US" dirty="0"/>
              <a:t>Null Hypothesis: H</a:t>
            </a:r>
            <a:r>
              <a:rPr lang="en-US" sz="1100" dirty="0"/>
              <a:t>0</a:t>
            </a:r>
            <a:r>
              <a:rPr lang="en-US" dirty="0"/>
              <a:t>: The default position that there is </a:t>
            </a:r>
            <a:r>
              <a:rPr lang="en-US" dirty="0">
                <a:solidFill>
                  <a:srgbClr val="7AC143"/>
                </a:solidFill>
              </a:rPr>
              <a:t>nothing new </a:t>
            </a:r>
            <a:r>
              <a:rPr lang="en-US" dirty="0"/>
              <a:t>happening</a:t>
            </a:r>
          </a:p>
          <a:p>
            <a:pPr marL="0" indent="0">
              <a:buNone/>
            </a:pPr>
            <a:endParaRPr lang="en-US" dirty="0"/>
          </a:p>
          <a:p>
            <a:pPr marL="0" indent="0">
              <a:buNone/>
            </a:pPr>
            <a:r>
              <a:rPr lang="en-US" dirty="0"/>
              <a:t>How can we </a:t>
            </a:r>
            <a:r>
              <a:rPr lang="en-US" dirty="0">
                <a:solidFill>
                  <a:srgbClr val="7AC143"/>
                </a:solidFill>
              </a:rPr>
              <a:t>test our confidence </a:t>
            </a:r>
            <a:r>
              <a:rPr lang="en-US" dirty="0"/>
              <a:t>in the Null Hypothesis?</a:t>
            </a:r>
          </a:p>
        </p:txBody>
      </p:sp>
    </p:spTree>
    <p:extLst>
      <p:ext uri="{BB962C8B-B14F-4D97-AF65-F5344CB8AC3E}">
        <p14:creationId xmlns:p14="http://schemas.microsoft.com/office/powerpoint/2010/main" val="256217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Hypothesis Testing</a:t>
            </a:r>
            <a:endParaRPr lang="cs-CZ" dirty="0"/>
          </a:p>
        </p:txBody>
      </p:sp>
      <p:sp>
        <p:nvSpPr>
          <p:cNvPr id="4" name="Slide Number Placeholder 3"/>
          <p:cNvSpPr>
            <a:spLocks noGrp="1"/>
          </p:cNvSpPr>
          <p:nvPr>
            <p:ph type="sldNum" sz="quarter" idx="12"/>
          </p:nvPr>
        </p:nvSpPr>
        <p:spPr/>
        <p:txBody>
          <a:bodyPr/>
          <a:lstStyle/>
          <a:p>
            <a:fld id="{AFE3D702-57F1-4CB0-B451-B14F76DC0414}" type="slidenum">
              <a:rPr lang="en-US" smtClean="0"/>
              <a:t>6</a:t>
            </a:fld>
            <a:endParaRPr lang="en-US"/>
          </a:p>
        </p:txBody>
      </p:sp>
      <p:sp>
        <p:nvSpPr>
          <p:cNvPr id="6" name="Content Placeholder 5">
            <a:extLst>
              <a:ext uri="{FF2B5EF4-FFF2-40B4-BE49-F238E27FC236}">
                <a16:creationId xmlns:a16="http://schemas.microsoft.com/office/drawing/2014/main" id="{DA023C20-23F9-9D46-A50D-2DEEC1E15994}"/>
              </a:ext>
            </a:extLst>
          </p:cNvPr>
          <p:cNvSpPr>
            <a:spLocks noGrp="1"/>
          </p:cNvSpPr>
          <p:nvPr>
            <p:ph idx="1"/>
          </p:nvPr>
        </p:nvSpPr>
        <p:spPr/>
        <p:txBody>
          <a:bodyPr>
            <a:normAutofit/>
          </a:bodyPr>
          <a:lstStyle/>
          <a:p>
            <a:pPr marL="0" indent="0">
              <a:buNone/>
            </a:pPr>
            <a:endParaRPr lang="en-US" dirty="0"/>
          </a:p>
          <a:p>
            <a:pPr marL="0" indent="0">
              <a:buNone/>
            </a:pPr>
            <a:r>
              <a:rPr lang="en-US" dirty="0"/>
              <a:t>Usual goal:</a:t>
            </a:r>
          </a:p>
          <a:p>
            <a:pPr marL="0" indent="0">
              <a:buNone/>
            </a:pPr>
            <a:r>
              <a:rPr lang="en-US" dirty="0"/>
              <a:t>Reject Null Hypothesis with some confidence (0.05) </a:t>
            </a:r>
          </a:p>
          <a:p>
            <a:pPr marL="0" indent="0">
              <a:buNone/>
            </a:pPr>
            <a:endParaRPr lang="en-US" dirty="0"/>
          </a:p>
          <a:p>
            <a:pPr marL="0" indent="0">
              <a:buNone/>
            </a:pPr>
            <a:r>
              <a:rPr lang="en-US" dirty="0"/>
              <a:t>Confirm statistically significant effect.</a:t>
            </a:r>
          </a:p>
          <a:p>
            <a:pPr marL="0" indent="0">
              <a:buNone/>
            </a:pPr>
            <a:endParaRPr lang="en-US" dirty="0"/>
          </a:p>
          <a:p>
            <a:pPr marL="0" indent="0">
              <a:buNone/>
            </a:pPr>
            <a:r>
              <a:rPr lang="en-US" dirty="0"/>
              <a:t>Example</a:t>
            </a:r>
          </a:p>
          <a:p>
            <a:pPr marL="0" indent="0">
              <a:buNone/>
            </a:pPr>
            <a:endParaRPr lang="en-US" dirty="0"/>
          </a:p>
          <a:p>
            <a:pPr marL="0" indent="0">
              <a:buNone/>
            </a:pPr>
            <a:r>
              <a:rPr lang="en-US" dirty="0"/>
              <a:t>You can’t confirm null Null Hypothesis!</a:t>
            </a:r>
          </a:p>
        </p:txBody>
      </p:sp>
    </p:spTree>
    <p:extLst>
      <p:ext uri="{BB962C8B-B14F-4D97-AF65-F5344CB8AC3E}">
        <p14:creationId xmlns:p14="http://schemas.microsoft.com/office/powerpoint/2010/main" val="2620621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Frequentist (classical) vs. Bayesian statistics</a:t>
            </a:r>
          </a:p>
        </p:txBody>
      </p:sp>
      <p:sp>
        <p:nvSpPr>
          <p:cNvPr id="3" name="Content Placeholder 2"/>
          <p:cNvSpPr>
            <a:spLocks noGrp="1"/>
          </p:cNvSpPr>
          <p:nvPr>
            <p:ph idx="1"/>
          </p:nvPr>
        </p:nvSpPr>
        <p:spPr/>
        <p:txBody>
          <a:bodyPr>
            <a:normAutofit/>
          </a:bodyPr>
          <a:lstStyle/>
          <a:p>
            <a:pPr marL="0" indent="0">
              <a:buNone/>
            </a:pPr>
            <a:r>
              <a:rPr lang="en-US" dirty="0"/>
              <a:t>A Probability value can be thought of in several ways:</a:t>
            </a:r>
          </a:p>
          <a:p>
            <a:pPr marL="0" indent="0">
              <a:buNone/>
            </a:pPr>
            <a:endParaRPr lang="en-US" dirty="0"/>
          </a:p>
          <a:p>
            <a:pPr marL="457200" indent="-457200">
              <a:buFont typeface="+mj-lt"/>
              <a:buAutoNum type="arabicPeriod"/>
            </a:pPr>
            <a:r>
              <a:rPr lang="en-US" dirty="0"/>
              <a:t>Long-term frequency</a:t>
            </a:r>
          </a:p>
          <a:p>
            <a:pPr marL="457200" indent="-457200">
              <a:buFont typeface="+mj-lt"/>
              <a:buAutoNum type="arabicPeriod"/>
            </a:pPr>
            <a:r>
              <a:rPr lang="en-US" dirty="0"/>
              <a:t>Degree of belief</a:t>
            </a:r>
          </a:p>
          <a:p>
            <a:pPr marL="457200" indent="-457200">
              <a:buFont typeface="+mj-lt"/>
              <a:buAutoNum type="arabicPeriod"/>
            </a:pPr>
            <a:r>
              <a:rPr lang="en-US" dirty="0"/>
              <a:t>Degree of logical support</a:t>
            </a:r>
          </a:p>
          <a:p>
            <a:pPr marL="0" indent="0">
              <a:buNone/>
            </a:pPr>
            <a:endParaRPr lang="en-US" dirty="0"/>
          </a:p>
          <a:p>
            <a:pPr marL="0" indent="0">
              <a:buNone/>
            </a:pPr>
            <a:r>
              <a:rPr lang="en-US" dirty="0"/>
              <a:t>Frequentist Statistics works with (1) while Bayesian Statistics with (2 and 3)</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AFE3D702-57F1-4CB0-B451-B14F76DC0414}" type="slidenum">
              <a:rPr lang="en-US" smtClean="0"/>
              <a:t>7</a:t>
            </a:fld>
            <a:endParaRPr lang="en-US"/>
          </a:p>
        </p:txBody>
      </p:sp>
    </p:spTree>
    <p:extLst>
      <p:ext uri="{BB962C8B-B14F-4D97-AF65-F5344CB8AC3E}">
        <p14:creationId xmlns:p14="http://schemas.microsoft.com/office/powerpoint/2010/main" val="2665378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E3D702-57F1-4CB0-B451-B14F76DC0414}" type="slidenum">
              <a:rPr lang="en-US" smtClean="0"/>
              <a:t>8</a:t>
            </a:fld>
            <a:endParaRPr lang="en-US"/>
          </a:p>
        </p:txBody>
      </p:sp>
      <p:grpSp>
        <p:nvGrpSpPr>
          <p:cNvPr id="8" name="Group 7"/>
          <p:cNvGrpSpPr/>
          <p:nvPr/>
        </p:nvGrpSpPr>
        <p:grpSpPr>
          <a:xfrm>
            <a:off x="457200" y="579347"/>
            <a:ext cx="4730262" cy="5187285"/>
            <a:chOff x="492369" y="221793"/>
            <a:chExt cx="4730262" cy="5187285"/>
          </a:xfrm>
        </p:grpSpPr>
        <p:sp>
          <p:nvSpPr>
            <p:cNvPr id="3" name="Rectangle 2"/>
            <p:cNvSpPr/>
            <p:nvPr/>
          </p:nvSpPr>
          <p:spPr>
            <a:xfrm>
              <a:off x="492369" y="221793"/>
              <a:ext cx="4730262" cy="3139321"/>
            </a:xfrm>
            <a:prstGeom prst="rect">
              <a:avLst/>
            </a:prstGeom>
          </p:spPr>
          <p:txBody>
            <a:bodyPr wrap="square">
              <a:spAutoFit/>
            </a:bodyPr>
            <a:lstStyle/>
            <a:p>
              <a:r>
                <a:rPr lang="en-US" dirty="0">
                  <a:solidFill>
                    <a:srgbClr val="7AC143"/>
                  </a:solidFill>
                </a:rPr>
                <a:t>Frequentist Statistics</a:t>
              </a:r>
            </a:p>
            <a:p>
              <a:endParaRPr lang="en-US" dirty="0"/>
            </a:p>
            <a:p>
              <a:pPr marL="285750" indent="-285750">
                <a:buFontTx/>
                <a:buChar char="-"/>
              </a:pPr>
              <a:r>
                <a:rPr lang="en-US" dirty="0"/>
                <a:t>Only </a:t>
              </a:r>
              <a:r>
                <a:rPr lang="en-US" dirty="0">
                  <a:solidFill>
                    <a:srgbClr val="7AC143"/>
                  </a:solidFill>
                </a:rPr>
                <a:t>repeatable</a:t>
              </a:r>
              <a:r>
                <a:rPr lang="en-US" dirty="0"/>
                <a:t> </a:t>
              </a:r>
              <a:r>
                <a:rPr lang="en-US" dirty="0">
                  <a:solidFill>
                    <a:srgbClr val="7AC143"/>
                  </a:solidFill>
                </a:rPr>
                <a:t>random</a:t>
              </a:r>
              <a:r>
                <a:rPr lang="en-US" dirty="0"/>
                <a:t> events (like the result of flipping a coin) have probabilities.</a:t>
              </a:r>
            </a:p>
            <a:p>
              <a:pPr marL="285750" indent="-285750">
                <a:buFontTx/>
                <a:buChar char="-"/>
              </a:pPr>
              <a:r>
                <a:rPr lang="en-US" dirty="0"/>
                <a:t>These probabilities are equal to the long-term </a:t>
              </a:r>
              <a:r>
                <a:rPr lang="en-US" dirty="0">
                  <a:solidFill>
                    <a:srgbClr val="7AC143"/>
                  </a:solidFill>
                </a:rPr>
                <a:t>frequency</a:t>
              </a:r>
              <a:r>
                <a:rPr lang="en-US" dirty="0"/>
                <a:t> of occurrence of the events in question.</a:t>
              </a:r>
            </a:p>
            <a:p>
              <a:pPr marL="285750" indent="-285750">
                <a:buFontTx/>
                <a:buChar char="-"/>
              </a:pPr>
              <a:r>
                <a:rPr lang="en-US" u="sng" dirty="0"/>
                <a:t>Cannot apply probabilities to hypotheses or to any </a:t>
              </a:r>
              <a:r>
                <a:rPr lang="en-US" u="sng" dirty="0">
                  <a:solidFill>
                    <a:srgbClr val="7AC143"/>
                  </a:solidFill>
                </a:rPr>
                <a:t>fixed but unknown values</a:t>
              </a:r>
              <a:r>
                <a:rPr lang="en-US" u="sng" dirty="0"/>
                <a:t> in general</a:t>
              </a:r>
            </a:p>
            <a:p>
              <a:pPr marL="285750" indent="-285750">
                <a:buFontTx/>
                <a:buChar char="-"/>
              </a:pPr>
              <a:endParaRPr lang="en-US" dirty="0"/>
            </a:p>
          </p:txBody>
        </p:sp>
        <p:sp>
          <p:nvSpPr>
            <p:cNvPr id="7" name="Rectangle 6"/>
            <p:cNvSpPr/>
            <p:nvPr/>
          </p:nvSpPr>
          <p:spPr>
            <a:xfrm>
              <a:off x="492369" y="3377753"/>
              <a:ext cx="4730262" cy="2031325"/>
            </a:xfrm>
            <a:prstGeom prst="rect">
              <a:avLst/>
            </a:prstGeom>
          </p:spPr>
          <p:txBody>
            <a:bodyPr wrap="square">
              <a:spAutoFit/>
            </a:bodyPr>
            <a:lstStyle/>
            <a:p>
              <a:r>
                <a:rPr lang="en-US" dirty="0">
                  <a:solidFill>
                    <a:srgbClr val="7AC143"/>
                  </a:solidFill>
                </a:rPr>
                <a:t>Bayesian Statistics</a:t>
              </a:r>
            </a:p>
            <a:p>
              <a:endParaRPr lang="en-US" dirty="0"/>
            </a:p>
            <a:p>
              <a:pPr marL="285750" indent="-285750">
                <a:buFontTx/>
                <a:buChar char="-"/>
              </a:pPr>
              <a:r>
                <a:rPr lang="en-US" dirty="0"/>
                <a:t>Probabilities can represent the </a:t>
              </a:r>
              <a:r>
                <a:rPr lang="en-US" dirty="0">
                  <a:solidFill>
                    <a:srgbClr val="7AC143"/>
                  </a:solidFill>
                </a:rPr>
                <a:t>uncertainty</a:t>
              </a:r>
              <a:r>
                <a:rPr lang="en-US" dirty="0"/>
                <a:t> in any event or hypothesis</a:t>
              </a:r>
            </a:p>
            <a:p>
              <a:pPr marL="285750" indent="-285750">
                <a:buFontTx/>
                <a:buChar char="-"/>
              </a:pPr>
              <a:r>
                <a:rPr lang="en-US" dirty="0"/>
                <a:t>Newly collected data </a:t>
              </a:r>
              <a:r>
                <a:rPr lang="en-US" dirty="0">
                  <a:solidFill>
                    <a:srgbClr val="7AC143"/>
                  </a:solidFill>
                </a:rPr>
                <a:t>narrows down</a:t>
              </a:r>
              <a:r>
                <a:rPr lang="en-US" dirty="0"/>
                <a:t> the probability distribution over the parameter.</a:t>
              </a:r>
            </a:p>
            <a:p>
              <a:pPr marL="285750" indent="-285750">
                <a:buFontTx/>
                <a:buChar char="-"/>
              </a:pPr>
              <a:endParaRPr lang="en-US" dirty="0"/>
            </a:p>
          </p:txBody>
        </p:sp>
      </p:grpSp>
      <p:sp>
        <p:nvSpPr>
          <p:cNvPr id="9" name="TextBox 8"/>
          <p:cNvSpPr txBox="1"/>
          <p:nvPr/>
        </p:nvSpPr>
        <p:spPr>
          <a:xfrm>
            <a:off x="5721775" y="128496"/>
            <a:ext cx="6343555" cy="4801314"/>
          </a:xfrm>
          <a:prstGeom prst="rect">
            <a:avLst/>
          </a:prstGeom>
          <a:noFill/>
          <a:ln>
            <a:solidFill>
              <a:srgbClr val="92D050"/>
            </a:solidFill>
          </a:ln>
        </p:spPr>
        <p:txBody>
          <a:bodyPr wrap="square" rtlCol="0">
            <a:spAutoFit/>
          </a:bodyPr>
          <a:lstStyle/>
          <a:p>
            <a:r>
              <a:rPr lang="en-US" u="sng" dirty="0">
                <a:solidFill>
                  <a:srgbClr val="7AC143"/>
                </a:solidFill>
              </a:rPr>
              <a:t>Example:</a:t>
            </a:r>
          </a:p>
          <a:p>
            <a:r>
              <a:rPr lang="en-US" dirty="0"/>
              <a:t>Doctor knows that 20% of the population has Disease</a:t>
            </a:r>
          </a:p>
          <a:p>
            <a:r>
              <a:rPr lang="en-US" dirty="0"/>
              <a:t>Test that shows + for 90% of Disease individual</a:t>
            </a:r>
          </a:p>
          <a:p>
            <a:r>
              <a:rPr lang="en-US" dirty="0"/>
              <a:t>but also shows + for 30% of Healthy individual</a:t>
            </a:r>
          </a:p>
          <a:p>
            <a:endParaRPr lang="en-US" dirty="0"/>
          </a:p>
          <a:p>
            <a:r>
              <a:rPr lang="en-US" dirty="0"/>
              <a:t>A patient comes in the Doctor’s office and takes the test.</a:t>
            </a:r>
          </a:p>
          <a:p>
            <a:endParaRPr lang="en-US" dirty="0"/>
          </a:p>
          <a:p>
            <a:r>
              <a:rPr lang="en-US" dirty="0">
                <a:solidFill>
                  <a:srgbClr val="7AC143"/>
                </a:solidFill>
              </a:rPr>
              <a:t>What is the probability that the patient has Disease?</a:t>
            </a:r>
          </a:p>
          <a:p>
            <a:endParaRPr lang="en-US" dirty="0"/>
          </a:p>
          <a:p>
            <a:r>
              <a:rPr lang="en-US" dirty="0"/>
              <a:t>The patient takes Test and the test comes back +</a:t>
            </a:r>
          </a:p>
          <a:p>
            <a:endParaRPr lang="en-US" dirty="0"/>
          </a:p>
          <a:p>
            <a:r>
              <a:rPr lang="en-US" dirty="0">
                <a:solidFill>
                  <a:srgbClr val="7AC143"/>
                </a:solidFill>
              </a:rPr>
              <a:t>What is the probability that the patient has Disease?</a:t>
            </a:r>
          </a:p>
          <a:p>
            <a:r>
              <a:rPr lang="en-US" dirty="0">
                <a:solidFill>
                  <a:srgbClr val="7AC143"/>
                </a:solidFill>
              </a:rPr>
              <a:t>(given that the Test showed +)</a:t>
            </a:r>
          </a:p>
          <a:p>
            <a:endParaRPr lang="en-US" dirty="0">
              <a:solidFill>
                <a:srgbClr val="7AC143"/>
              </a:solidFill>
            </a:endParaRPr>
          </a:p>
          <a:p>
            <a:endParaRPr lang="en-US" dirty="0">
              <a:solidFill>
                <a:srgbClr val="7AC143"/>
              </a:solidFill>
            </a:endParaRPr>
          </a:p>
          <a:p>
            <a:endParaRPr lang="en-US" dirty="0"/>
          </a:p>
          <a:p>
            <a:endParaRPr lang="en-US" dirty="0"/>
          </a:p>
        </p:txBody>
      </p:sp>
    </p:spTree>
    <p:extLst>
      <p:ext uri="{BB962C8B-B14F-4D97-AF65-F5344CB8AC3E}">
        <p14:creationId xmlns:p14="http://schemas.microsoft.com/office/powerpoint/2010/main" val="2881831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FE3D702-57F1-4CB0-B451-B14F76DC0414}" type="slidenum">
              <a:rPr lang="en-US" smtClean="0"/>
              <a:t>9</a:t>
            </a:fld>
            <a:endParaRPr lang="en-US"/>
          </a:p>
        </p:txBody>
      </p:sp>
      <p:grpSp>
        <p:nvGrpSpPr>
          <p:cNvPr id="8" name="Group 7"/>
          <p:cNvGrpSpPr/>
          <p:nvPr/>
        </p:nvGrpSpPr>
        <p:grpSpPr>
          <a:xfrm>
            <a:off x="457200" y="579347"/>
            <a:ext cx="4730262" cy="5187285"/>
            <a:chOff x="492369" y="221793"/>
            <a:chExt cx="4730262" cy="5187285"/>
          </a:xfrm>
        </p:grpSpPr>
        <p:sp>
          <p:nvSpPr>
            <p:cNvPr id="3" name="Rectangle 2"/>
            <p:cNvSpPr/>
            <p:nvPr/>
          </p:nvSpPr>
          <p:spPr>
            <a:xfrm>
              <a:off x="492369" y="221793"/>
              <a:ext cx="4730262" cy="3139321"/>
            </a:xfrm>
            <a:prstGeom prst="rect">
              <a:avLst/>
            </a:prstGeom>
          </p:spPr>
          <p:txBody>
            <a:bodyPr wrap="square">
              <a:spAutoFit/>
            </a:bodyPr>
            <a:lstStyle/>
            <a:p>
              <a:r>
                <a:rPr lang="en-US" dirty="0">
                  <a:solidFill>
                    <a:srgbClr val="7AC143"/>
                  </a:solidFill>
                </a:rPr>
                <a:t>Frequentist Statistics</a:t>
              </a:r>
            </a:p>
            <a:p>
              <a:endParaRPr lang="en-US" dirty="0"/>
            </a:p>
            <a:p>
              <a:pPr marL="285750" indent="-285750">
                <a:buFontTx/>
                <a:buChar char="-"/>
              </a:pPr>
              <a:r>
                <a:rPr lang="en-US" dirty="0"/>
                <a:t>Only </a:t>
              </a:r>
              <a:r>
                <a:rPr lang="en-US" dirty="0">
                  <a:solidFill>
                    <a:srgbClr val="7AC143"/>
                  </a:solidFill>
                </a:rPr>
                <a:t>repeatable</a:t>
              </a:r>
              <a:r>
                <a:rPr lang="en-US" dirty="0"/>
                <a:t> </a:t>
              </a:r>
              <a:r>
                <a:rPr lang="en-US" dirty="0">
                  <a:solidFill>
                    <a:srgbClr val="7AC143"/>
                  </a:solidFill>
                </a:rPr>
                <a:t>random</a:t>
              </a:r>
              <a:r>
                <a:rPr lang="en-US" dirty="0"/>
                <a:t> events (like the result of flipping a coin) have probabilities.</a:t>
              </a:r>
            </a:p>
            <a:p>
              <a:pPr marL="285750" indent="-285750">
                <a:buFontTx/>
                <a:buChar char="-"/>
              </a:pPr>
              <a:r>
                <a:rPr lang="en-US" dirty="0"/>
                <a:t>These probabilities are equal to the long-term </a:t>
              </a:r>
              <a:r>
                <a:rPr lang="en-US" dirty="0">
                  <a:solidFill>
                    <a:srgbClr val="7AC143"/>
                  </a:solidFill>
                </a:rPr>
                <a:t>frequency</a:t>
              </a:r>
              <a:r>
                <a:rPr lang="en-US" dirty="0"/>
                <a:t> of occurrence of the events in question.</a:t>
              </a:r>
            </a:p>
            <a:p>
              <a:pPr marL="285750" indent="-285750">
                <a:buFontTx/>
                <a:buChar char="-"/>
              </a:pPr>
              <a:r>
                <a:rPr lang="en-US" u="sng" dirty="0"/>
                <a:t>Cannot apply probabilities to hypotheses or to any </a:t>
              </a:r>
              <a:r>
                <a:rPr lang="en-US" u="sng" dirty="0">
                  <a:solidFill>
                    <a:srgbClr val="7AC143"/>
                  </a:solidFill>
                </a:rPr>
                <a:t>fixed but unknown values</a:t>
              </a:r>
              <a:r>
                <a:rPr lang="en-US" u="sng" dirty="0"/>
                <a:t> in general</a:t>
              </a:r>
            </a:p>
            <a:p>
              <a:pPr marL="285750" indent="-285750">
                <a:buFontTx/>
                <a:buChar char="-"/>
              </a:pPr>
              <a:endParaRPr lang="en-US" dirty="0"/>
            </a:p>
          </p:txBody>
        </p:sp>
        <p:sp>
          <p:nvSpPr>
            <p:cNvPr id="7" name="Rectangle 6"/>
            <p:cNvSpPr/>
            <p:nvPr/>
          </p:nvSpPr>
          <p:spPr>
            <a:xfrm>
              <a:off x="492369" y="3377753"/>
              <a:ext cx="4730262" cy="2031325"/>
            </a:xfrm>
            <a:prstGeom prst="rect">
              <a:avLst/>
            </a:prstGeom>
          </p:spPr>
          <p:txBody>
            <a:bodyPr wrap="square">
              <a:spAutoFit/>
            </a:bodyPr>
            <a:lstStyle/>
            <a:p>
              <a:r>
                <a:rPr lang="en-US" dirty="0">
                  <a:solidFill>
                    <a:srgbClr val="7AC143"/>
                  </a:solidFill>
                </a:rPr>
                <a:t>Bayesian Statistics</a:t>
              </a:r>
            </a:p>
            <a:p>
              <a:endParaRPr lang="en-US" dirty="0"/>
            </a:p>
            <a:p>
              <a:pPr marL="285750" indent="-285750">
                <a:buFontTx/>
                <a:buChar char="-"/>
              </a:pPr>
              <a:r>
                <a:rPr lang="en-US" dirty="0"/>
                <a:t>Probabilities can represent the </a:t>
              </a:r>
              <a:r>
                <a:rPr lang="en-US" dirty="0">
                  <a:solidFill>
                    <a:srgbClr val="7AC143"/>
                  </a:solidFill>
                </a:rPr>
                <a:t>uncertainty</a:t>
              </a:r>
              <a:r>
                <a:rPr lang="en-US" dirty="0"/>
                <a:t> in any event or hypothesis</a:t>
              </a:r>
            </a:p>
            <a:p>
              <a:pPr marL="285750" indent="-285750">
                <a:buFontTx/>
                <a:buChar char="-"/>
              </a:pPr>
              <a:r>
                <a:rPr lang="en-US" dirty="0"/>
                <a:t>Newly collected data </a:t>
              </a:r>
              <a:r>
                <a:rPr lang="en-US" dirty="0">
                  <a:solidFill>
                    <a:srgbClr val="7AC143"/>
                  </a:solidFill>
                </a:rPr>
                <a:t>narrows down</a:t>
              </a:r>
              <a:r>
                <a:rPr lang="en-US" dirty="0"/>
                <a:t> the probability distribution over the parameter.</a:t>
              </a:r>
            </a:p>
            <a:p>
              <a:pPr marL="285750" indent="-285750">
                <a:buFontTx/>
                <a:buChar char="-"/>
              </a:pPr>
              <a:endParaRPr lang="en-US" dirty="0"/>
            </a:p>
          </p:txBody>
        </p:sp>
      </p:grpSp>
      <p:sp>
        <p:nvSpPr>
          <p:cNvPr id="9" name="TextBox 8"/>
          <p:cNvSpPr txBox="1"/>
          <p:nvPr/>
        </p:nvSpPr>
        <p:spPr>
          <a:xfrm>
            <a:off x="5721775" y="128496"/>
            <a:ext cx="6343555" cy="6832640"/>
          </a:xfrm>
          <a:prstGeom prst="rect">
            <a:avLst/>
          </a:prstGeom>
          <a:noFill/>
          <a:ln>
            <a:noFill/>
          </a:ln>
        </p:spPr>
        <p:txBody>
          <a:bodyPr wrap="square" rtlCol="0">
            <a:spAutoFit/>
          </a:bodyPr>
          <a:lstStyle/>
          <a:p>
            <a:r>
              <a:rPr lang="en-US" u="sng" dirty="0">
                <a:solidFill>
                  <a:srgbClr val="7AC143"/>
                </a:solidFill>
              </a:rPr>
              <a:t>Example:</a:t>
            </a:r>
          </a:p>
          <a:p>
            <a:r>
              <a:rPr lang="en-US" dirty="0"/>
              <a:t>Doctor knows that 20% of the population has Disease</a:t>
            </a:r>
          </a:p>
          <a:p>
            <a:r>
              <a:rPr lang="en-US" dirty="0"/>
              <a:t>Test that shows + for 90% of Disease individual</a:t>
            </a:r>
          </a:p>
          <a:p>
            <a:r>
              <a:rPr lang="en-US" dirty="0"/>
              <a:t>but also shows + for 30% of Healthy individual</a:t>
            </a:r>
          </a:p>
          <a:p>
            <a:endParaRPr lang="en-US" dirty="0"/>
          </a:p>
          <a:p>
            <a:r>
              <a:rPr lang="en-US" dirty="0"/>
              <a:t>A patient comes in the Doctor’s office and takes the test.</a:t>
            </a:r>
          </a:p>
          <a:p>
            <a:endParaRPr lang="en-US" dirty="0"/>
          </a:p>
          <a:p>
            <a:r>
              <a:rPr lang="en-US" dirty="0">
                <a:solidFill>
                  <a:srgbClr val="7AC143"/>
                </a:solidFill>
              </a:rPr>
              <a:t>What is the probability that the patient has Disease?</a:t>
            </a:r>
          </a:p>
          <a:p>
            <a:endParaRPr lang="en-US" dirty="0">
              <a:solidFill>
                <a:srgbClr val="7AC143"/>
              </a:solidFill>
            </a:endParaRPr>
          </a:p>
          <a:p>
            <a:r>
              <a:rPr lang="en-US" sz="2400" b="1" dirty="0">
                <a:solidFill>
                  <a:srgbClr val="7AC143"/>
                </a:solidFill>
              </a:rPr>
              <a:t>20% (1:4)</a:t>
            </a:r>
          </a:p>
          <a:p>
            <a:endParaRPr lang="en-US" dirty="0"/>
          </a:p>
          <a:p>
            <a:r>
              <a:rPr lang="en-US" dirty="0"/>
              <a:t>The patient takes Test and the test comes back +</a:t>
            </a:r>
          </a:p>
          <a:p>
            <a:endParaRPr lang="en-US" dirty="0"/>
          </a:p>
          <a:p>
            <a:r>
              <a:rPr lang="en-US" dirty="0">
                <a:solidFill>
                  <a:srgbClr val="7AC143"/>
                </a:solidFill>
              </a:rPr>
              <a:t>What is the probability that the patient has Disease?</a:t>
            </a:r>
          </a:p>
          <a:p>
            <a:r>
              <a:rPr lang="en-US" dirty="0">
                <a:solidFill>
                  <a:srgbClr val="7AC143"/>
                </a:solidFill>
              </a:rPr>
              <a:t>(given that the Test showed +)</a:t>
            </a:r>
          </a:p>
          <a:p>
            <a:endParaRPr lang="en-US" dirty="0">
              <a:solidFill>
                <a:srgbClr val="7AC143"/>
              </a:solidFill>
            </a:endParaRPr>
          </a:p>
          <a:p>
            <a:r>
              <a:rPr lang="en-US" b="1" dirty="0">
                <a:solidFill>
                  <a:srgbClr val="7AC143"/>
                </a:solidFill>
              </a:rPr>
              <a:t>43% (3:7)</a:t>
            </a:r>
          </a:p>
          <a:p>
            <a:endParaRPr lang="en-US" b="1" dirty="0">
              <a:solidFill>
                <a:srgbClr val="7AC143"/>
              </a:solidFill>
            </a:endParaRPr>
          </a:p>
          <a:p>
            <a:r>
              <a:rPr lang="en-US" dirty="0">
                <a:solidFill>
                  <a:srgbClr val="7AC143"/>
                </a:solidFill>
              </a:rPr>
              <a:t>How?</a:t>
            </a:r>
          </a:p>
          <a:p>
            <a:r>
              <a:rPr lang="en-US" b="1" dirty="0">
                <a:solidFill>
                  <a:srgbClr val="7AC143"/>
                </a:solidFill>
              </a:rPr>
              <a:t>Answered in Lecture 10: Bayesian Inference</a:t>
            </a:r>
          </a:p>
          <a:p>
            <a:endParaRPr lang="en-US" dirty="0">
              <a:solidFill>
                <a:srgbClr val="7AC143"/>
              </a:solidFill>
            </a:endParaRPr>
          </a:p>
          <a:p>
            <a:endParaRPr lang="en-US" dirty="0">
              <a:solidFill>
                <a:srgbClr val="7AC143"/>
              </a:solidFill>
            </a:endParaRPr>
          </a:p>
          <a:p>
            <a:endParaRPr lang="en-US" dirty="0"/>
          </a:p>
          <a:p>
            <a:endParaRPr lang="en-US" dirty="0"/>
          </a:p>
        </p:txBody>
      </p:sp>
      <p:pic>
        <p:nvPicPr>
          <p:cNvPr id="5" name="Picture 4"/>
          <p:cNvPicPr>
            <a:picLocks noChangeAspect="1"/>
          </p:cNvPicPr>
          <p:nvPr/>
        </p:nvPicPr>
        <p:blipFill>
          <a:blip r:embed="rId2"/>
          <a:stretch>
            <a:fillRect/>
          </a:stretch>
        </p:blipFill>
        <p:spPr>
          <a:xfrm>
            <a:off x="8959933" y="5766632"/>
            <a:ext cx="1382423" cy="498891"/>
          </a:xfrm>
          <a:prstGeom prst="rect">
            <a:avLst/>
          </a:prstGeom>
        </p:spPr>
      </p:pic>
    </p:spTree>
    <p:extLst>
      <p:ext uri="{BB962C8B-B14F-4D97-AF65-F5344CB8AC3E}">
        <p14:creationId xmlns:p14="http://schemas.microsoft.com/office/powerpoint/2010/main" val="3277361201"/>
      </p:ext>
    </p:extLst>
  </p:cSld>
  <p:clrMapOvr>
    <a:masterClrMapping/>
  </p:clrMapOvr>
</p:sld>
</file>

<file path=ppt/theme/theme1.xml><?xml version="1.0" encoding="utf-8"?>
<a:theme xmlns:a="http://schemas.openxmlformats.org/drawingml/2006/main" name="Motiv Office">
  <a:themeElements>
    <a:clrScheme name="CEITEC">
      <a:dk1>
        <a:srgbClr val="39464A"/>
      </a:dk1>
      <a:lt1>
        <a:srgbClr val="F2F2F2"/>
      </a:lt1>
      <a:dk2>
        <a:srgbClr val="39464A"/>
      </a:dk2>
      <a:lt2>
        <a:srgbClr val="D8D8D8"/>
      </a:lt2>
      <a:accent1>
        <a:srgbClr val="62BB46"/>
      </a:accent1>
      <a:accent2>
        <a:srgbClr val="21A9C0"/>
      </a:accent2>
      <a:accent3>
        <a:srgbClr val="39464A"/>
      </a:accent3>
      <a:accent4>
        <a:srgbClr val="F2F2F2"/>
      </a:accent4>
      <a:accent5>
        <a:srgbClr val="BFBFBF"/>
      </a:accent5>
      <a:accent6>
        <a:srgbClr val="7F7F7F"/>
      </a:accent6>
      <a:hlink>
        <a:srgbClr val="21A9C0"/>
      </a:hlink>
      <a:folHlink>
        <a:srgbClr val="39464A"/>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EITEC_2018_Presentation.potx" id="{E48A03DA-D02B-4828-AB81-2E0A3A1968A3}" vid="{D87DA677-CFD7-4928-885D-0CCC18AB99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4400</TotalTime>
  <Words>1088</Words>
  <Application>Microsoft Macintosh PowerPoint</Application>
  <PresentationFormat>Widescreen</PresentationFormat>
  <Paragraphs>202</Paragraphs>
  <Slides>25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Domine</vt:lpstr>
      <vt:lpstr>Poppins</vt:lpstr>
      <vt:lpstr>Motiv Office</vt:lpstr>
      <vt:lpstr> Week 8 : Statistics </vt:lpstr>
      <vt:lpstr>What is statistics?</vt:lpstr>
      <vt:lpstr>What is statistics?</vt:lpstr>
      <vt:lpstr>Sampling Design </vt:lpstr>
      <vt:lpstr>Statistical Hypothesis Testing</vt:lpstr>
      <vt:lpstr>Statistical Hypothesis Testing</vt:lpstr>
      <vt:lpstr>Frequentist (classical) vs. Bayesian statistics</vt:lpstr>
      <vt:lpstr>PowerPoint Presentation</vt:lpstr>
      <vt:lpstr>PowerPoint Presentation</vt:lpstr>
      <vt:lpstr>Response vs. explanatory variable</vt:lpstr>
      <vt:lpstr>Response vs. explanatory variable</vt:lpstr>
      <vt:lpstr>Linear regression</vt:lpstr>
      <vt:lpstr>Nonlinear regression</vt:lpstr>
      <vt:lpstr>Nonlinear regression</vt:lpstr>
      <vt:lpstr>Polynomial regression</vt:lpstr>
      <vt:lpstr>Parametric vs. non-parametric tests</vt:lpstr>
      <vt:lpstr>Wilcoxon rank-sum test (Mann–Whitney U test)</vt:lpstr>
      <vt:lpstr>Kruskal–Wallis test</vt:lpstr>
      <vt:lpstr>Wilcoxon signed-rank test</vt:lpstr>
      <vt:lpstr>Student's t-test</vt:lpstr>
      <vt:lpstr>Student's t-test</vt:lpstr>
      <vt:lpstr>ANOVA</vt:lpstr>
      <vt:lpstr>p-value</vt:lpstr>
      <vt:lpstr>p-value adjustment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Zdeňka Lipovská</dc:creator>
  <cp:lastModifiedBy>Vojtěch Bystrý</cp:lastModifiedBy>
  <cp:revision>179</cp:revision>
  <cp:lastPrinted>2017-09-20T07:48:49Z</cp:lastPrinted>
  <dcterms:created xsi:type="dcterms:W3CDTF">2018-06-18T13:01:41Z</dcterms:created>
  <dcterms:modified xsi:type="dcterms:W3CDTF">2019-11-15T09:00:21Z</dcterms:modified>
</cp:coreProperties>
</file>