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7" r:id="rId2"/>
    <p:sldId id="319" r:id="rId3"/>
    <p:sldId id="318" r:id="rId4"/>
    <p:sldId id="320" r:id="rId5"/>
    <p:sldId id="322" r:id="rId6"/>
    <p:sldId id="340" r:id="rId7"/>
    <p:sldId id="324" r:id="rId8"/>
    <p:sldId id="323" r:id="rId9"/>
    <p:sldId id="325" r:id="rId10"/>
    <p:sldId id="341" r:id="rId11"/>
    <p:sldId id="351" r:id="rId12"/>
    <p:sldId id="342" r:id="rId13"/>
    <p:sldId id="326" r:id="rId14"/>
    <p:sldId id="343" r:id="rId15"/>
    <p:sldId id="344" r:id="rId16"/>
    <p:sldId id="327" r:id="rId17"/>
    <p:sldId id="345" r:id="rId18"/>
    <p:sldId id="346" r:id="rId19"/>
    <p:sldId id="328" r:id="rId20"/>
    <p:sldId id="329" r:id="rId21"/>
    <p:sldId id="347" r:id="rId22"/>
    <p:sldId id="332" r:id="rId23"/>
    <p:sldId id="333" r:id="rId24"/>
    <p:sldId id="348" r:id="rId25"/>
    <p:sldId id="331" r:id="rId26"/>
    <p:sldId id="336" r:id="rId27"/>
    <p:sldId id="334" r:id="rId28"/>
    <p:sldId id="335" r:id="rId29"/>
    <p:sldId id="337" r:id="rId30"/>
    <p:sldId id="338" r:id="rId31"/>
    <p:sldId id="339" r:id="rId32"/>
    <p:sldId id="350" r:id="rId33"/>
    <p:sldId id="349" r:id="rId34"/>
    <p:sldId id="300" r:id="rId35"/>
  </p:sldIdLst>
  <p:sldSz cx="12192000" cy="6858000"/>
  <p:notesSz cx="6865938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143"/>
    <a:srgbClr val="FFFFFF"/>
    <a:srgbClr val="62BB46"/>
    <a:srgbClr val="21A9C0"/>
    <a:srgbClr val="39464A"/>
    <a:srgbClr val="F6F7F7"/>
    <a:srgbClr val="EBECED"/>
    <a:srgbClr val="F0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61" autoAdjust="0"/>
    <p:restoredTop sz="87127" autoAdjust="0"/>
  </p:normalViewPr>
  <p:slideViewPr>
    <p:cSldViewPr snapToGrid="0" showGuides="1">
      <p:cViewPr varScale="1">
        <p:scale>
          <a:sx n="160" d="100"/>
          <a:sy n="160" d="100"/>
        </p:scale>
        <p:origin x="960" y="184"/>
      </p:cViewPr>
      <p:guideLst>
        <p:guide orient="horz" pos="2136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879682-766A-4EC9-9AB4-6B05D94CF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EE19B-11B0-4020-A52B-9F88D94D7A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00A26804-296B-4572-A0F9-372DDB81CE0C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C4B6D-059E-45D0-AFA3-0D9EA856C1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4AFA-A144-419F-8FDA-EB926EDC55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23F7E358-18BC-4B0A-BB40-FB7A647C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DD6D46A3-849D-4409-B0D0-71D3CF0B43A8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934B23C0-22E8-4F3C-9489-1582CADF8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1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38BA96DA-4AED-4D58-84B8-34CF840B3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F662795C-91AB-43C4-BA8F-96DF9EA60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dirty="0">
              <a:latin typeface="Arial" panose="020B0604020202020204" pitchFamily="34" charset="0"/>
            </a:endParaRPr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868B11F0-8907-433A-80EB-551E64857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846" indent="-3010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4379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6131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7882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9634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1386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3137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4889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278E9E-F237-4B5E-8E23-061410CD0F9A}" type="slidenum">
              <a:rPr lang="cs-CZ" altLang="en-US" smtClean="0"/>
              <a:pPr/>
              <a:t>1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2788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847581D-BF1F-49D3-8CFA-5B02D626E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" y="0"/>
            <a:ext cx="121919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706" y="2562224"/>
            <a:ext cx="10796588" cy="23479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7706" y="5105399"/>
            <a:ext cx="10796588" cy="97155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28DA62-D6E1-44D4-940A-CC0A26D33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9CAB-B78F-4547-932E-9B52A518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B3D8-C8FD-4695-9AED-29B11F411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25" y="1523999"/>
            <a:ext cx="5553075" cy="43624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E075E-B249-44D9-B1FB-63F9B35A8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23999"/>
            <a:ext cx="5553075" cy="43624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55FF9-EAF5-495E-B1E1-C394C4CA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E032-3DB1-4A87-8AE3-C0F98583F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49" cy="825500"/>
          </a:xfrm>
        </p:spPr>
        <p:txBody>
          <a:bodyPr anchor="ctr"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DB929-F940-434E-A2F5-04BDA1A5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24519"/>
            <a:ext cx="6542086" cy="436193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82815-0A5C-47DC-B1C0-50CE63A0A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726" y="1523999"/>
            <a:ext cx="4305300" cy="4344989"/>
          </a:xfrm>
        </p:spPr>
        <p:txBody>
          <a:bodyPr/>
          <a:lstStyle>
            <a:lvl1pPr marL="0" indent="0">
              <a:buNone/>
              <a:defRPr sz="1600">
                <a:solidFill>
                  <a:srgbClr val="21A9C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47864-7B38-4FF5-A909-FCBDE435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4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15CF-2973-4EFE-89BA-8E59AE0F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9022D-9CCE-4F2C-9FAC-85753E6E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1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CD5F8-EC74-418B-94C9-EFF8FDD9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M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</a:t>
            </a:r>
            <a:r>
              <a:rPr lang="en-US"/>
              <a:t>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8E936EE-4FBC-4323-8C30-7EEC88E671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922" y="397746"/>
            <a:ext cx="1247372" cy="124700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4D8AAC-875F-4819-9B0C-6E5CF1DBD6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B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8895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C790552-49A7-425E-93B6-614B6C390F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146" y="634882"/>
            <a:ext cx="2453146" cy="78434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D563548-2E9C-457B-980E-11E06F11DA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6604-08F1-4707-8B60-4EB32C7DA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50" cy="341947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r>
              <a:rPr lang="cs-CZ"/>
              <a:t>Section</a:t>
            </a:r>
            <a:r>
              <a:rPr lang="en-US"/>
              <a:t> </a:t>
            </a:r>
            <a:r>
              <a:rPr lang="en-US" dirty="0"/>
              <a:t>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6D9DB-552C-437D-8CD9-3FB1FDF8A8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6725" y="3975101"/>
            <a:ext cx="11258550" cy="18097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</a:t>
            </a:r>
            <a:r>
              <a:rPr lang="cs-CZ"/>
              <a:t>Section</a:t>
            </a:r>
            <a:r>
              <a:rPr lang="en-US"/>
              <a:t> </a:t>
            </a:r>
            <a:r>
              <a:rPr lang="en-US" dirty="0"/>
              <a:t>text styles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AAEBC2-CD82-476B-9F09-93700AEF63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1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U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U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5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T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5DDE41B-272D-4A47-BC83-FCC12D5E9F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3271C77-E0DA-47C0-B6A5-A8715EBC97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32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T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8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9898-7198-401D-B3BC-3FDCD0A3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E3CC8-3D58-4CC9-9980-7B6494CB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39464A"/>
              </a:buClr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665D-584B-488A-A8B7-BB61BBA1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E2BC1-A033-4DE0-B239-698661E5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D50F1-72F9-4DD3-93B1-AC1464145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523999"/>
            <a:ext cx="11258550" cy="4362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891C1-86C2-4C30-A8CF-AC3354D3C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rgbClr val="7AC143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B9B6A7-7477-4E45-A58A-5FA0ADD2624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6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1" r:id="rId4"/>
    <p:sldLayoutId id="2147483657" r:id="rId5"/>
    <p:sldLayoutId id="2147483661" r:id="rId6"/>
    <p:sldLayoutId id="2147483662" r:id="rId7"/>
    <p:sldLayoutId id="2147483663" r:id="rId8"/>
    <p:sldLayoutId id="2147483650" r:id="rId9"/>
    <p:sldLayoutId id="2147483652" r:id="rId10"/>
    <p:sldLayoutId id="2147483656" r:id="rId11"/>
    <p:sldLayoutId id="2147483654" r:id="rId12"/>
    <p:sldLayoutId id="214748365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1A9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1A9C0"/>
        </a:buClr>
        <a:buFont typeface="Arial" panose="020B0604020202020204" pitchFamily="34" charset="0"/>
        <a:buChar char="•"/>
        <a:defRPr sz="2400" kern="1200">
          <a:solidFill>
            <a:srgbClr val="39464A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39464A"/>
        </a:buClr>
        <a:buFont typeface="Arial" panose="020B0604020202020204" pitchFamily="34" charset="0"/>
        <a:buChar char="‒"/>
        <a:defRPr sz="2000" kern="1200">
          <a:solidFill>
            <a:srgbClr val="3946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800" kern="1200">
          <a:solidFill>
            <a:srgbClr val="3946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9464A"/>
        </a:buClr>
        <a:buFont typeface="Arial" panose="020B0604020202020204" pitchFamily="34" charset="0"/>
        <a:buChar char="‒"/>
        <a:defRPr sz="1600" kern="1200">
          <a:solidFill>
            <a:srgbClr val="3946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600" kern="1200">
          <a:solidFill>
            <a:srgbClr val="3946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entroid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E4B30EF6-4641-45F0-9275-01C71BCFFE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altLang="cs-CZ" sz="4800" dirty="0"/>
            </a:br>
            <a:r>
              <a:rPr lang="en-US" altLang="cs-CZ" sz="4800" dirty="0"/>
              <a:t>Week 8 : Clustering and dimension reduction</a:t>
            </a:r>
            <a:br>
              <a:rPr lang="en-GB" altLang="cs-CZ" sz="4800" dirty="0"/>
            </a:br>
            <a:endParaRPr lang="en-GB" altLang="cs-CZ" sz="4800" dirty="0"/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E38636A8-6216-4BCE-8A5E-6572CEFC92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 to Bioinformatics (LF:DSIB01)</a:t>
            </a:r>
            <a:endParaRPr lang="en-GB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9" y="345438"/>
            <a:ext cx="4277238" cy="15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97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Mean-Shift 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 descr="A picture containing rain, large, people, holding&#10;&#10;Description automatically generated">
            <a:extLst>
              <a:ext uri="{FF2B5EF4-FFF2-40B4-BE49-F238E27FC236}">
                <a16:creationId xmlns:a16="http://schemas.microsoft.com/office/drawing/2014/main" id="{619E9904-B7B0-2047-B0FD-9EAB2099E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6" y="1644926"/>
            <a:ext cx="40767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45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Mean-Shift 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A picture containing star&#10;&#10;Description automatically generated">
            <a:extLst>
              <a:ext uri="{FF2B5EF4-FFF2-40B4-BE49-F238E27FC236}">
                <a16:creationId xmlns:a16="http://schemas.microsoft.com/office/drawing/2014/main" id="{26C8FF89-4900-C44D-8E64-DDAC090BF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30" y="1731397"/>
            <a:ext cx="4204914" cy="420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78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Mean-Shift 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D19E7-2B26-C244-8C8A-08C16CDBF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</a:t>
            </a:r>
          </a:p>
          <a:p>
            <a:pPr lvl="1"/>
            <a:r>
              <a:rPr lang="en-US" dirty="0"/>
              <a:t>Not-necessary to select number of clusters</a:t>
            </a:r>
          </a:p>
          <a:p>
            <a:pPr lvl="1"/>
            <a:r>
              <a:rPr lang="en-US" dirty="0"/>
              <a:t>Fast computation</a:t>
            </a:r>
          </a:p>
          <a:p>
            <a:r>
              <a:rPr lang="en-US" dirty="0"/>
              <a:t>Disadvantage</a:t>
            </a:r>
          </a:p>
          <a:p>
            <a:pPr lvl="1"/>
            <a:r>
              <a:rPr lang="en-US" dirty="0"/>
              <a:t>Must select kernel range r</a:t>
            </a:r>
          </a:p>
          <a:p>
            <a:pPr lvl="1"/>
            <a:r>
              <a:rPr lang="en-US" dirty="0"/>
              <a:t>Identify ‘spherical clusters’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65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Expectation–Maximization (EM) Clustering using Gaussian Mixture Models (GMM)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3B6C43-8046-CA44-9E8C-8DE2CC3B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23999"/>
            <a:ext cx="11258550" cy="4362451"/>
          </a:xfrm>
        </p:spPr>
        <p:txBody>
          <a:bodyPr/>
          <a:lstStyle/>
          <a:p>
            <a:r>
              <a:rPr lang="en-US" dirty="0"/>
              <a:t>Similar to K-means clustering </a:t>
            </a:r>
          </a:p>
          <a:p>
            <a:pPr lvl="1"/>
            <a:r>
              <a:rPr lang="en-US" dirty="0"/>
              <a:t>each cluster is not defined only by its mean but also variance</a:t>
            </a:r>
          </a:p>
          <a:p>
            <a:pPr lvl="1"/>
            <a:r>
              <a:rPr lang="en-US" dirty="0"/>
              <a:t>Gaussian normal curve in each dimension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6B238-050D-D84F-AA78-E1D9B3D23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406" y="2097870"/>
            <a:ext cx="3967075" cy="425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8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Expectation–Maximization (EM) Clustering using Gaussian Mixture Models (GMM)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14</a:t>
            </a:fld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861A73A-2885-D846-BC6A-36B52669D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23999"/>
            <a:ext cx="11258550" cy="4362451"/>
          </a:xfrm>
        </p:spPr>
        <p:txBody>
          <a:bodyPr>
            <a:normAutofit/>
          </a:bodyPr>
          <a:lstStyle/>
          <a:p>
            <a:r>
              <a:rPr lang="cs-CZ" dirty="0"/>
              <a:t>KM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err="1"/>
              <a:t>select</a:t>
            </a:r>
            <a:r>
              <a:rPr lang="cs-CZ" dirty="0"/>
              <a:t> a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clusters</a:t>
            </a:r>
            <a:r>
              <a:rPr lang="cs-CZ" dirty="0"/>
              <a:t> to use and </a:t>
            </a:r>
            <a:r>
              <a:rPr lang="cs-CZ" dirty="0" err="1"/>
              <a:t>randomly</a:t>
            </a:r>
            <a:r>
              <a:rPr lang="cs-CZ" dirty="0"/>
              <a:t> </a:t>
            </a:r>
            <a:r>
              <a:rPr lang="cs-CZ" dirty="0" err="1"/>
              <a:t>initialize</a:t>
            </a:r>
            <a:r>
              <a:rPr lang="cs-CZ" dirty="0"/>
              <a:t> </a:t>
            </a:r>
            <a:r>
              <a:rPr lang="cs-CZ" dirty="0" err="1"/>
              <a:t>centers</a:t>
            </a:r>
            <a:endParaRPr lang="cs-CZ" dirty="0"/>
          </a:p>
          <a:p>
            <a:pPr marL="914400" lvl="1" indent="-457200">
              <a:buFont typeface="+mj-lt"/>
              <a:buAutoNum type="arabicPeriod"/>
            </a:pPr>
            <a:r>
              <a:rPr lang="cs-CZ" i="1" dirty="0"/>
              <a:t>k</a:t>
            </a:r>
            <a:r>
              <a:rPr lang="cs-CZ" dirty="0"/>
              <a:t> </a:t>
            </a:r>
            <a:r>
              <a:rPr lang="cs-CZ" dirty="0" err="1"/>
              <a:t>clusters</a:t>
            </a:r>
            <a:r>
              <a:rPr lang="cs-CZ" dirty="0"/>
              <a:t> are </a:t>
            </a:r>
            <a:r>
              <a:rPr lang="cs-CZ" dirty="0" err="1"/>
              <a:t>created</a:t>
            </a:r>
            <a:r>
              <a:rPr lang="cs-CZ" dirty="0"/>
              <a:t> by </a:t>
            </a:r>
            <a:r>
              <a:rPr lang="cs-CZ" dirty="0" err="1"/>
              <a:t>associating</a:t>
            </a:r>
            <a:r>
              <a:rPr lang="cs-CZ" dirty="0"/>
              <a:t> </a:t>
            </a:r>
            <a:r>
              <a:rPr lang="cs-CZ" dirty="0" err="1"/>
              <a:t>every</a:t>
            </a:r>
            <a:r>
              <a:rPr lang="cs-CZ" dirty="0"/>
              <a:t> </a:t>
            </a:r>
            <a:r>
              <a:rPr lang="cs-CZ" dirty="0" err="1"/>
              <a:t>observation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nearest</a:t>
            </a:r>
            <a:r>
              <a:rPr lang="cs-CZ" dirty="0"/>
              <a:t> </a:t>
            </a:r>
            <a:r>
              <a:rPr lang="cs-CZ" dirty="0" err="1"/>
              <a:t>mean</a:t>
            </a:r>
            <a:endParaRPr lang="cs-CZ" dirty="0"/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hlinkClick r:id="rId2" tooltip="Centroid"/>
              </a:rPr>
              <a:t>centroid</a:t>
            </a:r>
            <a:r>
              <a:rPr lang="cs-CZ" dirty="0"/>
              <a:t> 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 </a:t>
            </a:r>
            <a:r>
              <a:rPr lang="cs-CZ" i="1" dirty="0"/>
              <a:t>k</a:t>
            </a:r>
            <a:r>
              <a:rPr lang="cs-CZ" dirty="0"/>
              <a:t> </a:t>
            </a:r>
            <a:r>
              <a:rPr lang="cs-CZ" dirty="0" err="1"/>
              <a:t>clusters</a:t>
            </a:r>
            <a:r>
              <a:rPr lang="cs-CZ" dirty="0"/>
              <a:t> </a:t>
            </a:r>
            <a:r>
              <a:rPr lang="cs-CZ" dirty="0" err="1"/>
              <a:t>becomes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mean</a:t>
            </a:r>
            <a:endParaRPr lang="cs-CZ" dirty="0"/>
          </a:p>
          <a:p>
            <a:pPr marL="914400" lvl="1" indent="-457200">
              <a:buFont typeface="+mj-lt"/>
              <a:buAutoNum type="arabicPeriod"/>
            </a:pPr>
            <a:r>
              <a:rPr lang="cs-CZ" dirty="0" err="1"/>
              <a:t>repeat</a:t>
            </a:r>
            <a:r>
              <a:rPr lang="cs-CZ" dirty="0"/>
              <a:t> </a:t>
            </a:r>
            <a:r>
              <a:rPr lang="cs-CZ" dirty="0" err="1"/>
              <a:t>steps</a:t>
            </a:r>
            <a:r>
              <a:rPr lang="cs-CZ" dirty="0"/>
              <a:t> 2 and 3 </a:t>
            </a:r>
            <a:r>
              <a:rPr lang="cs-CZ" dirty="0" err="1"/>
              <a:t>until</a:t>
            </a:r>
            <a:r>
              <a:rPr lang="cs-CZ" dirty="0"/>
              <a:t> stop rule</a:t>
            </a:r>
            <a:endParaRPr lang="en-US" dirty="0"/>
          </a:p>
          <a:p>
            <a:r>
              <a:rPr lang="cs-CZ" dirty="0"/>
              <a:t>EM </a:t>
            </a:r>
            <a:r>
              <a:rPr lang="cs-CZ" dirty="0" err="1"/>
              <a:t>with</a:t>
            </a:r>
            <a:r>
              <a:rPr lang="cs-CZ" dirty="0"/>
              <a:t> GMM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err="1"/>
              <a:t>select</a:t>
            </a:r>
            <a:r>
              <a:rPr lang="cs-CZ" dirty="0"/>
              <a:t> a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clusters</a:t>
            </a:r>
            <a:r>
              <a:rPr lang="cs-CZ" dirty="0"/>
              <a:t> to use and </a:t>
            </a:r>
            <a:r>
              <a:rPr lang="cs-CZ" dirty="0" err="1"/>
              <a:t>randomly</a:t>
            </a:r>
            <a:r>
              <a:rPr lang="cs-CZ" dirty="0"/>
              <a:t> </a:t>
            </a:r>
            <a:r>
              <a:rPr lang="cs-CZ" dirty="0" err="1"/>
              <a:t>initialize</a:t>
            </a:r>
            <a:r>
              <a:rPr lang="cs-CZ" dirty="0"/>
              <a:t> </a:t>
            </a:r>
            <a:r>
              <a:rPr lang="cs-CZ" dirty="0" err="1"/>
              <a:t>Gaussian</a:t>
            </a:r>
            <a:r>
              <a:rPr lang="cs-CZ" dirty="0"/>
              <a:t> </a:t>
            </a:r>
            <a:r>
              <a:rPr lang="cs-CZ" dirty="0" err="1"/>
              <a:t>distribution</a:t>
            </a:r>
            <a:r>
              <a:rPr lang="cs-CZ" dirty="0"/>
              <a:t> </a:t>
            </a:r>
            <a:r>
              <a:rPr lang="cs-CZ" dirty="0" err="1"/>
              <a:t>parameters</a:t>
            </a:r>
            <a:endParaRPr lang="cs-CZ" dirty="0"/>
          </a:p>
          <a:p>
            <a:pPr marL="914400" lvl="1" indent="-457200">
              <a:buFont typeface="+mj-lt"/>
              <a:buAutoNum type="arabicPeriod"/>
            </a:pP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Gaussian</a:t>
            </a:r>
            <a:r>
              <a:rPr lang="cs-CZ" dirty="0"/>
              <a:t> </a:t>
            </a:r>
            <a:r>
              <a:rPr lang="cs-CZ" dirty="0" err="1"/>
              <a:t>distributions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cluster, </a:t>
            </a:r>
            <a:r>
              <a:rPr lang="cs-CZ" dirty="0" err="1"/>
              <a:t>compute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probability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data point </a:t>
            </a:r>
            <a:r>
              <a:rPr lang="cs-CZ" dirty="0" err="1"/>
              <a:t>belongs</a:t>
            </a:r>
            <a:r>
              <a:rPr lang="cs-CZ" dirty="0"/>
              <a:t> to a </a:t>
            </a:r>
            <a:r>
              <a:rPr lang="cs-CZ" dirty="0" err="1"/>
              <a:t>particular</a:t>
            </a:r>
            <a:r>
              <a:rPr lang="cs-CZ" dirty="0"/>
              <a:t> cluster</a:t>
            </a:r>
            <a:endParaRPr lang="cs-CZ" dirty="0">
              <a:hlinkClick r:id="rId2" tooltip="Centroid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cs-CZ" dirty="0" err="1"/>
              <a:t>compute</a:t>
            </a:r>
            <a:r>
              <a:rPr lang="cs-CZ" dirty="0"/>
              <a:t> a </a:t>
            </a:r>
            <a:r>
              <a:rPr lang="cs-CZ" dirty="0" err="1"/>
              <a:t>new</a:t>
            </a:r>
            <a:r>
              <a:rPr lang="cs-CZ" dirty="0"/>
              <a:t> set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parameters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Gaussian</a:t>
            </a:r>
            <a:r>
              <a:rPr lang="cs-CZ" dirty="0"/>
              <a:t> </a:t>
            </a:r>
            <a:r>
              <a:rPr lang="cs-CZ" dirty="0" err="1"/>
              <a:t>distributions</a:t>
            </a:r>
            <a:r>
              <a:rPr lang="cs-CZ" dirty="0"/>
              <a:t> to </a:t>
            </a:r>
            <a:r>
              <a:rPr lang="cs-CZ" dirty="0" err="1"/>
              <a:t>maximize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probabilities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data </a:t>
            </a:r>
            <a:r>
              <a:rPr lang="cs-CZ" dirty="0" err="1"/>
              <a:t>points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clusters</a:t>
            </a:r>
            <a:endParaRPr lang="cs-CZ" dirty="0"/>
          </a:p>
          <a:p>
            <a:pPr marL="1257300" lvl="2" indent="-457200"/>
            <a:r>
              <a:rPr lang="cs-CZ" dirty="0" err="1"/>
              <a:t>Weighted</a:t>
            </a:r>
            <a:r>
              <a:rPr lang="cs-CZ" dirty="0"/>
              <a:t> sum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err="1"/>
              <a:t>repeat</a:t>
            </a:r>
            <a:r>
              <a:rPr lang="cs-CZ" dirty="0"/>
              <a:t> </a:t>
            </a:r>
            <a:r>
              <a:rPr lang="cs-CZ" dirty="0" err="1"/>
              <a:t>steps</a:t>
            </a:r>
            <a:r>
              <a:rPr lang="cs-CZ" dirty="0"/>
              <a:t> 2 and 3 </a:t>
            </a:r>
            <a:r>
              <a:rPr lang="cs-CZ" dirty="0" err="1"/>
              <a:t>until</a:t>
            </a:r>
            <a:r>
              <a:rPr lang="cs-CZ" dirty="0"/>
              <a:t> </a:t>
            </a:r>
            <a:r>
              <a:rPr lang="cs-CZ" dirty="0" err="1"/>
              <a:t>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20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Expectation–Maximization (EM) Clustering using Gaussian Mixture Models (GMM)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1D24273B-7436-FB42-B920-96894C2F5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23" y="1878606"/>
            <a:ext cx="4542183" cy="388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70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Density-Based Spatial Clustering of Applications with Noise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3B6C43-8046-CA44-9E8C-8DE2CC3B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23999"/>
            <a:ext cx="11258550" cy="4362451"/>
          </a:xfrm>
        </p:spPr>
        <p:txBody>
          <a:bodyPr>
            <a:normAutofit fontScale="70000" lnSpcReduction="20000"/>
          </a:bodyPr>
          <a:lstStyle/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cs-CZ" sz="2400" dirty="0"/>
              <a:t>DBSCAN </a:t>
            </a:r>
            <a:r>
              <a:rPr lang="cs-CZ" sz="2400" dirty="0" err="1"/>
              <a:t>begins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an</a:t>
            </a:r>
            <a:r>
              <a:rPr lang="cs-CZ" sz="2400" dirty="0"/>
              <a:t> </a:t>
            </a:r>
            <a:r>
              <a:rPr lang="cs-CZ" sz="2400" dirty="0" err="1"/>
              <a:t>arbitrary</a:t>
            </a:r>
            <a:r>
              <a:rPr lang="cs-CZ" sz="2400" dirty="0"/>
              <a:t> </a:t>
            </a:r>
            <a:r>
              <a:rPr lang="cs-CZ" sz="2400" dirty="0" err="1"/>
              <a:t>starting</a:t>
            </a:r>
            <a:r>
              <a:rPr lang="cs-CZ" sz="2400" dirty="0"/>
              <a:t> data point </a:t>
            </a:r>
            <a:r>
              <a:rPr lang="cs-CZ" sz="2400" dirty="0" err="1"/>
              <a:t>that</a:t>
            </a:r>
            <a:r>
              <a:rPr lang="cs-CZ" sz="2400" dirty="0"/>
              <a:t> has not </a:t>
            </a:r>
            <a:r>
              <a:rPr lang="cs-CZ" sz="2400" dirty="0" err="1"/>
              <a:t>been</a:t>
            </a:r>
            <a:r>
              <a:rPr lang="cs-CZ" sz="2400" dirty="0"/>
              <a:t> </a:t>
            </a:r>
            <a:r>
              <a:rPr lang="cs-CZ" sz="2400" dirty="0" err="1"/>
              <a:t>visited</a:t>
            </a:r>
            <a:r>
              <a:rPr lang="cs-CZ" sz="2400" dirty="0"/>
              <a:t>.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neighborhood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this</a:t>
            </a:r>
            <a:r>
              <a:rPr lang="cs-CZ" sz="2400" dirty="0"/>
              <a:t> point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extracted</a:t>
            </a:r>
            <a:r>
              <a:rPr lang="cs-CZ" sz="2400" dirty="0"/>
              <a:t> </a:t>
            </a:r>
            <a:r>
              <a:rPr lang="cs-CZ" sz="2400" dirty="0" err="1"/>
              <a:t>using</a:t>
            </a:r>
            <a:r>
              <a:rPr lang="cs-CZ" sz="2400" dirty="0"/>
              <a:t> a distance epsilon </a:t>
            </a:r>
            <a:r>
              <a:rPr lang="el-GR" sz="2400" dirty="0"/>
              <a:t>ε (</a:t>
            </a:r>
            <a:r>
              <a:rPr lang="cs-CZ" sz="2400" dirty="0" err="1"/>
              <a:t>All</a:t>
            </a:r>
            <a:r>
              <a:rPr lang="cs-CZ" sz="2400" dirty="0"/>
              <a:t> </a:t>
            </a:r>
            <a:r>
              <a:rPr lang="cs-CZ" sz="2400" dirty="0" err="1"/>
              <a:t>points</a:t>
            </a:r>
            <a:r>
              <a:rPr lang="cs-CZ" sz="2400" dirty="0"/>
              <a:t> </a:t>
            </a:r>
            <a:r>
              <a:rPr lang="cs-CZ" sz="2400" dirty="0" err="1"/>
              <a:t>which</a:t>
            </a:r>
            <a:r>
              <a:rPr lang="cs-CZ" sz="2400" dirty="0"/>
              <a:t> are </a:t>
            </a:r>
            <a:r>
              <a:rPr lang="cs-CZ" sz="2400" dirty="0" err="1"/>
              <a:t>within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el-GR" sz="2400" dirty="0"/>
              <a:t>ε </a:t>
            </a:r>
            <a:r>
              <a:rPr lang="cs-CZ" sz="2400" dirty="0"/>
              <a:t>distance are </a:t>
            </a:r>
            <a:r>
              <a:rPr lang="cs-CZ" sz="2400" dirty="0" err="1"/>
              <a:t>neighborhood</a:t>
            </a:r>
            <a:r>
              <a:rPr lang="cs-CZ" sz="2400" dirty="0"/>
              <a:t> </a:t>
            </a:r>
            <a:r>
              <a:rPr lang="cs-CZ" sz="2400" dirty="0" err="1"/>
              <a:t>points</a:t>
            </a:r>
            <a:r>
              <a:rPr lang="cs-CZ" sz="2400" dirty="0"/>
              <a:t>).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cs-CZ" sz="2400" dirty="0" err="1"/>
              <a:t>If</a:t>
            </a:r>
            <a:r>
              <a:rPr lang="cs-CZ" sz="2400" dirty="0"/>
              <a:t> </a:t>
            </a:r>
            <a:r>
              <a:rPr lang="cs-CZ" sz="2400" dirty="0" err="1"/>
              <a:t>there</a:t>
            </a:r>
            <a:r>
              <a:rPr lang="cs-CZ" sz="2400" dirty="0"/>
              <a:t> are a </a:t>
            </a:r>
            <a:r>
              <a:rPr lang="cs-CZ" sz="2400" dirty="0" err="1"/>
              <a:t>sufficient</a:t>
            </a:r>
            <a:r>
              <a:rPr lang="cs-CZ" sz="2400" dirty="0"/>
              <a:t> </a:t>
            </a:r>
            <a:r>
              <a:rPr lang="cs-CZ" sz="2400" dirty="0" err="1"/>
              <a:t>number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points</a:t>
            </a:r>
            <a:r>
              <a:rPr lang="cs-CZ" sz="2400" dirty="0"/>
              <a:t> (</a:t>
            </a:r>
            <a:r>
              <a:rPr lang="cs-CZ" sz="2400" dirty="0" err="1"/>
              <a:t>according</a:t>
            </a:r>
            <a:r>
              <a:rPr lang="cs-CZ" sz="2400" dirty="0"/>
              <a:t> to </a:t>
            </a:r>
            <a:r>
              <a:rPr lang="cs-CZ" sz="2400" dirty="0" err="1"/>
              <a:t>minPoints</a:t>
            </a:r>
            <a:r>
              <a:rPr lang="cs-CZ" sz="2400" dirty="0"/>
              <a:t>) </a:t>
            </a:r>
            <a:r>
              <a:rPr lang="cs-CZ" sz="2400" dirty="0" err="1"/>
              <a:t>within</a:t>
            </a:r>
            <a:r>
              <a:rPr lang="cs-CZ" sz="2400" dirty="0"/>
              <a:t> </a:t>
            </a:r>
            <a:r>
              <a:rPr lang="cs-CZ" sz="2400" dirty="0" err="1"/>
              <a:t>this</a:t>
            </a:r>
            <a:r>
              <a:rPr lang="cs-CZ" sz="2400" dirty="0"/>
              <a:t> </a:t>
            </a:r>
            <a:r>
              <a:rPr lang="cs-CZ" sz="2400" dirty="0" err="1"/>
              <a:t>neighborhood</a:t>
            </a:r>
            <a:r>
              <a:rPr lang="cs-CZ" sz="2400" dirty="0"/>
              <a:t> </a:t>
            </a:r>
            <a:r>
              <a:rPr lang="cs-CZ" sz="2400" dirty="0" err="1"/>
              <a:t>then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clustering</a:t>
            </a:r>
            <a:r>
              <a:rPr lang="cs-CZ" sz="2400" dirty="0"/>
              <a:t> </a:t>
            </a:r>
            <a:r>
              <a:rPr lang="cs-CZ" sz="2400" dirty="0" err="1"/>
              <a:t>process</a:t>
            </a:r>
            <a:r>
              <a:rPr lang="cs-CZ" sz="2400" dirty="0"/>
              <a:t> </a:t>
            </a:r>
            <a:r>
              <a:rPr lang="cs-CZ" sz="2400" dirty="0" err="1"/>
              <a:t>starts</a:t>
            </a:r>
            <a:r>
              <a:rPr lang="cs-CZ" sz="2400" dirty="0"/>
              <a:t> and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current</a:t>
            </a:r>
            <a:r>
              <a:rPr lang="cs-CZ" sz="2400" dirty="0"/>
              <a:t> data point </a:t>
            </a:r>
            <a:r>
              <a:rPr lang="cs-CZ" sz="2400" dirty="0" err="1"/>
              <a:t>becomes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first</a:t>
            </a:r>
            <a:r>
              <a:rPr lang="cs-CZ" sz="2400" dirty="0"/>
              <a:t> point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new</a:t>
            </a:r>
            <a:r>
              <a:rPr lang="cs-CZ" sz="2400" dirty="0"/>
              <a:t> cluster. </a:t>
            </a:r>
            <a:r>
              <a:rPr lang="cs-CZ" sz="2400" dirty="0" err="1"/>
              <a:t>Otherwise</a:t>
            </a:r>
            <a:r>
              <a:rPr lang="cs-CZ" sz="2400" dirty="0"/>
              <a:t>, </a:t>
            </a:r>
            <a:r>
              <a:rPr lang="cs-CZ" sz="2400" dirty="0" err="1"/>
              <a:t>the</a:t>
            </a:r>
            <a:r>
              <a:rPr lang="cs-CZ" sz="2400" dirty="0"/>
              <a:t> point </a:t>
            </a:r>
            <a:r>
              <a:rPr lang="cs-CZ" sz="2400" dirty="0" err="1"/>
              <a:t>will</a:t>
            </a:r>
            <a:r>
              <a:rPr lang="cs-CZ" sz="2400" dirty="0"/>
              <a:t>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labeled</a:t>
            </a:r>
            <a:r>
              <a:rPr lang="cs-CZ" sz="2400" dirty="0"/>
              <a:t> as </a:t>
            </a:r>
            <a:r>
              <a:rPr lang="cs-CZ" sz="2400" dirty="0" err="1"/>
              <a:t>noise</a:t>
            </a:r>
            <a:r>
              <a:rPr lang="cs-CZ" sz="2400" dirty="0"/>
              <a:t> (</a:t>
            </a:r>
            <a:r>
              <a:rPr lang="cs-CZ" sz="2400" dirty="0" err="1"/>
              <a:t>later</a:t>
            </a:r>
            <a:r>
              <a:rPr lang="cs-CZ" sz="2400" dirty="0"/>
              <a:t> </a:t>
            </a:r>
            <a:r>
              <a:rPr lang="cs-CZ" sz="2400" dirty="0" err="1"/>
              <a:t>this</a:t>
            </a:r>
            <a:r>
              <a:rPr lang="cs-CZ" sz="2400" dirty="0"/>
              <a:t> </a:t>
            </a:r>
            <a:r>
              <a:rPr lang="cs-CZ" sz="2400" dirty="0" err="1"/>
              <a:t>noisy</a:t>
            </a:r>
            <a:r>
              <a:rPr lang="cs-CZ" sz="2400" dirty="0"/>
              <a:t> point </a:t>
            </a:r>
            <a:r>
              <a:rPr lang="cs-CZ" sz="2400" dirty="0" err="1"/>
              <a:t>might</a:t>
            </a:r>
            <a:r>
              <a:rPr lang="cs-CZ" sz="2400" dirty="0"/>
              <a:t> </a:t>
            </a:r>
            <a:r>
              <a:rPr lang="cs-CZ" sz="2400" dirty="0" err="1"/>
              <a:t>become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part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cluster). In </a:t>
            </a:r>
            <a:r>
              <a:rPr lang="cs-CZ" sz="2400" dirty="0" err="1"/>
              <a:t>both</a:t>
            </a:r>
            <a:r>
              <a:rPr lang="cs-CZ" sz="2400" dirty="0"/>
              <a:t> </a:t>
            </a:r>
            <a:r>
              <a:rPr lang="cs-CZ" sz="2400" dirty="0" err="1"/>
              <a:t>cases</a:t>
            </a:r>
            <a:r>
              <a:rPr lang="cs-CZ" sz="2400" dirty="0"/>
              <a:t> </a:t>
            </a:r>
            <a:r>
              <a:rPr lang="cs-CZ" sz="2400" dirty="0" err="1"/>
              <a:t>that</a:t>
            </a:r>
            <a:r>
              <a:rPr lang="cs-CZ" sz="2400" dirty="0"/>
              <a:t> point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marked</a:t>
            </a:r>
            <a:r>
              <a:rPr lang="cs-CZ" sz="2400" dirty="0"/>
              <a:t> as “</a:t>
            </a:r>
            <a:r>
              <a:rPr lang="cs-CZ" sz="2400" dirty="0" err="1"/>
              <a:t>visited</a:t>
            </a:r>
            <a:r>
              <a:rPr lang="cs-CZ" sz="2400" dirty="0"/>
              <a:t>”.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this</a:t>
            </a:r>
            <a:r>
              <a:rPr lang="cs-CZ" sz="2400" dirty="0"/>
              <a:t> </a:t>
            </a:r>
            <a:r>
              <a:rPr lang="cs-CZ" sz="2400" dirty="0" err="1"/>
              <a:t>first</a:t>
            </a:r>
            <a:r>
              <a:rPr lang="cs-CZ" sz="2400" dirty="0"/>
              <a:t> point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new</a:t>
            </a:r>
            <a:r>
              <a:rPr lang="cs-CZ" sz="2400" dirty="0"/>
              <a:t> cluster,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points</a:t>
            </a:r>
            <a:r>
              <a:rPr lang="cs-CZ" sz="2400" dirty="0"/>
              <a:t> </a:t>
            </a:r>
            <a:r>
              <a:rPr lang="cs-CZ" sz="2400" dirty="0" err="1"/>
              <a:t>within</a:t>
            </a:r>
            <a:r>
              <a:rPr lang="cs-CZ" sz="2400" dirty="0"/>
              <a:t> </a:t>
            </a:r>
            <a:r>
              <a:rPr lang="cs-CZ" sz="2400" dirty="0" err="1"/>
              <a:t>its</a:t>
            </a:r>
            <a:r>
              <a:rPr lang="cs-CZ" sz="2400" dirty="0"/>
              <a:t> </a:t>
            </a:r>
            <a:r>
              <a:rPr lang="el-GR" sz="2400" dirty="0"/>
              <a:t>ε </a:t>
            </a:r>
            <a:r>
              <a:rPr lang="cs-CZ" sz="2400" dirty="0"/>
              <a:t>distance </a:t>
            </a:r>
            <a:r>
              <a:rPr lang="cs-CZ" sz="2400" dirty="0" err="1"/>
              <a:t>neighborhood</a:t>
            </a:r>
            <a:r>
              <a:rPr lang="cs-CZ" sz="2400" dirty="0"/>
              <a:t> </a:t>
            </a:r>
            <a:r>
              <a:rPr lang="cs-CZ" sz="2400" dirty="0" err="1"/>
              <a:t>also</a:t>
            </a:r>
            <a:r>
              <a:rPr lang="cs-CZ" sz="2400" dirty="0"/>
              <a:t> </a:t>
            </a:r>
            <a:r>
              <a:rPr lang="cs-CZ" sz="2400" dirty="0" err="1"/>
              <a:t>become</a:t>
            </a:r>
            <a:r>
              <a:rPr lang="cs-CZ" sz="2400" dirty="0"/>
              <a:t> part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same</a:t>
            </a:r>
            <a:r>
              <a:rPr lang="cs-CZ" sz="2400" dirty="0"/>
              <a:t> cluster. </a:t>
            </a:r>
            <a:r>
              <a:rPr lang="cs-CZ" sz="2400" dirty="0" err="1"/>
              <a:t>This</a:t>
            </a:r>
            <a:r>
              <a:rPr lang="cs-CZ" sz="2400" dirty="0"/>
              <a:t> </a:t>
            </a:r>
            <a:r>
              <a:rPr lang="cs-CZ" sz="2400" dirty="0" err="1"/>
              <a:t>procedure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making</a:t>
            </a:r>
            <a:r>
              <a:rPr lang="cs-CZ" sz="2400" dirty="0"/>
              <a:t> </a:t>
            </a:r>
            <a:r>
              <a:rPr lang="cs-CZ" sz="2400" dirty="0" err="1"/>
              <a:t>all</a:t>
            </a:r>
            <a:r>
              <a:rPr lang="cs-CZ" sz="2400" dirty="0"/>
              <a:t> </a:t>
            </a:r>
            <a:r>
              <a:rPr lang="cs-CZ" sz="2400" dirty="0" err="1"/>
              <a:t>points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el-GR" sz="2400" dirty="0"/>
              <a:t>ε </a:t>
            </a:r>
            <a:r>
              <a:rPr lang="cs-CZ" sz="2400" dirty="0" err="1"/>
              <a:t>neighborhood</a:t>
            </a:r>
            <a:r>
              <a:rPr lang="cs-CZ" sz="2400" dirty="0"/>
              <a:t> </a:t>
            </a:r>
            <a:r>
              <a:rPr lang="cs-CZ" sz="2400" dirty="0" err="1"/>
              <a:t>belong</a:t>
            </a:r>
            <a:r>
              <a:rPr lang="cs-CZ" sz="2400" dirty="0"/>
              <a:t> to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same</a:t>
            </a:r>
            <a:r>
              <a:rPr lang="cs-CZ" sz="2400" dirty="0"/>
              <a:t> cluster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then</a:t>
            </a:r>
            <a:r>
              <a:rPr lang="cs-CZ" sz="2400" dirty="0"/>
              <a:t> </a:t>
            </a:r>
            <a:r>
              <a:rPr lang="cs-CZ" sz="2400" dirty="0" err="1"/>
              <a:t>repeated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all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new</a:t>
            </a:r>
            <a:r>
              <a:rPr lang="cs-CZ" sz="2400" dirty="0"/>
              <a:t> </a:t>
            </a:r>
            <a:r>
              <a:rPr lang="cs-CZ" sz="2400" dirty="0" err="1"/>
              <a:t>points</a:t>
            </a:r>
            <a:r>
              <a:rPr lang="cs-CZ" sz="2400" dirty="0"/>
              <a:t> </a:t>
            </a:r>
            <a:r>
              <a:rPr lang="cs-CZ" sz="2400" dirty="0" err="1"/>
              <a:t>that</a:t>
            </a:r>
            <a:r>
              <a:rPr lang="cs-CZ" sz="2400" dirty="0"/>
              <a:t> </a:t>
            </a:r>
            <a:r>
              <a:rPr lang="cs-CZ" sz="2400" dirty="0" err="1"/>
              <a:t>have</a:t>
            </a:r>
            <a:r>
              <a:rPr lang="cs-CZ" sz="2400" dirty="0"/>
              <a:t> </a:t>
            </a:r>
            <a:r>
              <a:rPr lang="cs-CZ" sz="2400" dirty="0" err="1"/>
              <a:t>been</a:t>
            </a:r>
            <a:r>
              <a:rPr lang="cs-CZ" sz="2400" dirty="0"/>
              <a:t> just </a:t>
            </a:r>
            <a:r>
              <a:rPr lang="cs-CZ" sz="2400" dirty="0" err="1"/>
              <a:t>added</a:t>
            </a:r>
            <a:r>
              <a:rPr lang="cs-CZ" sz="2400" dirty="0"/>
              <a:t> to </a:t>
            </a:r>
            <a:r>
              <a:rPr lang="cs-CZ" sz="2400" dirty="0" err="1"/>
              <a:t>the</a:t>
            </a:r>
            <a:r>
              <a:rPr lang="cs-CZ" sz="2400" dirty="0"/>
              <a:t> cluster </a:t>
            </a:r>
            <a:r>
              <a:rPr lang="cs-CZ" sz="2400" dirty="0" err="1"/>
              <a:t>group</a:t>
            </a:r>
            <a:r>
              <a:rPr lang="cs-CZ" sz="2400" dirty="0"/>
              <a:t>.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cs-CZ" sz="2400" dirty="0" err="1"/>
              <a:t>This</a:t>
            </a:r>
            <a:r>
              <a:rPr lang="cs-CZ" sz="2400" dirty="0"/>
              <a:t> </a:t>
            </a:r>
            <a:r>
              <a:rPr lang="cs-CZ" sz="2400" dirty="0" err="1"/>
              <a:t>process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steps</a:t>
            </a:r>
            <a:r>
              <a:rPr lang="cs-CZ" sz="2400" dirty="0"/>
              <a:t> 2 and 3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repeated</a:t>
            </a:r>
            <a:r>
              <a:rPr lang="cs-CZ" sz="2400" dirty="0"/>
              <a:t> </a:t>
            </a:r>
            <a:r>
              <a:rPr lang="cs-CZ" sz="2400" dirty="0" err="1"/>
              <a:t>until</a:t>
            </a:r>
            <a:r>
              <a:rPr lang="cs-CZ" sz="2400" dirty="0"/>
              <a:t> </a:t>
            </a:r>
            <a:r>
              <a:rPr lang="cs-CZ" sz="2400" dirty="0" err="1"/>
              <a:t>all</a:t>
            </a:r>
            <a:r>
              <a:rPr lang="cs-CZ" sz="2400" dirty="0"/>
              <a:t> </a:t>
            </a:r>
            <a:r>
              <a:rPr lang="cs-CZ" sz="2400" dirty="0" err="1"/>
              <a:t>points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cluster are </a:t>
            </a:r>
            <a:r>
              <a:rPr lang="cs-CZ" sz="2400" dirty="0" err="1"/>
              <a:t>determined</a:t>
            </a:r>
            <a:r>
              <a:rPr lang="cs-CZ" sz="2400" dirty="0"/>
              <a:t> </a:t>
            </a:r>
            <a:r>
              <a:rPr lang="cs-CZ" sz="2400" dirty="0" err="1"/>
              <a:t>i.e</a:t>
            </a:r>
            <a:r>
              <a:rPr lang="cs-CZ" sz="2400" dirty="0"/>
              <a:t> </a:t>
            </a:r>
            <a:r>
              <a:rPr lang="cs-CZ" sz="2400" dirty="0" err="1"/>
              <a:t>all</a:t>
            </a:r>
            <a:r>
              <a:rPr lang="cs-CZ" sz="2400" dirty="0"/>
              <a:t> </a:t>
            </a:r>
            <a:r>
              <a:rPr lang="cs-CZ" sz="2400" dirty="0" err="1"/>
              <a:t>points</a:t>
            </a:r>
            <a:r>
              <a:rPr lang="cs-CZ" sz="2400" dirty="0"/>
              <a:t> </a:t>
            </a:r>
            <a:r>
              <a:rPr lang="cs-CZ" sz="2400" dirty="0" err="1"/>
              <a:t>within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el-GR" sz="2400" dirty="0"/>
              <a:t>ε </a:t>
            </a:r>
            <a:r>
              <a:rPr lang="cs-CZ" sz="2400" dirty="0" err="1"/>
              <a:t>neighborhood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cluster </a:t>
            </a:r>
            <a:r>
              <a:rPr lang="cs-CZ" sz="2400" dirty="0" err="1"/>
              <a:t>have</a:t>
            </a:r>
            <a:r>
              <a:rPr lang="cs-CZ" sz="2400" dirty="0"/>
              <a:t> </a:t>
            </a:r>
            <a:r>
              <a:rPr lang="cs-CZ" sz="2400" dirty="0" err="1"/>
              <a:t>been</a:t>
            </a:r>
            <a:r>
              <a:rPr lang="cs-CZ" sz="2400" dirty="0"/>
              <a:t> </a:t>
            </a:r>
            <a:r>
              <a:rPr lang="cs-CZ" sz="2400" dirty="0" err="1"/>
              <a:t>visited</a:t>
            </a:r>
            <a:r>
              <a:rPr lang="cs-CZ" sz="2400" dirty="0"/>
              <a:t> and </a:t>
            </a:r>
            <a:r>
              <a:rPr lang="cs-CZ" sz="2400" dirty="0" err="1"/>
              <a:t>labeled</a:t>
            </a:r>
            <a:r>
              <a:rPr lang="cs-CZ" sz="2400" dirty="0"/>
              <a:t>.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cs-CZ" sz="2400" dirty="0" err="1"/>
              <a:t>Once</a:t>
            </a:r>
            <a:r>
              <a:rPr lang="cs-CZ" sz="2400" dirty="0"/>
              <a:t> </a:t>
            </a:r>
            <a:r>
              <a:rPr lang="cs-CZ" sz="2400" dirty="0" err="1"/>
              <a:t>we’re</a:t>
            </a:r>
            <a:r>
              <a:rPr lang="cs-CZ" sz="2400" dirty="0"/>
              <a:t> done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current</a:t>
            </a:r>
            <a:r>
              <a:rPr lang="cs-CZ" sz="2400" dirty="0"/>
              <a:t> cluster, a </a:t>
            </a:r>
            <a:r>
              <a:rPr lang="cs-CZ" sz="2400" dirty="0" err="1"/>
              <a:t>new</a:t>
            </a:r>
            <a:r>
              <a:rPr lang="cs-CZ" sz="2400" dirty="0"/>
              <a:t> </a:t>
            </a:r>
            <a:r>
              <a:rPr lang="cs-CZ" sz="2400" dirty="0" err="1"/>
              <a:t>unvisited</a:t>
            </a:r>
            <a:r>
              <a:rPr lang="cs-CZ" sz="2400" dirty="0"/>
              <a:t> point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retrieved</a:t>
            </a:r>
            <a:r>
              <a:rPr lang="cs-CZ" sz="2400" dirty="0"/>
              <a:t> and </a:t>
            </a:r>
            <a:r>
              <a:rPr lang="cs-CZ" sz="2400" dirty="0" err="1"/>
              <a:t>processed</a:t>
            </a:r>
            <a:r>
              <a:rPr lang="cs-CZ" sz="2400" dirty="0"/>
              <a:t>, </a:t>
            </a:r>
            <a:r>
              <a:rPr lang="cs-CZ" sz="2400" dirty="0" err="1"/>
              <a:t>leading</a:t>
            </a:r>
            <a:r>
              <a:rPr lang="cs-CZ" sz="2400" dirty="0"/>
              <a:t> to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discovery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a </a:t>
            </a:r>
            <a:r>
              <a:rPr lang="cs-CZ" sz="2400" dirty="0" err="1"/>
              <a:t>further</a:t>
            </a:r>
            <a:r>
              <a:rPr lang="cs-CZ" sz="2400" dirty="0"/>
              <a:t> cluster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noise</a:t>
            </a:r>
            <a:r>
              <a:rPr lang="cs-CZ" sz="2400" dirty="0"/>
              <a:t>. </a:t>
            </a:r>
            <a:r>
              <a:rPr lang="cs-CZ" sz="2400" dirty="0" err="1"/>
              <a:t>This</a:t>
            </a:r>
            <a:r>
              <a:rPr lang="cs-CZ" sz="2400" dirty="0"/>
              <a:t> </a:t>
            </a:r>
            <a:r>
              <a:rPr lang="cs-CZ" sz="2400" dirty="0" err="1"/>
              <a:t>process</a:t>
            </a:r>
            <a:r>
              <a:rPr lang="cs-CZ" sz="2400" dirty="0"/>
              <a:t> </a:t>
            </a:r>
            <a:r>
              <a:rPr lang="cs-CZ" sz="2400" dirty="0" err="1"/>
              <a:t>repeats</a:t>
            </a:r>
            <a:r>
              <a:rPr lang="cs-CZ" sz="2400" dirty="0"/>
              <a:t> </a:t>
            </a:r>
            <a:r>
              <a:rPr lang="cs-CZ" sz="2400" dirty="0" err="1"/>
              <a:t>until</a:t>
            </a:r>
            <a:r>
              <a:rPr lang="cs-CZ" sz="2400" dirty="0"/>
              <a:t> </a:t>
            </a:r>
            <a:r>
              <a:rPr lang="cs-CZ" sz="2400" dirty="0" err="1"/>
              <a:t>all</a:t>
            </a:r>
            <a:r>
              <a:rPr lang="cs-CZ" sz="2400" dirty="0"/>
              <a:t> </a:t>
            </a:r>
            <a:r>
              <a:rPr lang="cs-CZ" sz="2400" dirty="0" err="1"/>
              <a:t>points</a:t>
            </a:r>
            <a:r>
              <a:rPr lang="cs-CZ" sz="2400" dirty="0"/>
              <a:t> are </a:t>
            </a:r>
            <a:r>
              <a:rPr lang="cs-CZ" sz="2400" dirty="0" err="1"/>
              <a:t>marked</a:t>
            </a:r>
            <a:r>
              <a:rPr lang="cs-CZ" sz="2400" dirty="0"/>
              <a:t> as </a:t>
            </a:r>
            <a:r>
              <a:rPr lang="cs-CZ" sz="2400" dirty="0" err="1"/>
              <a:t>visited</a:t>
            </a:r>
            <a:r>
              <a:rPr lang="cs-CZ" sz="2400" dirty="0"/>
              <a:t>. </a:t>
            </a:r>
            <a:r>
              <a:rPr lang="cs-CZ" sz="2400" dirty="0" err="1"/>
              <a:t>Since</a:t>
            </a:r>
            <a:r>
              <a:rPr lang="cs-CZ" sz="2400" dirty="0"/>
              <a:t> </a:t>
            </a:r>
            <a:r>
              <a:rPr lang="cs-CZ" sz="2400" dirty="0" err="1"/>
              <a:t>at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end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this</a:t>
            </a:r>
            <a:r>
              <a:rPr lang="cs-CZ" sz="2400" dirty="0"/>
              <a:t> </a:t>
            </a:r>
            <a:r>
              <a:rPr lang="cs-CZ" sz="2400" dirty="0" err="1"/>
              <a:t>all</a:t>
            </a:r>
            <a:r>
              <a:rPr lang="cs-CZ" sz="2400" dirty="0"/>
              <a:t> </a:t>
            </a:r>
            <a:r>
              <a:rPr lang="cs-CZ" sz="2400" dirty="0" err="1"/>
              <a:t>points</a:t>
            </a:r>
            <a:r>
              <a:rPr lang="cs-CZ" sz="2400" dirty="0"/>
              <a:t> </a:t>
            </a:r>
            <a:r>
              <a:rPr lang="cs-CZ" sz="2400" dirty="0" err="1"/>
              <a:t>have</a:t>
            </a:r>
            <a:r>
              <a:rPr lang="cs-CZ" sz="2400" dirty="0"/>
              <a:t> </a:t>
            </a:r>
            <a:r>
              <a:rPr lang="cs-CZ" sz="2400" dirty="0" err="1"/>
              <a:t>been</a:t>
            </a:r>
            <a:r>
              <a:rPr lang="cs-CZ" sz="2400" dirty="0"/>
              <a:t> </a:t>
            </a:r>
            <a:r>
              <a:rPr lang="cs-CZ" sz="2400" dirty="0" err="1"/>
              <a:t>visited</a:t>
            </a:r>
            <a:r>
              <a:rPr lang="cs-CZ" sz="2400" dirty="0"/>
              <a:t>, </a:t>
            </a:r>
            <a:r>
              <a:rPr lang="cs-CZ" sz="2400" dirty="0" err="1"/>
              <a:t>each</a:t>
            </a:r>
            <a:r>
              <a:rPr lang="cs-CZ" sz="2400" dirty="0"/>
              <a:t> point </a:t>
            </a:r>
            <a:r>
              <a:rPr lang="cs-CZ" sz="2400" dirty="0" err="1"/>
              <a:t>will</a:t>
            </a:r>
            <a:r>
              <a:rPr lang="cs-CZ" sz="2400" dirty="0"/>
              <a:t> </a:t>
            </a:r>
            <a:r>
              <a:rPr lang="cs-CZ" sz="2400" dirty="0" err="1"/>
              <a:t>have</a:t>
            </a:r>
            <a:r>
              <a:rPr lang="cs-CZ" sz="2400" dirty="0"/>
              <a:t> </a:t>
            </a:r>
            <a:r>
              <a:rPr lang="cs-CZ" sz="2400" dirty="0" err="1"/>
              <a:t>been</a:t>
            </a:r>
            <a:r>
              <a:rPr lang="cs-CZ" sz="2400" dirty="0"/>
              <a:t> </a:t>
            </a:r>
            <a:r>
              <a:rPr lang="cs-CZ" sz="2400" dirty="0" err="1"/>
              <a:t>marked</a:t>
            </a:r>
            <a:r>
              <a:rPr lang="cs-CZ" sz="2400" dirty="0"/>
              <a:t> as </a:t>
            </a:r>
            <a:r>
              <a:rPr lang="cs-CZ" sz="2400" dirty="0" err="1"/>
              <a:t>either</a:t>
            </a:r>
            <a:r>
              <a:rPr lang="cs-CZ" sz="2400" dirty="0"/>
              <a:t> </a:t>
            </a:r>
            <a:r>
              <a:rPr lang="cs-CZ" sz="2400" dirty="0" err="1"/>
              <a:t>belonging</a:t>
            </a:r>
            <a:r>
              <a:rPr lang="cs-CZ" sz="2400" dirty="0"/>
              <a:t> to a cluster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being</a:t>
            </a:r>
            <a:r>
              <a:rPr lang="cs-CZ" sz="2400" dirty="0"/>
              <a:t> </a:t>
            </a:r>
            <a:r>
              <a:rPr lang="cs-CZ" sz="2400" dirty="0" err="1"/>
              <a:t>noise</a:t>
            </a:r>
            <a:r>
              <a:rPr lang="cs-CZ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43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Density-Based Spatial Clustering of Applications with Noise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99CCD29-D0BA-674F-AAD0-4F2DD07DF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9" y="1398987"/>
            <a:ext cx="7597085" cy="477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97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Density-Based Spatial Clustering of Applications with Noise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18</a:t>
            </a:fld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BF083C4-E1FC-7740-882B-887D9B727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24000"/>
            <a:ext cx="11258550" cy="4362450"/>
          </a:xfrm>
        </p:spPr>
        <p:txBody>
          <a:bodyPr/>
          <a:lstStyle/>
          <a:p>
            <a:r>
              <a:rPr lang="en-US" dirty="0"/>
              <a:t>Advantage</a:t>
            </a:r>
          </a:p>
          <a:p>
            <a:pPr lvl="1"/>
            <a:r>
              <a:rPr lang="en-US" dirty="0"/>
              <a:t>Not-necessary to select number of clusters</a:t>
            </a:r>
          </a:p>
          <a:p>
            <a:pPr lvl="1"/>
            <a:r>
              <a:rPr lang="en-US" dirty="0"/>
              <a:t>Identifies outliers as noise</a:t>
            </a:r>
          </a:p>
          <a:p>
            <a:pPr lvl="1"/>
            <a:r>
              <a:rPr lang="en-US" dirty="0"/>
              <a:t>Work on distance matrix</a:t>
            </a:r>
          </a:p>
          <a:p>
            <a:pPr lvl="1"/>
            <a:endParaRPr lang="en-US" dirty="0"/>
          </a:p>
          <a:p>
            <a:r>
              <a:rPr lang="en-US" dirty="0"/>
              <a:t>Disadvantage</a:t>
            </a:r>
          </a:p>
          <a:p>
            <a:pPr lvl="1"/>
            <a:r>
              <a:rPr lang="cs-CZ" dirty="0" err="1"/>
              <a:t>Doesn’t</a:t>
            </a:r>
            <a:r>
              <a:rPr lang="cs-CZ" dirty="0"/>
              <a:t> </a:t>
            </a:r>
            <a:r>
              <a:rPr lang="cs-CZ" dirty="0" err="1"/>
              <a:t>perform</a:t>
            </a:r>
            <a:r>
              <a:rPr lang="cs-CZ" dirty="0"/>
              <a:t> as </a:t>
            </a:r>
            <a:r>
              <a:rPr lang="cs-CZ" dirty="0" err="1"/>
              <a:t>well</a:t>
            </a:r>
            <a:r>
              <a:rPr lang="cs-CZ" dirty="0"/>
              <a:t> as </a:t>
            </a:r>
            <a:r>
              <a:rPr lang="cs-CZ" dirty="0" err="1"/>
              <a:t>others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clusters</a:t>
            </a:r>
            <a:r>
              <a:rPr lang="cs-CZ" dirty="0"/>
              <a:t> are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varying</a:t>
            </a:r>
            <a:r>
              <a:rPr lang="cs-CZ" dirty="0"/>
              <a:t> </a:t>
            </a:r>
            <a:r>
              <a:rPr lang="cs-CZ" dirty="0" err="1"/>
              <a:t>density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Drawback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occurs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very </a:t>
            </a:r>
            <a:r>
              <a:rPr lang="cs-CZ" dirty="0" err="1"/>
              <a:t>high-dimensional</a:t>
            </a:r>
            <a:r>
              <a:rPr lang="cs-CZ" dirty="0"/>
              <a:t>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57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3B6C43-8046-CA44-9E8C-8DE2CC3B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23999"/>
            <a:ext cx="11258550" cy="4362451"/>
          </a:xfrm>
        </p:spPr>
        <p:txBody>
          <a:bodyPr/>
          <a:lstStyle/>
          <a:p>
            <a:r>
              <a:rPr lang="cs-CZ" dirty="0"/>
              <a:t>top-</a:t>
            </a:r>
            <a:r>
              <a:rPr lang="cs-CZ" dirty="0" err="1"/>
              <a:t>down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bottom</a:t>
            </a:r>
            <a:r>
              <a:rPr lang="cs-CZ" dirty="0"/>
              <a:t>-up</a:t>
            </a:r>
          </a:p>
          <a:p>
            <a:pPr lvl="1"/>
            <a:r>
              <a:rPr lang="cs-CZ" dirty="0" err="1"/>
              <a:t>Agglomerative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divisive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46A42E-DF31-C049-85B6-016F7D23C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67" y="2538465"/>
            <a:ext cx="6314133" cy="308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7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(cluster analysis)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3B6C43-8046-CA44-9E8C-8DE2CC3B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23999"/>
            <a:ext cx="11258550" cy="4362451"/>
          </a:xfrm>
        </p:spPr>
        <p:txBody>
          <a:bodyPr/>
          <a:lstStyle/>
          <a:p>
            <a:r>
              <a:rPr lang="en-US" dirty="0"/>
              <a:t>Very broad definition –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data </a:t>
            </a:r>
            <a:r>
              <a:rPr lang="cs-CZ" dirty="0" err="1"/>
              <a:t>objects</a:t>
            </a:r>
            <a:endParaRPr lang="en-US" dirty="0"/>
          </a:p>
          <a:p>
            <a:r>
              <a:rPr lang="en-US" dirty="0"/>
              <a:t>Unsupervised classification</a:t>
            </a:r>
          </a:p>
          <a:p>
            <a:r>
              <a:rPr lang="en-US" dirty="0"/>
              <a:t>Data mining </a:t>
            </a:r>
          </a:p>
          <a:p>
            <a:r>
              <a:rPr lang="en-US" dirty="0"/>
              <a:t>What data you need for clustering?</a:t>
            </a:r>
          </a:p>
          <a:p>
            <a:pPr lvl="1"/>
            <a:r>
              <a:rPr lang="en-US" dirty="0"/>
              <a:t>Data points with features where you can measure distance</a:t>
            </a:r>
          </a:p>
          <a:p>
            <a:pPr lvl="2"/>
            <a:r>
              <a:rPr lang="en-US" dirty="0"/>
              <a:t>Some methods need Triangular inequality</a:t>
            </a:r>
          </a:p>
          <a:p>
            <a:pPr lvl="1"/>
            <a:r>
              <a:rPr lang="en-US" dirty="0"/>
              <a:t>Distance matrix  </a:t>
            </a:r>
          </a:p>
          <a:p>
            <a:pPr lvl="1"/>
            <a:r>
              <a:rPr lang="en-US" dirty="0"/>
              <a:t>Important for sequence comparison!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89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Agglomerative Hierarchical 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20</a:t>
            </a:fld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92FFA62-104B-9C4F-8F4E-1E77DDDCA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23999"/>
            <a:ext cx="11258550" cy="4362451"/>
          </a:xfrm>
        </p:spPr>
        <p:txBody>
          <a:bodyPr/>
          <a:lstStyle/>
          <a:p>
            <a:r>
              <a:rPr lang="cs-CZ" dirty="0" err="1"/>
              <a:t>Steps</a:t>
            </a:r>
            <a:endParaRPr lang="cs-CZ" dirty="0"/>
          </a:p>
          <a:p>
            <a:pPr marL="914400" lvl="1" indent="-457200">
              <a:buFont typeface="+mj-lt"/>
              <a:buAutoNum type="arabicPeriod"/>
            </a:pPr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dirty="0" err="1"/>
              <a:t>smallest</a:t>
            </a:r>
            <a:r>
              <a:rPr lang="cs-CZ" dirty="0"/>
              <a:t> distance </a:t>
            </a:r>
            <a:r>
              <a:rPr lang="cs-CZ" dirty="0" err="1"/>
              <a:t>from</a:t>
            </a:r>
            <a:r>
              <a:rPr lang="cs-CZ" dirty="0"/>
              <a:t> distance matrix (</a:t>
            </a:r>
            <a:r>
              <a:rPr lang="cs-CZ" dirty="0" err="1"/>
              <a:t>selects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data </a:t>
            </a:r>
            <a:r>
              <a:rPr lang="cs-CZ" dirty="0" err="1"/>
              <a:t>points</a:t>
            </a:r>
            <a:r>
              <a:rPr lang="cs-CZ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err="1"/>
              <a:t>Combine</a:t>
            </a:r>
            <a:r>
              <a:rPr lang="cs-CZ" dirty="0"/>
              <a:t> </a:t>
            </a:r>
            <a:r>
              <a:rPr lang="cs-CZ" dirty="0" err="1"/>
              <a:t>selected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clusters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data point. </a:t>
            </a:r>
            <a:r>
              <a:rPr lang="cs-CZ" dirty="0" err="1"/>
              <a:t>Recompute</a:t>
            </a:r>
            <a:r>
              <a:rPr lang="cs-CZ" dirty="0"/>
              <a:t> </a:t>
            </a:r>
            <a:r>
              <a:rPr lang="cs-CZ" dirty="0" err="1"/>
              <a:t>distances</a:t>
            </a:r>
            <a:r>
              <a:rPr lang="cs-CZ" dirty="0"/>
              <a:t> to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data </a:t>
            </a:r>
            <a:r>
              <a:rPr lang="cs-CZ" dirty="0" err="1"/>
              <a:t>points</a:t>
            </a:r>
            <a:r>
              <a:rPr lang="cs-CZ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err="1"/>
              <a:t>Repeated</a:t>
            </a:r>
            <a:r>
              <a:rPr lang="cs-CZ" dirty="0"/>
              <a:t> 1 and 2 </a:t>
            </a:r>
            <a:r>
              <a:rPr lang="cs-CZ" dirty="0" err="1"/>
              <a:t>until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end up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cluster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decide</a:t>
            </a:r>
            <a:r>
              <a:rPr lang="cs-CZ" dirty="0"/>
              <a:t> to stop.</a:t>
            </a:r>
          </a:p>
        </p:txBody>
      </p:sp>
    </p:spTree>
    <p:extLst>
      <p:ext uri="{BB962C8B-B14F-4D97-AF65-F5344CB8AC3E}">
        <p14:creationId xmlns:p14="http://schemas.microsoft.com/office/powerpoint/2010/main" val="1918725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Agglomerative Hierarchical 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21</a:t>
            </a:fld>
            <a:endParaRPr lang="en-US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68B980-52CF-D847-B2B6-409674EB1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23" y="1501802"/>
            <a:ext cx="10311517" cy="46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89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Agglomerative Hierarchical 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3B6C43-8046-CA44-9E8C-8DE2CC3B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23999"/>
            <a:ext cx="4932211" cy="4362451"/>
          </a:xfrm>
        </p:spPr>
        <p:txBody>
          <a:bodyPr/>
          <a:lstStyle/>
          <a:p>
            <a:r>
              <a:rPr lang="en-US" dirty="0"/>
              <a:t>Different agglomeration function:</a:t>
            </a:r>
          </a:p>
          <a:p>
            <a:pPr lvl="1"/>
            <a:r>
              <a:rPr lang="en-US" dirty="0"/>
              <a:t>Max = Complete linkage</a:t>
            </a:r>
          </a:p>
          <a:p>
            <a:pPr lvl="1"/>
            <a:r>
              <a:rPr lang="en-US" dirty="0"/>
              <a:t>Min = Single linkage</a:t>
            </a:r>
          </a:p>
          <a:p>
            <a:pPr lvl="1"/>
            <a:r>
              <a:rPr lang="en-US" dirty="0"/>
              <a:t>Mean = Average linkage</a:t>
            </a:r>
          </a:p>
          <a:p>
            <a:pPr lvl="1"/>
            <a:r>
              <a:rPr lang="en-US" dirty="0"/>
              <a:t>Ward linkage</a:t>
            </a:r>
          </a:p>
          <a:p>
            <a:pPr lvl="2"/>
            <a:r>
              <a:rPr lang="cs-CZ" dirty="0" err="1"/>
              <a:t>Ward's</a:t>
            </a:r>
            <a:r>
              <a:rPr lang="cs-CZ" dirty="0"/>
              <a:t> minimum variance </a:t>
            </a:r>
            <a:r>
              <a:rPr lang="cs-CZ" dirty="0" err="1"/>
              <a:t>criterion</a:t>
            </a:r>
            <a:r>
              <a:rPr lang="cs-CZ" dirty="0"/>
              <a:t> </a:t>
            </a:r>
            <a:r>
              <a:rPr lang="cs-CZ" dirty="0" err="1"/>
              <a:t>minimizes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-cluster variance.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11077C-684A-C041-91BC-F439863DA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187" y="1230699"/>
            <a:ext cx="4728044" cy="500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33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Agglomerative Hierarchical 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23</a:t>
            </a:fld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595445C-0C71-594D-968B-FB47FD703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23999"/>
            <a:ext cx="11258550" cy="4362451"/>
          </a:xfrm>
        </p:spPr>
        <p:txBody>
          <a:bodyPr/>
          <a:lstStyle/>
          <a:p>
            <a:r>
              <a:rPr lang="en-US" dirty="0"/>
              <a:t>Advantage</a:t>
            </a:r>
          </a:p>
          <a:p>
            <a:pPr lvl="1"/>
            <a:r>
              <a:rPr lang="en-US" dirty="0"/>
              <a:t>Get all ‘number of clusters’</a:t>
            </a:r>
          </a:p>
          <a:p>
            <a:pPr lvl="1"/>
            <a:r>
              <a:rPr lang="en-US" dirty="0"/>
              <a:t>Uncover underlying hierarchy</a:t>
            </a:r>
          </a:p>
          <a:p>
            <a:pPr lvl="1"/>
            <a:r>
              <a:rPr lang="en-US" dirty="0"/>
              <a:t>Work on distance matrix</a:t>
            </a:r>
          </a:p>
          <a:p>
            <a:pPr lvl="1"/>
            <a:r>
              <a:rPr lang="en-US" dirty="0"/>
              <a:t>Agglomeration method can modulate results</a:t>
            </a:r>
          </a:p>
          <a:p>
            <a:r>
              <a:rPr lang="en-US" dirty="0"/>
              <a:t>Disadvantage</a:t>
            </a:r>
          </a:p>
          <a:p>
            <a:pPr lvl="1"/>
            <a:r>
              <a:rPr lang="en-US" dirty="0"/>
              <a:t>High computational complexity</a:t>
            </a:r>
          </a:p>
          <a:p>
            <a:pPr lvl="2"/>
            <a:r>
              <a:rPr lang="cs-CZ" dirty="0" err="1"/>
              <a:t>complexity</a:t>
            </a:r>
            <a:r>
              <a:rPr lang="cs-CZ" dirty="0"/>
              <a:t> </a:t>
            </a:r>
            <a:r>
              <a:rPr lang="cs-CZ" i="1" dirty="0"/>
              <a:t>O</a:t>
            </a:r>
            <a:r>
              <a:rPr lang="cs-CZ" dirty="0"/>
              <a:t>(</a:t>
            </a:r>
            <a:r>
              <a:rPr lang="cs-CZ" i="1" dirty="0"/>
              <a:t>n</a:t>
            </a:r>
            <a:r>
              <a:rPr lang="cs-CZ" i="1" baseline="30000" dirty="0"/>
              <a:t>3</a:t>
            </a:r>
            <a:r>
              <a:rPr lang="cs-CZ" dirty="0"/>
              <a:t>)</a:t>
            </a:r>
          </a:p>
          <a:p>
            <a:pPr lvl="1"/>
            <a:r>
              <a:rPr lang="en-US" dirty="0"/>
              <a:t>Still simple cluster shapes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5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Clustering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F7EED5D-E86E-8B4F-8CAC-343981E2E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1113907"/>
            <a:ext cx="8444285" cy="502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14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 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76020-7671-9447-AC4C-0205951B2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64" y="2089490"/>
            <a:ext cx="3785207" cy="3806899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17A487D-52C8-E642-B636-37050E0ED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23999"/>
            <a:ext cx="11258550" cy="4362451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3542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 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3B6C43-8046-CA44-9E8C-8DE2CC3B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23999"/>
            <a:ext cx="11258550" cy="4362451"/>
          </a:xfrm>
        </p:spPr>
        <p:txBody>
          <a:bodyPr/>
          <a:lstStyle/>
          <a:p>
            <a:r>
              <a:rPr lang="cs-CZ" dirty="0" err="1"/>
              <a:t>Feature</a:t>
            </a:r>
            <a:r>
              <a:rPr lang="cs-CZ" dirty="0"/>
              <a:t> </a:t>
            </a:r>
            <a:r>
              <a:rPr lang="cs-CZ" dirty="0" err="1"/>
              <a:t>selection</a:t>
            </a:r>
            <a:endParaRPr lang="cs-CZ" dirty="0"/>
          </a:p>
          <a:p>
            <a:r>
              <a:rPr lang="cs-CZ" dirty="0" err="1"/>
              <a:t>Feature</a:t>
            </a:r>
            <a:r>
              <a:rPr lang="cs-CZ" dirty="0"/>
              <a:t> </a:t>
            </a:r>
            <a:r>
              <a:rPr lang="cs-CZ" dirty="0" err="1"/>
              <a:t>projection</a:t>
            </a:r>
            <a:endParaRPr lang="cs-CZ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D262C5-F4BA-C340-AC29-E45DE9FD8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82" y="2801287"/>
            <a:ext cx="7249547" cy="313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64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Feature</a:t>
            </a:r>
            <a:r>
              <a:rPr lang="cs-CZ" dirty="0"/>
              <a:t> </a:t>
            </a:r>
            <a:r>
              <a:rPr lang="cs-CZ" dirty="0" err="1"/>
              <a:t>selection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3B6C43-8046-CA44-9E8C-8DE2CC3B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23999"/>
            <a:ext cx="11258550" cy="4362451"/>
          </a:xfrm>
        </p:spPr>
        <p:txBody>
          <a:bodyPr/>
          <a:lstStyle/>
          <a:p>
            <a:r>
              <a:rPr lang="cs-CZ" dirty="0" err="1"/>
              <a:t>Subset</a:t>
            </a:r>
            <a:r>
              <a:rPr lang="cs-CZ" dirty="0"/>
              <a:t> </a:t>
            </a:r>
            <a:r>
              <a:rPr lang="cs-CZ" dirty="0" err="1"/>
              <a:t>selection</a:t>
            </a:r>
            <a:r>
              <a:rPr lang="cs-CZ" dirty="0"/>
              <a:t> </a:t>
            </a:r>
            <a:r>
              <a:rPr lang="cs-CZ" dirty="0" err="1"/>
              <a:t>method</a:t>
            </a:r>
            <a:endParaRPr lang="cs-CZ" dirty="0"/>
          </a:p>
          <a:p>
            <a:pPr lvl="1"/>
            <a:r>
              <a:rPr lang="cs-CZ" dirty="0" err="1"/>
              <a:t>Exhaustive</a:t>
            </a:r>
            <a:endParaRPr lang="cs-CZ" dirty="0"/>
          </a:p>
          <a:p>
            <a:pPr lvl="1"/>
            <a:r>
              <a:rPr lang="cs-CZ" dirty="0" err="1"/>
              <a:t>Greedy</a:t>
            </a:r>
            <a:r>
              <a:rPr lang="cs-CZ" dirty="0"/>
              <a:t> forward </a:t>
            </a:r>
            <a:r>
              <a:rPr lang="cs-CZ" dirty="0" err="1"/>
              <a:t>selection</a:t>
            </a:r>
            <a:endParaRPr lang="cs-CZ" dirty="0"/>
          </a:p>
          <a:p>
            <a:pPr lvl="1"/>
            <a:r>
              <a:rPr lang="cs-CZ" dirty="0" err="1"/>
              <a:t>Genetic</a:t>
            </a:r>
            <a:r>
              <a:rPr lang="cs-CZ" dirty="0"/>
              <a:t> </a:t>
            </a:r>
            <a:r>
              <a:rPr lang="cs-CZ" dirty="0" err="1"/>
              <a:t>algorithm</a:t>
            </a:r>
            <a:endParaRPr lang="cs-CZ" dirty="0"/>
          </a:p>
          <a:p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metric</a:t>
            </a:r>
            <a:r>
              <a:rPr lang="cs-CZ" dirty="0"/>
              <a:t> type</a:t>
            </a:r>
            <a:endParaRPr lang="en-US" dirty="0"/>
          </a:p>
          <a:p>
            <a:pPr lvl="1"/>
            <a:r>
              <a:rPr lang="cs-CZ" dirty="0" err="1"/>
              <a:t>Wrapper</a:t>
            </a:r>
            <a:r>
              <a:rPr lang="cs-CZ" dirty="0"/>
              <a:t> </a:t>
            </a:r>
            <a:r>
              <a:rPr lang="cs-CZ" dirty="0" err="1"/>
              <a:t>methods</a:t>
            </a:r>
            <a:endParaRPr lang="cs-CZ" dirty="0"/>
          </a:p>
          <a:p>
            <a:pPr lvl="2"/>
            <a:r>
              <a:rPr lang="cs-CZ" dirty="0" err="1"/>
              <a:t>Build</a:t>
            </a:r>
            <a:r>
              <a:rPr lang="cs-CZ" dirty="0"/>
              <a:t> full model and test</a:t>
            </a:r>
          </a:p>
          <a:p>
            <a:pPr lvl="1"/>
            <a:r>
              <a:rPr lang="cs-CZ" dirty="0" err="1"/>
              <a:t>Filter</a:t>
            </a:r>
            <a:r>
              <a:rPr lang="cs-CZ" dirty="0"/>
              <a:t> </a:t>
            </a:r>
            <a:r>
              <a:rPr lang="cs-CZ" dirty="0" err="1"/>
              <a:t>methods</a:t>
            </a:r>
            <a:endParaRPr lang="cs-CZ" dirty="0"/>
          </a:p>
          <a:p>
            <a:pPr lvl="2"/>
            <a:r>
              <a:rPr lang="en-US" dirty="0"/>
              <a:t>mutual information</a:t>
            </a:r>
          </a:p>
          <a:p>
            <a:pPr lvl="2"/>
            <a:r>
              <a:rPr lang="en-US" dirty="0"/>
              <a:t>Pearson product-moment correlation coefficient</a:t>
            </a:r>
          </a:p>
          <a:p>
            <a:pPr lvl="1"/>
            <a:r>
              <a:rPr lang="en-US" dirty="0"/>
              <a:t>Embedded methods</a:t>
            </a:r>
          </a:p>
        </p:txBody>
      </p:sp>
    </p:spTree>
    <p:extLst>
      <p:ext uri="{BB962C8B-B14F-4D97-AF65-F5344CB8AC3E}">
        <p14:creationId xmlns:p14="http://schemas.microsoft.com/office/powerpoint/2010/main" val="1449798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Feature</a:t>
            </a:r>
            <a:r>
              <a:rPr lang="cs-CZ" dirty="0"/>
              <a:t> </a:t>
            </a:r>
            <a:r>
              <a:rPr lang="cs-CZ" dirty="0" err="1"/>
              <a:t>projection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3B6C43-8046-CA44-9E8C-8DE2CC3B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23999"/>
            <a:ext cx="11258550" cy="4362451"/>
          </a:xfrm>
        </p:spPr>
        <p:txBody>
          <a:bodyPr/>
          <a:lstStyle/>
          <a:p>
            <a:r>
              <a:rPr lang="en-US" dirty="0"/>
              <a:t>Principal Component Analysis (PCA)</a:t>
            </a:r>
          </a:p>
          <a:p>
            <a:r>
              <a:rPr lang="en-US" dirty="0"/>
              <a:t>Non-negative matrix factorization</a:t>
            </a:r>
          </a:p>
          <a:p>
            <a:r>
              <a:rPr lang="en-US" dirty="0"/>
              <a:t>Independent Component Analysis (ICA)</a:t>
            </a:r>
          </a:p>
          <a:p>
            <a:r>
              <a:rPr lang="en-US" dirty="0"/>
              <a:t>t-SNE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0C817D-5D55-134E-A79C-5F9FDCD1C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66" y="3434964"/>
            <a:ext cx="4625340" cy="288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82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3B6C43-8046-CA44-9E8C-8DE2CC3B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23999"/>
            <a:ext cx="11258550" cy="4362451"/>
          </a:xfrm>
        </p:spPr>
        <p:txBody>
          <a:bodyPr/>
          <a:lstStyle/>
          <a:p>
            <a:r>
              <a:rPr lang="en-US" dirty="0"/>
              <a:t>Highlight variance</a:t>
            </a:r>
          </a:p>
          <a:p>
            <a:r>
              <a:rPr lang="en-US" dirty="0"/>
              <a:t>Mainly used to visualize data better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169BE5-4DF8-424F-8414-BEC24CEE8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05" y="2418243"/>
            <a:ext cx="8899278" cy="352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20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3B6C43-8046-CA44-9E8C-8DE2CC3B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23999"/>
            <a:ext cx="11258550" cy="4362451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Centroid models</a:t>
            </a:r>
          </a:p>
          <a:p>
            <a:pPr lvl="1"/>
            <a:r>
              <a:rPr lang="en-US" i="1" dirty="0"/>
              <a:t>K-mean clustering</a:t>
            </a:r>
          </a:p>
          <a:p>
            <a:pPr lvl="1"/>
            <a:r>
              <a:rPr lang="en-US" dirty="0"/>
              <a:t>Mean-Shift Clustering</a:t>
            </a:r>
            <a:endParaRPr lang="en-US" i="1" dirty="0"/>
          </a:p>
          <a:p>
            <a:r>
              <a:rPr lang="en-US" i="1" dirty="0"/>
              <a:t>Distribution models</a:t>
            </a:r>
          </a:p>
          <a:p>
            <a:pPr lvl="1"/>
            <a:r>
              <a:rPr lang="en-US" dirty="0"/>
              <a:t>Expectation–Maximization (EM) Clustering</a:t>
            </a:r>
            <a:endParaRPr lang="en-US" i="1" dirty="0"/>
          </a:p>
          <a:p>
            <a:r>
              <a:rPr lang="en-US" i="1" dirty="0"/>
              <a:t>Density models</a:t>
            </a:r>
          </a:p>
          <a:p>
            <a:pPr lvl="1"/>
            <a:r>
              <a:rPr lang="en-US" i="1" dirty="0"/>
              <a:t>DBSPAN</a:t>
            </a:r>
          </a:p>
          <a:p>
            <a:r>
              <a:rPr lang="en-US" i="1" dirty="0"/>
              <a:t>Connectivity models</a:t>
            </a:r>
          </a:p>
          <a:p>
            <a:pPr lvl="1"/>
            <a:r>
              <a:rPr lang="en-US" i="1" dirty="0"/>
              <a:t>Hierarchical clustering</a:t>
            </a:r>
          </a:p>
          <a:p>
            <a:r>
              <a:rPr lang="en-US" i="1" dirty="0"/>
              <a:t>Graph-based models</a:t>
            </a:r>
          </a:p>
          <a:p>
            <a:pPr lvl="1"/>
            <a:r>
              <a:rPr lang="en-US" i="1" dirty="0"/>
              <a:t>Clique, Spanning tree, </a:t>
            </a:r>
            <a:r>
              <a:rPr lang="en-US" i="1" u="sng" dirty="0"/>
              <a:t>Markov Cluster Algorithm (MCL)</a:t>
            </a:r>
          </a:p>
          <a:p>
            <a:r>
              <a:rPr lang="en-US" i="1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05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7A1554-0114-D14B-92BE-96F118BFB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80" y="1327417"/>
            <a:ext cx="9752959" cy="408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35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C68FBB-873B-F24C-A073-CAA8F734F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33" y="1557075"/>
            <a:ext cx="9198853" cy="412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11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20DBC4-BA5E-F04E-B7E0-28239575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72" y="1267956"/>
            <a:ext cx="6780420" cy="477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34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3B6C43-8046-CA44-9E8C-8DE2CC3B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23999"/>
            <a:ext cx="11258550" cy="4362451"/>
          </a:xfrm>
        </p:spPr>
        <p:txBody>
          <a:bodyPr/>
          <a:lstStyle/>
          <a:p>
            <a:r>
              <a:rPr lang="en-US" dirty="0"/>
              <a:t>Warnings:</a:t>
            </a:r>
          </a:p>
          <a:p>
            <a:pPr lvl="1"/>
            <a:r>
              <a:rPr lang="en-US" dirty="0"/>
              <a:t>Check variance explained</a:t>
            </a:r>
          </a:p>
          <a:p>
            <a:pPr lvl="1"/>
            <a:r>
              <a:rPr lang="en-US" dirty="0"/>
              <a:t>Check normality of your data-points</a:t>
            </a:r>
          </a:p>
          <a:p>
            <a:pPr lvl="2"/>
            <a:r>
              <a:rPr lang="en-US" dirty="0"/>
              <a:t>Relatively higher values can ‘capture’ the whole PCA </a:t>
            </a:r>
          </a:p>
        </p:txBody>
      </p:sp>
    </p:spTree>
    <p:extLst>
      <p:ext uri="{BB962C8B-B14F-4D97-AF65-F5344CB8AC3E}">
        <p14:creationId xmlns:p14="http://schemas.microsoft.com/office/powerpoint/2010/main" val="1334178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3A9DF2A-7504-4297-9750-D7A7B9B368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B94687-3D37-479A-9006-A17808AF2807}"/>
              </a:ext>
            </a:extLst>
          </p:cNvPr>
          <p:cNvSpPr txBox="1">
            <a:spLocks/>
          </p:cNvSpPr>
          <p:nvPr/>
        </p:nvSpPr>
        <p:spPr>
          <a:xfrm>
            <a:off x="3330341" y="6408258"/>
            <a:ext cx="2263592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0" dirty="0">
                <a:solidFill>
                  <a:srgbClr val="21A9C0"/>
                </a:solidFill>
              </a:rPr>
              <a:t>www.ceitec.eu</a:t>
            </a:r>
            <a:endParaRPr lang="en-US" sz="1800" b="0" dirty="0">
              <a:solidFill>
                <a:srgbClr val="21A9C0"/>
              </a:solidFill>
            </a:endParaRP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B34BA45A-7585-44E0-8C69-9BA6B94D84E7}"/>
              </a:ext>
            </a:extLst>
          </p:cNvPr>
          <p:cNvSpPr txBox="1">
            <a:spLocks/>
          </p:cNvSpPr>
          <p:nvPr/>
        </p:nvSpPr>
        <p:spPr>
          <a:xfrm>
            <a:off x="2363404" y="1836406"/>
            <a:ext cx="84180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CEITEC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3C357198-AEB7-4CEC-9D4D-3FF14D1E2F83}"/>
              </a:ext>
            </a:extLst>
          </p:cNvPr>
          <p:cNvSpPr txBox="1">
            <a:spLocks/>
          </p:cNvSpPr>
          <p:nvPr/>
        </p:nvSpPr>
        <p:spPr>
          <a:xfrm>
            <a:off x="2026520" y="2419317"/>
            <a:ext cx="155407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@</a:t>
            </a:r>
            <a:r>
              <a:rPr lang="cs-CZ" sz="1600" b="0" dirty="0" err="1">
                <a:solidFill>
                  <a:srgbClr val="21A9C0"/>
                </a:solidFill>
              </a:rPr>
              <a:t>CEITEC_Brno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A193543-86A3-45C5-8BA9-E53E19222F3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89711" y="2383237"/>
            <a:ext cx="414501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271 w 1833"/>
              <a:gd name="T15" fmla="*/ 612 h 1587"/>
              <a:gd name="T16" fmla="*/ 1362 w 1833"/>
              <a:gd name="T17" fmla="*/ 517 h 1587"/>
              <a:gd name="T18" fmla="*/ 1257 w 1833"/>
              <a:gd name="T19" fmla="*/ 546 h 1587"/>
              <a:gd name="T20" fmla="*/ 1338 w 1833"/>
              <a:gd name="T21" fmla="*/ 445 h 1587"/>
              <a:gd name="T22" fmla="*/ 1222 w 1833"/>
              <a:gd name="T23" fmla="*/ 489 h 1587"/>
              <a:gd name="T24" fmla="*/ 1088 w 1833"/>
              <a:gd name="T25" fmla="*/ 431 h 1587"/>
              <a:gd name="T26" fmla="*/ 905 w 1833"/>
              <a:gd name="T27" fmla="*/ 614 h 1587"/>
              <a:gd name="T28" fmla="*/ 910 w 1833"/>
              <a:gd name="T29" fmla="*/ 656 h 1587"/>
              <a:gd name="T30" fmla="*/ 533 w 1833"/>
              <a:gd name="T31" fmla="*/ 465 h 1587"/>
              <a:gd name="T32" fmla="*/ 509 w 1833"/>
              <a:gd name="T33" fmla="*/ 557 h 1587"/>
              <a:gd name="T34" fmla="*/ 590 w 1833"/>
              <a:gd name="T35" fmla="*/ 709 h 1587"/>
              <a:gd name="T36" fmla="*/ 507 w 1833"/>
              <a:gd name="T37" fmla="*/ 686 h 1587"/>
              <a:gd name="T38" fmla="*/ 507 w 1833"/>
              <a:gd name="T39" fmla="*/ 688 h 1587"/>
              <a:gd name="T40" fmla="*/ 654 w 1833"/>
              <a:gd name="T41" fmla="*/ 868 h 1587"/>
              <a:gd name="T42" fmla="*/ 606 w 1833"/>
              <a:gd name="T43" fmla="*/ 874 h 1587"/>
              <a:gd name="T44" fmla="*/ 571 w 1833"/>
              <a:gd name="T45" fmla="*/ 871 h 1587"/>
              <a:gd name="T46" fmla="*/ 742 w 1833"/>
              <a:gd name="T47" fmla="*/ 998 h 1587"/>
              <a:gd name="T48" fmla="*/ 515 w 1833"/>
              <a:gd name="T49" fmla="*/ 1076 h 1587"/>
              <a:gd name="T50" fmla="*/ 471 w 1833"/>
              <a:gd name="T51" fmla="*/ 1073 h 1587"/>
              <a:gd name="T52" fmla="*/ 752 w 1833"/>
              <a:gd name="T53" fmla="*/ 1156 h 1587"/>
              <a:gd name="T54" fmla="*/ 1272 w 1833"/>
              <a:gd name="T55" fmla="*/ 635 h 1587"/>
              <a:gd name="T56" fmla="*/ 1271 w 1833"/>
              <a:gd name="T57" fmla="*/ 612 h 1587"/>
              <a:gd name="T58" fmla="*/ 1271 w 1833"/>
              <a:gd name="T59" fmla="*/ 612 h 1587"/>
              <a:gd name="T60" fmla="*/ 1271 w 1833"/>
              <a:gd name="T61" fmla="*/ 612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271" y="612"/>
                </a:moveTo>
                <a:cubicBezTo>
                  <a:pt x="1307" y="586"/>
                  <a:pt x="1338" y="554"/>
                  <a:pt x="1362" y="517"/>
                </a:cubicBezTo>
                <a:cubicBezTo>
                  <a:pt x="1330" y="532"/>
                  <a:pt x="1295" y="542"/>
                  <a:pt x="1257" y="546"/>
                </a:cubicBezTo>
                <a:cubicBezTo>
                  <a:pt x="1295" y="523"/>
                  <a:pt x="1324" y="487"/>
                  <a:pt x="1338" y="445"/>
                </a:cubicBezTo>
                <a:cubicBezTo>
                  <a:pt x="1303" y="466"/>
                  <a:pt x="1263" y="481"/>
                  <a:pt x="1222" y="489"/>
                </a:cubicBezTo>
                <a:cubicBezTo>
                  <a:pt x="1188" y="454"/>
                  <a:pt x="1141" y="431"/>
                  <a:pt x="1088" y="431"/>
                </a:cubicBezTo>
                <a:cubicBezTo>
                  <a:pt x="987" y="431"/>
                  <a:pt x="905" y="513"/>
                  <a:pt x="905" y="614"/>
                </a:cubicBezTo>
                <a:cubicBezTo>
                  <a:pt x="905" y="629"/>
                  <a:pt x="907" y="642"/>
                  <a:pt x="910" y="656"/>
                </a:cubicBezTo>
                <a:cubicBezTo>
                  <a:pt x="758" y="648"/>
                  <a:pt x="623" y="575"/>
                  <a:pt x="533" y="465"/>
                </a:cubicBezTo>
                <a:cubicBezTo>
                  <a:pt x="518" y="492"/>
                  <a:pt x="509" y="523"/>
                  <a:pt x="509" y="557"/>
                </a:cubicBezTo>
                <a:cubicBezTo>
                  <a:pt x="509" y="620"/>
                  <a:pt x="541" y="676"/>
                  <a:pt x="590" y="709"/>
                </a:cubicBezTo>
                <a:cubicBezTo>
                  <a:pt x="560" y="708"/>
                  <a:pt x="532" y="700"/>
                  <a:pt x="507" y="686"/>
                </a:cubicBezTo>
                <a:cubicBezTo>
                  <a:pt x="507" y="687"/>
                  <a:pt x="507" y="688"/>
                  <a:pt x="507" y="688"/>
                </a:cubicBezTo>
                <a:cubicBezTo>
                  <a:pt x="507" y="777"/>
                  <a:pt x="570" y="851"/>
                  <a:pt x="654" y="868"/>
                </a:cubicBezTo>
                <a:cubicBezTo>
                  <a:pt x="638" y="872"/>
                  <a:pt x="622" y="874"/>
                  <a:pt x="606" y="874"/>
                </a:cubicBezTo>
                <a:cubicBezTo>
                  <a:pt x="594" y="874"/>
                  <a:pt x="582" y="873"/>
                  <a:pt x="571" y="871"/>
                </a:cubicBezTo>
                <a:cubicBezTo>
                  <a:pt x="595" y="943"/>
                  <a:pt x="662" y="996"/>
                  <a:pt x="742" y="998"/>
                </a:cubicBezTo>
                <a:cubicBezTo>
                  <a:pt x="679" y="1047"/>
                  <a:pt x="601" y="1076"/>
                  <a:pt x="515" y="1076"/>
                </a:cubicBezTo>
                <a:cubicBezTo>
                  <a:pt x="500" y="1076"/>
                  <a:pt x="486" y="1075"/>
                  <a:pt x="471" y="1073"/>
                </a:cubicBezTo>
                <a:cubicBezTo>
                  <a:pt x="552" y="1125"/>
                  <a:pt x="648" y="1156"/>
                  <a:pt x="752" y="1156"/>
                </a:cubicBezTo>
                <a:cubicBezTo>
                  <a:pt x="1088" y="1156"/>
                  <a:pt x="1272" y="877"/>
                  <a:pt x="1272" y="635"/>
                </a:cubicBezTo>
                <a:cubicBezTo>
                  <a:pt x="1272" y="627"/>
                  <a:pt x="1272" y="619"/>
                  <a:pt x="1271" y="612"/>
                </a:cubicBezTo>
                <a:close/>
                <a:moveTo>
                  <a:pt x="1271" y="612"/>
                </a:moveTo>
                <a:cubicBezTo>
                  <a:pt x="1271" y="612"/>
                  <a:pt x="1271" y="612"/>
                  <a:pt x="1271" y="612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31816A4-8995-4003-9892-C5C90C60D8D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26595" y="1797075"/>
            <a:ext cx="417079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131 w 1833"/>
              <a:gd name="T15" fmla="*/ 659 h 1587"/>
              <a:gd name="T16" fmla="*/ 985 w 1833"/>
              <a:gd name="T17" fmla="*/ 659 h 1587"/>
              <a:gd name="T18" fmla="*/ 985 w 1833"/>
              <a:gd name="T19" fmla="*/ 563 h 1587"/>
              <a:gd name="T20" fmla="*/ 1026 w 1833"/>
              <a:gd name="T21" fmla="*/ 519 h 1587"/>
              <a:gd name="T22" fmla="*/ 1129 w 1833"/>
              <a:gd name="T23" fmla="*/ 519 h 1587"/>
              <a:gd name="T24" fmla="*/ 1129 w 1833"/>
              <a:gd name="T25" fmla="*/ 361 h 1587"/>
              <a:gd name="T26" fmla="*/ 987 w 1833"/>
              <a:gd name="T27" fmla="*/ 360 h 1587"/>
              <a:gd name="T28" fmla="*/ 794 w 1833"/>
              <a:gd name="T29" fmla="*/ 553 h 1587"/>
              <a:gd name="T30" fmla="*/ 794 w 1833"/>
              <a:gd name="T31" fmla="*/ 659 h 1587"/>
              <a:gd name="T32" fmla="*/ 703 w 1833"/>
              <a:gd name="T33" fmla="*/ 659 h 1587"/>
              <a:gd name="T34" fmla="*/ 703 w 1833"/>
              <a:gd name="T35" fmla="*/ 821 h 1587"/>
              <a:gd name="T36" fmla="*/ 794 w 1833"/>
              <a:gd name="T37" fmla="*/ 821 h 1587"/>
              <a:gd name="T38" fmla="*/ 794 w 1833"/>
              <a:gd name="T39" fmla="*/ 1282 h 1587"/>
              <a:gd name="T40" fmla="*/ 985 w 1833"/>
              <a:gd name="T41" fmla="*/ 1282 h 1587"/>
              <a:gd name="T42" fmla="*/ 985 w 1833"/>
              <a:gd name="T43" fmla="*/ 821 h 1587"/>
              <a:gd name="T44" fmla="*/ 1115 w 1833"/>
              <a:gd name="T45" fmla="*/ 821 h 1587"/>
              <a:gd name="T46" fmla="*/ 1131 w 1833"/>
              <a:gd name="T47" fmla="*/ 659 h 1587"/>
              <a:gd name="T48" fmla="*/ 1115 w 1833"/>
              <a:gd name="T49" fmla="*/ 821 h 1587"/>
              <a:gd name="T50" fmla="*/ 1115 w 1833"/>
              <a:gd name="T51" fmla="*/ 821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131" y="659"/>
                </a:moveTo>
                <a:cubicBezTo>
                  <a:pt x="985" y="659"/>
                  <a:pt x="985" y="659"/>
                  <a:pt x="985" y="659"/>
                </a:cubicBezTo>
                <a:cubicBezTo>
                  <a:pt x="985" y="563"/>
                  <a:pt x="985" y="563"/>
                  <a:pt x="985" y="563"/>
                </a:cubicBezTo>
                <a:cubicBezTo>
                  <a:pt x="985" y="527"/>
                  <a:pt x="1009" y="519"/>
                  <a:pt x="1026" y="519"/>
                </a:cubicBezTo>
                <a:cubicBezTo>
                  <a:pt x="1129" y="519"/>
                  <a:pt x="1129" y="519"/>
                  <a:pt x="1129" y="519"/>
                </a:cubicBezTo>
                <a:cubicBezTo>
                  <a:pt x="1129" y="361"/>
                  <a:pt x="1129" y="361"/>
                  <a:pt x="1129" y="361"/>
                </a:cubicBezTo>
                <a:cubicBezTo>
                  <a:pt x="987" y="360"/>
                  <a:pt x="987" y="360"/>
                  <a:pt x="987" y="360"/>
                </a:cubicBezTo>
                <a:cubicBezTo>
                  <a:pt x="830" y="360"/>
                  <a:pt x="794" y="478"/>
                  <a:pt x="794" y="553"/>
                </a:cubicBezTo>
                <a:cubicBezTo>
                  <a:pt x="794" y="659"/>
                  <a:pt x="794" y="659"/>
                  <a:pt x="794" y="659"/>
                </a:cubicBezTo>
                <a:cubicBezTo>
                  <a:pt x="703" y="659"/>
                  <a:pt x="703" y="659"/>
                  <a:pt x="703" y="659"/>
                </a:cubicBezTo>
                <a:cubicBezTo>
                  <a:pt x="703" y="821"/>
                  <a:pt x="703" y="821"/>
                  <a:pt x="703" y="821"/>
                </a:cubicBezTo>
                <a:cubicBezTo>
                  <a:pt x="794" y="821"/>
                  <a:pt x="794" y="821"/>
                  <a:pt x="794" y="821"/>
                </a:cubicBezTo>
                <a:cubicBezTo>
                  <a:pt x="794" y="1282"/>
                  <a:pt x="794" y="1282"/>
                  <a:pt x="794" y="1282"/>
                </a:cubicBezTo>
                <a:cubicBezTo>
                  <a:pt x="985" y="1282"/>
                  <a:pt x="985" y="1282"/>
                  <a:pt x="985" y="1282"/>
                </a:cubicBezTo>
                <a:cubicBezTo>
                  <a:pt x="985" y="821"/>
                  <a:pt x="985" y="821"/>
                  <a:pt x="985" y="821"/>
                </a:cubicBezTo>
                <a:cubicBezTo>
                  <a:pt x="1115" y="821"/>
                  <a:pt x="1115" y="821"/>
                  <a:pt x="1115" y="821"/>
                </a:cubicBezTo>
                <a:lnTo>
                  <a:pt x="1131" y="659"/>
                </a:lnTo>
                <a:close/>
                <a:moveTo>
                  <a:pt x="1115" y="821"/>
                </a:moveTo>
                <a:cubicBezTo>
                  <a:pt x="1115" y="821"/>
                  <a:pt x="1115" y="821"/>
                  <a:pt x="1115" y="821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274273" y="3044848"/>
            <a:ext cx="334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 you for your attention!</a:t>
            </a:r>
          </a:p>
          <a:p>
            <a:r>
              <a:rPr lang="en-US" dirty="0"/>
              <a:t>60 minutes lunch break.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6" y="3624941"/>
            <a:ext cx="2999317" cy="299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3B6C43-8046-CA44-9E8C-8DE2CC3B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23999"/>
            <a:ext cx="11258550" cy="4362451"/>
          </a:xfrm>
        </p:spPr>
        <p:txBody>
          <a:bodyPr/>
          <a:lstStyle/>
          <a:p>
            <a:r>
              <a:rPr lang="en-US" dirty="0"/>
              <a:t>Hard vs. Fuzzy clustering</a:t>
            </a:r>
          </a:p>
          <a:p>
            <a:pPr lvl="1"/>
            <a:r>
              <a:rPr lang="en-US" dirty="0"/>
              <a:t>Fuzzy = each object belong to each cluster </a:t>
            </a:r>
            <a:r>
              <a:rPr lang="cs-CZ" dirty="0"/>
              <a:t>to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degree</a:t>
            </a:r>
            <a:r>
              <a:rPr lang="cs-CZ" dirty="0"/>
              <a:t> (probability)</a:t>
            </a:r>
            <a:endParaRPr lang="en-US" dirty="0"/>
          </a:p>
          <a:p>
            <a:pPr lvl="1"/>
            <a:r>
              <a:rPr lang="en-US" dirty="0"/>
              <a:t>Overlapping clustering =~ discreet Fuzzy clustering </a:t>
            </a:r>
          </a:p>
          <a:p>
            <a:pPr lvl="1"/>
            <a:r>
              <a:rPr lang="en-US" dirty="0"/>
              <a:t>More detailed analysis, but hard to interpret – good not as a final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521D32-10E0-D642-B57B-62CBA4643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48" y="3361799"/>
            <a:ext cx="7648184" cy="256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0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 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3B6C43-8046-CA44-9E8C-8DE2CC3B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23999"/>
            <a:ext cx="11258550" cy="4362451"/>
          </a:xfrm>
        </p:spPr>
        <p:txBody>
          <a:bodyPr/>
          <a:lstStyle/>
          <a:p>
            <a:r>
              <a:rPr lang="cs-CZ" dirty="0"/>
              <a:t>most </a:t>
            </a:r>
            <a:r>
              <a:rPr lang="cs-CZ" dirty="0" err="1"/>
              <a:t>well-known</a:t>
            </a:r>
            <a:r>
              <a:rPr lang="cs-CZ" dirty="0"/>
              <a:t> </a:t>
            </a:r>
            <a:r>
              <a:rPr lang="cs-CZ" dirty="0" err="1"/>
              <a:t>clustering</a:t>
            </a:r>
            <a:r>
              <a:rPr lang="cs-CZ" dirty="0"/>
              <a:t> </a:t>
            </a:r>
            <a:r>
              <a:rPr lang="cs-CZ" dirty="0" err="1"/>
              <a:t>algorithm</a:t>
            </a:r>
            <a:endParaRPr lang="cs-CZ" dirty="0"/>
          </a:p>
          <a:p>
            <a:pPr marL="914400" lvl="1" indent="-457200">
              <a:buFont typeface="+mj-lt"/>
              <a:buAutoNum type="arabicPeriod"/>
            </a:pPr>
            <a:r>
              <a:rPr lang="cs-CZ" dirty="0" err="1"/>
              <a:t>Select</a:t>
            </a:r>
            <a:r>
              <a:rPr lang="cs-CZ" dirty="0"/>
              <a:t> a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clusters</a:t>
            </a:r>
            <a:r>
              <a:rPr lang="cs-CZ" dirty="0"/>
              <a:t> to use and </a:t>
            </a:r>
            <a:r>
              <a:rPr lang="cs-CZ" dirty="0" err="1"/>
              <a:t>randomly</a:t>
            </a:r>
            <a:r>
              <a:rPr lang="cs-CZ" dirty="0"/>
              <a:t> </a:t>
            </a:r>
            <a:r>
              <a:rPr lang="cs-CZ" dirty="0" err="1"/>
              <a:t>initialize</a:t>
            </a:r>
            <a:r>
              <a:rPr lang="cs-CZ" dirty="0"/>
              <a:t> </a:t>
            </a:r>
            <a:r>
              <a:rPr lang="cs-CZ" dirty="0" err="1"/>
              <a:t>centers</a:t>
            </a:r>
            <a:endParaRPr lang="cs-CZ" dirty="0"/>
          </a:p>
          <a:p>
            <a:pPr marL="914400" lvl="1" indent="-457200">
              <a:buFont typeface="+mj-lt"/>
              <a:buAutoNum type="arabicPeriod"/>
            </a:pPr>
            <a:r>
              <a:rPr lang="cs-CZ" i="1" dirty="0"/>
              <a:t>k</a:t>
            </a:r>
            <a:r>
              <a:rPr lang="cs-CZ" dirty="0"/>
              <a:t> </a:t>
            </a:r>
            <a:r>
              <a:rPr lang="cs-CZ" dirty="0" err="1"/>
              <a:t>clusters</a:t>
            </a:r>
            <a:r>
              <a:rPr lang="cs-CZ" dirty="0"/>
              <a:t> are </a:t>
            </a:r>
            <a:r>
              <a:rPr lang="cs-CZ" dirty="0" err="1"/>
              <a:t>created</a:t>
            </a:r>
            <a:r>
              <a:rPr lang="cs-CZ" dirty="0"/>
              <a:t> by </a:t>
            </a:r>
            <a:r>
              <a:rPr lang="cs-CZ" dirty="0" err="1"/>
              <a:t>associating</a:t>
            </a:r>
            <a:r>
              <a:rPr lang="cs-CZ" dirty="0"/>
              <a:t> </a:t>
            </a:r>
            <a:r>
              <a:rPr lang="cs-CZ" dirty="0" err="1"/>
              <a:t>every</a:t>
            </a:r>
            <a:r>
              <a:rPr lang="cs-CZ" dirty="0"/>
              <a:t> </a:t>
            </a:r>
            <a:r>
              <a:rPr lang="cs-CZ" dirty="0" err="1"/>
              <a:t>observation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nearest</a:t>
            </a:r>
            <a:r>
              <a:rPr lang="cs-CZ" dirty="0"/>
              <a:t> </a:t>
            </a:r>
            <a:r>
              <a:rPr lang="cs-CZ" dirty="0" err="1"/>
              <a:t>mean</a:t>
            </a:r>
            <a:endParaRPr lang="cs-CZ" dirty="0"/>
          </a:p>
          <a:p>
            <a:pPr marL="914400" lvl="1" indent="-457200">
              <a:buFont typeface="+mj-lt"/>
              <a:buAutoNum type="arabicPeriod"/>
            </a:pPr>
            <a:r>
              <a:rPr lang="cs-CZ" dirty="0" err="1"/>
              <a:t>Centroid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 </a:t>
            </a:r>
            <a:r>
              <a:rPr lang="cs-CZ" i="1" dirty="0"/>
              <a:t>k</a:t>
            </a:r>
            <a:r>
              <a:rPr lang="cs-CZ" dirty="0"/>
              <a:t> </a:t>
            </a:r>
            <a:r>
              <a:rPr lang="cs-CZ" dirty="0" err="1"/>
              <a:t>clusters</a:t>
            </a:r>
            <a:r>
              <a:rPr lang="cs-CZ" dirty="0"/>
              <a:t> </a:t>
            </a:r>
            <a:r>
              <a:rPr lang="cs-CZ" dirty="0" err="1"/>
              <a:t>becomes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mean</a:t>
            </a:r>
            <a:endParaRPr lang="cs-CZ" dirty="0"/>
          </a:p>
          <a:p>
            <a:pPr marL="914400" lvl="1" indent="-457200">
              <a:buFont typeface="+mj-lt"/>
              <a:buAutoNum type="arabicPeriod"/>
            </a:pPr>
            <a:r>
              <a:rPr lang="cs-CZ" dirty="0" err="1"/>
              <a:t>Repeat</a:t>
            </a:r>
            <a:r>
              <a:rPr lang="cs-CZ" dirty="0"/>
              <a:t> </a:t>
            </a:r>
            <a:r>
              <a:rPr lang="cs-CZ" dirty="0" err="1"/>
              <a:t>steps</a:t>
            </a:r>
            <a:r>
              <a:rPr lang="cs-CZ" dirty="0"/>
              <a:t> 2 and 3 </a:t>
            </a:r>
            <a:r>
              <a:rPr lang="cs-CZ" dirty="0" err="1"/>
              <a:t>until</a:t>
            </a:r>
            <a:r>
              <a:rPr lang="cs-CZ" dirty="0"/>
              <a:t> </a:t>
            </a:r>
            <a:r>
              <a:rPr lang="cs-CZ" dirty="0" err="1"/>
              <a:t>stopping</a:t>
            </a:r>
            <a:r>
              <a:rPr lang="cs-CZ" dirty="0"/>
              <a:t> rule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D40562-4BA0-C449-A667-51F5E752B0FB}"/>
              </a:ext>
            </a:extLst>
          </p:cNvPr>
          <p:cNvGrpSpPr/>
          <p:nvPr/>
        </p:nvGrpSpPr>
        <p:grpSpPr>
          <a:xfrm>
            <a:off x="879724" y="3756329"/>
            <a:ext cx="8810321" cy="1524000"/>
            <a:chOff x="1301143" y="3764279"/>
            <a:chExt cx="8810321" cy="1524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4F70773-2147-1244-B145-A86170981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1143" y="3764279"/>
              <a:ext cx="1574800" cy="1524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E37A19D-F256-7C4A-82E0-046801CF4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2483" y="3764279"/>
              <a:ext cx="1765300" cy="1524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924B139-705E-CD4F-977E-7E66F442D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4323" y="3764279"/>
              <a:ext cx="1765300" cy="1524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0E4881-59BE-8A48-BB8E-576EBC5E6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46164" y="3764279"/>
              <a:ext cx="1765300" cy="15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288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 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A83FF3F-E86B-EC47-B204-5A10C3FB9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5" y="1602850"/>
            <a:ext cx="4420927" cy="442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0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 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3B6C43-8046-CA44-9E8C-8DE2CC3B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23999"/>
            <a:ext cx="11258550" cy="4362451"/>
          </a:xfrm>
        </p:spPr>
        <p:txBody>
          <a:bodyPr/>
          <a:lstStyle/>
          <a:p>
            <a:r>
              <a:rPr lang="en-US" dirty="0"/>
              <a:t>Advantage</a:t>
            </a:r>
          </a:p>
          <a:p>
            <a:pPr lvl="1"/>
            <a:r>
              <a:rPr lang="en-US" dirty="0"/>
              <a:t>simple to implement </a:t>
            </a:r>
          </a:p>
          <a:p>
            <a:pPr lvl="1"/>
            <a:r>
              <a:rPr lang="en-US" dirty="0"/>
              <a:t>very fast</a:t>
            </a:r>
          </a:p>
          <a:p>
            <a:pPr lvl="2"/>
            <a:r>
              <a:rPr lang="cs-CZ" dirty="0" err="1"/>
              <a:t>linear</a:t>
            </a:r>
            <a:r>
              <a:rPr lang="cs-CZ" dirty="0"/>
              <a:t> </a:t>
            </a:r>
            <a:r>
              <a:rPr lang="cs-CZ" dirty="0" err="1"/>
              <a:t>complexity</a:t>
            </a:r>
            <a:r>
              <a:rPr lang="cs-CZ" dirty="0"/>
              <a:t> </a:t>
            </a:r>
            <a:r>
              <a:rPr lang="cs-CZ" i="1" dirty="0"/>
              <a:t>O</a:t>
            </a:r>
            <a:r>
              <a:rPr lang="cs-CZ" dirty="0"/>
              <a:t>(</a:t>
            </a:r>
            <a:r>
              <a:rPr lang="cs-CZ" i="1" dirty="0"/>
              <a:t>n</a:t>
            </a:r>
            <a:r>
              <a:rPr lang="cs-CZ" dirty="0"/>
              <a:t>)</a:t>
            </a:r>
            <a:endParaRPr lang="en-US" dirty="0"/>
          </a:p>
          <a:p>
            <a:r>
              <a:rPr lang="en-US" dirty="0"/>
              <a:t>Disadvantage</a:t>
            </a:r>
          </a:p>
          <a:p>
            <a:pPr lvl="1"/>
            <a:r>
              <a:rPr lang="en-US" dirty="0"/>
              <a:t>Must select number of </a:t>
            </a:r>
            <a:r>
              <a:rPr lang="en-US" dirty="0" err="1"/>
              <a:t>clases</a:t>
            </a:r>
            <a:endParaRPr lang="en-US" dirty="0"/>
          </a:p>
          <a:p>
            <a:pPr lvl="1"/>
            <a:r>
              <a:rPr lang="en-US" dirty="0"/>
              <a:t>Random start point</a:t>
            </a:r>
          </a:p>
          <a:p>
            <a:pPr lvl="1"/>
            <a:r>
              <a:rPr lang="en-US" dirty="0"/>
              <a:t>Identify ‘spherical clusters’</a:t>
            </a:r>
          </a:p>
        </p:txBody>
      </p:sp>
    </p:spTree>
    <p:extLst>
      <p:ext uri="{BB962C8B-B14F-4D97-AF65-F5344CB8AC3E}">
        <p14:creationId xmlns:p14="http://schemas.microsoft.com/office/powerpoint/2010/main" val="2794007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 clustering pseudocode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AEC404-554B-AF4F-8022-D06C676A0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47" y="1368727"/>
            <a:ext cx="5643713" cy="337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0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Mean-Shift 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3B6C43-8046-CA44-9E8C-8DE2CC3B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23999"/>
            <a:ext cx="11258550" cy="4362451"/>
          </a:xfrm>
        </p:spPr>
        <p:txBody>
          <a:bodyPr/>
          <a:lstStyle/>
          <a:p>
            <a:r>
              <a:rPr lang="cs-CZ" dirty="0" err="1"/>
              <a:t>Steps</a:t>
            </a:r>
            <a:endParaRPr lang="cs-CZ" dirty="0"/>
          </a:p>
          <a:p>
            <a:pPr marL="914400" lvl="1" indent="-457200">
              <a:buFont typeface="+mj-lt"/>
              <a:buAutoNum type="arabicPeriod"/>
            </a:pPr>
            <a:r>
              <a:rPr lang="cs-CZ" dirty="0" err="1"/>
              <a:t>circular</a:t>
            </a:r>
            <a:r>
              <a:rPr lang="cs-CZ" dirty="0"/>
              <a:t> </a:t>
            </a:r>
            <a:r>
              <a:rPr lang="cs-CZ" dirty="0" err="1"/>
              <a:t>sliding</a:t>
            </a:r>
            <a:r>
              <a:rPr lang="cs-CZ" dirty="0"/>
              <a:t> </a:t>
            </a:r>
            <a:r>
              <a:rPr lang="cs-CZ" dirty="0" err="1"/>
              <a:t>window</a:t>
            </a:r>
            <a:r>
              <a:rPr lang="cs-CZ" dirty="0"/>
              <a:t> </a:t>
            </a:r>
            <a:r>
              <a:rPr lang="cs-CZ" dirty="0" err="1"/>
              <a:t>centered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 point C (</a:t>
            </a:r>
            <a:r>
              <a:rPr lang="cs-CZ" dirty="0" err="1"/>
              <a:t>randomly</a:t>
            </a:r>
            <a:r>
              <a:rPr lang="cs-CZ" dirty="0"/>
              <a:t> </a:t>
            </a:r>
            <a:r>
              <a:rPr lang="cs-CZ" dirty="0" err="1"/>
              <a:t>selected</a:t>
            </a:r>
            <a:r>
              <a:rPr lang="cs-CZ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err="1"/>
              <a:t>every</a:t>
            </a:r>
            <a:r>
              <a:rPr lang="cs-CZ" dirty="0"/>
              <a:t> </a:t>
            </a:r>
            <a:r>
              <a:rPr lang="cs-CZ" dirty="0" err="1"/>
              <a:t>iteration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sliding</a:t>
            </a:r>
            <a:r>
              <a:rPr lang="cs-CZ" dirty="0"/>
              <a:t> </a:t>
            </a:r>
            <a:r>
              <a:rPr lang="cs-CZ" dirty="0" err="1"/>
              <a:t>window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shifted</a:t>
            </a:r>
            <a:r>
              <a:rPr lang="cs-CZ" dirty="0"/>
              <a:t> </a:t>
            </a:r>
            <a:r>
              <a:rPr lang="cs-CZ" dirty="0" err="1"/>
              <a:t>towards</a:t>
            </a:r>
            <a:r>
              <a:rPr lang="cs-CZ" dirty="0"/>
              <a:t> </a:t>
            </a:r>
            <a:r>
              <a:rPr lang="cs-CZ" dirty="0" err="1"/>
              <a:t>regions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density</a:t>
            </a:r>
            <a:r>
              <a:rPr lang="cs-CZ" dirty="0"/>
              <a:t> by </a:t>
            </a:r>
            <a:r>
              <a:rPr lang="cs-CZ" dirty="0" err="1"/>
              <a:t>shifting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center point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mean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points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window</a:t>
            </a:r>
            <a:endParaRPr lang="cs-CZ" dirty="0"/>
          </a:p>
          <a:p>
            <a:pPr marL="914400" lvl="1" indent="-457200">
              <a:buFont typeface="+mj-lt"/>
              <a:buAutoNum type="arabicPeriod"/>
            </a:pPr>
            <a:r>
              <a:rPr lang="cs-CZ" dirty="0" err="1"/>
              <a:t>until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 </a:t>
            </a:r>
            <a:r>
              <a:rPr lang="cs-CZ" dirty="0" err="1"/>
              <a:t>direction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a shift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steps</a:t>
            </a:r>
            <a:r>
              <a:rPr lang="cs-CZ" dirty="0"/>
              <a:t> 1 to 3 </a:t>
            </a:r>
            <a:r>
              <a:rPr lang="cs-CZ" dirty="0" err="1"/>
              <a:t>is</a:t>
            </a:r>
            <a:r>
              <a:rPr lang="cs-CZ" dirty="0"/>
              <a:t> done </a:t>
            </a:r>
            <a:r>
              <a:rPr lang="cs-CZ" dirty="0" err="1"/>
              <a:t>with</a:t>
            </a:r>
            <a:r>
              <a:rPr lang="cs-CZ" dirty="0"/>
              <a:t> many </a:t>
            </a:r>
            <a:r>
              <a:rPr lang="cs-CZ" dirty="0" err="1"/>
              <a:t>sliding</a:t>
            </a:r>
            <a:r>
              <a:rPr lang="cs-CZ" dirty="0"/>
              <a:t> </a:t>
            </a:r>
            <a:r>
              <a:rPr lang="cs-CZ" dirty="0" err="1"/>
              <a:t>windows</a:t>
            </a:r>
            <a:r>
              <a:rPr lang="cs-CZ" dirty="0"/>
              <a:t> </a:t>
            </a:r>
            <a:r>
              <a:rPr lang="cs-CZ" dirty="0" err="1"/>
              <a:t>until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points</a:t>
            </a:r>
            <a:r>
              <a:rPr lang="cs-CZ" dirty="0"/>
              <a:t> </a:t>
            </a:r>
            <a:r>
              <a:rPr lang="cs-CZ" dirty="0" err="1"/>
              <a:t>lie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a </a:t>
            </a:r>
            <a:r>
              <a:rPr lang="cs-CZ" dirty="0" err="1"/>
              <a:t>window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520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EITEC">
      <a:dk1>
        <a:srgbClr val="39464A"/>
      </a:dk1>
      <a:lt1>
        <a:srgbClr val="F2F2F2"/>
      </a:lt1>
      <a:dk2>
        <a:srgbClr val="39464A"/>
      </a:dk2>
      <a:lt2>
        <a:srgbClr val="D8D8D8"/>
      </a:lt2>
      <a:accent1>
        <a:srgbClr val="62BB46"/>
      </a:accent1>
      <a:accent2>
        <a:srgbClr val="21A9C0"/>
      </a:accent2>
      <a:accent3>
        <a:srgbClr val="39464A"/>
      </a:accent3>
      <a:accent4>
        <a:srgbClr val="F2F2F2"/>
      </a:accent4>
      <a:accent5>
        <a:srgbClr val="BFBFBF"/>
      </a:accent5>
      <a:accent6>
        <a:srgbClr val="7F7F7F"/>
      </a:accent6>
      <a:hlink>
        <a:srgbClr val="21A9C0"/>
      </a:hlink>
      <a:folHlink>
        <a:srgbClr val="39464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ITEC_2018_Presentation.potx" id="{E48A03DA-D02B-4828-AB81-2E0A3A1968A3}" vid="{D87DA677-CFD7-4928-885D-0CCC18AB99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5610</TotalTime>
  <Words>1091</Words>
  <Application>Microsoft Macintosh PowerPoint</Application>
  <PresentationFormat>Widescreen</PresentationFormat>
  <Paragraphs>196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Motiv Office</vt:lpstr>
      <vt:lpstr> Week 8 : Clustering and dimension reduction </vt:lpstr>
      <vt:lpstr>Clustering (cluster analysis)</vt:lpstr>
      <vt:lpstr>Clustering types</vt:lpstr>
      <vt:lpstr>Clustering</vt:lpstr>
      <vt:lpstr>K-mean clustering</vt:lpstr>
      <vt:lpstr>K-mean clustering</vt:lpstr>
      <vt:lpstr>K-mean clustering</vt:lpstr>
      <vt:lpstr>K-mean clustering pseudocode</vt:lpstr>
      <vt:lpstr>Mean-Shift Clustering</vt:lpstr>
      <vt:lpstr>Mean-Shift Clustering</vt:lpstr>
      <vt:lpstr>Mean-Shift Clustering</vt:lpstr>
      <vt:lpstr>Mean-Shift Clustering</vt:lpstr>
      <vt:lpstr>Expectation–Maximization (EM) Clustering using Gaussian Mixture Models (GMM)</vt:lpstr>
      <vt:lpstr>Expectation–Maximization (EM) Clustering using Gaussian Mixture Models (GMM)</vt:lpstr>
      <vt:lpstr>Expectation–Maximization (EM) Clustering using Gaussian Mixture Models (GMM)</vt:lpstr>
      <vt:lpstr>Density-Based Spatial Clustering of Applications with Noise</vt:lpstr>
      <vt:lpstr>Density-Based Spatial Clustering of Applications with Noise</vt:lpstr>
      <vt:lpstr>Density-Based Spatial Clustering of Applications with Noise</vt:lpstr>
      <vt:lpstr>Hierarchical Clustering</vt:lpstr>
      <vt:lpstr>Agglomerative Hierarchical Clustering</vt:lpstr>
      <vt:lpstr>Agglomerative Hierarchical Clustering</vt:lpstr>
      <vt:lpstr>Agglomerative Hierarchical Clustering</vt:lpstr>
      <vt:lpstr>Agglomerative Hierarchical Clustering</vt:lpstr>
      <vt:lpstr>Clustering overview</vt:lpstr>
      <vt:lpstr>Dimension reduction</vt:lpstr>
      <vt:lpstr>Dimension reduction</vt:lpstr>
      <vt:lpstr>Feature selection</vt:lpstr>
      <vt:lpstr>Feature projection</vt:lpstr>
      <vt:lpstr>PCA</vt:lpstr>
      <vt:lpstr>PCA</vt:lpstr>
      <vt:lpstr>PCA</vt:lpstr>
      <vt:lpstr>PCA</vt:lpstr>
      <vt:lpstr>PCA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Zdeňka Lipovská</dc:creator>
  <cp:lastModifiedBy>Vojtěch Bystrý</cp:lastModifiedBy>
  <cp:revision>183</cp:revision>
  <cp:lastPrinted>2017-09-20T07:48:49Z</cp:lastPrinted>
  <dcterms:created xsi:type="dcterms:W3CDTF">2018-06-18T13:01:41Z</dcterms:created>
  <dcterms:modified xsi:type="dcterms:W3CDTF">2019-11-29T08:59:00Z</dcterms:modified>
</cp:coreProperties>
</file>