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87" r:id="rId2"/>
    <p:sldId id="319" r:id="rId3"/>
    <p:sldId id="371" r:id="rId4"/>
    <p:sldId id="373" r:id="rId5"/>
    <p:sldId id="374" r:id="rId6"/>
    <p:sldId id="352" r:id="rId7"/>
    <p:sldId id="375" r:id="rId8"/>
    <p:sldId id="376" r:id="rId9"/>
    <p:sldId id="383" r:id="rId10"/>
    <p:sldId id="355" r:id="rId11"/>
    <p:sldId id="356" r:id="rId12"/>
    <p:sldId id="370" r:id="rId13"/>
    <p:sldId id="377" r:id="rId14"/>
    <p:sldId id="378" r:id="rId15"/>
    <p:sldId id="359" r:id="rId16"/>
    <p:sldId id="382" r:id="rId17"/>
    <p:sldId id="357" r:id="rId18"/>
    <p:sldId id="358" r:id="rId19"/>
    <p:sldId id="380" r:id="rId20"/>
    <p:sldId id="381" r:id="rId21"/>
    <p:sldId id="379" r:id="rId22"/>
    <p:sldId id="363" r:id="rId23"/>
    <p:sldId id="364" r:id="rId24"/>
    <p:sldId id="365" r:id="rId25"/>
    <p:sldId id="366" r:id="rId26"/>
    <p:sldId id="367" r:id="rId27"/>
    <p:sldId id="368" r:id="rId28"/>
    <p:sldId id="369" r:id="rId29"/>
    <p:sldId id="300" r:id="rId30"/>
  </p:sldIdLst>
  <p:sldSz cx="12192000" cy="6858000"/>
  <p:notesSz cx="6865938" cy="9996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C143"/>
    <a:srgbClr val="FFFFFF"/>
    <a:srgbClr val="62BB46"/>
    <a:srgbClr val="21A9C0"/>
    <a:srgbClr val="39464A"/>
    <a:srgbClr val="F6F7F7"/>
    <a:srgbClr val="EBECED"/>
    <a:srgbClr val="F0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Střední styl 3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87" autoAdjust="0"/>
    <p:restoredTop sz="87127" autoAdjust="0"/>
  </p:normalViewPr>
  <p:slideViewPr>
    <p:cSldViewPr snapToGrid="0" showGuides="1">
      <p:cViewPr varScale="1">
        <p:scale>
          <a:sx n="127" d="100"/>
          <a:sy n="127" d="100"/>
        </p:scale>
        <p:origin x="464" y="184"/>
      </p:cViewPr>
      <p:guideLst>
        <p:guide orient="horz" pos="2136"/>
        <p:guide pos="381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28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879682-766A-4EC9-9AB4-6B05D94CFB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56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5EE19B-11B0-4020-A52B-9F88D94D7A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9109" y="0"/>
            <a:ext cx="2975240" cy="50156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>
              <a:defRPr sz="1300"/>
            </a:lvl1pPr>
          </a:lstStyle>
          <a:p>
            <a:fld id="{00A26804-296B-4572-A0F9-372DDB81CE0C}" type="datetimeFigureOut">
              <a:rPr lang="en-US" smtClean="0"/>
              <a:t>12/6/19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C4B6D-059E-45D0-AFA3-0D9EA856C1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94929"/>
            <a:ext cx="2975240" cy="50155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724AFA-A144-419F-8FDA-EB926EDC55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9109" y="9494929"/>
            <a:ext cx="2975240" cy="50155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>
              <a:defRPr sz="1300"/>
            </a:lvl1pPr>
          </a:lstStyle>
          <a:p>
            <a:fld id="{23F7E358-18BC-4B0A-BB40-FB7A647C4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85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56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56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>
              <a:defRPr sz="1300"/>
            </a:lvl1pPr>
          </a:lstStyle>
          <a:p>
            <a:fld id="{DD6D46A3-849D-4409-B0D0-71D3CF0B43A8}" type="datetimeFigureOut">
              <a:rPr lang="en-US" smtClean="0"/>
              <a:t>12/6/19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0" tIns="48175" rIns="96350" bIns="4817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vert="horz" lIns="96350" tIns="48175" rIns="96350" bIns="4817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4929"/>
            <a:ext cx="2975240" cy="50155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4929"/>
            <a:ext cx="2975240" cy="50155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>
              <a:defRPr sz="1300"/>
            </a:lvl1pPr>
          </a:lstStyle>
          <a:p>
            <a:fld id="{934B23C0-22E8-4F3C-9489-1582CADF8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10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38BA96DA-4AED-4D58-84B8-34CF840B3C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F662795C-91AB-43C4-BA8F-96DF9EA60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dirty="0">
              <a:latin typeface="Arial" panose="020B0604020202020204" pitchFamily="34" charset="0"/>
            </a:endParaRPr>
          </a:p>
        </p:txBody>
      </p:sp>
      <p:sp>
        <p:nvSpPr>
          <p:cNvPr id="24580" name="Zástupný symbol pro číslo snímku 3">
            <a:extLst>
              <a:ext uri="{FF2B5EF4-FFF2-40B4-BE49-F238E27FC236}">
                <a16:creationId xmlns:a16="http://schemas.microsoft.com/office/drawing/2014/main" id="{868B11F0-8907-433A-80EB-551E64857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2846" indent="-3010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4379" indent="-2408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6131" indent="-2408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67882" indent="-2408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49634" indent="-2408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1386" indent="-2408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13137" indent="-2408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94889" indent="-2408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278E9E-F237-4B5E-8E23-061410CD0F9A}" type="slidenum">
              <a:rPr lang="cs-CZ" altLang="en-US" smtClean="0"/>
              <a:pPr/>
              <a:t>1</a:t>
            </a:fld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127885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9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847581D-BF1F-49D3-8CFA-5B02D626EF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" y="0"/>
            <a:ext cx="121919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285C7-5CA1-4CCD-B525-B2018194D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706" y="2562224"/>
            <a:ext cx="10796588" cy="234791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41EFE-777F-4A56-8927-46C0E64FDE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7706" y="5105399"/>
            <a:ext cx="10796588" cy="971551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946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/ </a:t>
            </a:r>
            <a:r>
              <a:rPr lang="cs-CZ" dirty="0" err="1"/>
              <a:t>Date</a:t>
            </a:r>
            <a:r>
              <a:rPr lang="cs-CZ" dirty="0"/>
              <a:t> / </a:t>
            </a:r>
            <a:r>
              <a:rPr lang="cs-CZ" dirty="0" err="1"/>
              <a:t>etc</a:t>
            </a:r>
            <a:r>
              <a:rPr lang="cs-CZ" dirty="0"/>
              <a:t>.</a:t>
            </a:r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28DA62-D6E1-44D4-940A-CC0A26D337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1" y="508644"/>
            <a:ext cx="3810330" cy="10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87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89CAB-B78F-4547-932E-9B52A5186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7B3D8-C8FD-4695-9AED-29B11F411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6725" y="1523999"/>
            <a:ext cx="5553075" cy="436245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E075E-B249-44D9-B1FB-63F9B35A8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523999"/>
            <a:ext cx="5553075" cy="436245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55FF9-EAF5-495E-B1E1-C394C4CA9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26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8E032-3DB1-4A87-8AE3-C0F98583F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5" y="365126"/>
            <a:ext cx="11258549" cy="825500"/>
          </a:xfrm>
        </p:spPr>
        <p:txBody>
          <a:bodyPr anchor="ctr"/>
          <a:lstStyle>
            <a:lvl1pPr>
              <a:defRPr lang="en-US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DB929-F940-434E-A2F5-04BDA1A51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24519"/>
            <a:ext cx="6542086" cy="4361932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82815-0A5C-47DC-B1C0-50CE63A0A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6726" y="1523999"/>
            <a:ext cx="4305300" cy="4344989"/>
          </a:xfrm>
        </p:spPr>
        <p:txBody>
          <a:bodyPr/>
          <a:lstStyle>
            <a:lvl1pPr marL="0" indent="0">
              <a:buNone/>
              <a:defRPr sz="1600">
                <a:solidFill>
                  <a:srgbClr val="21A9C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47864-7B38-4FF5-A909-FCBDE4356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44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915CF-2973-4EFE-89BA-8E59AE0F7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9022D-9CCE-4F2C-9FAC-85753E6E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19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CD5F8-EC74-418B-94C9-EFF8FDD9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8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M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99F17AD4-BF40-4CDC-AF09-240A8C46A2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285C7-5CA1-4CCD-B525-B2018194D5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5149" y="3794257"/>
            <a:ext cx="7642460" cy="2624672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en-US" dirty="0"/>
              <a:t>Click to edit </a:t>
            </a:r>
            <a:r>
              <a:rPr lang="en-US"/>
              <a:t>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41EFE-777F-4A56-8927-46C0E64FDE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5149" y="2759384"/>
            <a:ext cx="4882564" cy="1034873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rgbClr val="3946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/ </a:t>
            </a:r>
            <a:r>
              <a:rPr lang="cs-CZ" dirty="0" err="1"/>
              <a:t>Date</a:t>
            </a:r>
            <a:r>
              <a:rPr lang="cs-CZ" dirty="0"/>
              <a:t> / </a:t>
            </a:r>
            <a:r>
              <a:rPr lang="cs-CZ" dirty="0" err="1"/>
              <a:t>etc</a:t>
            </a:r>
            <a:r>
              <a:rPr lang="cs-CZ" dirty="0"/>
              <a:t>.</a:t>
            </a:r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8E936EE-4FBC-4323-8C30-7EEC88E671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922" y="397746"/>
            <a:ext cx="1247372" cy="124700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44D8AAC-875F-4819-9B0C-6E5CF1DBD6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1" y="508644"/>
            <a:ext cx="3810330" cy="10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4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B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99F17AD4-BF40-4CDC-AF09-240A8C46A2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8895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285C7-5CA1-4CCD-B525-B2018194D5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5149" y="3794257"/>
            <a:ext cx="7642460" cy="2624672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41EFE-777F-4A56-8927-46C0E64FDE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5149" y="2759384"/>
            <a:ext cx="4882564" cy="1034873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rgbClr val="3946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/ </a:t>
            </a:r>
            <a:r>
              <a:rPr lang="cs-CZ" dirty="0" err="1"/>
              <a:t>Date</a:t>
            </a:r>
            <a:r>
              <a:rPr lang="cs-CZ" dirty="0"/>
              <a:t> / </a:t>
            </a:r>
            <a:r>
              <a:rPr lang="cs-CZ" dirty="0" err="1"/>
              <a:t>etc</a:t>
            </a:r>
            <a:r>
              <a:rPr lang="cs-CZ" dirty="0"/>
              <a:t>.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C790552-49A7-425E-93B6-614B6C390F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146" y="634882"/>
            <a:ext cx="2453146" cy="78434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D563548-2E9C-457B-980E-11E06F11DA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1" y="508644"/>
            <a:ext cx="3810330" cy="10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E6604-08F1-4707-8B60-4EB32C7D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5" y="365126"/>
            <a:ext cx="11258550" cy="341947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</a:t>
            </a:r>
            <a:r>
              <a:rPr lang="cs-CZ"/>
              <a:t>Section</a:t>
            </a:r>
            <a:r>
              <a:rPr lang="en-US"/>
              <a:t> </a:t>
            </a:r>
            <a:r>
              <a:rPr lang="en-US" dirty="0"/>
              <a:t>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6D9DB-552C-437D-8CD9-3FB1FDF8A8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6725" y="3975101"/>
            <a:ext cx="11258550" cy="180975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</a:t>
            </a:r>
            <a:r>
              <a:rPr lang="cs-CZ"/>
              <a:t>Section</a:t>
            </a:r>
            <a:r>
              <a:rPr lang="en-US"/>
              <a:t> </a:t>
            </a:r>
            <a:r>
              <a:rPr lang="en-US" dirty="0"/>
              <a:t>text styles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9AAEBC2-CD82-476B-9F09-93700AEF63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39" y="6423535"/>
            <a:ext cx="1661620" cy="21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1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U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19AF6D-F060-4957-9980-5C58B744B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5B2AE9-8589-4FDB-86BF-795C977B0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2752825"/>
            <a:ext cx="2911241" cy="2685875"/>
          </a:xfrm>
        </p:spPr>
        <p:txBody>
          <a:bodyPr anchor="ctr">
            <a:normAutofit/>
          </a:bodyPr>
          <a:lstStyle>
            <a:lvl1pPr marL="0" indent="0">
              <a:buNone/>
              <a:defRPr sz="2200" b="0"/>
            </a:lvl1pPr>
          </a:lstStyle>
          <a:p>
            <a:pPr lvl="0"/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and </a:t>
            </a:r>
            <a:r>
              <a:rPr lang="cs-CZ" dirty="0" err="1"/>
              <a:t>contact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008874-79A5-4DE1-BCF0-36751DC0A1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531" y="941772"/>
            <a:ext cx="705133" cy="7049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2C0C8B-E6B3-44D0-A48A-7295275649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26" y="3743299"/>
            <a:ext cx="654514" cy="7049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181E908-6745-4219-BA55-1589016E20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440" y="3752924"/>
            <a:ext cx="823313" cy="59741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5586552-65C1-4EC7-9AB9-DC4F19DD0C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185" y="5217319"/>
            <a:ext cx="470509" cy="7049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A7C1077-A523-46E1-8E41-85BCF30F7B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111" y="25014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7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U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19AF6D-F060-4957-9980-5C58B744B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5B2AE9-8589-4FDB-86BF-795C977B0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2752825"/>
            <a:ext cx="2911241" cy="2685875"/>
          </a:xfrm>
        </p:spPr>
        <p:txBody>
          <a:bodyPr anchor="ctr">
            <a:normAutofit/>
          </a:bodyPr>
          <a:lstStyle>
            <a:lvl1pPr marL="0" indent="0">
              <a:buNone/>
              <a:defRPr sz="2200" b="0"/>
            </a:lvl1pPr>
          </a:lstStyle>
          <a:p>
            <a:pPr lvl="0"/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and </a:t>
            </a:r>
            <a:r>
              <a:rPr lang="cs-CZ" dirty="0" err="1"/>
              <a:t>contact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008874-79A5-4DE1-BCF0-36751DC0A1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531" y="941772"/>
            <a:ext cx="705133" cy="7049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2C0C8B-E6B3-44D0-A48A-7295275649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26" y="3743299"/>
            <a:ext cx="654514" cy="7049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181E908-6745-4219-BA55-1589016E20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440" y="3752924"/>
            <a:ext cx="823313" cy="59741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5586552-65C1-4EC7-9AB9-DC4F19DD0C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185" y="5217319"/>
            <a:ext cx="470509" cy="7049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A7C1077-A523-46E1-8E41-85BCF30F7B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111" y="25014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754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T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19AF6D-F060-4957-9980-5C58B744B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5B2AE9-8589-4FDB-86BF-795C977B0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2752825"/>
            <a:ext cx="2911241" cy="2685875"/>
          </a:xfrm>
        </p:spPr>
        <p:txBody>
          <a:bodyPr anchor="ctr">
            <a:normAutofit/>
          </a:bodyPr>
          <a:lstStyle>
            <a:lvl1pPr marL="0" indent="0">
              <a:buNone/>
              <a:defRPr sz="2200" b="0"/>
            </a:lvl1pPr>
          </a:lstStyle>
          <a:p>
            <a:pPr lvl="0"/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and </a:t>
            </a:r>
            <a:r>
              <a:rPr lang="cs-CZ" dirty="0" err="1"/>
              <a:t>contact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5DDE41B-272D-4A47-BC83-FCC12D5E9F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26" y="3743299"/>
            <a:ext cx="654514" cy="7049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3271C77-E0DA-47C0-B6A5-A8715EBC97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611" y="10790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32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T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19AF6D-F060-4957-9980-5C58B744B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5B2AE9-8589-4FDB-86BF-795C977B0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2752825"/>
            <a:ext cx="2911241" cy="2685875"/>
          </a:xfrm>
        </p:spPr>
        <p:txBody>
          <a:bodyPr anchor="ctr">
            <a:normAutofit/>
          </a:bodyPr>
          <a:lstStyle>
            <a:lvl1pPr marL="0" indent="0">
              <a:buNone/>
              <a:defRPr sz="2200" b="0"/>
            </a:lvl1pPr>
          </a:lstStyle>
          <a:p>
            <a:pPr lvl="0"/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and </a:t>
            </a:r>
            <a:r>
              <a:rPr lang="cs-CZ" dirty="0" err="1"/>
              <a:t>contact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52C0C8B-E6B3-44D0-A48A-7295275649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26" y="3743299"/>
            <a:ext cx="654514" cy="7049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A7C1077-A523-46E1-8E41-85BCF30F7B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611" y="10790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84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C9898-7198-401D-B3BC-3FDCD0A3D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E3CC8-3D58-4CC9-9980-7B6494CB7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39464A"/>
              </a:buClr>
              <a:defRPr/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6665D-584B-488A-A8B7-BB61BBA1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5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AE2BC1-A033-4DE0-B239-698661E50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D50F1-72F9-4DD3-93B1-AC1464145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891C1-86C2-4C30-A8CF-AC3354D3C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1">
                <a:solidFill>
                  <a:srgbClr val="7AC143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B9B6A7-7477-4E45-A58A-5FA0ADD2624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9" y="6423535"/>
            <a:ext cx="1661620" cy="21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67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0" r:id="rId3"/>
    <p:sldLayoutId id="2147483651" r:id="rId4"/>
    <p:sldLayoutId id="2147483657" r:id="rId5"/>
    <p:sldLayoutId id="2147483661" r:id="rId6"/>
    <p:sldLayoutId id="2147483662" r:id="rId7"/>
    <p:sldLayoutId id="2147483663" r:id="rId8"/>
    <p:sldLayoutId id="2147483650" r:id="rId9"/>
    <p:sldLayoutId id="2147483652" r:id="rId10"/>
    <p:sldLayoutId id="2147483656" r:id="rId11"/>
    <p:sldLayoutId id="2147483654" r:id="rId12"/>
    <p:sldLayoutId id="214748365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21A9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1A9C0"/>
        </a:buClr>
        <a:buFont typeface="Arial" panose="020B0604020202020204" pitchFamily="34" charset="0"/>
        <a:buChar char="•"/>
        <a:defRPr sz="2400" kern="1200">
          <a:solidFill>
            <a:srgbClr val="39464A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39464A"/>
        </a:buClr>
        <a:buFont typeface="Arial" panose="020B0604020202020204" pitchFamily="34" charset="0"/>
        <a:buChar char="‒"/>
        <a:defRPr sz="2000" kern="1200">
          <a:solidFill>
            <a:srgbClr val="39464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1A9C0"/>
        </a:buClr>
        <a:buFont typeface="Arial" panose="020B0604020202020204" pitchFamily="34" charset="0"/>
        <a:buChar char="•"/>
        <a:defRPr sz="1800" kern="1200">
          <a:solidFill>
            <a:srgbClr val="39464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9464A"/>
        </a:buClr>
        <a:buFont typeface="Arial" panose="020B0604020202020204" pitchFamily="34" charset="0"/>
        <a:buChar char="‒"/>
        <a:defRPr sz="1600" kern="1200">
          <a:solidFill>
            <a:srgbClr val="39464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1A9C0"/>
        </a:buClr>
        <a:buFont typeface="Arial" panose="020B0604020202020204" pitchFamily="34" charset="0"/>
        <a:buChar char="•"/>
        <a:defRPr sz="1600" kern="1200">
          <a:solidFill>
            <a:srgbClr val="39464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en.wikipedia.org/wiki/Bayes%27_theorem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>
            <a:extLst>
              <a:ext uri="{FF2B5EF4-FFF2-40B4-BE49-F238E27FC236}">
                <a16:creationId xmlns:a16="http://schemas.microsoft.com/office/drawing/2014/main" id="{E4B30EF6-4641-45F0-9275-01C71BCFFE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GB" altLang="cs-CZ" sz="4800" dirty="0"/>
            </a:br>
            <a:r>
              <a:rPr lang="en-US" altLang="cs-CZ" sz="4800" dirty="0"/>
              <a:t>Week 8 : Bayesian modeling</a:t>
            </a:r>
            <a:br>
              <a:rPr lang="en-GB" altLang="cs-CZ" sz="4800" dirty="0"/>
            </a:br>
            <a:endParaRPr lang="en-GB" altLang="cs-CZ" sz="4800" dirty="0"/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E38636A8-6216-4BCE-8A5E-6572CEFC92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Introduction to Bioinformatics (LF:DSIB01)</a:t>
            </a:r>
            <a:endParaRPr lang="en-GB" sz="1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69" y="345438"/>
            <a:ext cx="4277238" cy="155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97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Bayes’ theorem -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CD741-058C-1A41-B642-48516F2A7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Bayesian statistics</a:t>
            </a:r>
          </a:p>
          <a:p>
            <a:pPr lvl="1"/>
            <a:r>
              <a:rPr lang="en-US" dirty="0"/>
              <a:t>Data modeling</a:t>
            </a:r>
          </a:p>
          <a:p>
            <a:pPr lvl="1"/>
            <a:r>
              <a:rPr lang="en-US" dirty="0"/>
              <a:t>Parameter estimation</a:t>
            </a:r>
          </a:p>
          <a:p>
            <a:r>
              <a:rPr lang="en-US" dirty="0"/>
              <a:t>Bayesian networks</a:t>
            </a:r>
          </a:p>
          <a:p>
            <a:pPr lvl="1"/>
            <a:r>
              <a:rPr lang="en-US" dirty="0"/>
              <a:t>Naïve Bayesian classifier</a:t>
            </a:r>
          </a:p>
          <a:p>
            <a:pPr lvl="1"/>
            <a:r>
              <a:rPr lang="en-US" dirty="0"/>
              <a:t>Dynamic Bayesian networks</a:t>
            </a:r>
          </a:p>
          <a:p>
            <a:pPr lvl="2"/>
            <a:r>
              <a:rPr lang="en-US" dirty="0"/>
              <a:t>Hidden </a:t>
            </a:r>
            <a:r>
              <a:rPr lang="en-US" dirty="0" err="1"/>
              <a:t>markov</a:t>
            </a:r>
            <a:r>
              <a:rPr lang="en-US" dirty="0"/>
              <a:t> models</a:t>
            </a:r>
          </a:p>
          <a:p>
            <a:r>
              <a:rPr lang="en-US" dirty="0"/>
              <a:t>Can be used in many different context</a:t>
            </a:r>
          </a:p>
          <a:p>
            <a:pPr lvl="1"/>
            <a:r>
              <a:rPr lang="en-US" dirty="0"/>
              <a:t>Neural networks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989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statistics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CD741-058C-1A41-B642-48516F2A7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Bayesian</a:t>
            </a:r>
            <a:r>
              <a:rPr lang="cs-CZ" dirty="0"/>
              <a:t> </a:t>
            </a:r>
            <a:r>
              <a:rPr lang="cs-CZ" dirty="0" err="1"/>
              <a:t>statistical</a:t>
            </a:r>
            <a:r>
              <a:rPr lang="cs-CZ" dirty="0"/>
              <a:t> </a:t>
            </a:r>
            <a:r>
              <a:rPr lang="cs-CZ" dirty="0" err="1"/>
              <a:t>methods</a:t>
            </a:r>
            <a:r>
              <a:rPr lang="cs-CZ" dirty="0"/>
              <a:t> use </a:t>
            </a:r>
            <a:r>
              <a:rPr lang="cs-CZ" dirty="0">
                <a:hlinkClick r:id="rId2" tooltip="Bayes' theorem"/>
              </a:rPr>
              <a:t>Bayes' theorem</a:t>
            </a:r>
            <a:r>
              <a:rPr lang="cs-CZ" dirty="0"/>
              <a:t> to </a:t>
            </a:r>
            <a:r>
              <a:rPr lang="cs-CZ" dirty="0" err="1"/>
              <a:t>compute</a:t>
            </a:r>
            <a:r>
              <a:rPr lang="cs-CZ" dirty="0"/>
              <a:t> and update </a:t>
            </a:r>
            <a:r>
              <a:rPr lang="cs-CZ" dirty="0" err="1"/>
              <a:t>probabilities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obtaining</a:t>
            </a:r>
            <a:r>
              <a:rPr lang="cs-CZ" dirty="0"/>
              <a:t> </a:t>
            </a:r>
            <a:r>
              <a:rPr lang="cs-CZ" dirty="0" err="1"/>
              <a:t>new</a:t>
            </a:r>
            <a:r>
              <a:rPr lang="cs-CZ" dirty="0"/>
              <a:t> data.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61810A-EE7B-994E-8718-D355023DBF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" t="-563" r="-280" b="30702"/>
          <a:stretch/>
        </p:blipFill>
        <p:spPr>
          <a:xfrm>
            <a:off x="675859" y="3093056"/>
            <a:ext cx="5454597" cy="1892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417457-D76B-3941-A1D8-E2C53F283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106" y="2361703"/>
            <a:ext cx="4348070" cy="325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40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vs. frequentists statistics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CD741-058C-1A41-B642-48516F2A7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523999"/>
            <a:ext cx="8049122" cy="4362451"/>
          </a:xfrm>
        </p:spPr>
        <p:txBody>
          <a:bodyPr/>
          <a:lstStyle/>
          <a:p>
            <a:r>
              <a:rPr lang="cs-CZ" dirty="0" err="1"/>
              <a:t>Bayesian</a:t>
            </a:r>
            <a:r>
              <a:rPr lang="cs-CZ" dirty="0"/>
              <a:t> </a:t>
            </a:r>
            <a:r>
              <a:rPr lang="cs-CZ" dirty="0" err="1"/>
              <a:t>interpretation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probability </a:t>
            </a:r>
            <a:r>
              <a:rPr lang="cs-CZ" dirty="0" err="1"/>
              <a:t>where</a:t>
            </a:r>
            <a:r>
              <a:rPr lang="cs-CZ" dirty="0"/>
              <a:t> probability </a:t>
            </a:r>
            <a:r>
              <a:rPr lang="cs-CZ" dirty="0" err="1"/>
              <a:t>expresses</a:t>
            </a:r>
            <a:r>
              <a:rPr lang="cs-CZ" dirty="0"/>
              <a:t> a </a:t>
            </a:r>
            <a:r>
              <a:rPr lang="cs-CZ" dirty="0" err="1"/>
              <a:t>degree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belief</a:t>
            </a:r>
            <a:r>
              <a:rPr lang="cs-CZ" dirty="0"/>
              <a:t> in </a:t>
            </a:r>
            <a:r>
              <a:rPr lang="cs-CZ" dirty="0" err="1"/>
              <a:t>an</a:t>
            </a:r>
            <a:r>
              <a:rPr lang="cs-CZ" dirty="0"/>
              <a:t> </a:t>
            </a:r>
            <a:r>
              <a:rPr lang="cs-CZ" dirty="0" err="1"/>
              <a:t>event</a:t>
            </a:r>
            <a:endParaRPr lang="cs-CZ" dirty="0"/>
          </a:p>
          <a:p>
            <a:r>
              <a:rPr lang="cs-CZ" dirty="0"/>
              <a:t>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Bayesian</a:t>
            </a:r>
            <a:r>
              <a:rPr lang="cs-CZ" dirty="0"/>
              <a:t> </a:t>
            </a:r>
            <a:r>
              <a:rPr lang="cs-CZ" dirty="0" err="1"/>
              <a:t>view</a:t>
            </a:r>
            <a:r>
              <a:rPr lang="cs-CZ" dirty="0"/>
              <a:t>, a probability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assigned</a:t>
            </a:r>
            <a:r>
              <a:rPr lang="cs-CZ" dirty="0"/>
              <a:t> to a </a:t>
            </a:r>
            <a:r>
              <a:rPr lang="cs-CZ" dirty="0" err="1"/>
              <a:t>hypothesis</a:t>
            </a:r>
            <a:r>
              <a:rPr lang="cs-CZ" dirty="0"/>
              <a:t>, </a:t>
            </a:r>
            <a:r>
              <a:rPr lang="cs-CZ" dirty="0" err="1"/>
              <a:t>whereas</a:t>
            </a:r>
            <a:r>
              <a:rPr lang="cs-CZ" dirty="0"/>
              <a:t> </a:t>
            </a:r>
            <a:r>
              <a:rPr lang="cs-CZ" dirty="0" err="1"/>
              <a:t>under</a:t>
            </a:r>
            <a:r>
              <a:rPr lang="cs-CZ" dirty="0"/>
              <a:t> </a:t>
            </a:r>
            <a:r>
              <a:rPr lang="cs-CZ" dirty="0" err="1"/>
              <a:t>frequentist</a:t>
            </a:r>
            <a:r>
              <a:rPr lang="cs-CZ" dirty="0"/>
              <a:t> inference, a </a:t>
            </a:r>
            <a:r>
              <a:rPr lang="cs-CZ" dirty="0" err="1"/>
              <a:t>hypothesis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typically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without</a:t>
            </a:r>
            <a:r>
              <a:rPr lang="cs-CZ" dirty="0"/>
              <a:t> </a:t>
            </a:r>
            <a:r>
              <a:rPr lang="cs-CZ" dirty="0" err="1"/>
              <a:t>being</a:t>
            </a:r>
            <a:r>
              <a:rPr lang="cs-CZ" dirty="0"/>
              <a:t> </a:t>
            </a:r>
            <a:r>
              <a:rPr lang="cs-CZ" dirty="0" err="1"/>
              <a:t>assigned</a:t>
            </a:r>
            <a:r>
              <a:rPr lang="cs-CZ" dirty="0"/>
              <a:t> a probability.</a:t>
            </a:r>
          </a:p>
          <a:p>
            <a:r>
              <a:rPr lang="cs-CZ" dirty="0"/>
              <a:t>T</a:t>
            </a:r>
            <a:r>
              <a:rPr lang="en-US" dirty="0"/>
              <a:t>he frequentist interpretation that views probability as the limit of the relative frequency of an event after many trials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C415F6-593F-4A45-9BDD-AC08DF0DA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570" y="429370"/>
            <a:ext cx="3595245" cy="544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64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vs. frequentists statistics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CD741-058C-1A41-B642-48516F2A7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523999"/>
            <a:ext cx="7413018" cy="4362451"/>
          </a:xfrm>
        </p:spPr>
        <p:txBody>
          <a:bodyPr/>
          <a:lstStyle/>
          <a:p>
            <a:r>
              <a:rPr lang="en-US" dirty="0"/>
              <a:t>Two main sticking points</a:t>
            </a:r>
          </a:p>
          <a:p>
            <a:pPr lvl="1"/>
            <a:r>
              <a:rPr lang="en-US" dirty="0"/>
              <a:t>Prior believe</a:t>
            </a:r>
          </a:p>
          <a:p>
            <a:pPr lvl="1"/>
            <a:r>
              <a:rPr lang="en-US" dirty="0"/>
              <a:t>Small amount of data situations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C415F6-593F-4A45-9BDD-AC08DF0DA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418" y="535415"/>
            <a:ext cx="3546240" cy="537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08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statistics – parameter estimation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CD741-058C-1A41-B642-48516F2A7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523999"/>
            <a:ext cx="9925630" cy="4362451"/>
          </a:xfrm>
        </p:spPr>
        <p:txBody>
          <a:bodyPr/>
          <a:lstStyle/>
          <a:p>
            <a:r>
              <a:rPr lang="en-US" dirty="0"/>
              <a:t>Data from some probability distribution function (PDF)</a:t>
            </a:r>
          </a:p>
          <a:p>
            <a:r>
              <a:rPr lang="en-US" dirty="0"/>
              <a:t>The goal is to get PDF of the parameter of this function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409823-4A32-3544-A533-C1869A0DA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778" y="2485832"/>
            <a:ext cx="3216910" cy="1623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0AD216-A861-CF45-95E3-4DCB881D2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934" y="4205356"/>
            <a:ext cx="2997200" cy="218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1C72B3-6E99-F04D-AEFB-56538FDD1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24" y="2719347"/>
            <a:ext cx="3650945" cy="3125005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8FB12C49-85E0-274B-89D9-A7D3517E29DC}"/>
              </a:ext>
            </a:extLst>
          </p:cNvPr>
          <p:cNvSpPr/>
          <p:nvPr/>
        </p:nvSpPr>
        <p:spPr>
          <a:xfrm>
            <a:off x="5049078" y="3633746"/>
            <a:ext cx="636105" cy="15107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29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PDF estimation with sampling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CD741-058C-1A41-B642-48516F2A7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523999"/>
            <a:ext cx="6530423" cy="4362451"/>
          </a:xfrm>
        </p:spPr>
        <p:txBody>
          <a:bodyPr/>
          <a:lstStyle/>
          <a:p>
            <a:r>
              <a:rPr lang="en-US" dirty="0"/>
              <a:t>Impossible (very hard) to compute analytically</a:t>
            </a:r>
          </a:p>
          <a:p>
            <a:r>
              <a:rPr lang="en-US" dirty="0"/>
              <a:t>Markov chain Monte Carlo (MCMC)</a:t>
            </a:r>
          </a:p>
          <a:p>
            <a:pPr lvl="1"/>
            <a:r>
              <a:rPr lang="en-US" dirty="0"/>
              <a:t>This allowed usage of Bayesian statistics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87792F0-1204-4242-9D39-89FAACF44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518" y="619104"/>
            <a:ext cx="3879600" cy="528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46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PDF estimation with sampling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CD741-058C-1A41-B642-48516F2A7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523999"/>
            <a:ext cx="6530423" cy="4362451"/>
          </a:xfrm>
        </p:spPr>
        <p:txBody>
          <a:bodyPr/>
          <a:lstStyle/>
          <a:p>
            <a:r>
              <a:rPr lang="en-US" dirty="0"/>
              <a:t>Impossible (very hard) to compute analytically</a:t>
            </a:r>
          </a:p>
          <a:p>
            <a:r>
              <a:rPr lang="en-US" dirty="0"/>
              <a:t>Markov chain Monte Carlo (MCMC)</a:t>
            </a:r>
          </a:p>
          <a:p>
            <a:pPr lvl="1"/>
            <a:r>
              <a:rPr lang="en-US" dirty="0"/>
              <a:t>This allowed usage of Bayesian statistics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B7F88F1-D3FB-B84B-87B9-4E9284338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72" y="3029447"/>
            <a:ext cx="3271882" cy="3155949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2DC916A-8326-544D-B2C1-D585C4E7A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70" y="2851427"/>
            <a:ext cx="3352800" cy="3302000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CB7E4188-21E9-004A-85E8-8EE8573671F6}"/>
              </a:ext>
            </a:extLst>
          </p:cNvPr>
          <p:cNvSpPr/>
          <p:nvPr/>
        </p:nvSpPr>
        <p:spPr>
          <a:xfrm>
            <a:off x="4619708" y="4055165"/>
            <a:ext cx="588397" cy="12165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48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statistics -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17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CD741-058C-1A41-B642-48516F2A7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 t-test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B47028-0426-7F47-A628-4495142DE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004" y="778563"/>
            <a:ext cx="4023362" cy="53644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5EA51-AB2A-E244-9889-192368808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23" y="2549608"/>
            <a:ext cx="4098110" cy="2578983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71A89FE3-1E89-E247-B347-037065D04486}"/>
              </a:ext>
            </a:extLst>
          </p:cNvPr>
          <p:cNvSpPr/>
          <p:nvPr/>
        </p:nvSpPr>
        <p:spPr>
          <a:xfrm>
            <a:off x="5788550" y="2798859"/>
            <a:ext cx="548640" cy="16379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33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Bayesian statistics – Generalized linear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468DE7-DBB9-3941-93E1-4DE21D238B4D}"/>
              </a:ext>
            </a:extLst>
          </p:cNvPr>
          <p:cNvSpPr/>
          <p:nvPr/>
        </p:nvSpPr>
        <p:spPr>
          <a:xfrm>
            <a:off x="6906396" y="1689854"/>
            <a:ext cx="2720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/>
              <a:t>y</a:t>
            </a:r>
            <a:r>
              <a:rPr lang="cs-CZ" i="1" dirty="0"/>
              <a:t> </a:t>
            </a:r>
            <a:r>
              <a:rPr lang="cs-CZ" dirty="0"/>
              <a:t>= </a:t>
            </a:r>
            <a:r>
              <a:rPr lang="cs-CZ" dirty="0" err="1"/>
              <a:t>sig</a:t>
            </a:r>
            <a:r>
              <a:rPr lang="cs-CZ" dirty="0"/>
              <a:t>(</a:t>
            </a:r>
            <a:r>
              <a:rPr lang="el-GR" dirty="0"/>
              <a:t>β</a:t>
            </a:r>
            <a:r>
              <a:rPr lang="el-GR" baseline="-25000" dirty="0"/>
              <a:t>0</a:t>
            </a:r>
            <a:r>
              <a:rPr lang="el-GR" dirty="0"/>
              <a:t> + β</a:t>
            </a:r>
            <a:r>
              <a:rPr lang="el-GR" baseline="-25000" dirty="0"/>
              <a:t>1</a:t>
            </a:r>
            <a:r>
              <a:rPr lang="cs-CZ" i="1" dirty="0"/>
              <a:t>x</a:t>
            </a:r>
            <a:r>
              <a:rPr lang="cs-CZ" i="1" baseline="-25000" dirty="0"/>
              <a:t>1</a:t>
            </a:r>
            <a:r>
              <a:rPr lang="cs-CZ" i="1" dirty="0"/>
              <a:t> </a:t>
            </a:r>
            <a:r>
              <a:rPr lang="el-GR" dirty="0"/>
              <a:t>+ β</a:t>
            </a:r>
            <a:r>
              <a:rPr lang="en-US" baseline="-25000" dirty="0"/>
              <a:t>2</a:t>
            </a:r>
            <a:r>
              <a:rPr lang="cs-CZ" i="1" dirty="0"/>
              <a:t>x</a:t>
            </a:r>
            <a:r>
              <a:rPr lang="cs-CZ" i="1" baseline="-25000" dirty="0"/>
              <a:t>2</a:t>
            </a:r>
            <a:r>
              <a:rPr lang="cs-CZ" i="1" dirty="0"/>
              <a:t> ) </a:t>
            </a:r>
            <a:endParaRPr lang="cs-CZ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730E3B-29A9-1842-9F50-3D2EAC9B8559}"/>
              </a:ext>
            </a:extLst>
          </p:cNvPr>
          <p:cNvSpPr/>
          <p:nvPr/>
        </p:nvSpPr>
        <p:spPr>
          <a:xfrm>
            <a:off x="1809611" y="1689854"/>
            <a:ext cx="2271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/>
              <a:t>y</a:t>
            </a:r>
            <a:r>
              <a:rPr lang="cs-CZ" i="1" dirty="0"/>
              <a:t> </a:t>
            </a:r>
            <a:r>
              <a:rPr lang="cs-CZ" dirty="0"/>
              <a:t>= </a:t>
            </a:r>
            <a:r>
              <a:rPr lang="el-GR" dirty="0"/>
              <a:t>β</a:t>
            </a:r>
            <a:r>
              <a:rPr lang="el-GR" baseline="-25000" dirty="0"/>
              <a:t>0</a:t>
            </a:r>
            <a:r>
              <a:rPr lang="el-GR" dirty="0"/>
              <a:t> + β</a:t>
            </a:r>
            <a:r>
              <a:rPr lang="el-GR" baseline="-25000" dirty="0"/>
              <a:t>1</a:t>
            </a:r>
            <a:r>
              <a:rPr lang="cs-CZ" i="1" dirty="0"/>
              <a:t>x</a:t>
            </a:r>
            <a:r>
              <a:rPr lang="cs-CZ" i="1" baseline="-25000" dirty="0"/>
              <a:t>1</a:t>
            </a:r>
            <a:r>
              <a:rPr lang="cs-CZ" i="1" dirty="0"/>
              <a:t> </a:t>
            </a:r>
            <a:r>
              <a:rPr lang="el-GR" dirty="0"/>
              <a:t>+ β</a:t>
            </a:r>
            <a:r>
              <a:rPr lang="en-US" baseline="-25000" dirty="0"/>
              <a:t>2</a:t>
            </a:r>
            <a:r>
              <a:rPr lang="cs-CZ" i="1" dirty="0"/>
              <a:t>x</a:t>
            </a:r>
            <a:r>
              <a:rPr lang="cs-CZ" i="1" baseline="-25000" dirty="0"/>
              <a:t>2</a:t>
            </a:r>
            <a:r>
              <a:rPr lang="cs-CZ" i="1" dirty="0"/>
              <a:t>  </a:t>
            </a:r>
            <a:endParaRPr lang="cs-CZ" dirty="0"/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9DD61C8B-29B0-5946-8167-537F188C4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79" y="2432713"/>
            <a:ext cx="3365831" cy="3417956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57383E5D-816A-5546-B005-32AA0B30175B}"/>
              </a:ext>
            </a:extLst>
          </p:cNvPr>
          <p:cNvSpPr/>
          <p:nvPr/>
        </p:nvSpPr>
        <p:spPr>
          <a:xfrm>
            <a:off x="5208105" y="3101008"/>
            <a:ext cx="930302" cy="1709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E74D4DA6-D3E9-7240-A6C6-4FD27B8A8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882" y="2571840"/>
            <a:ext cx="3044687" cy="320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36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Bayesian statistics – Generalized linear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111A585-E961-C64F-B2AA-1992835DB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599264"/>
              </p:ext>
            </p:extLst>
          </p:nvPr>
        </p:nvGraphicFramePr>
        <p:xfrm>
          <a:off x="743888" y="1761286"/>
          <a:ext cx="9815445" cy="2767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1815">
                  <a:extLst>
                    <a:ext uri="{9D8B030D-6E8A-4147-A177-3AD203B41FA5}">
                      <a16:colId xmlns:a16="http://schemas.microsoft.com/office/drawing/2014/main" val="2333547937"/>
                    </a:ext>
                  </a:extLst>
                </a:gridCol>
                <a:gridCol w="3271815">
                  <a:extLst>
                    <a:ext uri="{9D8B030D-6E8A-4147-A177-3AD203B41FA5}">
                      <a16:colId xmlns:a16="http://schemas.microsoft.com/office/drawing/2014/main" val="2809008939"/>
                    </a:ext>
                  </a:extLst>
                </a:gridCol>
                <a:gridCol w="3271815">
                  <a:extLst>
                    <a:ext uri="{9D8B030D-6E8A-4147-A177-3AD203B41FA5}">
                      <a16:colId xmlns:a16="http://schemas.microsoft.com/office/drawing/2014/main" val="1905612060"/>
                    </a:ext>
                  </a:extLst>
                </a:gridCol>
              </a:tblGrid>
              <a:tr h="531928">
                <a:tc>
                  <a:txBody>
                    <a:bodyPr/>
                    <a:lstStyle/>
                    <a:p>
                      <a:r>
                        <a:rPr lang="cs-CZ" sz="1800" i="1" dirty="0" err="1">
                          <a:effectLst/>
                          <a:latin typeface="+mj-lt"/>
                        </a:rPr>
                        <a:t>y</a:t>
                      </a:r>
                      <a:r>
                        <a:rPr lang="cs-CZ" sz="1800" i="1" dirty="0">
                          <a:effectLst/>
                          <a:latin typeface="+mj-lt"/>
                        </a:rPr>
                        <a:t> </a:t>
                      </a:r>
                      <a:r>
                        <a:rPr lang="cs-CZ" sz="1800" dirty="0" err="1">
                          <a:effectLst/>
                          <a:latin typeface="+mj-lt"/>
                        </a:rPr>
                        <a:t>Scale</a:t>
                      </a:r>
                      <a:r>
                        <a:rPr lang="cs-CZ" sz="1800" dirty="0">
                          <a:effectLst/>
                          <a:latin typeface="+mj-lt"/>
                        </a:rPr>
                        <a:t> Type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effectLst/>
                          <a:latin typeface="+mj-lt"/>
                        </a:rPr>
                        <a:t>Link </a:t>
                      </a:r>
                      <a:r>
                        <a:rPr lang="cs-CZ" sz="1800" dirty="0" err="1">
                          <a:effectLst/>
                          <a:latin typeface="+mj-lt"/>
                        </a:rPr>
                        <a:t>Function</a:t>
                      </a:r>
                      <a:r>
                        <a:rPr lang="cs-CZ" sz="1800" dirty="0"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effectLst/>
                          <a:latin typeface="+mj-lt"/>
                        </a:rPr>
                        <a:t>pdf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9599591"/>
                  </a:ext>
                </a:extLst>
              </a:tr>
              <a:tr h="531928">
                <a:tc>
                  <a:txBody>
                    <a:bodyPr/>
                    <a:lstStyle/>
                    <a:p>
                      <a:r>
                        <a:rPr lang="cs-CZ" sz="1800" dirty="0" err="1">
                          <a:effectLst/>
                          <a:latin typeface="+mj-lt"/>
                        </a:rPr>
                        <a:t>metric</a:t>
                      </a:r>
                      <a:endParaRPr lang="cs-CZ" sz="18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effectLst/>
                          <a:latin typeface="+mj-lt"/>
                        </a:rPr>
                        <a:t>identity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800" dirty="0" err="1">
                          <a:effectLst/>
                          <a:latin typeface="+mj-lt"/>
                        </a:rPr>
                        <a:t>normal</a:t>
                      </a:r>
                      <a:endParaRPr lang="cs-CZ" sz="1800" dirty="0">
                        <a:effectLst/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5652610"/>
                  </a:ext>
                </a:extLst>
              </a:tr>
              <a:tr h="531928">
                <a:tc>
                  <a:txBody>
                    <a:bodyPr/>
                    <a:lstStyle/>
                    <a:p>
                      <a:r>
                        <a:rPr lang="cs-CZ" sz="1800" dirty="0" err="1">
                          <a:effectLst/>
                          <a:latin typeface="+mj-lt"/>
                        </a:rPr>
                        <a:t>dichotomous</a:t>
                      </a:r>
                      <a:endParaRPr lang="en-US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 err="1">
                          <a:effectLst/>
                          <a:latin typeface="+mj-lt"/>
                        </a:rPr>
                        <a:t>logistic</a:t>
                      </a:r>
                      <a:endParaRPr lang="en-US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effectLst/>
                          <a:latin typeface="+mj-lt"/>
                        </a:rPr>
                        <a:t>Bernoulli</a:t>
                      </a:r>
                      <a:endParaRPr lang="en-US" sz="1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091461"/>
                  </a:ext>
                </a:extLst>
              </a:tr>
              <a:tr h="531928">
                <a:tc>
                  <a:txBody>
                    <a:bodyPr/>
                    <a:lstStyle/>
                    <a:p>
                      <a:r>
                        <a:rPr lang="cs-CZ" sz="1800" dirty="0" err="1">
                          <a:effectLst/>
                          <a:latin typeface="+mj-lt"/>
                        </a:rPr>
                        <a:t>ordinal</a:t>
                      </a:r>
                      <a:endParaRPr lang="en-US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 err="1">
                          <a:effectLst/>
                          <a:latin typeface="+mj-lt"/>
                        </a:rPr>
                        <a:t>thresholded</a:t>
                      </a:r>
                      <a:r>
                        <a:rPr lang="cs-CZ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cs-CZ" sz="1800" dirty="0" err="1">
                          <a:effectLst/>
                          <a:latin typeface="+mj-lt"/>
                        </a:rPr>
                        <a:t>cumulative</a:t>
                      </a:r>
                      <a:r>
                        <a:rPr lang="cs-CZ" sz="1800" dirty="0">
                          <a:effectLst/>
                          <a:latin typeface="+mj-lt"/>
                        </a:rPr>
                        <a:t> </a:t>
                      </a:r>
                      <a:r>
                        <a:rPr lang="cs-CZ" sz="1800" dirty="0" err="1">
                          <a:effectLst/>
                          <a:latin typeface="+mj-lt"/>
                        </a:rPr>
                        <a:t>normal</a:t>
                      </a:r>
                      <a:r>
                        <a:rPr lang="cs-CZ" sz="1800" dirty="0">
                          <a:effectLst/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 err="1">
                          <a:effectLst/>
                          <a:latin typeface="+mj-lt"/>
                        </a:rPr>
                        <a:t>categorical</a:t>
                      </a:r>
                      <a:endParaRPr lang="en-US" sz="1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9987917"/>
                  </a:ext>
                </a:extLst>
              </a:tr>
              <a:tr h="531928">
                <a:tc>
                  <a:txBody>
                    <a:bodyPr/>
                    <a:lstStyle/>
                    <a:p>
                      <a:r>
                        <a:rPr lang="cs-CZ" sz="1800" dirty="0" err="1">
                          <a:effectLst/>
                          <a:latin typeface="+mj-lt"/>
                        </a:rPr>
                        <a:t>count</a:t>
                      </a:r>
                      <a:endParaRPr lang="en-US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 err="1">
                          <a:effectLst/>
                          <a:latin typeface="+mj-lt"/>
                        </a:rPr>
                        <a:t>exponential</a:t>
                      </a:r>
                      <a:endParaRPr lang="en-US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 err="1">
                          <a:effectLst/>
                          <a:latin typeface="+mj-lt"/>
                        </a:rPr>
                        <a:t>Poisson</a:t>
                      </a:r>
                      <a:endParaRPr lang="en-US" sz="1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663651"/>
                  </a:ext>
                </a:extLst>
              </a:tr>
            </a:tbl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C5A093-3A82-7048-88BE-BB2DDA935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76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</p:spPr>
        <p:txBody>
          <a:bodyPr/>
          <a:lstStyle/>
          <a:p>
            <a:r>
              <a:rPr lang="en-US" dirty="0"/>
              <a:t>Bayes’ theorem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4C426D-E1C4-BC47-92E8-7D12F6C6F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31" y="164327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89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Bayesian statistics – Generalized linear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46301506-31A3-204E-BD78-EBAFA51C38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5555489"/>
              </p:ext>
            </p:extLst>
          </p:nvPr>
        </p:nvGraphicFramePr>
        <p:xfrm>
          <a:off x="387212" y="1611465"/>
          <a:ext cx="1125855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2850">
                  <a:extLst>
                    <a:ext uri="{9D8B030D-6E8A-4147-A177-3AD203B41FA5}">
                      <a16:colId xmlns:a16="http://schemas.microsoft.com/office/drawing/2014/main" val="3790421270"/>
                    </a:ext>
                  </a:extLst>
                </a:gridCol>
                <a:gridCol w="3752850">
                  <a:extLst>
                    <a:ext uri="{9D8B030D-6E8A-4147-A177-3AD203B41FA5}">
                      <a16:colId xmlns:a16="http://schemas.microsoft.com/office/drawing/2014/main" val="2531029961"/>
                    </a:ext>
                  </a:extLst>
                </a:gridCol>
                <a:gridCol w="3752850">
                  <a:extLst>
                    <a:ext uri="{9D8B030D-6E8A-4147-A177-3AD203B41FA5}">
                      <a16:colId xmlns:a16="http://schemas.microsoft.com/office/drawing/2014/main" val="23663073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Response variable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Explenatory</a:t>
                      </a:r>
                      <a:r>
                        <a:rPr lang="en-US" dirty="0"/>
                        <a:t> variable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Example test 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928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9464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Categorical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9464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Categorical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Fisher 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964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Categorical (two groups)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t-test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509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Categorical (multiple groups)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ANOVA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86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 regression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7727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Categorical (two groups)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Logistic regression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730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6823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statistics – hierarchical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7A443404-7999-014D-BBB0-480C6A560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23" y="1292542"/>
            <a:ext cx="5091596" cy="469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44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CD741-058C-1A41-B642-48516F2A7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Diracted</a:t>
            </a:r>
            <a:r>
              <a:rPr lang="en-US" dirty="0"/>
              <a:t> acyclic probabilistic graph</a:t>
            </a:r>
          </a:p>
          <a:p>
            <a:r>
              <a:rPr lang="en-US" dirty="0"/>
              <a:t>Represents a set of variables and their conditional dependencies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8C756B-71FA-0B42-84EC-6B4D30C6E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27" y="2663135"/>
            <a:ext cx="4832129" cy="324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43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networks -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23</a:t>
            </a:fld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6D5C243-B363-844A-BFD1-7CB418C08ED0}"/>
              </a:ext>
            </a:extLst>
          </p:cNvPr>
          <p:cNvGrpSpPr/>
          <p:nvPr/>
        </p:nvGrpSpPr>
        <p:grpSpPr>
          <a:xfrm>
            <a:off x="567340" y="1492839"/>
            <a:ext cx="7366000" cy="4971399"/>
            <a:chOff x="1084175" y="856734"/>
            <a:chExt cx="7366000" cy="497139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A141246-CD9F-D348-B31C-141CB03E4807}"/>
                </a:ext>
              </a:extLst>
            </p:cNvPr>
            <p:cNvSpPr/>
            <p:nvPr/>
          </p:nvSpPr>
          <p:spPr>
            <a:xfrm>
              <a:off x="2658975" y="4957667"/>
              <a:ext cx="1828800" cy="68580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E1:</a:t>
              </a:r>
            </a:p>
            <a:p>
              <a:pPr algn="ctr"/>
              <a:r>
                <a:rPr lang="en-US" dirty="0"/>
                <a:t>symptom1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576B76A-F920-B248-AFA2-F45BD4198EE6}"/>
                </a:ext>
              </a:extLst>
            </p:cNvPr>
            <p:cNvSpPr/>
            <p:nvPr/>
          </p:nvSpPr>
          <p:spPr>
            <a:xfrm>
              <a:off x="5071975" y="4424267"/>
              <a:ext cx="1828800" cy="68580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E2:</a:t>
              </a:r>
            </a:p>
            <a:p>
              <a:pPr algn="ctr"/>
              <a:r>
                <a:rPr lang="en-US" dirty="0"/>
                <a:t>lab result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7F0177D-98C0-5C46-958C-61E015DE5F82}"/>
                </a:ext>
              </a:extLst>
            </p:cNvPr>
            <p:cNvSpPr/>
            <p:nvPr/>
          </p:nvSpPr>
          <p:spPr>
            <a:xfrm>
              <a:off x="4682950" y="1542534"/>
              <a:ext cx="1828800" cy="68580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E4:</a:t>
              </a:r>
            </a:p>
            <a:p>
              <a:pPr algn="ctr"/>
              <a:r>
                <a:rPr lang="en-US" dirty="0"/>
                <a:t>lab result2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977BADF-DD90-8B46-9C26-E69701C37A74}"/>
                </a:ext>
              </a:extLst>
            </p:cNvPr>
            <p:cNvSpPr/>
            <p:nvPr/>
          </p:nvSpPr>
          <p:spPr>
            <a:xfrm>
              <a:off x="2912975" y="3103467"/>
              <a:ext cx="1828800" cy="68580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C:</a:t>
              </a:r>
            </a:p>
            <a:p>
              <a:pPr algn="ctr"/>
              <a:r>
                <a:rPr lang="en-US" dirty="0"/>
                <a:t>diagnosis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C5AE7A6-4F77-9D4E-90F2-A947E22EB318}"/>
                </a:ext>
              </a:extLst>
            </p:cNvPr>
            <p:cNvSpPr/>
            <p:nvPr/>
          </p:nvSpPr>
          <p:spPr>
            <a:xfrm>
              <a:off x="5884775" y="3103467"/>
              <a:ext cx="1828800" cy="68580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E3:</a:t>
              </a:r>
            </a:p>
            <a:p>
              <a:pPr algn="ctr"/>
              <a:r>
                <a:rPr lang="en-US" dirty="0"/>
                <a:t>symptom2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01FD43A-71A6-1D4D-84BC-6D8CF6270A17}"/>
                </a:ext>
              </a:extLst>
            </p:cNvPr>
            <p:cNvCxnSpPr>
              <a:endCxn id="7" idx="0"/>
            </p:cNvCxnSpPr>
            <p:nvPr/>
          </p:nvCxnSpPr>
          <p:spPr>
            <a:xfrm flipH="1">
              <a:off x="3573375" y="3789267"/>
              <a:ext cx="584200" cy="1168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28E16CE-B801-774E-BD0E-19B896DAA109}"/>
                </a:ext>
              </a:extLst>
            </p:cNvPr>
            <p:cNvCxnSpPr>
              <a:stCxn id="10" idx="5"/>
              <a:endCxn id="8" idx="1"/>
            </p:cNvCxnSpPr>
            <p:nvPr/>
          </p:nvCxnSpPr>
          <p:spPr>
            <a:xfrm>
              <a:off x="4473953" y="3688834"/>
              <a:ext cx="865844" cy="8358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480B8CC-5BB4-314E-95B0-7FA0B83DB971}"/>
                </a:ext>
              </a:extLst>
            </p:cNvPr>
            <p:cNvCxnSpPr>
              <a:stCxn id="10" idx="6"/>
              <a:endCxn id="11" idx="2"/>
            </p:cNvCxnSpPr>
            <p:nvPr/>
          </p:nvCxnSpPr>
          <p:spPr>
            <a:xfrm>
              <a:off x="4741775" y="3446367"/>
              <a:ext cx="1143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30C0F6D-F916-D646-8C73-30D3AC686F71}"/>
                </a:ext>
              </a:extLst>
            </p:cNvPr>
            <p:cNvCxnSpPr>
              <a:stCxn id="10" idx="7"/>
              <a:endCxn id="9" idx="3"/>
            </p:cNvCxnSpPr>
            <p:nvPr/>
          </p:nvCxnSpPr>
          <p:spPr>
            <a:xfrm flipV="1">
              <a:off x="4473953" y="2127901"/>
              <a:ext cx="476819" cy="10759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5C9473C-4450-C043-95AC-791E8F6D07AF}"/>
                </a:ext>
              </a:extLst>
            </p:cNvPr>
            <p:cNvSpPr txBox="1"/>
            <p:nvPr/>
          </p:nvSpPr>
          <p:spPr>
            <a:xfrm>
              <a:off x="4374905" y="5458801"/>
              <a:ext cx="16555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/>
                  <a:cs typeface="Arial"/>
                </a:rPr>
                <a:t>CPT(E1|C,E6)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CB8887-3EC8-7949-8433-00B5FB0138E1}"/>
                </a:ext>
              </a:extLst>
            </p:cNvPr>
            <p:cNvSpPr txBox="1"/>
            <p:nvPr/>
          </p:nvSpPr>
          <p:spPr>
            <a:xfrm>
              <a:off x="5312303" y="4054935"/>
              <a:ext cx="1309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/>
                  <a:cs typeface="Arial"/>
                </a:rPr>
                <a:t>CPT(E2|C)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291C53-12E4-7745-A502-F7ABFAFE9D2D}"/>
                </a:ext>
              </a:extLst>
            </p:cNvPr>
            <p:cNvSpPr txBox="1"/>
            <p:nvPr/>
          </p:nvSpPr>
          <p:spPr>
            <a:xfrm>
              <a:off x="5202678" y="2729468"/>
              <a:ext cx="16555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/>
                  <a:cs typeface="Arial"/>
                </a:rPr>
                <a:t>CPT(E3|C,E7)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60B9E43-9C73-D343-87DE-3EE769E4FDDA}"/>
                </a:ext>
              </a:extLst>
            </p:cNvPr>
            <p:cNvSpPr txBox="1"/>
            <p:nvPr/>
          </p:nvSpPr>
          <p:spPr>
            <a:xfrm>
              <a:off x="4856204" y="1166336"/>
              <a:ext cx="2002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/>
                  <a:cs typeface="Arial"/>
                </a:rPr>
                <a:t>CPT(E4|C,E5,E7)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9EBDB51-79D8-AB46-B8DA-8140A25AD013}"/>
                </a:ext>
              </a:extLst>
            </p:cNvPr>
            <p:cNvSpPr/>
            <p:nvPr/>
          </p:nvSpPr>
          <p:spPr>
            <a:xfrm>
              <a:off x="2455775" y="856734"/>
              <a:ext cx="1828800" cy="68580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E5:</a:t>
              </a:r>
            </a:p>
            <a:p>
              <a:pPr algn="ctr"/>
              <a:r>
                <a:rPr lang="en-US" sz="1200" dirty="0"/>
                <a:t>Family </a:t>
              </a:r>
              <a:r>
                <a:rPr lang="en-US" sz="1200" dirty="0" err="1"/>
                <a:t>genentics</a:t>
              </a:r>
              <a:endParaRPr lang="en-US" sz="12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3E6CF84-109A-554F-B2C2-1850207F76D1}"/>
                </a:ext>
              </a:extLst>
            </p:cNvPr>
            <p:cNvSpPr/>
            <p:nvPr/>
          </p:nvSpPr>
          <p:spPr>
            <a:xfrm>
              <a:off x="1084175" y="2228334"/>
              <a:ext cx="1828800" cy="68580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E6:</a:t>
              </a:r>
            </a:p>
            <a:p>
              <a:pPr algn="ctr"/>
              <a:r>
                <a:rPr lang="en-US" dirty="0"/>
                <a:t>Smoker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A437C2D-0718-084F-A01D-AC661B2CB5FF}"/>
                </a:ext>
              </a:extLst>
            </p:cNvPr>
            <p:cNvSpPr/>
            <p:nvPr/>
          </p:nvSpPr>
          <p:spPr>
            <a:xfrm>
              <a:off x="6621375" y="2085403"/>
              <a:ext cx="1828800" cy="68580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E7:</a:t>
              </a:r>
            </a:p>
            <a:p>
              <a:pPr algn="ctr"/>
              <a:r>
                <a:rPr lang="en-US" sz="1600" dirty="0"/>
                <a:t>Hot weather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8A0A327-7F5C-214C-9AE1-1497D89D4F19}"/>
                </a:ext>
              </a:extLst>
            </p:cNvPr>
            <p:cNvCxnSpPr>
              <a:stCxn id="20" idx="6"/>
              <a:endCxn id="9" idx="1"/>
            </p:cNvCxnSpPr>
            <p:nvPr/>
          </p:nvCxnSpPr>
          <p:spPr>
            <a:xfrm>
              <a:off x="4284575" y="1199634"/>
              <a:ext cx="666197" cy="4433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385AA31-0911-214D-BD02-F69773B6AC0F}"/>
                </a:ext>
              </a:extLst>
            </p:cNvPr>
            <p:cNvCxnSpPr>
              <a:stCxn id="20" idx="4"/>
              <a:endCxn id="10" idx="0"/>
            </p:cNvCxnSpPr>
            <p:nvPr/>
          </p:nvCxnSpPr>
          <p:spPr>
            <a:xfrm>
              <a:off x="3370175" y="1542534"/>
              <a:ext cx="457200" cy="15609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D7F6D2F-BCE0-324A-9865-D99E0F00AA68}"/>
                </a:ext>
              </a:extLst>
            </p:cNvPr>
            <p:cNvCxnSpPr>
              <a:stCxn id="21" idx="5"/>
              <a:endCxn id="10" idx="1"/>
            </p:cNvCxnSpPr>
            <p:nvPr/>
          </p:nvCxnSpPr>
          <p:spPr>
            <a:xfrm>
              <a:off x="2645153" y="2813701"/>
              <a:ext cx="535644" cy="3901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3EE6379-1D73-9A42-9A67-65769D202B53}"/>
                </a:ext>
              </a:extLst>
            </p:cNvPr>
            <p:cNvCxnSpPr>
              <a:stCxn id="21" idx="4"/>
              <a:endCxn id="7" idx="1"/>
            </p:cNvCxnSpPr>
            <p:nvPr/>
          </p:nvCxnSpPr>
          <p:spPr>
            <a:xfrm>
              <a:off x="1998575" y="2914134"/>
              <a:ext cx="928222" cy="21439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2D00E4C-709E-0D41-B24D-B6184365A838}"/>
                </a:ext>
              </a:extLst>
            </p:cNvPr>
            <p:cNvCxnSpPr>
              <a:stCxn id="22" idx="1"/>
              <a:endCxn id="9" idx="6"/>
            </p:cNvCxnSpPr>
            <p:nvPr/>
          </p:nvCxnSpPr>
          <p:spPr>
            <a:xfrm flipH="1" flipV="1">
              <a:off x="6511750" y="1885434"/>
              <a:ext cx="377447" cy="3004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3784D67-DE88-2F4F-9888-A0CF458AD903}"/>
                </a:ext>
              </a:extLst>
            </p:cNvPr>
            <p:cNvCxnSpPr>
              <a:stCxn id="22" idx="4"/>
              <a:endCxn id="11" idx="7"/>
            </p:cNvCxnSpPr>
            <p:nvPr/>
          </p:nvCxnSpPr>
          <p:spPr>
            <a:xfrm flipH="1">
              <a:off x="7445753" y="2771203"/>
              <a:ext cx="90022" cy="43269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8CD9E7-37F8-D14F-9A39-A31137CC5ADD}"/>
                </a:ext>
              </a:extLst>
            </p:cNvPr>
            <p:cNvSpPr txBox="1"/>
            <p:nvPr/>
          </p:nvSpPr>
          <p:spPr>
            <a:xfrm>
              <a:off x="1084175" y="1803041"/>
              <a:ext cx="774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/>
                  <a:cs typeface="Arial"/>
                </a:rPr>
                <a:t>P(E6)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405FE2B-FA58-DC41-9C50-2E1024F35384}"/>
                </a:ext>
              </a:extLst>
            </p:cNvPr>
            <p:cNvSpPr txBox="1"/>
            <p:nvPr/>
          </p:nvSpPr>
          <p:spPr>
            <a:xfrm>
              <a:off x="2455775" y="3786036"/>
              <a:ext cx="16555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/>
                  <a:cs typeface="Arial"/>
                </a:rPr>
                <a:t>CPT(C|E5,E6)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FFF8D25-AF4F-4A49-8A63-7E93191D0873}"/>
                </a:ext>
              </a:extLst>
            </p:cNvPr>
            <p:cNvSpPr txBox="1"/>
            <p:nvPr/>
          </p:nvSpPr>
          <p:spPr>
            <a:xfrm>
              <a:off x="1611220" y="1014968"/>
              <a:ext cx="774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/>
                  <a:cs typeface="Arial"/>
                </a:rPr>
                <a:t>P(E5)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9B39216-A998-764E-8AF6-A6DC369C0B6D}"/>
                </a:ext>
              </a:extLst>
            </p:cNvPr>
            <p:cNvSpPr txBox="1"/>
            <p:nvPr/>
          </p:nvSpPr>
          <p:spPr>
            <a:xfrm>
              <a:off x="6900775" y="1700768"/>
              <a:ext cx="774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/>
                  <a:cs typeface="Arial"/>
                </a:rPr>
                <a:t>P(E7)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536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Bayesian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CD741-058C-1A41-B642-48516F2A7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Hidden </a:t>
            </a:r>
            <a:r>
              <a:rPr lang="en-US" dirty="0" err="1"/>
              <a:t>markov</a:t>
            </a:r>
            <a:r>
              <a:rPr lang="en-US" dirty="0"/>
              <a:t> models (hmm) are a (simple) special case of DBN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63174D-114C-3D46-8540-E8E769588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846" y="1929461"/>
            <a:ext cx="3543300" cy="1917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BB684A-55B7-1348-8021-BEBB89C6F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430" y="4694031"/>
            <a:ext cx="2286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45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Naive Bayesian Classifier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AAD46-BE94-774C-9DAE-90783907C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35" y="1462628"/>
            <a:ext cx="9738664" cy="43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33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</p:spPr>
        <p:txBody>
          <a:bodyPr/>
          <a:lstStyle/>
          <a:p>
            <a:r>
              <a:rPr lang="en-US" dirty="0"/>
              <a:t>Naive Bayesian Classifier – simple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26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C064A3-DE19-5946-A48A-44F89AA9B082}"/>
              </a:ext>
            </a:extLst>
          </p:cNvPr>
          <p:cNvSpPr/>
          <p:nvPr/>
        </p:nvSpPr>
        <p:spPr>
          <a:xfrm>
            <a:off x="873096" y="4963380"/>
            <a:ext cx="1828800" cy="685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E1:</a:t>
            </a:r>
          </a:p>
          <a:p>
            <a:pPr algn="ctr"/>
            <a:r>
              <a:rPr lang="en-US" dirty="0"/>
              <a:t>symptom1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0D5325F-3FFA-B34E-88B2-4245C4B304E3}"/>
              </a:ext>
            </a:extLst>
          </p:cNvPr>
          <p:cNvSpPr/>
          <p:nvPr/>
        </p:nvSpPr>
        <p:spPr>
          <a:xfrm>
            <a:off x="3286096" y="4429980"/>
            <a:ext cx="1828800" cy="685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E2:</a:t>
            </a:r>
          </a:p>
          <a:p>
            <a:pPr algn="ctr"/>
            <a:r>
              <a:rPr lang="en-US" dirty="0"/>
              <a:t>lab result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52095F-670A-D040-9880-5A1C8BD899BC}"/>
              </a:ext>
            </a:extLst>
          </p:cNvPr>
          <p:cNvSpPr/>
          <p:nvPr/>
        </p:nvSpPr>
        <p:spPr>
          <a:xfrm>
            <a:off x="3286096" y="1648680"/>
            <a:ext cx="1828800" cy="685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E4:</a:t>
            </a:r>
          </a:p>
          <a:p>
            <a:pPr algn="ctr"/>
            <a:r>
              <a:rPr lang="en-US" dirty="0"/>
              <a:t>lab result2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71BE9C-8A26-5E4E-AF25-95943265EDCE}"/>
              </a:ext>
            </a:extLst>
          </p:cNvPr>
          <p:cNvSpPr/>
          <p:nvPr/>
        </p:nvSpPr>
        <p:spPr>
          <a:xfrm>
            <a:off x="1127096" y="3109180"/>
            <a:ext cx="1828800" cy="685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C:</a:t>
            </a:r>
          </a:p>
          <a:p>
            <a:pPr algn="ctr"/>
            <a:r>
              <a:rPr lang="en-US" dirty="0"/>
              <a:t>diagnosis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BE1C90-1A98-594F-8EEE-AB5118A50D90}"/>
              </a:ext>
            </a:extLst>
          </p:cNvPr>
          <p:cNvSpPr/>
          <p:nvPr/>
        </p:nvSpPr>
        <p:spPr>
          <a:xfrm>
            <a:off x="4098896" y="3109180"/>
            <a:ext cx="1828800" cy="685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E3:</a:t>
            </a:r>
          </a:p>
          <a:p>
            <a:pPr algn="ctr"/>
            <a:r>
              <a:rPr lang="en-US" dirty="0"/>
              <a:t>symptom2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2B6FD4-2298-B44C-A86D-9A81D6FB6A5E}"/>
              </a:ext>
            </a:extLst>
          </p:cNvPr>
          <p:cNvCxnSpPr>
            <a:endCxn id="5" idx="0"/>
          </p:cNvCxnSpPr>
          <p:nvPr/>
        </p:nvCxnSpPr>
        <p:spPr>
          <a:xfrm flipH="1">
            <a:off x="1787496" y="3794980"/>
            <a:ext cx="584200" cy="1168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2E2698-AEA3-844D-9D31-8D1FFBE56ED4}"/>
              </a:ext>
            </a:extLst>
          </p:cNvPr>
          <p:cNvCxnSpPr>
            <a:stCxn id="9" idx="5"/>
            <a:endCxn id="7" idx="1"/>
          </p:cNvCxnSpPr>
          <p:nvPr/>
        </p:nvCxnSpPr>
        <p:spPr>
          <a:xfrm>
            <a:off x="2688074" y="3694547"/>
            <a:ext cx="865844" cy="8358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3E01028-5B74-A941-BD9B-DE920151A09B}"/>
              </a:ext>
            </a:extLst>
          </p:cNvPr>
          <p:cNvCxnSpPr>
            <a:stCxn id="9" idx="6"/>
            <a:endCxn id="10" idx="2"/>
          </p:cNvCxnSpPr>
          <p:nvPr/>
        </p:nvCxnSpPr>
        <p:spPr>
          <a:xfrm>
            <a:off x="2955896" y="3452080"/>
            <a:ext cx="1143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8A6161-CED0-E54F-9130-FF2EC539D8CB}"/>
              </a:ext>
            </a:extLst>
          </p:cNvPr>
          <p:cNvCxnSpPr>
            <a:stCxn id="9" idx="7"/>
            <a:endCxn id="8" idx="3"/>
          </p:cNvCxnSpPr>
          <p:nvPr/>
        </p:nvCxnSpPr>
        <p:spPr>
          <a:xfrm flipV="1">
            <a:off x="2688074" y="2234047"/>
            <a:ext cx="865844" cy="9755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3C51C5E-375C-7047-AA83-419ABB252793}"/>
              </a:ext>
            </a:extLst>
          </p:cNvPr>
          <p:cNvSpPr txBox="1"/>
          <p:nvPr/>
        </p:nvSpPr>
        <p:spPr>
          <a:xfrm>
            <a:off x="758796" y="4161081"/>
            <a:ext cx="131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CPT(E1|C)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F9F010-C51C-054A-8536-F567C500B9F2}"/>
              </a:ext>
            </a:extLst>
          </p:cNvPr>
          <p:cNvSpPr txBox="1"/>
          <p:nvPr/>
        </p:nvSpPr>
        <p:spPr>
          <a:xfrm>
            <a:off x="3260696" y="3976415"/>
            <a:ext cx="130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CPT(E2|C)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A59C4D-60D4-0A4E-ADCB-547889B59951}"/>
              </a:ext>
            </a:extLst>
          </p:cNvPr>
          <p:cNvSpPr txBox="1"/>
          <p:nvPr/>
        </p:nvSpPr>
        <p:spPr>
          <a:xfrm>
            <a:off x="2897071" y="3024947"/>
            <a:ext cx="130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CPT(E3|C)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FD5501-A45D-E744-8C03-9AD75418738C}"/>
              </a:ext>
            </a:extLst>
          </p:cNvPr>
          <p:cNvSpPr txBox="1"/>
          <p:nvPr/>
        </p:nvSpPr>
        <p:spPr>
          <a:xfrm>
            <a:off x="1947003" y="2370381"/>
            <a:ext cx="130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CPT(E4|C)</a:t>
            </a:r>
          </a:p>
        </p:txBody>
      </p:sp>
    </p:spTree>
    <p:extLst>
      <p:ext uri="{BB962C8B-B14F-4D97-AF65-F5344CB8AC3E}">
        <p14:creationId xmlns:p14="http://schemas.microsoft.com/office/powerpoint/2010/main" val="972665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Naive Bayes classifiers - properties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27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CD741-058C-1A41-B642-48516F2A7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highly scalable, requiring number of parameters linear in the number of variables</a:t>
            </a:r>
          </a:p>
          <a:p>
            <a:pPr lvl="1"/>
            <a:r>
              <a:rPr lang="en-US" dirty="0"/>
              <a:t>curse of dimensionality </a:t>
            </a:r>
          </a:p>
          <a:p>
            <a:r>
              <a:rPr lang="en-US" dirty="0"/>
              <a:t>training can be done by evaluating a closed-form expression which takes linear time</a:t>
            </a:r>
          </a:p>
          <a:p>
            <a:endParaRPr lang="en-US" dirty="0"/>
          </a:p>
          <a:p>
            <a:r>
              <a:rPr lang="en-US" dirty="0"/>
              <a:t>Assumption of independence</a:t>
            </a:r>
          </a:p>
          <a:p>
            <a:pPr lvl="1"/>
            <a:r>
              <a:rPr lang="en-US" dirty="0"/>
              <a:t>Simple model</a:t>
            </a:r>
          </a:p>
          <a:p>
            <a:r>
              <a:rPr lang="en-US" dirty="0"/>
              <a:t>Successfully being used</a:t>
            </a:r>
          </a:p>
          <a:p>
            <a:r>
              <a:rPr lang="en-US" dirty="0"/>
              <a:t>Best if you have poor understanding of the problem.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88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Naive Bayesian Classifier -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ECD741-058C-1A41-B642-48516F2A7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Pancreatic tumor classification based on miRNA levels</a:t>
            </a:r>
          </a:p>
          <a:p>
            <a:r>
              <a:rPr lang="en-US" dirty="0"/>
              <a:t>miRNA sequencing from plasma samples</a:t>
            </a:r>
          </a:p>
          <a:p>
            <a:pPr lvl="1"/>
            <a:r>
              <a:rPr lang="en-US" dirty="0"/>
              <a:t>~300 miRNAs</a:t>
            </a:r>
          </a:p>
          <a:p>
            <a:r>
              <a:rPr lang="en-US" dirty="0"/>
              <a:t>Select ~20 miRNAs to classify tumor types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Bayesian model - 24 miRNAs -&gt; 85% success rate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732A3C-249C-C845-8603-132581A0EE74}"/>
              </a:ext>
            </a:extLst>
          </p:cNvPr>
          <p:cNvSpPr/>
          <p:nvPr/>
        </p:nvSpPr>
        <p:spPr>
          <a:xfrm>
            <a:off x="8938901" y="2404712"/>
            <a:ext cx="2267661" cy="685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Log expression ratio</a:t>
            </a:r>
          </a:p>
          <a:p>
            <a:pPr algn="ctr"/>
            <a:r>
              <a:rPr lang="en-US" sz="1200" dirty="0"/>
              <a:t>(miRNA12,miRNA9)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1A02D0-6436-CC42-B4EE-4075795AF209}"/>
              </a:ext>
            </a:extLst>
          </p:cNvPr>
          <p:cNvSpPr/>
          <p:nvPr/>
        </p:nvSpPr>
        <p:spPr>
          <a:xfrm>
            <a:off x="6338545" y="3434145"/>
            <a:ext cx="1828800" cy="685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tumor classification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B72F70-EBFC-F74F-B059-52301E2E798A}"/>
              </a:ext>
            </a:extLst>
          </p:cNvPr>
          <p:cNvCxnSpPr>
            <a:cxnSpLocks/>
            <a:stCxn id="9" idx="7"/>
            <a:endCxn id="8" idx="3"/>
          </p:cNvCxnSpPr>
          <p:nvPr/>
        </p:nvCxnSpPr>
        <p:spPr>
          <a:xfrm flipV="1">
            <a:off x="7899523" y="2990079"/>
            <a:ext cx="1371469" cy="5444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D7A3392-36E0-F449-9E92-28EF574C1D44}"/>
              </a:ext>
            </a:extLst>
          </p:cNvPr>
          <p:cNvSpPr txBox="1"/>
          <p:nvPr/>
        </p:nvSpPr>
        <p:spPr>
          <a:xfrm>
            <a:off x="10007125" y="515311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…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A6B0B7-4873-C840-8CD3-4C90F5DEEDCA}"/>
              </a:ext>
            </a:extLst>
          </p:cNvPr>
          <p:cNvSpPr/>
          <p:nvPr/>
        </p:nvSpPr>
        <p:spPr>
          <a:xfrm>
            <a:off x="8853444" y="3434145"/>
            <a:ext cx="2428606" cy="685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Log expression ratio</a:t>
            </a:r>
          </a:p>
          <a:p>
            <a:pPr algn="ctr"/>
            <a:r>
              <a:rPr lang="en-US" sz="1200" dirty="0"/>
              <a:t>(miRNA25,miRNA60)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290A6D1-2E95-2943-845A-5BCAB7456BA5}"/>
              </a:ext>
            </a:extLst>
          </p:cNvPr>
          <p:cNvSpPr/>
          <p:nvPr/>
        </p:nvSpPr>
        <p:spPr>
          <a:xfrm>
            <a:off x="8826381" y="4424033"/>
            <a:ext cx="2428606" cy="6858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Log expression ratio</a:t>
            </a:r>
          </a:p>
          <a:p>
            <a:pPr algn="ctr"/>
            <a:r>
              <a:rPr lang="en-US" sz="1200" dirty="0"/>
              <a:t>(miRNA24,miRNA51)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BF6A558-99A8-014E-BC48-42DC27442BB2}"/>
              </a:ext>
            </a:extLst>
          </p:cNvPr>
          <p:cNvCxnSpPr>
            <a:cxnSpLocks/>
            <a:stCxn id="9" idx="5"/>
            <a:endCxn id="21" idx="1"/>
          </p:cNvCxnSpPr>
          <p:nvPr/>
        </p:nvCxnSpPr>
        <p:spPr>
          <a:xfrm>
            <a:off x="7899523" y="4019512"/>
            <a:ext cx="1282519" cy="5049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BFB096F-4C66-D348-9702-D879EDF8F88E}"/>
              </a:ext>
            </a:extLst>
          </p:cNvPr>
          <p:cNvCxnSpPr>
            <a:cxnSpLocks/>
            <a:stCxn id="9" idx="6"/>
            <a:endCxn id="20" idx="2"/>
          </p:cNvCxnSpPr>
          <p:nvPr/>
        </p:nvCxnSpPr>
        <p:spPr>
          <a:xfrm>
            <a:off x="8167345" y="3777045"/>
            <a:ext cx="68609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895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3A9DF2A-7504-4297-9750-D7A7B9B368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5B94687-3D37-479A-9006-A17808AF2807}"/>
              </a:ext>
            </a:extLst>
          </p:cNvPr>
          <p:cNvSpPr txBox="1">
            <a:spLocks/>
          </p:cNvSpPr>
          <p:nvPr/>
        </p:nvSpPr>
        <p:spPr>
          <a:xfrm>
            <a:off x="3330341" y="6408258"/>
            <a:ext cx="2263592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b="0" dirty="0">
                <a:solidFill>
                  <a:srgbClr val="21A9C0"/>
                </a:solidFill>
              </a:rPr>
              <a:t>www.ceitec.eu</a:t>
            </a:r>
            <a:endParaRPr lang="en-US" sz="1800" b="0" dirty="0">
              <a:solidFill>
                <a:srgbClr val="21A9C0"/>
              </a:solidFill>
            </a:endParaRPr>
          </a:p>
        </p:txBody>
      </p:sp>
      <p:sp>
        <p:nvSpPr>
          <p:cNvPr id="5" name="Zástupný symbol pro zápatí 3">
            <a:extLst>
              <a:ext uri="{FF2B5EF4-FFF2-40B4-BE49-F238E27FC236}">
                <a16:creationId xmlns:a16="http://schemas.microsoft.com/office/drawing/2014/main" id="{B34BA45A-7585-44E0-8C69-9BA6B94D84E7}"/>
              </a:ext>
            </a:extLst>
          </p:cNvPr>
          <p:cNvSpPr txBox="1">
            <a:spLocks/>
          </p:cNvSpPr>
          <p:nvPr/>
        </p:nvSpPr>
        <p:spPr>
          <a:xfrm>
            <a:off x="2363404" y="1836406"/>
            <a:ext cx="841809" cy="2813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600" b="0" dirty="0">
                <a:solidFill>
                  <a:srgbClr val="21A9C0"/>
                </a:solidFill>
              </a:rPr>
              <a:t>CEITEC</a:t>
            </a:r>
            <a:endParaRPr lang="en-US" sz="1600" b="0" dirty="0">
              <a:solidFill>
                <a:srgbClr val="21A9C0"/>
              </a:solidFill>
            </a:endParaRPr>
          </a:p>
        </p:txBody>
      </p:sp>
      <p:sp>
        <p:nvSpPr>
          <p:cNvPr id="6" name="Zástupný symbol pro zápatí 3">
            <a:extLst>
              <a:ext uri="{FF2B5EF4-FFF2-40B4-BE49-F238E27FC236}">
                <a16:creationId xmlns:a16="http://schemas.microsoft.com/office/drawing/2014/main" id="{3C357198-AEB7-4CEC-9D4D-3FF14D1E2F83}"/>
              </a:ext>
            </a:extLst>
          </p:cNvPr>
          <p:cNvSpPr txBox="1">
            <a:spLocks/>
          </p:cNvSpPr>
          <p:nvPr/>
        </p:nvSpPr>
        <p:spPr>
          <a:xfrm>
            <a:off x="2026520" y="2419317"/>
            <a:ext cx="1554079" cy="2813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600" b="0" dirty="0">
                <a:solidFill>
                  <a:srgbClr val="21A9C0"/>
                </a:solidFill>
              </a:rPr>
              <a:t>@</a:t>
            </a:r>
            <a:r>
              <a:rPr lang="cs-CZ" sz="1600" b="0" dirty="0" err="1">
                <a:solidFill>
                  <a:srgbClr val="21A9C0"/>
                </a:solidFill>
              </a:rPr>
              <a:t>CEITEC_Brno</a:t>
            </a:r>
            <a:endParaRPr lang="en-US" sz="1600" b="0" dirty="0">
              <a:solidFill>
                <a:srgbClr val="21A9C0"/>
              </a:solidFill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3A193543-86A3-45C5-8BA9-E53E19222F3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489711" y="2383237"/>
            <a:ext cx="414501" cy="360000"/>
          </a:xfrm>
          <a:custGeom>
            <a:avLst/>
            <a:gdLst>
              <a:gd name="T0" fmla="*/ 1375 w 1833"/>
              <a:gd name="T1" fmla="*/ 0 h 1587"/>
              <a:gd name="T2" fmla="*/ 1833 w 1833"/>
              <a:gd name="T3" fmla="*/ 793 h 1587"/>
              <a:gd name="T4" fmla="*/ 1375 w 1833"/>
              <a:gd name="T5" fmla="*/ 1587 h 1587"/>
              <a:gd name="T6" fmla="*/ 459 w 1833"/>
              <a:gd name="T7" fmla="*/ 1587 h 1587"/>
              <a:gd name="T8" fmla="*/ 0 w 1833"/>
              <a:gd name="T9" fmla="*/ 793 h 1587"/>
              <a:gd name="T10" fmla="*/ 459 w 1833"/>
              <a:gd name="T11" fmla="*/ 0 h 1587"/>
              <a:gd name="T12" fmla="*/ 1375 w 1833"/>
              <a:gd name="T13" fmla="*/ 0 h 1587"/>
              <a:gd name="T14" fmla="*/ 1271 w 1833"/>
              <a:gd name="T15" fmla="*/ 612 h 1587"/>
              <a:gd name="T16" fmla="*/ 1362 w 1833"/>
              <a:gd name="T17" fmla="*/ 517 h 1587"/>
              <a:gd name="T18" fmla="*/ 1257 w 1833"/>
              <a:gd name="T19" fmla="*/ 546 h 1587"/>
              <a:gd name="T20" fmla="*/ 1338 w 1833"/>
              <a:gd name="T21" fmla="*/ 445 h 1587"/>
              <a:gd name="T22" fmla="*/ 1222 w 1833"/>
              <a:gd name="T23" fmla="*/ 489 h 1587"/>
              <a:gd name="T24" fmla="*/ 1088 w 1833"/>
              <a:gd name="T25" fmla="*/ 431 h 1587"/>
              <a:gd name="T26" fmla="*/ 905 w 1833"/>
              <a:gd name="T27" fmla="*/ 614 h 1587"/>
              <a:gd name="T28" fmla="*/ 910 w 1833"/>
              <a:gd name="T29" fmla="*/ 656 h 1587"/>
              <a:gd name="T30" fmla="*/ 533 w 1833"/>
              <a:gd name="T31" fmla="*/ 465 h 1587"/>
              <a:gd name="T32" fmla="*/ 509 w 1833"/>
              <a:gd name="T33" fmla="*/ 557 h 1587"/>
              <a:gd name="T34" fmla="*/ 590 w 1833"/>
              <a:gd name="T35" fmla="*/ 709 h 1587"/>
              <a:gd name="T36" fmla="*/ 507 w 1833"/>
              <a:gd name="T37" fmla="*/ 686 h 1587"/>
              <a:gd name="T38" fmla="*/ 507 w 1833"/>
              <a:gd name="T39" fmla="*/ 688 h 1587"/>
              <a:gd name="T40" fmla="*/ 654 w 1833"/>
              <a:gd name="T41" fmla="*/ 868 h 1587"/>
              <a:gd name="T42" fmla="*/ 606 w 1833"/>
              <a:gd name="T43" fmla="*/ 874 h 1587"/>
              <a:gd name="T44" fmla="*/ 571 w 1833"/>
              <a:gd name="T45" fmla="*/ 871 h 1587"/>
              <a:gd name="T46" fmla="*/ 742 w 1833"/>
              <a:gd name="T47" fmla="*/ 998 h 1587"/>
              <a:gd name="T48" fmla="*/ 515 w 1833"/>
              <a:gd name="T49" fmla="*/ 1076 h 1587"/>
              <a:gd name="T50" fmla="*/ 471 w 1833"/>
              <a:gd name="T51" fmla="*/ 1073 h 1587"/>
              <a:gd name="T52" fmla="*/ 752 w 1833"/>
              <a:gd name="T53" fmla="*/ 1156 h 1587"/>
              <a:gd name="T54" fmla="*/ 1272 w 1833"/>
              <a:gd name="T55" fmla="*/ 635 h 1587"/>
              <a:gd name="T56" fmla="*/ 1271 w 1833"/>
              <a:gd name="T57" fmla="*/ 612 h 1587"/>
              <a:gd name="T58" fmla="*/ 1271 w 1833"/>
              <a:gd name="T59" fmla="*/ 612 h 1587"/>
              <a:gd name="T60" fmla="*/ 1271 w 1833"/>
              <a:gd name="T61" fmla="*/ 612 h 1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833" h="1587">
                <a:moveTo>
                  <a:pt x="1375" y="0"/>
                </a:moveTo>
                <a:cubicBezTo>
                  <a:pt x="1833" y="793"/>
                  <a:pt x="1833" y="793"/>
                  <a:pt x="1833" y="793"/>
                </a:cubicBezTo>
                <a:cubicBezTo>
                  <a:pt x="1375" y="1587"/>
                  <a:pt x="1375" y="1587"/>
                  <a:pt x="1375" y="1587"/>
                </a:cubicBezTo>
                <a:cubicBezTo>
                  <a:pt x="459" y="1587"/>
                  <a:pt x="459" y="1587"/>
                  <a:pt x="459" y="1587"/>
                </a:cubicBezTo>
                <a:cubicBezTo>
                  <a:pt x="0" y="793"/>
                  <a:pt x="0" y="793"/>
                  <a:pt x="0" y="793"/>
                </a:cubicBezTo>
                <a:cubicBezTo>
                  <a:pt x="459" y="0"/>
                  <a:pt x="459" y="0"/>
                  <a:pt x="459" y="0"/>
                </a:cubicBezTo>
                <a:lnTo>
                  <a:pt x="1375" y="0"/>
                </a:lnTo>
                <a:close/>
                <a:moveTo>
                  <a:pt x="1271" y="612"/>
                </a:moveTo>
                <a:cubicBezTo>
                  <a:pt x="1307" y="586"/>
                  <a:pt x="1338" y="554"/>
                  <a:pt x="1362" y="517"/>
                </a:cubicBezTo>
                <a:cubicBezTo>
                  <a:pt x="1330" y="532"/>
                  <a:pt x="1295" y="542"/>
                  <a:pt x="1257" y="546"/>
                </a:cubicBezTo>
                <a:cubicBezTo>
                  <a:pt x="1295" y="523"/>
                  <a:pt x="1324" y="487"/>
                  <a:pt x="1338" y="445"/>
                </a:cubicBezTo>
                <a:cubicBezTo>
                  <a:pt x="1303" y="466"/>
                  <a:pt x="1263" y="481"/>
                  <a:pt x="1222" y="489"/>
                </a:cubicBezTo>
                <a:cubicBezTo>
                  <a:pt x="1188" y="454"/>
                  <a:pt x="1141" y="431"/>
                  <a:pt x="1088" y="431"/>
                </a:cubicBezTo>
                <a:cubicBezTo>
                  <a:pt x="987" y="431"/>
                  <a:pt x="905" y="513"/>
                  <a:pt x="905" y="614"/>
                </a:cubicBezTo>
                <a:cubicBezTo>
                  <a:pt x="905" y="629"/>
                  <a:pt x="907" y="642"/>
                  <a:pt x="910" y="656"/>
                </a:cubicBezTo>
                <a:cubicBezTo>
                  <a:pt x="758" y="648"/>
                  <a:pt x="623" y="575"/>
                  <a:pt x="533" y="465"/>
                </a:cubicBezTo>
                <a:cubicBezTo>
                  <a:pt x="518" y="492"/>
                  <a:pt x="509" y="523"/>
                  <a:pt x="509" y="557"/>
                </a:cubicBezTo>
                <a:cubicBezTo>
                  <a:pt x="509" y="620"/>
                  <a:pt x="541" y="676"/>
                  <a:pt x="590" y="709"/>
                </a:cubicBezTo>
                <a:cubicBezTo>
                  <a:pt x="560" y="708"/>
                  <a:pt x="532" y="700"/>
                  <a:pt x="507" y="686"/>
                </a:cubicBezTo>
                <a:cubicBezTo>
                  <a:pt x="507" y="687"/>
                  <a:pt x="507" y="688"/>
                  <a:pt x="507" y="688"/>
                </a:cubicBezTo>
                <a:cubicBezTo>
                  <a:pt x="507" y="777"/>
                  <a:pt x="570" y="851"/>
                  <a:pt x="654" y="868"/>
                </a:cubicBezTo>
                <a:cubicBezTo>
                  <a:pt x="638" y="872"/>
                  <a:pt x="622" y="874"/>
                  <a:pt x="606" y="874"/>
                </a:cubicBezTo>
                <a:cubicBezTo>
                  <a:pt x="594" y="874"/>
                  <a:pt x="582" y="873"/>
                  <a:pt x="571" y="871"/>
                </a:cubicBezTo>
                <a:cubicBezTo>
                  <a:pt x="595" y="943"/>
                  <a:pt x="662" y="996"/>
                  <a:pt x="742" y="998"/>
                </a:cubicBezTo>
                <a:cubicBezTo>
                  <a:pt x="679" y="1047"/>
                  <a:pt x="601" y="1076"/>
                  <a:pt x="515" y="1076"/>
                </a:cubicBezTo>
                <a:cubicBezTo>
                  <a:pt x="500" y="1076"/>
                  <a:pt x="486" y="1075"/>
                  <a:pt x="471" y="1073"/>
                </a:cubicBezTo>
                <a:cubicBezTo>
                  <a:pt x="552" y="1125"/>
                  <a:pt x="648" y="1156"/>
                  <a:pt x="752" y="1156"/>
                </a:cubicBezTo>
                <a:cubicBezTo>
                  <a:pt x="1088" y="1156"/>
                  <a:pt x="1272" y="877"/>
                  <a:pt x="1272" y="635"/>
                </a:cubicBezTo>
                <a:cubicBezTo>
                  <a:pt x="1272" y="627"/>
                  <a:pt x="1272" y="619"/>
                  <a:pt x="1271" y="612"/>
                </a:cubicBezTo>
                <a:close/>
                <a:moveTo>
                  <a:pt x="1271" y="612"/>
                </a:moveTo>
                <a:cubicBezTo>
                  <a:pt x="1271" y="612"/>
                  <a:pt x="1271" y="612"/>
                  <a:pt x="1271" y="612"/>
                </a:cubicBezTo>
              </a:path>
            </a:pathLst>
          </a:custGeom>
          <a:solidFill>
            <a:srgbClr val="21A9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31816A4-8995-4003-9892-C5C90C60D8D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26595" y="1797075"/>
            <a:ext cx="417079" cy="360000"/>
          </a:xfrm>
          <a:custGeom>
            <a:avLst/>
            <a:gdLst>
              <a:gd name="T0" fmla="*/ 1375 w 1833"/>
              <a:gd name="T1" fmla="*/ 0 h 1587"/>
              <a:gd name="T2" fmla="*/ 1833 w 1833"/>
              <a:gd name="T3" fmla="*/ 793 h 1587"/>
              <a:gd name="T4" fmla="*/ 1375 w 1833"/>
              <a:gd name="T5" fmla="*/ 1587 h 1587"/>
              <a:gd name="T6" fmla="*/ 459 w 1833"/>
              <a:gd name="T7" fmla="*/ 1587 h 1587"/>
              <a:gd name="T8" fmla="*/ 0 w 1833"/>
              <a:gd name="T9" fmla="*/ 793 h 1587"/>
              <a:gd name="T10" fmla="*/ 459 w 1833"/>
              <a:gd name="T11" fmla="*/ 0 h 1587"/>
              <a:gd name="T12" fmla="*/ 1375 w 1833"/>
              <a:gd name="T13" fmla="*/ 0 h 1587"/>
              <a:gd name="T14" fmla="*/ 1131 w 1833"/>
              <a:gd name="T15" fmla="*/ 659 h 1587"/>
              <a:gd name="T16" fmla="*/ 985 w 1833"/>
              <a:gd name="T17" fmla="*/ 659 h 1587"/>
              <a:gd name="T18" fmla="*/ 985 w 1833"/>
              <a:gd name="T19" fmla="*/ 563 h 1587"/>
              <a:gd name="T20" fmla="*/ 1026 w 1833"/>
              <a:gd name="T21" fmla="*/ 519 h 1587"/>
              <a:gd name="T22" fmla="*/ 1129 w 1833"/>
              <a:gd name="T23" fmla="*/ 519 h 1587"/>
              <a:gd name="T24" fmla="*/ 1129 w 1833"/>
              <a:gd name="T25" fmla="*/ 361 h 1587"/>
              <a:gd name="T26" fmla="*/ 987 w 1833"/>
              <a:gd name="T27" fmla="*/ 360 h 1587"/>
              <a:gd name="T28" fmla="*/ 794 w 1833"/>
              <a:gd name="T29" fmla="*/ 553 h 1587"/>
              <a:gd name="T30" fmla="*/ 794 w 1833"/>
              <a:gd name="T31" fmla="*/ 659 h 1587"/>
              <a:gd name="T32" fmla="*/ 703 w 1833"/>
              <a:gd name="T33" fmla="*/ 659 h 1587"/>
              <a:gd name="T34" fmla="*/ 703 w 1833"/>
              <a:gd name="T35" fmla="*/ 821 h 1587"/>
              <a:gd name="T36" fmla="*/ 794 w 1833"/>
              <a:gd name="T37" fmla="*/ 821 h 1587"/>
              <a:gd name="T38" fmla="*/ 794 w 1833"/>
              <a:gd name="T39" fmla="*/ 1282 h 1587"/>
              <a:gd name="T40" fmla="*/ 985 w 1833"/>
              <a:gd name="T41" fmla="*/ 1282 h 1587"/>
              <a:gd name="T42" fmla="*/ 985 w 1833"/>
              <a:gd name="T43" fmla="*/ 821 h 1587"/>
              <a:gd name="T44" fmla="*/ 1115 w 1833"/>
              <a:gd name="T45" fmla="*/ 821 h 1587"/>
              <a:gd name="T46" fmla="*/ 1131 w 1833"/>
              <a:gd name="T47" fmla="*/ 659 h 1587"/>
              <a:gd name="T48" fmla="*/ 1115 w 1833"/>
              <a:gd name="T49" fmla="*/ 821 h 1587"/>
              <a:gd name="T50" fmla="*/ 1115 w 1833"/>
              <a:gd name="T51" fmla="*/ 821 h 1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833" h="1587">
                <a:moveTo>
                  <a:pt x="1375" y="0"/>
                </a:moveTo>
                <a:cubicBezTo>
                  <a:pt x="1833" y="793"/>
                  <a:pt x="1833" y="793"/>
                  <a:pt x="1833" y="793"/>
                </a:cubicBezTo>
                <a:cubicBezTo>
                  <a:pt x="1375" y="1587"/>
                  <a:pt x="1375" y="1587"/>
                  <a:pt x="1375" y="1587"/>
                </a:cubicBezTo>
                <a:cubicBezTo>
                  <a:pt x="459" y="1587"/>
                  <a:pt x="459" y="1587"/>
                  <a:pt x="459" y="1587"/>
                </a:cubicBezTo>
                <a:cubicBezTo>
                  <a:pt x="0" y="793"/>
                  <a:pt x="0" y="793"/>
                  <a:pt x="0" y="793"/>
                </a:cubicBezTo>
                <a:cubicBezTo>
                  <a:pt x="459" y="0"/>
                  <a:pt x="459" y="0"/>
                  <a:pt x="459" y="0"/>
                </a:cubicBezTo>
                <a:lnTo>
                  <a:pt x="1375" y="0"/>
                </a:lnTo>
                <a:close/>
                <a:moveTo>
                  <a:pt x="1131" y="659"/>
                </a:moveTo>
                <a:cubicBezTo>
                  <a:pt x="985" y="659"/>
                  <a:pt x="985" y="659"/>
                  <a:pt x="985" y="659"/>
                </a:cubicBezTo>
                <a:cubicBezTo>
                  <a:pt x="985" y="563"/>
                  <a:pt x="985" y="563"/>
                  <a:pt x="985" y="563"/>
                </a:cubicBezTo>
                <a:cubicBezTo>
                  <a:pt x="985" y="527"/>
                  <a:pt x="1009" y="519"/>
                  <a:pt x="1026" y="519"/>
                </a:cubicBezTo>
                <a:cubicBezTo>
                  <a:pt x="1129" y="519"/>
                  <a:pt x="1129" y="519"/>
                  <a:pt x="1129" y="519"/>
                </a:cubicBezTo>
                <a:cubicBezTo>
                  <a:pt x="1129" y="361"/>
                  <a:pt x="1129" y="361"/>
                  <a:pt x="1129" y="361"/>
                </a:cubicBezTo>
                <a:cubicBezTo>
                  <a:pt x="987" y="360"/>
                  <a:pt x="987" y="360"/>
                  <a:pt x="987" y="360"/>
                </a:cubicBezTo>
                <a:cubicBezTo>
                  <a:pt x="830" y="360"/>
                  <a:pt x="794" y="478"/>
                  <a:pt x="794" y="553"/>
                </a:cubicBezTo>
                <a:cubicBezTo>
                  <a:pt x="794" y="659"/>
                  <a:pt x="794" y="659"/>
                  <a:pt x="794" y="659"/>
                </a:cubicBezTo>
                <a:cubicBezTo>
                  <a:pt x="703" y="659"/>
                  <a:pt x="703" y="659"/>
                  <a:pt x="703" y="659"/>
                </a:cubicBezTo>
                <a:cubicBezTo>
                  <a:pt x="703" y="821"/>
                  <a:pt x="703" y="821"/>
                  <a:pt x="703" y="821"/>
                </a:cubicBezTo>
                <a:cubicBezTo>
                  <a:pt x="794" y="821"/>
                  <a:pt x="794" y="821"/>
                  <a:pt x="794" y="821"/>
                </a:cubicBezTo>
                <a:cubicBezTo>
                  <a:pt x="794" y="1282"/>
                  <a:pt x="794" y="1282"/>
                  <a:pt x="794" y="1282"/>
                </a:cubicBezTo>
                <a:cubicBezTo>
                  <a:pt x="985" y="1282"/>
                  <a:pt x="985" y="1282"/>
                  <a:pt x="985" y="1282"/>
                </a:cubicBezTo>
                <a:cubicBezTo>
                  <a:pt x="985" y="821"/>
                  <a:pt x="985" y="821"/>
                  <a:pt x="985" y="821"/>
                </a:cubicBezTo>
                <a:cubicBezTo>
                  <a:pt x="1115" y="821"/>
                  <a:pt x="1115" y="821"/>
                  <a:pt x="1115" y="821"/>
                </a:cubicBezTo>
                <a:lnTo>
                  <a:pt x="1131" y="659"/>
                </a:lnTo>
                <a:close/>
                <a:moveTo>
                  <a:pt x="1115" y="821"/>
                </a:moveTo>
                <a:cubicBezTo>
                  <a:pt x="1115" y="821"/>
                  <a:pt x="1115" y="821"/>
                  <a:pt x="1115" y="821"/>
                </a:cubicBezTo>
              </a:path>
            </a:pathLst>
          </a:custGeom>
          <a:solidFill>
            <a:srgbClr val="21A9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274273" y="3044848"/>
            <a:ext cx="3346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 you for your attention!</a:t>
            </a:r>
          </a:p>
          <a:p>
            <a:r>
              <a:rPr lang="en-US" dirty="0"/>
              <a:t>60 minutes lunch break.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96" y="3624941"/>
            <a:ext cx="2999317" cy="299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6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</p:spPr>
        <p:txBody>
          <a:bodyPr/>
          <a:lstStyle/>
          <a:p>
            <a:r>
              <a:rPr lang="en-US" dirty="0"/>
              <a:t>Bayes’ theorem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3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CCA65A-2D3A-E942-ACB7-6BFB1C960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21" y="1272209"/>
            <a:ext cx="6143289" cy="4605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2AB5D8-CD97-F44F-8218-A5218DC64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778" y="975804"/>
            <a:ext cx="3757268" cy="514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58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</p:spPr>
        <p:txBody>
          <a:bodyPr/>
          <a:lstStyle/>
          <a:p>
            <a:r>
              <a:rPr lang="en-US" dirty="0"/>
              <a:t>Bayes’ theorem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5CB17A-4959-DD41-BBC0-2ED068C63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78" y="1533264"/>
            <a:ext cx="8102380" cy="402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77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</p:spPr>
        <p:txBody>
          <a:bodyPr/>
          <a:lstStyle/>
          <a:p>
            <a:r>
              <a:rPr lang="en-US" dirty="0"/>
              <a:t>Bayes’ theorem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C3871B-F9E9-E14C-8F3C-F91052CE1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35" y="1462628"/>
            <a:ext cx="9738664" cy="43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49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Bayes’ theorem -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6</a:t>
            </a:fld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7650B79-1FDA-A74B-9579-77DA2C87E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523999"/>
            <a:ext cx="11258550" cy="4362451"/>
          </a:xfrm>
        </p:spPr>
        <p:txBody>
          <a:bodyPr>
            <a:normAutofit/>
          </a:bodyPr>
          <a:lstStyle/>
          <a:p>
            <a:r>
              <a:rPr lang="en-US" dirty="0"/>
              <a:t>You might be interested in finding out a patient’s probability of having liver disease if they are an alcoholic. </a:t>
            </a:r>
          </a:p>
          <a:p>
            <a:pPr lvl="1"/>
            <a:r>
              <a:rPr lang="en-US" dirty="0"/>
              <a:t>Past data tells you that 10% of patients entering your clinic have liver disease. P(A) = 0.10.</a:t>
            </a:r>
          </a:p>
          <a:p>
            <a:pPr lvl="1"/>
            <a:r>
              <a:rPr lang="en-US" dirty="0"/>
              <a:t>Five percent of the clinic’s patients are alcoholics. </a:t>
            </a:r>
          </a:p>
          <a:p>
            <a:pPr lvl="1"/>
            <a:r>
              <a:rPr lang="en-US" dirty="0"/>
              <a:t>Among those patients diagnosed with liver disease, 7% are alcoholics.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BC7B2F-3187-FC46-86F3-5FC0EBBC6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094" b="58402"/>
          <a:stretch/>
        </p:blipFill>
        <p:spPr>
          <a:xfrm>
            <a:off x="412473" y="3209458"/>
            <a:ext cx="4133480" cy="102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62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Bayes’ theorem -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7</a:t>
            </a:fld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7650B79-1FDA-A74B-9579-77DA2C87E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523999"/>
            <a:ext cx="11258550" cy="4362451"/>
          </a:xfrm>
        </p:spPr>
        <p:txBody>
          <a:bodyPr>
            <a:normAutofit/>
          </a:bodyPr>
          <a:lstStyle/>
          <a:p>
            <a:r>
              <a:rPr lang="en-US" dirty="0"/>
              <a:t>You might be interested in finding out a patient’s probability of having liver disease if they are an alcoholic. </a:t>
            </a:r>
          </a:p>
          <a:p>
            <a:pPr lvl="1"/>
            <a:r>
              <a:rPr lang="en-US" dirty="0"/>
              <a:t>Past data tells you that 10% of patients entering your clinic have liver disease. P(A) = 0.10.</a:t>
            </a:r>
          </a:p>
          <a:p>
            <a:pPr lvl="1"/>
            <a:r>
              <a:rPr lang="en-US" dirty="0"/>
              <a:t>Five percent of the clinic’s patients are alcoholics. </a:t>
            </a:r>
          </a:p>
          <a:p>
            <a:pPr lvl="1"/>
            <a:r>
              <a:rPr lang="en-US" dirty="0"/>
              <a:t>Among those patients diagnosed with liver disease, 7% are alcoholics.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P(A|B) = (0.07 * 0.1) / 0.05 = 0.14</a:t>
            </a:r>
          </a:p>
          <a:p>
            <a:r>
              <a:rPr lang="en-US" dirty="0"/>
              <a:t>If the patient is an alcoholic, their chances of having liver disease is 0.14 (14%). This is a large increase from the 10% suggested by past data.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BC7B2F-3187-FC46-86F3-5FC0EBBC6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094" b="58402"/>
          <a:stretch/>
        </p:blipFill>
        <p:spPr>
          <a:xfrm>
            <a:off x="412473" y="3209458"/>
            <a:ext cx="4133480" cy="102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06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Bayes’ theorem -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8</a:t>
            </a:fld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7650B79-1FDA-A74B-9579-77DA2C87E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523999"/>
            <a:ext cx="11258550" cy="4362451"/>
          </a:xfrm>
        </p:spPr>
        <p:txBody>
          <a:bodyPr>
            <a:normAutofit/>
          </a:bodyPr>
          <a:lstStyle/>
          <a:p>
            <a:r>
              <a:rPr lang="en-US" dirty="0"/>
              <a:t>What is the probability that a woman has cancer if she has a positive mammogram result?</a:t>
            </a:r>
          </a:p>
          <a:p>
            <a:pPr lvl="1"/>
            <a:r>
              <a:rPr lang="en-US" dirty="0"/>
              <a:t>One in 1000 of women have breast cancer.</a:t>
            </a:r>
          </a:p>
          <a:p>
            <a:pPr lvl="1"/>
            <a:r>
              <a:rPr lang="en-US" dirty="0"/>
              <a:t>98 percent of women who have breast cancer test positive on mammograms.</a:t>
            </a:r>
          </a:p>
          <a:p>
            <a:pPr lvl="1"/>
            <a:r>
              <a:rPr lang="en-US" dirty="0"/>
              <a:t>1 percent of women without breast cancer have a positive mammogram.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BC7B2F-3187-FC46-86F3-5FC0EBBC6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0" t="59490" r="8727" b="-1088"/>
          <a:stretch/>
        </p:blipFill>
        <p:spPr>
          <a:xfrm>
            <a:off x="420423" y="3209459"/>
            <a:ext cx="6735751" cy="95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79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Bayes’ theorem -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9</a:t>
            </a:fld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7650B79-1FDA-A74B-9579-77DA2C87E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523999"/>
            <a:ext cx="11258550" cy="4362451"/>
          </a:xfrm>
        </p:spPr>
        <p:txBody>
          <a:bodyPr>
            <a:normAutofit/>
          </a:bodyPr>
          <a:lstStyle/>
          <a:p>
            <a:r>
              <a:rPr lang="en-US" dirty="0"/>
              <a:t>What is the probability that a woman has cancer if she has a positive mammogram result?</a:t>
            </a:r>
          </a:p>
          <a:p>
            <a:pPr lvl="1"/>
            <a:r>
              <a:rPr lang="en-US" dirty="0"/>
              <a:t>One in 1000 of women have breast cancer.</a:t>
            </a:r>
          </a:p>
          <a:p>
            <a:pPr lvl="1"/>
            <a:r>
              <a:rPr lang="en-US" dirty="0"/>
              <a:t>98 percent of women who have breast cancer test positive on mammograms.</a:t>
            </a:r>
          </a:p>
          <a:p>
            <a:pPr lvl="1"/>
            <a:r>
              <a:rPr lang="en-US" dirty="0"/>
              <a:t>1 percent of women without breast cancer have a positive mammogram.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P(A)=0.001, P(-A)=0.999, P(B|A)=0.98,P(B|-A)=0.01</a:t>
            </a:r>
          </a:p>
          <a:p>
            <a:r>
              <a:rPr lang="en-US" dirty="0"/>
              <a:t>(0.98 * 0.001) / ((0.98 * 0.001) + (0.01 * 0.999)) = 0.0893</a:t>
            </a:r>
          </a:p>
          <a:p>
            <a:r>
              <a:rPr lang="en-US" dirty="0"/>
              <a:t>The probability of a woman having cancer, given a positive test result, is ~9%.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BC7B2F-3187-FC46-86F3-5FC0EBBC6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0" t="59490" r="8727" b="-1088"/>
          <a:stretch/>
        </p:blipFill>
        <p:spPr>
          <a:xfrm>
            <a:off x="420423" y="3209459"/>
            <a:ext cx="6735751" cy="95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6745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CEITEC">
      <a:dk1>
        <a:srgbClr val="39464A"/>
      </a:dk1>
      <a:lt1>
        <a:srgbClr val="F2F2F2"/>
      </a:lt1>
      <a:dk2>
        <a:srgbClr val="39464A"/>
      </a:dk2>
      <a:lt2>
        <a:srgbClr val="D8D8D8"/>
      </a:lt2>
      <a:accent1>
        <a:srgbClr val="62BB46"/>
      </a:accent1>
      <a:accent2>
        <a:srgbClr val="21A9C0"/>
      </a:accent2>
      <a:accent3>
        <a:srgbClr val="39464A"/>
      </a:accent3>
      <a:accent4>
        <a:srgbClr val="F2F2F2"/>
      </a:accent4>
      <a:accent5>
        <a:srgbClr val="BFBFBF"/>
      </a:accent5>
      <a:accent6>
        <a:srgbClr val="7F7F7F"/>
      </a:accent6>
      <a:hlink>
        <a:srgbClr val="21A9C0"/>
      </a:hlink>
      <a:folHlink>
        <a:srgbClr val="39464A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ITEC_2018_Presentation.potx" id="{E48A03DA-D02B-4828-AB81-2E0A3A1968A3}" vid="{D87DA677-CFD7-4928-885D-0CCC18AB99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7102</TotalTime>
  <Words>1046</Words>
  <Application>Microsoft Macintosh PowerPoint</Application>
  <PresentationFormat>Widescreen</PresentationFormat>
  <Paragraphs>217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Motiv Office</vt:lpstr>
      <vt:lpstr> Week 8 : Bayesian modeling </vt:lpstr>
      <vt:lpstr>Bayes’ theorem</vt:lpstr>
      <vt:lpstr>Bayes’ theorem</vt:lpstr>
      <vt:lpstr>Bayes’ theorem</vt:lpstr>
      <vt:lpstr>Bayes’ theorem</vt:lpstr>
      <vt:lpstr>Bayes’ theorem - example</vt:lpstr>
      <vt:lpstr>Bayes’ theorem - example</vt:lpstr>
      <vt:lpstr>Bayes’ theorem - example</vt:lpstr>
      <vt:lpstr>Bayes’ theorem - example</vt:lpstr>
      <vt:lpstr>Bayes’ theorem - applications</vt:lpstr>
      <vt:lpstr>Bayesian statistics</vt:lpstr>
      <vt:lpstr>Bayesian vs. frequentists statistics</vt:lpstr>
      <vt:lpstr>Bayesian vs. frequentists statistics</vt:lpstr>
      <vt:lpstr>Bayesian statistics – parameter estimation</vt:lpstr>
      <vt:lpstr>PDF estimation with sampling</vt:lpstr>
      <vt:lpstr>PDF estimation with sampling</vt:lpstr>
      <vt:lpstr>Bayesian statistics - example</vt:lpstr>
      <vt:lpstr>Bayesian statistics – Generalized linear model</vt:lpstr>
      <vt:lpstr>Bayesian statistics – Generalized linear model</vt:lpstr>
      <vt:lpstr>Bayesian statistics – Generalized linear model</vt:lpstr>
      <vt:lpstr>Bayesian statistics – hierarchical models</vt:lpstr>
      <vt:lpstr>Bayesian networks</vt:lpstr>
      <vt:lpstr>Bayesian networks - example</vt:lpstr>
      <vt:lpstr>Dynamic Bayesian networks</vt:lpstr>
      <vt:lpstr>Naive Bayesian Classifier</vt:lpstr>
      <vt:lpstr>Naive Bayesian Classifier – simple example</vt:lpstr>
      <vt:lpstr>Naive Bayes classifiers - properties</vt:lpstr>
      <vt:lpstr>Naive Bayesian Classifier - example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Zdeňka Lipovská</dc:creator>
  <cp:lastModifiedBy>Vojtěch Bystrý</cp:lastModifiedBy>
  <cp:revision>210</cp:revision>
  <cp:lastPrinted>2017-09-20T07:48:49Z</cp:lastPrinted>
  <dcterms:created xsi:type="dcterms:W3CDTF">2018-06-18T13:01:41Z</dcterms:created>
  <dcterms:modified xsi:type="dcterms:W3CDTF">2019-12-06T10:10:19Z</dcterms:modified>
</cp:coreProperties>
</file>