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8" r:id="rId4"/>
    <p:sldId id="265" r:id="rId5"/>
    <p:sldId id="289" r:id="rId6"/>
    <p:sldId id="288" r:id="rId7"/>
    <p:sldId id="259" r:id="rId8"/>
    <p:sldId id="258" r:id="rId9"/>
    <p:sldId id="257" r:id="rId10"/>
    <p:sldId id="267" r:id="rId11"/>
    <p:sldId id="279" r:id="rId12"/>
    <p:sldId id="280" r:id="rId13"/>
    <p:sldId id="281" r:id="rId14"/>
    <p:sldId id="282" r:id="rId15"/>
    <p:sldId id="283" r:id="rId16"/>
    <p:sldId id="261" r:id="rId17"/>
    <p:sldId id="269" r:id="rId18"/>
    <p:sldId id="272" r:id="rId19"/>
    <p:sldId id="262" r:id="rId20"/>
    <p:sldId id="263" r:id="rId21"/>
    <p:sldId id="277" r:id="rId22"/>
    <p:sldId id="278" r:id="rId23"/>
    <p:sldId id="264" r:id="rId24"/>
    <p:sldId id="284" r:id="rId25"/>
    <p:sldId id="285" r:id="rId26"/>
    <p:sldId id="266" r:id="rId27"/>
    <p:sldId id="286" r:id="rId28"/>
    <p:sldId id="287" r:id="rId29"/>
    <p:sldId id="270" r:id="rId30"/>
    <p:sldId id="276" r:id="rId31"/>
    <p:sldId id="273" r:id="rId32"/>
    <p:sldId id="271" r:id="rId33"/>
    <p:sldId id="274" r:id="rId34"/>
    <p:sldId id="275" r:id="rId35"/>
  </p:sldIdLst>
  <p:sldSz cx="9144000" cy="6858000" type="screen4x3"/>
  <p:notesSz cx="6858000" cy="9144000"/>
  <p:custDataLst>
    <p:tags r:id="rId36"/>
  </p:custDataLst>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098"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15EA0A4E-C658-491D-890B-4FF2148E4CBB}" type="datetimeFigureOut">
              <a:rPr lang="cs-CZ" smtClean="0"/>
              <a:pPr/>
              <a:t>6.12.2019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1657B99-4A16-4485-B085-6C3E494DF1D4}" type="slidenum">
              <a:rPr lang="cs-CZ" smtClean="0"/>
              <a:pPr/>
              <a:t>‹#›</a:t>
            </a:fld>
            <a:endParaRPr lang="cs-CZ"/>
          </a:p>
        </p:txBody>
      </p:sp>
    </p:spTree>
    <p:extLst>
      <p:ext uri="{BB962C8B-B14F-4D97-AF65-F5344CB8AC3E}">
        <p14:creationId xmlns:p14="http://schemas.microsoft.com/office/powerpoint/2010/main" val="550896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5EA0A4E-C658-491D-890B-4FF2148E4CBB}" type="datetimeFigureOut">
              <a:rPr lang="cs-CZ" smtClean="0"/>
              <a:pPr/>
              <a:t>6.12.2019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1657B99-4A16-4485-B085-6C3E494DF1D4}" type="slidenum">
              <a:rPr lang="cs-CZ" smtClean="0"/>
              <a:pPr/>
              <a:t>‹#›</a:t>
            </a:fld>
            <a:endParaRPr lang="cs-CZ"/>
          </a:p>
        </p:txBody>
      </p:sp>
    </p:spTree>
    <p:extLst>
      <p:ext uri="{BB962C8B-B14F-4D97-AF65-F5344CB8AC3E}">
        <p14:creationId xmlns:p14="http://schemas.microsoft.com/office/powerpoint/2010/main" val="1227698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5EA0A4E-C658-491D-890B-4FF2148E4CBB}" type="datetimeFigureOut">
              <a:rPr lang="cs-CZ" smtClean="0"/>
              <a:pPr/>
              <a:t>6.12.2019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1657B99-4A16-4485-B085-6C3E494DF1D4}" type="slidenum">
              <a:rPr lang="cs-CZ" smtClean="0"/>
              <a:pPr/>
              <a:t>‹#›</a:t>
            </a:fld>
            <a:endParaRPr lang="cs-CZ"/>
          </a:p>
        </p:txBody>
      </p:sp>
    </p:spTree>
    <p:extLst>
      <p:ext uri="{BB962C8B-B14F-4D97-AF65-F5344CB8AC3E}">
        <p14:creationId xmlns:p14="http://schemas.microsoft.com/office/powerpoint/2010/main" val="3476026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5EA0A4E-C658-491D-890B-4FF2148E4CBB}" type="datetimeFigureOut">
              <a:rPr lang="cs-CZ" smtClean="0"/>
              <a:pPr/>
              <a:t>6.12.2019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1657B99-4A16-4485-B085-6C3E494DF1D4}" type="slidenum">
              <a:rPr lang="cs-CZ" smtClean="0"/>
              <a:pPr/>
              <a:t>‹#›</a:t>
            </a:fld>
            <a:endParaRPr lang="cs-CZ"/>
          </a:p>
        </p:txBody>
      </p:sp>
    </p:spTree>
    <p:extLst>
      <p:ext uri="{BB962C8B-B14F-4D97-AF65-F5344CB8AC3E}">
        <p14:creationId xmlns:p14="http://schemas.microsoft.com/office/powerpoint/2010/main" val="980576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15EA0A4E-C658-491D-890B-4FF2148E4CBB}" type="datetimeFigureOut">
              <a:rPr lang="cs-CZ" smtClean="0"/>
              <a:pPr/>
              <a:t>6.12.2019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1657B99-4A16-4485-B085-6C3E494DF1D4}" type="slidenum">
              <a:rPr lang="cs-CZ" smtClean="0"/>
              <a:pPr/>
              <a:t>‹#›</a:t>
            </a:fld>
            <a:endParaRPr lang="cs-CZ"/>
          </a:p>
        </p:txBody>
      </p:sp>
    </p:spTree>
    <p:extLst>
      <p:ext uri="{BB962C8B-B14F-4D97-AF65-F5344CB8AC3E}">
        <p14:creationId xmlns:p14="http://schemas.microsoft.com/office/powerpoint/2010/main" val="195611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15EA0A4E-C658-491D-890B-4FF2148E4CBB}" type="datetimeFigureOut">
              <a:rPr lang="cs-CZ" smtClean="0"/>
              <a:pPr/>
              <a:t>6.12.2019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61657B99-4A16-4485-B085-6C3E494DF1D4}" type="slidenum">
              <a:rPr lang="cs-CZ" smtClean="0"/>
              <a:pPr/>
              <a:t>‹#›</a:t>
            </a:fld>
            <a:endParaRPr lang="cs-CZ"/>
          </a:p>
        </p:txBody>
      </p:sp>
    </p:spTree>
    <p:extLst>
      <p:ext uri="{BB962C8B-B14F-4D97-AF65-F5344CB8AC3E}">
        <p14:creationId xmlns:p14="http://schemas.microsoft.com/office/powerpoint/2010/main" val="1359286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15EA0A4E-C658-491D-890B-4FF2148E4CBB}" type="datetimeFigureOut">
              <a:rPr lang="cs-CZ" smtClean="0"/>
              <a:pPr/>
              <a:t>6.12.2019</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61657B99-4A16-4485-B085-6C3E494DF1D4}" type="slidenum">
              <a:rPr lang="cs-CZ" smtClean="0"/>
              <a:pPr/>
              <a:t>‹#›</a:t>
            </a:fld>
            <a:endParaRPr lang="cs-CZ"/>
          </a:p>
        </p:txBody>
      </p:sp>
    </p:spTree>
    <p:extLst>
      <p:ext uri="{BB962C8B-B14F-4D97-AF65-F5344CB8AC3E}">
        <p14:creationId xmlns:p14="http://schemas.microsoft.com/office/powerpoint/2010/main" val="1615812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15EA0A4E-C658-491D-890B-4FF2148E4CBB}" type="datetimeFigureOut">
              <a:rPr lang="cs-CZ" smtClean="0"/>
              <a:pPr/>
              <a:t>6.12.2019</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61657B99-4A16-4485-B085-6C3E494DF1D4}" type="slidenum">
              <a:rPr lang="cs-CZ" smtClean="0"/>
              <a:pPr/>
              <a:t>‹#›</a:t>
            </a:fld>
            <a:endParaRPr lang="cs-CZ"/>
          </a:p>
        </p:txBody>
      </p:sp>
    </p:spTree>
    <p:extLst>
      <p:ext uri="{BB962C8B-B14F-4D97-AF65-F5344CB8AC3E}">
        <p14:creationId xmlns:p14="http://schemas.microsoft.com/office/powerpoint/2010/main" val="1622481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15EA0A4E-C658-491D-890B-4FF2148E4CBB}" type="datetimeFigureOut">
              <a:rPr lang="cs-CZ" smtClean="0"/>
              <a:pPr/>
              <a:t>6.12.2019</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61657B99-4A16-4485-B085-6C3E494DF1D4}" type="slidenum">
              <a:rPr lang="cs-CZ" smtClean="0"/>
              <a:pPr/>
              <a:t>‹#›</a:t>
            </a:fld>
            <a:endParaRPr lang="cs-CZ"/>
          </a:p>
        </p:txBody>
      </p:sp>
    </p:spTree>
    <p:extLst>
      <p:ext uri="{BB962C8B-B14F-4D97-AF65-F5344CB8AC3E}">
        <p14:creationId xmlns:p14="http://schemas.microsoft.com/office/powerpoint/2010/main" val="3378119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15EA0A4E-C658-491D-890B-4FF2148E4CBB}" type="datetimeFigureOut">
              <a:rPr lang="cs-CZ" smtClean="0"/>
              <a:pPr/>
              <a:t>6.12.2019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61657B99-4A16-4485-B085-6C3E494DF1D4}" type="slidenum">
              <a:rPr lang="cs-CZ" smtClean="0"/>
              <a:pPr/>
              <a:t>‹#›</a:t>
            </a:fld>
            <a:endParaRPr lang="cs-CZ"/>
          </a:p>
        </p:txBody>
      </p:sp>
    </p:spTree>
    <p:extLst>
      <p:ext uri="{BB962C8B-B14F-4D97-AF65-F5344CB8AC3E}">
        <p14:creationId xmlns:p14="http://schemas.microsoft.com/office/powerpoint/2010/main" val="3442027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15EA0A4E-C658-491D-890B-4FF2148E4CBB}" type="datetimeFigureOut">
              <a:rPr lang="cs-CZ" smtClean="0"/>
              <a:pPr/>
              <a:t>6.12.2019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61657B99-4A16-4485-B085-6C3E494DF1D4}" type="slidenum">
              <a:rPr lang="cs-CZ" smtClean="0"/>
              <a:pPr/>
              <a:t>‹#›</a:t>
            </a:fld>
            <a:endParaRPr lang="cs-CZ"/>
          </a:p>
        </p:txBody>
      </p:sp>
    </p:spTree>
    <p:extLst>
      <p:ext uri="{BB962C8B-B14F-4D97-AF65-F5344CB8AC3E}">
        <p14:creationId xmlns:p14="http://schemas.microsoft.com/office/powerpoint/2010/main" val="1533769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EA0A4E-C658-491D-890B-4FF2148E4CBB}" type="datetimeFigureOut">
              <a:rPr lang="cs-CZ" smtClean="0"/>
              <a:pPr/>
              <a:t>6.12.2019</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657B99-4A16-4485-B085-6C3E494DF1D4}" type="slidenum">
              <a:rPr lang="cs-CZ" smtClean="0"/>
              <a:pPr/>
              <a:t>‹#›</a:t>
            </a:fld>
            <a:endParaRPr lang="cs-CZ"/>
          </a:p>
        </p:txBody>
      </p:sp>
    </p:spTree>
    <p:extLst>
      <p:ext uri="{BB962C8B-B14F-4D97-AF65-F5344CB8AC3E}">
        <p14:creationId xmlns:p14="http://schemas.microsoft.com/office/powerpoint/2010/main" val="22446575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9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err="1" smtClean="0"/>
              <a:t>Surface</a:t>
            </a:r>
            <a:r>
              <a:rPr lang="cs-CZ" dirty="0" smtClean="0"/>
              <a:t> </a:t>
            </a:r>
            <a:r>
              <a:rPr lang="cs-CZ" dirty="0" err="1"/>
              <a:t>P</a:t>
            </a:r>
            <a:r>
              <a:rPr lang="cs-CZ" dirty="0" err="1" smtClean="0"/>
              <a:t>henomena</a:t>
            </a:r>
            <a:r>
              <a:rPr lang="cs-CZ" dirty="0" smtClean="0"/>
              <a:t/>
            </a:r>
            <a:br>
              <a:rPr lang="cs-CZ" dirty="0" smtClean="0"/>
            </a:br>
            <a:r>
              <a:rPr lang="cs-CZ" sz="2800" dirty="0" smtClean="0"/>
              <a:t>Mgr. V. Bernard, Ph.D.</a:t>
            </a:r>
            <a:endParaRPr lang="cs-CZ" sz="2800" dirty="0"/>
          </a:p>
        </p:txBody>
      </p:sp>
      <p:sp>
        <p:nvSpPr>
          <p:cNvPr id="3" name="Podnadpis 2"/>
          <p:cNvSpPr>
            <a:spLocks noGrp="1"/>
          </p:cNvSpPr>
          <p:nvPr>
            <p:ph type="subTitle" idx="1"/>
          </p:nvPr>
        </p:nvSpPr>
        <p:spPr/>
        <p:txBody>
          <a:bodyPr/>
          <a:lstStyle/>
          <a:p>
            <a:r>
              <a:rPr lang="cs-CZ" dirty="0" err="1" smtClean="0"/>
              <a:t>Foundation</a:t>
            </a:r>
            <a:r>
              <a:rPr lang="cs-CZ" dirty="0" smtClean="0"/>
              <a:t> </a:t>
            </a:r>
            <a:r>
              <a:rPr lang="cs-CZ" dirty="0" err="1" smtClean="0"/>
              <a:t>course</a:t>
            </a:r>
            <a:r>
              <a:rPr lang="cs-CZ" dirty="0" smtClean="0"/>
              <a:t> - </a:t>
            </a:r>
            <a:r>
              <a:rPr lang="cs-CZ" dirty="0" err="1" smtClean="0"/>
              <a:t>Physics</a:t>
            </a:r>
            <a:endParaRPr lang="cs-CZ" dirty="0"/>
          </a:p>
        </p:txBody>
      </p:sp>
    </p:spTree>
    <p:custDataLst>
      <p:tags r:id="rId1"/>
    </p:custDataLst>
    <p:extLst>
      <p:ext uri="{BB962C8B-B14F-4D97-AF65-F5344CB8AC3E}">
        <p14:creationId xmlns:p14="http://schemas.microsoft.com/office/powerpoint/2010/main" val="2691605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3898776" cy="1143000"/>
          </a:xfrm>
        </p:spPr>
        <p:txBody>
          <a:bodyPr/>
          <a:lstStyle/>
          <a:p>
            <a:r>
              <a:rPr lang="cs-CZ" dirty="0" err="1" smtClean="0"/>
              <a:t>Surface</a:t>
            </a:r>
            <a:r>
              <a:rPr lang="cs-CZ" dirty="0" smtClean="0"/>
              <a:t> </a:t>
            </a:r>
            <a:r>
              <a:rPr lang="cs-CZ" dirty="0" err="1" smtClean="0"/>
              <a:t>tension</a:t>
            </a:r>
            <a:endParaRPr lang="cs-CZ" dirty="0"/>
          </a:p>
        </p:txBody>
      </p:sp>
      <p:pic>
        <p:nvPicPr>
          <p:cNvPr id="24578" name="Picture 2" descr="Výsledek obrázku pro surface tension coin"/>
          <p:cNvPicPr>
            <a:picLocks noChangeAspect="1" noChangeArrowheads="1"/>
          </p:cNvPicPr>
          <p:nvPr/>
        </p:nvPicPr>
        <p:blipFill>
          <a:blip r:embed="rId2" cstate="print"/>
          <a:srcRect/>
          <a:stretch>
            <a:fillRect/>
          </a:stretch>
        </p:blipFill>
        <p:spPr bwMode="auto">
          <a:xfrm>
            <a:off x="683568" y="3284984"/>
            <a:ext cx="3744417" cy="2808312"/>
          </a:xfrm>
          <a:prstGeom prst="rect">
            <a:avLst/>
          </a:prstGeom>
          <a:noFill/>
        </p:spPr>
      </p:pic>
      <p:sp>
        <p:nvSpPr>
          <p:cNvPr id="5" name="TextovéPole 4"/>
          <p:cNvSpPr txBox="1"/>
          <p:nvPr/>
        </p:nvSpPr>
        <p:spPr>
          <a:xfrm>
            <a:off x="467544" y="1534933"/>
            <a:ext cx="4032448" cy="1477328"/>
          </a:xfrm>
          <a:prstGeom prst="rect">
            <a:avLst/>
          </a:prstGeom>
          <a:noFill/>
        </p:spPr>
        <p:txBody>
          <a:bodyPr wrap="square" rtlCol="0">
            <a:spAutoFit/>
          </a:bodyPr>
          <a:lstStyle/>
          <a:p>
            <a:r>
              <a:rPr lang="cs-CZ" dirty="0" smtClean="0"/>
              <a:t>Not </a:t>
            </a:r>
            <a:r>
              <a:rPr lang="cs-CZ" dirty="0" err="1" smtClean="0"/>
              <a:t>only</a:t>
            </a:r>
            <a:r>
              <a:rPr lang="cs-CZ" dirty="0" smtClean="0"/>
              <a:t> </a:t>
            </a:r>
            <a:r>
              <a:rPr lang="cs-CZ" dirty="0" err="1" smtClean="0"/>
              <a:t>water</a:t>
            </a:r>
            <a:r>
              <a:rPr lang="cs-CZ" dirty="0" smtClean="0"/>
              <a:t> </a:t>
            </a:r>
            <a:r>
              <a:rPr lang="cs-CZ" dirty="0" err="1" smtClean="0"/>
              <a:t>strider</a:t>
            </a:r>
            <a:r>
              <a:rPr lang="cs-CZ" dirty="0" smtClean="0"/>
              <a:t> </a:t>
            </a:r>
            <a:r>
              <a:rPr lang="cs-CZ" dirty="0" err="1" smtClean="0"/>
              <a:t>can</a:t>
            </a:r>
            <a:r>
              <a:rPr lang="cs-CZ" dirty="0" smtClean="0"/>
              <a:t> </a:t>
            </a:r>
            <a:r>
              <a:rPr lang="cs-CZ" dirty="0" err="1" smtClean="0"/>
              <a:t>be</a:t>
            </a:r>
            <a:r>
              <a:rPr lang="cs-CZ" dirty="0" smtClean="0"/>
              <a:t> </a:t>
            </a:r>
            <a:r>
              <a:rPr lang="cs-CZ" dirty="0" err="1" smtClean="0"/>
              <a:t>kept</a:t>
            </a:r>
            <a:r>
              <a:rPr lang="cs-CZ" dirty="0" smtClean="0"/>
              <a:t> </a:t>
            </a:r>
            <a:r>
              <a:rPr lang="cs-CZ" dirty="0" err="1" smtClean="0"/>
              <a:t>afloat</a:t>
            </a:r>
            <a:r>
              <a:rPr lang="cs-CZ" dirty="0" smtClean="0"/>
              <a:t> by </a:t>
            </a:r>
            <a:r>
              <a:rPr lang="cs-CZ" dirty="0" err="1" smtClean="0"/>
              <a:t>surface</a:t>
            </a:r>
            <a:r>
              <a:rPr lang="cs-CZ" dirty="0" smtClean="0"/>
              <a:t> </a:t>
            </a:r>
            <a:r>
              <a:rPr lang="cs-CZ" dirty="0" err="1" smtClean="0"/>
              <a:t>tension</a:t>
            </a:r>
            <a:r>
              <a:rPr lang="cs-CZ" dirty="0" smtClean="0"/>
              <a:t>. </a:t>
            </a:r>
            <a:r>
              <a:rPr lang="cs-CZ" dirty="0" err="1" smtClean="0"/>
              <a:t>It</a:t>
            </a:r>
            <a:r>
              <a:rPr lang="cs-CZ" dirty="0" smtClean="0"/>
              <a:t> </a:t>
            </a:r>
            <a:r>
              <a:rPr lang="cs-CZ" dirty="0" err="1" smtClean="0"/>
              <a:t>can</a:t>
            </a:r>
            <a:r>
              <a:rPr lang="cs-CZ" dirty="0" smtClean="0"/>
              <a:t> </a:t>
            </a:r>
            <a:r>
              <a:rPr lang="cs-CZ" dirty="0" err="1" smtClean="0"/>
              <a:t>be</a:t>
            </a:r>
            <a:r>
              <a:rPr lang="cs-CZ" dirty="0" smtClean="0"/>
              <a:t> </a:t>
            </a:r>
            <a:r>
              <a:rPr lang="cs-CZ" dirty="0" err="1" smtClean="0"/>
              <a:t>also</a:t>
            </a:r>
            <a:r>
              <a:rPr lang="cs-CZ" dirty="0" smtClean="0"/>
              <a:t> </a:t>
            </a:r>
            <a:r>
              <a:rPr lang="cs-CZ" dirty="0" err="1" smtClean="0"/>
              <a:t>the</a:t>
            </a:r>
            <a:r>
              <a:rPr lang="cs-CZ" dirty="0" smtClean="0"/>
              <a:t> </a:t>
            </a:r>
            <a:r>
              <a:rPr lang="cs-CZ" dirty="0" err="1" smtClean="0"/>
              <a:t>Japanese</a:t>
            </a:r>
            <a:r>
              <a:rPr lang="cs-CZ" dirty="0" smtClean="0"/>
              <a:t> ¥ </a:t>
            </a:r>
            <a:r>
              <a:rPr lang="cs-CZ" dirty="0" err="1" smtClean="0"/>
              <a:t>which</a:t>
            </a:r>
            <a:r>
              <a:rPr lang="cs-CZ" dirty="0" smtClean="0"/>
              <a:t> </a:t>
            </a:r>
            <a:r>
              <a:rPr lang="cs-CZ" dirty="0" err="1" smtClean="0"/>
              <a:t>is</a:t>
            </a:r>
            <a:r>
              <a:rPr lang="cs-CZ" dirty="0" smtClean="0"/>
              <a:t> made </a:t>
            </a:r>
            <a:r>
              <a:rPr lang="cs-CZ" dirty="0" err="1" smtClean="0"/>
              <a:t>of</a:t>
            </a:r>
            <a:r>
              <a:rPr lang="cs-CZ" dirty="0" smtClean="0"/>
              <a:t> aluminium, a </a:t>
            </a:r>
            <a:r>
              <a:rPr lang="cs-CZ" dirty="0" err="1" smtClean="0"/>
              <a:t>razor</a:t>
            </a:r>
            <a:r>
              <a:rPr lang="cs-CZ" dirty="0" smtClean="0"/>
              <a:t> </a:t>
            </a:r>
            <a:r>
              <a:rPr lang="cs-CZ" dirty="0" err="1" smtClean="0"/>
              <a:t>blade</a:t>
            </a:r>
            <a:r>
              <a:rPr lang="cs-CZ" dirty="0" smtClean="0"/>
              <a:t>, </a:t>
            </a:r>
            <a:r>
              <a:rPr lang="cs-CZ" dirty="0" err="1" smtClean="0"/>
              <a:t>steel</a:t>
            </a:r>
            <a:r>
              <a:rPr lang="cs-CZ" dirty="0" smtClean="0"/>
              <a:t> </a:t>
            </a:r>
            <a:r>
              <a:rPr lang="cs-CZ" dirty="0" err="1" smtClean="0"/>
              <a:t>needle</a:t>
            </a:r>
            <a:r>
              <a:rPr lang="cs-CZ" dirty="0" smtClean="0"/>
              <a:t> </a:t>
            </a:r>
            <a:r>
              <a:rPr lang="cs-CZ" dirty="0" err="1" smtClean="0"/>
              <a:t>or</a:t>
            </a:r>
            <a:r>
              <a:rPr lang="cs-CZ" dirty="0" smtClean="0"/>
              <a:t> a </a:t>
            </a:r>
            <a:r>
              <a:rPr lang="cs-CZ" dirty="0" err="1" smtClean="0"/>
              <a:t>paper</a:t>
            </a:r>
            <a:r>
              <a:rPr lang="cs-CZ" dirty="0" smtClean="0"/>
              <a:t> </a:t>
            </a:r>
            <a:r>
              <a:rPr lang="cs-CZ" dirty="0" err="1" smtClean="0"/>
              <a:t>clip</a:t>
            </a:r>
            <a:r>
              <a:rPr lang="cs-CZ" dirty="0" smtClean="0"/>
              <a:t>!</a:t>
            </a:r>
            <a:endParaRPr lang="cs-CZ" dirty="0"/>
          </a:p>
        </p:txBody>
      </p:sp>
      <p:pic>
        <p:nvPicPr>
          <p:cNvPr id="24580" name="Picture 4" descr="Výsledek obrázku pro surface tension needle"/>
          <p:cNvPicPr>
            <a:picLocks noChangeAspect="1" noChangeArrowheads="1"/>
          </p:cNvPicPr>
          <p:nvPr/>
        </p:nvPicPr>
        <p:blipFill>
          <a:blip r:embed="rId3" cstate="print"/>
          <a:srcRect/>
          <a:stretch>
            <a:fillRect/>
          </a:stretch>
        </p:blipFill>
        <p:spPr bwMode="auto">
          <a:xfrm>
            <a:off x="4932040" y="2204864"/>
            <a:ext cx="3689362" cy="2448316"/>
          </a:xfrm>
          <a:prstGeom prst="rect">
            <a:avLst/>
          </a:prstGeom>
          <a:noFill/>
        </p:spPr>
      </p:pic>
      <p:pic>
        <p:nvPicPr>
          <p:cNvPr id="24584" name="Picture 8" descr="Výsledek obrázku pro floating on surface"/>
          <p:cNvPicPr>
            <a:picLocks noChangeAspect="1" noChangeArrowheads="1"/>
          </p:cNvPicPr>
          <p:nvPr/>
        </p:nvPicPr>
        <p:blipFill>
          <a:blip r:embed="rId4" cstate="print"/>
          <a:srcRect b="12812"/>
          <a:stretch>
            <a:fillRect/>
          </a:stretch>
        </p:blipFill>
        <p:spPr bwMode="auto">
          <a:xfrm>
            <a:off x="5004048" y="4437112"/>
            <a:ext cx="3347864" cy="2252076"/>
          </a:xfrm>
          <a:prstGeom prst="rect">
            <a:avLst/>
          </a:prstGeom>
          <a:noFill/>
        </p:spPr>
      </p:pic>
      <p:sp>
        <p:nvSpPr>
          <p:cNvPr id="24586" name="AutoShape 10" descr="Výsledek obrázku pro floating on surfa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24588" name="Picture 12" descr="Výsledek obrázku pro floating on surface"/>
          <p:cNvPicPr>
            <a:picLocks noChangeAspect="1" noChangeArrowheads="1"/>
          </p:cNvPicPr>
          <p:nvPr/>
        </p:nvPicPr>
        <p:blipFill>
          <a:blip r:embed="rId5" cstate="print"/>
          <a:srcRect/>
          <a:stretch>
            <a:fillRect/>
          </a:stretch>
        </p:blipFill>
        <p:spPr bwMode="auto">
          <a:xfrm>
            <a:off x="5292080" y="0"/>
            <a:ext cx="3035791" cy="2016224"/>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Water</a:t>
            </a:r>
            <a:endParaRPr lang="en-US" dirty="0"/>
          </a:p>
        </p:txBody>
      </p:sp>
      <p:sp>
        <p:nvSpPr>
          <p:cNvPr id="3" name="Zástupný symbol pro obsah 2"/>
          <p:cNvSpPr>
            <a:spLocks noGrp="1"/>
          </p:cNvSpPr>
          <p:nvPr>
            <p:ph idx="1"/>
          </p:nvPr>
        </p:nvSpPr>
        <p:spPr/>
        <p:txBody>
          <a:bodyPr>
            <a:normAutofit/>
          </a:bodyPr>
          <a:lstStyle/>
          <a:p>
            <a:r>
              <a:rPr lang="en-US" sz="2400" dirty="0"/>
              <a:t>Hot water is a better cleaning agent because the lower surface tension makes it a better "wetting agent" to get into pores and fissures rather than bridging them with surface tension. Soaps and detergents further lower the surface tension. </a:t>
            </a:r>
          </a:p>
        </p:txBody>
      </p:sp>
      <p:pic>
        <p:nvPicPr>
          <p:cNvPr id="1029" name="Picture 5" descr="http://hyperphysics.phy-astr.gsu.edu/hbase/Fluids/imgflu/surten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6058" y="3212976"/>
            <a:ext cx="5086169" cy="3094088"/>
          </a:xfrm>
          <a:prstGeom prst="rect">
            <a:avLst/>
          </a:prstGeom>
          <a:noFill/>
          <a:extLst>
            <a:ext uri="{909E8E84-426E-40DD-AFC4-6F175D3DCCD1}">
              <a14:hiddenFill xmlns:a14="http://schemas.microsoft.com/office/drawing/2010/main">
                <a:solidFill>
                  <a:srgbClr val="FFFFFF"/>
                </a:solidFill>
              </a14:hiddenFill>
            </a:ext>
          </a:extLst>
        </p:spPr>
      </p:pic>
      <p:sp>
        <p:nvSpPr>
          <p:cNvPr id="4" name="Obdélník 3"/>
          <p:cNvSpPr/>
          <p:nvPr/>
        </p:nvSpPr>
        <p:spPr>
          <a:xfrm>
            <a:off x="611560" y="5805264"/>
            <a:ext cx="1638590" cy="369332"/>
          </a:xfrm>
          <a:prstGeom prst="rect">
            <a:avLst/>
          </a:prstGeom>
        </p:spPr>
        <p:txBody>
          <a:bodyPr wrap="none">
            <a:spAutoFit/>
          </a:bodyPr>
          <a:lstStyle/>
          <a:p>
            <a:r>
              <a:rPr lang="cs-CZ" dirty="0" smtClean="0"/>
              <a:t>(</a:t>
            </a:r>
            <a:r>
              <a:rPr lang="pt-BR" dirty="0" smtClean="0"/>
              <a:t>1 </a:t>
            </a:r>
            <a:r>
              <a:rPr lang="pt-BR" dirty="0"/>
              <a:t>dyn </a:t>
            </a:r>
            <a:r>
              <a:rPr lang="pt-BR" dirty="0" smtClean="0"/>
              <a:t>= </a:t>
            </a:r>
            <a:r>
              <a:rPr lang="pt-BR" dirty="0"/>
              <a:t>10</a:t>
            </a:r>
            <a:r>
              <a:rPr lang="pt-BR" baseline="30000" dirty="0"/>
              <a:t>−5 </a:t>
            </a:r>
            <a:r>
              <a:rPr lang="pt-BR" dirty="0" smtClean="0"/>
              <a:t>N</a:t>
            </a:r>
            <a:r>
              <a:rPr lang="cs-CZ" dirty="0" smtClean="0"/>
              <a:t>)</a:t>
            </a:r>
            <a:endParaRPr lang="en-US" dirty="0"/>
          </a:p>
        </p:txBody>
      </p:sp>
    </p:spTree>
    <p:extLst>
      <p:ext uri="{BB962C8B-B14F-4D97-AF65-F5344CB8AC3E}">
        <p14:creationId xmlns:p14="http://schemas.microsoft.com/office/powerpoint/2010/main" val="383720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Example</a:t>
            </a:r>
            <a:r>
              <a:rPr lang="cs-CZ" dirty="0" smtClean="0"/>
              <a:t> – </a:t>
            </a:r>
            <a:r>
              <a:rPr lang="cs-CZ" dirty="0" err="1" smtClean="0"/>
              <a:t>soap</a:t>
            </a:r>
            <a:r>
              <a:rPr lang="cs-CZ" dirty="0" smtClean="0"/>
              <a:t> </a:t>
            </a:r>
            <a:r>
              <a:rPr lang="cs-CZ" dirty="0" err="1" smtClean="0"/>
              <a:t>bubble</a:t>
            </a:r>
            <a:endParaRPr lang="en-US" dirty="0"/>
          </a:p>
        </p:txBody>
      </p:sp>
      <p:sp>
        <p:nvSpPr>
          <p:cNvPr id="3" name="Zástupný symbol pro obsah 2"/>
          <p:cNvSpPr>
            <a:spLocks noGrp="1"/>
          </p:cNvSpPr>
          <p:nvPr>
            <p:ph idx="1"/>
          </p:nvPr>
        </p:nvSpPr>
        <p:spPr>
          <a:xfrm>
            <a:off x="205172" y="1412776"/>
            <a:ext cx="8229600" cy="1540768"/>
          </a:xfrm>
        </p:spPr>
        <p:txBody>
          <a:bodyPr>
            <a:normAutofit lnSpcReduction="10000"/>
          </a:bodyPr>
          <a:lstStyle/>
          <a:p>
            <a:r>
              <a:rPr lang="en-US" dirty="0"/>
              <a:t>A soap bubble is on the frame with a 10 cm long stick. What work should be done to push the stick 2 </a:t>
            </a:r>
            <a:r>
              <a:rPr lang="en-US" dirty="0" smtClean="0"/>
              <a:t>cm</a:t>
            </a:r>
            <a:r>
              <a:rPr lang="cs-CZ" dirty="0" smtClean="0"/>
              <a:t>?</a:t>
            </a:r>
            <a:endParaRPr lang="en-US" dirty="0"/>
          </a:p>
        </p:txBody>
      </p:sp>
      <p:cxnSp>
        <p:nvCxnSpPr>
          <p:cNvPr id="5" name="Přímá spojnice 4"/>
          <p:cNvCxnSpPr/>
          <p:nvPr/>
        </p:nvCxnSpPr>
        <p:spPr>
          <a:xfrm>
            <a:off x="1907704" y="3501008"/>
            <a:ext cx="0" cy="2160240"/>
          </a:xfrm>
          <a:prstGeom prst="line">
            <a:avLst/>
          </a:prstGeom>
        </p:spPr>
        <p:style>
          <a:lnRef idx="3">
            <a:schemeClr val="dk1"/>
          </a:lnRef>
          <a:fillRef idx="0">
            <a:schemeClr val="dk1"/>
          </a:fillRef>
          <a:effectRef idx="2">
            <a:schemeClr val="dk1"/>
          </a:effectRef>
          <a:fontRef idx="minor">
            <a:schemeClr val="tx1"/>
          </a:fontRef>
        </p:style>
      </p:cxnSp>
      <p:cxnSp>
        <p:nvCxnSpPr>
          <p:cNvPr id="6" name="Přímá spojnice 5"/>
          <p:cNvCxnSpPr/>
          <p:nvPr/>
        </p:nvCxnSpPr>
        <p:spPr>
          <a:xfrm flipH="1">
            <a:off x="1979712" y="4108237"/>
            <a:ext cx="2520280" cy="0"/>
          </a:xfrm>
          <a:prstGeom prst="line">
            <a:avLst/>
          </a:prstGeom>
        </p:spPr>
        <p:style>
          <a:lnRef idx="3">
            <a:schemeClr val="dk1"/>
          </a:lnRef>
          <a:fillRef idx="0">
            <a:schemeClr val="dk1"/>
          </a:fillRef>
          <a:effectRef idx="2">
            <a:schemeClr val="dk1"/>
          </a:effectRef>
          <a:fontRef idx="minor">
            <a:schemeClr val="tx1"/>
          </a:fontRef>
        </p:style>
      </p:cxnSp>
      <p:cxnSp>
        <p:nvCxnSpPr>
          <p:cNvPr id="7" name="Přímá spojnice 6"/>
          <p:cNvCxnSpPr/>
          <p:nvPr/>
        </p:nvCxnSpPr>
        <p:spPr>
          <a:xfrm flipH="1">
            <a:off x="1907704" y="5635680"/>
            <a:ext cx="2664296" cy="0"/>
          </a:xfrm>
          <a:prstGeom prst="line">
            <a:avLst/>
          </a:prstGeom>
        </p:spPr>
        <p:style>
          <a:lnRef idx="3">
            <a:schemeClr val="dk1"/>
          </a:lnRef>
          <a:fillRef idx="0">
            <a:schemeClr val="dk1"/>
          </a:fillRef>
          <a:effectRef idx="2">
            <a:schemeClr val="dk1"/>
          </a:effectRef>
          <a:fontRef idx="minor">
            <a:schemeClr val="tx1"/>
          </a:fontRef>
        </p:style>
      </p:cxnSp>
      <p:cxnSp>
        <p:nvCxnSpPr>
          <p:cNvPr id="8" name="Přímá spojnice 7"/>
          <p:cNvCxnSpPr/>
          <p:nvPr/>
        </p:nvCxnSpPr>
        <p:spPr>
          <a:xfrm>
            <a:off x="4572000" y="3501008"/>
            <a:ext cx="0" cy="2160240"/>
          </a:xfrm>
          <a:prstGeom prst="line">
            <a:avLst/>
          </a:prstGeom>
        </p:spPr>
        <p:style>
          <a:lnRef idx="3">
            <a:schemeClr val="dk1"/>
          </a:lnRef>
          <a:fillRef idx="0">
            <a:schemeClr val="dk1"/>
          </a:fillRef>
          <a:effectRef idx="2">
            <a:schemeClr val="dk1"/>
          </a:effectRef>
          <a:fontRef idx="minor">
            <a:schemeClr val="tx1"/>
          </a:fontRef>
        </p:style>
      </p:cxnSp>
      <p:sp>
        <p:nvSpPr>
          <p:cNvPr id="12" name="Zaoblený obdélník 11"/>
          <p:cNvSpPr/>
          <p:nvPr/>
        </p:nvSpPr>
        <p:spPr>
          <a:xfrm>
            <a:off x="1979712" y="4411544"/>
            <a:ext cx="2520280"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F      </a:t>
            </a:r>
            <a:endParaRPr lang="en-US" dirty="0"/>
          </a:p>
        </p:txBody>
      </p:sp>
      <p:sp>
        <p:nvSpPr>
          <p:cNvPr id="13" name="Šipka dolů 12"/>
          <p:cNvSpPr/>
          <p:nvPr/>
        </p:nvSpPr>
        <p:spPr>
          <a:xfrm>
            <a:off x="3059832" y="4411544"/>
            <a:ext cx="360040" cy="889664"/>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 name="TextovéPole 13"/>
          <p:cNvSpPr txBox="1"/>
          <p:nvPr/>
        </p:nvSpPr>
        <p:spPr>
          <a:xfrm>
            <a:off x="2987824" y="3738905"/>
            <a:ext cx="753732" cy="369332"/>
          </a:xfrm>
          <a:prstGeom prst="rect">
            <a:avLst/>
          </a:prstGeom>
          <a:noFill/>
        </p:spPr>
        <p:txBody>
          <a:bodyPr wrap="none" rtlCol="0">
            <a:spAutoFit/>
          </a:bodyPr>
          <a:lstStyle/>
          <a:p>
            <a:r>
              <a:rPr lang="cs-CZ" dirty="0" smtClean="0"/>
              <a:t>10 cm</a:t>
            </a:r>
            <a:endParaRPr lang="en-US" dirty="0"/>
          </a:p>
        </p:txBody>
      </p:sp>
      <p:sp>
        <p:nvSpPr>
          <p:cNvPr id="15" name="TextovéPole 14"/>
          <p:cNvSpPr txBox="1"/>
          <p:nvPr/>
        </p:nvSpPr>
        <p:spPr>
          <a:xfrm>
            <a:off x="3447366" y="4654280"/>
            <a:ext cx="290464" cy="369332"/>
          </a:xfrm>
          <a:prstGeom prst="rect">
            <a:avLst/>
          </a:prstGeom>
          <a:noFill/>
        </p:spPr>
        <p:txBody>
          <a:bodyPr wrap="none" rtlCol="0">
            <a:spAutoFit/>
          </a:bodyPr>
          <a:lstStyle/>
          <a:p>
            <a:r>
              <a:rPr lang="cs-CZ" dirty="0" smtClean="0"/>
              <a:t>F</a:t>
            </a:r>
            <a:endParaRPr lang="en-US" dirty="0"/>
          </a:p>
        </p:txBody>
      </p:sp>
      <p:cxnSp>
        <p:nvCxnSpPr>
          <p:cNvPr id="17" name="Přímá spojnice 16"/>
          <p:cNvCxnSpPr/>
          <p:nvPr/>
        </p:nvCxnSpPr>
        <p:spPr>
          <a:xfrm>
            <a:off x="1979712" y="4293096"/>
            <a:ext cx="360040" cy="0"/>
          </a:xfrm>
          <a:prstGeom prst="line">
            <a:avLst/>
          </a:prstGeom>
        </p:spPr>
        <p:style>
          <a:lnRef idx="3">
            <a:schemeClr val="dk1"/>
          </a:lnRef>
          <a:fillRef idx="0">
            <a:schemeClr val="dk1"/>
          </a:fillRef>
          <a:effectRef idx="2">
            <a:schemeClr val="dk1"/>
          </a:effectRef>
          <a:fontRef idx="minor">
            <a:schemeClr val="tx1"/>
          </a:fontRef>
        </p:style>
      </p:cxnSp>
      <p:cxnSp>
        <p:nvCxnSpPr>
          <p:cNvPr id="18" name="Přímá spojnice 17"/>
          <p:cNvCxnSpPr/>
          <p:nvPr/>
        </p:nvCxnSpPr>
        <p:spPr>
          <a:xfrm>
            <a:off x="3004650" y="4305667"/>
            <a:ext cx="360040" cy="0"/>
          </a:xfrm>
          <a:prstGeom prst="line">
            <a:avLst/>
          </a:prstGeom>
        </p:spPr>
        <p:style>
          <a:lnRef idx="3">
            <a:schemeClr val="dk1"/>
          </a:lnRef>
          <a:fillRef idx="0">
            <a:schemeClr val="dk1"/>
          </a:fillRef>
          <a:effectRef idx="2">
            <a:schemeClr val="dk1"/>
          </a:effectRef>
          <a:fontRef idx="minor">
            <a:schemeClr val="tx1"/>
          </a:fontRef>
        </p:style>
      </p:cxnSp>
      <p:cxnSp>
        <p:nvCxnSpPr>
          <p:cNvPr id="19" name="Přímá spojnice 18"/>
          <p:cNvCxnSpPr/>
          <p:nvPr/>
        </p:nvCxnSpPr>
        <p:spPr>
          <a:xfrm>
            <a:off x="3599892" y="4293096"/>
            <a:ext cx="360040" cy="0"/>
          </a:xfrm>
          <a:prstGeom prst="line">
            <a:avLst/>
          </a:prstGeom>
        </p:spPr>
        <p:style>
          <a:lnRef idx="3">
            <a:schemeClr val="dk1"/>
          </a:lnRef>
          <a:fillRef idx="0">
            <a:schemeClr val="dk1"/>
          </a:fillRef>
          <a:effectRef idx="2">
            <a:schemeClr val="dk1"/>
          </a:effectRef>
          <a:fontRef idx="minor">
            <a:schemeClr val="tx1"/>
          </a:fontRef>
        </p:style>
      </p:cxnSp>
      <p:cxnSp>
        <p:nvCxnSpPr>
          <p:cNvPr id="20" name="Přímá spojnice 19"/>
          <p:cNvCxnSpPr/>
          <p:nvPr/>
        </p:nvCxnSpPr>
        <p:spPr>
          <a:xfrm>
            <a:off x="2511110" y="4305667"/>
            <a:ext cx="360040" cy="0"/>
          </a:xfrm>
          <a:prstGeom prst="line">
            <a:avLst/>
          </a:prstGeom>
        </p:spPr>
        <p:style>
          <a:lnRef idx="3">
            <a:schemeClr val="dk1"/>
          </a:lnRef>
          <a:fillRef idx="0">
            <a:schemeClr val="dk1"/>
          </a:fillRef>
          <a:effectRef idx="2">
            <a:schemeClr val="dk1"/>
          </a:effectRef>
          <a:fontRef idx="minor">
            <a:schemeClr val="tx1"/>
          </a:fontRef>
        </p:style>
      </p:cxnSp>
      <p:cxnSp>
        <p:nvCxnSpPr>
          <p:cNvPr id="21" name="Přímá spojnice 20"/>
          <p:cNvCxnSpPr/>
          <p:nvPr/>
        </p:nvCxnSpPr>
        <p:spPr>
          <a:xfrm>
            <a:off x="4139952" y="4288521"/>
            <a:ext cx="360040" cy="0"/>
          </a:xfrm>
          <a:prstGeom prst="line">
            <a:avLst/>
          </a:prstGeom>
        </p:spPr>
        <p:style>
          <a:lnRef idx="3">
            <a:schemeClr val="dk1"/>
          </a:lnRef>
          <a:fillRef idx="0">
            <a:schemeClr val="dk1"/>
          </a:fillRef>
          <a:effectRef idx="2">
            <a:schemeClr val="dk1"/>
          </a:effectRef>
          <a:fontRef idx="minor">
            <a:schemeClr val="tx1"/>
          </a:fontRef>
        </p:style>
      </p:cxnSp>
      <p:sp>
        <p:nvSpPr>
          <p:cNvPr id="22" name="Pravá složená závorka 21"/>
          <p:cNvSpPr/>
          <p:nvPr/>
        </p:nvSpPr>
        <p:spPr>
          <a:xfrm>
            <a:off x="4860032" y="4108237"/>
            <a:ext cx="72008" cy="19743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ovéPole 22"/>
          <p:cNvSpPr txBox="1"/>
          <p:nvPr/>
        </p:nvSpPr>
        <p:spPr>
          <a:xfrm>
            <a:off x="5076056" y="4057120"/>
            <a:ext cx="636713" cy="369332"/>
          </a:xfrm>
          <a:prstGeom prst="rect">
            <a:avLst/>
          </a:prstGeom>
          <a:noFill/>
        </p:spPr>
        <p:txBody>
          <a:bodyPr wrap="none" rtlCol="0">
            <a:spAutoFit/>
          </a:bodyPr>
          <a:lstStyle/>
          <a:p>
            <a:r>
              <a:rPr lang="cs-CZ" dirty="0" smtClean="0"/>
              <a:t>2 cm</a:t>
            </a:r>
            <a:endParaRPr lang="en-US" dirty="0"/>
          </a:p>
        </p:txBody>
      </p:sp>
    </p:spTree>
    <p:extLst>
      <p:ext uri="{BB962C8B-B14F-4D97-AF65-F5344CB8AC3E}">
        <p14:creationId xmlns:p14="http://schemas.microsoft.com/office/powerpoint/2010/main" val="3818877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www.priklady.eu/files/img/priklady/fyzika/povrch-kvapaliny/povrch-kvapalin-1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1" y="3165742"/>
            <a:ext cx="7288392" cy="2376264"/>
          </a:xfrm>
          <a:prstGeom prst="rect">
            <a:avLst/>
          </a:prstGeom>
          <a:noFill/>
          <a:extLst>
            <a:ext uri="{909E8E84-426E-40DD-AFC4-6F175D3DCCD1}">
              <a14:hiddenFill xmlns:a14="http://schemas.microsoft.com/office/drawing/2010/main">
                <a:solidFill>
                  <a:srgbClr val="FFFFFF"/>
                </a:solidFill>
              </a14:hiddenFill>
            </a:ext>
          </a:extLst>
        </p:spPr>
      </p:pic>
      <p:cxnSp>
        <p:nvCxnSpPr>
          <p:cNvPr id="5" name="Přímá spojnice 4"/>
          <p:cNvCxnSpPr/>
          <p:nvPr/>
        </p:nvCxnSpPr>
        <p:spPr>
          <a:xfrm>
            <a:off x="4427984" y="548680"/>
            <a:ext cx="0" cy="2160240"/>
          </a:xfrm>
          <a:prstGeom prst="line">
            <a:avLst/>
          </a:prstGeom>
        </p:spPr>
        <p:style>
          <a:lnRef idx="3">
            <a:schemeClr val="dk1"/>
          </a:lnRef>
          <a:fillRef idx="0">
            <a:schemeClr val="dk1"/>
          </a:fillRef>
          <a:effectRef idx="2">
            <a:schemeClr val="dk1"/>
          </a:effectRef>
          <a:fontRef idx="minor">
            <a:schemeClr val="tx1"/>
          </a:fontRef>
        </p:style>
      </p:cxnSp>
      <p:cxnSp>
        <p:nvCxnSpPr>
          <p:cNvPr id="6" name="Přímá spojnice 5"/>
          <p:cNvCxnSpPr/>
          <p:nvPr/>
        </p:nvCxnSpPr>
        <p:spPr>
          <a:xfrm flipH="1">
            <a:off x="4499992" y="1155909"/>
            <a:ext cx="2520280" cy="0"/>
          </a:xfrm>
          <a:prstGeom prst="line">
            <a:avLst/>
          </a:prstGeom>
        </p:spPr>
        <p:style>
          <a:lnRef idx="3">
            <a:schemeClr val="dk1"/>
          </a:lnRef>
          <a:fillRef idx="0">
            <a:schemeClr val="dk1"/>
          </a:fillRef>
          <a:effectRef idx="2">
            <a:schemeClr val="dk1"/>
          </a:effectRef>
          <a:fontRef idx="minor">
            <a:schemeClr val="tx1"/>
          </a:fontRef>
        </p:style>
      </p:cxnSp>
      <p:cxnSp>
        <p:nvCxnSpPr>
          <p:cNvPr id="7" name="Přímá spojnice 6"/>
          <p:cNvCxnSpPr/>
          <p:nvPr/>
        </p:nvCxnSpPr>
        <p:spPr>
          <a:xfrm flipH="1">
            <a:off x="4427984" y="2683352"/>
            <a:ext cx="2664296" cy="0"/>
          </a:xfrm>
          <a:prstGeom prst="line">
            <a:avLst/>
          </a:prstGeom>
        </p:spPr>
        <p:style>
          <a:lnRef idx="3">
            <a:schemeClr val="dk1"/>
          </a:lnRef>
          <a:fillRef idx="0">
            <a:schemeClr val="dk1"/>
          </a:fillRef>
          <a:effectRef idx="2">
            <a:schemeClr val="dk1"/>
          </a:effectRef>
          <a:fontRef idx="minor">
            <a:schemeClr val="tx1"/>
          </a:fontRef>
        </p:style>
      </p:cxnSp>
      <p:cxnSp>
        <p:nvCxnSpPr>
          <p:cNvPr id="8" name="Přímá spojnice 7"/>
          <p:cNvCxnSpPr/>
          <p:nvPr/>
        </p:nvCxnSpPr>
        <p:spPr>
          <a:xfrm>
            <a:off x="7092280" y="548680"/>
            <a:ext cx="0" cy="2160240"/>
          </a:xfrm>
          <a:prstGeom prst="line">
            <a:avLst/>
          </a:prstGeom>
        </p:spPr>
        <p:style>
          <a:lnRef idx="3">
            <a:schemeClr val="dk1"/>
          </a:lnRef>
          <a:fillRef idx="0">
            <a:schemeClr val="dk1"/>
          </a:fillRef>
          <a:effectRef idx="2">
            <a:schemeClr val="dk1"/>
          </a:effectRef>
          <a:fontRef idx="minor">
            <a:schemeClr val="tx1"/>
          </a:fontRef>
        </p:style>
      </p:cxnSp>
      <p:sp>
        <p:nvSpPr>
          <p:cNvPr id="9" name="Zaoblený obdélník 8"/>
          <p:cNvSpPr/>
          <p:nvPr/>
        </p:nvSpPr>
        <p:spPr>
          <a:xfrm>
            <a:off x="4499992" y="1459216"/>
            <a:ext cx="2520280"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F      </a:t>
            </a:r>
            <a:endParaRPr lang="en-US" dirty="0"/>
          </a:p>
        </p:txBody>
      </p:sp>
      <p:sp>
        <p:nvSpPr>
          <p:cNvPr id="10" name="Šipka dolů 9"/>
          <p:cNvSpPr/>
          <p:nvPr/>
        </p:nvSpPr>
        <p:spPr>
          <a:xfrm>
            <a:off x="5580112" y="1459216"/>
            <a:ext cx="360040" cy="889664"/>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TextovéPole 10"/>
          <p:cNvSpPr txBox="1"/>
          <p:nvPr/>
        </p:nvSpPr>
        <p:spPr>
          <a:xfrm>
            <a:off x="5508104" y="786577"/>
            <a:ext cx="753732" cy="369332"/>
          </a:xfrm>
          <a:prstGeom prst="rect">
            <a:avLst/>
          </a:prstGeom>
          <a:noFill/>
        </p:spPr>
        <p:txBody>
          <a:bodyPr wrap="none" rtlCol="0">
            <a:spAutoFit/>
          </a:bodyPr>
          <a:lstStyle/>
          <a:p>
            <a:r>
              <a:rPr lang="cs-CZ" dirty="0" smtClean="0"/>
              <a:t>10 cm</a:t>
            </a:r>
            <a:endParaRPr lang="en-US" dirty="0"/>
          </a:p>
        </p:txBody>
      </p:sp>
      <p:sp>
        <p:nvSpPr>
          <p:cNvPr id="12" name="TextovéPole 11"/>
          <p:cNvSpPr txBox="1"/>
          <p:nvPr/>
        </p:nvSpPr>
        <p:spPr>
          <a:xfrm>
            <a:off x="5967646" y="1701952"/>
            <a:ext cx="290464" cy="369332"/>
          </a:xfrm>
          <a:prstGeom prst="rect">
            <a:avLst/>
          </a:prstGeom>
          <a:noFill/>
        </p:spPr>
        <p:txBody>
          <a:bodyPr wrap="none" rtlCol="0">
            <a:spAutoFit/>
          </a:bodyPr>
          <a:lstStyle/>
          <a:p>
            <a:r>
              <a:rPr lang="cs-CZ" dirty="0" smtClean="0"/>
              <a:t>F</a:t>
            </a:r>
            <a:endParaRPr lang="en-US" dirty="0"/>
          </a:p>
        </p:txBody>
      </p:sp>
      <p:cxnSp>
        <p:nvCxnSpPr>
          <p:cNvPr id="13" name="Přímá spojnice 12"/>
          <p:cNvCxnSpPr/>
          <p:nvPr/>
        </p:nvCxnSpPr>
        <p:spPr>
          <a:xfrm>
            <a:off x="4499992" y="1340768"/>
            <a:ext cx="360040" cy="0"/>
          </a:xfrm>
          <a:prstGeom prst="line">
            <a:avLst/>
          </a:prstGeom>
        </p:spPr>
        <p:style>
          <a:lnRef idx="3">
            <a:schemeClr val="dk1"/>
          </a:lnRef>
          <a:fillRef idx="0">
            <a:schemeClr val="dk1"/>
          </a:fillRef>
          <a:effectRef idx="2">
            <a:schemeClr val="dk1"/>
          </a:effectRef>
          <a:fontRef idx="minor">
            <a:schemeClr val="tx1"/>
          </a:fontRef>
        </p:style>
      </p:cxnSp>
      <p:cxnSp>
        <p:nvCxnSpPr>
          <p:cNvPr id="14" name="Přímá spojnice 13"/>
          <p:cNvCxnSpPr/>
          <p:nvPr/>
        </p:nvCxnSpPr>
        <p:spPr>
          <a:xfrm>
            <a:off x="5524930" y="1353339"/>
            <a:ext cx="360040" cy="0"/>
          </a:xfrm>
          <a:prstGeom prst="line">
            <a:avLst/>
          </a:prstGeom>
        </p:spPr>
        <p:style>
          <a:lnRef idx="3">
            <a:schemeClr val="dk1"/>
          </a:lnRef>
          <a:fillRef idx="0">
            <a:schemeClr val="dk1"/>
          </a:fillRef>
          <a:effectRef idx="2">
            <a:schemeClr val="dk1"/>
          </a:effectRef>
          <a:fontRef idx="minor">
            <a:schemeClr val="tx1"/>
          </a:fontRef>
        </p:style>
      </p:cxnSp>
      <p:cxnSp>
        <p:nvCxnSpPr>
          <p:cNvPr id="15" name="Přímá spojnice 14"/>
          <p:cNvCxnSpPr/>
          <p:nvPr/>
        </p:nvCxnSpPr>
        <p:spPr>
          <a:xfrm>
            <a:off x="6120172" y="1340768"/>
            <a:ext cx="360040" cy="0"/>
          </a:xfrm>
          <a:prstGeom prst="line">
            <a:avLst/>
          </a:prstGeom>
        </p:spPr>
        <p:style>
          <a:lnRef idx="3">
            <a:schemeClr val="dk1"/>
          </a:lnRef>
          <a:fillRef idx="0">
            <a:schemeClr val="dk1"/>
          </a:fillRef>
          <a:effectRef idx="2">
            <a:schemeClr val="dk1"/>
          </a:effectRef>
          <a:fontRef idx="minor">
            <a:schemeClr val="tx1"/>
          </a:fontRef>
        </p:style>
      </p:cxnSp>
      <p:cxnSp>
        <p:nvCxnSpPr>
          <p:cNvPr id="16" name="Přímá spojnice 15"/>
          <p:cNvCxnSpPr/>
          <p:nvPr/>
        </p:nvCxnSpPr>
        <p:spPr>
          <a:xfrm>
            <a:off x="5031390" y="1353339"/>
            <a:ext cx="360040" cy="0"/>
          </a:xfrm>
          <a:prstGeom prst="line">
            <a:avLst/>
          </a:prstGeom>
        </p:spPr>
        <p:style>
          <a:lnRef idx="3">
            <a:schemeClr val="dk1"/>
          </a:lnRef>
          <a:fillRef idx="0">
            <a:schemeClr val="dk1"/>
          </a:fillRef>
          <a:effectRef idx="2">
            <a:schemeClr val="dk1"/>
          </a:effectRef>
          <a:fontRef idx="minor">
            <a:schemeClr val="tx1"/>
          </a:fontRef>
        </p:style>
      </p:cxnSp>
      <p:cxnSp>
        <p:nvCxnSpPr>
          <p:cNvPr id="17" name="Přímá spojnice 16"/>
          <p:cNvCxnSpPr/>
          <p:nvPr/>
        </p:nvCxnSpPr>
        <p:spPr>
          <a:xfrm>
            <a:off x="6660232" y="1336193"/>
            <a:ext cx="360040" cy="0"/>
          </a:xfrm>
          <a:prstGeom prst="line">
            <a:avLst/>
          </a:prstGeom>
        </p:spPr>
        <p:style>
          <a:lnRef idx="3">
            <a:schemeClr val="dk1"/>
          </a:lnRef>
          <a:fillRef idx="0">
            <a:schemeClr val="dk1"/>
          </a:fillRef>
          <a:effectRef idx="2">
            <a:schemeClr val="dk1"/>
          </a:effectRef>
          <a:fontRef idx="minor">
            <a:schemeClr val="tx1"/>
          </a:fontRef>
        </p:style>
      </p:cxnSp>
      <p:sp>
        <p:nvSpPr>
          <p:cNvPr id="18" name="Pravá složená závorka 17"/>
          <p:cNvSpPr/>
          <p:nvPr/>
        </p:nvSpPr>
        <p:spPr>
          <a:xfrm>
            <a:off x="7380312" y="1155909"/>
            <a:ext cx="72008" cy="19743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ovéPole 18"/>
          <p:cNvSpPr txBox="1"/>
          <p:nvPr/>
        </p:nvSpPr>
        <p:spPr>
          <a:xfrm>
            <a:off x="7596336" y="1104792"/>
            <a:ext cx="636713" cy="369332"/>
          </a:xfrm>
          <a:prstGeom prst="rect">
            <a:avLst/>
          </a:prstGeom>
          <a:noFill/>
        </p:spPr>
        <p:txBody>
          <a:bodyPr wrap="none" rtlCol="0">
            <a:spAutoFit/>
          </a:bodyPr>
          <a:lstStyle/>
          <a:p>
            <a:r>
              <a:rPr lang="cs-CZ" dirty="0" smtClean="0"/>
              <a:t>2 cm</a:t>
            </a:r>
            <a:endParaRPr lang="en-US" dirty="0"/>
          </a:p>
        </p:txBody>
      </p:sp>
      <p:sp>
        <p:nvSpPr>
          <p:cNvPr id="4" name="TextovéPole 3"/>
          <p:cNvSpPr txBox="1"/>
          <p:nvPr/>
        </p:nvSpPr>
        <p:spPr>
          <a:xfrm>
            <a:off x="7219315" y="3165742"/>
            <a:ext cx="1140769" cy="400110"/>
          </a:xfrm>
          <a:prstGeom prst="rect">
            <a:avLst/>
          </a:prstGeom>
          <a:noFill/>
        </p:spPr>
        <p:txBody>
          <a:bodyPr wrap="square" rtlCol="0">
            <a:spAutoFit/>
          </a:bodyPr>
          <a:lstStyle/>
          <a:p>
            <a:r>
              <a:rPr lang="cs-CZ" sz="2000" b="1" i="1" dirty="0" smtClean="0"/>
              <a:t>W= </a:t>
            </a:r>
            <a:r>
              <a:rPr lang="cs-CZ" sz="2000" b="1" i="1" dirty="0" err="1" smtClean="0"/>
              <a:t>F.s</a:t>
            </a:r>
            <a:endParaRPr lang="en-US" sz="2000" b="1" i="1" dirty="0"/>
          </a:p>
        </p:txBody>
      </p:sp>
      <p:sp>
        <p:nvSpPr>
          <p:cNvPr id="20" name="TextovéPole 19"/>
          <p:cNvSpPr txBox="1"/>
          <p:nvPr/>
        </p:nvSpPr>
        <p:spPr>
          <a:xfrm>
            <a:off x="539551" y="971243"/>
            <a:ext cx="781176" cy="369332"/>
          </a:xfrm>
          <a:prstGeom prst="rect">
            <a:avLst/>
          </a:prstGeom>
          <a:noFill/>
        </p:spPr>
        <p:txBody>
          <a:bodyPr wrap="none" rtlCol="0">
            <a:spAutoFit/>
          </a:bodyPr>
          <a:lstStyle/>
          <a:p>
            <a:r>
              <a:rPr lang="cs-CZ" dirty="0" err="1" smtClean="0"/>
              <a:t>result</a:t>
            </a:r>
            <a:r>
              <a:rPr lang="cs-CZ" dirty="0" smtClean="0"/>
              <a:t>:</a:t>
            </a:r>
            <a:endParaRPr lang="en-US" dirty="0"/>
          </a:p>
        </p:txBody>
      </p:sp>
    </p:spTree>
    <p:extLst>
      <p:ext uri="{BB962C8B-B14F-4D97-AF65-F5344CB8AC3E}">
        <p14:creationId xmlns:p14="http://schemas.microsoft.com/office/powerpoint/2010/main" val="2449392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Example</a:t>
            </a:r>
            <a:r>
              <a:rPr lang="cs-CZ" dirty="0" smtClean="0"/>
              <a:t> – </a:t>
            </a:r>
            <a:r>
              <a:rPr lang="cs-CZ" dirty="0" err="1" smtClean="0"/>
              <a:t>water</a:t>
            </a:r>
            <a:r>
              <a:rPr lang="cs-CZ" dirty="0" smtClean="0"/>
              <a:t> drop</a:t>
            </a:r>
            <a:endParaRPr lang="en-US" dirty="0"/>
          </a:p>
        </p:txBody>
      </p:sp>
      <p:sp>
        <p:nvSpPr>
          <p:cNvPr id="3" name="Zástupný symbol pro obsah 2"/>
          <p:cNvSpPr>
            <a:spLocks noGrp="1"/>
          </p:cNvSpPr>
          <p:nvPr>
            <p:ph idx="1"/>
          </p:nvPr>
        </p:nvSpPr>
        <p:spPr/>
        <p:txBody>
          <a:bodyPr/>
          <a:lstStyle/>
          <a:p>
            <a:r>
              <a:rPr lang="en-US" dirty="0"/>
              <a:t>What is the weight of water drop (σ = 73.10-3N.m-1), which eaves from a pipe with a radius of 0.5 mm?</a:t>
            </a:r>
          </a:p>
        </p:txBody>
      </p:sp>
      <p:sp>
        <p:nvSpPr>
          <p:cNvPr id="4" name="Ovál 3"/>
          <p:cNvSpPr/>
          <p:nvPr/>
        </p:nvSpPr>
        <p:spPr>
          <a:xfrm>
            <a:off x="5076056" y="4437112"/>
            <a:ext cx="1368152"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Přímá spojnice 5"/>
          <p:cNvCxnSpPr>
            <a:endCxn id="4" idx="2"/>
          </p:cNvCxnSpPr>
          <p:nvPr/>
        </p:nvCxnSpPr>
        <p:spPr>
          <a:xfrm>
            <a:off x="5076056" y="2708920"/>
            <a:ext cx="0" cy="19442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Přímá spojnice 9"/>
          <p:cNvCxnSpPr>
            <a:stCxn id="4" idx="6"/>
          </p:cNvCxnSpPr>
          <p:nvPr/>
        </p:nvCxnSpPr>
        <p:spPr>
          <a:xfrm flipV="1">
            <a:off x="6444208" y="2708920"/>
            <a:ext cx="0" cy="1944216"/>
          </a:xfrm>
          <a:prstGeom prst="line">
            <a:avLst/>
          </a:prstGeom>
        </p:spPr>
        <p:style>
          <a:lnRef idx="1">
            <a:schemeClr val="accent1"/>
          </a:lnRef>
          <a:fillRef idx="0">
            <a:schemeClr val="accent1"/>
          </a:fillRef>
          <a:effectRef idx="0">
            <a:schemeClr val="accent1"/>
          </a:effectRef>
          <a:fontRef idx="minor">
            <a:schemeClr val="tx1"/>
          </a:fontRef>
        </p:style>
      </p:cxnSp>
      <p:sp>
        <p:nvSpPr>
          <p:cNvPr id="11" name="Ovál 10"/>
          <p:cNvSpPr/>
          <p:nvPr/>
        </p:nvSpPr>
        <p:spPr>
          <a:xfrm>
            <a:off x="5063197" y="4649538"/>
            <a:ext cx="1296144"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Přímá spojnice se šipkou 13"/>
          <p:cNvCxnSpPr/>
          <p:nvPr/>
        </p:nvCxnSpPr>
        <p:spPr>
          <a:xfrm>
            <a:off x="6660232" y="5261606"/>
            <a:ext cx="0" cy="11197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Přímá spojnice se šipkou 15"/>
          <p:cNvCxnSpPr/>
          <p:nvPr/>
        </p:nvCxnSpPr>
        <p:spPr>
          <a:xfrm flipV="1">
            <a:off x="6948264" y="4437112"/>
            <a:ext cx="0" cy="10081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ovéPole 16"/>
          <p:cNvSpPr txBox="1"/>
          <p:nvPr/>
        </p:nvSpPr>
        <p:spPr>
          <a:xfrm>
            <a:off x="6804248" y="5873674"/>
            <a:ext cx="972767" cy="369332"/>
          </a:xfrm>
          <a:prstGeom prst="rect">
            <a:avLst/>
          </a:prstGeom>
          <a:noFill/>
        </p:spPr>
        <p:txBody>
          <a:bodyPr wrap="none" rtlCol="0">
            <a:spAutoFit/>
          </a:bodyPr>
          <a:lstStyle/>
          <a:p>
            <a:r>
              <a:rPr lang="cs-CZ" dirty="0" smtClean="0"/>
              <a:t>F </a:t>
            </a:r>
            <a:r>
              <a:rPr lang="cs-CZ" dirty="0" err="1" smtClean="0"/>
              <a:t>gravity</a:t>
            </a:r>
            <a:endParaRPr lang="en-US" dirty="0"/>
          </a:p>
        </p:txBody>
      </p:sp>
      <p:sp>
        <p:nvSpPr>
          <p:cNvPr id="18" name="TextovéPole 17"/>
          <p:cNvSpPr txBox="1"/>
          <p:nvPr/>
        </p:nvSpPr>
        <p:spPr>
          <a:xfrm>
            <a:off x="7105900" y="4684494"/>
            <a:ext cx="1775871" cy="369332"/>
          </a:xfrm>
          <a:prstGeom prst="rect">
            <a:avLst/>
          </a:prstGeom>
          <a:noFill/>
        </p:spPr>
        <p:txBody>
          <a:bodyPr wrap="none" rtlCol="0">
            <a:spAutoFit/>
          </a:bodyPr>
          <a:lstStyle/>
          <a:p>
            <a:r>
              <a:rPr lang="cs-CZ" dirty="0" smtClean="0"/>
              <a:t>F </a:t>
            </a:r>
            <a:r>
              <a:rPr lang="cs-CZ" dirty="0" err="1" smtClean="0"/>
              <a:t>surface</a:t>
            </a:r>
            <a:r>
              <a:rPr lang="cs-CZ" dirty="0" smtClean="0"/>
              <a:t> tension</a:t>
            </a:r>
            <a:endParaRPr lang="en-US" dirty="0"/>
          </a:p>
        </p:txBody>
      </p:sp>
    </p:spTree>
    <p:extLst>
      <p:ext uri="{BB962C8B-B14F-4D97-AF65-F5344CB8AC3E}">
        <p14:creationId xmlns:p14="http://schemas.microsoft.com/office/powerpoint/2010/main" val="1584713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pPr marL="342900" lvl="0" indent="-342900">
              <a:spcBef>
                <a:spcPct val="20000"/>
              </a:spcBef>
            </a:pPr>
            <a:r>
              <a:rPr lang="en-US" sz="2400" dirty="0">
                <a:solidFill>
                  <a:prstClr val="black"/>
                </a:solidFill>
                <a:ea typeface="+mn-ea"/>
                <a:cs typeface="+mn-cs"/>
              </a:rPr>
              <a:t>What is the weight of water drop (σ = 73.10-3N.m-1), which eaves from a pipe with a radius of 0.5 mm?</a:t>
            </a:r>
            <a:br>
              <a:rPr lang="en-US" sz="2400" dirty="0">
                <a:solidFill>
                  <a:prstClr val="black"/>
                </a:solidFill>
                <a:ea typeface="+mn-ea"/>
                <a:cs typeface="+mn-cs"/>
              </a:rPr>
            </a:br>
            <a:endParaRPr lang="en-US" sz="2400" dirty="0"/>
          </a:p>
        </p:txBody>
      </p:sp>
      <p:sp>
        <p:nvSpPr>
          <p:cNvPr id="3" name="Zástupný symbol pro obsah 2"/>
          <p:cNvSpPr>
            <a:spLocks noGrp="1"/>
          </p:cNvSpPr>
          <p:nvPr>
            <p:ph idx="1"/>
          </p:nvPr>
        </p:nvSpPr>
        <p:spPr/>
        <p:txBody>
          <a:bodyPr>
            <a:normAutofit/>
          </a:bodyPr>
          <a:lstStyle/>
          <a:p>
            <a:r>
              <a:rPr lang="en-US" sz="2800" dirty="0"/>
              <a:t>R = 0,5.10-3m,  g = 10 m.s-2,  </a:t>
            </a:r>
            <a:r>
              <a:rPr lang="el-GR" sz="2800" dirty="0"/>
              <a:t>σ = 73.10-3</a:t>
            </a:r>
            <a:r>
              <a:rPr lang="en-US" sz="2800" dirty="0"/>
              <a:t>N.m-1</a:t>
            </a:r>
          </a:p>
          <a:p>
            <a:pPr marL="0" indent="0">
              <a:buNone/>
            </a:pPr>
            <a:endParaRPr lang="en-US" sz="2800" dirty="0"/>
          </a:p>
        </p:txBody>
      </p:sp>
      <p:pic>
        <p:nvPicPr>
          <p:cNvPr id="3074" name="Picture 2" descr="https://www.priklady.eu/files/img/priklady/fyzika/povrch-kvapaliny/fyzika-povrch-kvapalin-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276872"/>
            <a:ext cx="5572858" cy="3240360"/>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4644008" y="3284984"/>
            <a:ext cx="676788" cy="369332"/>
          </a:xfrm>
          <a:prstGeom prst="rect">
            <a:avLst/>
          </a:prstGeom>
          <a:noFill/>
        </p:spPr>
        <p:txBody>
          <a:bodyPr wrap="none" rtlCol="0">
            <a:spAutoFit/>
          </a:bodyPr>
          <a:lstStyle/>
          <a:p>
            <a:r>
              <a:rPr lang="cs-CZ" dirty="0" smtClean="0"/>
              <a:t>2</a:t>
            </a:r>
            <a:r>
              <a:rPr lang="cs-CZ" dirty="0" smtClean="0">
                <a:sym typeface="Symbol"/>
              </a:rPr>
              <a:t>r=l</a:t>
            </a:r>
            <a:endParaRPr lang="en-US" dirty="0"/>
          </a:p>
        </p:txBody>
      </p:sp>
      <p:cxnSp>
        <p:nvCxnSpPr>
          <p:cNvPr id="6" name="Přímá spojnice 5"/>
          <p:cNvCxnSpPr/>
          <p:nvPr/>
        </p:nvCxnSpPr>
        <p:spPr>
          <a:xfrm>
            <a:off x="539552" y="5517232"/>
            <a:ext cx="1296144" cy="0"/>
          </a:xfrm>
          <a:prstGeom prst="line">
            <a:avLst/>
          </a:prstGeom>
        </p:spPr>
        <p:style>
          <a:lnRef idx="3">
            <a:schemeClr val="accent2"/>
          </a:lnRef>
          <a:fillRef idx="0">
            <a:schemeClr val="accent2"/>
          </a:fillRef>
          <a:effectRef idx="2">
            <a:schemeClr val="accent2"/>
          </a:effectRef>
          <a:fontRef idx="minor">
            <a:schemeClr val="tx1"/>
          </a:fontRef>
        </p:style>
      </p:cxnSp>
      <p:sp>
        <p:nvSpPr>
          <p:cNvPr id="5" name="TextovéPole 4"/>
          <p:cNvSpPr txBox="1"/>
          <p:nvPr/>
        </p:nvSpPr>
        <p:spPr>
          <a:xfrm>
            <a:off x="1691680" y="2295844"/>
            <a:ext cx="814069" cy="369332"/>
          </a:xfrm>
          <a:prstGeom prst="rect">
            <a:avLst/>
          </a:prstGeom>
          <a:noFill/>
        </p:spPr>
        <p:txBody>
          <a:bodyPr wrap="none" rtlCol="0">
            <a:spAutoFit/>
          </a:bodyPr>
          <a:lstStyle/>
          <a:p>
            <a:r>
              <a:rPr lang="cs-CZ" dirty="0" err="1" smtClean="0"/>
              <a:t>gravity</a:t>
            </a:r>
            <a:endParaRPr lang="en-US" dirty="0"/>
          </a:p>
        </p:txBody>
      </p:sp>
      <p:sp>
        <p:nvSpPr>
          <p:cNvPr id="7" name="TextovéPole 6"/>
          <p:cNvSpPr txBox="1"/>
          <p:nvPr/>
        </p:nvSpPr>
        <p:spPr>
          <a:xfrm>
            <a:off x="1691680" y="2693460"/>
            <a:ext cx="866263" cy="369332"/>
          </a:xfrm>
          <a:prstGeom prst="rect">
            <a:avLst/>
          </a:prstGeom>
          <a:noFill/>
        </p:spPr>
        <p:txBody>
          <a:bodyPr wrap="none" rtlCol="0">
            <a:spAutoFit/>
          </a:bodyPr>
          <a:lstStyle/>
          <a:p>
            <a:r>
              <a:rPr lang="cs-CZ" dirty="0" err="1" smtClean="0"/>
              <a:t>surface</a:t>
            </a:r>
            <a:endParaRPr lang="en-US" dirty="0"/>
          </a:p>
        </p:txBody>
      </p:sp>
    </p:spTree>
    <p:extLst>
      <p:ext uri="{BB962C8B-B14F-4D97-AF65-F5344CB8AC3E}">
        <p14:creationId xmlns:p14="http://schemas.microsoft.com/office/powerpoint/2010/main" val="41271521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Surface x Volume</a:t>
            </a:r>
            <a:endParaRPr lang="en-US" dirty="0"/>
          </a:p>
        </p:txBody>
      </p:sp>
      <p:sp>
        <p:nvSpPr>
          <p:cNvPr id="4" name="Obdélník 3"/>
          <p:cNvSpPr/>
          <p:nvPr/>
        </p:nvSpPr>
        <p:spPr>
          <a:xfrm>
            <a:off x="1331640" y="2063587"/>
            <a:ext cx="842392" cy="8847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Ovál 4"/>
          <p:cNvSpPr/>
          <p:nvPr/>
        </p:nvSpPr>
        <p:spPr>
          <a:xfrm>
            <a:off x="2627784" y="204876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Zaoblený obdélník 5"/>
          <p:cNvSpPr/>
          <p:nvPr/>
        </p:nvSpPr>
        <p:spPr>
          <a:xfrm>
            <a:off x="4139952" y="2295492"/>
            <a:ext cx="1800200" cy="445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Rovnoramenný trojúhelník 6"/>
          <p:cNvSpPr/>
          <p:nvPr/>
        </p:nvSpPr>
        <p:spPr>
          <a:xfrm>
            <a:off x="6444208" y="2048760"/>
            <a:ext cx="1060704" cy="914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Šipka dolů 7"/>
          <p:cNvSpPr/>
          <p:nvPr/>
        </p:nvSpPr>
        <p:spPr>
          <a:xfrm rot="10800000">
            <a:off x="2917540" y="3439113"/>
            <a:ext cx="334888" cy="115212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TextovéPole 8"/>
          <p:cNvSpPr txBox="1"/>
          <p:nvPr/>
        </p:nvSpPr>
        <p:spPr>
          <a:xfrm>
            <a:off x="3542184" y="4725144"/>
            <a:ext cx="4452116" cy="1200329"/>
          </a:xfrm>
          <a:prstGeom prst="rect">
            <a:avLst/>
          </a:prstGeom>
          <a:noFill/>
        </p:spPr>
        <p:txBody>
          <a:bodyPr wrap="none" rtlCol="0">
            <a:spAutoFit/>
          </a:bodyPr>
          <a:lstStyle/>
          <a:p>
            <a:r>
              <a:rPr lang="en-US" dirty="0" smtClean="0"/>
              <a:t>Sphere: </a:t>
            </a:r>
          </a:p>
          <a:p>
            <a:r>
              <a:rPr lang="en-US" dirty="0" smtClean="0"/>
              <a:t>Minimal surface in case of identical volumes</a:t>
            </a:r>
          </a:p>
          <a:p>
            <a:r>
              <a:rPr lang="en-US" dirty="0" smtClean="0"/>
              <a:t>of different bodies.</a:t>
            </a:r>
          </a:p>
          <a:p>
            <a:r>
              <a:rPr lang="en-US" dirty="0" smtClean="0"/>
              <a:t>In ideal drop is spherical. </a:t>
            </a:r>
            <a:endParaRPr lang="en-US" dirty="0"/>
          </a:p>
        </p:txBody>
      </p:sp>
    </p:spTree>
    <p:extLst>
      <p:ext uri="{BB962C8B-B14F-4D97-AF65-F5344CB8AC3E}">
        <p14:creationId xmlns:p14="http://schemas.microsoft.com/office/powerpoint/2010/main" val="13992273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Cubic</a:t>
            </a:r>
            <a:r>
              <a:rPr lang="cs-CZ" dirty="0" smtClean="0"/>
              <a:t> </a:t>
            </a:r>
            <a:r>
              <a:rPr lang="cs-CZ" dirty="0" err="1"/>
              <a:t>B</a:t>
            </a:r>
            <a:r>
              <a:rPr lang="cs-CZ" dirty="0" err="1" smtClean="0"/>
              <a:t>ubble</a:t>
            </a:r>
            <a:r>
              <a:rPr lang="cs-CZ" dirty="0" smtClean="0"/>
              <a:t>? </a:t>
            </a:r>
            <a:r>
              <a:rPr lang="cs-CZ" dirty="0" smtClean="0">
                <a:sym typeface="Wingdings"/>
              </a:rPr>
              <a:t></a:t>
            </a:r>
            <a:endParaRPr lang="cs-CZ" dirty="0"/>
          </a:p>
        </p:txBody>
      </p:sp>
      <p:pic>
        <p:nvPicPr>
          <p:cNvPr id="26626" name="Picture 2" descr="Výsledek obrázku pro cubic bubble"/>
          <p:cNvPicPr>
            <a:picLocks noChangeAspect="1" noChangeArrowheads="1"/>
          </p:cNvPicPr>
          <p:nvPr/>
        </p:nvPicPr>
        <p:blipFill>
          <a:blip r:embed="rId2" cstate="print"/>
          <a:srcRect/>
          <a:stretch>
            <a:fillRect/>
          </a:stretch>
        </p:blipFill>
        <p:spPr bwMode="auto">
          <a:xfrm>
            <a:off x="1115616" y="1412776"/>
            <a:ext cx="7040781" cy="396044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Meniscus</a:t>
            </a:r>
            <a:endParaRPr lang="cs-CZ" dirty="0"/>
          </a:p>
        </p:txBody>
      </p:sp>
      <p:pic>
        <p:nvPicPr>
          <p:cNvPr id="2051" name="Picture 3" descr="C:\Users\Pan Vladan\Desktop\300px-Reading_the_meniscu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24128" y="836712"/>
            <a:ext cx="2857500" cy="1495425"/>
          </a:xfrm>
          <a:prstGeom prst="rect">
            <a:avLst/>
          </a:prstGeom>
          <a:noFill/>
          <a:extLst>
            <a:ext uri="{909E8E84-426E-40DD-AFC4-6F175D3DCCD1}">
              <a14:hiddenFill xmlns:a14="http://schemas.microsoft.com/office/drawing/2010/main">
                <a:solidFill>
                  <a:srgbClr val="FFFFFF"/>
                </a:solidFill>
              </a14:hiddenFill>
            </a:ext>
          </a:extLst>
        </p:spPr>
      </p:pic>
      <p:sp>
        <p:nvSpPr>
          <p:cNvPr id="4" name="Obdélník 3"/>
          <p:cNvSpPr/>
          <p:nvPr/>
        </p:nvSpPr>
        <p:spPr>
          <a:xfrm>
            <a:off x="971600" y="1412776"/>
            <a:ext cx="4572000" cy="646331"/>
          </a:xfrm>
          <a:prstGeom prst="rect">
            <a:avLst/>
          </a:prstGeom>
        </p:spPr>
        <p:txBody>
          <a:bodyPr>
            <a:spAutoFit/>
          </a:bodyPr>
          <a:lstStyle/>
          <a:p>
            <a:r>
              <a:rPr lang="en-US" b="1" dirty="0"/>
              <a:t>A:</a:t>
            </a:r>
            <a:r>
              <a:rPr lang="en-US" dirty="0"/>
              <a:t> The </a:t>
            </a:r>
            <a:r>
              <a:rPr lang="en-US" i="1" dirty="0"/>
              <a:t>bottom</a:t>
            </a:r>
            <a:r>
              <a:rPr lang="en-US" dirty="0"/>
              <a:t> of a concave </a:t>
            </a:r>
            <a:r>
              <a:rPr lang="en-US" b="1" dirty="0"/>
              <a:t>meniscus</a:t>
            </a:r>
            <a:r>
              <a:rPr lang="en-US" dirty="0"/>
              <a:t>.</a:t>
            </a:r>
            <a:br>
              <a:rPr lang="en-US" dirty="0"/>
            </a:br>
            <a:r>
              <a:rPr lang="en-US" b="1" dirty="0"/>
              <a:t>B:</a:t>
            </a:r>
            <a:r>
              <a:rPr lang="en-US" dirty="0"/>
              <a:t> The </a:t>
            </a:r>
            <a:r>
              <a:rPr lang="en-US" i="1" dirty="0"/>
              <a:t>top</a:t>
            </a:r>
            <a:r>
              <a:rPr lang="en-US" dirty="0"/>
              <a:t> of a convex </a:t>
            </a:r>
            <a:r>
              <a:rPr lang="en-US" b="1" dirty="0"/>
              <a:t>meniscus</a:t>
            </a:r>
            <a:r>
              <a:rPr lang="en-US" dirty="0"/>
              <a:t>.</a:t>
            </a:r>
            <a:endParaRPr lang="cs-CZ" dirty="0"/>
          </a:p>
        </p:txBody>
      </p:sp>
      <p:sp>
        <p:nvSpPr>
          <p:cNvPr id="5" name="Obdélník 4"/>
          <p:cNvSpPr/>
          <p:nvPr/>
        </p:nvSpPr>
        <p:spPr>
          <a:xfrm>
            <a:off x="539552" y="2636912"/>
            <a:ext cx="8228734" cy="3693319"/>
          </a:xfrm>
          <a:prstGeom prst="rect">
            <a:avLst/>
          </a:prstGeom>
        </p:spPr>
        <p:txBody>
          <a:bodyPr wrap="square">
            <a:spAutoFit/>
          </a:bodyPr>
          <a:lstStyle/>
          <a:p>
            <a:r>
              <a:rPr lang="en-US" i="1" dirty="0"/>
              <a:t>The meniscus </a:t>
            </a:r>
            <a:r>
              <a:rPr lang="en-US" dirty="0" smtClean="0"/>
              <a:t>is </a:t>
            </a:r>
            <a:r>
              <a:rPr lang="en-US" dirty="0"/>
              <a:t>the curve in the upper surface of a liquid close to the surface of the container or another object, </a:t>
            </a:r>
            <a:r>
              <a:rPr lang="en-US" i="1" dirty="0"/>
              <a:t>caused by surface tension</a:t>
            </a:r>
            <a:r>
              <a:rPr lang="en-US" dirty="0"/>
              <a:t>. It can be either concave or convex, depending on the liquid and the surface.</a:t>
            </a:r>
          </a:p>
          <a:p>
            <a:endParaRPr lang="en-US" dirty="0"/>
          </a:p>
          <a:p>
            <a:r>
              <a:rPr lang="en-US" dirty="0"/>
              <a:t>A concave meniscus occurs when the particles of the liquid are more strongly attracted to the container (adhesion) than to each other (cohesion), causing the liquid to climb the walls of the container. This occurs between water and glass. Water-based fluids like sap, honey, and milk also have a concave meniscus in glass or other </a:t>
            </a:r>
            <a:r>
              <a:rPr lang="en-US" dirty="0" smtClean="0"/>
              <a:t>wet table </a:t>
            </a:r>
            <a:r>
              <a:rPr lang="en-US" dirty="0"/>
              <a:t>containers.</a:t>
            </a:r>
          </a:p>
          <a:p>
            <a:endParaRPr lang="cs-CZ" dirty="0" smtClean="0"/>
          </a:p>
          <a:p>
            <a:r>
              <a:rPr lang="cs-CZ" dirty="0" smtClean="0"/>
              <a:t>A </a:t>
            </a:r>
            <a:r>
              <a:rPr lang="en-US" dirty="0" smtClean="0"/>
              <a:t>convex </a:t>
            </a:r>
            <a:r>
              <a:rPr lang="en-US" dirty="0"/>
              <a:t>meniscus occurs when the particles in the liquid have a stronger attraction to each other than to the material of the container</a:t>
            </a:r>
            <a:r>
              <a:rPr lang="en-US" dirty="0" smtClean="0"/>
              <a:t>. </a:t>
            </a:r>
            <a:r>
              <a:rPr lang="en-US" dirty="0"/>
              <a:t>Convex menisci occur, for example, between mercury and glass in </a:t>
            </a:r>
            <a:r>
              <a:rPr lang="en-US" dirty="0" smtClean="0"/>
              <a:t>barometers </a:t>
            </a:r>
            <a:r>
              <a:rPr lang="en-US" dirty="0"/>
              <a:t>and thermometers.</a:t>
            </a:r>
            <a:endParaRPr lang="cs-CZ" dirty="0"/>
          </a:p>
        </p:txBody>
      </p:sp>
    </p:spTree>
    <p:extLst>
      <p:ext uri="{BB962C8B-B14F-4D97-AF65-F5344CB8AC3E}">
        <p14:creationId xmlns:p14="http://schemas.microsoft.com/office/powerpoint/2010/main" val="41917887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Capillary</a:t>
            </a:r>
            <a:r>
              <a:rPr lang="cs-CZ" dirty="0" smtClean="0"/>
              <a:t> </a:t>
            </a:r>
            <a:r>
              <a:rPr lang="cs-CZ" dirty="0" err="1"/>
              <a:t>P</a:t>
            </a:r>
            <a:r>
              <a:rPr lang="cs-CZ" dirty="0" err="1" smtClean="0"/>
              <a:t>ressure</a:t>
            </a:r>
            <a:endParaRPr lang="cs-CZ" dirty="0"/>
          </a:p>
        </p:txBody>
      </p:sp>
      <p:sp>
        <p:nvSpPr>
          <p:cNvPr id="3" name="Zástupný symbol pro obsah 2"/>
          <p:cNvSpPr>
            <a:spLocks noGrp="1"/>
          </p:cNvSpPr>
          <p:nvPr>
            <p:ph idx="1"/>
          </p:nvPr>
        </p:nvSpPr>
        <p:spPr/>
        <p:txBody>
          <a:bodyPr>
            <a:normAutofit/>
          </a:bodyPr>
          <a:lstStyle/>
          <a:p>
            <a:r>
              <a:rPr lang="en-US" sz="2000" dirty="0" smtClean="0"/>
              <a:t>Because of tension force, the special Laplace pressure exist</a:t>
            </a:r>
            <a:r>
              <a:rPr lang="cs-CZ" sz="2000" dirty="0" smtClean="0"/>
              <a:t>s</a:t>
            </a:r>
            <a:r>
              <a:rPr lang="en-US" sz="2000" dirty="0" smtClean="0"/>
              <a:t> – </a:t>
            </a:r>
            <a:r>
              <a:rPr lang="en-US" sz="2000" b="1" dirty="0" smtClean="0"/>
              <a:t>capillary pressure</a:t>
            </a:r>
            <a:r>
              <a:rPr lang="en-US" sz="2000" dirty="0" smtClean="0"/>
              <a:t>.</a:t>
            </a:r>
          </a:p>
          <a:p>
            <a:endParaRPr lang="en-US" sz="2000" dirty="0" smtClean="0"/>
          </a:p>
          <a:p>
            <a:r>
              <a:rPr lang="en-US" sz="2000" dirty="0" smtClean="0"/>
              <a:t> The Young–Laplace equation states that this pressure is proportional to the surface tension (σ), and inversely proportional to the effective radius (r), of the interface, it also depends on the wetting angle θ, of the liquid on the surface of the capillary.</a:t>
            </a:r>
            <a:endParaRPr lang="en-US" sz="2000" dirty="0"/>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0112" y="3645024"/>
            <a:ext cx="2718490" cy="25976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5" name="Obdélník 4"/>
              <p:cNvSpPr/>
              <p:nvPr/>
            </p:nvSpPr>
            <p:spPr>
              <a:xfrm>
                <a:off x="1691680" y="4615176"/>
                <a:ext cx="1204176" cy="484043"/>
              </a:xfrm>
              <a:prstGeom prst="rect">
                <a:avLst/>
              </a:prstGeom>
            </p:spPr>
            <p:txBody>
              <a:bodyPr wrap="none">
                <a:spAutoFit/>
              </a:bodyPr>
              <a:lstStyle/>
              <a:p>
                <a:r>
                  <a:rPr lang="cs-CZ" dirty="0" smtClean="0">
                    <a:solidFill>
                      <a:srgbClr val="FF0000"/>
                    </a:solidFill>
                  </a:rPr>
                  <a:t>P=</a:t>
                </a:r>
                <a14:m>
                  <m:oMath xmlns:m="http://schemas.openxmlformats.org/officeDocument/2006/math">
                    <m:func>
                      <m:funcPr>
                        <m:ctrlPr>
                          <a:rPr lang="cs-CZ" i="1" smtClean="0">
                            <a:solidFill>
                              <a:srgbClr val="FF0000"/>
                            </a:solidFill>
                            <a:latin typeface="Cambria Math"/>
                          </a:rPr>
                        </m:ctrlPr>
                      </m:funcPr>
                      <m:fName>
                        <m:f>
                          <m:fPr>
                            <m:ctrlPr>
                              <a:rPr lang="cs-CZ" i="1" smtClean="0">
                                <a:solidFill>
                                  <a:srgbClr val="FF0000"/>
                                </a:solidFill>
                                <a:latin typeface="Cambria Math"/>
                              </a:rPr>
                            </m:ctrlPr>
                          </m:fPr>
                          <m:num>
                            <m:r>
                              <a:rPr lang="cs-CZ" b="0" i="1" smtClean="0">
                                <a:solidFill>
                                  <a:srgbClr val="FF0000"/>
                                </a:solidFill>
                                <a:latin typeface="Cambria Math"/>
                              </a:rPr>
                              <m:t>2</m:t>
                            </m:r>
                            <m:r>
                              <m:rPr>
                                <m:sty m:val="p"/>
                              </m:rPr>
                              <a:rPr lang="el-GR" b="0" i="1" smtClean="0">
                                <a:solidFill>
                                  <a:srgbClr val="FF0000"/>
                                </a:solidFill>
                                <a:latin typeface="Cambria Math"/>
                              </a:rPr>
                              <m:t>σ</m:t>
                            </m:r>
                          </m:num>
                          <m:den>
                            <m:r>
                              <a:rPr lang="cs-CZ" b="0" i="1" smtClean="0">
                                <a:solidFill>
                                  <a:srgbClr val="FF0000"/>
                                </a:solidFill>
                                <a:latin typeface="Cambria Math"/>
                              </a:rPr>
                              <m:t>𝑟</m:t>
                            </m:r>
                          </m:den>
                        </m:f>
                        <m:r>
                          <m:rPr>
                            <m:sty m:val="p"/>
                          </m:rPr>
                          <a:rPr lang="cs-CZ" i="0" smtClean="0">
                            <a:solidFill>
                              <a:srgbClr val="FF0000"/>
                            </a:solidFill>
                            <a:latin typeface="Cambria Math"/>
                          </a:rPr>
                          <m:t>cos</m:t>
                        </m:r>
                      </m:fName>
                      <m:e>
                        <m:r>
                          <m:rPr>
                            <m:sty m:val="p"/>
                          </m:rPr>
                          <a:rPr lang="el-GR" i="1" smtClean="0">
                            <a:solidFill>
                              <a:srgbClr val="FF0000"/>
                            </a:solidFill>
                            <a:latin typeface="Cambria Math"/>
                          </a:rPr>
                          <m:t>θ</m:t>
                        </m:r>
                      </m:e>
                    </m:func>
                  </m:oMath>
                </a14:m>
                <a:r>
                  <a:rPr lang="cs-CZ" dirty="0" smtClean="0"/>
                  <a:t> </a:t>
                </a:r>
                <a:endParaRPr lang="cs-CZ" dirty="0"/>
              </a:p>
            </p:txBody>
          </p:sp>
        </mc:Choice>
        <mc:Fallback xmlns="">
          <p:sp>
            <p:nvSpPr>
              <p:cNvPr id="5" name="Obdélník 4"/>
              <p:cNvSpPr>
                <a:spLocks noRot="1" noChangeAspect="1" noMove="1" noResize="1" noEditPoints="1" noAdjustHandles="1" noChangeArrowheads="1" noChangeShapeType="1" noTextEdit="1"/>
              </p:cNvSpPr>
              <p:nvPr/>
            </p:nvSpPr>
            <p:spPr>
              <a:xfrm>
                <a:off x="1691680" y="4615176"/>
                <a:ext cx="1204176" cy="484043"/>
              </a:xfrm>
              <a:prstGeom prst="rect">
                <a:avLst/>
              </a:prstGeom>
              <a:blipFill rotWithShape="1">
                <a:blip r:embed="rId3" cstate="print"/>
                <a:stretch>
                  <a:fillRect l="-4569" b="-8861"/>
                </a:stretch>
              </a:blipFill>
            </p:spPr>
            <p:txBody>
              <a:bodyPr/>
              <a:lstStyle/>
              <a:p>
                <a:r>
                  <a:rPr lang="cs-CZ">
                    <a:noFill/>
                  </a:rPr>
                  <a:t> </a:t>
                </a:r>
              </a:p>
            </p:txBody>
          </p:sp>
        </mc:Fallback>
      </mc:AlternateContent>
    </p:spTree>
    <p:extLst>
      <p:ext uri="{BB962C8B-B14F-4D97-AF65-F5344CB8AC3E}">
        <p14:creationId xmlns:p14="http://schemas.microsoft.com/office/powerpoint/2010/main" val="3105058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1268761"/>
            <a:ext cx="8229600" cy="1728192"/>
          </a:xfrm>
        </p:spPr>
        <p:txBody>
          <a:bodyPr>
            <a:normAutofit/>
          </a:bodyPr>
          <a:lstStyle/>
          <a:p>
            <a:pPr marL="0" indent="0">
              <a:buNone/>
            </a:pPr>
            <a:r>
              <a:rPr lang="en-US" sz="2000" b="1" dirty="0" smtClean="0"/>
              <a:t>Cohesive forces </a:t>
            </a:r>
            <a:r>
              <a:rPr lang="en-US" sz="2000" dirty="0" smtClean="0"/>
              <a:t>– are the forces of attraction that like particles exert on one another.  Cohesive forces lead to </a:t>
            </a:r>
            <a:r>
              <a:rPr lang="en-US" sz="2000" b="1" dirty="0" smtClean="0"/>
              <a:t>surface tension </a:t>
            </a:r>
            <a:r>
              <a:rPr lang="en-US" sz="2000" dirty="0" smtClean="0"/>
              <a:t>– the tendency of the surface of a liquid to contract to the smallest possible area.</a:t>
            </a:r>
          </a:p>
          <a:p>
            <a:pPr marL="0" indent="0">
              <a:buNone/>
            </a:pPr>
            <a:r>
              <a:rPr lang="en-US" sz="2000" b="1" dirty="0" smtClean="0"/>
              <a:t>Adhesive forces </a:t>
            </a:r>
            <a:r>
              <a:rPr lang="en-US" sz="2000" dirty="0" smtClean="0"/>
              <a:t>(similar to cohesive forces) – are attractive forces that act between particles of different substances.</a:t>
            </a:r>
            <a:endParaRPr lang="en-US" sz="20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7704" y="4221088"/>
            <a:ext cx="4076700" cy="201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bdélník 3"/>
          <p:cNvSpPr/>
          <p:nvPr/>
        </p:nvSpPr>
        <p:spPr>
          <a:xfrm>
            <a:off x="0" y="6649713"/>
            <a:ext cx="4572000" cy="215444"/>
          </a:xfrm>
          <a:prstGeom prst="rect">
            <a:avLst/>
          </a:prstGeom>
        </p:spPr>
        <p:txBody>
          <a:bodyPr>
            <a:spAutoFit/>
          </a:bodyPr>
          <a:lstStyle/>
          <a:p>
            <a:r>
              <a:rPr lang="en-US" sz="800" dirty="0" smtClean="0"/>
              <a:t>http://www.chm.bris.ac.uk/~chdms/Teaching/Chemical_Interactions/images/pic041.jpg</a:t>
            </a:r>
            <a:endParaRPr lang="en-US" sz="800" dirty="0"/>
          </a:p>
        </p:txBody>
      </p:sp>
      <p:sp>
        <p:nvSpPr>
          <p:cNvPr id="5" name="TextovéPole 4"/>
          <p:cNvSpPr txBox="1"/>
          <p:nvPr/>
        </p:nvSpPr>
        <p:spPr>
          <a:xfrm>
            <a:off x="1763688" y="3212976"/>
            <a:ext cx="1929759" cy="1200329"/>
          </a:xfrm>
          <a:prstGeom prst="rect">
            <a:avLst/>
          </a:prstGeom>
          <a:noFill/>
        </p:spPr>
        <p:txBody>
          <a:bodyPr wrap="none" rtlCol="0">
            <a:spAutoFit/>
          </a:bodyPr>
          <a:lstStyle/>
          <a:p>
            <a:r>
              <a:rPr lang="en-US" dirty="0" smtClean="0"/>
              <a:t>Adhesive </a:t>
            </a:r>
          </a:p>
          <a:p>
            <a:r>
              <a:rPr lang="en-US" dirty="0" smtClean="0"/>
              <a:t>forces are </a:t>
            </a:r>
          </a:p>
          <a:p>
            <a:r>
              <a:rPr lang="en-US" dirty="0" smtClean="0"/>
              <a:t>dominant, </a:t>
            </a:r>
          </a:p>
          <a:p>
            <a:r>
              <a:rPr lang="en-US" b="1" dirty="0" smtClean="0"/>
              <a:t>capillary elevation</a:t>
            </a:r>
            <a:endParaRPr lang="en-US" b="1" dirty="0"/>
          </a:p>
        </p:txBody>
      </p:sp>
      <p:sp>
        <p:nvSpPr>
          <p:cNvPr id="6" name="TextovéPole 5"/>
          <p:cNvSpPr txBox="1"/>
          <p:nvPr/>
        </p:nvSpPr>
        <p:spPr>
          <a:xfrm>
            <a:off x="3995936" y="3140968"/>
            <a:ext cx="2086149" cy="1477328"/>
          </a:xfrm>
          <a:prstGeom prst="rect">
            <a:avLst/>
          </a:prstGeom>
          <a:noFill/>
        </p:spPr>
        <p:txBody>
          <a:bodyPr wrap="none" rtlCol="0">
            <a:spAutoFit/>
          </a:bodyPr>
          <a:lstStyle/>
          <a:p>
            <a:r>
              <a:rPr lang="en-US" dirty="0" smtClean="0"/>
              <a:t>Cohesive </a:t>
            </a:r>
          </a:p>
          <a:p>
            <a:r>
              <a:rPr lang="en-US" dirty="0" smtClean="0"/>
              <a:t>forces are </a:t>
            </a:r>
          </a:p>
          <a:p>
            <a:r>
              <a:rPr lang="en-US" dirty="0" smtClean="0"/>
              <a:t>dominant, </a:t>
            </a:r>
          </a:p>
          <a:p>
            <a:r>
              <a:rPr lang="en-US" b="1" dirty="0" smtClean="0"/>
              <a:t>capillary depression</a:t>
            </a:r>
          </a:p>
          <a:p>
            <a:endParaRPr lang="en-US" dirty="0"/>
          </a:p>
        </p:txBody>
      </p:sp>
      <p:sp>
        <p:nvSpPr>
          <p:cNvPr id="8" name="Obdélník 7"/>
          <p:cNvSpPr/>
          <p:nvPr/>
        </p:nvSpPr>
        <p:spPr>
          <a:xfrm>
            <a:off x="-3958" y="6541991"/>
            <a:ext cx="4572000" cy="215444"/>
          </a:xfrm>
          <a:prstGeom prst="rect">
            <a:avLst/>
          </a:prstGeom>
        </p:spPr>
        <p:txBody>
          <a:bodyPr>
            <a:spAutoFit/>
          </a:bodyPr>
          <a:lstStyle/>
          <a:p>
            <a:r>
              <a:rPr lang="en-US" sz="800" dirty="0" smtClean="0"/>
              <a:t>http://media.showme.com/files/423984/pictures/thumbs/839622/last_thumb1365254064.jpg</a:t>
            </a:r>
            <a:endParaRPr lang="en-US" sz="800" dirty="0"/>
          </a:p>
        </p:txBody>
      </p:sp>
      <p:sp>
        <p:nvSpPr>
          <p:cNvPr id="9" name="TextovéPole 8"/>
          <p:cNvSpPr txBox="1"/>
          <p:nvPr/>
        </p:nvSpPr>
        <p:spPr>
          <a:xfrm>
            <a:off x="539552" y="404664"/>
            <a:ext cx="8280920" cy="646331"/>
          </a:xfrm>
          <a:prstGeom prst="rect">
            <a:avLst/>
          </a:prstGeom>
          <a:noFill/>
        </p:spPr>
        <p:txBody>
          <a:bodyPr wrap="square" rtlCol="0">
            <a:spAutoFit/>
          </a:bodyPr>
          <a:lstStyle/>
          <a:p>
            <a:r>
              <a:rPr lang="en-US" sz="3600" dirty="0" smtClean="0"/>
              <a:t>Cohesive forces, surface tension, capillarity</a:t>
            </a:r>
            <a:endParaRPr lang="en-US" sz="3600" dirty="0"/>
          </a:p>
        </p:txBody>
      </p:sp>
      <p:sp>
        <p:nvSpPr>
          <p:cNvPr id="10" name="TextovéPole 9"/>
          <p:cNvSpPr txBox="1"/>
          <p:nvPr/>
        </p:nvSpPr>
        <p:spPr>
          <a:xfrm>
            <a:off x="6444208" y="3212976"/>
            <a:ext cx="2160240" cy="2308324"/>
          </a:xfrm>
          <a:prstGeom prst="rect">
            <a:avLst/>
          </a:prstGeom>
          <a:noFill/>
        </p:spPr>
        <p:txBody>
          <a:bodyPr wrap="square" rtlCol="0">
            <a:spAutoFit/>
          </a:bodyPr>
          <a:lstStyle/>
          <a:p>
            <a:r>
              <a:rPr lang="en-US" b="1" dirty="0" smtClean="0"/>
              <a:t>Manifestations of surface tension are relatively weak phenomena but cohesive forces in</a:t>
            </a:r>
            <a:r>
              <a:rPr lang="cs-CZ" b="1" dirty="0" smtClean="0"/>
              <a:t> </a:t>
            </a:r>
            <a:r>
              <a:rPr lang="cs-CZ" b="1" dirty="0" err="1" smtClean="0"/>
              <a:t>the</a:t>
            </a:r>
            <a:r>
              <a:rPr lang="en-US" b="1" dirty="0" smtClean="0"/>
              <a:t> bulk of the liquid are much stronger!</a:t>
            </a:r>
            <a:endParaRPr lang="en-US" b="1" dirty="0"/>
          </a:p>
        </p:txBody>
      </p:sp>
    </p:spTree>
    <p:extLst>
      <p:ext uri="{BB962C8B-B14F-4D97-AF65-F5344CB8AC3E}">
        <p14:creationId xmlns:p14="http://schemas.microsoft.com/office/powerpoint/2010/main" val="18086573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smtClean="0"/>
              <a:t>Capillary</a:t>
            </a:r>
            <a:r>
              <a:rPr lang="cs-CZ" dirty="0" smtClean="0"/>
              <a:t> </a:t>
            </a:r>
            <a:r>
              <a:rPr lang="cs-CZ" dirty="0" err="1"/>
              <a:t>P</a:t>
            </a:r>
            <a:r>
              <a:rPr lang="cs-CZ" dirty="0" err="1" smtClean="0"/>
              <a:t>ressure</a:t>
            </a:r>
            <a:r>
              <a:rPr lang="cs-CZ" dirty="0" smtClean="0"/>
              <a:t> – in </a:t>
            </a:r>
            <a:r>
              <a:rPr lang="cs-CZ" dirty="0" err="1"/>
              <a:t>B</a:t>
            </a:r>
            <a:r>
              <a:rPr lang="cs-CZ" dirty="0" err="1" smtClean="0"/>
              <a:t>ubbles</a:t>
            </a:r>
            <a:r>
              <a:rPr lang="cs-CZ" dirty="0" smtClean="0"/>
              <a:t> </a:t>
            </a:r>
            <a:r>
              <a:rPr lang="cs-CZ" dirty="0" err="1" smtClean="0"/>
              <a:t>or</a:t>
            </a:r>
            <a:r>
              <a:rPr lang="cs-CZ" dirty="0" smtClean="0"/>
              <a:t> Drops – </a:t>
            </a:r>
            <a:r>
              <a:rPr lang="en-US" dirty="0" smtClean="0"/>
              <a:t>Laplace</a:t>
            </a:r>
            <a:r>
              <a:rPr lang="cs-CZ" dirty="0" smtClean="0"/>
              <a:t> </a:t>
            </a:r>
            <a:r>
              <a:rPr lang="cs-CZ" dirty="0" err="1"/>
              <a:t>P</a:t>
            </a:r>
            <a:r>
              <a:rPr lang="cs-CZ" dirty="0" err="1" smtClean="0"/>
              <a:t>ressure</a:t>
            </a:r>
            <a:endParaRPr lang="cs-CZ" dirty="0"/>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p:txBody>
              <a:bodyPr>
                <a:normAutofit/>
              </a:bodyPr>
              <a:lstStyle/>
              <a:p>
                <a:r>
                  <a:rPr lang="cs-CZ" sz="2000" dirty="0" smtClean="0"/>
                  <a:t>Drops - </a:t>
                </a:r>
                <a:r>
                  <a:rPr lang="cs-CZ" sz="2000" dirty="0" smtClean="0">
                    <a:solidFill>
                      <a:srgbClr val="FF0000"/>
                    </a:solidFill>
                  </a:rPr>
                  <a:t>P=</a:t>
                </a:r>
                <a14:m>
                  <m:oMath xmlns:m="http://schemas.openxmlformats.org/officeDocument/2006/math">
                    <m:f>
                      <m:fPr>
                        <m:ctrlPr>
                          <a:rPr lang="cs-CZ" sz="2000" i="1" smtClean="0">
                            <a:solidFill>
                              <a:srgbClr val="FF0000"/>
                            </a:solidFill>
                            <a:latin typeface="Cambria Math"/>
                          </a:rPr>
                        </m:ctrlPr>
                      </m:fPr>
                      <m:num>
                        <m:r>
                          <a:rPr lang="cs-CZ" sz="2000" b="0" i="1" smtClean="0">
                            <a:solidFill>
                              <a:srgbClr val="FF0000"/>
                            </a:solidFill>
                            <a:latin typeface="Cambria Math"/>
                          </a:rPr>
                          <m:t>2</m:t>
                        </m:r>
                        <m:r>
                          <m:rPr>
                            <m:sty m:val="p"/>
                          </m:rPr>
                          <a:rPr lang="el-GR" sz="2000" b="0" i="1" smtClean="0">
                            <a:solidFill>
                              <a:srgbClr val="FF0000"/>
                            </a:solidFill>
                            <a:latin typeface="Cambria Math"/>
                          </a:rPr>
                          <m:t>σ</m:t>
                        </m:r>
                      </m:num>
                      <m:den>
                        <m:r>
                          <a:rPr lang="cs-CZ" sz="2000" b="0" i="1" smtClean="0">
                            <a:solidFill>
                              <a:srgbClr val="FF0000"/>
                            </a:solidFill>
                            <a:latin typeface="Cambria Math"/>
                          </a:rPr>
                          <m:t>𝑟</m:t>
                        </m:r>
                      </m:den>
                    </m:f>
                  </m:oMath>
                </a14:m>
                <a:endParaRPr lang="cs-CZ" sz="2000" dirty="0" smtClean="0"/>
              </a:p>
              <a:p>
                <a:r>
                  <a:rPr lang="cs-CZ" sz="2000" dirty="0" err="1" smtClean="0"/>
                  <a:t>Bubble</a:t>
                </a:r>
                <a:r>
                  <a:rPr lang="cs-CZ" sz="2000" dirty="0" smtClean="0"/>
                  <a:t> - </a:t>
                </a:r>
                <a:r>
                  <a:rPr lang="cs-CZ" sz="2000" dirty="0">
                    <a:solidFill>
                      <a:srgbClr val="FF0000"/>
                    </a:solidFill>
                  </a:rPr>
                  <a:t>P=</a:t>
                </a:r>
                <a14:m>
                  <m:oMath xmlns:m="http://schemas.openxmlformats.org/officeDocument/2006/math">
                    <m:f>
                      <m:fPr>
                        <m:ctrlPr>
                          <a:rPr lang="cs-CZ" sz="2000" i="1">
                            <a:solidFill>
                              <a:srgbClr val="FF0000"/>
                            </a:solidFill>
                            <a:latin typeface="Cambria Math"/>
                          </a:rPr>
                        </m:ctrlPr>
                      </m:fPr>
                      <m:num>
                        <m:r>
                          <a:rPr lang="cs-CZ" sz="2000" b="0" i="1" smtClean="0">
                            <a:solidFill>
                              <a:srgbClr val="FF0000"/>
                            </a:solidFill>
                            <a:latin typeface="Cambria Math"/>
                          </a:rPr>
                          <m:t>4</m:t>
                        </m:r>
                        <m:r>
                          <m:rPr>
                            <m:sty m:val="p"/>
                          </m:rPr>
                          <a:rPr lang="el-GR" sz="2000" i="1">
                            <a:solidFill>
                              <a:srgbClr val="FF0000"/>
                            </a:solidFill>
                            <a:latin typeface="Cambria Math"/>
                          </a:rPr>
                          <m:t>σ</m:t>
                        </m:r>
                      </m:num>
                      <m:den>
                        <m:r>
                          <a:rPr lang="cs-CZ" sz="2000" i="1">
                            <a:solidFill>
                              <a:srgbClr val="FF0000"/>
                            </a:solidFill>
                            <a:latin typeface="Cambria Math"/>
                          </a:rPr>
                          <m:t>𝑟</m:t>
                        </m:r>
                      </m:den>
                    </m:f>
                  </m:oMath>
                </a14:m>
                <a:endParaRPr lang="cs-CZ" sz="2000" dirty="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blipFill rotWithShape="1">
                <a:blip r:embed="rId2" cstate="print"/>
                <a:stretch>
                  <a:fillRect l="-593"/>
                </a:stretch>
              </a:blipFill>
            </p:spPr>
            <p:txBody>
              <a:bodyPr/>
              <a:lstStyle/>
              <a:p>
                <a:r>
                  <a:rPr lang="cs-CZ" dirty="0">
                    <a:noFill/>
                  </a:rPr>
                  <a:t> </a:t>
                </a:r>
              </a:p>
            </p:txBody>
          </p:sp>
        </mc:Fallback>
      </mc:AlternateContent>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1800" y="2420888"/>
            <a:ext cx="5971951"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bdélník 3"/>
          <p:cNvSpPr/>
          <p:nvPr/>
        </p:nvSpPr>
        <p:spPr>
          <a:xfrm>
            <a:off x="0" y="6641207"/>
            <a:ext cx="4572000" cy="215444"/>
          </a:xfrm>
          <a:prstGeom prst="rect">
            <a:avLst/>
          </a:prstGeom>
        </p:spPr>
        <p:txBody>
          <a:bodyPr>
            <a:spAutoFit/>
          </a:bodyPr>
          <a:lstStyle/>
          <a:p>
            <a:r>
              <a:rPr lang="cs-CZ" sz="800" dirty="0"/>
              <a:t>https://upload.wikimedia.org/wikipedia/commons/2/2c/Bubble2.jpg</a:t>
            </a:r>
          </a:p>
        </p:txBody>
      </p:sp>
      <p:sp>
        <p:nvSpPr>
          <p:cNvPr id="6" name="TextovéPole 5"/>
          <p:cNvSpPr txBox="1"/>
          <p:nvPr/>
        </p:nvSpPr>
        <p:spPr>
          <a:xfrm>
            <a:off x="539552" y="2780928"/>
            <a:ext cx="1728192" cy="2862322"/>
          </a:xfrm>
          <a:prstGeom prst="rect">
            <a:avLst/>
          </a:prstGeom>
          <a:noFill/>
        </p:spPr>
        <p:txBody>
          <a:bodyPr wrap="square" rtlCol="0">
            <a:spAutoFit/>
          </a:bodyPr>
          <a:lstStyle/>
          <a:p>
            <a:r>
              <a:rPr lang="cs-CZ" dirty="0" err="1" smtClean="0"/>
              <a:t>Why</a:t>
            </a:r>
            <a:r>
              <a:rPr lang="cs-CZ" dirty="0" smtClean="0"/>
              <a:t> such a </a:t>
            </a:r>
            <a:r>
              <a:rPr lang="cs-CZ" dirty="0" err="1" smtClean="0"/>
              <a:t>difference</a:t>
            </a:r>
            <a:r>
              <a:rPr lang="cs-CZ" dirty="0" smtClean="0"/>
              <a:t>?</a:t>
            </a:r>
          </a:p>
          <a:p>
            <a:endParaRPr lang="cs-CZ" dirty="0" smtClean="0"/>
          </a:p>
          <a:p>
            <a:r>
              <a:rPr lang="cs-CZ" dirty="0" err="1" smtClean="0"/>
              <a:t>The</a:t>
            </a:r>
            <a:r>
              <a:rPr lang="cs-CZ" dirty="0" smtClean="0"/>
              <a:t> </a:t>
            </a:r>
            <a:r>
              <a:rPr lang="cs-CZ" dirty="0" err="1" smtClean="0"/>
              <a:t>gas</a:t>
            </a:r>
            <a:r>
              <a:rPr lang="cs-CZ" dirty="0" smtClean="0"/>
              <a:t>-</a:t>
            </a:r>
            <a:r>
              <a:rPr lang="cs-CZ" dirty="0" err="1" smtClean="0"/>
              <a:t>filled</a:t>
            </a:r>
            <a:r>
              <a:rPr lang="cs-CZ" dirty="0" smtClean="0"/>
              <a:t> </a:t>
            </a:r>
            <a:r>
              <a:rPr lang="cs-CZ" dirty="0" err="1" smtClean="0"/>
              <a:t>air</a:t>
            </a:r>
            <a:r>
              <a:rPr lang="cs-CZ" dirty="0" smtClean="0"/>
              <a:t> </a:t>
            </a:r>
            <a:r>
              <a:rPr lang="cs-CZ" dirty="0" err="1" smtClean="0"/>
              <a:t>bubbles</a:t>
            </a:r>
            <a:r>
              <a:rPr lang="cs-CZ" dirty="0" smtClean="0"/>
              <a:t> </a:t>
            </a:r>
            <a:r>
              <a:rPr lang="cs-CZ" dirty="0" err="1" smtClean="0"/>
              <a:t>levitating</a:t>
            </a:r>
            <a:r>
              <a:rPr lang="cs-CZ" dirty="0" smtClean="0"/>
              <a:t> in </a:t>
            </a:r>
            <a:r>
              <a:rPr lang="cs-CZ" dirty="0" err="1" smtClean="0"/>
              <a:t>the</a:t>
            </a:r>
            <a:r>
              <a:rPr lang="cs-CZ" dirty="0" smtClean="0"/>
              <a:t> </a:t>
            </a:r>
            <a:r>
              <a:rPr lang="cs-CZ" dirty="0" err="1" smtClean="0"/>
              <a:t>air</a:t>
            </a:r>
            <a:r>
              <a:rPr lang="cs-CZ" dirty="0" smtClean="0"/>
              <a:t> </a:t>
            </a:r>
            <a:r>
              <a:rPr lang="cs-CZ" dirty="0" err="1" smtClean="0"/>
              <a:t>have</a:t>
            </a:r>
            <a:r>
              <a:rPr lang="cs-CZ" dirty="0" smtClean="0"/>
              <a:t> TWO </a:t>
            </a:r>
            <a:r>
              <a:rPr lang="cs-CZ" dirty="0" err="1" smtClean="0"/>
              <a:t>surfaces</a:t>
            </a:r>
            <a:r>
              <a:rPr lang="cs-CZ" dirty="0" smtClean="0"/>
              <a:t> – </a:t>
            </a:r>
            <a:r>
              <a:rPr lang="cs-CZ" dirty="0" err="1" smtClean="0"/>
              <a:t>external</a:t>
            </a:r>
            <a:r>
              <a:rPr lang="cs-CZ" dirty="0" smtClean="0"/>
              <a:t> </a:t>
            </a:r>
            <a:r>
              <a:rPr lang="cs-CZ" dirty="0" err="1" smtClean="0"/>
              <a:t>and</a:t>
            </a:r>
            <a:r>
              <a:rPr lang="cs-CZ" dirty="0" smtClean="0"/>
              <a:t> </a:t>
            </a:r>
            <a:r>
              <a:rPr lang="cs-CZ" dirty="0" err="1" smtClean="0"/>
              <a:t>internal</a:t>
            </a:r>
            <a:r>
              <a:rPr lang="cs-CZ" dirty="0" smtClean="0"/>
              <a:t>.</a:t>
            </a:r>
            <a:endParaRPr lang="cs-CZ" dirty="0"/>
          </a:p>
        </p:txBody>
      </p:sp>
      <p:cxnSp>
        <p:nvCxnSpPr>
          <p:cNvPr id="11" name="Přímá spojovací čára 10"/>
          <p:cNvCxnSpPr/>
          <p:nvPr/>
        </p:nvCxnSpPr>
        <p:spPr>
          <a:xfrm>
            <a:off x="7452320" y="3501008"/>
            <a:ext cx="4320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42161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t>
            </a:r>
            <a:endParaRPr lang="en-US" dirty="0"/>
          </a:p>
        </p:txBody>
      </p:sp>
      <p:sp>
        <p:nvSpPr>
          <p:cNvPr id="3" name="Zástupný symbol pro obsah 2"/>
          <p:cNvSpPr>
            <a:spLocks noGrp="1"/>
          </p:cNvSpPr>
          <p:nvPr>
            <p:ph idx="1"/>
          </p:nvPr>
        </p:nvSpPr>
        <p:spPr/>
        <p:txBody>
          <a:bodyPr/>
          <a:lstStyle/>
          <a:p>
            <a:r>
              <a:rPr lang="cs-CZ" dirty="0" err="1" smtClean="0"/>
              <a:t>Calculate</a:t>
            </a:r>
            <a:r>
              <a:rPr lang="cs-CZ" dirty="0" smtClean="0"/>
              <a:t> </a:t>
            </a:r>
            <a:r>
              <a:rPr lang="cs-CZ" dirty="0" err="1" smtClean="0"/>
              <a:t>the</a:t>
            </a:r>
            <a:r>
              <a:rPr lang="cs-CZ" dirty="0" smtClean="0"/>
              <a:t> </a:t>
            </a:r>
            <a:r>
              <a:rPr lang="cs-CZ" dirty="0" err="1" smtClean="0"/>
              <a:t>capillary</a:t>
            </a:r>
            <a:r>
              <a:rPr lang="cs-CZ" dirty="0" smtClean="0"/>
              <a:t> </a:t>
            </a:r>
            <a:r>
              <a:rPr lang="cs-CZ" dirty="0" err="1" smtClean="0"/>
              <a:t>presure</a:t>
            </a:r>
            <a:r>
              <a:rPr lang="cs-CZ" dirty="0" smtClean="0"/>
              <a:t> </a:t>
            </a:r>
            <a:r>
              <a:rPr lang="cs-CZ" dirty="0" err="1" smtClean="0"/>
              <a:t>inside</a:t>
            </a:r>
            <a:r>
              <a:rPr lang="cs-CZ" dirty="0" smtClean="0"/>
              <a:t> </a:t>
            </a:r>
            <a:r>
              <a:rPr lang="cs-CZ" dirty="0" err="1" smtClean="0"/>
              <a:t>of</a:t>
            </a:r>
            <a:r>
              <a:rPr lang="cs-CZ" dirty="0" smtClean="0"/>
              <a:t> </a:t>
            </a:r>
            <a:r>
              <a:rPr lang="cs-CZ" dirty="0" err="1" smtClean="0"/>
              <a:t>the</a:t>
            </a:r>
            <a:r>
              <a:rPr lang="cs-CZ" dirty="0" smtClean="0"/>
              <a:t> </a:t>
            </a:r>
            <a:r>
              <a:rPr lang="cs-CZ" dirty="0" err="1" smtClean="0"/>
              <a:t>water</a:t>
            </a:r>
            <a:r>
              <a:rPr lang="cs-CZ" dirty="0" smtClean="0"/>
              <a:t> drop d=1 cm, </a:t>
            </a:r>
            <a:r>
              <a:rPr lang="el-GR" dirty="0" smtClean="0">
                <a:sym typeface="Symbol"/>
              </a:rPr>
              <a:t></a:t>
            </a:r>
            <a:r>
              <a:rPr lang="cs-CZ" dirty="0" smtClean="0">
                <a:sym typeface="Symbol"/>
              </a:rPr>
              <a:t> H</a:t>
            </a:r>
            <a:r>
              <a:rPr lang="cs-CZ" baseline="-25000" dirty="0" smtClean="0">
                <a:sym typeface="Symbol"/>
              </a:rPr>
              <a:t>2</a:t>
            </a:r>
            <a:r>
              <a:rPr lang="cs-CZ" dirty="0" smtClean="0">
                <a:sym typeface="Symbol"/>
              </a:rPr>
              <a:t>O = 72 </a:t>
            </a:r>
            <a:r>
              <a:rPr lang="en-US" dirty="0"/>
              <a:t>[10</a:t>
            </a:r>
            <a:r>
              <a:rPr lang="en-US" baseline="30000" dirty="0"/>
              <a:t>-3</a:t>
            </a:r>
            <a:r>
              <a:rPr lang="en-US" dirty="0"/>
              <a:t> N/m</a:t>
            </a:r>
            <a:r>
              <a:rPr lang="en-US" dirty="0" smtClean="0"/>
              <a:t>]</a:t>
            </a:r>
            <a:r>
              <a:rPr lang="cs-CZ" dirty="0" smtClean="0"/>
              <a:t> and </a:t>
            </a:r>
            <a:r>
              <a:rPr lang="cs-CZ" dirty="0" err="1" smtClean="0"/>
              <a:t>compare</a:t>
            </a:r>
            <a:r>
              <a:rPr lang="cs-CZ" dirty="0" smtClean="0"/>
              <a:t> </a:t>
            </a:r>
            <a:r>
              <a:rPr lang="cs-CZ" dirty="0" err="1" smtClean="0"/>
              <a:t>it</a:t>
            </a:r>
            <a:r>
              <a:rPr lang="cs-CZ" dirty="0" smtClean="0"/>
              <a:t> </a:t>
            </a:r>
            <a:r>
              <a:rPr lang="cs-CZ" dirty="0" err="1" smtClean="0"/>
              <a:t>with</a:t>
            </a:r>
            <a:r>
              <a:rPr lang="cs-CZ" dirty="0" smtClean="0"/>
              <a:t> </a:t>
            </a:r>
            <a:r>
              <a:rPr lang="cs-CZ" dirty="0" err="1" smtClean="0"/>
              <a:t>the</a:t>
            </a:r>
            <a:r>
              <a:rPr lang="cs-CZ" dirty="0" smtClean="0"/>
              <a:t> </a:t>
            </a:r>
            <a:r>
              <a:rPr lang="cs-CZ" dirty="0" err="1" smtClean="0"/>
              <a:t>same</a:t>
            </a:r>
            <a:r>
              <a:rPr lang="cs-CZ" dirty="0" smtClean="0"/>
              <a:t> drop </a:t>
            </a:r>
            <a:r>
              <a:rPr lang="cs-CZ" dirty="0" err="1" smtClean="0"/>
              <a:t>of</a:t>
            </a:r>
            <a:r>
              <a:rPr lang="cs-CZ" dirty="0" smtClean="0"/>
              <a:t> </a:t>
            </a:r>
            <a:r>
              <a:rPr lang="cs-CZ" dirty="0" err="1" smtClean="0"/>
              <a:t>mercury</a:t>
            </a:r>
            <a:r>
              <a:rPr lang="cs-CZ" dirty="0" smtClean="0"/>
              <a:t> (</a:t>
            </a:r>
            <a:r>
              <a:rPr lang="cs-CZ" dirty="0" err="1" smtClean="0"/>
              <a:t>Hg</a:t>
            </a:r>
            <a:r>
              <a:rPr lang="cs-CZ" dirty="0" smtClean="0"/>
              <a:t>) </a:t>
            </a:r>
            <a:r>
              <a:rPr lang="el-GR" dirty="0" smtClean="0">
                <a:sym typeface="Symbol"/>
              </a:rPr>
              <a:t></a:t>
            </a:r>
            <a:r>
              <a:rPr lang="cs-CZ" dirty="0" smtClean="0">
                <a:sym typeface="Symbol"/>
              </a:rPr>
              <a:t> </a:t>
            </a:r>
            <a:r>
              <a:rPr lang="cs-CZ" dirty="0" err="1" smtClean="0">
                <a:sym typeface="Symbol"/>
              </a:rPr>
              <a:t>Hg</a:t>
            </a:r>
            <a:r>
              <a:rPr lang="cs-CZ" dirty="0" smtClean="0">
                <a:sym typeface="Symbol"/>
              </a:rPr>
              <a:t> = </a:t>
            </a:r>
            <a:r>
              <a:rPr lang="cs-CZ" dirty="0">
                <a:sym typeface="Symbol"/>
              </a:rPr>
              <a:t>476 [10-3 N/m</a:t>
            </a:r>
            <a:r>
              <a:rPr lang="cs-CZ" dirty="0" smtClean="0">
                <a:sym typeface="Symbol"/>
              </a:rPr>
              <a:t>].</a:t>
            </a:r>
            <a:endParaRPr lang="en-US" dirty="0"/>
          </a:p>
        </p:txBody>
      </p:sp>
      <p:cxnSp>
        <p:nvCxnSpPr>
          <p:cNvPr id="5" name="Přímá spojnice 4"/>
          <p:cNvCxnSpPr/>
          <p:nvPr/>
        </p:nvCxnSpPr>
        <p:spPr>
          <a:xfrm>
            <a:off x="683568" y="3861048"/>
            <a:ext cx="777686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5742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t>
            </a:r>
            <a:endParaRPr lang="en-US" dirty="0"/>
          </a:p>
        </p:txBody>
      </p:sp>
      <p:sp>
        <p:nvSpPr>
          <p:cNvPr id="3" name="Zástupný symbol pro obsah 2"/>
          <p:cNvSpPr>
            <a:spLocks noGrp="1"/>
          </p:cNvSpPr>
          <p:nvPr>
            <p:ph idx="1"/>
          </p:nvPr>
        </p:nvSpPr>
        <p:spPr>
          <a:xfrm>
            <a:off x="457200" y="1600201"/>
            <a:ext cx="8229600" cy="1846694"/>
          </a:xfrm>
        </p:spPr>
        <p:txBody>
          <a:bodyPr>
            <a:normAutofit/>
          </a:bodyPr>
          <a:lstStyle/>
          <a:p>
            <a:r>
              <a:rPr lang="cs-CZ" sz="2000" dirty="0" err="1" smtClean="0"/>
              <a:t>Calculate</a:t>
            </a:r>
            <a:r>
              <a:rPr lang="cs-CZ" sz="2000" dirty="0" smtClean="0"/>
              <a:t> </a:t>
            </a:r>
            <a:r>
              <a:rPr lang="cs-CZ" sz="2000" dirty="0" err="1" smtClean="0"/>
              <a:t>the</a:t>
            </a:r>
            <a:r>
              <a:rPr lang="cs-CZ" sz="2000" dirty="0" smtClean="0"/>
              <a:t> </a:t>
            </a:r>
            <a:r>
              <a:rPr lang="cs-CZ" sz="2000" dirty="0" err="1" smtClean="0"/>
              <a:t>capillary</a:t>
            </a:r>
            <a:r>
              <a:rPr lang="cs-CZ" sz="2000" dirty="0" smtClean="0"/>
              <a:t> </a:t>
            </a:r>
            <a:r>
              <a:rPr lang="cs-CZ" sz="2000" dirty="0" err="1" smtClean="0"/>
              <a:t>presure</a:t>
            </a:r>
            <a:r>
              <a:rPr lang="cs-CZ" sz="2000" dirty="0" smtClean="0"/>
              <a:t> </a:t>
            </a:r>
            <a:r>
              <a:rPr lang="cs-CZ" sz="2000" dirty="0" err="1" smtClean="0"/>
              <a:t>inside</a:t>
            </a:r>
            <a:r>
              <a:rPr lang="cs-CZ" sz="2000" dirty="0" smtClean="0"/>
              <a:t> </a:t>
            </a:r>
            <a:r>
              <a:rPr lang="cs-CZ" sz="2000" dirty="0" err="1" smtClean="0"/>
              <a:t>of</a:t>
            </a:r>
            <a:r>
              <a:rPr lang="cs-CZ" sz="2000" dirty="0" smtClean="0"/>
              <a:t> </a:t>
            </a:r>
            <a:r>
              <a:rPr lang="cs-CZ" sz="2000" dirty="0" err="1" smtClean="0"/>
              <a:t>the</a:t>
            </a:r>
            <a:r>
              <a:rPr lang="cs-CZ" sz="2000" dirty="0" smtClean="0"/>
              <a:t> </a:t>
            </a:r>
            <a:r>
              <a:rPr lang="cs-CZ" sz="2000" dirty="0" err="1" smtClean="0"/>
              <a:t>water</a:t>
            </a:r>
            <a:r>
              <a:rPr lang="cs-CZ" sz="2000" dirty="0" smtClean="0"/>
              <a:t> drop d=1 cm, </a:t>
            </a:r>
            <a:r>
              <a:rPr lang="el-GR" sz="2000" dirty="0" smtClean="0">
                <a:sym typeface="Symbol"/>
              </a:rPr>
              <a:t></a:t>
            </a:r>
            <a:r>
              <a:rPr lang="cs-CZ" sz="2000" dirty="0" smtClean="0">
                <a:sym typeface="Symbol"/>
              </a:rPr>
              <a:t> H</a:t>
            </a:r>
            <a:r>
              <a:rPr lang="cs-CZ" sz="2000" baseline="-25000" dirty="0" smtClean="0">
                <a:sym typeface="Symbol"/>
              </a:rPr>
              <a:t>2</a:t>
            </a:r>
            <a:r>
              <a:rPr lang="cs-CZ" sz="2000" dirty="0" smtClean="0">
                <a:sym typeface="Symbol"/>
              </a:rPr>
              <a:t>O = 72 </a:t>
            </a:r>
            <a:r>
              <a:rPr lang="en-US" sz="2000" dirty="0"/>
              <a:t>[10</a:t>
            </a:r>
            <a:r>
              <a:rPr lang="en-US" sz="2000" baseline="30000" dirty="0"/>
              <a:t>-3</a:t>
            </a:r>
            <a:r>
              <a:rPr lang="en-US" sz="2000" dirty="0"/>
              <a:t> N/m</a:t>
            </a:r>
            <a:r>
              <a:rPr lang="en-US" sz="2000" dirty="0" smtClean="0"/>
              <a:t>]</a:t>
            </a:r>
            <a:r>
              <a:rPr lang="cs-CZ" sz="2000" dirty="0" smtClean="0"/>
              <a:t> and </a:t>
            </a:r>
            <a:r>
              <a:rPr lang="cs-CZ" sz="2000" dirty="0" err="1" smtClean="0"/>
              <a:t>compare</a:t>
            </a:r>
            <a:r>
              <a:rPr lang="cs-CZ" sz="2000" dirty="0" smtClean="0"/>
              <a:t> </a:t>
            </a:r>
            <a:r>
              <a:rPr lang="cs-CZ" sz="2000" dirty="0" err="1" smtClean="0"/>
              <a:t>it</a:t>
            </a:r>
            <a:r>
              <a:rPr lang="cs-CZ" sz="2000" dirty="0" smtClean="0"/>
              <a:t> </a:t>
            </a:r>
            <a:r>
              <a:rPr lang="cs-CZ" sz="2000" dirty="0" err="1" smtClean="0"/>
              <a:t>with</a:t>
            </a:r>
            <a:r>
              <a:rPr lang="cs-CZ" sz="2000" dirty="0" smtClean="0"/>
              <a:t> </a:t>
            </a:r>
            <a:r>
              <a:rPr lang="cs-CZ" sz="2000" dirty="0" err="1" smtClean="0"/>
              <a:t>the</a:t>
            </a:r>
            <a:r>
              <a:rPr lang="cs-CZ" sz="2000" dirty="0" smtClean="0"/>
              <a:t> </a:t>
            </a:r>
            <a:r>
              <a:rPr lang="cs-CZ" sz="2000" dirty="0" err="1" smtClean="0"/>
              <a:t>same</a:t>
            </a:r>
            <a:r>
              <a:rPr lang="cs-CZ" sz="2000" dirty="0" smtClean="0"/>
              <a:t> drop </a:t>
            </a:r>
            <a:r>
              <a:rPr lang="cs-CZ" sz="2000" dirty="0" err="1" smtClean="0"/>
              <a:t>of</a:t>
            </a:r>
            <a:r>
              <a:rPr lang="cs-CZ" sz="2000" dirty="0" smtClean="0"/>
              <a:t> </a:t>
            </a:r>
            <a:r>
              <a:rPr lang="cs-CZ" sz="2000" dirty="0" err="1" smtClean="0"/>
              <a:t>mercury</a:t>
            </a:r>
            <a:r>
              <a:rPr lang="cs-CZ" sz="2000" dirty="0" smtClean="0"/>
              <a:t> (</a:t>
            </a:r>
            <a:r>
              <a:rPr lang="cs-CZ" sz="2000" dirty="0" err="1" smtClean="0"/>
              <a:t>Hg</a:t>
            </a:r>
            <a:r>
              <a:rPr lang="cs-CZ" sz="2000" dirty="0" smtClean="0"/>
              <a:t>) </a:t>
            </a:r>
            <a:r>
              <a:rPr lang="el-GR" sz="2000" dirty="0" smtClean="0">
                <a:sym typeface="Symbol"/>
              </a:rPr>
              <a:t></a:t>
            </a:r>
            <a:r>
              <a:rPr lang="cs-CZ" sz="2000" dirty="0" smtClean="0">
                <a:sym typeface="Symbol"/>
              </a:rPr>
              <a:t> </a:t>
            </a:r>
            <a:r>
              <a:rPr lang="cs-CZ" sz="2000" dirty="0" err="1" smtClean="0">
                <a:sym typeface="Symbol"/>
              </a:rPr>
              <a:t>Hg</a:t>
            </a:r>
            <a:r>
              <a:rPr lang="cs-CZ" sz="2000" dirty="0" smtClean="0">
                <a:sym typeface="Symbol"/>
              </a:rPr>
              <a:t> = </a:t>
            </a:r>
            <a:r>
              <a:rPr lang="cs-CZ" sz="2000" dirty="0">
                <a:sym typeface="Symbol"/>
              </a:rPr>
              <a:t>476 [10-3 N/m</a:t>
            </a:r>
            <a:r>
              <a:rPr lang="cs-CZ" sz="2000" dirty="0" smtClean="0">
                <a:sym typeface="Symbol"/>
              </a:rPr>
              <a:t>].</a:t>
            </a:r>
            <a:endParaRPr lang="en-US" sz="2000" dirty="0"/>
          </a:p>
        </p:txBody>
      </p:sp>
      <p:cxnSp>
        <p:nvCxnSpPr>
          <p:cNvPr id="5" name="Přímá spojnice 4"/>
          <p:cNvCxnSpPr/>
          <p:nvPr/>
        </p:nvCxnSpPr>
        <p:spPr>
          <a:xfrm>
            <a:off x="539552" y="2708920"/>
            <a:ext cx="7776864"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 name="Obdélník 3"/>
              <p:cNvSpPr/>
              <p:nvPr/>
            </p:nvSpPr>
            <p:spPr>
              <a:xfrm>
                <a:off x="539552" y="2962851"/>
                <a:ext cx="2259978" cy="788742"/>
              </a:xfrm>
              <a:prstGeom prst="rect">
                <a:avLst/>
              </a:prstGeom>
            </p:spPr>
            <p:txBody>
              <a:bodyPr wrap="none">
                <a:spAutoFit/>
              </a:bodyPr>
              <a:lstStyle/>
              <a:p>
                <a:r>
                  <a:rPr lang="cs-CZ" sz="3200" dirty="0"/>
                  <a:t>Drops - </a:t>
                </a:r>
                <a:r>
                  <a:rPr lang="cs-CZ" sz="3200" dirty="0">
                    <a:solidFill>
                      <a:srgbClr val="FF0000"/>
                    </a:solidFill>
                  </a:rPr>
                  <a:t>P=</a:t>
                </a:r>
                <a14:m>
                  <m:oMath xmlns:m="http://schemas.openxmlformats.org/officeDocument/2006/math">
                    <m:f>
                      <m:fPr>
                        <m:ctrlPr>
                          <a:rPr lang="cs-CZ" sz="3200" i="1">
                            <a:solidFill>
                              <a:srgbClr val="FF0000"/>
                            </a:solidFill>
                            <a:latin typeface="Cambria Math"/>
                          </a:rPr>
                        </m:ctrlPr>
                      </m:fPr>
                      <m:num>
                        <m:r>
                          <a:rPr lang="cs-CZ" sz="3200" i="1">
                            <a:solidFill>
                              <a:srgbClr val="FF0000"/>
                            </a:solidFill>
                            <a:latin typeface="Cambria Math"/>
                          </a:rPr>
                          <m:t>2</m:t>
                        </m:r>
                        <m:r>
                          <m:rPr>
                            <m:sty m:val="p"/>
                          </m:rPr>
                          <a:rPr lang="el-GR" sz="3200" i="1">
                            <a:solidFill>
                              <a:srgbClr val="FF0000"/>
                            </a:solidFill>
                            <a:latin typeface="Cambria Math"/>
                          </a:rPr>
                          <m:t>σ</m:t>
                        </m:r>
                      </m:num>
                      <m:den>
                        <m:r>
                          <a:rPr lang="cs-CZ" sz="3200" i="1">
                            <a:solidFill>
                              <a:srgbClr val="FF0000"/>
                            </a:solidFill>
                            <a:latin typeface="Cambria Math"/>
                          </a:rPr>
                          <m:t>𝑟</m:t>
                        </m:r>
                      </m:den>
                    </m:f>
                  </m:oMath>
                </a14:m>
                <a:endParaRPr lang="en-US" sz="3200" dirty="0"/>
              </a:p>
            </p:txBody>
          </p:sp>
        </mc:Choice>
        <mc:Fallback xmlns="">
          <p:sp>
            <p:nvSpPr>
              <p:cNvPr id="4" name="Obdélník 3"/>
              <p:cNvSpPr>
                <a:spLocks noRot="1" noChangeAspect="1" noMove="1" noResize="1" noEditPoints="1" noAdjustHandles="1" noChangeArrowheads="1" noChangeShapeType="1" noTextEdit="1"/>
              </p:cNvSpPr>
              <p:nvPr/>
            </p:nvSpPr>
            <p:spPr>
              <a:xfrm>
                <a:off x="539552" y="2962851"/>
                <a:ext cx="2259978" cy="788742"/>
              </a:xfrm>
              <a:prstGeom prst="rect">
                <a:avLst/>
              </a:prstGeom>
              <a:blipFill rotWithShape="1">
                <a:blip r:embed="rId2"/>
                <a:stretch>
                  <a:fillRect l="-7027" b="-13178"/>
                </a:stretch>
              </a:blipFill>
            </p:spPr>
            <p:txBody>
              <a:bodyPr/>
              <a:lstStyle/>
              <a:p>
                <a:r>
                  <a:rPr lang="en-US">
                    <a:noFill/>
                  </a:rPr>
                  <a:t> </a:t>
                </a:r>
              </a:p>
            </p:txBody>
          </p:sp>
        </mc:Fallback>
      </mc:AlternateContent>
      <p:sp>
        <p:nvSpPr>
          <p:cNvPr id="8" name="TextovéPole 7"/>
          <p:cNvSpPr txBox="1"/>
          <p:nvPr/>
        </p:nvSpPr>
        <p:spPr>
          <a:xfrm>
            <a:off x="1247906" y="4149080"/>
            <a:ext cx="853119" cy="1569660"/>
          </a:xfrm>
          <a:prstGeom prst="rect">
            <a:avLst/>
          </a:prstGeom>
          <a:noFill/>
        </p:spPr>
        <p:txBody>
          <a:bodyPr wrap="none" rtlCol="0">
            <a:spAutoFit/>
          </a:bodyPr>
          <a:lstStyle/>
          <a:p>
            <a:r>
              <a:rPr lang="cs-CZ" sz="3200" dirty="0" smtClean="0"/>
              <a:t>H</a:t>
            </a:r>
            <a:r>
              <a:rPr lang="cs-CZ" sz="3200" baseline="-25000" dirty="0" smtClean="0"/>
              <a:t>2</a:t>
            </a:r>
            <a:r>
              <a:rPr lang="cs-CZ" sz="3200" dirty="0" smtClean="0"/>
              <a:t>O</a:t>
            </a:r>
          </a:p>
          <a:p>
            <a:endParaRPr lang="cs-CZ" sz="3200" dirty="0"/>
          </a:p>
          <a:p>
            <a:r>
              <a:rPr lang="cs-CZ" sz="3200" dirty="0" err="1" smtClean="0"/>
              <a:t>Hg</a:t>
            </a:r>
            <a:r>
              <a:rPr lang="cs-CZ" sz="3200" dirty="0" smtClean="0"/>
              <a:t>  </a:t>
            </a:r>
            <a:endParaRPr lang="en-US" sz="3200" dirty="0"/>
          </a:p>
        </p:txBody>
      </p:sp>
      <p:sp>
        <p:nvSpPr>
          <p:cNvPr id="9" name="TextovéPole 8"/>
          <p:cNvSpPr txBox="1"/>
          <p:nvPr/>
        </p:nvSpPr>
        <p:spPr>
          <a:xfrm>
            <a:off x="2987824" y="4152045"/>
            <a:ext cx="5039328" cy="1569660"/>
          </a:xfrm>
          <a:prstGeom prst="rect">
            <a:avLst/>
          </a:prstGeom>
          <a:noFill/>
        </p:spPr>
        <p:txBody>
          <a:bodyPr wrap="none" rtlCol="0">
            <a:spAutoFit/>
          </a:bodyPr>
          <a:lstStyle/>
          <a:p>
            <a:r>
              <a:rPr lang="cs-CZ" sz="3200" dirty="0" smtClean="0"/>
              <a:t>p = 2 * 0.072/0.005 = </a:t>
            </a:r>
            <a:r>
              <a:rPr lang="cs-CZ" sz="3200" dirty="0" smtClean="0">
                <a:solidFill>
                  <a:srgbClr val="FF0000"/>
                </a:solidFill>
              </a:rPr>
              <a:t>28.5 Pa</a:t>
            </a:r>
          </a:p>
          <a:p>
            <a:endParaRPr lang="cs-CZ" sz="3200" dirty="0"/>
          </a:p>
          <a:p>
            <a:r>
              <a:rPr lang="cs-CZ" sz="3200" dirty="0" smtClean="0"/>
              <a:t>p = 2 * 0.476/0.005 = </a:t>
            </a:r>
            <a:r>
              <a:rPr lang="cs-CZ" sz="3200" dirty="0" smtClean="0">
                <a:solidFill>
                  <a:srgbClr val="FF0000"/>
                </a:solidFill>
              </a:rPr>
              <a:t>190 Pa</a:t>
            </a:r>
            <a:endParaRPr lang="en-US" sz="3200" dirty="0">
              <a:solidFill>
                <a:srgbClr val="FF0000"/>
              </a:solidFill>
            </a:endParaRPr>
          </a:p>
        </p:txBody>
      </p:sp>
    </p:spTree>
    <p:extLst>
      <p:ext uri="{BB962C8B-B14F-4D97-AF65-F5344CB8AC3E}">
        <p14:creationId xmlns:p14="http://schemas.microsoft.com/office/powerpoint/2010/main" val="20020423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dirty="0" smtClean="0"/>
              <a:t>Capillary </a:t>
            </a:r>
            <a:r>
              <a:rPr lang="cs-CZ" dirty="0" smtClean="0"/>
              <a:t>P</a:t>
            </a:r>
            <a:r>
              <a:rPr lang="en-US" dirty="0" err="1" smtClean="0"/>
              <a:t>ressure</a:t>
            </a:r>
            <a:r>
              <a:rPr lang="en-US" dirty="0" smtClean="0"/>
              <a:t> – in </a:t>
            </a:r>
            <a:r>
              <a:rPr lang="cs-CZ" dirty="0" smtClean="0"/>
              <a:t>B</a:t>
            </a:r>
            <a:r>
              <a:rPr lang="en-US" dirty="0" err="1" smtClean="0"/>
              <a:t>ubbles</a:t>
            </a:r>
            <a:r>
              <a:rPr lang="en-US" dirty="0" smtClean="0"/>
              <a:t> or </a:t>
            </a:r>
            <a:r>
              <a:rPr lang="cs-CZ" dirty="0" smtClean="0"/>
              <a:t>D</a:t>
            </a:r>
            <a:r>
              <a:rPr lang="en-US" dirty="0" err="1" smtClean="0"/>
              <a:t>rops</a:t>
            </a:r>
            <a:r>
              <a:rPr lang="en-US" dirty="0" smtClean="0"/>
              <a:t> – Laplace</a:t>
            </a:r>
            <a:r>
              <a:rPr lang="cs-CZ" dirty="0" smtClean="0"/>
              <a:t> </a:t>
            </a:r>
            <a:r>
              <a:rPr lang="cs-CZ" dirty="0" err="1"/>
              <a:t>P</a:t>
            </a:r>
            <a:r>
              <a:rPr lang="cs-CZ" dirty="0" err="1" smtClean="0"/>
              <a:t>ressure</a:t>
            </a:r>
            <a:endParaRPr lang="en-US" dirty="0"/>
          </a:p>
        </p:txBody>
      </p:sp>
      <p:sp>
        <p:nvSpPr>
          <p:cNvPr id="3" name="Zástupný symbol pro obsah 2"/>
          <p:cNvSpPr>
            <a:spLocks noGrp="1"/>
          </p:cNvSpPr>
          <p:nvPr>
            <p:ph idx="1"/>
          </p:nvPr>
        </p:nvSpPr>
        <p:spPr>
          <a:xfrm>
            <a:off x="457200" y="1600201"/>
            <a:ext cx="8229600" cy="1252736"/>
          </a:xfrm>
        </p:spPr>
        <p:txBody>
          <a:bodyPr>
            <a:normAutofit fontScale="92500"/>
          </a:bodyPr>
          <a:lstStyle/>
          <a:p>
            <a:r>
              <a:rPr lang="en-US" sz="2400" dirty="0" smtClean="0"/>
              <a:t>What will happen with the bubbles in case of free communication between them? Consider higher pressure inside the smaller bubble! What could be the problem with alveoli?</a:t>
            </a:r>
            <a:endParaRPr lang="en-US" sz="2400" dirty="0"/>
          </a:p>
        </p:txBody>
      </p:sp>
      <p:pic>
        <p:nvPicPr>
          <p:cNvPr id="1026" name="Picture 2" descr="Výsledek obrázku pro two connected bubbles"/>
          <p:cNvPicPr>
            <a:picLocks noChangeAspect="1" noChangeArrowheads="1"/>
          </p:cNvPicPr>
          <p:nvPr/>
        </p:nvPicPr>
        <p:blipFill>
          <a:blip r:embed="rId2" cstate="print"/>
          <a:srcRect/>
          <a:stretch>
            <a:fillRect/>
          </a:stretch>
        </p:blipFill>
        <p:spPr bwMode="auto">
          <a:xfrm>
            <a:off x="683568" y="2996952"/>
            <a:ext cx="2857500" cy="2743201"/>
          </a:xfrm>
          <a:prstGeom prst="rect">
            <a:avLst/>
          </a:prstGeom>
          <a:noFill/>
        </p:spPr>
      </p:pic>
      <p:sp>
        <p:nvSpPr>
          <p:cNvPr id="5" name="TextovéPole 4"/>
          <p:cNvSpPr txBox="1"/>
          <p:nvPr/>
        </p:nvSpPr>
        <p:spPr>
          <a:xfrm>
            <a:off x="539552" y="2780928"/>
            <a:ext cx="720080" cy="369332"/>
          </a:xfrm>
          <a:prstGeom prst="rect">
            <a:avLst/>
          </a:prstGeom>
          <a:solidFill>
            <a:schemeClr val="bg1"/>
          </a:solidFill>
        </p:spPr>
        <p:txBody>
          <a:bodyPr wrap="square" rtlCol="0">
            <a:spAutoFit/>
          </a:bodyPr>
          <a:lstStyle/>
          <a:p>
            <a:r>
              <a:rPr lang="cs-CZ" dirty="0" err="1" smtClean="0">
                <a:solidFill>
                  <a:schemeClr val="bg1"/>
                </a:solidFill>
              </a:rPr>
              <a:t>xxxx</a:t>
            </a:r>
            <a:endParaRPr lang="cs-CZ" dirty="0">
              <a:solidFill>
                <a:schemeClr val="bg1"/>
              </a:solidFill>
            </a:endParaRPr>
          </a:p>
        </p:txBody>
      </p:sp>
      <p:sp>
        <p:nvSpPr>
          <p:cNvPr id="1028" name="AutoShape 4" descr="Výsledek obrázku pro Laplace la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1030" name="Picture 6" descr="Výsledek obrázku pro Laplace law"/>
          <p:cNvPicPr>
            <a:picLocks noChangeAspect="1" noChangeArrowheads="1"/>
          </p:cNvPicPr>
          <p:nvPr/>
        </p:nvPicPr>
        <p:blipFill>
          <a:blip r:embed="rId3" cstate="print"/>
          <a:srcRect t="6080"/>
          <a:stretch>
            <a:fillRect/>
          </a:stretch>
        </p:blipFill>
        <p:spPr bwMode="auto">
          <a:xfrm>
            <a:off x="4716016" y="3068892"/>
            <a:ext cx="4286250" cy="3336869"/>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Example</a:t>
            </a:r>
            <a:endParaRPr lang="en-US" dirty="0"/>
          </a:p>
        </p:txBody>
      </p:sp>
      <p:sp>
        <p:nvSpPr>
          <p:cNvPr id="3" name="Zástupný symbol pro obsah 2"/>
          <p:cNvSpPr>
            <a:spLocks noGrp="1"/>
          </p:cNvSpPr>
          <p:nvPr>
            <p:ph idx="1"/>
          </p:nvPr>
        </p:nvSpPr>
        <p:spPr/>
        <p:txBody>
          <a:bodyPr/>
          <a:lstStyle/>
          <a:p>
            <a:r>
              <a:rPr lang="en-US" dirty="0"/>
              <a:t>What is the air pressure in a soap bubble with a radius of 2 mm when the atmospheric pressure is 101325 Pa?</a:t>
            </a:r>
          </a:p>
        </p:txBody>
      </p:sp>
      <p:sp>
        <p:nvSpPr>
          <p:cNvPr id="4" name="Ovál 3"/>
          <p:cNvSpPr/>
          <p:nvPr/>
        </p:nvSpPr>
        <p:spPr>
          <a:xfrm>
            <a:off x="2627784" y="4077072"/>
            <a:ext cx="2160240" cy="20162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ovéPole 4"/>
          <p:cNvSpPr txBox="1"/>
          <p:nvPr/>
        </p:nvSpPr>
        <p:spPr>
          <a:xfrm>
            <a:off x="5148064" y="3789040"/>
            <a:ext cx="725968" cy="369332"/>
          </a:xfrm>
          <a:prstGeom prst="rect">
            <a:avLst/>
          </a:prstGeom>
          <a:noFill/>
        </p:spPr>
        <p:txBody>
          <a:bodyPr wrap="none" rtlCol="0">
            <a:spAutoFit/>
          </a:bodyPr>
          <a:lstStyle/>
          <a:p>
            <a:r>
              <a:rPr lang="cs-CZ" dirty="0" smtClean="0"/>
              <a:t>P </a:t>
            </a:r>
            <a:r>
              <a:rPr lang="cs-CZ" dirty="0" err="1" smtClean="0"/>
              <a:t>atm</a:t>
            </a:r>
            <a:endParaRPr lang="en-US" dirty="0"/>
          </a:p>
        </p:txBody>
      </p:sp>
      <p:sp>
        <p:nvSpPr>
          <p:cNvPr id="6" name="Šipka dolů 5"/>
          <p:cNvSpPr/>
          <p:nvPr/>
        </p:nvSpPr>
        <p:spPr>
          <a:xfrm rot="2587438">
            <a:off x="4644008" y="3573016"/>
            <a:ext cx="432048"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ovéPole 6"/>
          <p:cNvSpPr txBox="1"/>
          <p:nvPr/>
        </p:nvSpPr>
        <p:spPr>
          <a:xfrm>
            <a:off x="3347864" y="5301208"/>
            <a:ext cx="718466" cy="369332"/>
          </a:xfrm>
          <a:prstGeom prst="rect">
            <a:avLst/>
          </a:prstGeom>
          <a:noFill/>
        </p:spPr>
        <p:txBody>
          <a:bodyPr wrap="none" rtlCol="0">
            <a:spAutoFit/>
          </a:bodyPr>
          <a:lstStyle/>
          <a:p>
            <a:r>
              <a:rPr lang="cs-CZ" dirty="0" smtClean="0"/>
              <a:t>P surf</a:t>
            </a:r>
            <a:endParaRPr lang="en-US" dirty="0"/>
          </a:p>
        </p:txBody>
      </p:sp>
      <p:cxnSp>
        <p:nvCxnSpPr>
          <p:cNvPr id="9" name="Přímá spojnice se šipkou 8"/>
          <p:cNvCxnSpPr/>
          <p:nvPr/>
        </p:nvCxnSpPr>
        <p:spPr>
          <a:xfrm flipV="1">
            <a:off x="3707097" y="4248135"/>
            <a:ext cx="463750" cy="8166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ovéPole 11"/>
          <p:cNvSpPr txBox="1"/>
          <p:nvPr/>
        </p:nvSpPr>
        <p:spPr>
          <a:xfrm>
            <a:off x="3707904" y="4656436"/>
            <a:ext cx="264816" cy="369332"/>
          </a:xfrm>
          <a:prstGeom prst="rect">
            <a:avLst/>
          </a:prstGeom>
          <a:noFill/>
        </p:spPr>
        <p:txBody>
          <a:bodyPr wrap="none" rtlCol="0">
            <a:spAutoFit/>
          </a:bodyPr>
          <a:lstStyle/>
          <a:p>
            <a:r>
              <a:rPr lang="cs-CZ" dirty="0" smtClean="0"/>
              <a:t>r</a:t>
            </a:r>
            <a:endParaRPr lang="en-US" dirty="0"/>
          </a:p>
        </p:txBody>
      </p:sp>
    </p:spTree>
    <p:extLst>
      <p:ext uri="{BB962C8B-B14F-4D97-AF65-F5344CB8AC3E}">
        <p14:creationId xmlns:p14="http://schemas.microsoft.com/office/powerpoint/2010/main" val="32279836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pPr marL="342900" lvl="0" indent="-342900">
              <a:spcBef>
                <a:spcPct val="20000"/>
              </a:spcBef>
            </a:pPr>
            <a:r>
              <a:rPr lang="en-US" sz="2400" dirty="0">
                <a:solidFill>
                  <a:prstClr val="black"/>
                </a:solidFill>
                <a:ea typeface="+mn-ea"/>
                <a:cs typeface="+mn-cs"/>
              </a:rPr>
              <a:t>What is the air pressure in a soap bubble with a radius of 2 mm when the atmospheric pressure is 101325 Pa?</a:t>
            </a:r>
            <a:br>
              <a:rPr lang="en-US" sz="2400" dirty="0">
                <a:solidFill>
                  <a:prstClr val="black"/>
                </a:solidFill>
                <a:ea typeface="+mn-ea"/>
                <a:cs typeface="+mn-cs"/>
              </a:rPr>
            </a:br>
            <a:endParaRPr lang="en-US" sz="2400" dirty="0"/>
          </a:p>
        </p:txBody>
      </p:sp>
      <p:pic>
        <p:nvPicPr>
          <p:cNvPr id="1026" name="Picture 2" descr="https://www.priklady.eu/files/img/priklady/fyzika/povrch-kvapaliny/povrch-kvapalin-1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916832"/>
            <a:ext cx="7057500" cy="360040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Přímá spojnice 4"/>
          <p:cNvCxnSpPr/>
          <p:nvPr/>
        </p:nvCxnSpPr>
        <p:spPr>
          <a:xfrm>
            <a:off x="395536" y="1484784"/>
            <a:ext cx="8280920"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9415784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en-US" sz="3200" dirty="0" smtClean="0"/>
              <a:t>In case we would be tiny water animals it w</a:t>
            </a:r>
            <a:r>
              <a:rPr lang="cs-CZ" sz="3200" dirty="0" err="1" smtClean="0"/>
              <a:t>ould</a:t>
            </a:r>
            <a:r>
              <a:rPr lang="en-US" sz="3200" dirty="0" smtClean="0"/>
              <a:t> be difficult for us to break through the water surface. Why?</a:t>
            </a:r>
            <a:endParaRPr lang="en-US" sz="3200" dirty="0"/>
          </a:p>
        </p:txBody>
      </p:sp>
      <p:pic>
        <p:nvPicPr>
          <p:cNvPr id="23554" name="Picture 2" descr="Výsledek obrázku pro surface tension joke"/>
          <p:cNvPicPr>
            <a:picLocks noChangeAspect="1" noChangeArrowheads="1"/>
          </p:cNvPicPr>
          <p:nvPr/>
        </p:nvPicPr>
        <p:blipFill>
          <a:blip r:embed="rId2" cstate="print"/>
          <a:srcRect/>
          <a:stretch>
            <a:fillRect/>
          </a:stretch>
        </p:blipFill>
        <p:spPr bwMode="auto">
          <a:xfrm>
            <a:off x="1691680" y="1844824"/>
            <a:ext cx="5770409" cy="4176464"/>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Example</a:t>
            </a:r>
            <a:endParaRPr lang="en-US" dirty="0"/>
          </a:p>
        </p:txBody>
      </p:sp>
      <p:sp>
        <p:nvSpPr>
          <p:cNvPr id="3" name="Zástupný symbol pro obsah 2"/>
          <p:cNvSpPr>
            <a:spLocks noGrp="1"/>
          </p:cNvSpPr>
          <p:nvPr>
            <p:ph idx="1"/>
          </p:nvPr>
        </p:nvSpPr>
        <p:spPr/>
        <p:txBody>
          <a:bodyPr/>
          <a:lstStyle/>
          <a:p>
            <a:r>
              <a:rPr lang="en-US" dirty="0"/>
              <a:t>Calculate the surface energy of mercury </a:t>
            </a:r>
            <a:r>
              <a:rPr lang="en-US" dirty="0" smtClean="0"/>
              <a:t>drop, </a:t>
            </a:r>
            <a:r>
              <a:rPr lang="en-US" dirty="0"/>
              <a:t>which has a volume of 1 cm</a:t>
            </a:r>
            <a:r>
              <a:rPr lang="en-US" baseline="30000" dirty="0"/>
              <a:t>3</a:t>
            </a:r>
            <a:r>
              <a:rPr lang="en-US" dirty="0"/>
              <a:t>.</a:t>
            </a:r>
          </a:p>
        </p:txBody>
      </p:sp>
    </p:spTree>
    <p:extLst>
      <p:ext uri="{BB962C8B-B14F-4D97-AF65-F5344CB8AC3E}">
        <p14:creationId xmlns:p14="http://schemas.microsoft.com/office/powerpoint/2010/main" val="13506572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Example</a:t>
            </a:r>
            <a:endParaRPr lang="en-US" dirty="0"/>
          </a:p>
        </p:txBody>
      </p:sp>
      <p:sp>
        <p:nvSpPr>
          <p:cNvPr id="3" name="Zástupný symbol pro obsah 2"/>
          <p:cNvSpPr>
            <a:spLocks noGrp="1"/>
          </p:cNvSpPr>
          <p:nvPr>
            <p:ph idx="1"/>
          </p:nvPr>
        </p:nvSpPr>
        <p:spPr/>
        <p:txBody>
          <a:bodyPr>
            <a:normAutofit/>
          </a:bodyPr>
          <a:lstStyle/>
          <a:p>
            <a:r>
              <a:rPr lang="en-US" sz="1800" dirty="0"/>
              <a:t>Calculate the surface energy of mercury </a:t>
            </a:r>
            <a:r>
              <a:rPr lang="en-US" sz="1800" dirty="0" smtClean="0"/>
              <a:t>drop, </a:t>
            </a:r>
            <a:r>
              <a:rPr lang="en-US" sz="1800" dirty="0"/>
              <a:t>which has a volume of 1 cm</a:t>
            </a:r>
            <a:r>
              <a:rPr lang="en-US" sz="1800" baseline="30000" dirty="0"/>
              <a:t>3</a:t>
            </a:r>
            <a:r>
              <a:rPr lang="en-US" sz="1800" dirty="0"/>
              <a:t>.</a:t>
            </a:r>
          </a:p>
        </p:txBody>
      </p:sp>
      <p:pic>
        <p:nvPicPr>
          <p:cNvPr id="2050" name="Picture 2" descr="https://www.priklady.eu/files/img/priklady/fyzika/povrch-kvapaliny/povrch-kvapalin-2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3" y="2132856"/>
            <a:ext cx="7562837" cy="4104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51400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Surfactants</a:t>
            </a:r>
            <a:endParaRPr lang="en-US" dirty="0"/>
          </a:p>
        </p:txBody>
      </p:sp>
      <p:sp>
        <p:nvSpPr>
          <p:cNvPr id="3" name="Zástupný symbol pro obsah 2"/>
          <p:cNvSpPr>
            <a:spLocks noGrp="1"/>
          </p:cNvSpPr>
          <p:nvPr>
            <p:ph idx="1"/>
          </p:nvPr>
        </p:nvSpPr>
        <p:spPr>
          <a:xfrm>
            <a:off x="457200" y="1600201"/>
            <a:ext cx="7859216" cy="2116831"/>
          </a:xfrm>
        </p:spPr>
        <p:txBody>
          <a:bodyPr>
            <a:normAutofit fontScale="55000" lnSpcReduction="20000"/>
          </a:bodyPr>
          <a:lstStyle/>
          <a:p>
            <a:r>
              <a:rPr lang="en-US" dirty="0" smtClean="0"/>
              <a:t>Surfactants or </a:t>
            </a:r>
            <a:r>
              <a:rPr lang="en-US" dirty="0" err="1" smtClean="0"/>
              <a:t>tensides</a:t>
            </a:r>
            <a:r>
              <a:rPr lang="en-US" dirty="0" smtClean="0"/>
              <a:t> are substances of general importance (detergents), including medicine (alveolar surfactant, bile acids). They decrease the surface tension on the air/water or fat/water interface.</a:t>
            </a:r>
          </a:p>
          <a:p>
            <a:r>
              <a:rPr lang="en-US" dirty="0" smtClean="0"/>
              <a:t>The alveolar surfactant lowers surface tension of alveoli.</a:t>
            </a:r>
          </a:p>
          <a:p>
            <a:r>
              <a:rPr lang="en-US" dirty="0" smtClean="0"/>
              <a:t>Detergents are used for washing.</a:t>
            </a:r>
          </a:p>
          <a:p>
            <a:r>
              <a:rPr lang="en-US" dirty="0" smtClean="0"/>
              <a:t>Bile acids cover droplets of fat in our intestine, decrease their surface tension, help to break them into smaller ones, help to enter into blood through the intestinal wall.</a:t>
            </a:r>
            <a:endParaRPr lang="en-US" dirty="0"/>
          </a:p>
        </p:txBody>
      </p:sp>
      <p:pic>
        <p:nvPicPr>
          <p:cNvPr id="27650" name="Picture 2" descr="Výsledek obrázku pro surfactant"/>
          <p:cNvPicPr>
            <a:picLocks noChangeAspect="1" noChangeArrowheads="1"/>
          </p:cNvPicPr>
          <p:nvPr/>
        </p:nvPicPr>
        <p:blipFill>
          <a:blip r:embed="rId2" cstate="print"/>
          <a:srcRect/>
          <a:stretch>
            <a:fillRect/>
          </a:stretch>
        </p:blipFill>
        <p:spPr bwMode="auto">
          <a:xfrm>
            <a:off x="1619672" y="3789040"/>
            <a:ext cx="5867400" cy="2647951"/>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0"/>
            <a:ext cx="8229600" cy="1196752"/>
          </a:xfrm>
        </p:spPr>
        <p:txBody>
          <a:bodyPr/>
          <a:lstStyle/>
          <a:p>
            <a:r>
              <a:rPr lang="cs-CZ" dirty="0" err="1" smtClean="0"/>
              <a:t>Capillary</a:t>
            </a:r>
            <a:r>
              <a:rPr lang="cs-CZ" dirty="0" smtClean="0"/>
              <a:t> </a:t>
            </a:r>
            <a:r>
              <a:rPr lang="cs-CZ" dirty="0" err="1"/>
              <a:t>E</a:t>
            </a:r>
            <a:r>
              <a:rPr lang="cs-CZ" dirty="0" err="1" smtClean="0"/>
              <a:t>levation</a:t>
            </a:r>
            <a:endParaRPr lang="cs-CZ" dirty="0"/>
          </a:p>
        </p:txBody>
      </p:sp>
      <p:sp>
        <p:nvSpPr>
          <p:cNvPr id="3" name="Zástupný symbol pro obsah 2"/>
          <p:cNvSpPr>
            <a:spLocks noGrp="1"/>
          </p:cNvSpPr>
          <p:nvPr>
            <p:ph idx="1"/>
          </p:nvPr>
        </p:nvSpPr>
        <p:spPr>
          <a:xfrm>
            <a:off x="395536" y="1196752"/>
            <a:ext cx="8229600" cy="1584176"/>
          </a:xfrm>
        </p:spPr>
        <p:txBody>
          <a:bodyPr>
            <a:normAutofit/>
          </a:bodyPr>
          <a:lstStyle/>
          <a:p>
            <a:pPr algn="ctr">
              <a:buNone/>
            </a:pPr>
            <a:r>
              <a:rPr lang="en-US" sz="2400" dirty="0" smtClean="0"/>
              <a:t>Without the capillary elevation or cohesion forces in general it would not be possible to transport water from root</a:t>
            </a:r>
            <a:r>
              <a:rPr lang="cs-CZ" sz="2400" dirty="0" smtClean="0"/>
              <a:t>s</a:t>
            </a:r>
            <a:r>
              <a:rPr lang="en-US" sz="2400" dirty="0" smtClean="0"/>
              <a:t> to the highest branches of trees. The water could not move up in soil. The candle wick could not be saturated by wax etc.</a:t>
            </a:r>
            <a:endParaRPr lang="en-US" sz="2400" dirty="0"/>
          </a:p>
        </p:txBody>
      </p:sp>
      <p:pic>
        <p:nvPicPr>
          <p:cNvPr id="25602" name="Picture 2" descr="Výsledek obrázku pro candle flame"/>
          <p:cNvPicPr>
            <a:picLocks noChangeAspect="1" noChangeArrowheads="1"/>
          </p:cNvPicPr>
          <p:nvPr/>
        </p:nvPicPr>
        <p:blipFill>
          <a:blip r:embed="rId2" cstate="print"/>
          <a:srcRect/>
          <a:stretch>
            <a:fillRect/>
          </a:stretch>
        </p:blipFill>
        <p:spPr bwMode="auto">
          <a:xfrm>
            <a:off x="6444905" y="2825552"/>
            <a:ext cx="2699095" cy="4032448"/>
          </a:xfrm>
          <a:prstGeom prst="rect">
            <a:avLst/>
          </a:prstGeom>
          <a:noFill/>
        </p:spPr>
      </p:pic>
      <p:sp>
        <p:nvSpPr>
          <p:cNvPr id="25604" name="AutoShape 4" descr="Výsledek obrázku pro green fiel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25606" name="AutoShape 6" descr="Výsledek obrázku pro green fiel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25608" name="Picture 8" descr="Výsledek obrázku pro green field"/>
          <p:cNvPicPr>
            <a:picLocks noChangeAspect="1" noChangeArrowheads="1"/>
          </p:cNvPicPr>
          <p:nvPr/>
        </p:nvPicPr>
        <p:blipFill>
          <a:blip r:embed="rId3" cstate="print"/>
          <a:srcRect/>
          <a:stretch>
            <a:fillRect/>
          </a:stretch>
        </p:blipFill>
        <p:spPr bwMode="auto">
          <a:xfrm>
            <a:off x="2915816" y="3717032"/>
            <a:ext cx="3384376" cy="1813814"/>
          </a:xfrm>
          <a:prstGeom prst="rect">
            <a:avLst/>
          </a:prstGeom>
          <a:noFill/>
        </p:spPr>
      </p:pic>
      <p:pic>
        <p:nvPicPr>
          <p:cNvPr id="25610" name="Picture 10" descr="Výsledek obrázku pro sequoia"/>
          <p:cNvPicPr>
            <a:picLocks noChangeAspect="1" noChangeArrowheads="1"/>
          </p:cNvPicPr>
          <p:nvPr/>
        </p:nvPicPr>
        <p:blipFill>
          <a:blip r:embed="rId4" cstate="print"/>
          <a:srcRect/>
          <a:stretch>
            <a:fillRect/>
          </a:stretch>
        </p:blipFill>
        <p:spPr bwMode="auto">
          <a:xfrm>
            <a:off x="1115616" y="2708920"/>
            <a:ext cx="1411338" cy="377180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Lung</a:t>
            </a:r>
            <a:r>
              <a:rPr lang="cs-CZ" dirty="0" smtClean="0"/>
              <a:t> </a:t>
            </a:r>
            <a:r>
              <a:rPr lang="cs-CZ" dirty="0" err="1"/>
              <a:t>S</a:t>
            </a:r>
            <a:r>
              <a:rPr lang="cs-CZ" dirty="0" err="1" smtClean="0"/>
              <a:t>urfactants</a:t>
            </a:r>
            <a:endParaRPr lang="cs-CZ" dirty="0"/>
          </a:p>
        </p:txBody>
      </p:sp>
      <p:sp>
        <p:nvSpPr>
          <p:cNvPr id="3" name="Zástupný symbol pro obsah 2"/>
          <p:cNvSpPr>
            <a:spLocks noGrp="1"/>
          </p:cNvSpPr>
          <p:nvPr>
            <p:ph idx="1"/>
          </p:nvPr>
        </p:nvSpPr>
        <p:spPr>
          <a:xfrm>
            <a:off x="457200" y="1600200"/>
            <a:ext cx="3754760" cy="4525963"/>
          </a:xfrm>
        </p:spPr>
        <p:txBody>
          <a:bodyPr>
            <a:normAutofit/>
          </a:bodyPr>
          <a:lstStyle/>
          <a:p>
            <a:r>
              <a:rPr lang="en-US" sz="2800" dirty="0"/>
              <a:t>Due to the lack of surfactant, premature infants suffering from </a:t>
            </a:r>
            <a:r>
              <a:rPr lang="en-US" sz="2800" dirty="0" smtClean="0"/>
              <a:t>RDS</a:t>
            </a:r>
            <a:r>
              <a:rPr lang="cs-CZ" sz="2800" dirty="0" smtClean="0"/>
              <a:t> (</a:t>
            </a:r>
            <a:r>
              <a:rPr lang="cs-CZ" sz="2800" dirty="0" err="1" smtClean="0"/>
              <a:t>respiratory</a:t>
            </a:r>
            <a:r>
              <a:rPr lang="cs-CZ" sz="2800" dirty="0" smtClean="0"/>
              <a:t> </a:t>
            </a:r>
            <a:r>
              <a:rPr lang="cs-CZ" sz="2800" dirty="0" err="1" smtClean="0"/>
              <a:t>distress</a:t>
            </a:r>
            <a:r>
              <a:rPr lang="cs-CZ" sz="2800" dirty="0" smtClean="0"/>
              <a:t> syndrome)</a:t>
            </a:r>
            <a:r>
              <a:rPr lang="en-US" sz="2800" dirty="0" smtClean="0"/>
              <a:t> </a:t>
            </a:r>
            <a:r>
              <a:rPr lang="en-US" sz="2800" dirty="0"/>
              <a:t>exhibit alveolar collapse and decreased lung compliance</a:t>
            </a:r>
            <a:endParaRPr lang="cs-CZ" sz="28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4257" y="1196752"/>
            <a:ext cx="4269135" cy="5192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51229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Adsorption</a:t>
            </a:r>
            <a:endParaRPr lang="cs-CZ" dirty="0"/>
          </a:p>
        </p:txBody>
      </p:sp>
      <p:sp>
        <p:nvSpPr>
          <p:cNvPr id="3" name="Zástupný symbol pro obsah 2"/>
          <p:cNvSpPr>
            <a:spLocks noGrp="1"/>
          </p:cNvSpPr>
          <p:nvPr>
            <p:ph idx="1"/>
          </p:nvPr>
        </p:nvSpPr>
        <p:spPr/>
        <p:txBody>
          <a:bodyPr>
            <a:normAutofit/>
          </a:bodyPr>
          <a:lstStyle/>
          <a:p>
            <a:r>
              <a:rPr lang="cs-CZ" sz="2800" dirty="0" smtClean="0"/>
              <a:t>Not </a:t>
            </a:r>
            <a:r>
              <a:rPr lang="cs-CZ" sz="2800" b="1" dirty="0" err="1" smtClean="0"/>
              <a:t>aBsorption</a:t>
            </a:r>
            <a:r>
              <a:rPr lang="cs-CZ" sz="2800" dirty="0" smtClean="0"/>
              <a:t>!</a:t>
            </a:r>
          </a:p>
          <a:p>
            <a:r>
              <a:rPr lang="en-US" sz="2800" dirty="0"/>
              <a:t>Adsorption is the adhesion of atoms, ions, or molecules from a gas, liquid, or dissolved solid </a:t>
            </a:r>
            <a:r>
              <a:rPr lang="en-US" sz="2800" b="1" dirty="0"/>
              <a:t>to a surface</a:t>
            </a:r>
            <a:r>
              <a:rPr lang="en-US" sz="2800" dirty="0" smtClean="0"/>
              <a:t>. </a:t>
            </a:r>
            <a:r>
              <a:rPr lang="en-US" sz="2800" dirty="0"/>
              <a:t>This process creates a film of the </a:t>
            </a:r>
            <a:r>
              <a:rPr lang="en-US" sz="2800" dirty="0" err="1"/>
              <a:t>adsorbate</a:t>
            </a:r>
            <a:r>
              <a:rPr lang="en-US" sz="2800" dirty="0"/>
              <a:t> on the surface of the adsorbent. This process differs from absorption, in which a fluid (the </a:t>
            </a:r>
            <a:r>
              <a:rPr lang="en-US" sz="2800" dirty="0" err="1"/>
              <a:t>absorbate</a:t>
            </a:r>
            <a:r>
              <a:rPr lang="en-US" sz="2800" dirty="0"/>
              <a:t>) is dissolved by or permeates a liquid or solid (the absorbent), respectively.</a:t>
            </a:r>
            <a:endParaRPr lang="cs-CZ" sz="2800" dirty="0"/>
          </a:p>
        </p:txBody>
      </p:sp>
      <p:sp>
        <p:nvSpPr>
          <p:cNvPr id="4" name="TextovéPole 3"/>
          <p:cNvSpPr txBox="1"/>
          <p:nvPr/>
        </p:nvSpPr>
        <p:spPr>
          <a:xfrm>
            <a:off x="971600" y="5507940"/>
            <a:ext cx="7537769" cy="461665"/>
          </a:xfrm>
          <a:prstGeom prst="rect">
            <a:avLst/>
          </a:prstGeom>
          <a:noFill/>
        </p:spPr>
        <p:txBody>
          <a:bodyPr wrap="none" rtlCol="0">
            <a:spAutoFit/>
          </a:bodyPr>
          <a:lstStyle/>
          <a:p>
            <a:r>
              <a:rPr lang="cs-CZ" sz="2400" b="1" dirty="0" err="1">
                <a:solidFill>
                  <a:srgbClr val="FF0000"/>
                </a:solidFill>
              </a:rPr>
              <a:t>a</a:t>
            </a:r>
            <a:r>
              <a:rPr lang="cs-CZ" sz="2400" b="1" dirty="0" err="1" smtClean="0">
                <a:solidFill>
                  <a:srgbClr val="FF0000"/>
                </a:solidFill>
              </a:rPr>
              <a:t>dsorption</a:t>
            </a:r>
            <a:r>
              <a:rPr lang="cs-CZ" sz="2400" b="1" dirty="0" smtClean="0">
                <a:solidFill>
                  <a:srgbClr val="FF0000"/>
                </a:solidFill>
              </a:rPr>
              <a:t> – on </a:t>
            </a:r>
            <a:r>
              <a:rPr lang="cs-CZ" sz="2400" b="1" dirty="0" err="1" smtClean="0">
                <a:solidFill>
                  <a:srgbClr val="FF0000"/>
                </a:solidFill>
              </a:rPr>
              <a:t>surface</a:t>
            </a:r>
            <a:r>
              <a:rPr lang="cs-CZ" sz="2400" b="1" dirty="0">
                <a:solidFill>
                  <a:srgbClr val="FF0000"/>
                </a:solidFill>
              </a:rPr>
              <a:t> </a:t>
            </a:r>
            <a:r>
              <a:rPr lang="cs-CZ" sz="2400" b="1" dirty="0" smtClean="0">
                <a:solidFill>
                  <a:srgbClr val="FF0000"/>
                </a:solidFill>
              </a:rPr>
              <a:t>   X      </a:t>
            </a:r>
            <a:r>
              <a:rPr lang="cs-CZ" sz="2400" b="1" dirty="0" err="1" smtClean="0">
                <a:solidFill>
                  <a:srgbClr val="FF0000"/>
                </a:solidFill>
              </a:rPr>
              <a:t>absorption</a:t>
            </a:r>
            <a:r>
              <a:rPr lang="cs-CZ" sz="2400" b="1" dirty="0" smtClean="0">
                <a:solidFill>
                  <a:srgbClr val="FF0000"/>
                </a:solidFill>
              </a:rPr>
              <a:t> – </a:t>
            </a:r>
            <a:r>
              <a:rPr lang="cs-CZ" sz="2400" b="1" dirty="0" err="1" smtClean="0">
                <a:solidFill>
                  <a:srgbClr val="FF0000"/>
                </a:solidFill>
              </a:rPr>
              <a:t>inside</a:t>
            </a:r>
            <a:r>
              <a:rPr lang="cs-CZ" sz="2400" b="1" dirty="0" smtClean="0">
                <a:solidFill>
                  <a:srgbClr val="FF0000"/>
                </a:solidFill>
              </a:rPr>
              <a:t> </a:t>
            </a:r>
            <a:r>
              <a:rPr lang="cs-CZ" sz="2400" b="1" dirty="0" err="1" smtClean="0">
                <a:solidFill>
                  <a:srgbClr val="FF0000"/>
                </a:solidFill>
              </a:rPr>
              <a:t>matter</a:t>
            </a:r>
            <a:r>
              <a:rPr lang="cs-CZ" sz="2400" b="1" dirty="0" smtClean="0">
                <a:solidFill>
                  <a:srgbClr val="FF0000"/>
                </a:solidFill>
              </a:rPr>
              <a:t> </a:t>
            </a:r>
            <a:endParaRPr lang="cs-CZ" sz="2400" b="1" dirty="0">
              <a:solidFill>
                <a:srgbClr val="FF0000"/>
              </a:solidFill>
            </a:endParaRPr>
          </a:p>
        </p:txBody>
      </p:sp>
    </p:spTree>
    <p:extLst>
      <p:ext uri="{BB962C8B-B14F-4D97-AF65-F5344CB8AC3E}">
        <p14:creationId xmlns:p14="http://schemas.microsoft.com/office/powerpoint/2010/main" val="37028535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Adsorption</a:t>
            </a:r>
            <a:endParaRPr lang="cs-CZ" dirty="0"/>
          </a:p>
        </p:txBody>
      </p:sp>
      <p:sp>
        <p:nvSpPr>
          <p:cNvPr id="3" name="Zástupný symbol pro obsah 2"/>
          <p:cNvSpPr>
            <a:spLocks noGrp="1"/>
          </p:cNvSpPr>
          <p:nvPr>
            <p:ph idx="1"/>
          </p:nvPr>
        </p:nvSpPr>
        <p:spPr/>
        <p:txBody>
          <a:bodyPr>
            <a:normAutofit/>
          </a:bodyPr>
          <a:lstStyle/>
          <a:p>
            <a:r>
              <a:rPr lang="en-US" sz="2400" b="1" dirty="0" smtClean="0"/>
              <a:t>Activated </a:t>
            </a:r>
            <a:r>
              <a:rPr lang="en-US" sz="2400" b="1" dirty="0"/>
              <a:t>carbon</a:t>
            </a:r>
            <a:r>
              <a:rPr lang="en-US" sz="2400" dirty="0"/>
              <a:t>, also called </a:t>
            </a:r>
            <a:r>
              <a:rPr lang="en-US" sz="2400" b="1" dirty="0"/>
              <a:t>activated charcoal</a:t>
            </a:r>
            <a:r>
              <a:rPr lang="en-US" sz="2400" dirty="0"/>
              <a:t>, is a form of carbon processed to have small, low-volume pores that increase the surface area available for adsorption or chemical </a:t>
            </a:r>
            <a:r>
              <a:rPr lang="en-US" sz="2400" dirty="0" smtClean="0"/>
              <a:t>reactions</a:t>
            </a:r>
            <a:r>
              <a:rPr lang="cs-CZ" sz="2400" i="1" dirty="0" smtClean="0"/>
              <a:t>.</a:t>
            </a:r>
            <a:r>
              <a:rPr lang="cs-CZ" sz="2400" dirty="0" smtClean="0"/>
              <a:t> </a:t>
            </a:r>
            <a:r>
              <a:rPr lang="en-US" sz="2400" dirty="0" smtClean="0"/>
              <a:t>Due </a:t>
            </a:r>
            <a:r>
              <a:rPr lang="en-US" sz="2400" dirty="0"/>
              <a:t>to its high degree of </a:t>
            </a:r>
            <a:r>
              <a:rPr lang="en-US" sz="2400" dirty="0" err="1"/>
              <a:t>microporosity</a:t>
            </a:r>
            <a:r>
              <a:rPr lang="en-US" sz="2400" dirty="0"/>
              <a:t>, just one gram of activated carbon has a surface area in excess of 3,000 </a:t>
            </a:r>
            <a:r>
              <a:rPr lang="en-US" sz="2400" dirty="0" smtClean="0"/>
              <a:t>m</a:t>
            </a:r>
            <a:r>
              <a:rPr lang="en-US" sz="2400" baseline="30000" dirty="0" smtClean="0"/>
              <a:t>2</a:t>
            </a:r>
            <a:r>
              <a:rPr lang="en-US" sz="2400" dirty="0" smtClean="0"/>
              <a:t>, </a:t>
            </a:r>
            <a:r>
              <a:rPr lang="en-US" sz="2400" dirty="0"/>
              <a:t>as determined by gas adsorption</a:t>
            </a:r>
            <a:r>
              <a:rPr lang="en-US" sz="2400" dirty="0" smtClean="0"/>
              <a:t>.</a:t>
            </a:r>
            <a:r>
              <a:rPr lang="cs-CZ" sz="2400" dirty="0" smtClean="0"/>
              <a:t> </a:t>
            </a:r>
          </a:p>
          <a:p>
            <a:r>
              <a:rPr lang="en-US" sz="2400" dirty="0" smtClean="0"/>
              <a:t>Activated </a:t>
            </a:r>
            <a:r>
              <a:rPr lang="en-US" sz="2400" dirty="0"/>
              <a:t>carbon is used to treat poisonings and overdoses following oral ingestion. Tablets or capsules of activated carbon are used in many countries as an over-the-counter drug to treat diarrhea, indigestion, and flatulence.</a:t>
            </a:r>
            <a:endParaRPr lang="cs-CZ" sz="2400" dirty="0" smtClean="0"/>
          </a:p>
          <a:p>
            <a:endParaRPr lang="en-US" sz="24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Adsorption</a:t>
            </a:r>
            <a:endParaRPr lang="cs-CZ" dirty="0"/>
          </a:p>
        </p:txBody>
      </p:sp>
      <p:sp>
        <p:nvSpPr>
          <p:cNvPr id="4" name="TextovéPole 3"/>
          <p:cNvSpPr txBox="1"/>
          <p:nvPr/>
        </p:nvSpPr>
        <p:spPr>
          <a:xfrm>
            <a:off x="1187624" y="1556792"/>
            <a:ext cx="7488832" cy="1200329"/>
          </a:xfrm>
          <a:prstGeom prst="rect">
            <a:avLst/>
          </a:prstGeom>
          <a:noFill/>
        </p:spPr>
        <p:txBody>
          <a:bodyPr wrap="square" rtlCol="0">
            <a:spAutoFit/>
          </a:bodyPr>
          <a:lstStyle/>
          <a:p>
            <a:r>
              <a:rPr lang="en-US" dirty="0" smtClean="0"/>
              <a:t>Adsorption chromatography utilizes a mobile liquid or gaseous phase that is absorbed onto the surface of a stationary solid phase. The equilibration between the mobile and stationary phase accounts for the separation of different solutes.</a:t>
            </a:r>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973145"/>
            <a:ext cx="2743200" cy="2838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3645024"/>
            <a:ext cx="4743450" cy="199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9234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Study </a:t>
            </a:r>
            <a:r>
              <a:rPr lang="cs-CZ" dirty="0" err="1" smtClean="0"/>
              <a:t>materials</a:t>
            </a:r>
            <a:endParaRPr lang="cs-CZ" dirty="0"/>
          </a:p>
        </p:txBody>
      </p:sp>
      <p:sp>
        <p:nvSpPr>
          <p:cNvPr id="3" name="Zástupný symbol pro obsah 2"/>
          <p:cNvSpPr>
            <a:spLocks noGrp="1"/>
          </p:cNvSpPr>
          <p:nvPr>
            <p:ph idx="1"/>
          </p:nvPr>
        </p:nvSpPr>
        <p:spPr/>
        <p:txBody>
          <a:bodyPr/>
          <a:lstStyle/>
          <a:p>
            <a:r>
              <a:rPr lang="cs-CZ" dirty="0" err="1" smtClean="0"/>
              <a:t>Book</a:t>
            </a:r>
            <a:r>
              <a:rPr lang="cs-CZ" dirty="0" smtClean="0"/>
              <a:t> – </a:t>
            </a:r>
            <a:r>
              <a:rPr lang="cs-CZ" dirty="0" err="1" smtClean="0"/>
              <a:t>Glencoe,Physics</a:t>
            </a:r>
            <a:r>
              <a:rPr lang="cs-CZ" dirty="0" smtClean="0"/>
              <a:t>: </a:t>
            </a:r>
            <a:r>
              <a:rPr lang="cs-CZ" dirty="0" err="1" smtClean="0"/>
              <a:t>Chapter</a:t>
            </a:r>
            <a:r>
              <a:rPr lang="cs-CZ" dirty="0" smtClean="0"/>
              <a:t> 13, </a:t>
            </a:r>
            <a:r>
              <a:rPr lang="cs-CZ" dirty="0" err="1" smtClean="0"/>
              <a:t>section</a:t>
            </a:r>
            <a:r>
              <a:rPr lang="cs-CZ" dirty="0" smtClean="0"/>
              <a:t> 2</a:t>
            </a:r>
            <a:endParaRPr lang="cs-CZ" dirty="0"/>
          </a:p>
        </p:txBody>
      </p:sp>
    </p:spTree>
    <p:extLst>
      <p:ext uri="{BB962C8B-B14F-4D97-AF65-F5344CB8AC3E}">
        <p14:creationId xmlns:p14="http://schemas.microsoft.com/office/powerpoint/2010/main" val="677691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Cohesion</a:t>
            </a:r>
            <a:r>
              <a:rPr lang="cs-CZ" dirty="0" smtClean="0"/>
              <a:t> and </a:t>
            </a:r>
            <a:r>
              <a:rPr lang="cs-CZ" dirty="0" err="1"/>
              <a:t>A</a:t>
            </a:r>
            <a:r>
              <a:rPr lang="cs-CZ" dirty="0" err="1" smtClean="0"/>
              <a:t>dhesion</a:t>
            </a:r>
            <a:endParaRPr lang="cs-CZ"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340768"/>
            <a:ext cx="3696537" cy="27724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00770" y="4329194"/>
            <a:ext cx="2681229" cy="2138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bdélník 2"/>
          <p:cNvSpPr/>
          <p:nvPr/>
        </p:nvSpPr>
        <p:spPr>
          <a:xfrm>
            <a:off x="2915816" y="5544144"/>
            <a:ext cx="2646040" cy="923330"/>
          </a:xfrm>
          <a:prstGeom prst="rect">
            <a:avLst/>
          </a:prstGeom>
        </p:spPr>
        <p:txBody>
          <a:bodyPr wrap="square">
            <a:spAutoFit/>
          </a:bodyPr>
          <a:lstStyle/>
          <a:p>
            <a:r>
              <a:rPr lang="en-US" dirty="0"/>
              <a:t>Mercury exhibits more cohesion than adhesion with glass.</a:t>
            </a:r>
            <a:endParaRPr lang="cs-CZ" dirty="0"/>
          </a:p>
        </p:txBody>
      </p:sp>
      <p:sp>
        <p:nvSpPr>
          <p:cNvPr id="5" name="Obdélník 4"/>
          <p:cNvSpPr/>
          <p:nvPr/>
        </p:nvSpPr>
        <p:spPr>
          <a:xfrm>
            <a:off x="3942461" y="1384192"/>
            <a:ext cx="4649604" cy="1200329"/>
          </a:xfrm>
          <a:prstGeom prst="rect">
            <a:avLst/>
          </a:prstGeom>
        </p:spPr>
        <p:txBody>
          <a:bodyPr wrap="square">
            <a:spAutoFit/>
          </a:bodyPr>
          <a:lstStyle/>
          <a:p>
            <a:r>
              <a:rPr lang="en-US" b="1" dirty="0"/>
              <a:t>Cohesion</a:t>
            </a:r>
            <a:r>
              <a:rPr lang="en-US" dirty="0"/>
              <a:t> ( cohesive attraction or cohesive force) is the action of like </a:t>
            </a:r>
            <a:r>
              <a:rPr lang="en-US" dirty="0" smtClean="0"/>
              <a:t>molecules</a:t>
            </a:r>
            <a:r>
              <a:rPr lang="cs-CZ" dirty="0" smtClean="0"/>
              <a:t> (not just </a:t>
            </a:r>
            <a:r>
              <a:rPr lang="cs-CZ" dirty="0" err="1" smtClean="0"/>
              <a:t>water</a:t>
            </a:r>
            <a:r>
              <a:rPr lang="cs-CZ" dirty="0" smtClean="0"/>
              <a:t>)</a:t>
            </a:r>
            <a:r>
              <a:rPr lang="en-US" dirty="0" smtClean="0"/>
              <a:t> </a:t>
            </a:r>
            <a:r>
              <a:rPr lang="en-US" dirty="0"/>
              <a:t>sticking together, being mutually attractive.</a:t>
            </a:r>
            <a:endParaRPr lang="cs-CZ" dirty="0"/>
          </a:p>
        </p:txBody>
      </p:sp>
      <p:sp>
        <p:nvSpPr>
          <p:cNvPr id="6" name="Obdélník 5"/>
          <p:cNvSpPr/>
          <p:nvPr/>
        </p:nvSpPr>
        <p:spPr>
          <a:xfrm>
            <a:off x="3942461" y="2564904"/>
            <a:ext cx="4572000" cy="923330"/>
          </a:xfrm>
          <a:prstGeom prst="rect">
            <a:avLst/>
          </a:prstGeom>
        </p:spPr>
        <p:txBody>
          <a:bodyPr>
            <a:spAutoFit/>
          </a:bodyPr>
          <a:lstStyle/>
          <a:p>
            <a:r>
              <a:rPr lang="en-US" b="1" dirty="0"/>
              <a:t>Adhesion</a:t>
            </a:r>
            <a:r>
              <a:rPr lang="en-US" dirty="0"/>
              <a:t> </a:t>
            </a:r>
            <a:r>
              <a:rPr lang="cs-CZ" dirty="0" smtClean="0"/>
              <a:t>(</a:t>
            </a:r>
            <a:r>
              <a:rPr lang="cs-CZ" dirty="0" err="1" smtClean="0"/>
              <a:t>adhesive</a:t>
            </a:r>
            <a:r>
              <a:rPr lang="cs-CZ" dirty="0" smtClean="0"/>
              <a:t> </a:t>
            </a:r>
            <a:r>
              <a:rPr lang="cs-CZ" dirty="0" err="1" smtClean="0"/>
              <a:t>attraction</a:t>
            </a:r>
            <a:r>
              <a:rPr lang="cs-CZ" dirty="0" smtClean="0"/>
              <a:t> </a:t>
            </a:r>
            <a:r>
              <a:rPr lang="cs-CZ" dirty="0" err="1" smtClean="0"/>
              <a:t>or</a:t>
            </a:r>
            <a:r>
              <a:rPr lang="cs-CZ" dirty="0" smtClean="0"/>
              <a:t> </a:t>
            </a:r>
            <a:r>
              <a:rPr lang="cs-CZ" dirty="0" err="1" smtClean="0"/>
              <a:t>adhesive</a:t>
            </a:r>
            <a:r>
              <a:rPr lang="cs-CZ" dirty="0" smtClean="0"/>
              <a:t> </a:t>
            </a:r>
            <a:r>
              <a:rPr lang="cs-CZ" dirty="0" err="1" smtClean="0"/>
              <a:t>force</a:t>
            </a:r>
            <a:r>
              <a:rPr lang="cs-CZ" dirty="0" smtClean="0"/>
              <a:t>) </a:t>
            </a:r>
            <a:r>
              <a:rPr lang="en-US" dirty="0" smtClean="0"/>
              <a:t>is </a:t>
            </a:r>
            <a:r>
              <a:rPr lang="en-US" dirty="0"/>
              <a:t>the tendency of certain dissimilar molecules to cling together.</a:t>
            </a:r>
            <a:endParaRPr lang="cs-CZ"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404664"/>
            <a:ext cx="7776864"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bdélník 4"/>
          <p:cNvSpPr/>
          <p:nvPr/>
        </p:nvSpPr>
        <p:spPr>
          <a:xfrm>
            <a:off x="6012160" y="6237312"/>
            <a:ext cx="1842171" cy="215444"/>
          </a:xfrm>
          <a:prstGeom prst="rect">
            <a:avLst/>
          </a:prstGeom>
        </p:spPr>
        <p:txBody>
          <a:bodyPr wrap="none">
            <a:spAutoFit/>
          </a:bodyPr>
          <a:lstStyle/>
          <a:p>
            <a:r>
              <a:rPr lang="en-US" sz="800" dirty="0"/>
              <a:t>https://slideplayer.com/slide/9157487/</a:t>
            </a:r>
          </a:p>
        </p:txBody>
      </p:sp>
    </p:spTree>
    <p:extLst>
      <p:ext uri="{BB962C8B-B14F-4D97-AF65-F5344CB8AC3E}">
        <p14:creationId xmlns:p14="http://schemas.microsoft.com/office/powerpoint/2010/main" val="2358644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Adhesion</a:t>
            </a:r>
            <a:r>
              <a:rPr lang="cs-CZ" dirty="0" smtClean="0"/>
              <a:t> x </a:t>
            </a:r>
            <a:r>
              <a:rPr lang="cs-CZ" dirty="0" err="1" smtClean="0"/>
              <a:t>Cohesion</a:t>
            </a:r>
            <a:r>
              <a:rPr lang="cs-CZ" dirty="0" smtClean="0"/>
              <a:t> x </a:t>
            </a:r>
            <a:r>
              <a:rPr lang="cs-CZ" dirty="0" err="1" smtClean="0"/>
              <a:t>Gravity</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99212" y="2518779"/>
            <a:ext cx="4256869" cy="2036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bdélník 3"/>
          <p:cNvSpPr/>
          <p:nvPr/>
        </p:nvSpPr>
        <p:spPr>
          <a:xfrm>
            <a:off x="683568" y="3645024"/>
            <a:ext cx="1726755" cy="215444"/>
          </a:xfrm>
          <a:prstGeom prst="rect">
            <a:avLst/>
          </a:prstGeom>
        </p:spPr>
        <p:txBody>
          <a:bodyPr wrap="none">
            <a:spAutoFit/>
          </a:bodyPr>
          <a:lstStyle/>
          <a:p>
            <a:r>
              <a:rPr lang="en-US" sz="800" dirty="0"/>
              <a:t>https://i.stack.imgur.com/Dgw1K.jpg</a:t>
            </a: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8916" y="1880248"/>
            <a:ext cx="3960440"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8445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Surface</a:t>
            </a:r>
            <a:r>
              <a:rPr lang="cs-CZ" dirty="0" smtClean="0"/>
              <a:t> </a:t>
            </a:r>
            <a:r>
              <a:rPr lang="cs-CZ" dirty="0" err="1"/>
              <a:t>L</a:t>
            </a:r>
            <a:r>
              <a:rPr lang="cs-CZ" dirty="0" err="1" smtClean="0"/>
              <a:t>ayer</a:t>
            </a:r>
            <a:r>
              <a:rPr lang="cs-CZ" dirty="0" smtClean="0"/>
              <a:t> and </a:t>
            </a:r>
            <a:r>
              <a:rPr lang="cs-CZ" dirty="0" err="1" smtClean="0"/>
              <a:t>Tension</a:t>
            </a:r>
            <a:endParaRPr lang="cs-CZ" dirty="0"/>
          </a:p>
        </p:txBody>
      </p:sp>
      <p:sp>
        <p:nvSpPr>
          <p:cNvPr id="3" name="Zástupný symbol pro obsah 2"/>
          <p:cNvSpPr>
            <a:spLocks noGrp="1"/>
          </p:cNvSpPr>
          <p:nvPr>
            <p:ph idx="1"/>
          </p:nvPr>
        </p:nvSpPr>
        <p:spPr>
          <a:xfrm>
            <a:off x="457200" y="1600201"/>
            <a:ext cx="8229600" cy="2332856"/>
          </a:xfrm>
        </p:spPr>
        <p:txBody>
          <a:bodyPr>
            <a:normAutofit/>
          </a:bodyPr>
          <a:lstStyle/>
          <a:p>
            <a:r>
              <a:rPr lang="en-US" sz="2000" b="1" dirty="0" smtClean="0"/>
              <a:t>Surface tension </a:t>
            </a:r>
            <a:r>
              <a:rPr lang="en-US" sz="2000" dirty="0" smtClean="0"/>
              <a:t>is the elastic</a:t>
            </a:r>
            <a:r>
              <a:rPr lang="cs-CZ" sz="2000" dirty="0" smtClean="0"/>
              <a:t>-</a:t>
            </a:r>
            <a:r>
              <a:rPr lang="cs-CZ" sz="2000" dirty="0" err="1" smtClean="0"/>
              <a:t>like</a:t>
            </a:r>
            <a:r>
              <a:rPr lang="en-US" sz="2000" dirty="0" smtClean="0"/>
              <a:t> </a:t>
            </a:r>
            <a:r>
              <a:rPr lang="cs-CZ" sz="2000" dirty="0" err="1" smtClean="0"/>
              <a:t>property</a:t>
            </a:r>
            <a:r>
              <a:rPr lang="en-US" sz="2000" dirty="0" smtClean="0"/>
              <a:t> of a fluid surface which </a:t>
            </a:r>
            <a:r>
              <a:rPr lang="cs-CZ" sz="2000" dirty="0" err="1" smtClean="0"/>
              <a:t>forces</a:t>
            </a:r>
            <a:r>
              <a:rPr lang="en-US" sz="2000" dirty="0" smtClean="0"/>
              <a:t> it </a:t>
            </a:r>
            <a:r>
              <a:rPr lang="cs-CZ" sz="2000" dirty="0" smtClean="0"/>
              <a:t>to </a:t>
            </a:r>
            <a:r>
              <a:rPr lang="en-US" sz="2000" dirty="0" smtClean="0"/>
              <a:t>acquire the least surface area possible. Surface tension allows insects (e.g. water striders), usually denser than water, to stride on a water surface.</a:t>
            </a:r>
            <a:endParaRPr lang="cs-CZ" sz="2000" dirty="0" smtClean="0"/>
          </a:p>
          <a:p>
            <a:r>
              <a:rPr lang="en-US" sz="2000" dirty="0" smtClean="0"/>
              <a:t>At liquid-air interfaces, surface tension results from the greater attraction of liquid molecules to each other (due to cohesion) than to the molecules in the air (due to adhesion).</a:t>
            </a:r>
            <a:endParaRPr lang="cs-CZ" sz="20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3888" y="3789040"/>
            <a:ext cx="4968552" cy="2671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bdélník 3"/>
          <p:cNvSpPr/>
          <p:nvPr/>
        </p:nvSpPr>
        <p:spPr>
          <a:xfrm>
            <a:off x="0" y="6642556"/>
            <a:ext cx="4572000" cy="215444"/>
          </a:xfrm>
          <a:prstGeom prst="rect">
            <a:avLst/>
          </a:prstGeom>
        </p:spPr>
        <p:txBody>
          <a:bodyPr>
            <a:spAutoFit/>
          </a:bodyPr>
          <a:lstStyle/>
          <a:p>
            <a:r>
              <a:rPr lang="cs-CZ" sz="800" dirty="0" smtClean="0"/>
              <a:t>http://www.sita-process.com/uploads/RTEmagicC_Groesse_Oberflaechenspannung1-E_10.jpg.jpg</a:t>
            </a:r>
            <a:endParaRPr lang="cs-CZ" sz="800" dirty="0"/>
          </a:p>
        </p:txBody>
      </p:sp>
    </p:spTree>
    <p:extLst>
      <p:ext uri="{BB962C8B-B14F-4D97-AF65-F5344CB8AC3E}">
        <p14:creationId xmlns:p14="http://schemas.microsoft.com/office/powerpoint/2010/main" val="4273684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Surface</a:t>
            </a:r>
            <a:r>
              <a:rPr lang="cs-CZ" dirty="0" smtClean="0"/>
              <a:t> </a:t>
            </a:r>
            <a:r>
              <a:rPr lang="cs-CZ" dirty="0" err="1"/>
              <a:t>L</a:t>
            </a:r>
            <a:r>
              <a:rPr lang="cs-CZ" dirty="0" err="1" smtClean="0"/>
              <a:t>ayer</a:t>
            </a:r>
            <a:r>
              <a:rPr lang="cs-CZ" dirty="0" smtClean="0"/>
              <a:t> and </a:t>
            </a:r>
            <a:r>
              <a:rPr lang="cs-CZ" dirty="0" err="1" smtClean="0"/>
              <a:t>Tension</a:t>
            </a:r>
            <a:endParaRPr lang="cs-CZ"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2080" y="3068960"/>
            <a:ext cx="2857500"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bdélník 3"/>
          <p:cNvSpPr/>
          <p:nvPr/>
        </p:nvSpPr>
        <p:spPr>
          <a:xfrm>
            <a:off x="0" y="6650219"/>
            <a:ext cx="5436096" cy="215444"/>
          </a:xfrm>
          <a:prstGeom prst="rect">
            <a:avLst/>
          </a:prstGeom>
        </p:spPr>
        <p:txBody>
          <a:bodyPr wrap="square">
            <a:spAutoFit/>
          </a:bodyPr>
          <a:lstStyle/>
          <a:p>
            <a:r>
              <a:rPr lang="cs-CZ" sz="800" dirty="0" smtClean="0"/>
              <a:t>https://en.wikipedia.org/wiki/Surface_tension#/media/File:Wassermolek%C3%BCleInTr%C3%B6pfchen.svg</a:t>
            </a:r>
            <a:endParaRPr lang="cs-CZ" sz="800" dirty="0"/>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4059560"/>
            <a:ext cx="38100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bdélník 5"/>
          <p:cNvSpPr/>
          <p:nvPr/>
        </p:nvSpPr>
        <p:spPr>
          <a:xfrm>
            <a:off x="0" y="6535813"/>
            <a:ext cx="4572000" cy="215444"/>
          </a:xfrm>
          <a:prstGeom prst="rect">
            <a:avLst/>
          </a:prstGeom>
        </p:spPr>
        <p:txBody>
          <a:bodyPr>
            <a:spAutoFit/>
          </a:bodyPr>
          <a:lstStyle/>
          <a:p>
            <a:r>
              <a:rPr lang="cs-CZ" sz="800" dirty="0" smtClean="0"/>
              <a:t>http://historiadelavida.editorialaces.com/wp-content/uploads/2016/05/sobre-el-agua-mosquito.jpg</a:t>
            </a:r>
            <a:endParaRPr lang="cs-CZ" sz="800" dirty="0"/>
          </a:p>
        </p:txBody>
      </p:sp>
      <p:sp>
        <p:nvSpPr>
          <p:cNvPr id="7" name="TextovéPole 6"/>
          <p:cNvSpPr txBox="1"/>
          <p:nvPr/>
        </p:nvSpPr>
        <p:spPr>
          <a:xfrm>
            <a:off x="1060426" y="3690228"/>
            <a:ext cx="3277051" cy="369332"/>
          </a:xfrm>
          <a:prstGeom prst="rect">
            <a:avLst/>
          </a:prstGeom>
          <a:noFill/>
        </p:spPr>
        <p:txBody>
          <a:bodyPr wrap="none" rtlCol="0">
            <a:spAutoFit/>
          </a:bodyPr>
          <a:lstStyle/>
          <a:p>
            <a:r>
              <a:rPr lang="cs-CZ" dirty="0" err="1" smtClean="0"/>
              <a:t>Water</a:t>
            </a:r>
            <a:r>
              <a:rPr lang="cs-CZ" dirty="0" smtClean="0"/>
              <a:t> </a:t>
            </a:r>
            <a:r>
              <a:rPr lang="cs-CZ" dirty="0" err="1" smtClean="0"/>
              <a:t>strider</a:t>
            </a:r>
            <a:r>
              <a:rPr lang="cs-CZ" dirty="0" smtClean="0"/>
              <a:t> </a:t>
            </a:r>
            <a:r>
              <a:rPr lang="cs-CZ" dirty="0" err="1" smtClean="0"/>
              <a:t>can</a:t>
            </a:r>
            <a:r>
              <a:rPr lang="cs-CZ" dirty="0" smtClean="0"/>
              <a:t> </a:t>
            </a:r>
            <a:r>
              <a:rPr lang="cs-CZ" dirty="0" err="1" smtClean="0"/>
              <a:t>walk</a:t>
            </a:r>
            <a:r>
              <a:rPr lang="cs-CZ" dirty="0" smtClean="0"/>
              <a:t> on </a:t>
            </a:r>
            <a:r>
              <a:rPr lang="cs-CZ" dirty="0" err="1" smtClean="0"/>
              <a:t>water</a:t>
            </a:r>
            <a:endParaRPr lang="cs-CZ" dirty="0"/>
          </a:p>
        </p:txBody>
      </p:sp>
      <p:sp>
        <p:nvSpPr>
          <p:cNvPr id="8" name="Obdélník 7"/>
          <p:cNvSpPr/>
          <p:nvPr/>
        </p:nvSpPr>
        <p:spPr>
          <a:xfrm>
            <a:off x="707254" y="1573423"/>
            <a:ext cx="7442326" cy="923330"/>
          </a:xfrm>
          <a:prstGeom prst="rect">
            <a:avLst/>
          </a:prstGeom>
        </p:spPr>
        <p:txBody>
          <a:bodyPr wrap="square">
            <a:spAutoFit/>
          </a:bodyPr>
          <a:lstStyle/>
          <a:p>
            <a:r>
              <a:rPr lang="en-US" dirty="0" smtClean="0"/>
              <a:t>The net effect is an inward force at its surface that causes the liquid to behave as if its surface were covered with a stretched elastic membrane</a:t>
            </a:r>
            <a:r>
              <a:rPr lang="cs-CZ" dirty="0" smtClean="0"/>
              <a:t> - </a:t>
            </a:r>
            <a:r>
              <a:rPr lang="cs-CZ" dirty="0" err="1" smtClean="0">
                <a:solidFill>
                  <a:srgbClr val="FF0000"/>
                </a:solidFill>
              </a:rPr>
              <a:t>surface</a:t>
            </a:r>
            <a:r>
              <a:rPr lang="cs-CZ" dirty="0" smtClean="0">
                <a:solidFill>
                  <a:srgbClr val="FF0000"/>
                </a:solidFill>
              </a:rPr>
              <a:t> </a:t>
            </a:r>
            <a:r>
              <a:rPr lang="cs-CZ" dirty="0" err="1" smtClean="0">
                <a:solidFill>
                  <a:srgbClr val="FF0000"/>
                </a:solidFill>
              </a:rPr>
              <a:t>layer</a:t>
            </a:r>
            <a:r>
              <a:rPr lang="en-US" dirty="0" smtClean="0">
                <a:solidFill>
                  <a:srgbClr val="FF0000"/>
                </a:solidFill>
              </a:rPr>
              <a:t>.</a:t>
            </a:r>
            <a:endParaRPr lang="en-US" dirty="0">
              <a:solidFill>
                <a:srgbClr val="FF0000"/>
              </a:solidFill>
            </a:endParaRPr>
          </a:p>
        </p:txBody>
      </p:sp>
    </p:spTree>
    <p:extLst>
      <p:ext uri="{BB962C8B-B14F-4D97-AF65-F5344CB8AC3E}">
        <p14:creationId xmlns:p14="http://schemas.microsoft.com/office/powerpoint/2010/main" val="2419405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Surface</a:t>
            </a:r>
            <a:r>
              <a:rPr lang="cs-CZ" dirty="0" smtClean="0"/>
              <a:t> </a:t>
            </a:r>
            <a:r>
              <a:rPr lang="cs-CZ" dirty="0" err="1" smtClean="0"/>
              <a:t>Tension</a:t>
            </a:r>
            <a:endParaRPr lang="cs-CZ" dirty="0"/>
          </a:p>
        </p:txBody>
      </p:sp>
      <p:sp>
        <p:nvSpPr>
          <p:cNvPr id="4" name="Zástupný symbol pro obsah 2"/>
          <p:cNvSpPr>
            <a:spLocks noGrp="1"/>
          </p:cNvSpPr>
          <p:nvPr>
            <p:ph idx="1"/>
          </p:nvPr>
        </p:nvSpPr>
        <p:spPr>
          <a:xfrm>
            <a:off x="457200" y="1600201"/>
            <a:ext cx="8229600" cy="1468760"/>
          </a:xfrm>
        </p:spPr>
        <p:txBody>
          <a:bodyPr>
            <a:normAutofit/>
          </a:bodyPr>
          <a:lstStyle/>
          <a:p>
            <a:r>
              <a:rPr lang="en-US" sz="2000" b="1" dirty="0" smtClean="0"/>
              <a:t>Surface tension </a:t>
            </a:r>
            <a:r>
              <a:rPr lang="el-GR" sz="2000" b="1" dirty="0" smtClean="0"/>
              <a:t>σ</a:t>
            </a:r>
            <a:r>
              <a:rPr lang="cs-CZ" sz="2000" b="1" dirty="0" smtClean="0"/>
              <a:t> </a:t>
            </a:r>
            <a:r>
              <a:rPr lang="en-US" sz="2000" dirty="0" smtClean="0"/>
              <a:t>has the dimension of force per unit length, or of energy per unit area. The two are equivalent, but when referring to energy per unit of area, it is common to use the term surface energy, which is a more general term in the sense that it applies also to solids.</a:t>
            </a:r>
            <a:endParaRPr lang="cs-CZ" sz="2000" dirty="0" smtClean="0"/>
          </a:p>
        </p:txBody>
      </p:sp>
      <mc:AlternateContent xmlns:mc="http://schemas.openxmlformats.org/markup-compatibility/2006" xmlns:a14="http://schemas.microsoft.com/office/drawing/2010/main">
        <mc:Choice Requires="a14">
          <p:sp>
            <p:nvSpPr>
              <p:cNvPr id="5" name="TextovéPole 4"/>
              <p:cNvSpPr txBox="1"/>
              <p:nvPr/>
            </p:nvSpPr>
            <p:spPr>
              <a:xfrm>
                <a:off x="3419872" y="3216842"/>
                <a:ext cx="3068725" cy="485646"/>
              </a:xfrm>
              <a:prstGeom prst="rect">
                <a:avLst/>
              </a:prstGeom>
              <a:noFill/>
            </p:spPr>
            <p:txBody>
              <a:bodyPr wrap="none" rtlCol="0">
                <a:spAutoFit/>
              </a:bodyPr>
              <a:lstStyle/>
              <a:p>
                <a14:m>
                  <m:oMath xmlns:m="http://schemas.openxmlformats.org/officeDocument/2006/math">
                    <m:r>
                      <m:rPr>
                        <m:sty m:val="p"/>
                      </m:rPr>
                      <a:rPr lang="el-GR" i="1" smtClean="0">
                        <a:solidFill>
                          <a:srgbClr val="FF0000"/>
                        </a:solidFill>
                        <a:latin typeface="Cambria Math"/>
                      </a:rPr>
                      <m:t>σ</m:t>
                    </m:r>
                    <m:r>
                      <a:rPr lang="cs-CZ" b="0" i="1" smtClean="0">
                        <a:solidFill>
                          <a:srgbClr val="FF0000"/>
                        </a:solidFill>
                        <a:latin typeface="Cambria Math"/>
                      </a:rPr>
                      <m:t>=</m:t>
                    </m:r>
                    <m:f>
                      <m:fPr>
                        <m:ctrlPr>
                          <a:rPr lang="cs-CZ" b="0" i="1" smtClean="0">
                            <a:solidFill>
                              <a:srgbClr val="FF0000"/>
                            </a:solidFill>
                            <a:latin typeface="Cambria Math"/>
                          </a:rPr>
                        </m:ctrlPr>
                      </m:fPr>
                      <m:num>
                        <m:r>
                          <a:rPr lang="cs-CZ" b="0" i="1" smtClean="0">
                            <a:solidFill>
                              <a:srgbClr val="FF0000"/>
                            </a:solidFill>
                            <a:latin typeface="Cambria Math"/>
                          </a:rPr>
                          <m:t>𝐹</m:t>
                        </m:r>
                      </m:num>
                      <m:den>
                        <m:r>
                          <a:rPr lang="cs-CZ" b="0" i="1" smtClean="0">
                            <a:solidFill>
                              <a:srgbClr val="FF0000"/>
                            </a:solidFill>
                            <a:latin typeface="Cambria Math"/>
                          </a:rPr>
                          <m:t>𝑙</m:t>
                        </m:r>
                      </m:den>
                    </m:f>
                  </m:oMath>
                </a14:m>
                <a:r>
                  <a:rPr lang="cs-CZ" dirty="0" smtClean="0">
                    <a:solidFill>
                      <a:srgbClr val="FF0000"/>
                    </a:solidFill>
                  </a:rPr>
                  <a:t>   </a:t>
                </a:r>
                <a:r>
                  <a:rPr lang="cs-CZ" dirty="0" err="1" smtClean="0">
                    <a:solidFill>
                      <a:srgbClr val="FF0000"/>
                    </a:solidFill>
                  </a:rPr>
                  <a:t>or</a:t>
                </a:r>
                <a:r>
                  <a:rPr lang="cs-CZ" dirty="0" smtClean="0">
                    <a:solidFill>
                      <a:srgbClr val="FF0000"/>
                    </a:solidFill>
                  </a:rPr>
                  <a:t>    </a:t>
                </a:r>
                <a:r>
                  <a:rPr lang="el-GR" dirty="0" smtClean="0">
                    <a:solidFill>
                      <a:srgbClr val="FF0000"/>
                    </a:solidFill>
                  </a:rPr>
                  <a:t>σ</a:t>
                </a:r>
                <a:r>
                  <a:rPr lang="cs-CZ" dirty="0" smtClean="0">
                    <a:solidFill>
                      <a:srgbClr val="FF0000"/>
                    </a:solidFill>
                  </a:rPr>
                  <a:t> = </a:t>
                </a:r>
                <a14:m>
                  <m:oMath xmlns:m="http://schemas.openxmlformats.org/officeDocument/2006/math">
                    <m:f>
                      <m:fPr>
                        <m:ctrlPr>
                          <a:rPr lang="cs-CZ" i="1" smtClean="0">
                            <a:solidFill>
                              <a:srgbClr val="FF0000"/>
                            </a:solidFill>
                            <a:latin typeface="Cambria Math"/>
                          </a:rPr>
                        </m:ctrlPr>
                      </m:fPr>
                      <m:num>
                        <m:r>
                          <a:rPr lang="cs-CZ" b="0" i="1" smtClean="0">
                            <a:solidFill>
                              <a:srgbClr val="FF0000"/>
                            </a:solidFill>
                            <a:latin typeface="Cambria Math"/>
                          </a:rPr>
                          <m:t>𝐸</m:t>
                        </m:r>
                      </m:num>
                      <m:den>
                        <m:r>
                          <a:rPr lang="cs-CZ" b="0" i="1" smtClean="0">
                            <a:solidFill>
                              <a:srgbClr val="FF0000"/>
                            </a:solidFill>
                            <a:latin typeface="Cambria Math"/>
                          </a:rPr>
                          <m:t>𝐴</m:t>
                        </m:r>
                      </m:den>
                    </m:f>
                    <m:r>
                      <a:rPr lang="cs-CZ" b="0" i="1" smtClean="0">
                        <a:solidFill>
                          <a:srgbClr val="FF0000"/>
                        </a:solidFill>
                        <a:latin typeface="Cambria Math"/>
                      </a:rPr>
                      <m:t>      (</m:t>
                    </m:r>
                    <m:r>
                      <a:rPr lang="cs-CZ" b="0" i="1" smtClean="0">
                        <a:solidFill>
                          <a:srgbClr val="FF0000"/>
                        </a:solidFill>
                        <a:latin typeface="Cambria Math"/>
                      </a:rPr>
                      <m:t>𝑁𝑚</m:t>
                    </m:r>
                    <m:r>
                      <a:rPr lang="cs-CZ" b="0" i="1" baseline="30000" smtClean="0">
                        <a:solidFill>
                          <a:srgbClr val="FF0000"/>
                        </a:solidFill>
                        <a:latin typeface="Cambria Math"/>
                      </a:rPr>
                      <m:t>−1</m:t>
                    </m:r>
                    <m:r>
                      <a:rPr lang="cs-CZ" b="0" i="1" smtClean="0">
                        <a:solidFill>
                          <a:srgbClr val="FF0000"/>
                        </a:solidFill>
                        <a:latin typeface="Cambria Math"/>
                      </a:rPr>
                      <m:t>)</m:t>
                    </m:r>
                  </m:oMath>
                </a14:m>
                <a:endParaRPr lang="cs-CZ" dirty="0">
                  <a:solidFill>
                    <a:srgbClr val="FF0000"/>
                  </a:solidFill>
                </a:endParaRPr>
              </a:p>
            </p:txBody>
          </p:sp>
        </mc:Choice>
        <mc:Fallback xmlns="">
          <p:sp>
            <p:nvSpPr>
              <p:cNvPr id="5" name="TextovéPole 4"/>
              <p:cNvSpPr txBox="1">
                <a:spLocks noRot="1" noChangeAspect="1" noMove="1" noResize="1" noEditPoints="1" noAdjustHandles="1" noChangeArrowheads="1" noChangeShapeType="1" noTextEdit="1"/>
              </p:cNvSpPr>
              <p:nvPr/>
            </p:nvSpPr>
            <p:spPr>
              <a:xfrm>
                <a:off x="3419872" y="3216842"/>
                <a:ext cx="3068725" cy="485646"/>
              </a:xfrm>
              <a:prstGeom prst="rect">
                <a:avLst/>
              </a:prstGeom>
              <a:blipFill rotWithShape="1">
                <a:blip r:embed="rId2" cstate="print"/>
                <a:stretch>
                  <a:fillRect b="-8861"/>
                </a:stretch>
              </a:blipFill>
            </p:spPr>
            <p:txBody>
              <a:bodyPr/>
              <a:lstStyle/>
              <a:p>
                <a:r>
                  <a:rPr lang="cs-CZ">
                    <a:noFill/>
                  </a:rPr>
                  <a:t> </a:t>
                </a:r>
              </a:p>
            </p:txBody>
          </p:sp>
        </mc:Fallback>
      </mc:AlternateContent>
      <p:sp>
        <p:nvSpPr>
          <p:cNvPr id="7" name="Obdélník 6"/>
          <p:cNvSpPr/>
          <p:nvPr/>
        </p:nvSpPr>
        <p:spPr>
          <a:xfrm>
            <a:off x="-21704" y="6642556"/>
            <a:ext cx="4572000" cy="215444"/>
          </a:xfrm>
          <a:prstGeom prst="rect">
            <a:avLst/>
          </a:prstGeom>
        </p:spPr>
        <p:txBody>
          <a:bodyPr>
            <a:spAutoFit/>
          </a:bodyPr>
          <a:lstStyle/>
          <a:p>
            <a:r>
              <a:rPr lang="cs-CZ" sz="800" dirty="0" smtClean="0"/>
              <a:t>https://simple.wikipedia.org/wiki/Surface_tension</a:t>
            </a:r>
            <a:endParaRPr lang="cs-CZ" sz="800" dirty="0"/>
          </a:p>
        </p:txBody>
      </p:sp>
      <p:pic>
        <p:nvPicPr>
          <p:cNvPr id="8" name="Obráze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9632" y="4365104"/>
            <a:ext cx="2638425" cy="1323975"/>
          </a:xfrm>
          <a:prstGeom prst="rect">
            <a:avLst/>
          </a:prstGeom>
        </p:spPr>
      </p:pic>
      <p:sp>
        <p:nvSpPr>
          <p:cNvPr id="9" name="Obdélník 8"/>
          <p:cNvSpPr/>
          <p:nvPr/>
        </p:nvSpPr>
        <p:spPr>
          <a:xfrm>
            <a:off x="3995936" y="4384512"/>
            <a:ext cx="4572000" cy="2185214"/>
          </a:xfrm>
          <a:prstGeom prst="rect">
            <a:avLst/>
          </a:prstGeom>
        </p:spPr>
        <p:txBody>
          <a:bodyPr>
            <a:spAutoFit/>
          </a:bodyPr>
          <a:lstStyle/>
          <a:p>
            <a:r>
              <a:rPr lang="cs-CZ" sz="1400" dirty="0" smtClean="0"/>
              <a:t>A </a:t>
            </a:r>
            <a:r>
              <a:rPr lang="cs-CZ" sz="1400" dirty="0" err="1" smtClean="0"/>
              <a:t>object</a:t>
            </a:r>
            <a:r>
              <a:rPr lang="cs-CZ" sz="1400" dirty="0" smtClean="0"/>
              <a:t> (</a:t>
            </a:r>
            <a:r>
              <a:rPr lang="cs-CZ" sz="1400" dirty="0" err="1" smtClean="0"/>
              <a:t>needle</a:t>
            </a:r>
            <a:r>
              <a:rPr lang="cs-CZ" sz="1400" dirty="0" smtClean="0"/>
              <a:t>)</a:t>
            </a:r>
            <a:r>
              <a:rPr lang="en-US" sz="1400" dirty="0" smtClean="0"/>
              <a:t> floating on the surface of water. Its weight, </a:t>
            </a:r>
            <a:r>
              <a:rPr lang="en-US" sz="1400" dirty="0" err="1" smtClean="0"/>
              <a:t>Fw</a:t>
            </a:r>
            <a:r>
              <a:rPr lang="en-US" sz="1400" dirty="0" smtClean="0"/>
              <a:t>, depresses the surface, and is balanced by the surface tension forces on either side, Fs, which are each parallel to the water's surface at the points where it contacts the needle. Notice that the horizontal components of the two Fs arrows point in opposite directions, so they cancel each other, but the vertical components </a:t>
            </a:r>
            <a:r>
              <a:rPr lang="cs-CZ" sz="1400" dirty="0" err="1" smtClean="0"/>
              <a:t>Fv</a:t>
            </a:r>
            <a:r>
              <a:rPr lang="cs-CZ" sz="1400" dirty="0" smtClean="0"/>
              <a:t> </a:t>
            </a:r>
            <a:r>
              <a:rPr lang="en-US" sz="1400" dirty="0" smtClean="0"/>
              <a:t>point in the same direction and therefore add up to balance </a:t>
            </a:r>
            <a:r>
              <a:rPr lang="en-US" sz="1400" dirty="0" err="1" smtClean="0"/>
              <a:t>Fw</a:t>
            </a:r>
            <a:r>
              <a:rPr lang="en-US" sz="1400" dirty="0" smtClean="0"/>
              <a:t>.</a:t>
            </a:r>
            <a:endParaRPr lang="cs-CZ" sz="1400" dirty="0" smtClean="0"/>
          </a:p>
          <a:p>
            <a:r>
              <a:rPr lang="cs-CZ" sz="2400" dirty="0" err="1" smtClean="0"/>
              <a:t>See</a:t>
            </a:r>
            <a:r>
              <a:rPr lang="cs-CZ" sz="2400" dirty="0" smtClean="0"/>
              <a:t> </a:t>
            </a:r>
            <a:r>
              <a:rPr lang="cs-CZ" sz="2400" dirty="0" err="1" smtClean="0"/>
              <a:t>next</a:t>
            </a:r>
            <a:r>
              <a:rPr lang="cs-CZ" sz="2400" dirty="0" smtClean="0"/>
              <a:t> slide!!!</a:t>
            </a:r>
            <a:endParaRPr lang="cs-CZ" sz="2400" dirty="0"/>
          </a:p>
        </p:txBody>
      </p:sp>
      <p:cxnSp>
        <p:nvCxnSpPr>
          <p:cNvPr id="11" name="Přímá spojnice se šipkou 10"/>
          <p:cNvCxnSpPr/>
          <p:nvPr/>
        </p:nvCxnSpPr>
        <p:spPr>
          <a:xfrm flipH="1" flipV="1">
            <a:off x="755576" y="3573016"/>
            <a:ext cx="432048" cy="64807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Přímá spojnice se šipkou 12"/>
          <p:cNvCxnSpPr/>
          <p:nvPr/>
        </p:nvCxnSpPr>
        <p:spPr>
          <a:xfrm flipV="1">
            <a:off x="1357749" y="3573016"/>
            <a:ext cx="360040" cy="64807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Přímá spojnice se šipkou 14"/>
          <p:cNvCxnSpPr/>
          <p:nvPr/>
        </p:nvCxnSpPr>
        <p:spPr>
          <a:xfrm flipV="1">
            <a:off x="1258635" y="3459665"/>
            <a:ext cx="0" cy="76142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TextovéPole 15"/>
          <p:cNvSpPr txBox="1"/>
          <p:nvPr/>
        </p:nvSpPr>
        <p:spPr>
          <a:xfrm>
            <a:off x="1303948" y="3356992"/>
            <a:ext cx="394660" cy="369332"/>
          </a:xfrm>
          <a:prstGeom prst="rect">
            <a:avLst/>
          </a:prstGeom>
          <a:noFill/>
        </p:spPr>
        <p:txBody>
          <a:bodyPr wrap="none" rtlCol="0">
            <a:spAutoFit/>
          </a:bodyPr>
          <a:lstStyle/>
          <a:p>
            <a:r>
              <a:rPr lang="cs-CZ" dirty="0" err="1" smtClean="0"/>
              <a:t>Fv</a:t>
            </a:r>
            <a:endParaRPr lang="cs-CZ" dirty="0"/>
          </a:p>
        </p:txBody>
      </p:sp>
    </p:spTree>
    <p:extLst>
      <p:ext uri="{BB962C8B-B14F-4D97-AF65-F5344CB8AC3E}">
        <p14:creationId xmlns:p14="http://schemas.microsoft.com/office/powerpoint/2010/main" val="23910386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S_PPT_DBNAME" val="Surface phenomena[20171211113659906].mdb"/>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1089</TotalTime>
  <Words>1633</Words>
  <Application>Microsoft Office PowerPoint</Application>
  <PresentationFormat>Předvádění na obrazovce (4:3)</PresentationFormat>
  <Paragraphs>135</Paragraphs>
  <Slides>34</Slides>
  <Notes>0</Notes>
  <HiddenSlides>0</HiddenSlides>
  <MMClips>0</MMClips>
  <ScaleCrop>false</ScaleCrop>
  <HeadingPairs>
    <vt:vector size="4" baseType="variant">
      <vt:variant>
        <vt:lpstr>Motiv</vt:lpstr>
      </vt:variant>
      <vt:variant>
        <vt:i4>1</vt:i4>
      </vt:variant>
      <vt:variant>
        <vt:lpstr>Nadpisy snímků</vt:lpstr>
      </vt:variant>
      <vt:variant>
        <vt:i4>34</vt:i4>
      </vt:variant>
    </vt:vector>
  </HeadingPairs>
  <TitlesOfParts>
    <vt:vector size="35" baseType="lpstr">
      <vt:lpstr>Motiv systému Office</vt:lpstr>
      <vt:lpstr>Surface Phenomena Mgr. V. Bernard, Ph.D.</vt:lpstr>
      <vt:lpstr>Prezentace aplikace PowerPoint</vt:lpstr>
      <vt:lpstr>Capillary Elevation</vt:lpstr>
      <vt:lpstr>Cohesion and Adhesion</vt:lpstr>
      <vt:lpstr>Prezentace aplikace PowerPoint</vt:lpstr>
      <vt:lpstr>Adhesion x Cohesion x Gravity</vt:lpstr>
      <vt:lpstr>Surface Layer and Tension</vt:lpstr>
      <vt:lpstr>Surface Layer and Tension</vt:lpstr>
      <vt:lpstr>Surface Tension</vt:lpstr>
      <vt:lpstr>Surface tension</vt:lpstr>
      <vt:lpstr>Water</vt:lpstr>
      <vt:lpstr>Example – soap bubble</vt:lpstr>
      <vt:lpstr>Prezentace aplikace PowerPoint</vt:lpstr>
      <vt:lpstr>Example – water drop</vt:lpstr>
      <vt:lpstr>What is the weight of water drop (σ = 73.10-3N.m-1), which eaves from a pipe with a radius of 0.5 mm? </vt:lpstr>
      <vt:lpstr>Surface x Volume</vt:lpstr>
      <vt:lpstr>Cubic Bubble? </vt:lpstr>
      <vt:lpstr>Meniscus</vt:lpstr>
      <vt:lpstr>Capillary Pressure</vt:lpstr>
      <vt:lpstr>Capillary Pressure – in Bubbles or Drops – Laplace Pressure</vt:lpstr>
      <vt:lpstr>???</vt:lpstr>
      <vt:lpstr>???</vt:lpstr>
      <vt:lpstr>Capillary Pressure – in Bubbles or Drops – Laplace Pressure</vt:lpstr>
      <vt:lpstr>Example</vt:lpstr>
      <vt:lpstr>What is the air pressure in a soap bubble with a radius of 2 mm when the atmospheric pressure is 101325 Pa? </vt:lpstr>
      <vt:lpstr>In case we would be tiny water animals it would be difficult for us to break through the water surface. Why?</vt:lpstr>
      <vt:lpstr>Example</vt:lpstr>
      <vt:lpstr>Example</vt:lpstr>
      <vt:lpstr>Surfactants</vt:lpstr>
      <vt:lpstr>Lung Surfactants</vt:lpstr>
      <vt:lpstr>Adsorption</vt:lpstr>
      <vt:lpstr>Adsorption</vt:lpstr>
      <vt:lpstr>Adsorption</vt:lpstr>
      <vt:lpstr>Study materials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Bernard</dc:creator>
  <cp:lastModifiedBy>Bernard</cp:lastModifiedBy>
  <cp:revision>67</cp:revision>
  <dcterms:created xsi:type="dcterms:W3CDTF">2016-11-01T12:03:14Z</dcterms:created>
  <dcterms:modified xsi:type="dcterms:W3CDTF">2019-12-06T10:15:26Z</dcterms:modified>
</cp:coreProperties>
</file>