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8" r:id="rId3"/>
    <p:sldId id="261" r:id="rId4"/>
    <p:sldId id="264" r:id="rId5"/>
    <p:sldId id="260" r:id="rId6"/>
    <p:sldId id="259" r:id="rId7"/>
    <p:sldId id="257" r:id="rId8"/>
    <p:sldId id="262" r:id="rId9"/>
    <p:sldId id="266" r:id="rId10"/>
    <p:sldId id="263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9/9/2019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9/9/2019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9/9/2019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9/9/2019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9/9/2019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9/9/2019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is.muni.cz/do/rect/el/estud/lf/js19/metodika_zp/web/index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198D07-2504-4CA5-AE32-21F56984CC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Diplomový seminář 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1513746-CEFF-4A90-A056-19D3C79444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Simona Saibertová</a:t>
            </a:r>
          </a:p>
        </p:txBody>
      </p:sp>
    </p:spTree>
    <p:extLst>
      <p:ext uri="{BB962C8B-B14F-4D97-AF65-F5344CB8AC3E}">
        <p14:creationId xmlns:p14="http://schemas.microsoft.com/office/powerpoint/2010/main" val="2174110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024F4-4461-42DC-9D7C-6DD32495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Struktura DP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621016-B4C9-402C-BF7D-61D8E2260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7549" y="1024363"/>
            <a:ext cx="7315200" cy="5120640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/>
              <a:t>preliminária</a:t>
            </a:r>
            <a:r>
              <a:rPr lang="cs-CZ" dirty="0"/>
              <a:t> (úvodní listy)</a:t>
            </a:r>
          </a:p>
          <a:p>
            <a:r>
              <a:rPr lang="cs-CZ" dirty="0"/>
              <a:t>obsah, </a:t>
            </a:r>
          </a:p>
          <a:p>
            <a:r>
              <a:rPr lang="cs-CZ" dirty="0"/>
              <a:t>hlavní text: úvod, </a:t>
            </a:r>
          </a:p>
          <a:p>
            <a:pPr marL="0" indent="0">
              <a:buNone/>
            </a:pPr>
            <a:r>
              <a:rPr lang="cs-CZ" dirty="0"/>
              <a:t>               	         teoretický celek, </a:t>
            </a:r>
          </a:p>
          <a:p>
            <a:pPr marL="0" indent="0">
              <a:buNone/>
            </a:pPr>
            <a:r>
              <a:rPr lang="cs-CZ" dirty="0"/>
              <a:t>                 	        empirickou část, </a:t>
            </a:r>
          </a:p>
          <a:p>
            <a:pPr marL="0" indent="0">
              <a:buNone/>
            </a:pPr>
            <a:r>
              <a:rPr lang="cs-CZ" dirty="0"/>
              <a:t>                           diskusi, </a:t>
            </a:r>
          </a:p>
          <a:p>
            <a:pPr marL="0" indent="0">
              <a:buNone/>
            </a:pPr>
            <a:r>
              <a:rPr lang="cs-CZ" dirty="0"/>
              <a:t>                           doporučení pro klinickou praxi, </a:t>
            </a:r>
          </a:p>
          <a:p>
            <a:pPr marL="0" indent="0">
              <a:buNone/>
            </a:pPr>
            <a:r>
              <a:rPr lang="cs-CZ" dirty="0"/>
              <a:t>                           závěr, </a:t>
            </a:r>
          </a:p>
          <a:p>
            <a:r>
              <a:rPr lang="cs-CZ" dirty="0"/>
              <a:t>anotaci, </a:t>
            </a:r>
          </a:p>
          <a:p>
            <a:r>
              <a:rPr lang="cs-CZ" dirty="0"/>
              <a:t>literární přehled, </a:t>
            </a:r>
          </a:p>
          <a:p>
            <a:r>
              <a:rPr lang="cs-CZ" dirty="0"/>
              <a:t>seznam zkratek, seznam tabulek, seznam grafů, seznam obrázků, seznam příloh a přílohy. 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6"/>
                </a:solidFill>
              </a:rPr>
              <a:t>Text závěrečné práce se doporučuje psát v trpném rodě (např. bylo provedeno), případně v první osobě množného čísla (tzv. autorský plurál), v minulém nebo přítomném čase</a:t>
            </a:r>
            <a:r>
              <a:rPr lang="cs-CZ" dirty="0"/>
              <a:t>.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F28B297A-4B8D-40F7-B855-F571CF34B03B}"/>
              </a:ext>
            </a:extLst>
          </p:cNvPr>
          <p:cNvSpPr/>
          <p:nvPr/>
        </p:nvSpPr>
        <p:spPr>
          <a:xfrm>
            <a:off x="7277493" y="1024364"/>
            <a:ext cx="4402317" cy="25012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2"/>
                </a:solidFill>
              </a:rPr>
              <a:t>Rozsah</a:t>
            </a:r>
          </a:p>
          <a:p>
            <a:pPr algn="ctr"/>
            <a:endParaRPr lang="cs-CZ" dirty="0">
              <a:solidFill>
                <a:schemeClr val="tx2"/>
              </a:solidFill>
            </a:endParaRPr>
          </a:p>
          <a:p>
            <a:pPr algn="ctr"/>
            <a:r>
              <a:rPr lang="cs-CZ" dirty="0">
                <a:solidFill>
                  <a:schemeClr val="tx2"/>
                </a:solidFill>
              </a:rPr>
              <a:t>70 – 80 normostran bez příloh</a:t>
            </a:r>
          </a:p>
          <a:p>
            <a:pPr algn="ctr"/>
            <a:r>
              <a:rPr lang="cs-CZ" dirty="0"/>
              <a:t>cca 90 000–108 000 znaků, včetně mezer</a:t>
            </a:r>
            <a:endParaRPr lang="cs-CZ" dirty="0">
              <a:solidFill>
                <a:schemeClr val="tx2"/>
              </a:solidFill>
            </a:endParaRPr>
          </a:p>
          <a:p>
            <a:pPr algn="ctr"/>
            <a:endParaRPr lang="cs-CZ" dirty="0">
              <a:solidFill>
                <a:schemeClr val="tx2"/>
              </a:solidFill>
            </a:endParaRPr>
          </a:p>
          <a:p>
            <a:pPr algn="ctr"/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758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DDD59C-A6DD-4FBB-8D44-A641B8F9F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Dotazy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4F2C4B1-8579-4FF7-A846-18E032836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800" dirty="0"/>
              <a:t>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AAC1292-EBB8-4405-B190-E6DE1277EE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7982" y="1519263"/>
            <a:ext cx="2859272" cy="3810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457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AAD8F6-692D-4AAF-9061-38DBEDEA5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Harmonogram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D6770EE-7E8A-4096-B0D3-D177EA789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Předmět  každý semestr – diplomový seminář I – IV</a:t>
            </a:r>
          </a:p>
          <a:p>
            <a:pPr marL="0" indent="0">
              <a:buNone/>
            </a:pPr>
            <a:endParaRPr lang="cs-CZ" sz="4000" dirty="0"/>
          </a:p>
          <a:p>
            <a:r>
              <a:rPr lang="cs-CZ" sz="4000" dirty="0"/>
              <a:t>Ukončen vždy zápočtem za splnění zadaných úkolů</a:t>
            </a:r>
          </a:p>
        </p:txBody>
      </p:sp>
    </p:spTree>
    <p:extLst>
      <p:ext uri="{BB962C8B-B14F-4D97-AF65-F5344CB8AC3E}">
        <p14:creationId xmlns:p14="http://schemas.microsoft.com/office/powerpoint/2010/main" val="1941005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64CBFD-DFFA-41D7-BCD4-1CBA2BCAA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Harmonogram v semestrech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6FEDCC-4B18-40B5-8148-CA8778314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1. semestr </a:t>
            </a:r>
            <a:r>
              <a:rPr lang="cs-CZ" dirty="0"/>
              <a:t>zápočet za – volba tématu, definice klíčových slov, rešerše literatury</a:t>
            </a:r>
          </a:p>
          <a:p>
            <a:r>
              <a:rPr lang="cs-CZ" b="1" dirty="0"/>
              <a:t>2. semestr </a:t>
            </a:r>
            <a:r>
              <a:rPr lang="cs-CZ" dirty="0"/>
              <a:t>zápočet za – teoretickou část schválenou školitelem</a:t>
            </a:r>
          </a:p>
          <a:p>
            <a:r>
              <a:rPr lang="cs-CZ" b="1" dirty="0"/>
              <a:t>3. semestr </a:t>
            </a:r>
            <a:r>
              <a:rPr lang="cs-CZ" dirty="0"/>
              <a:t>zápočet za – empirickou část schválenou školitelem</a:t>
            </a:r>
          </a:p>
          <a:p>
            <a:r>
              <a:rPr lang="cs-CZ" b="1" dirty="0"/>
              <a:t>4. semestr </a:t>
            </a:r>
            <a:r>
              <a:rPr lang="cs-CZ" dirty="0"/>
              <a:t>zápočet za – odevzdání práce</a:t>
            </a:r>
          </a:p>
        </p:txBody>
      </p:sp>
    </p:spTree>
    <p:extLst>
      <p:ext uri="{BB962C8B-B14F-4D97-AF65-F5344CB8AC3E}">
        <p14:creationId xmlns:p14="http://schemas.microsoft.com/office/powerpoint/2010/main" val="3526401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238DAA-158D-4B1A-8550-C47AC2B12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Organizace výuky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DE0D4F-1EE9-4703-8389-A095A467F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Formou přednášek</a:t>
            </a:r>
          </a:p>
          <a:p>
            <a:r>
              <a:rPr lang="cs-CZ" dirty="0"/>
              <a:t>Formou cvičení  - notebook, tablet ve dvojicích</a:t>
            </a:r>
          </a:p>
          <a:p>
            <a:r>
              <a:rPr lang="cs-CZ" dirty="0"/>
              <a:t>Formou diskuze</a:t>
            </a:r>
          </a:p>
        </p:txBody>
      </p:sp>
    </p:spTree>
    <p:extLst>
      <p:ext uri="{BB962C8B-B14F-4D97-AF65-F5344CB8AC3E}">
        <p14:creationId xmlns:p14="http://schemas.microsoft.com/office/powerpoint/2010/main" val="549855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968E2C-3A33-42F1-90F0-7D3AB8AC6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Téma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8D3114-239B-4A26-BE4B-85E45170A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800" dirty="0"/>
              <a:t>Přihlášení k tématu práce elektronickou formou na výzvu – vyučující budou mít zadané témata, ke kterým se studenti přihlašují.</a:t>
            </a:r>
          </a:p>
          <a:p>
            <a:r>
              <a:rPr lang="cs-CZ" sz="2800" dirty="0"/>
              <a:t>Ke stanovenému tématu budou definovány klíčová slova a anotace</a:t>
            </a:r>
          </a:p>
          <a:p>
            <a:endParaRPr lang="cs-CZ" sz="2800" dirty="0"/>
          </a:p>
          <a:p>
            <a:r>
              <a:rPr lang="cs-CZ" sz="2800" dirty="0"/>
              <a:t>Možnost volby vlastního tématu</a:t>
            </a:r>
          </a:p>
          <a:p>
            <a:pPr marL="0" indent="0">
              <a:buNone/>
            </a:pPr>
            <a:r>
              <a:rPr lang="cs-CZ" sz="2800" dirty="0"/>
              <a:t>  nebo školitele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76801FF-F219-4D53-AC3E-472FD1A9DB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1823" y="4058693"/>
            <a:ext cx="1200894" cy="1600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987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1599AE-7E35-4707-B31C-6DE87D4E2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Metodika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3AD685-34FE-4AEE-83F1-33E6A1D50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1232" y="634799"/>
            <a:ext cx="7168649" cy="1228643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Metodika ke zpracování závěrečné práce pro vybrané nelékařské zdravotnické obory</a:t>
            </a:r>
          </a:p>
          <a:p>
            <a:pPr marL="0" indent="0">
              <a:buNone/>
            </a:pPr>
            <a:r>
              <a:rPr lang="cs-CZ" sz="120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https://is.muni.cz/do/rect/el/estud/lf/js19/metodika_zp/web/index.html</a:t>
            </a:r>
            <a:endParaRPr lang="cs-CZ" sz="1200" dirty="0">
              <a:solidFill>
                <a:schemeClr val="tx1"/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5ED2CCC-BC12-4FEC-B9AE-938E0069835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489" t="3574" r="1263" b="3505"/>
          <a:stretch/>
        </p:blipFill>
        <p:spPr>
          <a:xfrm>
            <a:off x="4091232" y="1863442"/>
            <a:ext cx="7503405" cy="4205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36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D61D77-E58E-4C96-8662-90C9B6EA5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Rozhodovací proces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F8B4243C-7FF2-4CE5-A57A-92389E177B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97102" y="863600"/>
            <a:ext cx="5658471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340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3A5EE3-3AEF-45B4-A869-5218D2BFF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Principy spolupráce</a:t>
            </a:r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student - školitel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EBD676-46CA-4D19-9670-F7CDE4D12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Na straně studenta</a:t>
            </a:r>
            <a:r>
              <a:rPr lang="cs-CZ" dirty="0"/>
              <a:t>:</a:t>
            </a:r>
          </a:p>
          <a:p>
            <a:pPr>
              <a:buFontTx/>
              <a:buChar char="-"/>
            </a:pPr>
            <a:r>
              <a:rPr lang="cs-CZ" dirty="0"/>
              <a:t>Přijmutí zodpovědnosti za svoji práci</a:t>
            </a:r>
          </a:p>
          <a:p>
            <a:pPr>
              <a:buFontTx/>
              <a:buChar char="-"/>
            </a:pPr>
            <a:r>
              <a:rPr lang="cs-CZ" dirty="0"/>
              <a:t>Ujednání a dodržení časového harmonogramu</a:t>
            </a:r>
          </a:p>
          <a:p>
            <a:pPr>
              <a:buFontTx/>
              <a:buChar char="-"/>
            </a:pPr>
            <a:r>
              <a:rPr lang="cs-CZ" dirty="0"/>
              <a:t>Aktivní samostatná práce</a:t>
            </a:r>
          </a:p>
          <a:p>
            <a:pPr>
              <a:buFontTx/>
              <a:buChar char="-"/>
            </a:pPr>
            <a:r>
              <a:rPr lang="cs-CZ" dirty="0"/>
              <a:t>Příprava na konzultace</a:t>
            </a:r>
          </a:p>
          <a:p>
            <a:pPr>
              <a:buFontTx/>
              <a:buChar char="-"/>
            </a:pPr>
            <a:r>
              <a:rPr lang="cs-CZ" dirty="0"/>
              <a:t>Respektování stylu komunikace se školitelem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u="sng" dirty="0"/>
              <a:t>Na straně školitele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-</a:t>
            </a:r>
            <a:r>
              <a:rPr lang="cs-CZ" dirty="0"/>
              <a:t> inspirovat, vést, podporovat, korigovat a motivovat</a:t>
            </a:r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10D4DD95-CFD5-4295-87C5-10960CA4B798}"/>
              </a:ext>
            </a:extLst>
          </p:cNvPr>
          <p:cNvSpPr/>
          <p:nvPr/>
        </p:nvSpPr>
        <p:spPr>
          <a:xfrm>
            <a:off x="3940404" y="5410986"/>
            <a:ext cx="6702458" cy="8484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Počet jednotlivých konzultací je velmi individuální a reflektuje vzájemnou situaci</a:t>
            </a:r>
          </a:p>
        </p:txBody>
      </p:sp>
    </p:spTree>
    <p:extLst>
      <p:ext uri="{BB962C8B-B14F-4D97-AF65-F5344CB8AC3E}">
        <p14:creationId xmlns:p14="http://schemas.microsoft.com/office/powerpoint/2010/main" val="4135932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FD853D-6D17-4760-9C6C-2F1502F46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Označení souboru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1166C00-16FC-4EC2-8B5E-9FA2FF950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4990" y="791852"/>
            <a:ext cx="7319478" cy="5192896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Při elektronické konzultaci označení souboru</a:t>
            </a:r>
          </a:p>
          <a:p>
            <a:r>
              <a:rPr lang="cs-CZ" dirty="0" err="1"/>
              <a:t>Příjmení_zkrácený</a:t>
            </a:r>
            <a:r>
              <a:rPr lang="cs-CZ" dirty="0"/>
              <a:t> </a:t>
            </a:r>
            <a:r>
              <a:rPr lang="cs-CZ" dirty="0" err="1"/>
              <a:t>název_datum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Příklad: Vesela_DP_18.6.2020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Nesprávné označení – diplomka, pokus o diplomku, Veselá_ další verze, poslední verze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A2BDDCDF-09DA-4D31-93E7-2DF7BDEF052D}"/>
              </a:ext>
            </a:extLst>
          </p:cNvPr>
          <p:cNvSpPr/>
          <p:nvPr/>
        </p:nvSpPr>
        <p:spPr>
          <a:xfrm>
            <a:off x="4558294" y="4854804"/>
            <a:ext cx="6419654" cy="8702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>
                <a:solidFill>
                  <a:schemeClr val="tx2"/>
                </a:solidFill>
              </a:rPr>
              <a:t>Zálohujte!!</a:t>
            </a:r>
          </a:p>
        </p:txBody>
      </p:sp>
    </p:spTree>
    <p:extLst>
      <p:ext uri="{BB962C8B-B14F-4D97-AF65-F5344CB8AC3E}">
        <p14:creationId xmlns:p14="http://schemas.microsoft.com/office/powerpoint/2010/main" val="2342238413"/>
      </p:ext>
    </p:extLst>
  </p:cSld>
  <p:clrMapOvr>
    <a:masterClrMapping/>
  </p:clrMapOvr>
</p:sld>
</file>

<file path=ppt/theme/theme1.xml><?xml version="1.0" encoding="utf-8"?>
<a:theme xmlns:a="http://schemas.openxmlformats.org/drawingml/2006/main" name="Rámeček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TM03457475[[fn=Rámeček]]</Template>
  <TotalTime>663</TotalTime>
  <Words>277</Words>
  <Application>Microsoft Office PowerPoint</Application>
  <PresentationFormat>Širokoúhlá obrazovka</PresentationFormat>
  <Paragraphs>67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Corbel</vt:lpstr>
      <vt:lpstr>Wingdings 2</vt:lpstr>
      <vt:lpstr>Rámeček</vt:lpstr>
      <vt:lpstr>Diplomový seminář I</vt:lpstr>
      <vt:lpstr>Harmonogram</vt:lpstr>
      <vt:lpstr>Harmonogram v semestrech</vt:lpstr>
      <vt:lpstr>Organizace výuky</vt:lpstr>
      <vt:lpstr>Téma práce</vt:lpstr>
      <vt:lpstr>Metodika</vt:lpstr>
      <vt:lpstr>Rozhodovací proces</vt:lpstr>
      <vt:lpstr>Principy spolupráce  student - školitel</vt:lpstr>
      <vt:lpstr>Označení souboru</vt:lpstr>
      <vt:lpstr>Struktura DP</vt:lpstr>
      <vt:lpstr>Dotazy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Diplomový seminář I</dc:title>
  <dc:creator>Simona Saibertová</dc:creator>
  <cp:lastModifiedBy>Simona Saibertová</cp:lastModifiedBy>
  <cp:revision>20</cp:revision>
  <dcterms:created xsi:type="dcterms:W3CDTF">2019-08-13T08:40:13Z</dcterms:created>
  <dcterms:modified xsi:type="dcterms:W3CDTF">2019-09-09T06:08:58Z</dcterms:modified>
</cp:coreProperties>
</file>