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16"/>
  </p:notesMasterIdLst>
  <p:sldIdLst>
    <p:sldId id="256" r:id="rId3"/>
    <p:sldId id="286" r:id="rId4"/>
    <p:sldId id="257" r:id="rId5"/>
    <p:sldId id="282" r:id="rId6"/>
    <p:sldId id="261" r:id="rId7"/>
    <p:sldId id="272" r:id="rId8"/>
    <p:sldId id="275" r:id="rId9"/>
    <p:sldId id="281" r:id="rId10"/>
    <p:sldId id="276" r:id="rId11"/>
    <p:sldId id="285" r:id="rId12"/>
    <p:sldId id="279" r:id="rId13"/>
    <p:sldId id="283" r:id="rId14"/>
    <p:sldId id="28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521" autoAdjust="0"/>
  </p:normalViewPr>
  <p:slideViewPr>
    <p:cSldViewPr>
      <p:cViewPr varScale="1">
        <p:scale>
          <a:sx n="82" d="100"/>
          <a:sy n="82" d="100"/>
        </p:scale>
        <p:origin x="629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0" y="70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cook-fresh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List1!$B$1:$E$1</c:f>
              <c:strCache>
                <c:ptCount val="4"/>
                <c:pt idx="0">
                  <c:v>50 až 150 lůžek</c:v>
                </c:pt>
                <c:pt idx="1">
                  <c:v>151 až 250 lůžek</c:v>
                </c:pt>
                <c:pt idx="2">
                  <c:v>251 až 400 lůžek</c:v>
                </c:pt>
                <c:pt idx="3">
                  <c:v>401 a více lůžek</c:v>
                </c:pt>
              </c:strCache>
            </c:strRef>
          </c:cat>
          <c:val>
            <c:numRef>
              <c:f>List1!$B$2:$E$2</c:f>
              <c:numCache>
                <c:formatCode>General</c:formatCode>
                <c:ptCount val="4"/>
                <c:pt idx="0">
                  <c:v>20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77-4281-A666-90E7756CC681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cook-chill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List1!$B$1:$E$1</c:f>
              <c:strCache>
                <c:ptCount val="4"/>
                <c:pt idx="0">
                  <c:v>50 až 150 lůžek</c:v>
                </c:pt>
                <c:pt idx="1">
                  <c:v>151 až 250 lůžek</c:v>
                </c:pt>
                <c:pt idx="2">
                  <c:v>251 až 400 lůžek</c:v>
                </c:pt>
                <c:pt idx="3">
                  <c:v>401 a více lůžek</c:v>
                </c:pt>
              </c:strCache>
            </c:strRef>
          </c:cat>
          <c:val>
            <c:numRef>
              <c:f>List1!$B$3:$E$3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10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77-4281-A666-90E7756CC681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kombinace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List1!$B$1:$E$1</c:f>
              <c:strCache>
                <c:ptCount val="4"/>
                <c:pt idx="0">
                  <c:v>50 až 150 lůžek</c:v>
                </c:pt>
                <c:pt idx="1">
                  <c:v>151 až 250 lůžek</c:v>
                </c:pt>
                <c:pt idx="2">
                  <c:v>251 až 400 lůžek</c:v>
                </c:pt>
                <c:pt idx="3">
                  <c:v>401 a více lůžek</c:v>
                </c:pt>
              </c:strCache>
            </c:strRef>
          </c:cat>
          <c:val>
            <c:numRef>
              <c:f>List1!$B$4:$E$4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9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77-4281-A666-90E7756CC681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externí dodavatel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List1!$B$1:$E$1</c:f>
              <c:strCache>
                <c:ptCount val="4"/>
                <c:pt idx="0">
                  <c:v>50 až 150 lůžek</c:v>
                </c:pt>
                <c:pt idx="1">
                  <c:v>151 až 250 lůžek</c:v>
                </c:pt>
                <c:pt idx="2">
                  <c:v>251 až 400 lůžek</c:v>
                </c:pt>
                <c:pt idx="3">
                  <c:v>401 a více lůžek</c:v>
                </c:pt>
              </c:strCache>
            </c:strRef>
          </c:cat>
          <c:val>
            <c:numRef>
              <c:f>List1!$B$5:$E$5</c:f>
              <c:numCache>
                <c:formatCode>General</c:formatCode>
                <c:ptCount val="4"/>
                <c:pt idx="0">
                  <c:v>8</c:v>
                </c:pt>
                <c:pt idx="1">
                  <c:v>6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77-4281-A666-90E7756CC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562496"/>
        <c:axId val="23568384"/>
      </c:barChart>
      <c:catAx>
        <c:axId val="23562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cs-CZ"/>
          </a:p>
        </c:txPr>
        <c:crossAx val="23568384"/>
        <c:crosses val="autoZero"/>
        <c:auto val="1"/>
        <c:lblAlgn val="ctr"/>
        <c:lblOffset val="100"/>
        <c:noMultiLvlLbl val="0"/>
      </c:catAx>
      <c:valAx>
        <c:axId val="2356838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235624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D493E-F352-47EA-AFF7-777627CEAF2D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FACA5-AD1B-4B77-8A01-B7BD37ED9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588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22AA9-C701-4B05-8780-908D8370D93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176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16.09.2019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0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16.09.2019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7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16.09.2019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59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DDC19E3-8B8E-4182-8E45-ABCACB0FA29F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17756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FB9DCD1-5105-4D99-A8C4-2404691C98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525750" cy="40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100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DC19E3-8B8E-4182-8E45-ABCACB0FA29F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9468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ADD9EFF2-EC64-4278-902D-F0CBCD1FE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01" y="16884"/>
            <a:ext cx="477723" cy="36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99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82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75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DC19E3-8B8E-4182-8E45-ABCACB0FA29F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812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16.09.2019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679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DC19E3-8B8E-4182-8E45-ABCACB0FA29F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222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11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6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16.09.2019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5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16.09.2019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69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16.09.2019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64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16.09.2019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42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16.09.2019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70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16.09.2019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487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16.09.2019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24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0D8C1-B527-453D-A278-D0FF0BEBA2E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16.09.2019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9268E-702D-4DA6-9A5D-20D6C35FE89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51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90D8C1-B527-453D-A278-D0FF0BEBA2E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16.09.2019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489268E-702D-4DA6-9A5D-20D6C35FE89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0006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2" pos="9216" userDrawn="1">
          <p15:clr>
            <a:srgbClr val="F26B43"/>
          </p15:clr>
        </p15:guide>
        <p15:guide id="13" pos="1248" userDrawn="1">
          <p15:clr>
            <a:srgbClr val="F26B43"/>
          </p15:clr>
        </p15:guide>
        <p15:guide id="14" pos="1152" userDrawn="1">
          <p15:clr>
            <a:srgbClr val="F26B43"/>
          </p15:clr>
        </p15:guide>
        <p15:guide id="15" orient="horz" pos="1368" userDrawn="1">
          <p15:clr>
            <a:srgbClr val="F26B43"/>
          </p15:clr>
        </p15:guide>
        <p15:guide id="16" orient="horz" pos="1440" userDrawn="1">
          <p15:clr>
            <a:srgbClr val="F26B43"/>
          </p15:clr>
        </p15:guide>
        <p15:guide id="17" orient="horz" pos="3696" userDrawn="1">
          <p15:clr>
            <a:srgbClr val="F26B43"/>
          </p15:clr>
        </p15:guide>
        <p15:guide id="18" orient="horz" pos="432" userDrawn="1">
          <p15:clr>
            <a:srgbClr val="F26B43"/>
          </p15:clr>
        </p15:guide>
        <p15:guide id="19" orient="horz" pos="1512" userDrawn="1">
          <p15:clr>
            <a:srgbClr val="F26B43"/>
          </p15:clr>
        </p15:guide>
        <p15:guide id="20" pos="6912" userDrawn="1">
          <p15:clr>
            <a:srgbClr val="F26B43"/>
          </p15:clr>
        </p15:guide>
        <p15:guide id="21" pos="936" userDrawn="1">
          <p15:clr>
            <a:srgbClr val="F26B43"/>
          </p15:clr>
        </p15:guide>
        <p15:guide id="22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1111108"/>
            <a:ext cx="7772400" cy="1470025"/>
          </a:xfrm>
        </p:spPr>
        <p:txBody>
          <a:bodyPr/>
          <a:lstStyle/>
          <a:p>
            <a:r>
              <a:rPr lang="cs-CZ" sz="4800" dirty="0"/>
              <a:t>Správná výrobní </a:t>
            </a:r>
            <a:br>
              <a:rPr lang="cs-CZ" sz="4800" dirty="0"/>
            </a:br>
            <a:r>
              <a:rPr lang="cs-CZ" sz="4800" dirty="0"/>
              <a:t>a hygienická praxe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2604865"/>
            <a:ext cx="2664296" cy="1830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248" y="3705365"/>
            <a:ext cx="2447572" cy="1634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518" y="2604865"/>
            <a:ext cx="1960035" cy="14700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849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200" dirty="0"/>
              <a:t>Postupy sanitace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340768"/>
            <a:ext cx="8229600" cy="513623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Dezinfekce, dezinsekce a deratizace</a:t>
            </a:r>
          </a:p>
          <a:p>
            <a:pPr lvl="1"/>
            <a:r>
              <a:rPr lang="cs-CZ" dirty="0"/>
              <a:t>Běžná ochranná</a:t>
            </a:r>
          </a:p>
          <a:p>
            <a:pPr lvl="2"/>
            <a:r>
              <a:rPr lang="cs-CZ" dirty="0"/>
              <a:t>součást čištění a běžných technologických a pracovních postupů, směřuje k </a:t>
            </a:r>
            <a:r>
              <a:rPr lang="cs-CZ" u="sng" dirty="0"/>
              <a:t>předcházení výskytu</a:t>
            </a:r>
            <a:r>
              <a:rPr lang="cs-CZ" dirty="0"/>
              <a:t> škodlivých a epidemiologicky významných členovců, hlodavců a dalších živočichů </a:t>
            </a:r>
            <a:r>
              <a:rPr lang="cs-CZ" dirty="0">
                <a:sym typeface="Symbol" pitchFamily="18" charset="2"/>
              </a:rPr>
              <a:t> </a:t>
            </a:r>
            <a:r>
              <a:rPr lang="cs-CZ" dirty="0"/>
              <a:t>tj. úklid, uzavírání dveří, sítě na oknech, likvidace odpadů …</a:t>
            </a:r>
          </a:p>
          <a:p>
            <a:pPr lvl="1"/>
            <a:r>
              <a:rPr lang="cs-CZ" dirty="0"/>
              <a:t>Speciální ochranná</a:t>
            </a:r>
          </a:p>
          <a:p>
            <a:pPr lvl="2"/>
            <a:r>
              <a:rPr lang="cs-CZ" dirty="0"/>
              <a:t>odborná činnost cílená na </a:t>
            </a:r>
            <a:r>
              <a:rPr lang="cs-CZ" u="sng" dirty="0"/>
              <a:t>likvidaci</a:t>
            </a:r>
            <a:r>
              <a:rPr lang="cs-CZ" dirty="0"/>
              <a:t> původců a přenašečů infekčních onemocnění </a:t>
            </a:r>
            <a:r>
              <a:rPr lang="cs-CZ" dirty="0">
                <a:sym typeface="Symbol" pitchFamily="18" charset="2"/>
              </a:rPr>
              <a:t> </a:t>
            </a:r>
            <a:r>
              <a:rPr lang="cs-CZ" dirty="0"/>
              <a:t>tj. kladení nástrah</a:t>
            </a:r>
          </a:p>
          <a:p>
            <a:pPr marL="577850" indent="-577850"/>
            <a:r>
              <a:rPr lang="cs-CZ" dirty="0"/>
              <a:t>Zásady</a:t>
            </a:r>
          </a:p>
          <a:p>
            <a:pPr marL="952500" lvl="1" indent="-495300"/>
            <a:r>
              <a:rPr lang="cs-CZ" dirty="0"/>
              <a:t>Použití podle návodu výrobce</a:t>
            </a:r>
          </a:p>
          <a:p>
            <a:pPr marL="952500" lvl="1" indent="-495300"/>
            <a:r>
              <a:rPr lang="cs-CZ" dirty="0"/>
              <a:t>Čistící a dezinfekční prostředek vhodný pro styk s potravinami</a:t>
            </a:r>
          </a:p>
          <a:p>
            <a:pPr marL="952500" lvl="1" indent="-495300"/>
            <a:r>
              <a:rPr lang="cs-CZ" dirty="0"/>
              <a:t>Správnost ředění, příprava na každou směnu </a:t>
            </a:r>
          </a:p>
          <a:p>
            <a:pPr marL="952500" lvl="1" indent="-495300"/>
            <a:r>
              <a:rPr lang="cs-CZ" dirty="0"/>
              <a:t>Omývání, otírání, ponoření, postřik</a:t>
            </a:r>
          </a:p>
          <a:p>
            <a:pPr marL="952500" lvl="1" indent="-495300"/>
            <a:r>
              <a:rPr lang="cs-CZ" dirty="0"/>
              <a:t>Oplach pitnou vodou</a:t>
            </a:r>
          </a:p>
          <a:p>
            <a:pPr marL="952500" lvl="1" indent="-495300"/>
            <a:r>
              <a:rPr lang="cs-CZ" dirty="0"/>
              <a:t>Střídání dezinfekčních prostředků </a:t>
            </a:r>
          </a:p>
          <a:p>
            <a:pPr marL="952500" lvl="1" indent="-495300"/>
            <a:r>
              <a:rPr lang="cs-CZ" dirty="0"/>
              <a:t>Odlišení úklidových pomůcek podle způsobu použití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96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dirty="0"/>
              <a:t>Zdraví personálu; Osobní hygiena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2135560" y="1628801"/>
            <a:ext cx="8075240" cy="4679925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Zákon č. 258/2000 Sb., vyhláška č. 306/2012 Sb.</a:t>
            </a:r>
          </a:p>
          <a:p>
            <a:pPr lvl="1" eaLnBrk="1" hangingPunct="1"/>
            <a:r>
              <a:rPr lang="cs-CZ" dirty="0"/>
              <a:t>Činnost epidemiologicky závažná</a:t>
            </a:r>
          </a:p>
          <a:p>
            <a:pPr lvl="2" eaLnBrk="1" hangingPunct="1"/>
            <a:r>
              <a:rPr lang="cs-CZ" dirty="0"/>
              <a:t>Výroba a uvádění potravin/pokrmů do oběhu</a:t>
            </a:r>
          </a:p>
          <a:p>
            <a:pPr lvl="1" eaLnBrk="1" hangingPunct="1"/>
            <a:r>
              <a:rPr lang="cs-CZ" dirty="0"/>
              <a:t>Povinnosti osoby vykonávající činnosti epidemiologicky závažné</a:t>
            </a:r>
          </a:p>
          <a:p>
            <a:pPr lvl="2" eaLnBrk="1" hangingPunct="1"/>
            <a:r>
              <a:rPr lang="cs-CZ" dirty="0"/>
              <a:t>vstupní lékařská prohlídka → zdravotní průkaz</a:t>
            </a:r>
          </a:p>
          <a:p>
            <a:pPr lvl="2" eaLnBrk="1" hangingPunct="1"/>
            <a:r>
              <a:rPr lang="cs-CZ" dirty="0"/>
              <a:t>Odpovídající zdravotní stav</a:t>
            </a:r>
          </a:p>
          <a:p>
            <a:pPr lvl="2" eaLnBrk="1" hangingPunct="1"/>
            <a:r>
              <a:rPr lang="cs-CZ" dirty="0"/>
              <a:t>Mimořádná lékařská prohlídka, je-li osoba stižena průjmovým, hnisavým, horečnatým nebo jiným závažným infekčním onemocněním, virovou hepatitidou a nebo byla-li fyzická osoba v epidemiologicky významném kontaktu s nemocným s průjmovým onemocněním, virovou hepatitidou nebo jiným závažným </a:t>
            </a:r>
            <a:r>
              <a:rPr lang="cs-CZ" dirty="0" err="1"/>
              <a:t>inf</a:t>
            </a:r>
            <a:r>
              <a:rPr lang="cs-CZ" dirty="0"/>
              <a:t>. onemocněním v domácnosti, na pracovišti nebo v místě pobytu</a:t>
            </a:r>
          </a:p>
          <a:p>
            <a:r>
              <a:rPr lang="cs-CZ" dirty="0"/>
              <a:t>Základní znalosti o hygieně potravin, epidemiologii alimentárních nákaz, zásady osobní a provozní hygieny</a:t>
            </a:r>
          </a:p>
        </p:txBody>
      </p:sp>
    </p:spTree>
    <p:extLst>
      <p:ext uri="{BB962C8B-B14F-4D97-AF65-F5344CB8AC3E}">
        <p14:creationId xmlns:p14="http://schemas.microsoft.com/office/powerpoint/2010/main" val="389194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043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Předměty pro styk s potravinami a pokrmy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0308" y="915420"/>
            <a:ext cx="9371384" cy="5616624"/>
          </a:xfrm>
        </p:spPr>
        <p:txBody>
          <a:bodyPr>
            <a:noAutofit/>
          </a:bodyPr>
          <a:lstStyle/>
          <a:p>
            <a:r>
              <a:rPr lang="cs-CZ" sz="2400" dirty="0"/>
              <a:t>Obecně</a:t>
            </a:r>
          </a:p>
          <a:p>
            <a:pPr lvl="1"/>
            <a:r>
              <a:rPr lang="cs-CZ" sz="1800" dirty="0"/>
              <a:t>Nesmí nepříznivě ovlivňovat potraviny z hlediska uvolňování chemických látek, ovlivnění senzorických vlastností a mikrobiologických požadavků.</a:t>
            </a:r>
          </a:p>
          <a:p>
            <a:r>
              <a:rPr lang="cs-CZ" sz="2400" dirty="0"/>
              <a:t>Plasty, elastomery:</a:t>
            </a:r>
          </a:p>
          <a:p>
            <a:pPr lvl="1"/>
            <a:r>
              <a:rPr lang="cs-CZ" sz="1800" dirty="0"/>
              <a:t>Až 80 % všech obalových materiálů na trhu</a:t>
            </a:r>
          </a:p>
          <a:p>
            <a:pPr lvl="1"/>
            <a:r>
              <a:rPr lang="cs-CZ" sz="1800" dirty="0" err="1"/>
              <a:t>Polyethylen</a:t>
            </a:r>
            <a:r>
              <a:rPr lang="cs-CZ" sz="1800" dirty="0"/>
              <a:t> (PE), polypropylen (PP), polyvinylchlorid (PVC), polystyren</a:t>
            </a:r>
          </a:p>
          <a:p>
            <a:pPr lvl="1"/>
            <a:r>
              <a:rPr lang="cs-CZ" sz="1800" dirty="0"/>
              <a:t>Riziko zbytkových monomerů po nedokonalé polymeraci:</a:t>
            </a:r>
          </a:p>
          <a:p>
            <a:pPr lvl="2"/>
            <a:r>
              <a:rPr lang="cs-CZ" sz="1600" dirty="0" err="1"/>
              <a:t>Ethylen</a:t>
            </a:r>
            <a:r>
              <a:rPr lang="cs-CZ" sz="1600" dirty="0"/>
              <a:t>, propylen: teprve ve vyšších koncentracích až narkotické účinky, při migrace do potravin vyvolávají senzorické změny („chemický“ zápach)</a:t>
            </a:r>
          </a:p>
          <a:p>
            <a:pPr lvl="2"/>
            <a:r>
              <a:rPr lang="cs-CZ" sz="1600" dirty="0"/>
              <a:t>vinylchlorid </a:t>
            </a:r>
            <a:r>
              <a:rPr lang="cs-CZ" sz="1600" dirty="0">
                <a:sym typeface="Webdings"/>
              </a:rPr>
              <a:t>karcinogen; </a:t>
            </a:r>
            <a:r>
              <a:rPr lang="cs-CZ" sz="1600" dirty="0"/>
              <a:t> styren </a:t>
            </a:r>
            <a:r>
              <a:rPr lang="cs-CZ" sz="1600" dirty="0">
                <a:sym typeface="Webdings"/>
              </a:rPr>
              <a:t> </a:t>
            </a:r>
            <a:r>
              <a:rPr lang="cs-CZ" sz="1600" dirty="0" err="1">
                <a:sym typeface="Webdings"/>
              </a:rPr>
              <a:t>iritans</a:t>
            </a:r>
            <a:r>
              <a:rPr lang="cs-CZ" sz="1600" dirty="0">
                <a:sym typeface="Webdings"/>
              </a:rPr>
              <a:t>…</a:t>
            </a:r>
          </a:p>
          <a:p>
            <a:r>
              <a:rPr lang="cs-CZ" sz="2400" dirty="0"/>
              <a:t>Ostatní: </a:t>
            </a:r>
          </a:p>
          <a:p>
            <a:pPr lvl="1"/>
            <a:r>
              <a:rPr lang="cs-CZ" dirty="0"/>
              <a:t>kov a jejich slitiny, silikáty (sklo, keramika, porcelán, smalt), papír a lepenka, celofán, dřevo, korek…. </a:t>
            </a:r>
          </a:p>
          <a:p>
            <a:pPr lvl="1"/>
            <a:r>
              <a:rPr lang="cs-CZ" sz="1800" dirty="0"/>
              <a:t>Přítomnost kovových prvků ve výluhu indikuje nekvalitní zpracování. Některé kovy jako stopové prvky, avšak hranice mezi příznivým a toxickým působením je v případě stopových prvků velmi úzká!</a:t>
            </a:r>
          </a:p>
        </p:txBody>
      </p:sp>
    </p:spTree>
    <p:extLst>
      <p:ext uri="{BB962C8B-B14F-4D97-AF65-F5344CB8AC3E}">
        <p14:creationId xmlns:p14="http://schemas.microsoft.com/office/powerpoint/2010/main" val="275304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1196752"/>
            <a:ext cx="8229600" cy="5661248"/>
          </a:xfrm>
        </p:spPr>
        <p:txBody>
          <a:bodyPr>
            <a:noAutofit/>
          </a:bodyPr>
          <a:lstStyle/>
          <a:p>
            <a:r>
              <a:rPr lang="cs-CZ" sz="2400" dirty="0"/>
              <a:t>Jednotný systém klasifikace  a označování nebezpečných vlastností chemických látek, z nichž jsou výrobky vyráběny (význam pro výrobce).</a:t>
            </a:r>
          </a:p>
          <a:p>
            <a:r>
              <a:rPr lang="cs-CZ" dirty="0"/>
              <a:t>Hygienické požadavky na hotové předměty a jejich ověřování:</a:t>
            </a:r>
          </a:p>
          <a:p>
            <a:pPr lvl="1"/>
            <a:r>
              <a:rPr lang="cs-CZ" dirty="0" err="1"/>
              <a:t>Vyhl</a:t>
            </a:r>
            <a:r>
              <a:rPr lang="cs-CZ" dirty="0"/>
              <a:t>. č. 38/2001 Sb.: pozitivní seznamy povolených materiálů s ohledem na klasifikaci jejich nebezpečnosti</a:t>
            </a:r>
          </a:p>
          <a:p>
            <a:pPr lvl="2"/>
            <a:r>
              <a:rPr lang="cs-CZ" dirty="0"/>
              <a:t>CMR látky – karcinogenní, mutagenní a toxické pro reprodukci se omezují v použití.</a:t>
            </a:r>
          </a:p>
          <a:p>
            <a:pPr lvl="1"/>
            <a:r>
              <a:rPr lang="cs-CZ" dirty="0"/>
              <a:t>Migrační zkoušky</a:t>
            </a:r>
          </a:p>
          <a:p>
            <a:pPr lvl="2"/>
            <a:r>
              <a:rPr lang="cs-CZ" dirty="0"/>
              <a:t>Stanovení migrace látek nedestruktivní metodou, za simulace nejhorších předvídatelných podmínek použití.</a:t>
            </a:r>
          </a:p>
          <a:p>
            <a:pPr lvl="2"/>
            <a:r>
              <a:rPr lang="cs-CZ" dirty="0"/>
              <a:t>Konvence simulantů potravin:</a:t>
            </a:r>
          </a:p>
          <a:p>
            <a:pPr lvl="3"/>
            <a:r>
              <a:rPr lang="cs-CZ" dirty="0"/>
              <a:t>Vodné potraviny … destilovaná voda</a:t>
            </a:r>
          </a:p>
          <a:p>
            <a:pPr lvl="3"/>
            <a:r>
              <a:rPr lang="cs-CZ" dirty="0"/>
              <a:t>Kyselé potraviny … 3 % </a:t>
            </a:r>
            <a:r>
              <a:rPr lang="cs-CZ" dirty="0" err="1"/>
              <a:t>kys</a:t>
            </a:r>
            <a:r>
              <a:rPr lang="cs-CZ" dirty="0"/>
              <a:t>. octová </a:t>
            </a:r>
          </a:p>
          <a:p>
            <a:pPr lvl="3"/>
            <a:r>
              <a:rPr lang="cs-CZ" dirty="0"/>
              <a:t>Alkohol … 10 % </a:t>
            </a:r>
            <a:r>
              <a:rPr lang="cs-CZ" dirty="0" err="1"/>
              <a:t>ethanol</a:t>
            </a:r>
            <a:endParaRPr lang="cs-CZ" dirty="0"/>
          </a:p>
          <a:p>
            <a:pPr lvl="3"/>
            <a:r>
              <a:rPr lang="cs-CZ" dirty="0"/>
              <a:t>Tukové potraviny … rafinovaný olivový olej</a:t>
            </a:r>
            <a:endParaRPr lang="cs-CZ" sz="3000" dirty="0"/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991544" y="406082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/>
              <a:t>Předměty pro styk s potravinami a pokrmy</a:t>
            </a:r>
          </a:p>
        </p:txBody>
      </p:sp>
    </p:spTree>
    <p:extLst>
      <p:ext uri="{BB962C8B-B14F-4D97-AF65-F5344CB8AC3E}">
        <p14:creationId xmlns:p14="http://schemas.microsoft.com/office/powerpoint/2010/main" val="86092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5CC76-1C85-4AA3-ABBF-426DCF16E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ADECA1-AE19-4A66-911E-AB9D38293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Kodex hygienických pravidel pro předvařené a vařené potraviny ve veřejném stravování</a:t>
            </a:r>
          </a:p>
          <a:p>
            <a:pPr lvl="1"/>
            <a:r>
              <a:rPr lang="cs-CZ" dirty="0"/>
              <a:t>Jako součást mezinárodního potravinového kodexu </a:t>
            </a:r>
            <a:r>
              <a:rPr lang="cs-CZ" dirty="0" err="1"/>
              <a:t>Codex</a:t>
            </a:r>
            <a:r>
              <a:rPr lang="cs-CZ" dirty="0"/>
              <a:t> </a:t>
            </a:r>
            <a:r>
              <a:rPr lang="cs-CZ" dirty="0" err="1"/>
              <a:t>alimentarius</a:t>
            </a:r>
            <a:r>
              <a:rPr lang="cs-CZ" dirty="0"/>
              <a:t> přijala Komise pro Kodex </a:t>
            </a:r>
            <a:r>
              <a:rPr lang="cs-CZ" dirty="0" err="1"/>
              <a:t>Alimentarius</a:t>
            </a:r>
            <a:r>
              <a:rPr lang="cs-CZ" dirty="0"/>
              <a:t> na svém 20. zasedání v roce 1993.</a:t>
            </a:r>
          </a:p>
          <a:p>
            <a:pPr lvl="1"/>
            <a:r>
              <a:rPr lang="cs-CZ" dirty="0"/>
              <a:t>Má charakter doporučení, která nejsou právně závazná, mohu však významně přispívat ke snižování rizik souvisejících s poskytováním stravovacích služeb</a:t>
            </a:r>
          </a:p>
          <a:p>
            <a:pPr lvl="1"/>
            <a:r>
              <a:rPr lang="cs-CZ" dirty="0"/>
              <a:t>K použití doporučilo </a:t>
            </a:r>
            <a:r>
              <a:rPr lang="cs-CZ"/>
              <a:t>Ministerstvo zdravotnictví ČR</a:t>
            </a:r>
            <a:endParaRPr lang="cs-CZ" dirty="0"/>
          </a:p>
          <a:p>
            <a:pPr marL="530352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49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Význam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00809"/>
            <a:ext cx="8229600" cy="442535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b="1" dirty="0"/>
              <a:t>Nezbytný předpoklad i součást HACCP, jeden z nástrojů efektivního řízení rizik z potravin, </a:t>
            </a:r>
            <a:r>
              <a:rPr lang="cs-CZ" dirty="0"/>
              <a:t>neboť systémy HACCP nenahrazují jiné požadavky na hygienu potravin, nýbrž tvoří součást jediného balíčku opatření.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Okruhy požadavků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Infrastruktura a vybavení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Suroviny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Voda</a:t>
            </a:r>
          </a:p>
          <a:p>
            <a:pPr lvl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Chladící řetězec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Technologie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Nakládání s odpady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Sanitace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Ochranu proti škůdcům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Zdraví personálu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Osobní hygiena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u="sng" dirty="0">
                <a:solidFill>
                  <a:schemeClr val="tx1"/>
                </a:solidFill>
              </a:rPr>
              <a:t>Školení</a:t>
            </a:r>
          </a:p>
        </p:txBody>
      </p:sp>
    </p:spTree>
    <p:extLst>
      <p:ext uri="{BB962C8B-B14F-4D97-AF65-F5344CB8AC3E}">
        <p14:creationId xmlns:p14="http://schemas.microsoft.com/office/powerpoint/2010/main" val="298843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375811" y="638164"/>
            <a:ext cx="5544616" cy="58871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359696" y="5733256"/>
            <a:ext cx="2232248" cy="79208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</a:rPr>
              <a:t>Šatna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375812" y="4941168"/>
            <a:ext cx="2216133" cy="79208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</a:rPr>
              <a:t>Kancelář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3375812" y="4077072"/>
            <a:ext cx="2216133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Suchý sklad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6888088" y="5733256"/>
            <a:ext cx="2016224" cy="7920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</a:rPr>
              <a:t>Zelenina a hrubá příprava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6888088" y="4941168"/>
            <a:ext cx="201622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Chlazený sklad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6888088" y="4077072"/>
            <a:ext cx="2016224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Příruční sklad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3375812" y="1556792"/>
            <a:ext cx="559949" cy="158417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b="1" dirty="0">
                <a:solidFill>
                  <a:prstClr val="white"/>
                </a:solidFill>
              </a:rPr>
              <a:t>Syrové maso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7408260" y="3368028"/>
            <a:ext cx="1496053" cy="504056"/>
          </a:xfrm>
          <a:prstGeom prst="rect">
            <a:avLst/>
          </a:prstGeom>
          <a:gradFill>
            <a:gsLst>
              <a:gs pos="55000">
                <a:schemeClr val="accent3">
                  <a:shade val="51000"/>
                  <a:satMod val="130000"/>
                </a:schemeClr>
              </a:gs>
              <a:gs pos="10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white"/>
                </a:solidFill>
              </a:rPr>
              <a:t>Čistá zelenina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8344364" y="1418086"/>
            <a:ext cx="559949" cy="1584176"/>
          </a:xfrm>
          <a:prstGeom prst="rect">
            <a:avLst/>
          </a:prstGeom>
          <a:gradFill>
            <a:gsLst>
              <a:gs pos="32000">
                <a:schemeClr val="accent3">
                  <a:lumMod val="75000"/>
                </a:schemeClr>
              </a:gs>
              <a:gs pos="68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b="1" dirty="0">
                <a:solidFill>
                  <a:prstClr val="white"/>
                </a:solidFill>
              </a:rPr>
              <a:t>Konečná úprava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3375812" y="3403940"/>
            <a:ext cx="1496053" cy="468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white"/>
                </a:solidFill>
              </a:rPr>
              <a:t>Syrové těsto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5151839" y="1761692"/>
            <a:ext cx="1960331" cy="1440160"/>
          </a:xfrm>
          <a:prstGeom prst="rect">
            <a:avLst/>
          </a:prstGeom>
          <a:gradFill flip="none" rotWithShape="1">
            <a:gsLst>
              <a:gs pos="26000">
                <a:srgbClr val="FF0000"/>
              </a:gs>
              <a:gs pos="57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prstClr val="white"/>
                </a:solidFill>
              </a:rPr>
              <a:t>Tepelná úprava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3375812" y="638164"/>
            <a:ext cx="1784085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Provozní nádobí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5843972" y="638164"/>
            <a:ext cx="1944216" cy="648072"/>
          </a:xfrm>
          <a:prstGeom prst="rect">
            <a:avLst/>
          </a:prstGeom>
          <a:gradFill>
            <a:gsLst>
              <a:gs pos="40000">
                <a:schemeClr val="accent3">
                  <a:lumMod val="75000"/>
                </a:schemeClr>
              </a:gs>
              <a:gs pos="58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</a:rPr>
              <a:t>Výdej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8171306" y="638164"/>
            <a:ext cx="733006" cy="6305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prstClr val="black"/>
                </a:solidFill>
              </a:rPr>
              <a:t>Jídelní nádobí</a:t>
            </a:r>
          </a:p>
        </p:txBody>
      </p:sp>
      <p:sp>
        <p:nvSpPr>
          <p:cNvPr id="38" name="Nadpis 37"/>
          <p:cNvSpPr>
            <a:spLocks noGrp="1"/>
          </p:cNvSpPr>
          <p:nvPr>
            <p:ph type="title"/>
          </p:nvPr>
        </p:nvSpPr>
        <p:spPr>
          <a:xfrm>
            <a:off x="1775520" y="116633"/>
            <a:ext cx="8219256" cy="397987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Toky surovin a materiálů ve stravovacích službách</a:t>
            </a:r>
          </a:p>
        </p:txBody>
      </p:sp>
      <p:sp>
        <p:nvSpPr>
          <p:cNvPr id="40" name="Šipka dolů 39"/>
          <p:cNvSpPr/>
          <p:nvPr/>
        </p:nvSpPr>
        <p:spPr>
          <a:xfrm rot="10800000">
            <a:off x="6132003" y="4797152"/>
            <a:ext cx="252029" cy="1944216"/>
          </a:xfrm>
          <a:prstGeom prst="downArrow">
            <a:avLst>
              <a:gd name="adj1" fmla="val 50000"/>
              <a:gd name="adj2" fmla="val 5668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5" name="Šipka doleva 44"/>
          <p:cNvSpPr/>
          <p:nvPr/>
        </p:nvSpPr>
        <p:spPr>
          <a:xfrm rot="1767752">
            <a:off x="5459580" y="3799716"/>
            <a:ext cx="792088" cy="234072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6" name="Šipka doleva 45"/>
          <p:cNvSpPr/>
          <p:nvPr/>
        </p:nvSpPr>
        <p:spPr>
          <a:xfrm rot="8540532">
            <a:off x="6272603" y="3755048"/>
            <a:ext cx="792088" cy="234072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7" name="Šipka doprava 46"/>
          <p:cNvSpPr/>
          <p:nvPr/>
        </p:nvSpPr>
        <p:spPr>
          <a:xfrm>
            <a:off x="4123837" y="2210174"/>
            <a:ext cx="820034" cy="27159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8" name="Šipka dolů 47"/>
          <p:cNvSpPr/>
          <p:nvPr/>
        </p:nvSpPr>
        <p:spPr>
          <a:xfrm rot="14611037">
            <a:off x="4453283" y="2716195"/>
            <a:ext cx="274565" cy="651833"/>
          </a:xfrm>
          <a:prstGeom prst="downArrow">
            <a:avLst>
              <a:gd name="adj1" fmla="val 50000"/>
              <a:gd name="adj2" fmla="val 5668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9" name="Šipka dolů 48"/>
          <p:cNvSpPr/>
          <p:nvPr/>
        </p:nvSpPr>
        <p:spPr>
          <a:xfrm rot="12229415">
            <a:off x="7896200" y="2708920"/>
            <a:ext cx="275106" cy="492932"/>
          </a:xfrm>
          <a:prstGeom prst="downArrow">
            <a:avLst>
              <a:gd name="adj1" fmla="val 50000"/>
              <a:gd name="adj2" fmla="val 5668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0" name="Šipka doprava 49"/>
          <p:cNvSpPr/>
          <p:nvPr/>
        </p:nvSpPr>
        <p:spPr>
          <a:xfrm>
            <a:off x="7260249" y="2359935"/>
            <a:ext cx="548118" cy="2880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1" name="Šipka dolů 50"/>
          <p:cNvSpPr/>
          <p:nvPr/>
        </p:nvSpPr>
        <p:spPr>
          <a:xfrm rot="8105876">
            <a:off x="7853141" y="1300049"/>
            <a:ext cx="288032" cy="627867"/>
          </a:xfrm>
          <a:prstGeom prst="downArrow">
            <a:avLst>
              <a:gd name="adj1" fmla="val 50000"/>
              <a:gd name="adj2" fmla="val 56683"/>
            </a:avLst>
          </a:prstGeom>
          <a:gradFill>
            <a:gsLst>
              <a:gs pos="23000">
                <a:schemeClr val="accent3">
                  <a:lumMod val="75000"/>
                </a:schemeClr>
              </a:gs>
              <a:gs pos="67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2" name="Obousměrná svislá šipka 51"/>
          <p:cNvSpPr/>
          <p:nvPr/>
        </p:nvSpPr>
        <p:spPr>
          <a:xfrm rot="18635256">
            <a:off x="5291107" y="1340768"/>
            <a:ext cx="300837" cy="420924"/>
          </a:xfrm>
          <a:prstGeom prst="up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3" name="Obousměrná vodorovná šipka 52"/>
          <p:cNvSpPr/>
          <p:nvPr/>
        </p:nvSpPr>
        <p:spPr>
          <a:xfrm>
            <a:off x="7838029" y="908720"/>
            <a:ext cx="318256" cy="144016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9" name="Šipka doprava 38"/>
          <p:cNvSpPr/>
          <p:nvPr/>
        </p:nvSpPr>
        <p:spPr>
          <a:xfrm rot="18078426">
            <a:off x="7289911" y="1875948"/>
            <a:ext cx="548118" cy="2880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39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Suroviny, chladící řetězec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556792"/>
            <a:ext cx="10493424" cy="4615408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Ustanovení týkající se potravin</a:t>
            </a:r>
          </a:p>
          <a:p>
            <a:pPr lvl="1"/>
            <a:r>
              <a:rPr lang="cs-CZ" dirty="0"/>
              <a:t>Provozovatel potravinářského podniku nesmí přijmout žádné suroviny, složky nebo materiály, pokud je o nich známo nebo pokud by se dalo důvodně očekávat, že jsou natolik </a:t>
            </a:r>
            <a:r>
              <a:rPr lang="cs-CZ" b="1" dirty="0"/>
              <a:t>kontaminovány parazity, patogenními mikroorganismy nebo toxickými, rozkladnými nebo cizorodými látkami,</a:t>
            </a:r>
            <a:r>
              <a:rPr lang="cs-CZ" dirty="0"/>
              <a:t> že by i po hygienicky provedeném vytřídění nebo po přípravných  nebo zpracovatelských procesech zůstaly stále nevhodné k lidské spotřebě.</a:t>
            </a:r>
          </a:p>
          <a:p>
            <a:pPr eaLnBrk="1" hangingPunct="1"/>
            <a:r>
              <a:rPr lang="cs-CZ" dirty="0"/>
              <a:t>Chladírenský řetězec</a:t>
            </a:r>
          </a:p>
          <a:p>
            <a:pPr lvl="1"/>
            <a:r>
              <a:rPr lang="cs-CZ" dirty="0"/>
              <a:t>Nesmí být přerušen, vzniká-li možnost množení mikroorganismů (MO)  nebo tvorby toxinů</a:t>
            </a:r>
          </a:p>
          <a:p>
            <a:pPr lvl="1"/>
            <a:r>
              <a:rPr lang="cs-CZ" dirty="0"/>
              <a:t>Výkyvy teplot</a:t>
            </a:r>
            <a:r>
              <a:rPr lang="cs-CZ" dirty="0">
                <a:sym typeface="Wingdings 3"/>
              </a:rPr>
              <a:t> </a:t>
            </a:r>
            <a:r>
              <a:rPr lang="cs-CZ" dirty="0"/>
              <a:t>kondenzace vzdušné vlhkosti </a:t>
            </a:r>
            <a:r>
              <a:rPr lang="cs-CZ" dirty="0">
                <a:sym typeface="Wingdings 3"/>
              </a:rPr>
              <a:t> činnost MO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99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Suroviny, chladící řetězec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991544" y="1340768"/>
            <a:ext cx="3931920" cy="639762"/>
          </a:xfrm>
        </p:spPr>
        <p:txBody>
          <a:bodyPr/>
          <a:lstStyle/>
          <a:p>
            <a:r>
              <a:rPr lang="cs-CZ" dirty="0"/>
              <a:t>Suché, chladné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1981200" y="1988840"/>
            <a:ext cx="3931920" cy="3960440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24 </a:t>
            </a:r>
            <a:r>
              <a:rPr lang="cs-CZ" baseline="30000" dirty="0" err="1">
                <a:solidFill>
                  <a:schemeClr val="tx1"/>
                </a:solidFill>
              </a:rPr>
              <a:t>o</a:t>
            </a:r>
            <a:r>
              <a:rPr lang="cs-CZ" dirty="0" err="1">
                <a:solidFill>
                  <a:schemeClr val="tx1"/>
                </a:solidFill>
              </a:rPr>
              <a:t>C</a:t>
            </a:r>
            <a:r>
              <a:rPr lang="cs-CZ" dirty="0">
                <a:solidFill>
                  <a:schemeClr val="tx1"/>
                </a:solidFill>
              </a:rPr>
              <a:t> a více, 65 – 70  % r. h.: mouka, cukr, sůl, sušené těstoviny, koření…), aromatické látky odděleně</a:t>
            </a:r>
          </a:p>
          <a:p>
            <a:r>
              <a:rPr lang="cs-CZ" dirty="0">
                <a:solidFill>
                  <a:schemeClr val="tx1"/>
                </a:solidFill>
              </a:rPr>
              <a:t>24 </a:t>
            </a:r>
            <a:r>
              <a:rPr lang="cs-CZ" baseline="30000" dirty="0" err="1">
                <a:solidFill>
                  <a:schemeClr val="tx1"/>
                </a:solidFill>
              </a:rPr>
              <a:t>o</a:t>
            </a:r>
            <a:r>
              <a:rPr lang="cs-CZ" dirty="0" err="1">
                <a:solidFill>
                  <a:schemeClr val="tx1"/>
                </a:solidFill>
              </a:rPr>
              <a:t>C</a:t>
            </a:r>
            <a:r>
              <a:rPr lang="cs-CZ" dirty="0">
                <a:solidFill>
                  <a:schemeClr val="tx1"/>
                </a:solidFill>
              </a:rPr>
              <a:t> : UHT mléko, sterilované mléčné výr., zahuštěné, sušené mléko, kasein</a:t>
            </a:r>
          </a:p>
          <a:p>
            <a:r>
              <a:rPr lang="cs-CZ" dirty="0">
                <a:solidFill>
                  <a:schemeClr val="tx1"/>
                </a:solidFill>
              </a:rPr>
              <a:t>20 </a:t>
            </a:r>
            <a:r>
              <a:rPr lang="cs-CZ" baseline="30000" dirty="0" err="1">
                <a:solidFill>
                  <a:schemeClr val="tx1"/>
                </a:solidFill>
              </a:rPr>
              <a:t>o</a:t>
            </a:r>
            <a:r>
              <a:rPr lang="cs-CZ" dirty="0" err="1">
                <a:solidFill>
                  <a:schemeClr val="tx1"/>
                </a:solidFill>
              </a:rPr>
              <a:t>C</a:t>
            </a:r>
            <a:r>
              <a:rPr lang="cs-CZ" dirty="0">
                <a:solidFill>
                  <a:schemeClr val="tx1"/>
                </a:solidFill>
              </a:rPr>
              <a:t> : trvanlivé masné výrobky (</a:t>
            </a:r>
            <a:r>
              <a:rPr lang="cs-CZ" dirty="0" err="1">
                <a:solidFill>
                  <a:schemeClr val="tx1"/>
                </a:solidFill>
              </a:rPr>
              <a:t>a</a:t>
            </a:r>
            <a:r>
              <a:rPr lang="cs-CZ" sz="1500" dirty="0" err="1">
                <a:solidFill>
                  <a:schemeClr val="tx1"/>
                </a:solidFill>
              </a:rPr>
              <a:t>w</a:t>
            </a:r>
            <a:r>
              <a:rPr lang="cs-CZ" dirty="0">
                <a:solidFill>
                  <a:schemeClr val="tx1"/>
                </a:solidFill>
              </a:rPr>
              <a:t>&lt;0,93, tepelně </a:t>
            </a:r>
            <a:r>
              <a:rPr lang="cs-CZ" dirty="0" err="1">
                <a:solidFill>
                  <a:schemeClr val="tx1"/>
                </a:solidFill>
              </a:rPr>
              <a:t>oprac</a:t>
            </a:r>
            <a:r>
              <a:rPr lang="cs-CZ" dirty="0">
                <a:solidFill>
                  <a:schemeClr val="tx1"/>
                </a:solidFill>
              </a:rPr>
              <a:t>. nebo fermentované), rostlinné oleje, pokrmové tuky </a:t>
            </a:r>
          </a:p>
          <a:p>
            <a:r>
              <a:rPr lang="cs-CZ" dirty="0">
                <a:solidFill>
                  <a:schemeClr val="tx1"/>
                </a:solidFill>
              </a:rPr>
              <a:t>18 </a:t>
            </a:r>
            <a:r>
              <a:rPr lang="cs-CZ" baseline="30000" dirty="0" err="1">
                <a:solidFill>
                  <a:schemeClr val="tx1"/>
                </a:solidFill>
              </a:rPr>
              <a:t>o</a:t>
            </a:r>
            <a:r>
              <a:rPr lang="cs-CZ" dirty="0" err="1">
                <a:solidFill>
                  <a:schemeClr val="tx1"/>
                </a:solidFill>
              </a:rPr>
              <a:t>C</a:t>
            </a:r>
            <a:r>
              <a:rPr lang="cs-CZ" dirty="0">
                <a:solidFill>
                  <a:schemeClr val="tx1"/>
                </a:solidFill>
              </a:rPr>
              <a:t> : nejvyšší přijatelná teplota pro čerstvá vejce, nestanoví-li výrobce teplotu nižší. Teplota nesmí kolísat. </a:t>
            </a:r>
          </a:p>
          <a:p>
            <a:r>
              <a:rPr lang="cs-CZ" dirty="0">
                <a:solidFill>
                  <a:schemeClr val="tx1"/>
                </a:solidFill>
              </a:rPr>
              <a:t>15 </a:t>
            </a:r>
            <a:r>
              <a:rPr lang="cs-CZ" baseline="30000" dirty="0" err="1">
                <a:solidFill>
                  <a:schemeClr val="tx1"/>
                </a:solidFill>
              </a:rPr>
              <a:t>o</a:t>
            </a:r>
            <a:r>
              <a:rPr lang="cs-CZ" dirty="0" err="1">
                <a:solidFill>
                  <a:schemeClr val="tx1"/>
                </a:solidFill>
              </a:rPr>
              <a:t>C</a:t>
            </a:r>
            <a:r>
              <a:rPr lang="cs-CZ" dirty="0">
                <a:solidFill>
                  <a:schemeClr val="tx1"/>
                </a:solidFill>
              </a:rPr>
              <a:t> : Živočišné tuky, majonézy</a:t>
            </a:r>
          </a:p>
          <a:p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>
          <a:xfrm>
            <a:off x="6312024" y="1340768"/>
            <a:ext cx="3931920" cy="639762"/>
          </a:xfrm>
        </p:spPr>
        <p:txBody>
          <a:bodyPr/>
          <a:lstStyle/>
          <a:p>
            <a:r>
              <a:rPr lang="cs-CZ" dirty="0"/>
              <a:t>Chlazené, mrazící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>
          <a:xfrm>
            <a:off x="6278880" y="1916832"/>
            <a:ext cx="3931920" cy="3960440"/>
          </a:xfrm>
        </p:spPr>
        <p:txBody>
          <a:bodyPr>
            <a:noAutofit/>
          </a:bodyPr>
          <a:lstStyle/>
          <a:p>
            <a:r>
              <a:rPr lang="cs-CZ" sz="1600" dirty="0">
                <a:solidFill>
                  <a:schemeClr val="tx1"/>
                </a:solidFill>
              </a:rPr>
              <a:t>10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těsta</a:t>
            </a:r>
          </a:p>
          <a:p>
            <a:r>
              <a:rPr lang="cs-CZ" sz="1600" dirty="0">
                <a:solidFill>
                  <a:schemeClr val="tx1"/>
                </a:solidFill>
              </a:rPr>
              <a:t>8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mléčné výrobky, cukrářské výrobky</a:t>
            </a:r>
          </a:p>
          <a:p>
            <a:r>
              <a:rPr lang="cs-CZ" sz="1600" dirty="0">
                <a:solidFill>
                  <a:schemeClr val="tx1"/>
                </a:solidFill>
              </a:rPr>
              <a:t>7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 (dop. nejvýše 90 % r. h.): výsekové maso</a:t>
            </a:r>
          </a:p>
          <a:p>
            <a:r>
              <a:rPr lang="cs-CZ" sz="1600" dirty="0">
                <a:solidFill>
                  <a:schemeClr val="tx1"/>
                </a:solidFill>
              </a:rPr>
              <a:t>5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 nesušené těstoviny, náplně cukrářských výrobků</a:t>
            </a:r>
          </a:p>
          <a:p>
            <a:r>
              <a:rPr lang="cs-CZ" sz="1600" dirty="0">
                <a:solidFill>
                  <a:schemeClr val="tx1"/>
                </a:solidFill>
              </a:rPr>
              <a:t>4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 drůbež, maso </a:t>
            </a:r>
            <a:r>
              <a:rPr lang="cs-CZ" sz="1600" dirty="0" err="1">
                <a:solidFill>
                  <a:schemeClr val="tx1"/>
                </a:solidFill>
              </a:rPr>
              <a:t>zajícovců</a:t>
            </a:r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>
                <a:solidFill>
                  <a:schemeClr val="tx1"/>
                </a:solidFill>
              </a:rPr>
              <a:t>3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 droby</a:t>
            </a:r>
          </a:p>
          <a:p>
            <a:r>
              <a:rPr lang="cs-CZ" sz="1600" dirty="0">
                <a:solidFill>
                  <a:schemeClr val="tx1"/>
                </a:solidFill>
              </a:rPr>
              <a:t>2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 mleté maso</a:t>
            </a:r>
          </a:p>
          <a:p>
            <a:r>
              <a:rPr lang="cs-CZ" sz="1600" dirty="0">
                <a:solidFill>
                  <a:schemeClr val="tx1"/>
                </a:solidFill>
              </a:rPr>
              <a:t>0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 produkty rybolovu</a:t>
            </a:r>
          </a:p>
          <a:p>
            <a:r>
              <a:rPr lang="cs-CZ" sz="1600" dirty="0">
                <a:solidFill>
                  <a:schemeClr val="tx1"/>
                </a:solidFill>
              </a:rPr>
              <a:t>-15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:  krátkodobě přípustná teplota pro hluboce zmražené potraviny</a:t>
            </a:r>
          </a:p>
          <a:p>
            <a:r>
              <a:rPr lang="cs-CZ" sz="1600" dirty="0">
                <a:solidFill>
                  <a:schemeClr val="tx1"/>
                </a:solidFill>
              </a:rPr>
              <a:t>-18 </a:t>
            </a:r>
            <a:r>
              <a:rPr lang="cs-CZ" sz="1600" baseline="30000" dirty="0" err="1">
                <a:solidFill>
                  <a:schemeClr val="tx1"/>
                </a:solidFill>
              </a:rPr>
              <a:t>o</a:t>
            </a:r>
            <a:r>
              <a:rPr lang="cs-CZ" sz="1600" dirty="0" err="1">
                <a:solidFill>
                  <a:schemeClr val="tx1"/>
                </a:solidFill>
              </a:rPr>
              <a:t>C</a:t>
            </a:r>
            <a:r>
              <a:rPr lang="cs-CZ" sz="1600" dirty="0">
                <a:solidFill>
                  <a:schemeClr val="tx1"/>
                </a:solidFill>
              </a:rPr>
              <a:t> a nižší:  hluboce </a:t>
            </a:r>
            <a:r>
              <a:rPr lang="cs-CZ" sz="1600" dirty="0"/>
              <a:t>zmražené potraviny, mražené krémy</a:t>
            </a:r>
          </a:p>
          <a:p>
            <a:endParaRPr lang="cs-CZ" sz="1600" dirty="0">
              <a:solidFill>
                <a:srgbClr val="0070C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67608" y="39469"/>
            <a:ext cx="784887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dirty="0"/>
              <a:t>Stanoví výrobce, v případě rozporů viz prováděcí předpisy k zákonu o potravinách (tzv. komoditní vyhlášky).</a:t>
            </a:r>
          </a:p>
        </p:txBody>
      </p:sp>
    </p:spTree>
    <p:extLst>
      <p:ext uri="{BB962C8B-B14F-4D97-AF65-F5344CB8AC3E}">
        <p14:creationId xmlns:p14="http://schemas.microsoft.com/office/powerpoint/2010/main" val="371966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Bezpečná </a:t>
            </a:r>
            <a:r>
              <a:rPr lang="cs-CZ" sz="3600" u="sng" dirty="0"/>
              <a:t>technologie</a:t>
            </a:r>
            <a:r>
              <a:rPr lang="cs-CZ" sz="3600" dirty="0"/>
              <a:t> ve stravovacích službách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28800"/>
            <a:ext cx="10052992" cy="4824536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Rozmrazování</a:t>
            </a:r>
          </a:p>
          <a:p>
            <a:pPr lvl="1"/>
            <a:r>
              <a:rPr lang="cs-CZ" dirty="0"/>
              <a:t>V lednici při teplotě do +4 st. C nebo pod tekoucí pitnou vodou ne déle, než 4 hodiny nebo v průmyslovém zařízení (mikrovlny)</a:t>
            </a:r>
          </a:p>
          <a:p>
            <a:r>
              <a:rPr lang="cs-CZ" dirty="0"/>
              <a:t>Tepelné opracování</a:t>
            </a:r>
          </a:p>
          <a:p>
            <a:pPr lvl="1"/>
            <a:r>
              <a:rPr lang="cs-CZ" dirty="0"/>
              <a:t>S ohledem na zachování nutriční hodnoty, ale dostatečné ke zničení patogenních mikroorganismů (</a:t>
            </a:r>
            <a:r>
              <a:rPr lang="cs-CZ" b="1" dirty="0" err="1"/>
              <a:t>Codex</a:t>
            </a:r>
            <a:r>
              <a:rPr lang="cs-CZ" b="1" dirty="0"/>
              <a:t> </a:t>
            </a:r>
            <a:r>
              <a:rPr lang="cs-CZ" b="1" dirty="0" err="1"/>
              <a:t>alimentarius</a:t>
            </a:r>
            <a:r>
              <a:rPr lang="cs-CZ" b="1" dirty="0"/>
              <a:t>: </a:t>
            </a:r>
            <a:r>
              <a:rPr lang="cs-CZ" dirty="0"/>
              <a:t>menší porce 63 st. C, větší porce 74 st. C asi 5 min.)</a:t>
            </a:r>
          </a:p>
          <a:p>
            <a:pPr lvl="1"/>
            <a:r>
              <a:rPr lang="cs-CZ" dirty="0"/>
              <a:t>Tuky a oleje nejvýše 180 st. C</a:t>
            </a:r>
          </a:p>
          <a:p>
            <a:r>
              <a:rPr lang="cs-CZ" dirty="0"/>
              <a:t>Porcování</a:t>
            </a:r>
          </a:p>
          <a:p>
            <a:pPr lvl="1"/>
            <a:r>
              <a:rPr lang="cs-CZ" dirty="0"/>
              <a:t>Dokončit během 30 minut, pokud možno v samostatném prostředí s řízenou teplotou, tepelná regenerace na 75 st. C po dokončení porcování</a:t>
            </a:r>
          </a:p>
          <a:p>
            <a:r>
              <a:rPr lang="cs-CZ" dirty="0"/>
              <a:t>Zmrazování/zchlazování (odložený výdej)</a:t>
            </a:r>
          </a:p>
          <a:p>
            <a:pPr lvl="1"/>
            <a:r>
              <a:rPr lang="cs-CZ" dirty="0"/>
              <a:t>Zchlazené pokrmy, zmrazené pokrmy, </a:t>
            </a:r>
            <a:r>
              <a:rPr lang="cs-CZ" dirty="0" err="1"/>
              <a:t>sous</a:t>
            </a:r>
            <a:r>
              <a:rPr lang="cs-CZ" dirty="0"/>
              <a:t>-vide</a:t>
            </a:r>
          </a:p>
          <a:p>
            <a:pPr lvl="1"/>
            <a:r>
              <a:rPr lang="cs-CZ" dirty="0"/>
              <a:t>Zchlazení ze 60 na 10 st. C během 2 hodin a potom dochlazení na +4 st. C nebo zmrazení na -18 st. C a nižší</a:t>
            </a:r>
          </a:p>
          <a:p>
            <a:r>
              <a:rPr lang="cs-CZ" dirty="0"/>
              <a:t>Přeprava, výdej (přímý výdej)</a:t>
            </a:r>
          </a:p>
          <a:p>
            <a:pPr lvl="1"/>
            <a:r>
              <a:rPr lang="cs-CZ" dirty="0"/>
              <a:t>Teplota min. 60 st. C (pasterační), ochrana před znečištěním (kontejnery)</a:t>
            </a:r>
          </a:p>
        </p:txBody>
      </p:sp>
    </p:spTree>
    <p:extLst>
      <p:ext uri="{BB962C8B-B14F-4D97-AF65-F5344CB8AC3E}">
        <p14:creationId xmlns:p14="http://schemas.microsoft.com/office/powerpoint/2010/main" val="341219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Podmínky podávání pokrmů v rámci léčebného procesu, tekuté výživy ústy a výživy aplikované gastrickou sondou (§ 48 </a:t>
            </a:r>
            <a:r>
              <a:rPr lang="cs-CZ" sz="2400" dirty="0" err="1"/>
              <a:t>vyhl</a:t>
            </a:r>
            <a:r>
              <a:rPr lang="cs-CZ" sz="2400" dirty="0"/>
              <a:t>. č. 137/2004 Sb.)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371600" y="1628800"/>
            <a:ext cx="10485040" cy="489654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Pokrmy v rámci léčebného procesu lze poskytovat v </a:t>
            </a:r>
            <a:r>
              <a:rPr lang="cs-CZ" b="1" u="sng" dirty="0">
                <a:solidFill>
                  <a:schemeClr val="tx1"/>
                </a:solidFill>
              </a:rPr>
              <a:t>individuálním režimu za předpokladu zachování jejich zdravotní nezávadnosti.</a:t>
            </a:r>
          </a:p>
          <a:p>
            <a:pPr lvl="1"/>
            <a:r>
              <a:rPr lang="cs-CZ" dirty="0" err="1"/>
              <a:t>Staphylococcus</a:t>
            </a:r>
            <a:r>
              <a:rPr lang="cs-CZ" dirty="0"/>
              <a:t> aureus, E. coli, Clostridium </a:t>
            </a:r>
            <a:r>
              <a:rPr lang="cs-CZ" dirty="0" err="1"/>
              <a:t>difficile</a:t>
            </a:r>
            <a:r>
              <a:rPr lang="cs-CZ" dirty="0"/>
              <a:t>, </a:t>
            </a:r>
            <a:r>
              <a:rPr lang="cs-CZ" dirty="0" err="1"/>
              <a:t>multirezistentní</a:t>
            </a:r>
            <a:r>
              <a:rPr lang="cs-CZ" dirty="0"/>
              <a:t> kmeny (MDR – „</a:t>
            </a:r>
            <a:r>
              <a:rPr lang="cs-CZ" dirty="0" err="1"/>
              <a:t>multi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resistance</a:t>
            </a:r>
            <a:r>
              <a:rPr lang="cs-CZ" dirty="0"/>
              <a:t>“); až 4 % přípravků, až 78 % setů </a:t>
            </a:r>
            <a:r>
              <a:rPr lang="cs-CZ" i="1" dirty="0"/>
              <a:t>(</a:t>
            </a:r>
            <a:r>
              <a:rPr lang="cs-CZ" i="1" dirty="0" err="1"/>
              <a:t>Mathus-Vliegen</a:t>
            </a:r>
            <a:r>
              <a:rPr lang="cs-CZ" i="1" dirty="0"/>
              <a:t> LM et al., 2000).</a:t>
            </a:r>
          </a:p>
          <a:p>
            <a:pPr lvl="1"/>
            <a:r>
              <a:rPr lang="cs-CZ" dirty="0"/>
              <a:t>Gastrointestinální symptomy, bakteriemie, snížení nutriční hodnoty</a:t>
            </a:r>
          </a:p>
          <a:p>
            <a:r>
              <a:rPr lang="cs-CZ" dirty="0"/>
              <a:t>Požadavky na přípravu (pokud se provádí)</a:t>
            </a:r>
          </a:p>
          <a:p>
            <a:pPr lvl="1"/>
            <a:r>
              <a:rPr lang="cs-CZ" dirty="0"/>
              <a:t>Tekutou výživu podávanou ústy a výživu aplikovanou gastrickou sterilní sondou je nutno připravovat na samostatném pracovišti stavebně odděleném od jiných provozů.</a:t>
            </a:r>
          </a:p>
          <a:p>
            <a:pPr lvl="1"/>
            <a:r>
              <a:rPr lang="cs-CZ" dirty="0"/>
              <a:t>Tekutá výživa pro podávání ústy se připravuje a podává zásadně čerstvá.</a:t>
            </a:r>
          </a:p>
          <a:p>
            <a:pPr lvl="1"/>
            <a:r>
              <a:rPr lang="cs-CZ" dirty="0"/>
              <a:t>Tekutou nutričně definovanou výživu určenou k aplikaci gastrickou sterilní sondou je nutno po výrobě naplnit do sterilních obalů </a:t>
            </a:r>
            <a:r>
              <a:rPr lang="cs-CZ" b="1" u="sng" dirty="0">
                <a:solidFill>
                  <a:schemeClr val="tx1"/>
                </a:solidFill>
              </a:rPr>
              <a:t>a konzervovat varem 30 minut, </a:t>
            </a:r>
            <a:r>
              <a:rPr lang="cs-CZ" dirty="0"/>
              <a:t>dále rychle </a:t>
            </a:r>
            <a:r>
              <a:rPr lang="cs-CZ" b="1" u="sng" dirty="0">
                <a:solidFill>
                  <a:schemeClr val="tx1"/>
                </a:solidFill>
              </a:rPr>
              <a:t>zchladit</a:t>
            </a:r>
            <a:r>
              <a:rPr lang="cs-CZ" dirty="0"/>
              <a:t> na teplotu +2 stupňů C do 60 minut a skladovat při této teplotě nejdéle 5 dnů. </a:t>
            </a:r>
            <a:r>
              <a:rPr lang="cs-CZ" b="1" u="sng" dirty="0">
                <a:solidFill>
                  <a:schemeClr val="tx1"/>
                </a:solidFill>
              </a:rPr>
              <a:t>Výživu je možné také zmrazit na teplotu nejméně -18 stupňů C </a:t>
            </a:r>
            <a:r>
              <a:rPr lang="cs-CZ" dirty="0"/>
              <a:t>a skladovat ji při této teplotě nejdéle 30 dnů ode dne výroby. Obaly musí být označeny názvem výživy, datem výroby a datem spotřeby.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57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Systémy nemocničního stravování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1481329"/>
            <a:ext cx="2962672" cy="4525963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1425"/>
              </a:spcAft>
              <a:buFont typeface="Wingdings" charset="2"/>
              <a:buChar char=""/>
            </a:pPr>
            <a:r>
              <a:rPr lang="cs-CZ" sz="3200" dirty="0"/>
              <a:t>Systém teplých pokrmů (</a:t>
            </a:r>
            <a:r>
              <a:rPr lang="cs-CZ" sz="3200" dirty="0" err="1"/>
              <a:t>cook-fresh</a:t>
            </a:r>
            <a:r>
              <a:rPr lang="cs-CZ" sz="3200" dirty="0"/>
              <a:t>)</a:t>
            </a:r>
            <a:r>
              <a:rPr lang="ar-SA" sz="3200" dirty="0"/>
              <a:t>‏</a:t>
            </a:r>
            <a:endParaRPr lang="cs-CZ" sz="3200" dirty="0"/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/>
              <a:t>Pokrmy k přímé spotřebě</a:t>
            </a:r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 err="1"/>
              <a:t>Termoporty</a:t>
            </a:r>
            <a:r>
              <a:rPr lang="cs-CZ" sz="2800" dirty="0"/>
              <a:t>, tablety, kombinace</a:t>
            </a:r>
          </a:p>
          <a:p>
            <a:pPr>
              <a:spcAft>
                <a:spcPts val="1425"/>
              </a:spcAft>
              <a:buFont typeface="Wingdings" charset="2"/>
              <a:buChar char=""/>
            </a:pPr>
            <a:r>
              <a:rPr lang="cs-CZ" sz="3200" dirty="0"/>
              <a:t>Systém zchlazených pokrmů (</a:t>
            </a:r>
            <a:r>
              <a:rPr lang="cs-CZ" sz="3200" dirty="0" err="1"/>
              <a:t>cook-chill</a:t>
            </a:r>
            <a:r>
              <a:rPr lang="cs-CZ" sz="3200" dirty="0"/>
              <a:t>)</a:t>
            </a:r>
            <a:r>
              <a:rPr lang="ar-SA" sz="3200" dirty="0"/>
              <a:t>‏</a:t>
            </a:r>
            <a:endParaRPr lang="cs-CZ" sz="3200" dirty="0"/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/>
              <a:t>Delší doba použitelnosti</a:t>
            </a:r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/>
              <a:t>Možnost individuálního výběru</a:t>
            </a:r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/>
              <a:t>Centralizace do produkčních jednotek 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735960" y="5445225"/>
            <a:ext cx="4320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/>
              <a:t>Assaf</a:t>
            </a:r>
            <a:r>
              <a:rPr lang="cs-CZ" sz="1100" dirty="0"/>
              <a:t>, A: </a:t>
            </a:r>
            <a:r>
              <a:rPr lang="cs-CZ" sz="1100" i="1" dirty="0" err="1"/>
              <a:t>The</a:t>
            </a:r>
            <a:r>
              <a:rPr lang="cs-CZ" sz="1100" i="1" dirty="0"/>
              <a:t> Popularity </a:t>
            </a:r>
            <a:r>
              <a:rPr lang="cs-CZ" sz="1100" i="1" dirty="0" err="1"/>
              <a:t>of</a:t>
            </a:r>
            <a:r>
              <a:rPr lang="cs-CZ" sz="1100" i="1" dirty="0"/>
              <a:t> </a:t>
            </a:r>
            <a:r>
              <a:rPr lang="cs-CZ" sz="1100" i="1" dirty="0" err="1"/>
              <a:t>foodservice</a:t>
            </a:r>
            <a:r>
              <a:rPr lang="cs-CZ" sz="1100" i="1" dirty="0"/>
              <a:t> </a:t>
            </a:r>
            <a:r>
              <a:rPr lang="cs-CZ" sz="1100" i="1" dirty="0" err="1"/>
              <a:t>system</a:t>
            </a:r>
            <a:r>
              <a:rPr lang="cs-CZ" sz="1100" i="1" dirty="0"/>
              <a:t>  in </a:t>
            </a:r>
            <a:r>
              <a:rPr lang="cs-CZ" sz="1100" i="1" dirty="0" err="1"/>
              <a:t>Australia</a:t>
            </a:r>
            <a:r>
              <a:rPr lang="cs-CZ" sz="1100" i="1" dirty="0"/>
              <a:t> </a:t>
            </a:r>
            <a:r>
              <a:rPr lang="cs-CZ" sz="1100" i="1" dirty="0" err="1"/>
              <a:t>hospitals</a:t>
            </a:r>
            <a:r>
              <a:rPr lang="cs-CZ" sz="1100" i="1" dirty="0"/>
              <a:t>. </a:t>
            </a:r>
            <a:r>
              <a:rPr lang="cs-CZ" sz="1100" dirty="0" err="1"/>
              <a:t>Journal</a:t>
            </a:r>
            <a:r>
              <a:rPr lang="cs-CZ" sz="1100" dirty="0"/>
              <a:t> </a:t>
            </a:r>
            <a:r>
              <a:rPr lang="cs-CZ" sz="1100" dirty="0" err="1"/>
              <a:t>of</a:t>
            </a:r>
            <a:r>
              <a:rPr lang="cs-CZ" sz="1100" dirty="0"/>
              <a:t> </a:t>
            </a:r>
            <a:r>
              <a:rPr lang="cs-CZ" sz="1100" dirty="0" err="1"/>
              <a:t>Foodservices</a:t>
            </a:r>
            <a:r>
              <a:rPr lang="cs-CZ" sz="1100"/>
              <a:t>, 2008;20(1): 47 – 51.</a:t>
            </a:r>
            <a:endParaRPr lang="cs-CZ" sz="1100" dirty="0"/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1635201721"/>
              </p:ext>
            </p:extLst>
          </p:nvPr>
        </p:nvGraphicFramePr>
        <p:xfrm>
          <a:off x="5087888" y="1397000"/>
          <a:ext cx="496855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792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říznutí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298</TotalTime>
  <Words>1330</Words>
  <Application>Microsoft Office PowerPoint</Application>
  <PresentationFormat>Širokoúhlá obrazovka</PresentationFormat>
  <Paragraphs>138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23" baseType="lpstr">
      <vt:lpstr>Arial</vt:lpstr>
      <vt:lpstr>Calibri</vt:lpstr>
      <vt:lpstr>Franklin Gothic Book</vt:lpstr>
      <vt:lpstr>Symbol</vt:lpstr>
      <vt:lpstr>Tahoma</vt:lpstr>
      <vt:lpstr>Webdings</vt:lpstr>
      <vt:lpstr>Wingdings</vt:lpstr>
      <vt:lpstr>Wingdings 3</vt:lpstr>
      <vt:lpstr>Motiv systému Office</vt:lpstr>
      <vt:lpstr>Oříznutí</vt:lpstr>
      <vt:lpstr>Správná výrobní  a hygienická praxe</vt:lpstr>
      <vt:lpstr>Východisko</vt:lpstr>
      <vt:lpstr>Význam</vt:lpstr>
      <vt:lpstr>Toky surovin a materiálů ve stravovacích službách</vt:lpstr>
      <vt:lpstr>Suroviny, chladící řetězec</vt:lpstr>
      <vt:lpstr>Suroviny, chladící řetězec</vt:lpstr>
      <vt:lpstr>Bezpečná technologie ve stravovacích službách</vt:lpstr>
      <vt:lpstr>Podmínky podávání pokrmů v rámci léčebného procesu, tekuté výživy ústy a výživy aplikované gastrickou sondou (§ 48 vyhl. č. 137/2004 Sb.)</vt:lpstr>
      <vt:lpstr>Systémy nemocničního stravování</vt:lpstr>
      <vt:lpstr>Postupy sanitace</vt:lpstr>
      <vt:lpstr>Zdraví personálu; Osobní hygiena</vt:lpstr>
      <vt:lpstr>Předměty pro styk s potravinami a pokrmy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Aleš Peřina</dc:creator>
  <cp:lastModifiedBy>Aleš Peřina</cp:lastModifiedBy>
  <cp:revision>56</cp:revision>
  <dcterms:created xsi:type="dcterms:W3CDTF">2011-05-11T11:08:53Z</dcterms:created>
  <dcterms:modified xsi:type="dcterms:W3CDTF">2019-09-16T12:21:14Z</dcterms:modified>
</cp:coreProperties>
</file>