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74" r:id="rId4"/>
    <p:sldId id="310" r:id="rId5"/>
    <p:sldId id="311" r:id="rId6"/>
    <p:sldId id="316" r:id="rId7"/>
    <p:sldId id="314" r:id="rId8"/>
    <p:sldId id="318" r:id="rId9"/>
    <p:sldId id="312" r:id="rId10"/>
    <p:sldId id="315" r:id="rId11"/>
    <p:sldId id="317" r:id="rId12"/>
    <p:sldId id="319" r:id="rId13"/>
    <p:sldId id="325" r:id="rId14"/>
    <p:sldId id="322" r:id="rId15"/>
    <p:sldId id="323" r:id="rId16"/>
    <p:sldId id="324" r:id="rId17"/>
    <p:sldId id="328" r:id="rId18"/>
    <p:sldId id="326" r:id="rId19"/>
    <p:sldId id="327" r:id="rId20"/>
    <p:sldId id="358" r:id="rId21"/>
    <p:sldId id="359" r:id="rId22"/>
    <p:sldId id="355" r:id="rId23"/>
    <p:sldId id="356" r:id="rId24"/>
    <p:sldId id="357" r:id="rId25"/>
    <p:sldId id="275" r:id="rId26"/>
    <p:sldId id="276" r:id="rId27"/>
    <p:sldId id="333" r:id="rId28"/>
    <p:sldId id="335" r:id="rId29"/>
    <p:sldId id="277" r:id="rId30"/>
    <p:sldId id="337" r:id="rId31"/>
    <p:sldId id="336" r:id="rId32"/>
    <p:sldId id="338" r:id="rId33"/>
    <p:sldId id="339" r:id="rId34"/>
    <p:sldId id="341" r:id="rId35"/>
    <p:sldId id="340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266" r:id="rId49"/>
    <p:sldId id="278" r:id="rId50"/>
    <p:sldId id="329" r:id="rId51"/>
    <p:sldId id="279" r:id="rId52"/>
    <p:sldId id="330" r:id="rId53"/>
    <p:sldId id="280" r:id="rId54"/>
    <p:sldId id="354" r:id="rId55"/>
    <p:sldId id="332" r:id="rId56"/>
    <p:sldId id="360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Patologie respiračního systému</a:t>
            </a:r>
            <a:br>
              <a:rPr lang="cs-CZ" b="1" dirty="0" smtClean="0"/>
            </a:br>
            <a:r>
              <a:rPr lang="cs-CZ" b="1" dirty="0" smtClean="0"/>
              <a:t>II.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Michal Tichý</a:t>
            </a:r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Vícečetná drobná či splývající neohraničená zánětlivá ložiska, jeden či více laloků</a:t>
            </a:r>
          </a:p>
          <a:p>
            <a:r>
              <a:rPr lang="cs-CZ" dirty="0" smtClean="0"/>
              <a:t>Často v návaznosti na bronchus a šíří se do plochy</a:t>
            </a:r>
          </a:p>
          <a:p>
            <a:endParaRPr lang="cs-CZ" dirty="0"/>
          </a:p>
        </p:txBody>
      </p:sp>
      <p:pic>
        <p:nvPicPr>
          <p:cNvPr id="9" name="Obrázek 8" descr="pneumonia.png"/>
          <p:cNvPicPr>
            <a:picLocks noChangeAspect="1"/>
          </p:cNvPicPr>
          <p:nvPr/>
        </p:nvPicPr>
        <p:blipFill>
          <a:blip r:embed="rId2" cstate="print"/>
          <a:srcRect b="68900"/>
          <a:stretch>
            <a:fillRect/>
          </a:stretch>
        </p:blipFill>
        <p:spPr>
          <a:xfrm>
            <a:off x="658800" y="3717032"/>
            <a:ext cx="7826400" cy="30205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Mikro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Akumulace neutrofilních granulocytů v alveolech</a:t>
            </a:r>
          </a:p>
          <a:p>
            <a:pPr lvl="1"/>
            <a:r>
              <a:rPr lang="cs-CZ" dirty="0" smtClean="0"/>
              <a:t>Někdy hnisavý zánět destruuje alveolární septa → tvorba abscesů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Zástupný symbol pro obsah 9" descr="Bronchopneumo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2686" y="1600200"/>
            <a:ext cx="3009627" cy="4525963"/>
          </a:xfrm>
        </p:spPr>
      </p:pic>
      <p:pic>
        <p:nvPicPr>
          <p:cNvPr id="5" name="Picture 4" descr="BP 2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4149080"/>
            <a:ext cx="4352868" cy="257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Hypostatická bronchopneumonie</a:t>
            </a:r>
          </a:p>
          <a:p>
            <a:pPr lvl="2"/>
            <a:r>
              <a:rPr lang="cs-CZ" dirty="0" smtClean="0"/>
              <a:t>Dlouhodobě ležící pacienti</a:t>
            </a:r>
          </a:p>
          <a:p>
            <a:pPr lvl="2"/>
            <a:r>
              <a:rPr lang="cs-CZ" dirty="0" smtClean="0"/>
              <a:t>Často dolní laloky plic (špatně ventilované vleže)</a:t>
            </a:r>
          </a:p>
          <a:p>
            <a:pPr lvl="2"/>
            <a:endParaRPr lang="cs-CZ" dirty="0" smtClean="0"/>
          </a:p>
          <a:p>
            <a:pPr lvl="1"/>
            <a:r>
              <a:rPr lang="cs-CZ" dirty="0" err="1" smtClean="0"/>
              <a:t>Nozokominální</a:t>
            </a:r>
            <a:r>
              <a:rPr lang="cs-CZ" dirty="0" smtClean="0"/>
              <a:t> pneumonie</a:t>
            </a:r>
          </a:p>
          <a:p>
            <a:pPr lvl="2"/>
            <a:r>
              <a:rPr lang="cs-CZ" dirty="0" smtClean="0"/>
              <a:t>V průběhu hospitalizace</a:t>
            </a:r>
          </a:p>
          <a:p>
            <a:pPr lvl="2"/>
            <a:r>
              <a:rPr lang="cs-CZ" dirty="0" smtClean="0"/>
              <a:t>Infekce </a:t>
            </a:r>
            <a:r>
              <a:rPr lang="cs-CZ" dirty="0" err="1" smtClean="0"/>
              <a:t>nozokomiálními</a:t>
            </a:r>
            <a:r>
              <a:rPr lang="cs-CZ" dirty="0" smtClean="0"/>
              <a:t> kmeny</a:t>
            </a:r>
          </a:p>
          <a:p>
            <a:pPr lvl="2"/>
            <a:r>
              <a:rPr lang="cs-CZ" dirty="0" smtClean="0"/>
              <a:t>Často </a:t>
            </a:r>
            <a:r>
              <a:rPr lang="cs-CZ" dirty="0" err="1" smtClean="0"/>
              <a:t>imunosuprimovaní</a:t>
            </a:r>
            <a:r>
              <a:rPr lang="cs-CZ" dirty="0" smtClean="0"/>
              <a:t>, či na dlouhodobé ATB terapii</a:t>
            </a:r>
          </a:p>
          <a:p>
            <a:pPr lvl="2"/>
            <a:r>
              <a:rPr lang="cs-CZ" dirty="0" smtClean="0"/>
              <a:t>Ventilátorová pneumonie (při umělé plicní ventilaci)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Aspirační bronchopneumonie</a:t>
            </a:r>
          </a:p>
          <a:p>
            <a:pPr lvl="2"/>
            <a:r>
              <a:rPr lang="cs-CZ" dirty="0" smtClean="0"/>
              <a:t>Vdechnutí potravy či zvratků</a:t>
            </a:r>
          </a:p>
          <a:p>
            <a:pPr lvl="2"/>
            <a:r>
              <a:rPr lang="cs-CZ" dirty="0" smtClean="0"/>
              <a:t>Typicky v bezvědomí, v narkóze, intoxikace (alkohol)</a:t>
            </a:r>
          </a:p>
          <a:p>
            <a:pPr lvl="2"/>
            <a:r>
              <a:rPr lang="cs-CZ" dirty="0" err="1" smtClean="0"/>
              <a:t>Adnátní</a:t>
            </a:r>
            <a:r>
              <a:rPr lang="cs-CZ" dirty="0" smtClean="0"/>
              <a:t> pneumonie (</a:t>
            </a:r>
            <a:r>
              <a:rPr lang="cs-CZ" dirty="0" err="1" smtClean="0"/>
              <a:t>bronchopneumonia</a:t>
            </a:r>
            <a:r>
              <a:rPr lang="cs-CZ" dirty="0" smtClean="0"/>
              <a:t> </a:t>
            </a:r>
            <a:r>
              <a:rPr lang="cs-CZ" dirty="0" err="1" smtClean="0"/>
              <a:t>fetalis</a:t>
            </a:r>
            <a:r>
              <a:rPr lang="cs-CZ" dirty="0" smtClean="0"/>
              <a:t>) – aspirace plodové vody u fétů a novorozenců při porodu.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INTERSTICIÁLNÍ ZÁNĚTY PLIC</a:t>
            </a:r>
            <a:endParaRPr lang="cs-CZ" b="1" dirty="0"/>
          </a:p>
        </p:txBody>
      </p:sp>
      <p:pic>
        <p:nvPicPr>
          <p:cNvPr id="4" name="Zástupný symbol pro obsah 3" descr="pneumon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5863"/>
          <a:stretch>
            <a:fillRect/>
          </a:stretch>
        </p:blipFill>
        <p:spPr>
          <a:xfrm>
            <a:off x="453757" y="1684375"/>
            <a:ext cx="8236486" cy="348925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INTERSTICIÁLNÍ ZÁNĚTY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Infekční</a:t>
            </a:r>
          </a:p>
          <a:p>
            <a:pPr lvl="1"/>
            <a:r>
              <a:rPr lang="cs-CZ" dirty="0" smtClean="0"/>
              <a:t>Absces, gangréna plíce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Neinfekční intersticiální pneumonie</a:t>
            </a:r>
          </a:p>
          <a:p>
            <a:pPr lvl="1"/>
            <a:r>
              <a:rPr lang="cs-CZ" dirty="0" smtClean="0"/>
              <a:t>Skupina různých jednotek</a:t>
            </a:r>
          </a:p>
          <a:p>
            <a:pPr lvl="1"/>
            <a:r>
              <a:rPr lang="cs-CZ" dirty="0" smtClean="0"/>
              <a:t>Společné rysy:</a:t>
            </a:r>
          </a:p>
          <a:p>
            <a:pPr lvl="2"/>
            <a:r>
              <a:rPr lang="cs-CZ" dirty="0" smtClean="0"/>
              <a:t>Různý stupeň progrese do plicní fibrózy</a:t>
            </a:r>
          </a:p>
          <a:p>
            <a:pPr lvl="2"/>
            <a:r>
              <a:rPr lang="cs-CZ" dirty="0" smtClean="0"/>
              <a:t>Většinou idiopatické</a:t>
            </a:r>
          </a:p>
          <a:p>
            <a:pPr lvl="2"/>
            <a:r>
              <a:rPr lang="cs-CZ" dirty="0" smtClean="0"/>
              <a:t>Zánětlivé změny postihují </a:t>
            </a:r>
            <a:r>
              <a:rPr lang="cs-CZ" dirty="0" err="1" smtClean="0"/>
              <a:t>intersticium</a:t>
            </a:r>
            <a:r>
              <a:rPr lang="cs-CZ" dirty="0" smtClean="0"/>
              <a:t> plic (alveolární septa), </a:t>
            </a:r>
            <a:r>
              <a:rPr lang="cs-CZ" dirty="0" err="1" smtClean="0"/>
              <a:t>lymfocytární</a:t>
            </a:r>
            <a:r>
              <a:rPr lang="cs-CZ" dirty="0" smtClean="0"/>
              <a:t> charakter zánětu.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NEINFEKČNÍ INTERSTICIÁLNÍ PNEUMONIE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Idiopatická plicní fibróza (kryptogenní </a:t>
            </a:r>
            <a:r>
              <a:rPr lang="cs-CZ" dirty="0" err="1" smtClean="0"/>
              <a:t>fibrotizující</a:t>
            </a:r>
            <a:r>
              <a:rPr lang="cs-CZ" dirty="0" smtClean="0"/>
              <a:t> </a:t>
            </a:r>
            <a:r>
              <a:rPr lang="cs-CZ" dirty="0" err="1" smtClean="0"/>
              <a:t>alveeolitida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Běžná intersticiální pneumonie (UIP)</a:t>
            </a:r>
          </a:p>
          <a:p>
            <a:pPr lvl="2"/>
            <a:r>
              <a:rPr lang="cs-CZ" dirty="0" smtClean="0"/>
              <a:t>Nespecifická intersticiální pneumonie (NSIP)</a:t>
            </a:r>
          </a:p>
          <a:p>
            <a:pPr lvl="2"/>
            <a:r>
              <a:rPr lang="cs-CZ" sz="1600" dirty="0" err="1" smtClean="0"/>
              <a:t>Deskvamativní</a:t>
            </a:r>
            <a:r>
              <a:rPr lang="cs-CZ" sz="1600" dirty="0" smtClean="0"/>
              <a:t> intersticiální pneumonie (DIP)</a:t>
            </a:r>
          </a:p>
          <a:p>
            <a:pPr lvl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lvl="1"/>
            <a:r>
              <a:rPr lang="cs-CZ" dirty="0" err="1" smtClean="0"/>
              <a:t>Extrinzická</a:t>
            </a:r>
            <a:r>
              <a:rPr lang="cs-CZ" dirty="0" smtClean="0"/>
              <a:t> </a:t>
            </a:r>
            <a:r>
              <a:rPr lang="cs-CZ" dirty="0" err="1" smtClean="0"/>
              <a:t>fibrotizující</a:t>
            </a:r>
            <a:r>
              <a:rPr lang="cs-CZ" dirty="0" smtClean="0"/>
              <a:t> </a:t>
            </a:r>
            <a:r>
              <a:rPr lang="cs-CZ" dirty="0" err="1" smtClean="0"/>
              <a:t>alveolitida</a:t>
            </a:r>
            <a:endParaRPr lang="cs-CZ" dirty="0" smtClean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IDIOPATICKÁ PLICNÍ FIBRÓZA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Běžná intersticiální pneumonie (UIP)</a:t>
            </a:r>
          </a:p>
          <a:p>
            <a:pPr lvl="1"/>
            <a:r>
              <a:rPr lang="cs-CZ" dirty="0" smtClean="0"/>
              <a:t>Až 70% všech idiopatických plicních fibróz</a:t>
            </a:r>
          </a:p>
          <a:p>
            <a:pPr lvl="1"/>
            <a:r>
              <a:rPr lang="cs-CZ" dirty="0" smtClean="0"/>
              <a:t>Nejasná etiologie, kouření, autoimunitní onemocnění</a:t>
            </a:r>
          </a:p>
          <a:p>
            <a:pPr lvl="1"/>
            <a:r>
              <a:rPr lang="cs-CZ" dirty="0" smtClean="0"/>
              <a:t>Poškození alveolů (zánět) → </a:t>
            </a:r>
            <a:r>
              <a:rPr lang="cs-CZ" dirty="0" err="1" smtClean="0"/>
              <a:t>fibroproliferace</a:t>
            </a:r>
            <a:r>
              <a:rPr lang="cs-CZ" dirty="0" smtClean="0"/>
              <a:t> → fibróza plic</a:t>
            </a:r>
          </a:p>
          <a:p>
            <a:pPr lvl="1"/>
            <a:r>
              <a:rPr lang="cs-CZ" dirty="0" smtClean="0"/>
              <a:t>Známky poškození ložiskově, střídání normálního a postiženého parenchymu</a:t>
            </a:r>
          </a:p>
          <a:p>
            <a:pPr lvl="1"/>
            <a:r>
              <a:rPr lang="cs-CZ" dirty="0" smtClean="0"/>
              <a:t>Terminálně </a:t>
            </a:r>
            <a:r>
              <a:rPr lang="cs-CZ" b="1" dirty="0" smtClean="0"/>
              <a:t>voštinovitá plíce </a:t>
            </a:r>
            <a:r>
              <a:rPr lang="cs-CZ" dirty="0" smtClean="0"/>
              <a:t>– místo plicních sklípků vazivo a v něm cysticky dilatované prostory s bronchiální výstelkou.</a:t>
            </a:r>
          </a:p>
          <a:p>
            <a:pPr lvl="1"/>
            <a:r>
              <a:rPr lang="cs-CZ" b="1" dirty="0" smtClean="0"/>
              <a:t>Špatná prognóza (3-5 let), nereaguje na kortikoidy</a:t>
            </a:r>
          </a:p>
          <a:p>
            <a:pPr lvl="1"/>
            <a:r>
              <a:rPr lang="cs-CZ" dirty="0" smtClean="0"/>
              <a:t>Klinika: </a:t>
            </a:r>
          </a:p>
          <a:p>
            <a:pPr lvl="2"/>
            <a:r>
              <a:rPr lang="cs-CZ" dirty="0" smtClean="0"/>
              <a:t>dušnost, cyanóza, únava, kašel, terminálně respirační selhání,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endParaRPr lang="cs-CZ" dirty="0" smtClean="0"/>
          </a:p>
          <a:p>
            <a:pPr lvl="1"/>
            <a:r>
              <a:rPr lang="cs-CZ" dirty="0" smtClean="0"/>
              <a:t>Terapie:</a:t>
            </a:r>
          </a:p>
          <a:p>
            <a:pPr lvl="2"/>
            <a:r>
              <a:rPr lang="cs-CZ" dirty="0" smtClean="0"/>
              <a:t>Kauzálně pouze transplantace plic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IDIOPATICKÁ PLICNÍ FIBRÓZA</a:t>
            </a:r>
            <a:endParaRPr lang="cs-CZ" b="1" dirty="0"/>
          </a:p>
        </p:txBody>
      </p:sp>
      <p:pic>
        <p:nvPicPr>
          <p:cNvPr id="5" name="Obrázek 4" descr="uip-progression-lungs-sagittal-hrct.jpg"/>
          <p:cNvPicPr>
            <a:picLocks noChangeAspect="1"/>
          </p:cNvPicPr>
          <p:nvPr/>
        </p:nvPicPr>
        <p:blipFill>
          <a:blip r:embed="rId2" cstate="print"/>
          <a:srcRect t="10053"/>
          <a:stretch>
            <a:fillRect/>
          </a:stretch>
        </p:blipFill>
        <p:spPr>
          <a:xfrm>
            <a:off x="107504" y="1124744"/>
            <a:ext cx="7620000" cy="3221360"/>
          </a:xfrm>
          <a:prstGeom prst="rect">
            <a:avLst/>
          </a:prstGeom>
        </p:spPr>
      </p:pic>
      <p:pic>
        <p:nvPicPr>
          <p:cNvPr id="4" name="Zástupný symbol pro obsah 3" descr="UIP, NSI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253"/>
          <a:stretch>
            <a:fillRect/>
          </a:stretch>
        </p:blipFill>
        <p:spPr>
          <a:xfrm>
            <a:off x="3491880" y="4005064"/>
            <a:ext cx="5501640" cy="28529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IDIOPATICKÁ PLICNÍ FIBRÓZA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Nespecifická intersticiální pneumonie (NSIP)</a:t>
            </a:r>
          </a:p>
          <a:p>
            <a:pPr lvl="1"/>
            <a:r>
              <a:rPr lang="cs-CZ" dirty="0" smtClean="0"/>
              <a:t>Podobně jako UIP, ale </a:t>
            </a:r>
            <a:r>
              <a:rPr lang="cs-CZ" b="1" dirty="0" smtClean="0"/>
              <a:t>lepší prognóza </a:t>
            </a:r>
            <a:r>
              <a:rPr lang="cs-CZ" dirty="0" smtClean="0"/>
              <a:t>– reaguje na léčbu kortikoidy</a:t>
            </a:r>
          </a:p>
          <a:p>
            <a:pPr lvl="1"/>
            <a:r>
              <a:rPr lang="cs-CZ" dirty="0" smtClean="0"/>
              <a:t>Rizikový faktor kouření, inhalace prachů z kovů, dřeva. Možné i virové spouštěče (chřipka, EBV, CMV).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OSTATNÍ INTERSTICIÁLNÍ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lvl="1"/>
            <a:r>
              <a:rPr lang="cs-CZ" dirty="0" smtClean="0"/>
              <a:t>Infekce </a:t>
            </a:r>
            <a:r>
              <a:rPr lang="cs-CZ" dirty="0" err="1" smtClean="0"/>
              <a:t>Pseudocystis</a:t>
            </a:r>
            <a:r>
              <a:rPr lang="cs-CZ" dirty="0" smtClean="0"/>
              <a:t> </a:t>
            </a:r>
            <a:r>
              <a:rPr lang="cs-CZ" dirty="0" err="1" smtClean="0"/>
              <a:t>jirovecii</a:t>
            </a:r>
            <a:r>
              <a:rPr lang="cs-CZ" dirty="0" smtClean="0"/>
              <a:t> (</a:t>
            </a:r>
            <a:r>
              <a:rPr lang="cs-CZ" dirty="0" err="1" smtClean="0"/>
              <a:t>carini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Oportunní infekce u </a:t>
            </a:r>
            <a:r>
              <a:rPr lang="cs-CZ" b="1" dirty="0" err="1" smtClean="0"/>
              <a:t>imunokompromitovaných</a:t>
            </a:r>
            <a:r>
              <a:rPr lang="cs-CZ" b="1" dirty="0" smtClean="0"/>
              <a:t> </a:t>
            </a:r>
            <a:r>
              <a:rPr lang="cs-CZ" dirty="0" smtClean="0"/>
              <a:t>(imunosuprese - transplantace, AIDS, </a:t>
            </a:r>
            <a:r>
              <a:rPr lang="cs-CZ" dirty="0" err="1" smtClean="0"/>
              <a:t>cystostatická</a:t>
            </a:r>
            <a:r>
              <a:rPr lang="cs-CZ" dirty="0" smtClean="0"/>
              <a:t> a </a:t>
            </a:r>
            <a:r>
              <a:rPr lang="cs-CZ" dirty="0" err="1" smtClean="0"/>
              <a:t>imunomodulační</a:t>
            </a:r>
            <a:r>
              <a:rPr lang="cs-CZ" dirty="0" smtClean="0"/>
              <a:t> léčba)</a:t>
            </a:r>
          </a:p>
          <a:p>
            <a:pPr lvl="1"/>
            <a:r>
              <a:rPr lang="cs-CZ" dirty="0" err="1" smtClean="0"/>
              <a:t>Mikro</a:t>
            </a:r>
            <a:r>
              <a:rPr lang="cs-CZ" dirty="0" smtClean="0"/>
              <a:t>: Intersticiální </a:t>
            </a:r>
            <a:r>
              <a:rPr lang="cs-CZ" dirty="0" err="1" smtClean="0"/>
              <a:t>lymfocytární</a:t>
            </a:r>
            <a:r>
              <a:rPr lang="cs-CZ" dirty="0" smtClean="0"/>
              <a:t> zánět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Extrinzická</a:t>
            </a:r>
            <a:r>
              <a:rPr lang="cs-CZ" dirty="0" smtClean="0"/>
              <a:t> </a:t>
            </a:r>
            <a:r>
              <a:rPr lang="cs-CZ" dirty="0" err="1" smtClean="0"/>
              <a:t>fibrotizující</a:t>
            </a:r>
            <a:r>
              <a:rPr lang="cs-CZ" dirty="0" smtClean="0"/>
              <a:t> </a:t>
            </a:r>
            <a:r>
              <a:rPr lang="cs-CZ" dirty="0" err="1" smtClean="0"/>
              <a:t>alveolitida</a:t>
            </a:r>
            <a:r>
              <a:rPr lang="cs-CZ" dirty="0" smtClean="0"/>
              <a:t> (hypersenzitivní pneumonitida)</a:t>
            </a:r>
          </a:p>
          <a:p>
            <a:pPr lvl="1"/>
            <a:r>
              <a:rPr lang="cs-CZ" b="1" dirty="0" smtClean="0"/>
              <a:t>Alergická reakce na inhalaci organických prachů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Seno (</a:t>
            </a:r>
            <a:r>
              <a:rPr lang="cs-CZ" dirty="0" err="1" smtClean="0"/>
              <a:t>micropolyspora</a:t>
            </a:r>
            <a:r>
              <a:rPr lang="cs-CZ" dirty="0" smtClean="0"/>
              <a:t> </a:t>
            </a:r>
            <a:r>
              <a:rPr lang="cs-CZ" dirty="0" err="1" smtClean="0"/>
              <a:t>faeni</a:t>
            </a:r>
            <a:r>
              <a:rPr lang="cs-CZ" dirty="0" smtClean="0"/>
              <a:t>) → farmářská plíce</a:t>
            </a:r>
          </a:p>
          <a:p>
            <a:pPr lvl="2"/>
            <a:r>
              <a:rPr lang="cs-CZ" dirty="0" smtClean="0"/>
              <a:t>Trus a prach z peří ptáků → nemoc chovatelů holubů / papouščí nemoc (psitakóza)</a:t>
            </a:r>
          </a:p>
          <a:p>
            <a:pPr lvl="2"/>
            <a:r>
              <a:rPr lang="cs-CZ" dirty="0" smtClean="0"/>
              <a:t>Další: korek, slad, houby, detergenty</a:t>
            </a:r>
          </a:p>
          <a:p>
            <a:pPr lvl="1">
              <a:tabLst>
                <a:tab pos="1527175" algn="l"/>
              </a:tabLst>
            </a:pPr>
            <a:r>
              <a:rPr lang="cs-CZ" dirty="0" err="1" smtClean="0"/>
              <a:t>Mikro</a:t>
            </a:r>
            <a:r>
              <a:rPr lang="cs-CZ" dirty="0" smtClean="0"/>
              <a:t>: 	Intersticiální </a:t>
            </a:r>
            <a:r>
              <a:rPr lang="cs-CZ" dirty="0" err="1" smtClean="0"/>
              <a:t>lymfoplazmocelulární</a:t>
            </a:r>
            <a:r>
              <a:rPr lang="cs-CZ" dirty="0" smtClean="0"/>
              <a:t> zánět s </a:t>
            </a:r>
            <a:r>
              <a:rPr lang="cs-CZ" dirty="0" err="1" smtClean="0"/>
              <a:t>granulomatózním</a:t>
            </a:r>
            <a:r>
              <a:rPr lang="cs-CZ" dirty="0" smtClean="0"/>
              <a:t> 	charakterem</a:t>
            </a:r>
          </a:p>
          <a:p>
            <a:pPr lvl="1">
              <a:tabLst>
                <a:tab pos="1527175" algn="l"/>
              </a:tabLst>
            </a:pPr>
            <a:r>
              <a:rPr lang="cs-CZ" dirty="0" smtClean="0"/>
              <a:t>Klinika: rýma, kašel a </a:t>
            </a:r>
            <a:r>
              <a:rPr lang="cs-CZ" dirty="0" err="1" smtClean="0"/>
              <a:t>subfebrilie</a:t>
            </a:r>
            <a:r>
              <a:rPr lang="cs-CZ" dirty="0" smtClean="0"/>
              <a:t>. V chronickém stadiu fibróza.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Nemoci dolních cest dýchacích (DCD)</a:t>
            </a:r>
          </a:p>
          <a:p>
            <a:pPr lvl="1"/>
            <a:r>
              <a:rPr lang="cs-CZ" dirty="0" smtClean="0"/>
              <a:t>Záněty plic</a:t>
            </a:r>
          </a:p>
          <a:p>
            <a:pPr lvl="1"/>
            <a:r>
              <a:rPr lang="cs-CZ" dirty="0" smtClean="0"/>
              <a:t>Pneumokoniózy</a:t>
            </a:r>
          </a:p>
          <a:p>
            <a:pPr lvl="1"/>
            <a:r>
              <a:rPr lang="cs-CZ" smtClean="0"/>
              <a:t>Nádory </a:t>
            </a:r>
            <a:r>
              <a:rPr lang="cs-CZ" smtClean="0"/>
              <a:t>plic</a:t>
            </a:r>
            <a:endParaRPr lang="cs-CZ" dirty="0" smtClean="0"/>
          </a:p>
          <a:p>
            <a:r>
              <a:rPr lang="cs-CZ" dirty="0" smtClean="0"/>
              <a:t>Patologie pleury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GRANULOMATÓZNÍ PLICNÍ ZÁNĚTY TBC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Specifický </a:t>
            </a:r>
            <a:r>
              <a:rPr lang="cs-CZ" dirty="0" err="1" smtClean="0"/>
              <a:t>granulomatózní</a:t>
            </a:r>
            <a:r>
              <a:rPr lang="cs-CZ" dirty="0" smtClean="0"/>
              <a:t> zánět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err="1" smtClean="0"/>
              <a:t>Mycobacterium</a:t>
            </a:r>
            <a:r>
              <a:rPr lang="cs-CZ" dirty="0" smtClean="0"/>
              <a:t> </a:t>
            </a:r>
            <a:r>
              <a:rPr lang="cs-CZ" dirty="0" err="1" smtClean="0"/>
              <a:t>tuberculosis</a:t>
            </a:r>
            <a:r>
              <a:rPr lang="cs-CZ" dirty="0" smtClean="0"/>
              <a:t>, ale i jiná </a:t>
            </a:r>
            <a:r>
              <a:rPr lang="cs-CZ" dirty="0" err="1" smtClean="0"/>
              <a:t>mykobakteria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Morfologie:</a:t>
            </a:r>
          </a:p>
          <a:p>
            <a:pPr lvl="1"/>
            <a:r>
              <a:rPr lang="cs-CZ" dirty="0" smtClean="0"/>
              <a:t>Tvorba </a:t>
            </a:r>
            <a:r>
              <a:rPr lang="cs-CZ" dirty="0" err="1" smtClean="0"/>
              <a:t>kaseifikujících</a:t>
            </a:r>
            <a:r>
              <a:rPr lang="cs-CZ" dirty="0" smtClean="0"/>
              <a:t> epiteloidních granulomů</a:t>
            </a:r>
          </a:p>
          <a:p>
            <a:endParaRPr lang="cs-CZ" dirty="0" smtClean="0"/>
          </a:p>
          <a:p>
            <a:r>
              <a:rPr lang="cs-CZ" dirty="0" smtClean="0"/>
              <a:t>Brány infekce:</a:t>
            </a:r>
          </a:p>
          <a:p>
            <a:pPr lvl="1"/>
            <a:r>
              <a:rPr lang="cs-CZ" dirty="0" smtClean="0"/>
              <a:t>Dýchací systém (nejčastěji)</a:t>
            </a:r>
          </a:p>
          <a:p>
            <a:pPr lvl="1"/>
            <a:r>
              <a:rPr lang="cs-CZ" dirty="0" smtClean="0"/>
              <a:t>GIT</a:t>
            </a:r>
          </a:p>
          <a:p>
            <a:pPr lvl="1"/>
            <a:r>
              <a:rPr lang="cs-CZ" dirty="0" smtClean="0"/>
              <a:t>poranění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 descr="TB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673" r="7164" b="6122"/>
          <a:stretch>
            <a:fillRect/>
          </a:stretch>
        </p:blipFill>
        <p:spPr>
          <a:xfrm>
            <a:off x="4716015" y="1700808"/>
            <a:ext cx="4311087" cy="36724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TBC</a:t>
            </a:r>
            <a:endParaRPr lang="cs-CZ" b="1" dirty="0"/>
          </a:p>
        </p:txBody>
      </p:sp>
      <p:pic>
        <p:nvPicPr>
          <p:cNvPr id="7" name="Zástupný symbol pro obsah 6" descr="TBC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5"/>
            <a:ext cx="4104456" cy="4177563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Formy:</a:t>
            </a:r>
          </a:p>
          <a:p>
            <a:pPr lvl="1"/>
            <a:r>
              <a:rPr lang="cs-CZ" dirty="0" smtClean="0"/>
              <a:t>TBC uzlík</a:t>
            </a:r>
          </a:p>
          <a:p>
            <a:pPr lvl="2"/>
            <a:r>
              <a:rPr lang="cs-CZ" dirty="0" smtClean="0"/>
              <a:t>Epiteloidní granulom</a:t>
            </a:r>
          </a:p>
          <a:p>
            <a:pPr lvl="2"/>
            <a:r>
              <a:rPr lang="cs-CZ" dirty="0" smtClean="0"/>
              <a:t>Produktivní forma TBC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TBC </a:t>
            </a:r>
            <a:r>
              <a:rPr lang="cs-CZ" dirty="0" err="1" smtClean="0"/>
              <a:t>exsudát</a:t>
            </a:r>
            <a:endParaRPr lang="cs-CZ" dirty="0" smtClean="0"/>
          </a:p>
          <a:p>
            <a:pPr lvl="2"/>
            <a:r>
              <a:rPr lang="cs-CZ" dirty="0" err="1" smtClean="0"/>
              <a:t>Serofibrinózní</a:t>
            </a:r>
            <a:r>
              <a:rPr lang="cs-CZ" dirty="0" smtClean="0"/>
              <a:t> zánět + </a:t>
            </a:r>
            <a:r>
              <a:rPr lang="cs-CZ" dirty="0" err="1" smtClean="0"/>
              <a:t>kaseifikační</a:t>
            </a:r>
            <a:r>
              <a:rPr lang="cs-CZ" dirty="0" smtClean="0"/>
              <a:t> nekróza → později tvorba </a:t>
            </a:r>
            <a:r>
              <a:rPr lang="cs-CZ" dirty="0" err="1" smtClean="0"/>
              <a:t>granulomatózního</a:t>
            </a:r>
            <a:r>
              <a:rPr lang="cs-CZ" dirty="0" smtClean="0"/>
              <a:t> zánětu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Šíření:</a:t>
            </a:r>
          </a:p>
          <a:p>
            <a:pPr lvl="1"/>
            <a:r>
              <a:rPr lang="cs-CZ" dirty="0" smtClean="0"/>
              <a:t>Hematogenně a </a:t>
            </a:r>
            <a:r>
              <a:rPr lang="cs-CZ" dirty="0" err="1" smtClean="0"/>
              <a:t>lymfogenně</a:t>
            </a:r>
            <a:r>
              <a:rPr lang="cs-CZ" dirty="0" smtClean="0"/>
              <a:t> (primární typ TBC)</a:t>
            </a:r>
          </a:p>
          <a:p>
            <a:pPr lvl="2"/>
            <a:r>
              <a:rPr lang="cs-CZ" dirty="0" err="1" smtClean="0"/>
              <a:t>Ghonnův</a:t>
            </a:r>
            <a:r>
              <a:rPr lang="cs-CZ" dirty="0" smtClean="0"/>
              <a:t> komplex</a:t>
            </a:r>
          </a:p>
          <a:p>
            <a:pPr lvl="2"/>
            <a:r>
              <a:rPr lang="cs-CZ" dirty="0" smtClean="0"/>
              <a:t>Miliární TBC</a:t>
            </a:r>
          </a:p>
          <a:p>
            <a:pPr lvl="2"/>
            <a:endParaRPr lang="cs-CZ" dirty="0" smtClean="0"/>
          </a:p>
          <a:p>
            <a:pPr lvl="1"/>
            <a:r>
              <a:rPr lang="cs-CZ" dirty="0" err="1" smtClean="0"/>
              <a:t>Porogenně</a:t>
            </a:r>
            <a:r>
              <a:rPr lang="cs-CZ" dirty="0" smtClean="0"/>
              <a:t> (sekundární typ) – dýchací cesty, GIT, močové cesty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PNEUMOKONIÓZY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Definice:</a:t>
            </a:r>
          </a:p>
          <a:p>
            <a:pPr lvl="1">
              <a:buNone/>
            </a:pPr>
            <a:r>
              <a:rPr lang="cs-CZ" dirty="0" smtClean="0"/>
              <a:t>=	Onemocnění plic vznikající inhalací anorganických prachů s </a:t>
            </a:r>
            <a:r>
              <a:rPr lang="cs-CZ" dirty="0" err="1" smtClean="0"/>
              <a:t>fibrogenním</a:t>
            </a:r>
            <a:r>
              <a:rPr lang="cs-CZ" dirty="0" smtClean="0"/>
              <a:t> účinkem → fibróza plic</a:t>
            </a:r>
          </a:p>
          <a:p>
            <a:r>
              <a:rPr lang="cs-CZ" dirty="0" smtClean="0"/>
              <a:t>Nemoci z povolání</a:t>
            </a:r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err="1" smtClean="0"/>
              <a:t>Antrakosilikóza</a:t>
            </a:r>
            <a:r>
              <a:rPr lang="cs-CZ" dirty="0" smtClean="0"/>
              <a:t> (uhlokopská nemoc)</a:t>
            </a:r>
          </a:p>
          <a:p>
            <a:pPr lvl="1"/>
            <a:r>
              <a:rPr lang="cs-CZ" dirty="0" smtClean="0"/>
              <a:t>Silikóza</a:t>
            </a:r>
          </a:p>
          <a:p>
            <a:pPr lvl="1"/>
            <a:r>
              <a:rPr lang="cs-CZ" dirty="0" smtClean="0"/>
              <a:t>Azbestóza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SILIKÓZA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Inhalace křemičitého prachu</a:t>
            </a:r>
          </a:p>
          <a:p>
            <a:pPr lvl="1"/>
            <a:r>
              <a:rPr lang="cs-CZ" dirty="0" smtClean="0"/>
              <a:t>Sio2 (krystaly) – velikost 0,2-2,0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/>
              <a:t>m</a:t>
            </a:r>
          </a:p>
          <a:p>
            <a:r>
              <a:rPr lang="cs-CZ" dirty="0" smtClean="0"/>
              <a:t>Patogeneze:</a:t>
            </a:r>
          </a:p>
          <a:p>
            <a:pPr lvl="1"/>
            <a:r>
              <a:rPr lang="cs-CZ" dirty="0" smtClean="0"/>
              <a:t>Krystaly fagocytovány makrofágy, pro které jsou toxické → rozpad makrofágů → uvolnění </a:t>
            </a:r>
            <a:r>
              <a:rPr lang="cs-CZ" dirty="0" err="1" smtClean="0"/>
              <a:t>fibrogenních</a:t>
            </a:r>
            <a:r>
              <a:rPr lang="cs-CZ" dirty="0" smtClean="0"/>
              <a:t> faktorů → </a:t>
            </a:r>
            <a:r>
              <a:rPr lang="cs-CZ" dirty="0" err="1" smtClean="0"/>
              <a:t>fibrotizace</a:t>
            </a:r>
            <a:r>
              <a:rPr lang="cs-CZ" dirty="0" smtClean="0"/>
              <a:t> + nástup dalších makrofágů → cyklus se opakuje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SILIKÓZA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Stadia:</a:t>
            </a:r>
          </a:p>
          <a:p>
            <a:pPr lvl="1"/>
            <a:r>
              <a:rPr lang="cs-CZ" dirty="0" smtClean="0"/>
              <a:t>Retikulární fibróza</a:t>
            </a:r>
          </a:p>
          <a:p>
            <a:pPr lvl="1"/>
            <a:r>
              <a:rPr lang="cs-CZ" dirty="0" smtClean="0"/>
              <a:t>Stadium </a:t>
            </a:r>
            <a:r>
              <a:rPr lang="cs-CZ" dirty="0" err="1" smtClean="0"/>
              <a:t>silikotických</a:t>
            </a:r>
            <a:r>
              <a:rPr lang="cs-CZ" dirty="0" smtClean="0"/>
              <a:t> uzlíků</a:t>
            </a:r>
          </a:p>
          <a:p>
            <a:pPr lvl="1"/>
            <a:r>
              <a:rPr lang="cs-CZ" dirty="0" smtClean="0"/>
              <a:t>Stadium progresivní masivní fibrózy</a:t>
            </a:r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Dyspnoe + plicní hypertenze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Silikotické</a:t>
            </a:r>
            <a:r>
              <a:rPr lang="cs-CZ" dirty="0" smtClean="0"/>
              <a:t> uzlíky</a:t>
            </a:r>
            <a:endParaRPr lang="cs-CZ" dirty="0"/>
          </a:p>
        </p:txBody>
      </p:sp>
      <p:pic>
        <p:nvPicPr>
          <p:cNvPr id="9" name="Zástupný symbol pro obsah 8" descr="silikoza 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5977" y="2276872"/>
            <a:ext cx="4719740" cy="388843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Nepravé nádory (</a:t>
            </a:r>
            <a:r>
              <a:rPr lang="cs-CZ" dirty="0" err="1" smtClean="0"/>
              <a:t>pseudotumory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Chondrohamartom</a:t>
            </a:r>
            <a:endParaRPr lang="cs-CZ" dirty="0" smtClean="0"/>
          </a:p>
          <a:p>
            <a:r>
              <a:rPr lang="cs-CZ" dirty="0" smtClean="0"/>
              <a:t>Benigní nádory</a:t>
            </a:r>
          </a:p>
          <a:p>
            <a:pPr lvl="1"/>
            <a:r>
              <a:rPr lang="cs-CZ" dirty="0" smtClean="0"/>
              <a:t>Vzácné (papilomy, adenomy…)</a:t>
            </a:r>
          </a:p>
          <a:p>
            <a:r>
              <a:rPr lang="cs-CZ" dirty="0" smtClean="0"/>
              <a:t>Maligní nádory</a:t>
            </a:r>
          </a:p>
          <a:p>
            <a:pPr lvl="1"/>
            <a:r>
              <a:rPr lang="cs-CZ" dirty="0" smtClean="0"/>
              <a:t>Bronchogenní karcinom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CHONDROHAMARTOM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Hamartom</a:t>
            </a:r>
            <a:r>
              <a:rPr lang="cs-CZ" dirty="0" smtClean="0"/>
              <a:t> </a:t>
            </a:r>
          </a:p>
          <a:p>
            <a:pPr lvl="1"/>
            <a:r>
              <a:rPr lang="cs-CZ" b="1" dirty="0" err="1" smtClean="0"/>
              <a:t>Pseudotumor</a:t>
            </a:r>
            <a:r>
              <a:rPr lang="cs-CZ" dirty="0" smtClean="0"/>
              <a:t> vznikající poruchou embryonálního vývoje; tkáň nezapojená do struktury celého orgánu</a:t>
            </a:r>
          </a:p>
          <a:p>
            <a:endParaRPr lang="cs-CZ" dirty="0" smtClean="0"/>
          </a:p>
          <a:p>
            <a:r>
              <a:rPr lang="cs-CZ" dirty="0" smtClean="0"/>
              <a:t>Relativně častý</a:t>
            </a:r>
          </a:p>
          <a:p>
            <a:endParaRPr lang="cs-CZ" dirty="0" smtClean="0"/>
          </a:p>
          <a:p>
            <a:r>
              <a:rPr lang="cs-CZ" dirty="0" smtClean="0"/>
              <a:t>Většinou náhodný RTG nález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CHONDROHAMARTOM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Plicní ložisko tuhé konzistence, žlutobílé</a:t>
            </a:r>
          </a:p>
          <a:p>
            <a:endParaRPr lang="cs-CZ" dirty="0" smtClean="0"/>
          </a:p>
          <a:p>
            <a:r>
              <a:rPr lang="cs-CZ" dirty="0" smtClean="0"/>
              <a:t>Klinicky většinou </a:t>
            </a:r>
            <a:r>
              <a:rPr lang="cs-CZ" dirty="0" err="1" smtClean="0"/>
              <a:t>nevýznamé</a:t>
            </a:r>
            <a:r>
              <a:rPr lang="cs-CZ" dirty="0" smtClean="0"/>
              <a:t> – důležitá </a:t>
            </a:r>
            <a:r>
              <a:rPr lang="cs-CZ" dirty="0" err="1" smtClean="0"/>
              <a:t>dif</a:t>
            </a:r>
            <a:r>
              <a:rPr lang="cs-CZ" dirty="0" smtClean="0"/>
              <a:t>. dg. s maligními tumory.</a:t>
            </a:r>
            <a:endParaRPr lang="cs-CZ" dirty="0"/>
          </a:p>
        </p:txBody>
      </p:sp>
      <p:pic>
        <p:nvPicPr>
          <p:cNvPr id="6" name="Zástupný symbol pro obsah 5" descr="hamart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68233" y="2276872"/>
            <a:ext cx="4714674" cy="309634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CHONDROHAMARTOM PLIC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endParaRPr lang="cs-CZ" dirty="0" smtClean="0"/>
          </a:p>
          <a:p>
            <a:pPr lvl="1"/>
            <a:r>
              <a:rPr lang="cs-CZ" dirty="0" smtClean="0"/>
              <a:t>Převážně chrupavka + tuk + vazivo + štěrbinovité prostory s cylindrickým epitelem</a:t>
            </a:r>
            <a:endParaRPr lang="cs-CZ" dirty="0"/>
          </a:p>
        </p:txBody>
      </p:sp>
      <p:pic>
        <p:nvPicPr>
          <p:cNvPr id="8" name="Zástupný symbol pro obsah 7" descr="hamartoma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5249" y="2060848"/>
            <a:ext cx="4540015" cy="33843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BRONCHOGENNÍ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Incidence:</a:t>
            </a:r>
          </a:p>
          <a:p>
            <a:pPr lvl="1"/>
            <a:r>
              <a:rPr lang="cs-CZ" dirty="0" smtClean="0"/>
              <a:t>Jedny z nejčastějších maligních nádorů (v ČR 3. nejčastější malignita).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b="1" dirty="0" smtClean="0"/>
              <a:t>Kouření</a:t>
            </a:r>
            <a:r>
              <a:rPr lang="cs-CZ" dirty="0" smtClean="0"/>
              <a:t> (riziko u kuřáků 60x větší)</a:t>
            </a:r>
          </a:p>
          <a:p>
            <a:pPr lvl="1"/>
            <a:r>
              <a:rPr lang="cs-CZ" dirty="0" smtClean="0"/>
              <a:t>Inhalace výfukových plynů</a:t>
            </a:r>
          </a:p>
          <a:p>
            <a:pPr lvl="1"/>
            <a:r>
              <a:rPr lang="cs-CZ" dirty="0" smtClean="0"/>
              <a:t>Radon</a:t>
            </a:r>
          </a:p>
          <a:p>
            <a:pPr lvl="1"/>
            <a:r>
              <a:rPr lang="cs-CZ" dirty="0" smtClean="0"/>
              <a:t>Azbest, nikl, chrom</a:t>
            </a:r>
          </a:p>
          <a:p>
            <a:pPr lvl="1"/>
            <a:r>
              <a:rPr lang="cs-CZ" dirty="0" smtClean="0"/>
              <a:t>Ionizace</a:t>
            </a:r>
          </a:p>
          <a:p>
            <a:pPr lvl="1"/>
            <a:r>
              <a:rPr lang="cs-CZ" dirty="0" smtClean="0"/>
              <a:t>Prachové mikročástice</a:t>
            </a:r>
          </a:p>
          <a:p>
            <a:pPr lvl="1"/>
            <a:r>
              <a:rPr lang="cs-CZ" dirty="0" smtClean="0"/>
              <a:t>Familiární predispozice</a:t>
            </a:r>
          </a:p>
        </p:txBody>
      </p:sp>
      <p:pic>
        <p:nvPicPr>
          <p:cNvPr id="5" name="Zástupný symbol pro obsah 4" descr="how-do-you-get-mesotheli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225" t="1961" r="3139" b="1930"/>
          <a:stretch>
            <a:fillRect/>
          </a:stretch>
        </p:blipFill>
        <p:spPr>
          <a:xfrm>
            <a:off x="4716016" y="2060848"/>
            <a:ext cx="4289802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 PLIC (PNEUMONIE)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Povrchové záněty</a:t>
            </a:r>
          </a:p>
          <a:p>
            <a:pPr lvl="1"/>
            <a:r>
              <a:rPr lang="cs-CZ" dirty="0" smtClean="0"/>
              <a:t>Lobární pneumonie</a:t>
            </a:r>
          </a:p>
          <a:p>
            <a:pPr lvl="1"/>
            <a:r>
              <a:rPr lang="cs-CZ" dirty="0" smtClean="0"/>
              <a:t>Bronchopneumonie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Intersticiální záněty</a:t>
            </a:r>
          </a:p>
          <a:p>
            <a:pPr lvl="1"/>
            <a:r>
              <a:rPr lang="cs-CZ" dirty="0" smtClean="0"/>
              <a:t>Infekční (absces, gangréna plic)</a:t>
            </a:r>
          </a:p>
          <a:p>
            <a:pPr lvl="1"/>
            <a:r>
              <a:rPr lang="cs-CZ" dirty="0" smtClean="0"/>
              <a:t>Neinfekční intersticiální pneumonie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BRONCHOGENNÍ KARCINOM - TYPY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b="1" dirty="0" smtClean="0"/>
              <a:t>SCLC</a:t>
            </a:r>
            <a:r>
              <a:rPr lang="cs-CZ" dirty="0" smtClean="0"/>
              <a:t> = </a:t>
            </a:r>
            <a:r>
              <a:rPr lang="cs-CZ" dirty="0" err="1" smtClean="0"/>
              <a:t>malobuněčný</a:t>
            </a:r>
            <a:r>
              <a:rPr lang="cs-CZ" dirty="0" smtClean="0"/>
              <a:t> karcinom</a:t>
            </a:r>
          </a:p>
          <a:p>
            <a:r>
              <a:rPr lang="cs-CZ" b="1" dirty="0" smtClean="0"/>
              <a:t>NSCLC (skupina </a:t>
            </a:r>
            <a:r>
              <a:rPr lang="cs-CZ" b="1" dirty="0" err="1" smtClean="0"/>
              <a:t>nemalobuněčných</a:t>
            </a:r>
            <a:r>
              <a:rPr lang="cs-CZ" b="1" dirty="0" smtClean="0"/>
              <a:t> karcinomů)</a:t>
            </a:r>
          </a:p>
          <a:p>
            <a:pPr lvl="1"/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Adenokarcinom</a:t>
            </a:r>
          </a:p>
          <a:p>
            <a:pPr lvl="1"/>
            <a:r>
              <a:rPr lang="cs-CZ" dirty="0" err="1" smtClean="0"/>
              <a:t>Velkobuněčný</a:t>
            </a:r>
            <a:r>
              <a:rPr lang="cs-CZ" dirty="0" smtClean="0"/>
              <a:t> karcinom</a:t>
            </a:r>
          </a:p>
          <a:p>
            <a:r>
              <a:rPr lang="cs-CZ" dirty="0" smtClean="0"/>
              <a:t>Smíšené nádory</a:t>
            </a:r>
          </a:p>
          <a:p>
            <a:pPr lvl="1"/>
            <a:r>
              <a:rPr lang="cs-CZ" dirty="0" err="1" smtClean="0"/>
              <a:t>Adenoskvamózní</a:t>
            </a:r>
            <a:r>
              <a:rPr lang="cs-CZ" dirty="0" smtClean="0"/>
              <a:t> karcinom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br>
              <a:rPr lang="cs-CZ" b="1" dirty="0" smtClean="0"/>
            </a:br>
            <a:r>
              <a:rPr lang="cs-CZ" sz="3600" b="1" dirty="0" smtClean="0"/>
              <a:t>(NEUROENDOKRINNÍ KARCINOM G3)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Nízce diferencovaný neuroendokrinní karcinom</a:t>
            </a:r>
          </a:p>
          <a:p>
            <a:pPr lvl="1"/>
            <a:r>
              <a:rPr lang="cs-CZ" dirty="0" smtClean="0"/>
              <a:t>20 – 25 % plicních karcinomů</a:t>
            </a:r>
          </a:p>
          <a:p>
            <a:pPr lvl="1"/>
            <a:r>
              <a:rPr lang="cs-CZ" dirty="0" smtClean="0"/>
              <a:t>Asociován s kouřením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Často v oblasti hilu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b="1" dirty="0" smtClean="0"/>
              <a:t>Velmi časně metastazuje!!!</a:t>
            </a:r>
          </a:p>
          <a:p>
            <a:pPr lvl="1"/>
            <a:r>
              <a:rPr lang="cs-CZ" b="1" dirty="0" err="1" smtClean="0"/>
              <a:t>Paraneoplastický</a:t>
            </a:r>
            <a:r>
              <a:rPr lang="cs-CZ" b="1" dirty="0" smtClean="0"/>
              <a:t> syndrom</a:t>
            </a:r>
          </a:p>
        </p:txBody>
      </p:sp>
      <p:pic>
        <p:nvPicPr>
          <p:cNvPr id="6" name="Zástupný symbol pro obsah 5" descr="SCL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9886" y="1988840"/>
            <a:ext cx="4860540" cy="388843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PARANEOPLASTICKÝ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Definice:</a:t>
            </a:r>
          </a:p>
          <a:p>
            <a:pPr lvl="1">
              <a:buNone/>
            </a:pPr>
            <a:r>
              <a:rPr lang="cs-CZ" dirty="0" smtClean="0"/>
              <a:t>=	Produkce hormonů nebo hormonům podobné látky nádorem</a:t>
            </a:r>
          </a:p>
          <a:p>
            <a:r>
              <a:rPr lang="cs-CZ" dirty="0" smtClean="0"/>
              <a:t>Nádor ovlivňuje </a:t>
            </a:r>
            <a:r>
              <a:rPr lang="cs-CZ" dirty="0" err="1" smtClean="0"/>
              <a:t>homeostázu</a:t>
            </a:r>
            <a:r>
              <a:rPr lang="cs-CZ" dirty="0" smtClean="0"/>
              <a:t> organismu systémově, mimo svoji lokalizaci</a:t>
            </a:r>
          </a:p>
          <a:p>
            <a:r>
              <a:rPr lang="cs-CZ" dirty="0" err="1" smtClean="0"/>
              <a:t>Např</a:t>
            </a:r>
            <a:r>
              <a:rPr lang="cs-CZ" dirty="0" smtClean="0"/>
              <a:t>: produkce ACTH, ADH, kalcitonin, serotonin…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endParaRPr lang="cs-CZ" dirty="0"/>
          </a:p>
        </p:txBody>
      </p:sp>
      <p:pic>
        <p:nvPicPr>
          <p:cNvPr id="4" name="Zástupný symbol pro obsah 3" descr="Lung_SmallCellCA_Gross1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46663"/>
            <a:ext cx="6120680" cy="459521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Malé buňky (2x větší než lymfocyt)</a:t>
            </a:r>
          </a:p>
          <a:p>
            <a:pPr lvl="1"/>
            <a:r>
              <a:rPr lang="cs-CZ" dirty="0" smtClean="0"/>
              <a:t>Oválná </a:t>
            </a:r>
            <a:r>
              <a:rPr lang="cs-CZ" dirty="0" err="1" smtClean="0"/>
              <a:t>hyperchromní</a:t>
            </a:r>
            <a:r>
              <a:rPr lang="cs-CZ" dirty="0" smtClean="0"/>
              <a:t> (tmavá) jádra, někdy protáhlá – „</a:t>
            </a:r>
            <a:r>
              <a:rPr lang="cs-CZ" dirty="0" err="1" smtClean="0"/>
              <a:t>ovískový</a:t>
            </a:r>
            <a:r>
              <a:rPr lang="cs-CZ" dirty="0" smtClean="0"/>
              <a:t> karcinom“</a:t>
            </a:r>
          </a:p>
          <a:p>
            <a:pPr lvl="1"/>
            <a:r>
              <a:rPr lang="cs-CZ" dirty="0" smtClean="0"/>
              <a:t>Málo cytoplazmy</a:t>
            </a:r>
          </a:p>
          <a:p>
            <a:pPr lvl="1"/>
            <a:r>
              <a:rPr lang="cs-CZ" dirty="0" smtClean="0"/>
              <a:t>Hojná mitotická aktivita</a:t>
            </a:r>
            <a:endParaRPr lang="cs-CZ" dirty="0"/>
          </a:p>
        </p:txBody>
      </p:sp>
      <p:pic>
        <p:nvPicPr>
          <p:cNvPr id="5" name="Zástupný symbol pro obsah 4" descr="SCLC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NSCLC – SKUPINA NEMALOBUNĚČNÝCH PLICNÍCH KARCINOMŮ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Cca 70-75 % plicních karcinomů</a:t>
            </a:r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Adenokarcinom</a:t>
            </a:r>
          </a:p>
          <a:p>
            <a:pPr lvl="1"/>
            <a:r>
              <a:rPr lang="cs-CZ" dirty="0" err="1" smtClean="0"/>
              <a:t>Velkobuněčný</a:t>
            </a:r>
            <a:r>
              <a:rPr lang="cs-CZ" dirty="0" smtClean="0"/>
              <a:t> karcinom</a:t>
            </a:r>
            <a:endParaRPr lang="cs-CZ" dirty="0"/>
          </a:p>
        </p:txBody>
      </p:sp>
      <p:pic>
        <p:nvPicPr>
          <p:cNvPr id="5" name="Zástupný symbol pro obsah 4" descr="how-do-you-get-mesotheli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97803" y="1628800"/>
            <a:ext cx="4669661" cy="453650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DLAŽDICOBUNĚČNÝ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25-30 % plicních karcinomů</a:t>
            </a:r>
          </a:p>
          <a:p>
            <a:pPr lvl="1"/>
            <a:r>
              <a:rPr lang="cs-CZ" dirty="0" smtClean="0"/>
              <a:t>Asociovaný s kouřením → vzniká z metaplastického dlaždicového epitelu bronchů → dysplazie → CIS → invazivní karcinom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DLAŽDICOBUNĚČNÝ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Poměrně často v oblasti hilu – vychází z bronchu</a:t>
            </a:r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dirty="0" smtClean="0"/>
              <a:t>Metastazuje v pozdějších stadiích → klinické symptomy</a:t>
            </a:r>
          </a:p>
          <a:p>
            <a:r>
              <a:rPr lang="cs-CZ" dirty="0" smtClean="0"/>
              <a:t>Komplikace:</a:t>
            </a:r>
          </a:p>
          <a:p>
            <a:pPr lvl="1"/>
            <a:r>
              <a:rPr lang="cs-CZ" dirty="0" smtClean="0"/>
              <a:t>Obstrukce bronchu (</a:t>
            </a:r>
            <a:r>
              <a:rPr lang="cs-CZ" dirty="0" err="1" smtClean="0"/>
              <a:t>exofytický</a:t>
            </a:r>
            <a:r>
              <a:rPr lang="cs-CZ" dirty="0" smtClean="0"/>
              <a:t> růst)</a:t>
            </a:r>
          </a:p>
          <a:p>
            <a:pPr lvl="1"/>
            <a:r>
              <a:rPr lang="cs-CZ" dirty="0" smtClean="0"/>
              <a:t>Dušnost, opakované záněty plic, krvácení</a:t>
            </a:r>
          </a:p>
        </p:txBody>
      </p:sp>
      <p:pic>
        <p:nvPicPr>
          <p:cNvPr id="5" name="Zástupný symbol pro obsah 4" descr="SS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582442" cy="366595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DLAŽDICOBUNĚČNÝ KARCINOM</a:t>
            </a:r>
            <a:endParaRPr lang="cs-CZ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Návaznost na bronchus</a:t>
            </a:r>
            <a:endParaRPr lang="cs-CZ" dirty="0"/>
          </a:p>
        </p:txBody>
      </p:sp>
      <p:pic>
        <p:nvPicPr>
          <p:cNvPr id="7" name="Zástupný symbol pro obsah 6" descr="SCC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4104000" cy="4104000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Rohové (</a:t>
            </a:r>
            <a:r>
              <a:rPr lang="cs-CZ" dirty="0" err="1" smtClean="0"/>
              <a:t>kankroidové</a:t>
            </a:r>
            <a:r>
              <a:rPr lang="cs-CZ" dirty="0" smtClean="0"/>
              <a:t>) perly</a:t>
            </a:r>
            <a:endParaRPr lang="cs-CZ" dirty="0"/>
          </a:p>
        </p:txBody>
      </p:sp>
      <p:pic>
        <p:nvPicPr>
          <p:cNvPr id="6" name="Zástupný symbol pro obsah 5" descr="Lung_squamous_carcinoma.jpg 300dpi RG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3016" y="2420888"/>
            <a:ext cx="4178928" cy="410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POVRCHOVÉ ZÁNĚTY PLIC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25 - 30 % plicních karcinomů</a:t>
            </a:r>
          </a:p>
          <a:p>
            <a:pPr lvl="1"/>
            <a:r>
              <a:rPr lang="cs-CZ" dirty="0" smtClean="0"/>
              <a:t>Není jednoznačná asociace s kouřením – nejčastější tumor nekuřáků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Spíše periferně a v okolí jizev, ale i centrálně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dirty="0" smtClean="0"/>
              <a:t>Poměrně pomalý růst</a:t>
            </a:r>
          </a:p>
          <a:p>
            <a:pPr lvl="1"/>
            <a:r>
              <a:rPr lang="cs-CZ" dirty="0" smtClean="0"/>
              <a:t>Nevytváří velkou masu</a:t>
            </a:r>
          </a:p>
          <a:p>
            <a:pPr lvl="1"/>
            <a:r>
              <a:rPr lang="cs-CZ" dirty="0" smtClean="0"/>
              <a:t>Může poměrně časně </a:t>
            </a:r>
            <a:r>
              <a:rPr lang="cs-CZ" dirty="0" err="1" smtClean="0"/>
              <a:t>metastázovat</a:t>
            </a:r>
            <a:endParaRPr lang="cs-CZ" dirty="0"/>
          </a:p>
        </p:txBody>
      </p:sp>
      <p:pic>
        <p:nvPicPr>
          <p:cNvPr id="5" name="Zástupný symbol pro obsah 4" descr="A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81982"/>
            <a:ext cx="4932040" cy="394563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Prekurzorová</a:t>
            </a:r>
            <a:r>
              <a:rPr lang="cs-CZ" dirty="0" smtClean="0"/>
              <a:t> léze:</a:t>
            </a:r>
          </a:p>
          <a:p>
            <a:pPr lvl="1"/>
            <a:r>
              <a:rPr lang="cs-CZ" dirty="0" smtClean="0"/>
              <a:t>Atypická adenomatózní </a:t>
            </a:r>
            <a:r>
              <a:rPr lang="cs-CZ" dirty="0" err="1" smtClean="0"/>
              <a:t>hyperplázie</a:t>
            </a:r>
            <a:r>
              <a:rPr lang="cs-CZ" dirty="0" smtClean="0"/>
              <a:t> (AAH)</a:t>
            </a:r>
          </a:p>
          <a:p>
            <a:pPr lvl="2"/>
            <a:r>
              <a:rPr lang="cs-CZ" dirty="0" smtClean="0"/>
              <a:t>Ložiska parenchymu s atypiemi alveolární výstelky (</a:t>
            </a:r>
            <a:r>
              <a:rPr lang="cs-CZ" dirty="0" err="1" smtClean="0"/>
              <a:t>Clarovy</a:t>
            </a:r>
            <a:r>
              <a:rPr lang="cs-CZ" dirty="0" smtClean="0"/>
              <a:t> </a:t>
            </a:r>
            <a:r>
              <a:rPr lang="cs-CZ" dirty="0" err="1" smtClean="0"/>
              <a:t>bb</a:t>
            </a:r>
            <a:r>
              <a:rPr lang="cs-CZ" dirty="0" smtClean="0"/>
              <a:t>. a </a:t>
            </a:r>
            <a:r>
              <a:rPr lang="cs-CZ" dirty="0" err="1" smtClean="0"/>
              <a:t>pneumocyty</a:t>
            </a:r>
            <a:r>
              <a:rPr lang="cs-CZ" dirty="0" smtClean="0"/>
              <a:t> 2. typu)</a:t>
            </a:r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Adenokarcinom in </a:t>
            </a:r>
            <a:r>
              <a:rPr lang="cs-CZ" dirty="0" err="1" smtClean="0"/>
              <a:t>situ</a:t>
            </a:r>
            <a:r>
              <a:rPr lang="cs-CZ" dirty="0" smtClean="0"/>
              <a:t> (AIS)</a:t>
            </a:r>
          </a:p>
          <a:p>
            <a:pPr lvl="2"/>
            <a:r>
              <a:rPr lang="cs-CZ" dirty="0" smtClean="0"/>
              <a:t>Velikost ≤ 3 cm</a:t>
            </a:r>
          </a:p>
          <a:p>
            <a:pPr lvl="2"/>
            <a:r>
              <a:rPr lang="cs-CZ" b="1" dirty="0" smtClean="0"/>
              <a:t>Není invazivní</a:t>
            </a:r>
          </a:p>
          <a:p>
            <a:pPr lvl="1"/>
            <a:r>
              <a:rPr lang="cs-CZ" dirty="0" smtClean="0"/>
              <a:t>Minimálně invazivní adenokarcinom (MIA)</a:t>
            </a:r>
          </a:p>
          <a:p>
            <a:pPr lvl="2"/>
            <a:r>
              <a:rPr lang="cs-CZ" dirty="0" smtClean="0"/>
              <a:t>Velikost ≤ 3 cm, </a:t>
            </a:r>
            <a:r>
              <a:rPr lang="cs-CZ" dirty="0" err="1" smtClean="0"/>
              <a:t>predominantně</a:t>
            </a:r>
            <a:r>
              <a:rPr lang="cs-CZ" dirty="0" smtClean="0"/>
              <a:t> </a:t>
            </a:r>
            <a:r>
              <a:rPr lang="cs-CZ" dirty="0" err="1" smtClean="0"/>
              <a:t>lepidický</a:t>
            </a:r>
            <a:r>
              <a:rPr lang="cs-CZ" dirty="0" smtClean="0"/>
              <a:t> způsob růstu s ≤ 5mm invazí</a:t>
            </a:r>
          </a:p>
          <a:p>
            <a:pPr lvl="1"/>
            <a:r>
              <a:rPr lang="cs-CZ" dirty="0" smtClean="0"/>
              <a:t>Invazivní adenokarcinom</a:t>
            </a:r>
          </a:p>
          <a:p>
            <a:pPr lvl="2"/>
            <a:r>
              <a:rPr lang="cs-CZ" dirty="0" smtClean="0"/>
              <a:t>Velikost &gt; 3 cm, nebo invaze &gt;5 mm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Ložisko v periferii parenchymu</a:t>
            </a:r>
            <a:endParaRPr lang="cs-CZ" dirty="0"/>
          </a:p>
        </p:txBody>
      </p:sp>
      <p:pic>
        <p:nvPicPr>
          <p:cNvPr id="6" name="Zástupný symbol pro obsah 5" descr="Adenocarcinoma_(3950819140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7825"/>
            <a:ext cx="4002061" cy="3763694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AIS</a:t>
            </a:r>
            <a:endParaRPr lang="cs-CZ" dirty="0"/>
          </a:p>
        </p:txBody>
      </p:sp>
      <p:pic>
        <p:nvPicPr>
          <p:cNvPr id="10" name="Zástupný symbol pro obsah 9" descr="A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8542" y="2276872"/>
            <a:ext cx="4092128" cy="37656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VELKOBUNĚČNÝ KARCINOM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10 – 15 % plicních karcinomů</a:t>
            </a:r>
          </a:p>
          <a:p>
            <a:endParaRPr lang="cs-CZ" dirty="0" smtClean="0"/>
          </a:p>
          <a:p>
            <a:r>
              <a:rPr lang="cs-CZ" dirty="0" smtClean="0"/>
              <a:t>Definice:</a:t>
            </a:r>
          </a:p>
          <a:p>
            <a:pPr lvl="1">
              <a:buNone/>
            </a:pPr>
            <a:r>
              <a:rPr lang="cs-CZ" dirty="0" smtClean="0"/>
              <a:t>=	Nediferencovaný karcinom, který postrádá morfologické známky diferenciace ke karcinomu </a:t>
            </a:r>
            <a:r>
              <a:rPr lang="cs-CZ" dirty="0" err="1" smtClean="0"/>
              <a:t>malobuněčnému</a:t>
            </a:r>
            <a:r>
              <a:rPr lang="cs-CZ" dirty="0" smtClean="0"/>
              <a:t>, adenokarcinomu či </a:t>
            </a:r>
            <a:r>
              <a:rPr lang="cs-CZ" dirty="0" err="1" smtClean="0"/>
              <a:t>dlaždicobuněčnému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Spíše centrálněji</a:t>
            </a:r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dirty="0" smtClean="0"/>
              <a:t>Agresivní, rychle se šíří, časné metastázy → špatná prognóza</a:t>
            </a:r>
          </a:p>
        </p:txBody>
      </p:sp>
      <p:pic>
        <p:nvPicPr>
          <p:cNvPr id="7" name="Zástupný symbol pro obsah 6" descr="L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00444" cy="368035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VELKOBUNĚČNÝ KARCINOM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Velké anaplastické buňky a mnohojaderné buňky</a:t>
            </a:r>
          </a:p>
        </p:txBody>
      </p:sp>
      <p:pic>
        <p:nvPicPr>
          <p:cNvPr id="11" name="Zástupný symbol pro obsah 10" descr="Large_cell_carcinoma_of_the_lung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17646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METASTATICKÁ POLITIKA PLICNÍCH KARCINOMŮ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Lymfatické uzliny</a:t>
            </a:r>
          </a:p>
          <a:p>
            <a:pPr lvl="1"/>
            <a:r>
              <a:rPr lang="cs-CZ" dirty="0" smtClean="0"/>
              <a:t>Plicní hilus, mediastinum</a:t>
            </a:r>
          </a:p>
          <a:p>
            <a:r>
              <a:rPr lang="cs-CZ" dirty="0" smtClean="0"/>
              <a:t>Druhostranná plíce</a:t>
            </a:r>
          </a:p>
          <a:p>
            <a:r>
              <a:rPr lang="cs-CZ" dirty="0" smtClean="0"/>
              <a:t>Pleura</a:t>
            </a:r>
          </a:p>
          <a:p>
            <a:r>
              <a:rPr lang="cs-CZ" dirty="0" smtClean="0"/>
              <a:t>Játra</a:t>
            </a:r>
          </a:p>
          <a:p>
            <a:r>
              <a:rPr lang="cs-CZ" dirty="0" smtClean="0"/>
              <a:t>Mozek</a:t>
            </a:r>
          </a:p>
          <a:p>
            <a:r>
              <a:rPr lang="cs-CZ" dirty="0" smtClean="0"/>
              <a:t>Nadledviny</a:t>
            </a:r>
          </a:p>
          <a:p>
            <a:r>
              <a:rPr lang="cs-CZ" dirty="0" smtClean="0"/>
              <a:t>Kost</a:t>
            </a:r>
          </a:p>
        </p:txBody>
      </p:sp>
      <p:pic>
        <p:nvPicPr>
          <p:cNvPr id="8" name="Zástupný symbol pro obsah 7" descr="Lung Cancer met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468" t="8116" r="4923"/>
          <a:stretch>
            <a:fillRect/>
          </a:stretch>
        </p:blipFill>
        <p:spPr>
          <a:xfrm>
            <a:off x="4572000" y="1916832"/>
            <a:ext cx="4464496" cy="434153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PATOLOGIE PLEURY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Záněty</a:t>
            </a:r>
          </a:p>
          <a:p>
            <a:r>
              <a:rPr lang="cs-CZ" dirty="0" smtClean="0"/>
              <a:t>Patologický obsah</a:t>
            </a:r>
          </a:p>
          <a:p>
            <a:r>
              <a:rPr lang="cs-CZ" dirty="0" smtClean="0"/>
              <a:t>Nádory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 PLEURY (PLEURITIDY)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patologický proces</a:t>
            </a:r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Plicní zánět (častěji)</a:t>
            </a:r>
          </a:p>
          <a:p>
            <a:pPr lvl="1"/>
            <a:r>
              <a:rPr lang="cs-CZ" dirty="0" smtClean="0"/>
              <a:t>Plicní infarkt</a:t>
            </a:r>
          </a:p>
          <a:p>
            <a:pPr lvl="1"/>
            <a:r>
              <a:rPr lang="cs-CZ" dirty="0" smtClean="0"/>
              <a:t>Tumor</a:t>
            </a:r>
          </a:p>
          <a:p>
            <a:r>
              <a:rPr lang="cs-CZ" dirty="0" err="1" smtClean="0"/>
              <a:t>Fibrinózní</a:t>
            </a:r>
            <a:r>
              <a:rPr lang="cs-CZ" dirty="0" smtClean="0"/>
              <a:t> zánět → vznik vazivových srůstů</a:t>
            </a:r>
          </a:p>
          <a:p>
            <a:r>
              <a:rPr lang="cs-CZ" dirty="0" smtClean="0"/>
              <a:t>Hnisavý zánět = </a:t>
            </a:r>
            <a:r>
              <a:rPr lang="cs-CZ" dirty="0" err="1" smtClean="0"/>
              <a:t>pyothorax</a:t>
            </a:r>
            <a:r>
              <a:rPr lang="cs-CZ" dirty="0" smtClean="0"/>
              <a:t> (empyém)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Fibrinózní</a:t>
            </a:r>
            <a:r>
              <a:rPr lang="cs-CZ" dirty="0" smtClean="0"/>
              <a:t> povrchový slizniční zánět (krupózní)</a:t>
            </a:r>
          </a:p>
          <a:p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Pneumokok, stafylokoky, </a:t>
            </a:r>
            <a:r>
              <a:rPr lang="cs-CZ" dirty="0" err="1" smtClean="0"/>
              <a:t>klebsiella</a:t>
            </a:r>
            <a:r>
              <a:rPr lang="cs-CZ" dirty="0" smtClean="0"/>
              <a:t>, </a:t>
            </a:r>
            <a:r>
              <a:rPr lang="cs-CZ" dirty="0" err="1" smtClean="0"/>
              <a:t>hemophilus</a:t>
            </a:r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PLEURITIDA</a:t>
            </a:r>
            <a:endParaRPr lang="cs-CZ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Pleurální srůsty</a:t>
            </a:r>
            <a:endParaRPr lang="cs-CZ" dirty="0"/>
          </a:p>
        </p:txBody>
      </p:sp>
      <p:pic>
        <p:nvPicPr>
          <p:cNvPr id="13" name="Zástupný symbol pro obsah 12" descr="pleural adhesion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5741"/>
            <a:ext cx="4040188" cy="3089556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Empyém</a:t>
            </a:r>
            <a:endParaRPr lang="cs-CZ" dirty="0"/>
          </a:p>
        </p:txBody>
      </p:sp>
      <p:pic>
        <p:nvPicPr>
          <p:cNvPr id="12" name="Zástupný symbol pro obsah 11" descr="jpg_pleural_empyema_11_3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9847" y="2204864"/>
            <a:ext cx="3643624" cy="381642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PATOLOGICKÝ OBSAH PLEURÁLNÍ DUTINY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Hemothorax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krev v pohrudniční dutině</a:t>
            </a:r>
          </a:p>
          <a:p>
            <a:r>
              <a:rPr lang="cs-CZ" dirty="0" err="1" smtClean="0"/>
              <a:t>Hydrothorax</a:t>
            </a:r>
            <a:r>
              <a:rPr lang="cs-CZ" dirty="0" smtClean="0"/>
              <a:t> (</a:t>
            </a:r>
            <a:r>
              <a:rPr lang="cs-CZ" dirty="0" err="1" smtClean="0"/>
              <a:t>fluidothorax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tekutina (výpotek) v pohrudniční dutině, zejména u srdečního selhání</a:t>
            </a:r>
          </a:p>
          <a:p>
            <a:r>
              <a:rPr lang="cs-CZ" dirty="0" err="1" smtClean="0"/>
              <a:t>Pneumothorax</a:t>
            </a:r>
            <a:endParaRPr lang="cs-CZ" dirty="0" smtClean="0"/>
          </a:p>
          <a:p>
            <a:pPr lvl="1"/>
            <a:r>
              <a:rPr lang="cs-CZ" dirty="0" smtClean="0"/>
              <a:t>Vzduch v pohrudniční dutině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PNEUMOTHORAX</a:t>
            </a:r>
            <a:endParaRPr lang="cs-CZ" b="1" dirty="0"/>
          </a:p>
        </p:txBody>
      </p:sp>
      <p:pic>
        <p:nvPicPr>
          <p:cNvPr id="6" name="Zástupný symbol pro obsah 5" descr="pneumothorax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7150"/>
            <a:ext cx="4038600" cy="405206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Uzavřený</a:t>
            </a:r>
          </a:p>
          <a:p>
            <a:pPr lvl="1"/>
            <a:r>
              <a:rPr lang="cs-CZ" dirty="0" smtClean="0"/>
              <a:t>Poranění plíce či dolních dýchacích cest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Otevřený</a:t>
            </a:r>
          </a:p>
          <a:p>
            <a:pPr lvl="1"/>
            <a:r>
              <a:rPr lang="cs-CZ" dirty="0" smtClean="0"/>
              <a:t>Poranění hrudní stěny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Ventilový (tenzní)</a:t>
            </a:r>
          </a:p>
          <a:p>
            <a:pPr lvl="1"/>
            <a:r>
              <a:rPr lang="cs-CZ" dirty="0" smtClean="0"/>
              <a:t>Vzduch se do pohrudniční dutiny dostává při nádechu, při výdechu se nemůže dostat ven → jednostranný přetlak → komprese srdce a velkých cév → akutní srdeční selhání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PLEURY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Primární</a:t>
            </a:r>
          </a:p>
          <a:p>
            <a:pPr lvl="1"/>
            <a:r>
              <a:rPr lang="cs-CZ" dirty="0" err="1" smtClean="0"/>
              <a:t>Mezoteliom</a:t>
            </a:r>
            <a:endParaRPr lang="cs-CZ" dirty="0" smtClean="0"/>
          </a:p>
          <a:p>
            <a:pPr lvl="2"/>
            <a:r>
              <a:rPr lang="cs-CZ" dirty="0" smtClean="0"/>
              <a:t>Maligní </a:t>
            </a:r>
          </a:p>
          <a:p>
            <a:pPr lvl="3"/>
            <a:r>
              <a:rPr lang="cs-CZ" dirty="0" err="1" smtClean="0"/>
              <a:t>Bifázická</a:t>
            </a:r>
            <a:r>
              <a:rPr lang="cs-CZ" dirty="0" smtClean="0"/>
              <a:t>, epiteloidní, </a:t>
            </a:r>
            <a:r>
              <a:rPr lang="cs-CZ" dirty="0" err="1" smtClean="0"/>
              <a:t>sarkomatoidní</a:t>
            </a:r>
            <a:r>
              <a:rPr lang="cs-CZ" dirty="0" smtClean="0"/>
              <a:t> a </a:t>
            </a:r>
            <a:r>
              <a:rPr lang="cs-CZ" dirty="0" err="1" smtClean="0"/>
              <a:t>desmoplastická</a:t>
            </a:r>
            <a:r>
              <a:rPr lang="cs-CZ" dirty="0" smtClean="0"/>
              <a:t> varianta</a:t>
            </a:r>
          </a:p>
          <a:p>
            <a:pPr lvl="3"/>
            <a:r>
              <a:rPr lang="cs-CZ" dirty="0" smtClean="0"/>
              <a:t>Asociace s asbestem</a:t>
            </a:r>
          </a:p>
          <a:p>
            <a:pPr lvl="2"/>
            <a:r>
              <a:rPr lang="cs-CZ" dirty="0" smtClean="0"/>
              <a:t>Benigní</a:t>
            </a:r>
          </a:p>
          <a:p>
            <a:pPr lvl="3"/>
            <a:r>
              <a:rPr lang="cs-CZ" dirty="0" smtClean="0"/>
              <a:t>Papilární </a:t>
            </a:r>
            <a:r>
              <a:rPr lang="cs-CZ" dirty="0" err="1" smtClean="0"/>
              <a:t>mezoteliom</a:t>
            </a:r>
            <a:endParaRPr lang="cs-CZ" dirty="0" smtClean="0"/>
          </a:p>
          <a:p>
            <a:pPr lvl="3"/>
            <a:r>
              <a:rPr lang="cs-CZ" dirty="0" err="1" smtClean="0"/>
              <a:t>Adenomatoidní</a:t>
            </a:r>
            <a:r>
              <a:rPr lang="cs-CZ" dirty="0" smtClean="0"/>
              <a:t> tumor</a:t>
            </a:r>
          </a:p>
          <a:p>
            <a:pPr lvl="1"/>
            <a:r>
              <a:rPr lang="cs-CZ" dirty="0" smtClean="0"/>
              <a:t>Solitární fibrózní tumor</a:t>
            </a:r>
          </a:p>
          <a:p>
            <a:pPr lvl="3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mesothelioma-970-444-20141001153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96752"/>
            <a:ext cx="5980048" cy="273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MEZOTELIOM</a:t>
            </a:r>
            <a:endParaRPr lang="cs-CZ" b="1" dirty="0"/>
          </a:p>
        </p:txBody>
      </p:sp>
      <p:pic>
        <p:nvPicPr>
          <p:cNvPr id="12" name="Zástupný symbol pro obsah 11" descr="Diffuse_pleural_mesotheli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102" y="1600200"/>
            <a:ext cx="6355796" cy="452596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PLEURY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Sekundární (častější)</a:t>
            </a:r>
          </a:p>
          <a:p>
            <a:pPr lvl="1"/>
            <a:r>
              <a:rPr lang="cs-CZ" dirty="0" smtClean="0"/>
              <a:t>Metastázy</a:t>
            </a:r>
          </a:p>
          <a:p>
            <a:pPr lvl="1"/>
            <a:r>
              <a:rPr lang="cs-CZ" dirty="0" smtClean="0"/>
              <a:t>Přímé prorůstání z okolí</a:t>
            </a:r>
          </a:p>
          <a:p>
            <a:pPr lvl="1"/>
            <a:r>
              <a:rPr lang="cs-CZ" dirty="0" smtClean="0"/>
              <a:t>Rozsev vícečetných uzlíků po pleuře = karcinomatóza pleury</a:t>
            </a: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Karcinomatóza pleury</a:t>
            </a:r>
            <a:endParaRPr lang="cs-CZ" dirty="0"/>
          </a:p>
        </p:txBody>
      </p:sp>
      <p:pic>
        <p:nvPicPr>
          <p:cNvPr id="6" name="Zástupný symbol pro obsah 5" descr="carcinomatosi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08495" y="2564904"/>
            <a:ext cx="4444364" cy="2952328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pozornost…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 typicky postihuje najednou celý lalok nebo celou plíci (</a:t>
            </a:r>
            <a:r>
              <a:rPr lang="cs-CZ" dirty="0" err="1" smtClean="0"/>
              <a:t>alární</a:t>
            </a:r>
            <a:r>
              <a:rPr lang="cs-CZ" dirty="0" smtClean="0"/>
              <a:t> pneumonie)</a:t>
            </a:r>
          </a:p>
          <a:p>
            <a:endParaRPr lang="cs-CZ" dirty="0"/>
          </a:p>
        </p:txBody>
      </p:sp>
      <p:pic>
        <p:nvPicPr>
          <p:cNvPr id="7" name="Obrázek 6" descr="pneumonia.png"/>
          <p:cNvPicPr>
            <a:picLocks noChangeAspect="1"/>
          </p:cNvPicPr>
          <p:nvPr/>
        </p:nvPicPr>
        <p:blipFill>
          <a:blip r:embed="rId2" cstate="print"/>
          <a:srcRect t="34250" b="36350"/>
          <a:stretch>
            <a:fillRect/>
          </a:stretch>
        </p:blipFill>
        <p:spPr>
          <a:xfrm>
            <a:off x="611560" y="3284984"/>
            <a:ext cx="7825324" cy="2855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4 stadia (u neléčené):</a:t>
            </a:r>
          </a:p>
          <a:p>
            <a:pPr lvl="1"/>
            <a:r>
              <a:rPr lang="cs-CZ" dirty="0" smtClean="0"/>
              <a:t>Stadium zánětlivého edému</a:t>
            </a:r>
          </a:p>
          <a:p>
            <a:pPr lvl="1"/>
            <a:r>
              <a:rPr lang="cs-CZ" dirty="0" smtClean="0"/>
              <a:t>Stadium červené </a:t>
            </a:r>
            <a:r>
              <a:rPr lang="cs-CZ" dirty="0" err="1" smtClean="0"/>
              <a:t>hepatizace</a:t>
            </a:r>
            <a:endParaRPr lang="cs-CZ" dirty="0" smtClean="0"/>
          </a:p>
          <a:p>
            <a:pPr lvl="1"/>
            <a:r>
              <a:rPr lang="cs-CZ" dirty="0" smtClean="0"/>
              <a:t>Stadium šedé </a:t>
            </a:r>
            <a:r>
              <a:rPr lang="cs-CZ" dirty="0" err="1" smtClean="0"/>
              <a:t>hepatizace</a:t>
            </a:r>
            <a:endParaRPr lang="cs-CZ" dirty="0" smtClean="0"/>
          </a:p>
          <a:p>
            <a:pPr lvl="1"/>
            <a:r>
              <a:rPr lang="cs-CZ" dirty="0" smtClean="0"/>
              <a:t>Stadium rezoluce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Při nedokonalé resorpci fibrinu dochází k </a:t>
            </a:r>
            <a:r>
              <a:rPr lang="cs-CZ" dirty="0" err="1" smtClean="0"/>
              <a:t>fibrotizaci</a:t>
            </a:r>
            <a:r>
              <a:rPr lang="cs-CZ" dirty="0" smtClean="0"/>
              <a:t> alveolů – </a:t>
            </a:r>
            <a:r>
              <a:rPr lang="cs-CZ" b="1" dirty="0" smtClean="0"/>
              <a:t>karnifikace</a:t>
            </a:r>
          </a:p>
        </p:txBody>
      </p:sp>
      <p:pic>
        <p:nvPicPr>
          <p:cNvPr id="6" name="Zástupný symbol pro obsah 5" descr="pathology_lobarpneumonia10x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97934"/>
            <a:ext cx="2520280" cy="44844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 alveolech dominuje fibrin + erytrocyty, v závislosti na stadiu příměs neutrofilních granulocytů</a:t>
            </a:r>
            <a:endParaRPr lang="cs-CZ" dirty="0"/>
          </a:p>
        </p:txBody>
      </p:sp>
      <p:pic>
        <p:nvPicPr>
          <p:cNvPr id="5" name="Zástupný symbol pro obsah 4" descr="pathology_lobarpneumonia10x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59" y="2204864"/>
            <a:ext cx="4758757" cy="34263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Vzniká většinou přestupem z dýchacích cest</a:t>
            </a:r>
          </a:p>
          <a:p>
            <a:endParaRPr lang="cs-CZ" dirty="0" smtClean="0"/>
          </a:p>
          <a:p>
            <a:r>
              <a:rPr lang="cs-CZ" dirty="0" smtClean="0"/>
              <a:t>Bakteriální zánět plic</a:t>
            </a:r>
          </a:p>
          <a:p>
            <a:pPr lvl="1"/>
            <a:r>
              <a:rPr lang="cs-CZ" dirty="0" smtClean="0"/>
              <a:t>Katarálně-hnisavý</a:t>
            </a:r>
          </a:p>
          <a:p>
            <a:pPr lvl="1"/>
            <a:r>
              <a:rPr lang="cs-CZ" dirty="0" smtClean="0"/>
              <a:t>Hnisavý</a:t>
            </a:r>
          </a:p>
          <a:p>
            <a:pPr lvl="1"/>
            <a:r>
              <a:rPr lang="cs-CZ" dirty="0" err="1" smtClean="0"/>
              <a:t>Abscedující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Může navazovat na předchozí virový zánět (většinou chřipka)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err="1" smtClean="0"/>
              <a:t>Streptokokus</a:t>
            </a:r>
            <a:r>
              <a:rPr lang="cs-CZ" dirty="0" smtClean="0"/>
              <a:t>, </a:t>
            </a:r>
            <a:r>
              <a:rPr lang="cs-CZ" dirty="0" err="1" smtClean="0"/>
              <a:t>stafylokokus</a:t>
            </a:r>
            <a:r>
              <a:rPr lang="cs-CZ" dirty="0" smtClean="0"/>
              <a:t>, </a:t>
            </a:r>
            <a:r>
              <a:rPr lang="cs-CZ" dirty="0" err="1" smtClean="0"/>
              <a:t>hemofilus</a:t>
            </a:r>
            <a:r>
              <a:rPr lang="cs-CZ" dirty="0" smtClean="0"/>
              <a:t>, </a:t>
            </a:r>
            <a:r>
              <a:rPr lang="cs-CZ" dirty="0" err="1" smtClean="0"/>
              <a:t>legionella</a:t>
            </a:r>
            <a:r>
              <a:rPr lang="cs-CZ" dirty="0" smtClean="0"/>
              <a:t>, </a:t>
            </a:r>
            <a:r>
              <a:rPr lang="cs-CZ" dirty="0" err="1" smtClean="0"/>
              <a:t>klebsiella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1378</Words>
  <Application>Microsoft Office PowerPoint</Application>
  <PresentationFormat>Předvádění na obrazovce (4:3)</PresentationFormat>
  <Paragraphs>355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Motiv sady Office</vt:lpstr>
      <vt:lpstr>Patologie respiračního systému II. </vt:lpstr>
      <vt:lpstr>OSNOVA</vt:lpstr>
      <vt:lpstr>ZÁNĚTY PLIC (PNEUMONIE)</vt:lpstr>
      <vt:lpstr>POVRCHOVÉ ZÁNĚTY PLIC</vt:lpstr>
      <vt:lpstr>LOBÁRNÍ PNEUMONIE</vt:lpstr>
      <vt:lpstr>LOBÁRNÍ PNEUMONIE</vt:lpstr>
      <vt:lpstr>LOBÁRNÍ PNEUMONIE</vt:lpstr>
      <vt:lpstr>LOBÁRNÍ PNEUMONIE</vt:lpstr>
      <vt:lpstr>BRONCHOPNEUMONIE</vt:lpstr>
      <vt:lpstr>BRONCHOPNEUMONIE</vt:lpstr>
      <vt:lpstr>BRONCHOPNEUMONIE</vt:lpstr>
      <vt:lpstr>BRONCHOPNEUMONIE</vt:lpstr>
      <vt:lpstr>INTERSTICIÁLNÍ ZÁNĚTY PLIC</vt:lpstr>
      <vt:lpstr>INTERSTICIÁLNÍ ZÁNĚTY PLIC</vt:lpstr>
      <vt:lpstr>NEINFEKČNÍ INTERSTICIÁLNÍ PNEUMONIE</vt:lpstr>
      <vt:lpstr>IDIOPATICKÁ PLICNÍ FIBRÓZA</vt:lpstr>
      <vt:lpstr>IDIOPATICKÁ PLICNÍ FIBRÓZA</vt:lpstr>
      <vt:lpstr>IDIOPATICKÁ PLICNÍ FIBRÓZA</vt:lpstr>
      <vt:lpstr>OSTATNÍ INTERSTICIÁLNÍ PNEUMONIE</vt:lpstr>
      <vt:lpstr>GRANULOMATÓZNÍ PLICNÍ ZÁNĚTY TBC</vt:lpstr>
      <vt:lpstr>TBC</vt:lpstr>
      <vt:lpstr>PNEUMOKONIÓZY</vt:lpstr>
      <vt:lpstr>SILIKÓZA</vt:lpstr>
      <vt:lpstr>SILIKÓZA</vt:lpstr>
      <vt:lpstr>NÁDORY PLIC</vt:lpstr>
      <vt:lpstr>CHONDROHAMARTOM PLIC</vt:lpstr>
      <vt:lpstr>CHONDROHAMARTOM PLIC</vt:lpstr>
      <vt:lpstr>CHONDROHAMARTOM PLIC</vt:lpstr>
      <vt:lpstr>BRONCHOGENNÍ KARCINOM</vt:lpstr>
      <vt:lpstr>BRONCHOGENNÍ KARCINOM - TYPY</vt:lpstr>
      <vt:lpstr>SCLC – MALOBUNĚČNÝ KARCINOM (NEUROENDOKRINNÍ KARCINOM G3)</vt:lpstr>
      <vt:lpstr>SCLC – MALOBUNĚČNÝ KARCINOM</vt:lpstr>
      <vt:lpstr>PARANEOPLASTICKÝ SYNDROM</vt:lpstr>
      <vt:lpstr>SCLC – MALOBUNĚČNÝ KARCINOM</vt:lpstr>
      <vt:lpstr>SCLC – MALOBUNĚČNÝ KARCINOM</vt:lpstr>
      <vt:lpstr>NSCLC – SKUPINA NEMALOBUNĚČNÝCH PLICNÍCH KARCINOMŮ</vt:lpstr>
      <vt:lpstr>DLAŽDICOBUNĚČNÝ KARCINOM</vt:lpstr>
      <vt:lpstr>DLAŽDICOBUNĚČNÝ KARCINOM</vt:lpstr>
      <vt:lpstr>DLAŽDICOBUNĚČNÝ KARCINOM</vt:lpstr>
      <vt:lpstr>ADENOKARCINOM</vt:lpstr>
      <vt:lpstr>ADENOKARCINOM</vt:lpstr>
      <vt:lpstr>ADENOKARCINOM</vt:lpstr>
      <vt:lpstr>ADENOKARCINOM</vt:lpstr>
      <vt:lpstr>VELKOBUNĚČNÝ KARCINOM</vt:lpstr>
      <vt:lpstr>VELKOBUNĚČNÝ KARCINOM</vt:lpstr>
      <vt:lpstr>VELKOBUNĚČNÝ KARCINOM</vt:lpstr>
      <vt:lpstr>METASTATICKÁ POLITIKA PLICNÍCH KARCINOMŮ</vt:lpstr>
      <vt:lpstr>PATOLOGIE PLEURY</vt:lpstr>
      <vt:lpstr>ZÁNĚTY PLEURY (PLEURITIDY)</vt:lpstr>
      <vt:lpstr>PLEURITIDA</vt:lpstr>
      <vt:lpstr>PATOLOGICKÝ OBSAH PLEURÁLNÍ DUTINY</vt:lpstr>
      <vt:lpstr>PNEUMOTHORAX</vt:lpstr>
      <vt:lpstr>NÁDORY PLEURY</vt:lpstr>
      <vt:lpstr>MEZOTELIOM</vt:lpstr>
      <vt:lpstr>NÁDORY PLEURY</vt:lpstr>
      <vt:lpstr>Snímek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uzivatel</cp:lastModifiedBy>
  <cp:revision>110</cp:revision>
  <dcterms:created xsi:type="dcterms:W3CDTF">2018-03-10T19:21:30Z</dcterms:created>
  <dcterms:modified xsi:type="dcterms:W3CDTF">2018-03-14T22:52:31Z</dcterms:modified>
</cp:coreProperties>
</file>