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1" r:id="rId2"/>
    <p:sldId id="342" r:id="rId3"/>
    <p:sldId id="343" r:id="rId4"/>
    <p:sldId id="369" r:id="rId5"/>
    <p:sldId id="330" r:id="rId6"/>
    <p:sldId id="364" r:id="rId7"/>
    <p:sldId id="377" r:id="rId8"/>
    <p:sldId id="410" r:id="rId9"/>
    <p:sldId id="515" r:id="rId10"/>
    <p:sldId id="516" r:id="rId11"/>
    <p:sldId id="317" r:id="rId12"/>
    <p:sldId id="405" r:id="rId13"/>
    <p:sldId id="380" r:id="rId14"/>
    <p:sldId id="406" r:id="rId15"/>
    <p:sldId id="350" r:id="rId16"/>
    <p:sldId id="397" r:id="rId17"/>
    <p:sldId id="298" r:id="rId18"/>
    <p:sldId id="348" r:id="rId19"/>
    <p:sldId id="398" r:id="rId20"/>
  </p:sldIdLst>
  <p:sldSz cx="9144000" cy="6858000" type="screen4x3"/>
  <p:notesSz cx="6858000" cy="9144000"/>
  <p:custDataLst>
    <p:tags r:id="rId22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FF"/>
    <a:srgbClr val="0000FF"/>
    <a:srgbClr val="00B000"/>
    <a:srgbClr val="0E9611"/>
    <a:srgbClr val="009900"/>
    <a:srgbClr val="00B021"/>
    <a:srgbClr val="28B000"/>
    <a:srgbClr val="C3D6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2145" autoAdjust="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1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AC0616-A9FE-4F9D-9608-95D3966FEB4C}" type="datetimeFigureOut">
              <a:rPr lang="cs-CZ"/>
              <a:pPr>
                <a:defRPr/>
              </a:pPr>
              <a:t>02.01.2020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F4CBBC7-7E7A-4186-86E2-83906555ED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9409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4CBBC7-7E7A-4186-86E2-83906555EDB9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11776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E1DD8C9A-4746-4EE2-AA43-68907335D906}" type="slidenum">
              <a:rPr lang="cs-CZ" sz="1200">
                <a:latin typeface="Times New Roman" pitchFamily="18" charset="0"/>
              </a:rPr>
              <a:pPr algn="r" eaLnBrk="0" hangingPunct="0"/>
              <a:t>13</a:t>
            </a:fld>
            <a:endParaRPr lang="cs-CZ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1423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5E6F7B-801F-42C8-82C5-4DAB90311CD9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462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1C38D384-D2B4-4FCD-9BD7-EDD660B268B4}" type="slidenum">
              <a:rPr lang="cs-CZ" sz="1200">
                <a:latin typeface="Comic Sans MS" pitchFamily="66" charset="0"/>
              </a:rPr>
              <a:pPr algn="r" eaLnBrk="0" hangingPunct="0"/>
              <a:t>15</a:t>
            </a:fld>
            <a:endParaRPr lang="cs-CZ" sz="1200">
              <a:latin typeface="Comic Sans MS" pitchFamily="66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4CA46B-BA86-4822-8E09-18B8A5563EB4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AF23D9-7718-4ABE-AC9D-D30C0D8D8F50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37C64E-1494-42DA-A976-EFC182DB567D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10854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BEC585E-529A-4CFA-AFA2-2CBEFA3911A7}" type="slidenum">
              <a:rPr lang="cs-CZ" sz="1200"/>
              <a:pPr algn="r"/>
              <a:t>5</a:t>
            </a:fld>
            <a:endParaRPr lang="cs-CZ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25DD6B-EBB5-4936-A6E4-D23383E5A54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73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>
            <a:extLst>
              <a:ext uri="{FF2B5EF4-FFF2-40B4-BE49-F238E27FC236}">
                <a16:creationId xmlns:a16="http://schemas.microsoft.com/office/drawing/2014/main" id="{4C8F51E3-8B7B-43E7-A6C6-542BCAA3B7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Zástupný symbol pro poznámky 2">
            <a:extLst>
              <a:ext uri="{FF2B5EF4-FFF2-40B4-BE49-F238E27FC236}">
                <a16:creationId xmlns:a16="http://schemas.microsoft.com/office/drawing/2014/main" id="{4947B052-A08F-4474-8C65-1B8E9BC68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0180" name="Zástupný symbol pro číslo snímku 3">
            <a:extLst>
              <a:ext uri="{FF2B5EF4-FFF2-40B4-BE49-F238E27FC236}">
                <a16:creationId xmlns:a16="http://schemas.microsoft.com/office/drawing/2014/main" id="{23C0F83A-8EEE-4CF4-AC17-25C2704F49F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8445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45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45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45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45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4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4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4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4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6E452B8A-CC2B-4D3B-AA27-CFFA1FB74DFE}" type="slidenum">
              <a:rPr lang="cs-CZ" altLang="cs-CZ" sz="1200"/>
              <a:pPr algn="r"/>
              <a:t>7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>
            <a:extLst>
              <a:ext uri="{FF2B5EF4-FFF2-40B4-BE49-F238E27FC236}">
                <a16:creationId xmlns:a16="http://schemas.microsoft.com/office/drawing/2014/main" id="{453E277E-F614-470B-9C58-39D45B6B14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Zástupný symbol pro poznámky 2">
            <a:extLst>
              <a:ext uri="{FF2B5EF4-FFF2-40B4-BE49-F238E27FC236}">
                <a16:creationId xmlns:a16="http://schemas.microsoft.com/office/drawing/2014/main" id="{7FB6499B-9595-488D-AF89-6A7EDDADD0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63492" name="Zástupný symbol pro číslo snímku 3">
            <a:extLst>
              <a:ext uri="{FF2B5EF4-FFF2-40B4-BE49-F238E27FC236}">
                <a16:creationId xmlns:a16="http://schemas.microsoft.com/office/drawing/2014/main" id="{C6178A55-6011-49F7-8BF3-CF5D578178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1343C2-D741-40E1-AB38-8192A673F91C}" type="slidenum">
              <a:rPr lang="fr-FR" altLang="cs-CZ" smtClean="0">
                <a:latin typeface="Calibri" panose="020F0502020204030204" pitchFamily="34" charset="0"/>
              </a:rPr>
              <a:pPr/>
              <a:t>9</a:t>
            </a:fld>
            <a:endParaRPr lang="fr-FR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4CBBC7-7E7A-4186-86E2-83906555EDB9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11571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4338F422-C3E0-4225-9287-7F72C3EFD73A}" type="slidenum">
              <a:rPr lang="cs-CZ" sz="1200">
                <a:latin typeface="Times New Roman" pitchFamily="18" charset="0"/>
              </a:rPr>
              <a:pPr algn="r" eaLnBrk="0" hangingPunct="0"/>
              <a:t>12</a:t>
            </a:fld>
            <a:endParaRPr lang="cs-CZ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D4E82-5B4E-4124-B926-A38C2550B00E}" type="datetimeFigureOut">
              <a:rPr lang="cs-CZ"/>
              <a:pPr>
                <a:defRPr/>
              </a:pPr>
              <a:t>02.01.2020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81F5D-0762-4098-ACD2-B612CEA520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49065-968D-4321-A88B-557E07EE27C8}" type="datetimeFigureOut">
              <a:rPr lang="cs-CZ"/>
              <a:pPr>
                <a:defRPr/>
              </a:pPr>
              <a:t>02.01.2020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2782B-FAF4-4285-AA67-F9BDF7C29D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52A11-4460-48F0-B012-04A94F6A05F1}" type="datetimeFigureOut">
              <a:rPr lang="cs-CZ"/>
              <a:pPr>
                <a:defRPr/>
              </a:pPr>
              <a:t>02.01.2020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32D60-8604-40B8-9FF3-4720F4A894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D62F4-E5A1-44C7-92F3-F49B9C4F4169}" type="datetimeFigureOut">
              <a:rPr lang="cs-CZ"/>
              <a:pPr>
                <a:defRPr/>
              </a:pPr>
              <a:t>02.01.2020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AF524-7A81-46B2-AA2B-BB448B8A1D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3E15E-9C27-4F5E-BD20-2CCC9F13BB79}" type="datetimeFigureOut">
              <a:rPr lang="cs-CZ"/>
              <a:pPr>
                <a:defRPr/>
              </a:pPr>
              <a:t>02.01.2020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FCC69-B988-422A-BBFE-D3EB7B4BF0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9F4CE-6A35-4AD5-971A-380805759E14}" type="datetimeFigureOut">
              <a:rPr lang="cs-CZ"/>
              <a:pPr>
                <a:defRPr/>
              </a:pPr>
              <a:t>02.01.2020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AACF-A9A4-45A6-883A-4F2EDEF35B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49314-523D-4BEF-8265-13A6BFBD135B}" type="datetimeFigureOut">
              <a:rPr lang="cs-CZ"/>
              <a:pPr>
                <a:defRPr/>
              </a:pPr>
              <a:t>02.01.2020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84B1D-2092-430C-9411-8C9E1170AB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B590E-81E2-4790-B580-46CE25DFC46F}" type="datetimeFigureOut">
              <a:rPr lang="cs-CZ"/>
              <a:pPr>
                <a:defRPr/>
              </a:pPr>
              <a:t>02.01.2020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6C53F-F40C-48EE-B4B5-DC06AC4DAF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EE9A7-C54A-4F26-805E-D3BBABB22A9E}" type="datetimeFigureOut">
              <a:rPr lang="cs-CZ"/>
              <a:pPr>
                <a:defRPr/>
              </a:pPr>
              <a:t>02.01.2020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7BB51-7020-4818-9049-65E8E40C11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68CFB-3CDB-4AD0-A8EF-8AB2E57D39F8}" type="datetimeFigureOut">
              <a:rPr lang="cs-CZ"/>
              <a:pPr>
                <a:defRPr/>
              </a:pPr>
              <a:t>02.01.2020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CE3D2-FE6E-4042-A63C-7FDB0B5264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A613D-C274-4A04-98C4-26AAED579BA3}" type="datetimeFigureOut">
              <a:rPr lang="cs-CZ"/>
              <a:pPr>
                <a:defRPr/>
              </a:pPr>
              <a:t>02.01.2020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FB65B-62C4-40D4-8BC3-7BDAF9B96E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7000"/>
            <a:lum/>
          </a:blip>
          <a:srcRect/>
          <a:stretch>
            <a:fillRect l="-65000" r="-6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31AD3D-F8BA-44D2-8179-F140BD608038}" type="datetimeFigureOut">
              <a:rPr lang="cs-CZ"/>
              <a:pPr>
                <a:defRPr/>
              </a:pPr>
              <a:t>02.01.2020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BD4E9E-B986-4AF6-A30A-E78FBE5C6F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846640" cy="1656184"/>
          </a:xfrm>
        </p:spPr>
        <p:txBody>
          <a:bodyPr/>
          <a:lstStyle/>
          <a:p>
            <a:r>
              <a:rPr lang="cs-CZ" sz="3600" b="1" dirty="0">
                <a:solidFill>
                  <a:srgbClr val="006600"/>
                </a:solidFill>
              </a:rPr>
              <a:t>Lékařská genetika</a:t>
            </a:r>
            <a:br>
              <a:rPr lang="cs-CZ" sz="3600" b="1" dirty="0">
                <a:solidFill>
                  <a:srgbClr val="006600"/>
                </a:solidFill>
              </a:rPr>
            </a:br>
            <a:r>
              <a:rPr lang="cs-CZ" sz="3600" b="1" dirty="0">
                <a:solidFill>
                  <a:srgbClr val="006600"/>
                </a:solidFill>
              </a:rPr>
              <a:t>Genetické poradenství</a:t>
            </a:r>
            <a:endParaRPr lang="cs-CZ" sz="2400" dirty="0">
              <a:solidFill>
                <a:srgbClr val="0066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5517232"/>
            <a:ext cx="8064896" cy="1129680"/>
          </a:xfrm>
        </p:spPr>
        <p:txBody>
          <a:bodyPr/>
          <a:lstStyle/>
          <a:p>
            <a:r>
              <a:rPr lang="cs-CZ" b="1">
                <a:solidFill>
                  <a:schemeClr val="tx1"/>
                </a:solidFill>
              </a:rPr>
              <a:t>ZL </a:t>
            </a:r>
            <a:r>
              <a:rPr lang="cs-CZ" b="1" dirty="0">
                <a:solidFill>
                  <a:schemeClr val="tx1"/>
                </a:solidFill>
              </a:rPr>
              <a:t>2020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7" descr="Není k dispozici žádný popis fotky.">
            <a:extLst>
              <a:ext uri="{FF2B5EF4-FFF2-40B4-BE49-F238E27FC236}">
                <a16:creationId xmlns:a16="http://schemas.microsoft.com/office/drawing/2014/main" id="{90E5C505-9715-48DB-94E0-1D1C401EF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-190500"/>
            <a:ext cx="20669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DBB8558-71BF-436E-B3D3-C64CAB371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050" y="1185863"/>
            <a:ext cx="9144000" cy="993775"/>
          </a:xfrm>
        </p:spPr>
        <p:txBody>
          <a:bodyPr/>
          <a:lstStyle/>
          <a:p>
            <a:pPr>
              <a:defRPr/>
            </a:pPr>
            <a:br>
              <a:rPr lang="cs-CZ" sz="3600" b="1" dirty="0">
                <a:solidFill>
                  <a:srgbClr val="C00000"/>
                </a:solidFill>
                <a:latin typeface="+mn-lt"/>
              </a:rPr>
            </a:br>
            <a:r>
              <a:rPr lang="cs-CZ" sz="3200" b="1" dirty="0">
                <a:solidFill>
                  <a:srgbClr val="C00000"/>
                </a:solidFill>
              </a:rPr>
              <a:t>…protože táta není kouzelník a lékař není Bůh…</a:t>
            </a:r>
            <a:endParaRPr lang="cs-CZ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4516" name="Zástupný obsah 2">
            <a:extLst>
              <a:ext uri="{FF2B5EF4-FFF2-40B4-BE49-F238E27FC236}">
                <a16:creationId xmlns:a16="http://schemas.microsoft.com/office/drawing/2014/main" id="{50AE7176-2F08-4997-A335-EB417A867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2852738"/>
            <a:ext cx="8640762" cy="3313112"/>
          </a:xfrm>
        </p:spPr>
        <p:txBody>
          <a:bodyPr/>
          <a:lstStyle/>
          <a:p>
            <a:r>
              <a:rPr lang="cs-CZ" altLang="cs-CZ" sz="2400" b="1"/>
              <a:t>Nabízí podporu rodinám dětských pacientů při léčebné </a:t>
            </a:r>
            <a:br>
              <a:rPr lang="cs-CZ" altLang="cs-CZ" sz="2400" b="1"/>
            </a:br>
            <a:r>
              <a:rPr lang="cs-CZ" altLang="cs-CZ" sz="2400" b="1"/>
              <a:t>i paliativní péči. </a:t>
            </a:r>
          </a:p>
          <a:p>
            <a:r>
              <a:rPr lang="cs-CZ" altLang="cs-CZ" sz="2400" b="1"/>
              <a:t>Centrum provázení zahájilo svou činnost ve Všeobecné fakultní nemocnici v Praze, v současné době pracuje také ve FN Brno </a:t>
            </a:r>
            <a:br>
              <a:rPr lang="cs-CZ" altLang="cs-CZ" sz="2400" b="1"/>
            </a:br>
            <a:r>
              <a:rPr lang="cs-CZ" altLang="cs-CZ" sz="2400" b="1"/>
              <a:t>a FN Hradec Králové. </a:t>
            </a:r>
          </a:p>
          <a:p>
            <a:r>
              <a:rPr lang="cs-CZ" altLang="cs-CZ" sz="2400" b="1"/>
              <a:t>Pracovníci Center provázení se věnují rodičům malých vážně nemocných pacientů a provází je především v prvních fázích vyrovnání se s novou skutečností.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>
                <a:solidFill>
                  <a:srgbClr val="006600"/>
                </a:solidFill>
              </a:rPr>
              <a:t>Doporučení  ke genetickému vyšetření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b="1" dirty="0">
                <a:latin typeface="Calibri" pitchFamily="34" charset="0"/>
              </a:rPr>
              <a:t>rodiny s výskytem dědičného onemocnění, chromosomové aberace, vývojové vady</a:t>
            </a:r>
          </a:p>
          <a:p>
            <a:pPr eaLnBrk="1" hangingPunct="1"/>
            <a:r>
              <a:rPr lang="cs-CZ" sz="2800" b="1" dirty="0">
                <a:latin typeface="Calibri" pitchFamily="34" charset="0"/>
              </a:rPr>
              <a:t>páry léčené pro poruchy reprodukce</a:t>
            </a:r>
          </a:p>
          <a:p>
            <a:pPr eaLnBrk="1" hangingPunct="1"/>
            <a:r>
              <a:rPr lang="cs-CZ" sz="2800" b="1" dirty="0">
                <a:latin typeface="Calibri" pitchFamily="34" charset="0"/>
              </a:rPr>
              <a:t>těhotné ženy se zvýšeným rizikem postižení plodu</a:t>
            </a:r>
          </a:p>
          <a:p>
            <a:pPr eaLnBrk="1" hangingPunct="1"/>
            <a:r>
              <a:rPr lang="cs-CZ" sz="2800" b="1" dirty="0">
                <a:latin typeface="Calibri" pitchFamily="34" charset="0"/>
              </a:rPr>
              <a:t>příbuzenské páry</a:t>
            </a:r>
          </a:p>
          <a:p>
            <a:pPr eaLnBrk="1" hangingPunct="1"/>
            <a:r>
              <a:rPr lang="cs-CZ" sz="2800" b="1" dirty="0">
                <a:latin typeface="Calibri" pitchFamily="34" charset="0"/>
              </a:rPr>
              <a:t>osoby se zvýšeným rizikem indukovaných mutací (vliv zevního prostředí)</a:t>
            </a:r>
          </a:p>
          <a:p>
            <a:pPr eaLnBrk="1" hangingPunct="1"/>
            <a:r>
              <a:rPr lang="cs-CZ" sz="2800" b="1" dirty="0">
                <a:latin typeface="Calibri" pitchFamily="34" charset="0"/>
              </a:rPr>
              <a:t>dárci gamet</a:t>
            </a:r>
          </a:p>
          <a:p>
            <a:pPr eaLnBrk="1" hangingPunct="1"/>
            <a:r>
              <a:rPr lang="cs-CZ" sz="2800" b="1" dirty="0">
                <a:latin typeface="Calibri" pitchFamily="34" charset="0"/>
              </a:rPr>
              <a:t>pacienti s onkologickým onemocněním</a:t>
            </a:r>
            <a:endParaRPr lang="cs-CZ" sz="2800" dirty="0"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60350"/>
            <a:ext cx="7772400" cy="1080418"/>
          </a:xfrm>
        </p:spPr>
        <p:txBody>
          <a:bodyPr/>
          <a:lstStyle/>
          <a:p>
            <a:r>
              <a:rPr lang="en-US" sz="3200" b="1" dirty="0" err="1">
                <a:solidFill>
                  <a:srgbClr val="006600"/>
                </a:solidFill>
                <a:latin typeface="Calibri" pitchFamily="34" charset="0"/>
              </a:rPr>
              <a:t>Genetická</a:t>
            </a:r>
            <a:r>
              <a:rPr lang="en-US" sz="3200" b="1" dirty="0">
                <a:solidFill>
                  <a:srgbClr val="006600"/>
                </a:solidFill>
                <a:latin typeface="Calibri" pitchFamily="34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Calibri" pitchFamily="34" charset="0"/>
              </a:rPr>
              <a:t>konzultace</a:t>
            </a:r>
            <a:r>
              <a:rPr lang="en-US" sz="3200" b="1" dirty="0">
                <a:solidFill>
                  <a:srgbClr val="006600"/>
                </a:solidFill>
                <a:latin typeface="Calibri" pitchFamily="34" charset="0"/>
              </a:rPr>
              <a:t>  </a:t>
            </a:r>
            <a:br>
              <a:rPr lang="cs-CZ" sz="3200" b="1" dirty="0">
                <a:solidFill>
                  <a:srgbClr val="006600"/>
                </a:solidFill>
                <a:latin typeface="Calibri" pitchFamily="34" charset="0"/>
              </a:rPr>
            </a:br>
            <a:r>
              <a:rPr lang="en-US" sz="3200" b="1" dirty="0" err="1">
                <a:solidFill>
                  <a:srgbClr val="006600"/>
                </a:solidFill>
                <a:latin typeface="Calibri" pitchFamily="34" charset="0"/>
              </a:rPr>
              <a:t>Shormáždění</a:t>
            </a:r>
            <a:r>
              <a:rPr lang="en-US" sz="3200" b="1" dirty="0">
                <a:solidFill>
                  <a:srgbClr val="006600"/>
                </a:solidFill>
                <a:latin typeface="Calibri" pitchFamily="34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Calibri" pitchFamily="34" charset="0"/>
              </a:rPr>
              <a:t>informací</a:t>
            </a:r>
            <a:endParaRPr lang="en-US" sz="3200" dirty="0">
              <a:solidFill>
                <a:srgbClr val="006600"/>
              </a:solidFill>
              <a:latin typeface="Calibri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484784"/>
            <a:ext cx="5795963" cy="5373216"/>
          </a:xfrm>
        </p:spPr>
        <p:txBody>
          <a:bodyPr/>
          <a:lstStyle/>
          <a:p>
            <a:r>
              <a:rPr lang="en-US" sz="2800" b="1" dirty="0" err="1">
                <a:solidFill>
                  <a:srgbClr val="000000"/>
                </a:solidFill>
                <a:latin typeface="Calibri" pitchFamily="34" charset="0"/>
              </a:rPr>
              <a:t>Osobní</a:t>
            </a:r>
            <a:r>
              <a:rPr lang="en-US" sz="28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Calibri" pitchFamily="34" charset="0"/>
              </a:rPr>
              <a:t>anamnesa</a:t>
            </a:r>
            <a:endParaRPr lang="en-US" sz="2800" b="1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sz="2800" b="1" dirty="0" err="1">
                <a:solidFill>
                  <a:srgbClr val="000000"/>
                </a:solidFill>
                <a:latin typeface="Calibri" pitchFamily="34" charset="0"/>
              </a:rPr>
              <a:t>Rodinná</a:t>
            </a:r>
            <a:r>
              <a:rPr lang="en-US" sz="28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Calibri" pitchFamily="34" charset="0"/>
              </a:rPr>
              <a:t>anamnesa</a:t>
            </a:r>
            <a:endParaRPr lang="en-US" sz="2800" b="1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sz="2800" b="1" dirty="0" err="1">
                <a:solidFill>
                  <a:srgbClr val="000000"/>
                </a:solidFill>
                <a:latin typeface="Calibri" pitchFamily="34" charset="0"/>
              </a:rPr>
              <a:t>Genealogické</a:t>
            </a:r>
            <a:r>
              <a:rPr lang="en-US" sz="28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Calibri" pitchFamily="34" charset="0"/>
              </a:rPr>
              <a:t>vyšetření</a:t>
            </a:r>
            <a:r>
              <a:rPr lang="en-US" sz="2800" b="1" dirty="0">
                <a:solidFill>
                  <a:srgbClr val="000000"/>
                </a:solidFill>
                <a:latin typeface="Calibri" pitchFamily="34" charset="0"/>
              </a:rPr>
              <a:t>, </a:t>
            </a:r>
            <a:r>
              <a:rPr lang="cs-CZ" sz="2800" b="1" dirty="0">
                <a:solidFill>
                  <a:srgbClr val="000000"/>
                </a:solidFill>
                <a:latin typeface="Calibri" pitchFamily="34" charset="0"/>
              </a:rPr>
              <a:t>(</a:t>
            </a:r>
            <a:r>
              <a:rPr lang="en-US" sz="2800" b="1" dirty="0" err="1">
                <a:solidFill>
                  <a:srgbClr val="000000"/>
                </a:solidFill>
                <a:latin typeface="Calibri" pitchFamily="34" charset="0"/>
              </a:rPr>
              <a:t>sestavení</a:t>
            </a:r>
            <a:r>
              <a:rPr lang="en-US" sz="2800" b="1" dirty="0">
                <a:solidFill>
                  <a:srgbClr val="000000"/>
                </a:solidFill>
                <a:latin typeface="Calibri" pitchFamily="34" charset="0"/>
              </a:rPr>
              <a:t>  </a:t>
            </a:r>
            <a:r>
              <a:rPr lang="en-US" sz="2800" b="1" dirty="0" err="1">
                <a:solidFill>
                  <a:srgbClr val="000000"/>
                </a:solidFill>
                <a:latin typeface="Calibri" pitchFamily="34" charset="0"/>
              </a:rPr>
              <a:t>minimálně</a:t>
            </a:r>
            <a:r>
              <a:rPr lang="en-US" sz="28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Calibri" pitchFamily="34" charset="0"/>
              </a:rPr>
              <a:t>třígeneračního</a:t>
            </a:r>
            <a:r>
              <a:rPr lang="en-US" sz="28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Calibri" pitchFamily="34" charset="0"/>
              </a:rPr>
              <a:t>rodokmenu</a:t>
            </a:r>
            <a:r>
              <a:rPr lang="cs-CZ" sz="2800" b="1" dirty="0">
                <a:solidFill>
                  <a:srgbClr val="000000"/>
                </a:solidFill>
                <a:latin typeface="Calibri" pitchFamily="34" charset="0"/>
              </a:rPr>
              <a:t>)</a:t>
            </a:r>
            <a:endParaRPr lang="en-US" sz="2800" b="1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sz="2800" b="1" dirty="0" err="1">
                <a:solidFill>
                  <a:srgbClr val="000000"/>
                </a:solidFill>
                <a:latin typeface="Calibri" pitchFamily="34" charset="0"/>
              </a:rPr>
              <a:t>Etnické</a:t>
            </a:r>
            <a:r>
              <a:rPr lang="en-US" sz="28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Calibri" pitchFamily="34" charset="0"/>
              </a:rPr>
              <a:t>informace</a:t>
            </a:r>
            <a:endParaRPr lang="en-US" sz="2800" b="1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sz="2800" b="1" dirty="0" err="1">
                <a:solidFill>
                  <a:srgbClr val="000000"/>
                </a:solidFill>
                <a:latin typeface="Calibri" pitchFamily="34" charset="0"/>
              </a:rPr>
              <a:t>Konsanquinita</a:t>
            </a:r>
            <a:endParaRPr lang="en-US" sz="2800" b="1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sz="2800" b="1" dirty="0" err="1">
                <a:solidFill>
                  <a:srgbClr val="000000"/>
                </a:solidFill>
                <a:latin typeface="Calibri" pitchFamily="34" charset="0"/>
              </a:rPr>
              <a:t>Nonpaternita</a:t>
            </a:r>
            <a:endParaRPr lang="cs-CZ" sz="2800" b="1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cs-CZ" sz="2800" b="1" dirty="0">
                <a:solidFill>
                  <a:srgbClr val="000000"/>
                </a:solidFill>
                <a:latin typeface="Calibri" pitchFamily="34" charset="0"/>
              </a:rPr>
              <a:t>Doporučení laboratorních a dalších odborných vyšetření</a:t>
            </a:r>
          </a:p>
          <a:p>
            <a:r>
              <a:rPr lang="cs-CZ" sz="2800" b="1" dirty="0">
                <a:solidFill>
                  <a:srgbClr val="C00000"/>
                </a:solidFill>
                <a:latin typeface="Calibri" pitchFamily="34" charset="0"/>
              </a:rPr>
              <a:t>Informovaný souhlas</a:t>
            </a:r>
            <a:endParaRPr lang="en-US" sz="28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8458200" cy="1219200"/>
          </a:xfrm>
        </p:spPr>
        <p:txBody>
          <a:bodyPr/>
          <a:lstStyle/>
          <a:p>
            <a:r>
              <a:rPr lang="cs-CZ" sz="3200" b="1" dirty="0" err="1">
                <a:solidFill>
                  <a:srgbClr val="006600"/>
                </a:solidFill>
                <a:latin typeface="Calibri" pitchFamily="34" charset="0"/>
              </a:rPr>
              <a:t>Klinickog</a:t>
            </a:r>
            <a:r>
              <a:rPr lang="en-US" sz="3200" b="1" dirty="0" err="1">
                <a:solidFill>
                  <a:srgbClr val="006600"/>
                </a:solidFill>
                <a:latin typeface="Calibri" pitchFamily="34" charset="0"/>
              </a:rPr>
              <a:t>enetické</a:t>
            </a:r>
            <a:r>
              <a:rPr lang="en-US" sz="3200" b="1" dirty="0">
                <a:solidFill>
                  <a:srgbClr val="006600"/>
                </a:solidFill>
                <a:latin typeface="Calibri" pitchFamily="34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Calibri" pitchFamily="34" charset="0"/>
              </a:rPr>
              <a:t>vyšetření</a:t>
            </a:r>
            <a:endParaRPr lang="en-US" sz="3200" dirty="0">
              <a:solidFill>
                <a:srgbClr val="006600"/>
              </a:solidFill>
              <a:latin typeface="Calibri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484785"/>
            <a:ext cx="8382000" cy="4992216"/>
          </a:xfrm>
        </p:spPr>
        <p:txBody>
          <a:bodyPr/>
          <a:lstStyle/>
          <a:p>
            <a:r>
              <a:rPr lang="en-US" sz="2400" b="1" dirty="0" err="1">
                <a:solidFill>
                  <a:srgbClr val="000000"/>
                </a:solidFill>
                <a:latin typeface="Calibri" pitchFamily="34" charset="0"/>
              </a:rPr>
              <a:t>Somatické</a:t>
            </a:r>
            <a:r>
              <a:rPr lang="en-US" sz="24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libri" pitchFamily="34" charset="0"/>
              </a:rPr>
              <a:t>odchylky</a:t>
            </a:r>
            <a:r>
              <a:rPr lang="en-US" sz="2400" b="1" dirty="0">
                <a:solidFill>
                  <a:srgbClr val="000000"/>
                </a:solidFill>
                <a:latin typeface="Calibri" pitchFamily="34" charset="0"/>
              </a:rPr>
              <a:t> - </a:t>
            </a:r>
            <a:r>
              <a:rPr lang="en-US" sz="2400" b="1" dirty="0" err="1">
                <a:solidFill>
                  <a:srgbClr val="000000"/>
                </a:solidFill>
                <a:latin typeface="Calibri" pitchFamily="34" charset="0"/>
              </a:rPr>
              <a:t>stigmatizace</a:t>
            </a:r>
            <a:endParaRPr lang="en-US" sz="2400" b="1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sz="2400" b="1" dirty="0" err="1">
                <a:solidFill>
                  <a:srgbClr val="000000"/>
                </a:solidFill>
                <a:latin typeface="Calibri" pitchFamily="34" charset="0"/>
              </a:rPr>
              <a:t>Vrozené</a:t>
            </a:r>
            <a:r>
              <a:rPr lang="en-US" sz="24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libri" pitchFamily="34" charset="0"/>
              </a:rPr>
              <a:t>vývojové</a:t>
            </a:r>
            <a:r>
              <a:rPr lang="en-US" sz="24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libri" pitchFamily="34" charset="0"/>
              </a:rPr>
              <a:t>vady</a:t>
            </a:r>
            <a:endParaRPr lang="en-US" sz="2400" b="1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sz="2400" b="1" dirty="0" err="1">
                <a:solidFill>
                  <a:srgbClr val="000000"/>
                </a:solidFill>
                <a:latin typeface="Calibri" pitchFamily="34" charset="0"/>
              </a:rPr>
              <a:t>Psychomotorický</a:t>
            </a:r>
            <a:r>
              <a:rPr lang="en-US" sz="24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libri" pitchFamily="34" charset="0"/>
              </a:rPr>
              <a:t>vývoj</a:t>
            </a:r>
            <a:endParaRPr lang="en-US" sz="2400" b="1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sz="2400" b="1" dirty="0" err="1">
                <a:solidFill>
                  <a:srgbClr val="000000"/>
                </a:solidFill>
                <a:latin typeface="Calibri" pitchFamily="34" charset="0"/>
              </a:rPr>
              <a:t>Mentální</a:t>
            </a:r>
            <a:r>
              <a:rPr lang="en-US" sz="24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libri" pitchFamily="34" charset="0"/>
              </a:rPr>
              <a:t>retardace</a:t>
            </a:r>
            <a:endParaRPr lang="en-US" sz="2400" b="1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sz="2400" b="1" dirty="0" err="1">
                <a:solidFill>
                  <a:srgbClr val="000000"/>
                </a:solidFill>
                <a:latin typeface="Calibri" pitchFamily="34" charset="0"/>
              </a:rPr>
              <a:t>Dermatoglyfy</a:t>
            </a:r>
            <a:endParaRPr lang="en-US" sz="2400" b="1" dirty="0">
              <a:solidFill>
                <a:srgbClr val="000000"/>
              </a:solidFill>
              <a:latin typeface="Calibri" pitchFamily="34" charset="0"/>
            </a:endParaRPr>
          </a:p>
          <a:p>
            <a:endParaRPr lang="en-US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41438"/>
          </a:xfrm>
        </p:spPr>
        <p:txBody>
          <a:bodyPr/>
          <a:lstStyle/>
          <a:p>
            <a:r>
              <a:rPr lang="en-US" sz="3200" b="1" dirty="0" err="1">
                <a:solidFill>
                  <a:srgbClr val="006600"/>
                </a:solidFill>
                <a:latin typeface="+mn-lt"/>
              </a:rPr>
              <a:t>Cytogenetické</a:t>
            </a:r>
            <a:r>
              <a:rPr lang="cs-CZ" sz="3200" b="1" dirty="0">
                <a:solidFill>
                  <a:srgbClr val="006600"/>
                </a:solidFill>
                <a:latin typeface="+mn-lt"/>
              </a:rPr>
              <a:t> a molekulárně cytogenetické </a:t>
            </a:r>
            <a:r>
              <a:rPr lang="en-US" sz="3200" b="1" dirty="0">
                <a:solidFill>
                  <a:srgbClr val="006600"/>
                </a:solidFill>
                <a:latin typeface="+mn-lt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+mn-lt"/>
              </a:rPr>
              <a:t>vyšetření</a:t>
            </a:r>
            <a:endParaRPr lang="en-US" sz="3200" dirty="0">
              <a:solidFill>
                <a:srgbClr val="006600"/>
              </a:solidFill>
              <a:latin typeface="+mn-lt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3"/>
            <a:ext cx="9144000" cy="5157787"/>
          </a:xfrm>
        </p:spPr>
        <p:txBody>
          <a:bodyPr/>
          <a:lstStyle/>
          <a:p>
            <a:r>
              <a:rPr lang="cs-CZ" sz="2800" b="1" dirty="0" err="1">
                <a:latin typeface="Calibri" pitchFamily="34" charset="0"/>
              </a:rPr>
              <a:t>Karyotyp</a:t>
            </a:r>
            <a:endParaRPr lang="cs-CZ" sz="2800" b="1" dirty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cs-CZ" sz="2800" b="1" dirty="0">
                <a:solidFill>
                  <a:srgbClr val="C00000"/>
                </a:solidFill>
                <a:latin typeface="Calibri" pitchFamily="34" charset="0"/>
              </a:rPr>
              <a:t>  zdravá žena 46,XX</a:t>
            </a:r>
          </a:p>
          <a:p>
            <a:pPr>
              <a:buFontTx/>
              <a:buNone/>
            </a:pPr>
            <a:r>
              <a:rPr lang="cs-CZ" sz="2800" b="1" dirty="0">
                <a:solidFill>
                  <a:srgbClr val="C00000"/>
                </a:solidFill>
                <a:latin typeface="Calibri" pitchFamily="34" charset="0"/>
              </a:rPr>
              <a:t>  zdravý muž 46,XY</a:t>
            </a:r>
          </a:p>
          <a:p>
            <a:pPr>
              <a:buFontTx/>
              <a:buNone/>
            </a:pPr>
            <a:endParaRPr lang="cs-CZ" sz="2800" b="1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cs-CZ" sz="2800" b="1" u="sng" dirty="0">
                <a:latin typeface="Calibri" pitchFamily="34" charset="0"/>
              </a:rPr>
              <a:t>Patologický nález</a:t>
            </a:r>
          </a:p>
          <a:p>
            <a:r>
              <a:rPr lang="cs-CZ" sz="2800" b="1" dirty="0">
                <a:latin typeface="Calibri" pitchFamily="34" charset="0"/>
              </a:rPr>
              <a:t> vrozené chromosomové aberace</a:t>
            </a:r>
          </a:p>
          <a:p>
            <a:r>
              <a:rPr lang="cs-CZ" sz="2800" b="1" dirty="0">
                <a:latin typeface="Calibri" pitchFamily="34" charset="0"/>
              </a:rPr>
              <a:t> získané chromosomové</a:t>
            </a:r>
            <a:br>
              <a:rPr lang="cs-CZ" sz="2800" b="1" dirty="0">
                <a:latin typeface="Calibri" pitchFamily="34" charset="0"/>
              </a:rPr>
            </a:br>
            <a:r>
              <a:rPr lang="cs-CZ" sz="2800" b="1" dirty="0">
                <a:latin typeface="Calibri" pitchFamily="34" charset="0"/>
              </a:rPr>
              <a:t> aberace </a:t>
            </a:r>
          </a:p>
          <a:p>
            <a:endParaRPr lang="cs-CZ" b="1" dirty="0"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b="1" dirty="0">
                <a:solidFill>
                  <a:srgbClr val="006600"/>
                </a:solidFill>
                <a:latin typeface="Calibri" pitchFamily="34" charset="0"/>
              </a:rPr>
              <a:t>DNA analýza u dědičných onemocnění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412776"/>
            <a:ext cx="8820150" cy="5445224"/>
          </a:xfrm>
        </p:spPr>
        <p:txBody>
          <a:bodyPr/>
          <a:lstStyle/>
          <a:p>
            <a:r>
              <a:rPr lang="cs-CZ" sz="2800" b="1" dirty="0">
                <a:latin typeface="Calibri" pitchFamily="34" charset="0"/>
              </a:rPr>
              <a:t>Diagnostické testy – potvrzení klinické diagnosy na molekulární úrovni, případně potvrzení segregace patologické alely v rodině</a:t>
            </a:r>
          </a:p>
          <a:p>
            <a:r>
              <a:rPr lang="cs-CZ" sz="2800" b="1" dirty="0" err="1">
                <a:latin typeface="Calibri" pitchFamily="34" charset="0"/>
              </a:rPr>
              <a:t>Presymptomatické</a:t>
            </a:r>
            <a:r>
              <a:rPr lang="cs-CZ" sz="2800" b="1" dirty="0">
                <a:latin typeface="Calibri" pitchFamily="34" charset="0"/>
              </a:rPr>
              <a:t> testování – onemocnění s pozdním nástupem klinických příznaků</a:t>
            </a:r>
          </a:p>
          <a:p>
            <a:r>
              <a:rPr lang="cs-CZ" sz="2800" b="1" dirty="0">
                <a:latin typeface="Calibri" pitchFamily="34" charset="0"/>
              </a:rPr>
              <a:t>Prediktivní testování – testování dispozice k nemoci</a:t>
            </a:r>
          </a:p>
          <a:p>
            <a:r>
              <a:rPr lang="cs-CZ" sz="2800" b="1" dirty="0">
                <a:latin typeface="Calibri" pitchFamily="34" charset="0"/>
              </a:rPr>
              <a:t>Prenatální testy / </a:t>
            </a:r>
            <a:r>
              <a:rPr lang="cs-CZ" sz="2800" b="1" dirty="0" err="1">
                <a:latin typeface="Calibri" pitchFamily="34" charset="0"/>
              </a:rPr>
              <a:t>Preimplantační</a:t>
            </a:r>
            <a:r>
              <a:rPr lang="cs-CZ" sz="2800" b="1" dirty="0">
                <a:latin typeface="Calibri" pitchFamily="34" charset="0"/>
              </a:rPr>
              <a:t> genetická vyšetření</a:t>
            </a:r>
          </a:p>
          <a:p>
            <a:endParaRPr lang="cs-CZ" sz="2800" b="1" dirty="0">
              <a:latin typeface="Calibri" pitchFamily="34" charset="0"/>
            </a:endParaRPr>
          </a:p>
          <a:p>
            <a:r>
              <a:rPr lang="cs-CZ" sz="2800" b="1" dirty="0">
                <a:latin typeface="Calibri" pitchFamily="34" charset="0"/>
              </a:rPr>
              <a:t>DNA banka</a:t>
            </a:r>
          </a:p>
          <a:p>
            <a:r>
              <a:rPr lang="cs-CZ" sz="2800" b="1" dirty="0">
                <a:solidFill>
                  <a:srgbClr val="C00000"/>
                </a:solidFill>
                <a:latin typeface="Calibri" pitchFamily="34" charset="0"/>
              </a:rPr>
              <a:t>Informovaný souhlas</a:t>
            </a:r>
          </a:p>
          <a:p>
            <a:r>
              <a:rPr lang="cs-CZ" sz="2800" b="1" dirty="0">
                <a:latin typeface="Calibri" pitchFamily="34" charset="0"/>
              </a:rPr>
              <a:t>Zákon 373/2011 sb.</a:t>
            </a:r>
          </a:p>
          <a:p>
            <a:endParaRPr lang="cs-CZ" sz="2800" b="1" dirty="0">
              <a:latin typeface="Calibri" pitchFamily="34" charset="0"/>
            </a:endParaRPr>
          </a:p>
          <a:p>
            <a:pPr>
              <a:buFontTx/>
              <a:buNone/>
            </a:pPr>
            <a:endParaRPr lang="cs-CZ" sz="2800" b="1" dirty="0"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6600"/>
                </a:solidFill>
              </a:rPr>
              <a:t>Možnosti genetických vyšetření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97609"/>
            <a:ext cx="8856984" cy="5328592"/>
          </a:xfrm>
        </p:spPr>
        <p:txBody>
          <a:bodyPr>
            <a:normAutofit/>
          </a:bodyPr>
          <a:lstStyle/>
          <a:p>
            <a:r>
              <a:rPr lang="cs-CZ" sz="2600" b="1" dirty="0"/>
              <a:t>Rozvoj metod molekulární biologie využívaný v medicíně je v posledních letech bouřlivý. </a:t>
            </a:r>
          </a:p>
          <a:p>
            <a:r>
              <a:rPr lang="cs-CZ" sz="2600" b="1" dirty="0"/>
              <a:t>Pokroky v molekulární genetice poskytují nové způsoby detekce změn v genech.</a:t>
            </a:r>
          </a:p>
          <a:p>
            <a:r>
              <a:rPr lang="cs-CZ" sz="2600" b="1" dirty="0"/>
              <a:t>Sekvenční varianty ve stejném genu mohou vést k různým klinickým projevům.</a:t>
            </a:r>
          </a:p>
          <a:p>
            <a:r>
              <a:rPr lang="cs-CZ" sz="2600" b="1" dirty="0"/>
              <a:t>Stejné klinické projevy mohou být způsobeny sekvenčními variantami v různých genech. </a:t>
            </a:r>
          </a:p>
          <a:p>
            <a:r>
              <a:rPr lang="cs-CZ" sz="2600" b="1" dirty="0"/>
              <a:t>Zkoumání se rozšiřuje od analýzy sekvence jednotlivých genů spojovaných s geneticky podmíněnou nemocí k novým postupům jako </a:t>
            </a:r>
            <a:r>
              <a:rPr lang="cs-CZ" sz="2600" b="1" dirty="0" err="1"/>
              <a:t>sekvenování</a:t>
            </a:r>
            <a:r>
              <a:rPr lang="cs-CZ" sz="2600" b="1" dirty="0"/>
              <a:t> nové, příští, … generace. </a:t>
            </a:r>
          </a:p>
          <a:p>
            <a:endParaRPr lang="cs-CZ" sz="3600" b="1" dirty="0"/>
          </a:p>
          <a:p>
            <a:endParaRPr lang="cs-CZ" b="1" dirty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956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3013E-3FEA-4345-9F4C-24B5A85B9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006600"/>
                </a:solidFill>
              </a:rPr>
              <a:t>Náhodné a neočekávané nálezy </a:t>
            </a:r>
            <a:endParaRPr lang="cs-CZ" sz="3200" dirty="0">
              <a:solidFill>
                <a:srgbClr val="0066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8C0B63-DE57-4A37-82BB-9F9A692BA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sz="2400" b="1" dirty="0"/>
              <a:t>V rámci genetického poradenství před laboratorním genetickým vyšetřením musí být nyní diskutována možnost náhodného zjištění dispozice ke geneticky podmíněným onemocněním – náhodné nebo neočekávané nálezy, které se mohou vyskytnout především u analýzy panelů genů a </a:t>
            </a:r>
            <a:r>
              <a:rPr lang="cs-CZ" sz="2400" b="1" dirty="0" err="1"/>
              <a:t>celogenomových</a:t>
            </a:r>
            <a:r>
              <a:rPr lang="cs-CZ" sz="2400" b="1" dirty="0"/>
              <a:t> vyšetření  s využíváním  metod </a:t>
            </a:r>
            <a:r>
              <a:rPr lang="cs-CZ" sz="2400" b="1" dirty="0" err="1"/>
              <a:t>sekvenace</a:t>
            </a:r>
            <a:r>
              <a:rPr lang="cs-CZ" sz="2400" b="1" dirty="0"/>
              <a:t> nové generace nebo v molekulární cytogenetice např. metody </a:t>
            </a:r>
            <a:r>
              <a:rPr lang="cs-CZ" sz="2400" b="1" dirty="0" err="1"/>
              <a:t>array</a:t>
            </a:r>
            <a:r>
              <a:rPr lang="cs-CZ" sz="2400" b="1" dirty="0"/>
              <a:t>-CGH </a:t>
            </a:r>
          </a:p>
          <a:p>
            <a:endParaRPr lang="cs-CZ" sz="2400" b="1" dirty="0"/>
          </a:p>
          <a:p>
            <a:r>
              <a:rPr lang="cs-CZ" sz="2400" b="1" dirty="0"/>
              <a:t>Tyto nálezy nemusí souviset s onemocněním, které se primárně v rodině vyšetřuje, ale mohou mít i závažný dopad na zdravotní stav nositele této dispozice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4117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6600"/>
                </a:solidFill>
                <a:latin typeface="+mn-lt"/>
              </a:rPr>
              <a:t>Lékařská genetika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>
          <a:xfrm>
            <a:off x="142875" y="692697"/>
            <a:ext cx="8858250" cy="5950992"/>
          </a:xfrm>
        </p:spPr>
        <p:txBody>
          <a:bodyPr/>
          <a:lstStyle/>
          <a:p>
            <a:pPr eaLnBrk="1" hangingPunct="1"/>
            <a:r>
              <a:rPr lang="cs-CZ" sz="2400" b="1" dirty="0"/>
              <a:t>Konzultace s klinickým genetikem</a:t>
            </a:r>
          </a:p>
          <a:p>
            <a:pPr eaLnBrk="1" hangingPunct="1"/>
            <a:r>
              <a:rPr lang="cs-CZ" sz="2400" b="1" dirty="0"/>
              <a:t>Stanovení přesné klinické diagnosy</a:t>
            </a:r>
          </a:p>
          <a:p>
            <a:pPr eaLnBrk="1" hangingPunct="1">
              <a:lnSpc>
                <a:spcPct val="70000"/>
              </a:lnSpc>
            </a:pPr>
            <a:r>
              <a:rPr lang="cs-CZ" sz="2400" b="1" dirty="0"/>
              <a:t>Potvrzení klinické diagnosy na „molekulární úrovni“ </a:t>
            </a:r>
          </a:p>
          <a:p>
            <a:pPr eaLnBrk="1" hangingPunct="1">
              <a:lnSpc>
                <a:spcPct val="70000"/>
              </a:lnSpc>
            </a:pPr>
            <a:endParaRPr lang="cs-CZ" sz="2400" b="1" dirty="0"/>
          </a:p>
          <a:p>
            <a:pPr eaLnBrk="1" hangingPunct="1">
              <a:lnSpc>
                <a:spcPct val="70000"/>
              </a:lnSpc>
            </a:pPr>
            <a:r>
              <a:rPr lang="cs-CZ" sz="2400" b="1" u="sng" dirty="0">
                <a:solidFill>
                  <a:srgbClr val="C00000"/>
                </a:solidFill>
              </a:rPr>
              <a:t>Genetická prognóza pro rodinu – konzultace s klinickým genetikem:</a:t>
            </a:r>
          </a:p>
          <a:p>
            <a:pPr eaLnBrk="1" hangingPunct="1">
              <a:lnSpc>
                <a:spcPct val="70000"/>
              </a:lnSpc>
            </a:pPr>
            <a:r>
              <a:rPr lang="cs-CZ" sz="2400" b="1" dirty="0">
                <a:solidFill>
                  <a:srgbClr val="C00000"/>
                </a:solidFill>
              </a:rPr>
              <a:t>Je onemocnění dědičné? Jaký je typ dědičnosti?</a:t>
            </a:r>
          </a:p>
          <a:p>
            <a:pPr eaLnBrk="1" hangingPunct="1">
              <a:lnSpc>
                <a:spcPct val="70000"/>
              </a:lnSpc>
            </a:pPr>
            <a:r>
              <a:rPr lang="cs-CZ" sz="2400" b="1" dirty="0"/>
              <a:t>Je riziko opakování stejné nemoci v rodině?!</a:t>
            </a:r>
          </a:p>
          <a:p>
            <a:pPr eaLnBrk="1" hangingPunct="1">
              <a:lnSpc>
                <a:spcPct val="70000"/>
              </a:lnSpc>
            </a:pPr>
            <a:r>
              <a:rPr lang="cs-CZ" sz="2400" b="1" dirty="0"/>
              <a:t>Kteří příbuzní mají riziko opakování stejné nemoci.</a:t>
            </a:r>
          </a:p>
          <a:p>
            <a:pPr eaLnBrk="1" hangingPunct="1">
              <a:lnSpc>
                <a:spcPct val="70000"/>
              </a:lnSpc>
            </a:pPr>
            <a:r>
              <a:rPr lang="cs-CZ" sz="2400" b="1" dirty="0"/>
              <a:t>Kterým příbuzným můžeme doporučit genetické poradenství </a:t>
            </a:r>
            <a:br>
              <a:rPr lang="cs-CZ" sz="2400" b="1" dirty="0"/>
            </a:br>
            <a:r>
              <a:rPr lang="cs-CZ" sz="2400" b="1" dirty="0"/>
              <a:t>a genetická vyšetření?</a:t>
            </a:r>
          </a:p>
          <a:p>
            <a:pPr eaLnBrk="1" hangingPunct="1">
              <a:lnSpc>
                <a:spcPct val="70000"/>
              </a:lnSpc>
            </a:pPr>
            <a:r>
              <a:rPr lang="cs-CZ" sz="2400" b="1" dirty="0"/>
              <a:t>Umíme snížit riziko opakování nemoci v rodině? Jak? (vyšetřeni prenatální, </a:t>
            </a:r>
            <a:r>
              <a:rPr lang="cs-CZ" sz="2400" b="1" dirty="0" err="1"/>
              <a:t>preimplantační</a:t>
            </a:r>
            <a:r>
              <a:rPr lang="cs-CZ" sz="2400" b="1" dirty="0"/>
              <a:t>, </a:t>
            </a:r>
            <a:r>
              <a:rPr lang="cs-CZ" sz="2400" b="1" dirty="0" err="1"/>
              <a:t>presymptomatické</a:t>
            </a:r>
            <a:r>
              <a:rPr lang="cs-CZ" sz="2400" b="1" dirty="0"/>
              <a:t>, prediktivní)</a:t>
            </a:r>
          </a:p>
          <a:p>
            <a:pPr eaLnBrk="1" hangingPunct="1">
              <a:lnSpc>
                <a:spcPct val="70000"/>
              </a:lnSpc>
            </a:pPr>
            <a:endParaRPr lang="cs-CZ" sz="2400" b="1" dirty="0"/>
          </a:p>
          <a:p>
            <a:pPr eaLnBrk="1" hangingPunct="1">
              <a:lnSpc>
                <a:spcPct val="70000"/>
              </a:lnSpc>
            </a:pPr>
            <a:r>
              <a:rPr lang="cs-CZ" sz="2400" b="1" dirty="0"/>
              <a:t>Nedirektivní postup – nabízíme rodině možnosti vyšetření</a:t>
            </a:r>
          </a:p>
          <a:p>
            <a:pPr eaLnBrk="1" hangingPunct="1">
              <a:lnSpc>
                <a:spcPct val="70000"/>
              </a:lnSpc>
            </a:pPr>
            <a:r>
              <a:rPr lang="cs-CZ" sz="2400" b="1" dirty="0"/>
              <a:t>Maximum informací</a:t>
            </a:r>
          </a:p>
          <a:p>
            <a:pPr eaLnBrk="1" hangingPunct="1">
              <a:lnSpc>
                <a:spcPct val="70000"/>
              </a:lnSpc>
            </a:pPr>
            <a:r>
              <a:rPr lang="cs-CZ" sz="2400" b="1" dirty="0"/>
              <a:t>Postup volí vždy rodina, genetik informuje a pomáhá realizovat vybraná vyšetření.</a:t>
            </a:r>
          </a:p>
          <a:p>
            <a:pPr eaLnBrk="1" hangingPunct="1">
              <a:lnSpc>
                <a:spcPct val="70000"/>
              </a:lnSpc>
            </a:pPr>
            <a:endParaRPr lang="cs-CZ" sz="24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endParaRPr lang="cs-CZ" sz="2400" b="1" u="sng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cs-CZ" sz="2000" dirty="0"/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6600"/>
                </a:solidFill>
              </a:rPr>
              <a:t>Péče / Diagnostika / Prevence / Léčba</a:t>
            </a:r>
            <a:endParaRPr lang="cs-CZ" sz="3200" dirty="0">
              <a:solidFill>
                <a:srgbClr val="0066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180" y="1209381"/>
            <a:ext cx="8589640" cy="5688632"/>
          </a:xfrm>
        </p:spPr>
        <p:txBody>
          <a:bodyPr>
            <a:normAutofit fontScale="55000" lnSpcReduction="20000"/>
          </a:bodyPr>
          <a:lstStyle/>
          <a:p>
            <a:r>
              <a:rPr lang="cs-CZ" sz="4600" b="1" dirty="0"/>
              <a:t>Stále ještě je výraznější dopad genetických analýz pro objasnění etiologie, prognózy a pro genetické poradenství v rodině (</a:t>
            </a:r>
            <a:r>
              <a:rPr lang="cs-CZ" sz="4600" b="1" dirty="0">
                <a:solidFill>
                  <a:srgbClr val="C00000"/>
                </a:solidFill>
              </a:rPr>
              <a:t>diagnostika a prevence</a:t>
            </a:r>
            <a:r>
              <a:rPr lang="cs-CZ" sz="4600" b="1" dirty="0"/>
              <a:t>). </a:t>
            </a:r>
          </a:p>
          <a:p>
            <a:endParaRPr lang="cs-CZ" sz="4600" b="1" dirty="0"/>
          </a:p>
          <a:p>
            <a:r>
              <a:rPr lang="cs-CZ" sz="4600" b="1" dirty="0"/>
              <a:t>Méně, nikoli však nevýznamně, se výsledky genetických testů odráží přímo v cílené personalizované terapii pacientů s geneticky podmíněnými nemocemi (</a:t>
            </a:r>
            <a:r>
              <a:rPr lang="cs-CZ" sz="4600" b="1" dirty="0">
                <a:solidFill>
                  <a:srgbClr val="C00000"/>
                </a:solidFill>
              </a:rPr>
              <a:t>léčba</a:t>
            </a:r>
            <a:r>
              <a:rPr lang="cs-CZ" sz="4600" b="1" dirty="0"/>
              <a:t>). </a:t>
            </a:r>
          </a:p>
          <a:p>
            <a:endParaRPr lang="cs-CZ" sz="4600" b="1" dirty="0"/>
          </a:p>
          <a:p>
            <a:r>
              <a:rPr lang="cs-CZ" sz="4600" b="1" dirty="0"/>
              <a:t>Neléčíme nemoc, ale pacienta, který má unikátní příčinu nemoci.  </a:t>
            </a:r>
          </a:p>
          <a:p>
            <a:endParaRPr lang="cs-CZ" sz="4600" b="1" dirty="0"/>
          </a:p>
          <a:p>
            <a:r>
              <a:rPr lang="cs-CZ" sz="4600" b="1" dirty="0"/>
              <a:t>U dědičných onemocnění je třeba vždy zvážit i etické aspekty spojené s touto problematikou – prenatální a </a:t>
            </a:r>
            <a:r>
              <a:rPr lang="cs-CZ" sz="4600" b="1" dirty="0" err="1"/>
              <a:t>preimplantační</a:t>
            </a:r>
            <a:r>
              <a:rPr lang="cs-CZ" sz="4600" b="1" dirty="0"/>
              <a:t> genetická diagnostika. </a:t>
            </a:r>
          </a:p>
          <a:p>
            <a:endParaRPr lang="cs-CZ" sz="4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300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Nadpis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811213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6600"/>
                </a:solidFill>
                <a:latin typeface="+mn-lt"/>
              </a:rPr>
              <a:t>Lékařská / klinická genetika</a:t>
            </a:r>
          </a:p>
        </p:txBody>
      </p:sp>
      <p:sp>
        <p:nvSpPr>
          <p:cNvPr id="9220" name="Zástupný symbol pro obsah 2"/>
          <p:cNvSpPr>
            <a:spLocks noGrp="1"/>
          </p:cNvSpPr>
          <p:nvPr>
            <p:ph idx="1"/>
          </p:nvPr>
        </p:nvSpPr>
        <p:spPr>
          <a:xfrm>
            <a:off x="142875" y="1268413"/>
            <a:ext cx="8786813" cy="54467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/>
              <a:t>Aplikace genetiky v diagnostice a léčebně preventivní péči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/>
              <a:t>Lékařská genetika se zabývá diagnostikou dědičných chorob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/>
              <a:t>Lékařská genetika se věnuje jejich medicínským, ale i   sociálním a psychologickým aspektům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/>
              <a:t>Stejně jako ve všech ostatních oblastech medicíny </a:t>
            </a:r>
            <a:br>
              <a:rPr lang="cs-CZ" sz="2800" b="1" dirty="0"/>
            </a:br>
            <a:r>
              <a:rPr lang="cs-CZ" sz="2800" b="1" dirty="0"/>
              <a:t>i v lékařské genetice je zásadní stanovit správnou diagnózu a poskytnout vhodnou péči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/>
              <a:t>Péče musí zahrnovat nejen pomoc postiženému jedinci, </a:t>
            </a:r>
            <a:br>
              <a:rPr lang="cs-CZ" sz="2800" b="1" dirty="0"/>
            </a:br>
            <a:r>
              <a:rPr lang="cs-CZ" sz="2800" b="1" dirty="0"/>
              <a:t>ale i členům rodiny,kteří by měli porozumět povaze a důsledkům onemocnění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200" b="1" dirty="0"/>
          </a:p>
          <a:p>
            <a:pPr eaLnBrk="1" hangingPunct="1">
              <a:lnSpc>
                <a:spcPct val="80000"/>
              </a:lnSpc>
              <a:defRPr/>
            </a:pPr>
            <a:endParaRPr lang="cs-CZ" sz="2200" b="1" dirty="0">
              <a:solidFill>
                <a:srgbClr val="33CC33"/>
              </a:solidFill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977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6600"/>
                </a:solidFill>
                <a:latin typeface="+mn-lt"/>
              </a:rPr>
              <a:t>Lékařská genetika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142875" y="1628775"/>
            <a:ext cx="8786813" cy="5086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200" b="1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/>
              <a:t>Je-li choroba dědičná, přistupuje další rozměr: potřeba informovat ostatní členy rodiny o jejich riziku </a:t>
            </a:r>
            <a:br>
              <a:rPr lang="cs-CZ" sz="2800" b="1"/>
            </a:br>
            <a:r>
              <a:rPr lang="cs-CZ" sz="2800" b="1">
                <a:solidFill>
                  <a:srgbClr val="C00000"/>
                </a:solidFill>
              </a:rPr>
              <a:t>a o možnostech, jak toto riziko modifikovat.</a:t>
            </a:r>
          </a:p>
          <a:p>
            <a:pPr eaLnBrk="1" hangingPunct="1">
              <a:lnSpc>
                <a:spcPct val="80000"/>
              </a:lnSpc>
            </a:pPr>
            <a:endParaRPr lang="cs-CZ" sz="2800" b="1"/>
          </a:p>
          <a:p>
            <a:pPr eaLnBrk="1" hangingPunct="1">
              <a:lnSpc>
                <a:spcPct val="80000"/>
              </a:lnSpc>
            </a:pPr>
            <a:r>
              <a:rPr lang="cs-CZ" sz="2800" b="1"/>
              <a:t>Jako je specifickým znakem genetické choroby její tendence vyskytovat se v rodině opakovaně, je specifickým rysem lékařské genetiky - genetického poradenství - jeho zaměření nejen na původního pacienta, ale také na členy pacientovy rodiny, a to současné, minulé i budoucí.</a:t>
            </a:r>
          </a:p>
          <a:p>
            <a:pPr eaLnBrk="1" hangingPunct="1">
              <a:lnSpc>
                <a:spcPct val="80000"/>
              </a:lnSpc>
            </a:pPr>
            <a:endParaRPr lang="cs-CZ" sz="2400" b="1">
              <a:solidFill>
                <a:srgbClr val="33CC33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A00932-0F13-4FF4-8261-7ADFA34DF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>
                <a:solidFill>
                  <a:srgbClr val="006600"/>
                </a:solidFill>
              </a:rPr>
              <a:t>Genetické poradenství</a:t>
            </a:r>
            <a:endParaRPr lang="cs-CZ" sz="3200" dirty="0">
              <a:solidFill>
                <a:srgbClr val="0066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79456E-C329-4314-829F-A7C5C7D4E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cs-CZ" sz="2800" b="1" dirty="0"/>
              <a:t>Kombinuje stanovení rizik s psychologickou </a:t>
            </a:r>
            <a:br>
              <a:rPr lang="cs-CZ" sz="2800" b="1" dirty="0"/>
            </a:br>
            <a:r>
              <a:rPr lang="cs-CZ" sz="2800" b="1" dirty="0"/>
              <a:t>a edukační činností.</a:t>
            </a:r>
          </a:p>
          <a:p>
            <a:r>
              <a:rPr lang="cs-CZ" sz="2800" b="1" dirty="0"/>
              <a:t>Vyvinulo se v novou zdravotnickou profesi.</a:t>
            </a:r>
          </a:p>
          <a:p>
            <a:r>
              <a:rPr lang="cs-CZ" sz="2800" b="1" dirty="0"/>
              <a:t>Věnuje se péči o pacienty s geneticky podmíněným onemocněním a jejich rodiny.</a:t>
            </a:r>
          </a:p>
          <a:p>
            <a:r>
              <a:rPr lang="cs-CZ" sz="2800" b="1" dirty="0"/>
              <a:t>Kromě přímého kontaktu s pacienty zajišťují kliničtí genetici potřebnou laboratorní diagnostiku, identifikují pacienty/příbuzné pacientů, u kterých </a:t>
            </a:r>
            <a:br>
              <a:rPr lang="cs-CZ" sz="2800" b="1" dirty="0"/>
            </a:br>
            <a:r>
              <a:rPr lang="cs-CZ" sz="2800" b="1" dirty="0"/>
              <a:t>je zvýšené riziko vzniku nebo přenosu geneticky podmíněného onemocnění.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3996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1752600"/>
          </a:xfrm>
        </p:spPr>
        <p:txBody>
          <a:bodyPr/>
          <a:lstStyle/>
          <a:p>
            <a:r>
              <a:rPr lang="cs-CZ" sz="3200" b="1" dirty="0">
                <a:solidFill>
                  <a:srgbClr val="006600"/>
                </a:solidFill>
                <a:latin typeface="+mn-lt"/>
              </a:rPr>
              <a:t>Genetické pracoviště</a:t>
            </a:r>
            <a:endParaRPr lang="cs-CZ" sz="3200" dirty="0">
              <a:solidFill>
                <a:srgbClr val="006600"/>
              </a:solidFill>
              <a:latin typeface="+mn-lt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r>
              <a:rPr lang="cs-CZ" sz="2800" b="1" dirty="0">
                <a:solidFill>
                  <a:srgbClr val="C00000"/>
                </a:solidFill>
              </a:rPr>
              <a:t>Genetická poradna </a:t>
            </a:r>
            <a:r>
              <a:rPr lang="cs-CZ" sz="2800" b="1" dirty="0">
                <a:solidFill>
                  <a:srgbClr val="000000"/>
                </a:solidFill>
              </a:rPr>
              <a:t>- ambulance</a:t>
            </a:r>
          </a:p>
          <a:p>
            <a:endParaRPr lang="cs-CZ" sz="2800" b="1" dirty="0">
              <a:solidFill>
                <a:srgbClr val="000000"/>
              </a:solidFill>
            </a:endParaRPr>
          </a:p>
          <a:p>
            <a:r>
              <a:rPr lang="cs-CZ" sz="2800" b="1" dirty="0">
                <a:solidFill>
                  <a:srgbClr val="C00000"/>
                </a:solidFill>
              </a:rPr>
              <a:t>Laboratoře  cytogenetické</a:t>
            </a:r>
            <a:r>
              <a:rPr lang="cs-CZ" sz="2800" b="1" dirty="0">
                <a:solidFill>
                  <a:srgbClr val="000000"/>
                </a:solidFill>
              </a:rPr>
              <a:t> (prenatální, postnatální, molekulárně cytogenetické, </a:t>
            </a:r>
            <a:r>
              <a:rPr lang="cs-CZ" sz="2800" b="1" dirty="0" err="1">
                <a:solidFill>
                  <a:srgbClr val="000000"/>
                </a:solidFill>
              </a:rPr>
              <a:t>onkocytogenetické</a:t>
            </a:r>
            <a:r>
              <a:rPr lang="cs-CZ" sz="2800" b="1" dirty="0">
                <a:solidFill>
                  <a:srgbClr val="000000"/>
                </a:solidFill>
              </a:rPr>
              <a:t>)</a:t>
            </a:r>
          </a:p>
          <a:p>
            <a:endParaRPr lang="cs-CZ" sz="2800" b="1" dirty="0">
              <a:solidFill>
                <a:srgbClr val="000000"/>
              </a:solidFill>
            </a:endParaRPr>
          </a:p>
          <a:p>
            <a:r>
              <a:rPr lang="cs-CZ" sz="2800" b="1" dirty="0">
                <a:solidFill>
                  <a:srgbClr val="C00000"/>
                </a:solidFill>
              </a:rPr>
              <a:t>Laboratoře DNA/RNA diagnostiky </a:t>
            </a:r>
            <a:r>
              <a:rPr lang="cs-CZ" sz="2800" b="1" dirty="0">
                <a:solidFill>
                  <a:srgbClr val="000000"/>
                </a:solidFill>
              </a:rPr>
              <a:t>(</a:t>
            </a:r>
            <a:r>
              <a:rPr lang="cs-CZ" sz="2800" b="1" dirty="0" err="1">
                <a:solidFill>
                  <a:srgbClr val="000000"/>
                </a:solidFill>
              </a:rPr>
              <a:t>monogenně</a:t>
            </a:r>
            <a:r>
              <a:rPr lang="cs-CZ" sz="2800" b="1" dirty="0">
                <a:solidFill>
                  <a:srgbClr val="000000"/>
                </a:solidFill>
              </a:rPr>
              <a:t> podmíněná onemocnění, </a:t>
            </a:r>
            <a:r>
              <a:rPr lang="cs-CZ" sz="2800" b="1" dirty="0" err="1">
                <a:solidFill>
                  <a:srgbClr val="000000"/>
                </a:solidFill>
              </a:rPr>
              <a:t>onkogenetika</a:t>
            </a:r>
            <a:r>
              <a:rPr lang="cs-CZ" sz="2800" b="1" dirty="0">
                <a:solidFill>
                  <a:srgbClr val="000000"/>
                </a:solidFill>
              </a:rPr>
              <a:t>, identifikace jedinců..)</a:t>
            </a:r>
          </a:p>
          <a:p>
            <a:endParaRPr lang="cs-CZ" dirty="0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6660232" cy="828092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006600"/>
                </a:solidFill>
                <a:latin typeface="+mn-lt"/>
              </a:rPr>
              <a:t>Geneticky podmíněná onemocnění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44724"/>
            <a:ext cx="5472608" cy="5796644"/>
          </a:xfrm>
        </p:spPr>
        <p:txBody>
          <a:bodyPr>
            <a:normAutofit fontScale="62500" lnSpcReduction="20000"/>
          </a:bodyPr>
          <a:lstStyle/>
          <a:p>
            <a:r>
              <a:rPr lang="cs-CZ" sz="4400" b="1" u="sng" dirty="0">
                <a:solidFill>
                  <a:srgbClr val="C00000"/>
                </a:solidFill>
              </a:rPr>
              <a:t>Chromozomové aberace</a:t>
            </a:r>
            <a:endParaRPr lang="cs-CZ" sz="4400" b="1" dirty="0">
              <a:solidFill>
                <a:srgbClr val="C00000"/>
              </a:solidFill>
            </a:endParaRPr>
          </a:p>
          <a:p>
            <a:r>
              <a:rPr lang="cs-CZ" sz="4400" b="1" dirty="0"/>
              <a:t>Stavy způsobeny změnou počtu nebo struktury chromozomů </a:t>
            </a:r>
            <a:br>
              <a:rPr lang="cs-CZ" sz="4400" b="1" dirty="0"/>
            </a:br>
            <a:endParaRPr lang="cs-CZ" sz="4400" b="1" dirty="0"/>
          </a:p>
          <a:p>
            <a:r>
              <a:rPr lang="cs-CZ" sz="4400" b="1" u="sng" dirty="0" err="1">
                <a:solidFill>
                  <a:srgbClr val="C00000"/>
                </a:solidFill>
              </a:rPr>
              <a:t>Monogenní</a:t>
            </a:r>
            <a:r>
              <a:rPr lang="cs-CZ" sz="4400" b="1" u="sng" dirty="0">
                <a:solidFill>
                  <a:srgbClr val="C00000"/>
                </a:solidFill>
              </a:rPr>
              <a:t> choroby</a:t>
            </a:r>
          </a:p>
          <a:p>
            <a:r>
              <a:rPr lang="cs-CZ" sz="4400" b="1" dirty="0" err="1"/>
              <a:t>mendelovsky</a:t>
            </a:r>
            <a:r>
              <a:rPr lang="cs-CZ" sz="4400" b="1" dirty="0"/>
              <a:t> dědičné nemoci, které jsou způsobeny sekvenční variantou (změnou - mutací) jednoho gen</a:t>
            </a:r>
          </a:p>
          <a:p>
            <a:endParaRPr lang="cs-CZ" sz="4400" b="1" dirty="0"/>
          </a:p>
          <a:p>
            <a:r>
              <a:rPr lang="cs-CZ" sz="4400" b="1" u="sng" dirty="0">
                <a:solidFill>
                  <a:srgbClr val="C00000"/>
                </a:solidFill>
              </a:rPr>
              <a:t>Choroby s komplexní dědičností </a:t>
            </a:r>
            <a:r>
              <a:rPr lang="cs-CZ" sz="4400" b="1" dirty="0">
                <a:solidFill>
                  <a:srgbClr val="C00000"/>
                </a:solidFill>
              </a:rPr>
              <a:t>(multifaktoriální – polygenní)</a:t>
            </a:r>
            <a:br>
              <a:rPr lang="cs-CZ" sz="4400" b="1" u="sng" dirty="0">
                <a:solidFill>
                  <a:srgbClr val="C00000"/>
                </a:solidFill>
              </a:rPr>
            </a:br>
            <a:r>
              <a:rPr lang="cs-CZ" sz="4400" b="1" dirty="0"/>
              <a:t>uplatňuje vliv více genů a jejich </a:t>
            </a:r>
            <a:br>
              <a:rPr lang="cs-CZ" sz="4400" b="1" dirty="0"/>
            </a:br>
            <a:r>
              <a:rPr lang="cs-CZ" sz="4400" b="1" dirty="0"/>
              <a:t>interakce spolu s vlivem vnějšího </a:t>
            </a:r>
            <a:br>
              <a:rPr lang="cs-CZ" sz="4400" b="1" dirty="0"/>
            </a:br>
            <a:r>
              <a:rPr lang="cs-CZ" sz="4400" b="1" dirty="0"/>
              <a:t>prostředí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109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>
            <a:extLst>
              <a:ext uri="{FF2B5EF4-FFF2-40B4-BE49-F238E27FC236}">
                <a16:creationId xmlns:a16="http://schemas.microsoft.com/office/drawing/2014/main" id="{E413F82F-4151-4E54-96BB-EFECB13A6D6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006600"/>
                </a:solidFill>
              </a:rPr>
              <a:t>Vzácná onemocnění</a:t>
            </a:r>
          </a:p>
        </p:txBody>
      </p:sp>
      <p:sp>
        <p:nvSpPr>
          <p:cNvPr id="49155" name="Zástupný symbol pro obsah 2">
            <a:extLst>
              <a:ext uri="{FF2B5EF4-FFF2-40B4-BE49-F238E27FC236}">
                <a16:creationId xmlns:a16="http://schemas.microsoft.com/office/drawing/2014/main" id="{856B955A-DCD9-487A-9328-A5CCD2AD4EA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908050"/>
            <a:ext cx="9144000" cy="5735638"/>
          </a:xfrm>
        </p:spPr>
        <p:txBody>
          <a:bodyPr/>
          <a:lstStyle/>
          <a:p>
            <a:r>
              <a:rPr lang="cs-CZ" altLang="cs-CZ" sz="2800" b="1"/>
              <a:t>Vzácné onemocnění je definováno frekvencí v populaci menší než </a:t>
            </a:r>
            <a:r>
              <a:rPr lang="cs-CZ" altLang="cs-CZ" sz="2800" b="1">
                <a:solidFill>
                  <a:srgbClr val="C00000"/>
                </a:solidFill>
              </a:rPr>
              <a:t>5 pacientů na 10 000 zdravých</a:t>
            </a:r>
            <a:r>
              <a:rPr lang="cs-CZ" altLang="cs-CZ" sz="2800" b="1"/>
              <a:t>. </a:t>
            </a:r>
          </a:p>
          <a:p>
            <a:r>
              <a:rPr lang="cs-CZ" altLang="cs-CZ" sz="2800" b="1"/>
              <a:t>Pacienti se vzácným onemocněním a jejich rodiny se často nacházejí ve velmi těžké životní situaci. </a:t>
            </a:r>
          </a:p>
          <a:p>
            <a:r>
              <a:rPr lang="cs-CZ" altLang="cs-CZ" sz="2800" b="1"/>
              <a:t>Diagnostika vzácných onemocnění vyžaduje specializované postupy a pro raritní výskyt choroby může správná diagnostika trvat několik měsíců i někdy i let. </a:t>
            </a:r>
          </a:p>
          <a:p>
            <a:r>
              <a:rPr lang="cs-CZ" altLang="cs-CZ" sz="2800" b="1"/>
              <a:t>Dalším závažným problémem je, že na mnohá vzácná onemocnění zatím neexistuje účinný lék. </a:t>
            </a:r>
          </a:p>
          <a:p>
            <a:r>
              <a:rPr lang="cs-CZ" altLang="cs-CZ" sz="2800" b="1"/>
              <a:t>Pro léčitelná vzácná onemocnění jsou léky obvykle extrémně drahé. </a:t>
            </a:r>
          </a:p>
          <a:p>
            <a:r>
              <a:rPr lang="cs-CZ" altLang="cs-CZ" sz="2800" b="1"/>
              <a:t>Specializovaná centra, ERN, ČAVO, osvěta.</a:t>
            </a:r>
          </a:p>
        </p:txBody>
      </p:sp>
      <p:pic>
        <p:nvPicPr>
          <p:cNvPr id="49156" name="Picture 2" descr="C:\DOCUME~1\Jirka\LOCALS~1\Temp\Rar$DR02.140\rdd-logo-transparent.png">
            <a:extLst>
              <a:ext uri="{FF2B5EF4-FFF2-40B4-BE49-F238E27FC236}">
                <a16:creationId xmlns:a16="http://schemas.microsoft.com/office/drawing/2014/main" id="{4404C8B2-07B0-4AB4-93FE-5A8A92D1C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5257800"/>
            <a:ext cx="16668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>
            <a:extLst>
              <a:ext uri="{FF2B5EF4-FFF2-40B4-BE49-F238E27FC236}">
                <a16:creationId xmlns:a16="http://schemas.microsoft.com/office/drawing/2014/main" id="{019F51B3-1A28-4354-B319-3EB56597D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006600"/>
                </a:solidFill>
              </a:rPr>
              <a:t>Evropské referenční sítě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097C04-21B2-41A9-9A1F-AF543CD52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196975"/>
            <a:ext cx="8516938" cy="532765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cs-CZ" sz="3400" b="1" dirty="0"/>
              <a:t>Evropské referenční sítě jsou virtuální sítě, které sdružují poskytovatele zdravotní péče v celé Evropě za účelem řešení komplexních nebo vzácných onemocnění, která vyžadují vysoce specializovanou léčbu a soustředění znalostí </a:t>
            </a:r>
            <a:br>
              <a:rPr lang="cs-CZ" sz="3400" b="1" dirty="0"/>
            </a:br>
            <a:r>
              <a:rPr lang="cs-CZ" sz="3400" b="1" dirty="0"/>
              <a:t>a prostředků. </a:t>
            </a:r>
          </a:p>
          <a:p>
            <a:pPr>
              <a:defRPr/>
            </a:pPr>
            <a:r>
              <a:rPr lang="cs-CZ" sz="3400" b="1" dirty="0"/>
              <a:t>Sítě jsou zřizovány na základě čl. 12 Směrnice EU 2011/24 </a:t>
            </a:r>
            <a:br>
              <a:rPr lang="cs-CZ" sz="3400" b="1" dirty="0"/>
            </a:br>
            <a:r>
              <a:rPr lang="cs-CZ" sz="3400" b="1" dirty="0"/>
              <a:t>o uplatňování práv pacientů v přeshraniční zdravotní péči, která zavazuje členské státy EU k podpoře Evropské referenční sítě zejména v oblasti vzácných onemocnění.</a:t>
            </a:r>
          </a:p>
          <a:p>
            <a:pPr>
              <a:defRPr/>
            </a:pPr>
            <a:r>
              <a:rPr lang="cs-CZ" sz="3400" b="1" dirty="0"/>
              <a:t>V březnu 2017 bylo schváleno 24 evropských referenčních sítí, do kterých se zapojilo přes 900 vysoce specializovaných zdravotnických pracovišť z více než 300 nemocnic a 26 členských států. </a:t>
            </a:r>
          </a:p>
          <a:p>
            <a:pPr>
              <a:defRPr/>
            </a:pPr>
            <a:r>
              <a:rPr lang="cs-CZ" sz="3400" b="1" dirty="0">
                <a:solidFill>
                  <a:srgbClr val="C00000"/>
                </a:solidFill>
              </a:rPr>
              <a:t>Poskytovatelé zdravotní péče v České republice se do této sítě zapojili velmi aktivně, do 17 sítí se zapojilo 8 poskytovatelů.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ovéPole 2">
            <a:extLst>
              <a:ext uri="{FF2B5EF4-FFF2-40B4-BE49-F238E27FC236}">
                <a16:creationId xmlns:a16="http://schemas.microsoft.com/office/drawing/2014/main" id="{58C51C0B-74B3-4AC3-A75F-E63608218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" y="4057650"/>
            <a:ext cx="9023350" cy="30464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b="1" dirty="0">
                <a:latin typeface="+mn-lt"/>
              </a:rPr>
              <a:t>Česká asociace pro vzácná onemocnění (ČAVO) vznikla v roce 2012. Posláním ČAVO je sdružovat organizace pacientů se vzácnými onemocněními i jednotlivé pacienty, zastupovat jejich zájmy a posilovat povědomí o specifické problematice vzácných onemocnění mezi odborníky ve zdravotnictví, představiteli státních </a:t>
            </a:r>
            <a:br>
              <a:rPr lang="cs-CZ" altLang="cs-CZ" sz="2400" b="1" dirty="0">
                <a:latin typeface="+mn-lt"/>
              </a:rPr>
            </a:br>
            <a:r>
              <a:rPr lang="cs-CZ" altLang="cs-CZ" sz="2400" b="1" dirty="0">
                <a:latin typeface="+mn-lt"/>
              </a:rPr>
              <a:t>i mezinárodních institucí a veřejnosti.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b="1" dirty="0">
                <a:latin typeface="+mn-lt"/>
              </a:rPr>
              <a:t>V současné době se jedná o více než 30 organizací a další fyzické osoby.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68FFA1B-5B21-4CFE-A841-4AC7B02903BF}"/>
              </a:ext>
            </a:extLst>
          </p:cNvPr>
          <p:cNvSpPr txBox="1"/>
          <p:nvPr/>
        </p:nvSpPr>
        <p:spPr>
          <a:xfrm>
            <a:off x="0" y="0"/>
            <a:ext cx="91313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altLang="cs-CZ" sz="3200" b="1" dirty="0">
                <a:solidFill>
                  <a:srgbClr val="C00000"/>
                </a:solidFill>
                <a:latin typeface="+mn-lt"/>
              </a:rPr>
              <a:t>Česká asociace pro vzácná onemocnění</a:t>
            </a:r>
            <a:endParaRPr lang="cs-CZ" sz="3200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42d5fc05-1b26-4ccf-9ac9-7926295b9549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  <p:tag name="ARS_CHARTPARA_SHOWWINDOW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1524</TotalTime>
  <Words>1204</Words>
  <Application>Microsoft Office PowerPoint</Application>
  <PresentationFormat>Předvádění na obrazovce (4:3)</PresentationFormat>
  <Paragraphs>138</Paragraphs>
  <Slides>19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Comic Sans MS</vt:lpstr>
      <vt:lpstr>Times New Roman</vt:lpstr>
      <vt:lpstr>Motiv sady Office</vt:lpstr>
      <vt:lpstr>Lékařská genetika Genetické poradenství</vt:lpstr>
      <vt:lpstr>Lékařská / klinická genetika</vt:lpstr>
      <vt:lpstr>Lékařská genetika</vt:lpstr>
      <vt:lpstr>Genetické poradenství</vt:lpstr>
      <vt:lpstr>Genetické pracoviště</vt:lpstr>
      <vt:lpstr>Geneticky podmíněná onemocnění</vt:lpstr>
      <vt:lpstr>Vzácná onemocnění</vt:lpstr>
      <vt:lpstr>Evropské referenční sítě</vt:lpstr>
      <vt:lpstr>Prezentace aplikace PowerPoint</vt:lpstr>
      <vt:lpstr> …protože táta není kouzelník a lékař není Bůh…</vt:lpstr>
      <vt:lpstr>Doporučení  ke genetickému vyšetření </vt:lpstr>
      <vt:lpstr>Genetická konzultace   Shormáždění informací</vt:lpstr>
      <vt:lpstr>Klinickogenetické vyšetření</vt:lpstr>
      <vt:lpstr>Cytogenetické a molekulárně cytogenetické  vyšetření</vt:lpstr>
      <vt:lpstr>DNA analýza u dědičných onemocnění</vt:lpstr>
      <vt:lpstr>Možnosti genetických vyšetření</vt:lpstr>
      <vt:lpstr>Náhodné a neočekávané nálezy </vt:lpstr>
      <vt:lpstr>Lékařská genetika</vt:lpstr>
      <vt:lpstr>Péče / Diagnostika / Prevence / Léčba</vt:lpstr>
    </vt:vector>
  </TitlesOfParts>
  <Company>ČLK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UZIVATEL</dc:creator>
  <cp:lastModifiedBy>Jana</cp:lastModifiedBy>
  <cp:revision>144</cp:revision>
  <dcterms:created xsi:type="dcterms:W3CDTF">2015-09-11T17:11:45Z</dcterms:created>
  <dcterms:modified xsi:type="dcterms:W3CDTF">2020-01-02T20:21:28Z</dcterms:modified>
</cp:coreProperties>
</file>