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64" r:id="rId20"/>
    <p:sldId id="263" r:id="rId21"/>
    <p:sldId id="267" r:id="rId22"/>
    <p:sldId id="268" r:id="rId23"/>
    <p:sldId id="258" r:id="rId24"/>
    <p:sldId id="259" r:id="rId25"/>
    <p:sldId id="260" r:id="rId26"/>
    <p:sldId id="261" r:id="rId27"/>
    <p:sldId id="262" r:id="rId28"/>
    <p:sldId id="266" r:id="rId29"/>
    <p:sldId id="265" r:id="rId30"/>
    <p:sldId id="270" r:id="rId31"/>
    <p:sldId id="27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486E4D-39CC-7C44-8EF7-660051011474}" type="datetimeFigureOut">
              <a:rPr lang="en-US" smtClean="0"/>
              <a:pPr/>
              <a:t>11/18/2019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C4DCC-D955-6E4E-A719-9AF46AB40ACE}" type="slidenum">
              <a:rPr lang="en-US" smtClean="0"/>
              <a:pPr/>
              <a:t>‹#›</a:t>
            </a:fld>
            <a:endParaRPr lang="en-US"/>
          </a:p>
        </p:txBody>
      </p:sp>
    </p:spTree>
    <p:extLst>
      <p:ext uri="{BB962C8B-B14F-4D97-AF65-F5344CB8AC3E}">
        <p14:creationId xmlns:p14="http://schemas.microsoft.com/office/powerpoint/2010/main" val="873563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10</a:t>
            </a:fld>
            <a:endParaRPr lang="cs-CZ"/>
          </a:p>
        </p:txBody>
      </p:sp>
    </p:spTree>
    <p:extLst>
      <p:ext uri="{BB962C8B-B14F-4D97-AF65-F5344CB8AC3E}">
        <p14:creationId xmlns:p14="http://schemas.microsoft.com/office/powerpoint/2010/main" val="361863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Genu </a:t>
            </a:r>
            <a:r>
              <a:rPr lang="cs-CZ" dirty="0" err="1"/>
              <a:t>valgum</a:t>
            </a:r>
            <a:r>
              <a:rPr lang="cs-CZ" dirty="0"/>
              <a:t>, genu </a:t>
            </a:r>
            <a:r>
              <a:rPr lang="cs-CZ" dirty="0" err="1"/>
              <a:t>varum</a:t>
            </a:r>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14</a:t>
            </a:fld>
            <a:endParaRPr lang="cs-CZ"/>
          </a:p>
        </p:txBody>
      </p:sp>
    </p:spTree>
    <p:extLst>
      <p:ext uri="{BB962C8B-B14F-4D97-AF65-F5344CB8AC3E}">
        <p14:creationId xmlns:p14="http://schemas.microsoft.com/office/powerpoint/2010/main" val="387707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Meatus</a:t>
            </a:r>
            <a:r>
              <a:rPr lang="cs-CZ" dirty="0"/>
              <a:t> </a:t>
            </a:r>
            <a:r>
              <a:rPr lang="cs-CZ" dirty="0" err="1"/>
              <a:t>acusticus</a:t>
            </a:r>
            <a:r>
              <a:rPr lang="cs-CZ" dirty="0"/>
              <a:t> </a:t>
            </a:r>
            <a:r>
              <a:rPr lang="cs-CZ" dirty="0" err="1"/>
              <a:t>externus</a:t>
            </a:r>
            <a:endParaRPr lang="cs-CZ" dirty="0"/>
          </a:p>
        </p:txBody>
      </p:sp>
      <p:sp>
        <p:nvSpPr>
          <p:cNvPr id="4" name="Zástupný symbol pro číslo snímku 3"/>
          <p:cNvSpPr>
            <a:spLocks noGrp="1"/>
          </p:cNvSpPr>
          <p:nvPr>
            <p:ph type="sldNum" sz="quarter" idx="10"/>
          </p:nvPr>
        </p:nvSpPr>
        <p:spPr/>
        <p:txBody>
          <a:bodyPr/>
          <a:lstStyle/>
          <a:p>
            <a:fld id="{C331F4FA-C072-4681-BB2A-E476B8638144}" type="slidenum">
              <a:rPr lang="cs-CZ" smtClean="0"/>
              <a:pPr/>
              <a:t>17</a:t>
            </a:fld>
            <a:endParaRPr lang="cs-CZ"/>
          </a:p>
        </p:txBody>
      </p:sp>
    </p:spTree>
    <p:extLst>
      <p:ext uri="{BB962C8B-B14F-4D97-AF65-F5344CB8AC3E}">
        <p14:creationId xmlns:p14="http://schemas.microsoft.com/office/powerpoint/2010/main" val="171669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a:t>
            </a:r>
            <a:r>
              <a:rPr lang="en-US" dirty="0" err="1"/>
              <a:t>na</a:t>
            </a:r>
            <a:r>
              <a:rPr lang="en-US" dirty="0"/>
              <a:t> </a:t>
            </a:r>
            <a:r>
              <a:rPr lang="en-US" dirty="0" err="1"/>
              <a:t>zapisovanie</a:t>
            </a:r>
            <a:r>
              <a:rPr lang="en-US" dirty="0"/>
              <a:t> </a:t>
            </a:r>
            <a:r>
              <a:rPr lang="en-US" dirty="0" err="1"/>
              <a:t>slov</a:t>
            </a:r>
            <a:r>
              <a:rPr lang="en-US" dirty="0"/>
              <a:t> do </a:t>
            </a:r>
            <a:r>
              <a:rPr lang="en-US" dirty="0" err="1"/>
              <a:t>tabuľky</a:t>
            </a:r>
            <a:r>
              <a:rPr lang="en-US" dirty="0"/>
              <a:t>// </a:t>
            </a:r>
            <a:r>
              <a:rPr lang="en-US" dirty="0" err="1"/>
              <a:t>na</a:t>
            </a:r>
            <a:r>
              <a:rPr lang="en-US" dirty="0"/>
              <a:t> </a:t>
            </a:r>
            <a:r>
              <a:rPr lang="en-US" dirty="0" err="1"/>
              <a:t>druhej</a:t>
            </a:r>
            <a:r>
              <a:rPr lang="en-US" dirty="0"/>
              <a:t> </a:t>
            </a:r>
            <a:r>
              <a:rPr lang="en-US" dirty="0" err="1"/>
              <a:t>strane</a:t>
            </a:r>
            <a:r>
              <a:rPr lang="en-US" dirty="0"/>
              <a:t> </a:t>
            </a:r>
            <a:r>
              <a:rPr lang="en-US" dirty="0" err="1"/>
              <a:t>obrázok</a:t>
            </a:r>
            <a:r>
              <a:rPr lang="en-US" dirty="0"/>
              <a:t> z </a:t>
            </a:r>
            <a:r>
              <a:rPr lang="en-US" dirty="0" err="1"/>
              <a:t>nasledujúceho</a:t>
            </a:r>
            <a:r>
              <a:rPr lang="en-US" baseline="0" dirty="0"/>
              <a:t> </a:t>
            </a:r>
            <a:r>
              <a:rPr lang="en-US" baseline="0" dirty="0" err="1"/>
              <a:t>slajdu</a:t>
            </a:r>
            <a:endParaRPr lang="en-US" dirty="0"/>
          </a:p>
        </p:txBody>
      </p:sp>
      <p:sp>
        <p:nvSpPr>
          <p:cNvPr id="4" name="Slide Number Placeholder 3"/>
          <p:cNvSpPr>
            <a:spLocks noGrp="1"/>
          </p:cNvSpPr>
          <p:nvPr>
            <p:ph type="sldNum" sz="quarter" idx="10"/>
          </p:nvPr>
        </p:nvSpPr>
        <p:spPr/>
        <p:txBody>
          <a:bodyPr/>
          <a:lstStyle/>
          <a:p>
            <a:fld id="{AB7C4DCC-D955-6E4E-A719-9AF46AB40ACE}" type="slidenum">
              <a:rPr lang="en-US" smtClean="0"/>
              <a:pPr/>
              <a:t>20</a:t>
            </a:fld>
            <a:endParaRPr lang="en-US"/>
          </a:p>
        </p:txBody>
      </p:sp>
    </p:spTree>
    <p:extLst>
      <p:ext uri="{BB962C8B-B14F-4D97-AF65-F5344CB8AC3E}">
        <p14:creationId xmlns:p14="http://schemas.microsoft.com/office/powerpoint/2010/main" val="169407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Priradiť</a:t>
            </a:r>
            <a:r>
              <a:rPr lang="en-US" dirty="0"/>
              <a:t> k </a:t>
            </a:r>
            <a:r>
              <a:rPr lang="en-US" dirty="0" err="1"/>
              <a:t>jednotl</a:t>
            </a:r>
            <a:r>
              <a:rPr lang="en-US" dirty="0"/>
              <a:t>. </a:t>
            </a:r>
            <a:r>
              <a:rPr lang="en-US" dirty="0" err="1"/>
              <a:t>Zmyslovým</a:t>
            </a:r>
            <a:r>
              <a:rPr lang="en-US" dirty="0"/>
              <a:t> </a:t>
            </a:r>
            <a:r>
              <a:rPr lang="en-US" dirty="0" err="1"/>
              <a:t>orgánom</a:t>
            </a:r>
            <a:r>
              <a:rPr lang="en-US" dirty="0"/>
              <a:t>, </a:t>
            </a:r>
            <a:r>
              <a:rPr lang="en-US" dirty="0" err="1"/>
              <a:t>možno</a:t>
            </a:r>
            <a:r>
              <a:rPr lang="en-US" dirty="0"/>
              <a:t> </a:t>
            </a:r>
            <a:r>
              <a:rPr lang="en-US" dirty="0" err="1"/>
              <a:t>obmebiť</a:t>
            </a:r>
            <a:r>
              <a:rPr lang="en-US" dirty="0"/>
              <a:t> </a:t>
            </a:r>
            <a:r>
              <a:rPr lang="en-US" dirty="0" err="1"/>
              <a:t>pomocou</a:t>
            </a:r>
            <a:r>
              <a:rPr lang="en-US" dirty="0"/>
              <a:t> </a:t>
            </a:r>
            <a:r>
              <a:rPr lang="en-US" dirty="0" err="1"/>
              <a:t>slovička</a:t>
            </a:r>
            <a:r>
              <a:rPr lang="en-US" dirty="0"/>
              <a:t> </a:t>
            </a:r>
            <a:r>
              <a:rPr lang="en-US" dirty="0" err="1"/>
              <a:t>structura</a:t>
            </a:r>
            <a:r>
              <a:rPr lang="en-US" dirty="0"/>
              <a:t> +</a:t>
            </a:r>
            <a:r>
              <a:rPr lang="en-US" baseline="0" dirty="0"/>
              <a:t> </a:t>
            </a:r>
            <a:endParaRPr lang="en-US" dirty="0"/>
          </a:p>
        </p:txBody>
      </p:sp>
      <p:sp>
        <p:nvSpPr>
          <p:cNvPr id="4" name="Slide Number Placeholder 3"/>
          <p:cNvSpPr>
            <a:spLocks noGrp="1"/>
          </p:cNvSpPr>
          <p:nvPr>
            <p:ph type="sldNum" sz="quarter" idx="10"/>
          </p:nvPr>
        </p:nvSpPr>
        <p:spPr/>
        <p:txBody>
          <a:bodyPr/>
          <a:lstStyle/>
          <a:p>
            <a:fld id="{AB7C4DCC-D955-6E4E-A719-9AF46AB40ACE}" type="slidenum">
              <a:rPr lang="en-US" smtClean="0"/>
              <a:pPr/>
              <a:t>26</a:t>
            </a:fld>
            <a:endParaRPr lang="en-US"/>
          </a:p>
        </p:txBody>
      </p:sp>
    </p:spTree>
    <p:extLst>
      <p:ext uri="{BB962C8B-B14F-4D97-AF65-F5344CB8AC3E}">
        <p14:creationId xmlns:p14="http://schemas.microsoft.com/office/powerpoint/2010/main" val="391139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Identifikujte</a:t>
            </a:r>
            <a:r>
              <a:rPr lang="en-US" dirty="0"/>
              <a:t> </a:t>
            </a:r>
            <a:r>
              <a:rPr lang="en-US" dirty="0" err="1"/>
              <a:t>pád</a:t>
            </a:r>
            <a:r>
              <a:rPr lang="en-US" baseline="0" dirty="0"/>
              <a:t> a </a:t>
            </a:r>
            <a:r>
              <a:rPr lang="en-US" baseline="0" dirty="0" err="1"/>
              <a:t>číslo</a:t>
            </a:r>
            <a:endParaRPr lang="en-US" dirty="0"/>
          </a:p>
        </p:txBody>
      </p:sp>
      <p:sp>
        <p:nvSpPr>
          <p:cNvPr id="4" name="Slide Number Placeholder 3"/>
          <p:cNvSpPr>
            <a:spLocks noGrp="1"/>
          </p:cNvSpPr>
          <p:nvPr>
            <p:ph type="sldNum" sz="quarter" idx="10"/>
          </p:nvPr>
        </p:nvSpPr>
        <p:spPr/>
        <p:txBody>
          <a:bodyPr/>
          <a:lstStyle/>
          <a:p>
            <a:fld id="{AB7C4DCC-D955-6E4E-A719-9AF46AB40ACE}" type="slidenum">
              <a:rPr lang="en-US" smtClean="0"/>
              <a:pPr/>
              <a:t>27</a:t>
            </a:fld>
            <a:endParaRPr lang="en-US"/>
          </a:p>
        </p:txBody>
      </p:sp>
    </p:spTree>
    <p:extLst>
      <p:ext uri="{BB962C8B-B14F-4D97-AF65-F5344CB8AC3E}">
        <p14:creationId xmlns:p14="http://schemas.microsoft.com/office/powerpoint/2010/main" val="123283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355314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275698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224224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74156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316177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4593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107372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226107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70413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2188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DEB06E34-19EB-B64B-B91F-1E6A9B838339}" type="datetimeFigureOut">
              <a:rPr lang="en-US" smtClean="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CBE48-5183-2248-B577-16B223F5AD05}" type="slidenum">
              <a:rPr lang="en-US" smtClean="0"/>
              <a:pPr/>
              <a:t>‹#›</a:t>
            </a:fld>
            <a:endParaRPr lang="en-US"/>
          </a:p>
        </p:txBody>
      </p:sp>
    </p:spTree>
    <p:extLst>
      <p:ext uri="{BB962C8B-B14F-4D97-AF65-F5344CB8AC3E}">
        <p14:creationId xmlns:p14="http://schemas.microsoft.com/office/powerpoint/2010/main" val="65445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06E34-19EB-B64B-B91F-1E6A9B838339}" type="datetimeFigureOut">
              <a:rPr lang="en-US" smtClean="0"/>
              <a:pPr/>
              <a:t>11/18/2019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CBE48-5183-2248-B577-16B223F5AD05}" type="slidenum">
              <a:rPr lang="en-US" smtClean="0"/>
              <a:pPr/>
              <a:t>‹#›</a:t>
            </a:fld>
            <a:endParaRPr lang="en-US"/>
          </a:p>
        </p:txBody>
      </p:sp>
    </p:spTree>
    <p:extLst>
      <p:ext uri="{BB962C8B-B14F-4D97-AF65-F5344CB8AC3E}">
        <p14:creationId xmlns:p14="http://schemas.microsoft.com/office/powerpoint/2010/main" val="366598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 MEDICAL TERMINOLOGY</a:t>
            </a:r>
          </a:p>
        </p:txBody>
      </p:sp>
      <p:sp>
        <p:nvSpPr>
          <p:cNvPr id="3" name="Subtitle 2"/>
          <p:cNvSpPr>
            <a:spLocks noGrp="1"/>
          </p:cNvSpPr>
          <p:nvPr>
            <p:ph type="subTitle" idx="1"/>
          </p:nvPr>
        </p:nvSpPr>
        <p:spPr/>
        <p:txBody>
          <a:bodyPr/>
          <a:lstStyle/>
          <a:p>
            <a:r>
              <a:rPr lang="en-US" sz="3600" dirty="0">
                <a:solidFill>
                  <a:srgbClr val="FF0000"/>
                </a:solidFill>
              </a:rPr>
              <a:t>4</a:t>
            </a:r>
            <a:r>
              <a:rPr lang="en-US" sz="3600" baseline="30000" dirty="0">
                <a:solidFill>
                  <a:srgbClr val="FF0000"/>
                </a:solidFill>
              </a:rPr>
              <a:t>th</a:t>
            </a:r>
            <a:r>
              <a:rPr lang="en-US" sz="3600" dirty="0">
                <a:solidFill>
                  <a:srgbClr val="FF0000"/>
                </a:solidFill>
              </a:rPr>
              <a:t> and 5</a:t>
            </a:r>
            <a:r>
              <a:rPr lang="en-US" sz="3600" baseline="30000" dirty="0">
                <a:solidFill>
                  <a:srgbClr val="FF0000"/>
                </a:solidFill>
              </a:rPr>
              <a:t>th</a:t>
            </a:r>
            <a:r>
              <a:rPr lang="en-US" sz="3600" dirty="0">
                <a:solidFill>
                  <a:srgbClr val="FF0000"/>
                </a:solidFill>
              </a:rPr>
              <a:t> declension</a:t>
            </a:r>
          </a:p>
          <a:p>
            <a:endParaRPr lang="en-US" dirty="0"/>
          </a:p>
        </p:txBody>
      </p:sp>
    </p:spTree>
    <p:extLst>
      <p:ext uri="{BB962C8B-B14F-4D97-AF65-F5344CB8AC3E}">
        <p14:creationId xmlns:p14="http://schemas.microsoft.com/office/powerpoint/2010/main" val="165988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09151" y="1056163"/>
            <a:ext cx="4462976" cy="646331"/>
          </a:xfrm>
          <a:prstGeom prst="rect">
            <a:avLst/>
          </a:prstGeom>
          <a:noFill/>
        </p:spPr>
        <p:txBody>
          <a:bodyPr wrap="square" rtlCol="0">
            <a:spAutoFit/>
          </a:bodyPr>
          <a:lstStyle/>
          <a:p>
            <a:r>
              <a:rPr lang="cs-CZ" sz="3600" dirty="0" err="1">
                <a:solidFill>
                  <a:srgbClr val="00B050"/>
                </a:solidFill>
              </a:rPr>
              <a:t>Morsus</a:t>
            </a:r>
            <a:r>
              <a:rPr lang="cs-CZ" sz="2400" dirty="0"/>
              <a:t>…</a:t>
            </a:r>
          </a:p>
        </p:txBody>
      </p:sp>
      <p:pic>
        <p:nvPicPr>
          <p:cNvPr id="35842" name="Picture 2" descr="https://encrypted-tbn3.gstatic.com/images?q=tbn:ANd9GcSJFb3gSmDvhcqJjHkUTlCXmVAh_nl-i9MfCz5A8Jg0Np-D0oNr"/>
          <p:cNvPicPr>
            <a:picLocks noChangeAspect="1" noChangeArrowheads="1"/>
          </p:cNvPicPr>
          <p:nvPr/>
        </p:nvPicPr>
        <p:blipFill>
          <a:blip r:embed="rId3" cstate="print"/>
          <a:srcRect/>
          <a:stretch>
            <a:fillRect/>
          </a:stretch>
        </p:blipFill>
        <p:spPr bwMode="auto">
          <a:xfrm>
            <a:off x="6615333" y="2691082"/>
            <a:ext cx="1883861" cy="2479777"/>
          </a:xfrm>
          <a:prstGeom prst="rect">
            <a:avLst/>
          </a:prstGeom>
          <a:noFill/>
        </p:spPr>
      </p:pic>
      <p:sp>
        <p:nvSpPr>
          <p:cNvPr id="4" name="TextovéPole 3"/>
          <p:cNvSpPr txBox="1"/>
          <p:nvPr/>
        </p:nvSpPr>
        <p:spPr>
          <a:xfrm>
            <a:off x="1244992" y="5588588"/>
            <a:ext cx="6087794" cy="1323439"/>
          </a:xfrm>
          <a:prstGeom prst="rect">
            <a:avLst/>
          </a:prstGeom>
          <a:noFill/>
        </p:spPr>
        <p:txBody>
          <a:bodyPr wrap="square" rtlCol="0">
            <a:spAutoFit/>
          </a:bodyPr>
          <a:lstStyle/>
          <a:p>
            <a:r>
              <a:rPr lang="cs-CZ" sz="2000" b="1" i="1" dirty="0"/>
              <a:t>m. </a:t>
            </a:r>
            <a:r>
              <a:rPr lang="cs-CZ" sz="2000" b="1" i="1" dirty="0" err="1"/>
              <a:t>canis</a:t>
            </a:r>
            <a:endParaRPr lang="cs-CZ" sz="2000" b="1" i="1" dirty="0"/>
          </a:p>
          <a:p>
            <a:endParaRPr lang="cs-CZ" sz="2000" dirty="0"/>
          </a:p>
          <a:p>
            <a:endParaRPr lang="cs-CZ" sz="2000" dirty="0"/>
          </a:p>
          <a:p>
            <a:endParaRPr lang="cs-CZ" sz="2000" dirty="0"/>
          </a:p>
        </p:txBody>
      </p:sp>
      <p:pic>
        <p:nvPicPr>
          <p:cNvPr id="7" name="Picture 2"/>
          <p:cNvPicPr>
            <a:picLocks noChangeAspect="1" noChangeArrowheads="1"/>
          </p:cNvPicPr>
          <p:nvPr/>
        </p:nvPicPr>
        <p:blipFill>
          <a:blip r:embed="rId4" cstate="print"/>
          <a:srcRect/>
          <a:stretch>
            <a:fillRect/>
          </a:stretch>
        </p:blipFill>
        <p:spPr bwMode="auto">
          <a:xfrm>
            <a:off x="310999" y="2396843"/>
            <a:ext cx="3466177" cy="2825564"/>
          </a:xfrm>
          <a:prstGeom prst="rect">
            <a:avLst/>
          </a:prstGeom>
          <a:noFill/>
          <a:ln w="9525">
            <a:noFill/>
            <a:miter lim="800000"/>
            <a:headEnd/>
            <a:tailEnd/>
          </a:ln>
          <a:effectLst/>
        </p:spPr>
      </p:pic>
      <p:sp>
        <p:nvSpPr>
          <p:cNvPr id="8" name="TextovéPole 7"/>
          <p:cNvSpPr txBox="1"/>
          <p:nvPr/>
        </p:nvSpPr>
        <p:spPr>
          <a:xfrm>
            <a:off x="4053401" y="3423138"/>
            <a:ext cx="2437228" cy="1015663"/>
          </a:xfrm>
          <a:prstGeom prst="rect">
            <a:avLst/>
          </a:prstGeom>
          <a:noFill/>
        </p:spPr>
        <p:txBody>
          <a:bodyPr wrap="square" rtlCol="0">
            <a:spAutoFit/>
          </a:bodyPr>
          <a:lstStyle/>
          <a:p>
            <a:r>
              <a:rPr lang="cs-CZ" sz="2000" b="1" i="1" dirty="0">
                <a:solidFill>
                  <a:srgbClr val="00B050"/>
                </a:solidFill>
                <a:sym typeface="Wingdings" pitchFamily="2" charset="2"/>
              </a:rPr>
              <a:t></a:t>
            </a:r>
            <a:r>
              <a:rPr lang="cs-CZ" sz="2000" b="1" i="1" dirty="0">
                <a:solidFill>
                  <a:srgbClr val="00B050"/>
                </a:solidFill>
              </a:rPr>
              <a:t> </a:t>
            </a:r>
            <a:r>
              <a:rPr lang="cs-CZ" sz="2000" b="1" i="1" dirty="0" err="1">
                <a:solidFill>
                  <a:srgbClr val="00B050"/>
                </a:solidFill>
              </a:rPr>
              <a:t>Create</a:t>
            </a:r>
            <a:r>
              <a:rPr lang="cs-CZ" sz="2000" b="1" i="1" dirty="0">
                <a:solidFill>
                  <a:srgbClr val="00B050"/>
                </a:solidFill>
              </a:rPr>
              <a:t> </a:t>
            </a:r>
            <a:r>
              <a:rPr lang="cs-CZ" sz="2000" b="1" i="1" dirty="0" err="1">
                <a:solidFill>
                  <a:srgbClr val="00B050"/>
                </a:solidFill>
              </a:rPr>
              <a:t>diagnoses</a:t>
            </a:r>
            <a:r>
              <a:rPr lang="cs-CZ" sz="2000" b="1" i="1" dirty="0">
                <a:solidFill>
                  <a:srgbClr val="00B050"/>
                </a:solidFill>
              </a:rPr>
              <a:t> </a:t>
            </a:r>
            <a:r>
              <a:rPr lang="cs-CZ" sz="2000" b="1" i="1" dirty="0" err="1">
                <a:solidFill>
                  <a:srgbClr val="00B050"/>
                </a:solidFill>
              </a:rPr>
              <a:t>according</a:t>
            </a:r>
            <a:r>
              <a:rPr lang="cs-CZ" sz="2000" b="1" i="1" dirty="0">
                <a:solidFill>
                  <a:srgbClr val="00B050"/>
                </a:solidFill>
              </a:rPr>
              <a:t> to </a:t>
            </a:r>
            <a:r>
              <a:rPr lang="cs-CZ" sz="2000" b="1" i="1" dirty="0" err="1">
                <a:solidFill>
                  <a:srgbClr val="00B050"/>
                </a:solidFill>
              </a:rPr>
              <a:t>the</a:t>
            </a:r>
            <a:r>
              <a:rPr lang="cs-CZ" sz="2000" b="1" i="1" dirty="0">
                <a:solidFill>
                  <a:srgbClr val="00B050"/>
                </a:solidFill>
              </a:rPr>
              <a:t> </a:t>
            </a:r>
            <a:r>
              <a:rPr lang="cs-CZ" sz="2000" b="1" i="1" dirty="0" err="1">
                <a:solidFill>
                  <a:srgbClr val="00B050"/>
                </a:solidFill>
              </a:rPr>
              <a:t>pictures</a:t>
            </a:r>
            <a:r>
              <a:rPr lang="cs-CZ" sz="2000" b="1" i="1" dirty="0">
                <a:solidFill>
                  <a:srgbClr val="00B050"/>
                </a:solidFill>
              </a:rPr>
              <a:t>!</a:t>
            </a:r>
          </a:p>
        </p:txBody>
      </p:sp>
      <p:sp>
        <p:nvSpPr>
          <p:cNvPr id="9" name="TextovéPole 8"/>
          <p:cNvSpPr txBox="1"/>
          <p:nvPr/>
        </p:nvSpPr>
        <p:spPr>
          <a:xfrm>
            <a:off x="5127674" y="1996733"/>
            <a:ext cx="1487659" cy="400110"/>
          </a:xfrm>
          <a:prstGeom prst="rect">
            <a:avLst/>
          </a:prstGeom>
          <a:noFill/>
        </p:spPr>
        <p:txBody>
          <a:bodyPr wrap="square" rtlCol="0">
            <a:spAutoFit/>
          </a:bodyPr>
          <a:lstStyle/>
          <a:p>
            <a:r>
              <a:rPr lang="cs-CZ" sz="2000" b="1" i="1" dirty="0"/>
              <a:t>m. </a:t>
            </a:r>
            <a:r>
              <a:rPr lang="cs-CZ" sz="2000" b="1" i="1" dirty="0" err="1"/>
              <a:t>serpentis</a:t>
            </a:r>
            <a:endParaRPr lang="cs-CZ" sz="2000" b="1" i="1" dirty="0"/>
          </a:p>
        </p:txBody>
      </p:sp>
    </p:spTree>
    <p:extLst>
      <p:ext uri="{BB962C8B-B14F-4D97-AF65-F5344CB8AC3E}">
        <p14:creationId xmlns:p14="http://schemas.microsoft.com/office/powerpoint/2010/main" val="242320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92956" y="225937"/>
            <a:ext cx="7216726" cy="2677656"/>
          </a:xfrm>
          <a:prstGeom prst="rect">
            <a:avLst/>
          </a:prstGeom>
          <a:noFill/>
        </p:spPr>
        <p:txBody>
          <a:bodyPr wrap="square" rtlCol="0">
            <a:spAutoFit/>
          </a:bodyPr>
          <a:lstStyle/>
          <a:p>
            <a:r>
              <a:rPr lang="cs-CZ" sz="2400" dirty="0" err="1">
                <a:solidFill>
                  <a:srgbClr val="00B050"/>
                </a:solidFill>
              </a:rPr>
              <a:t>Scabies</a:t>
            </a:r>
            <a:endParaRPr lang="cs-CZ" sz="2400" dirty="0">
              <a:solidFill>
                <a:srgbClr val="00B050"/>
              </a:solidFill>
            </a:endParaRPr>
          </a:p>
          <a:p>
            <a:r>
              <a:rPr lang="cs-CZ" sz="2400" dirty="0"/>
              <a:t> (Lat. </a:t>
            </a:r>
            <a:r>
              <a:rPr lang="cs-CZ" sz="2400" dirty="0" err="1"/>
              <a:t>scabere</a:t>
            </a:r>
            <a:r>
              <a:rPr lang="cs-CZ" sz="2400" dirty="0"/>
              <a:t> = to </a:t>
            </a:r>
            <a:r>
              <a:rPr lang="cs-CZ" sz="2400" dirty="0" err="1"/>
              <a:t>scratch</a:t>
            </a:r>
            <a:r>
              <a:rPr lang="cs-CZ" sz="2400" dirty="0"/>
              <a:t>)</a:t>
            </a:r>
          </a:p>
          <a:p>
            <a:endParaRPr lang="cs-CZ" sz="2400" dirty="0"/>
          </a:p>
          <a:p>
            <a:r>
              <a:rPr lang="cs-CZ" sz="2400" dirty="0"/>
              <a:t>= a </a:t>
            </a:r>
            <a:r>
              <a:rPr lang="cs-CZ" sz="2400" dirty="0" err="1"/>
              <a:t>contagious</a:t>
            </a:r>
            <a:r>
              <a:rPr lang="cs-CZ" sz="2400" dirty="0"/>
              <a:t> skin </a:t>
            </a:r>
            <a:r>
              <a:rPr lang="cs-CZ" sz="2400" dirty="0" err="1"/>
              <a:t>disease</a:t>
            </a:r>
            <a:r>
              <a:rPr lang="cs-CZ" sz="2400" dirty="0"/>
              <a:t> </a:t>
            </a:r>
            <a:r>
              <a:rPr lang="cs-CZ" sz="2400" dirty="0" err="1"/>
              <a:t>caused</a:t>
            </a:r>
            <a:r>
              <a:rPr lang="cs-CZ" sz="2400" dirty="0"/>
              <a:t> by a </a:t>
            </a:r>
            <a:r>
              <a:rPr lang="cs-CZ" sz="2400" dirty="0" err="1"/>
              <a:t>tiny</a:t>
            </a:r>
            <a:r>
              <a:rPr lang="cs-CZ" sz="2400" dirty="0"/>
              <a:t> </a:t>
            </a:r>
            <a:r>
              <a:rPr lang="cs-CZ" sz="2400" dirty="0" err="1"/>
              <a:t>mite</a:t>
            </a:r>
            <a:r>
              <a:rPr lang="cs-CZ" sz="2400" dirty="0"/>
              <a:t> (</a:t>
            </a:r>
            <a:r>
              <a:rPr lang="cs-CZ" sz="2400" dirty="0" err="1"/>
              <a:t>Sarcoptes</a:t>
            </a:r>
            <a:r>
              <a:rPr lang="cs-CZ" sz="2400" dirty="0"/>
              <a:t> </a:t>
            </a:r>
            <a:r>
              <a:rPr lang="cs-CZ" sz="2400" dirty="0" err="1"/>
              <a:t>scabiei</a:t>
            </a:r>
            <a:r>
              <a:rPr lang="cs-CZ" sz="2400" dirty="0"/>
              <a:t>) </a:t>
            </a:r>
            <a:r>
              <a:rPr lang="cs-CZ" sz="2400" dirty="0" err="1"/>
              <a:t>laying</a:t>
            </a:r>
            <a:r>
              <a:rPr lang="cs-CZ" sz="2400" dirty="0"/>
              <a:t> </a:t>
            </a:r>
            <a:r>
              <a:rPr lang="cs-CZ" sz="2400" dirty="0" err="1"/>
              <a:t>eggs</a:t>
            </a:r>
            <a:r>
              <a:rPr lang="cs-CZ" sz="2400" dirty="0"/>
              <a:t> </a:t>
            </a:r>
            <a:r>
              <a:rPr lang="cs-CZ" sz="2400" dirty="0" err="1"/>
              <a:t>under</a:t>
            </a:r>
            <a:r>
              <a:rPr lang="cs-CZ" sz="2400" dirty="0"/>
              <a:t> </a:t>
            </a:r>
            <a:r>
              <a:rPr lang="cs-CZ" sz="2400" dirty="0" err="1"/>
              <a:t>the</a:t>
            </a:r>
            <a:r>
              <a:rPr lang="cs-CZ" sz="2400" dirty="0"/>
              <a:t> skin, </a:t>
            </a:r>
            <a:r>
              <a:rPr lang="cs-CZ" sz="2400" dirty="0" err="1"/>
              <a:t>the</a:t>
            </a:r>
            <a:r>
              <a:rPr lang="cs-CZ" sz="2400" dirty="0"/>
              <a:t> </a:t>
            </a:r>
            <a:r>
              <a:rPr lang="cs-CZ" sz="2400" dirty="0" err="1"/>
              <a:t>characteristic</a:t>
            </a:r>
            <a:r>
              <a:rPr lang="cs-CZ" sz="2400" dirty="0"/>
              <a:t> </a:t>
            </a:r>
            <a:r>
              <a:rPr lang="cs-CZ" sz="2400" b="1" dirty="0" err="1"/>
              <a:t>itching</a:t>
            </a:r>
            <a:r>
              <a:rPr lang="cs-CZ" sz="2400" dirty="0"/>
              <a:t> </a:t>
            </a:r>
            <a:r>
              <a:rPr lang="cs-CZ" sz="2400" dirty="0" err="1"/>
              <a:t>is</a:t>
            </a:r>
            <a:r>
              <a:rPr lang="cs-CZ" sz="2400" dirty="0"/>
              <a:t> </a:t>
            </a:r>
            <a:r>
              <a:rPr lang="cs-CZ" sz="2400" dirty="0" err="1"/>
              <a:t>caused</a:t>
            </a:r>
            <a:r>
              <a:rPr lang="cs-CZ" sz="2400" dirty="0"/>
              <a:t> by </a:t>
            </a:r>
            <a:r>
              <a:rPr lang="cs-CZ" sz="2400" dirty="0" err="1"/>
              <a:t>the</a:t>
            </a:r>
            <a:r>
              <a:rPr lang="cs-CZ" sz="2400" dirty="0"/>
              <a:t> </a:t>
            </a:r>
            <a:r>
              <a:rPr lang="cs-CZ" sz="2400" dirty="0" err="1"/>
              <a:t>reaction</a:t>
            </a:r>
            <a:r>
              <a:rPr lang="cs-CZ" sz="2400" dirty="0"/>
              <a:t> to </a:t>
            </a:r>
            <a:r>
              <a:rPr lang="cs-CZ" sz="2400" dirty="0" err="1"/>
              <a:t>the</a:t>
            </a:r>
            <a:r>
              <a:rPr lang="cs-CZ" sz="2400" dirty="0"/>
              <a:t> </a:t>
            </a:r>
            <a:r>
              <a:rPr lang="cs-CZ" sz="2400" dirty="0" err="1"/>
              <a:t>feces</a:t>
            </a:r>
            <a:r>
              <a:rPr lang="cs-CZ" sz="2400" dirty="0"/>
              <a:t> </a:t>
            </a:r>
            <a:r>
              <a:rPr lang="cs-CZ" sz="2400" dirty="0" err="1"/>
              <a:t>of</a:t>
            </a:r>
            <a:r>
              <a:rPr lang="cs-CZ" sz="2400" dirty="0"/>
              <a:t> </a:t>
            </a:r>
            <a:r>
              <a:rPr lang="cs-CZ" sz="2400" dirty="0" err="1"/>
              <a:t>the</a:t>
            </a:r>
            <a:r>
              <a:rPr lang="cs-CZ" sz="2400" dirty="0"/>
              <a:t> </a:t>
            </a:r>
            <a:r>
              <a:rPr lang="cs-CZ" sz="2400" dirty="0" err="1"/>
              <a:t>mite</a:t>
            </a:r>
            <a:endParaRPr lang="cs-CZ" sz="2400" dirty="0"/>
          </a:p>
        </p:txBody>
      </p:sp>
      <p:sp>
        <p:nvSpPr>
          <p:cNvPr id="3" name="TextovéPole 2"/>
          <p:cNvSpPr txBox="1"/>
          <p:nvPr/>
        </p:nvSpPr>
        <p:spPr>
          <a:xfrm>
            <a:off x="5117123" y="3178419"/>
            <a:ext cx="3756074" cy="584775"/>
          </a:xfrm>
          <a:prstGeom prst="rect">
            <a:avLst/>
          </a:prstGeom>
          <a:noFill/>
        </p:spPr>
        <p:txBody>
          <a:bodyPr wrap="square" rtlCol="0">
            <a:spAutoFit/>
          </a:bodyPr>
          <a:lstStyle/>
          <a:p>
            <a:r>
              <a:rPr lang="cs-CZ" i="1" dirty="0" err="1">
                <a:solidFill>
                  <a:srgbClr val="C00000"/>
                </a:solidFill>
              </a:rPr>
              <a:t>grey</a:t>
            </a:r>
            <a:r>
              <a:rPr lang="cs-CZ" i="1" dirty="0">
                <a:solidFill>
                  <a:srgbClr val="C00000"/>
                </a:solidFill>
              </a:rPr>
              <a:t> </a:t>
            </a:r>
            <a:r>
              <a:rPr lang="cs-CZ" i="1" dirty="0" err="1">
                <a:solidFill>
                  <a:srgbClr val="C00000"/>
                </a:solidFill>
              </a:rPr>
              <a:t>ointment</a:t>
            </a:r>
            <a:r>
              <a:rPr lang="cs-CZ" i="1" dirty="0">
                <a:solidFill>
                  <a:srgbClr val="C00000"/>
                </a:solidFill>
              </a:rPr>
              <a:t> </a:t>
            </a:r>
            <a:r>
              <a:rPr lang="cs-CZ" sz="3200" i="1" dirty="0" err="1">
                <a:solidFill>
                  <a:srgbClr val="C00000"/>
                </a:solidFill>
              </a:rPr>
              <a:t>against</a:t>
            </a:r>
            <a:r>
              <a:rPr lang="cs-CZ" i="1" dirty="0">
                <a:solidFill>
                  <a:srgbClr val="C00000"/>
                </a:solidFill>
              </a:rPr>
              <a:t> </a:t>
            </a:r>
            <a:r>
              <a:rPr lang="cs-CZ" i="1" dirty="0" err="1">
                <a:solidFill>
                  <a:srgbClr val="C00000"/>
                </a:solidFill>
              </a:rPr>
              <a:t>scabies</a:t>
            </a:r>
            <a:r>
              <a:rPr lang="cs-CZ" i="1" dirty="0">
                <a:solidFill>
                  <a:srgbClr val="C00000"/>
                </a:solidFill>
              </a:rPr>
              <a:t>?</a:t>
            </a:r>
          </a:p>
        </p:txBody>
      </p:sp>
      <p:pic>
        <p:nvPicPr>
          <p:cNvPr id="37892" name="Picture 4" descr="http://www.women-info.com/en/wp-content/uploads/2014/07/scabies-3-257x300.jpg"/>
          <p:cNvPicPr>
            <a:picLocks noChangeAspect="1" noChangeArrowheads="1"/>
          </p:cNvPicPr>
          <p:nvPr/>
        </p:nvPicPr>
        <p:blipFill>
          <a:blip r:embed="rId2" cstate="print"/>
          <a:srcRect/>
          <a:stretch>
            <a:fillRect/>
          </a:stretch>
        </p:blipFill>
        <p:spPr bwMode="auto">
          <a:xfrm>
            <a:off x="2427300" y="2852304"/>
            <a:ext cx="2426053" cy="2831968"/>
          </a:xfrm>
          <a:prstGeom prst="rect">
            <a:avLst/>
          </a:prstGeom>
          <a:noFill/>
        </p:spPr>
      </p:pic>
    </p:spTree>
    <p:extLst>
      <p:ext uri="{BB962C8B-B14F-4D97-AF65-F5344CB8AC3E}">
        <p14:creationId xmlns:p14="http://schemas.microsoft.com/office/powerpoint/2010/main" val="203732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49727" y="358090"/>
            <a:ext cx="7751299" cy="2492990"/>
          </a:xfrm>
          <a:prstGeom prst="rect">
            <a:avLst/>
          </a:prstGeom>
          <a:noFill/>
        </p:spPr>
        <p:txBody>
          <a:bodyPr wrap="square" rtlCol="0">
            <a:spAutoFit/>
          </a:bodyPr>
          <a:lstStyle/>
          <a:p>
            <a:r>
              <a:rPr lang="cs-CZ" sz="3600" dirty="0">
                <a:solidFill>
                  <a:srgbClr val="00B050"/>
                </a:solidFill>
              </a:rPr>
              <a:t>Rabies</a:t>
            </a:r>
          </a:p>
          <a:p>
            <a:r>
              <a:rPr lang="cs-CZ" sz="2000" dirty="0"/>
              <a:t>= </a:t>
            </a:r>
            <a:r>
              <a:rPr lang="cs-CZ" sz="2000" dirty="0" err="1"/>
              <a:t>an</a:t>
            </a:r>
            <a:r>
              <a:rPr lang="cs-CZ" sz="2000" dirty="0"/>
              <a:t> </a:t>
            </a:r>
            <a:r>
              <a:rPr lang="cs-CZ" sz="2000" dirty="0" err="1"/>
              <a:t>acute</a:t>
            </a:r>
            <a:r>
              <a:rPr lang="cs-CZ" sz="2000" dirty="0"/>
              <a:t> </a:t>
            </a:r>
            <a:r>
              <a:rPr lang="cs-CZ" sz="2000" dirty="0" err="1"/>
              <a:t>viral</a:t>
            </a:r>
            <a:r>
              <a:rPr lang="cs-CZ" sz="2000" dirty="0"/>
              <a:t> </a:t>
            </a:r>
            <a:r>
              <a:rPr lang="cs-CZ" sz="2000" dirty="0" err="1"/>
              <a:t>disease</a:t>
            </a:r>
            <a:r>
              <a:rPr lang="cs-CZ" sz="2000" dirty="0"/>
              <a:t> (a virus </a:t>
            </a:r>
            <a:r>
              <a:rPr lang="cs-CZ" sz="2000" dirty="0" err="1"/>
              <a:t>of</a:t>
            </a:r>
            <a:r>
              <a:rPr lang="cs-CZ" sz="2000" dirty="0"/>
              <a:t> </a:t>
            </a:r>
            <a:r>
              <a:rPr lang="cs-CZ" sz="2000" dirty="0" err="1"/>
              <a:t>the</a:t>
            </a:r>
            <a:r>
              <a:rPr lang="cs-CZ" sz="2000" dirty="0"/>
              <a:t> </a:t>
            </a:r>
            <a:r>
              <a:rPr lang="cs-CZ" sz="2000" dirty="0" err="1"/>
              <a:t>family</a:t>
            </a:r>
            <a:r>
              <a:rPr lang="cs-CZ" sz="2000" dirty="0"/>
              <a:t> </a:t>
            </a:r>
            <a:r>
              <a:rPr lang="cs-CZ" sz="2000" i="1" dirty="0" err="1"/>
              <a:t>Rhabdoviridae</a:t>
            </a:r>
            <a:r>
              <a:rPr lang="cs-CZ" sz="2000" dirty="0"/>
              <a:t>) </a:t>
            </a:r>
            <a:r>
              <a:rPr lang="cs-CZ" sz="2000" dirty="0" err="1"/>
              <a:t>of</a:t>
            </a:r>
            <a:r>
              <a:rPr lang="cs-CZ" sz="2000" dirty="0"/>
              <a:t> </a:t>
            </a:r>
            <a:r>
              <a:rPr lang="cs-CZ" sz="2000" dirty="0" err="1"/>
              <a:t>the</a:t>
            </a:r>
            <a:r>
              <a:rPr lang="cs-CZ" sz="2000" dirty="0"/>
              <a:t> </a:t>
            </a:r>
            <a:r>
              <a:rPr lang="cs-CZ" sz="2000" dirty="0" err="1"/>
              <a:t>central</a:t>
            </a:r>
            <a:r>
              <a:rPr lang="cs-CZ" sz="2000" dirty="0"/>
              <a:t> </a:t>
            </a:r>
            <a:r>
              <a:rPr lang="cs-CZ" sz="2000" dirty="0" err="1"/>
              <a:t>nervous</a:t>
            </a:r>
            <a:r>
              <a:rPr lang="cs-CZ" sz="2000" dirty="0"/>
              <a:t> </a:t>
            </a:r>
            <a:r>
              <a:rPr lang="cs-CZ" sz="2000" dirty="0" err="1"/>
              <a:t>system</a:t>
            </a:r>
            <a:r>
              <a:rPr lang="cs-CZ" sz="2000" dirty="0"/>
              <a:t> </a:t>
            </a:r>
            <a:r>
              <a:rPr lang="cs-CZ" sz="2000" dirty="0" err="1"/>
              <a:t>transmitted</a:t>
            </a:r>
            <a:r>
              <a:rPr lang="cs-CZ" sz="2000" dirty="0"/>
              <a:t> </a:t>
            </a:r>
            <a:r>
              <a:rPr lang="cs-CZ" sz="2000" dirty="0" err="1"/>
              <a:t>through</a:t>
            </a:r>
            <a:r>
              <a:rPr lang="cs-CZ" sz="2000" dirty="0"/>
              <a:t> </a:t>
            </a:r>
            <a:r>
              <a:rPr lang="cs-CZ" sz="2000" dirty="0" err="1"/>
              <a:t>saliva</a:t>
            </a:r>
            <a:r>
              <a:rPr lang="cs-CZ" sz="2000" dirty="0"/>
              <a:t> </a:t>
            </a:r>
            <a:r>
              <a:rPr lang="cs-CZ" sz="2000" dirty="0" err="1"/>
              <a:t>from</a:t>
            </a:r>
            <a:r>
              <a:rPr lang="cs-CZ" sz="2000" dirty="0"/>
              <a:t> </a:t>
            </a:r>
            <a:r>
              <a:rPr lang="cs-CZ" sz="2000" dirty="0" err="1"/>
              <a:t>the</a:t>
            </a:r>
            <a:r>
              <a:rPr lang="cs-CZ" sz="2000" dirty="0"/>
              <a:t> bite </a:t>
            </a:r>
            <a:r>
              <a:rPr lang="cs-CZ" sz="2000" dirty="0" err="1"/>
              <a:t>of</a:t>
            </a:r>
            <a:r>
              <a:rPr lang="cs-CZ" sz="2000" dirty="0"/>
              <a:t> </a:t>
            </a:r>
            <a:r>
              <a:rPr lang="cs-CZ" sz="2000" dirty="0" err="1"/>
              <a:t>an</a:t>
            </a:r>
            <a:r>
              <a:rPr lang="cs-CZ" sz="2000" dirty="0"/>
              <a:t> </a:t>
            </a:r>
            <a:r>
              <a:rPr lang="cs-CZ" sz="2000" dirty="0" err="1"/>
              <a:t>infected</a:t>
            </a:r>
            <a:r>
              <a:rPr lang="cs-CZ" sz="2000" dirty="0"/>
              <a:t> </a:t>
            </a:r>
            <a:r>
              <a:rPr lang="cs-CZ" sz="2000" dirty="0" err="1"/>
              <a:t>animal</a:t>
            </a:r>
            <a:r>
              <a:rPr lang="cs-CZ" sz="2000" dirty="0"/>
              <a:t>, </a:t>
            </a:r>
            <a:r>
              <a:rPr lang="cs-CZ" sz="2000" dirty="0" err="1"/>
              <a:t>it</a:t>
            </a:r>
            <a:r>
              <a:rPr lang="cs-CZ" sz="2000" dirty="0"/>
              <a:t> </a:t>
            </a:r>
            <a:r>
              <a:rPr lang="cs-CZ" sz="2000" dirty="0" err="1"/>
              <a:t>is</a:t>
            </a:r>
            <a:r>
              <a:rPr lang="cs-CZ" sz="2000" dirty="0"/>
              <a:t> </a:t>
            </a:r>
            <a:r>
              <a:rPr lang="cs-CZ" sz="2000" dirty="0" err="1"/>
              <a:t>also</a:t>
            </a:r>
            <a:r>
              <a:rPr lang="cs-CZ" sz="2000" dirty="0"/>
              <a:t> </a:t>
            </a:r>
            <a:r>
              <a:rPr lang="cs-CZ" sz="2000" dirty="0" err="1"/>
              <a:t>called</a:t>
            </a:r>
            <a:r>
              <a:rPr lang="cs-CZ" sz="2000" dirty="0"/>
              <a:t> </a:t>
            </a:r>
            <a:r>
              <a:rPr lang="cs-CZ" sz="2000" b="1" i="1" dirty="0" err="1"/>
              <a:t>hydrophobia</a:t>
            </a:r>
            <a:r>
              <a:rPr lang="cs-CZ" sz="2000" dirty="0"/>
              <a:t> </a:t>
            </a:r>
            <a:r>
              <a:rPr lang="cs-CZ" sz="2000" dirty="0" err="1"/>
              <a:t>because</a:t>
            </a:r>
            <a:r>
              <a:rPr lang="cs-CZ" sz="2000" dirty="0"/>
              <a:t> </a:t>
            </a:r>
            <a:r>
              <a:rPr lang="cs-CZ" sz="2000" dirty="0" err="1"/>
              <a:t>of</a:t>
            </a:r>
            <a:r>
              <a:rPr lang="cs-CZ" sz="2000" dirty="0"/>
              <a:t> </a:t>
            </a:r>
            <a:r>
              <a:rPr lang="cs-CZ" sz="2000" dirty="0" err="1"/>
              <a:t>the</a:t>
            </a:r>
            <a:r>
              <a:rPr lang="cs-CZ" sz="2000" dirty="0"/>
              <a:t> </a:t>
            </a:r>
            <a:r>
              <a:rPr lang="cs-CZ" sz="2000" dirty="0" err="1"/>
              <a:t>typical</a:t>
            </a:r>
            <a:r>
              <a:rPr lang="cs-CZ" sz="2000" dirty="0"/>
              <a:t> symptom </a:t>
            </a:r>
            <a:r>
              <a:rPr lang="cs-CZ" sz="2000" dirty="0" err="1"/>
              <a:t>of</a:t>
            </a:r>
            <a:r>
              <a:rPr lang="cs-CZ" sz="2000" dirty="0"/>
              <a:t> </a:t>
            </a:r>
            <a:r>
              <a:rPr lang="cs-CZ" sz="2000" dirty="0" err="1"/>
              <a:t>the</a:t>
            </a:r>
            <a:r>
              <a:rPr lang="cs-CZ" sz="2000" dirty="0"/>
              <a:t> </a:t>
            </a:r>
            <a:r>
              <a:rPr lang="cs-CZ" sz="2000" dirty="0" err="1"/>
              <a:t>disease</a:t>
            </a:r>
            <a:r>
              <a:rPr lang="cs-CZ" sz="2000" dirty="0"/>
              <a:t>; </a:t>
            </a:r>
            <a:r>
              <a:rPr lang="cs-CZ" sz="2000" dirty="0" err="1"/>
              <a:t>the</a:t>
            </a:r>
            <a:r>
              <a:rPr lang="cs-CZ" sz="2000" dirty="0"/>
              <a:t> </a:t>
            </a:r>
            <a:r>
              <a:rPr lang="cs-CZ" sz="2000" dirty="0" err="1"/>
              <a:t>symptoms</a:t>
            </a:r>
            <a:r>
              <a:rPr lang="cs-CZ" sz="2000" dirty="0"/>
              <a:t> </a:t>
            </a:r>
            <a:r>
              <a:rPr lang="cs-CZ" sz="2000" dirty="0" err="1"/>
              <a:t>include</a:t>
            </a:r>
            <a:r>
              <a:rPr lang="cs-CZ" sz="2000" dirty="0"/>
              <a:t> </a:t>
            </a:r>
            <a:r>
              <a:rPr lang="cs-CZ" sz="2000" i="1" dirty="0" err="1"/>
              <a:t>extreme</a:t>
            </a:r>
            <a:r>
              <a:rPr lang="cs-CZ" sz="2000" i="1" dirty="0"/>
              <a:t> </a:t>
            </a:r>
            <a:r>
              <a:rPr lang="cs-CZ" sz="2000" i="1" dirty="0" err="1"/>
              <a:t>thirst</a:t>
            </a:r>
            <a:r>
              <a:rPr lang="cs-CZ" sz="2000" dirty="0"/>
              <a:t>, </a:t>
            </a:r>
            <a:r>
              <a:rPr lang="cs-CZ" sz="2000" dirty="0" err="1"/>
              <a:t>fever</a:t>
            </a:r>
            <a:r>
              <a:rPr lang="cs-CZ" sz="2000" dirty="0"/>
              <a:t>, </a:t>
            </a:r>
            <a:r>
              <a:rPr lang="cs-CZ" sz="2000" dirty="0" err="1"/>
              <a:t>depression</a:t>
            </a:r>
            <a:r>
              <a:rPr lang="cs-CZ" sz="2000" dirty="0"/>
              <a:t>, </a:t>
            </a:r>
            <a:r>
              <a:rPr lang="cs-CZ" sz="2000" dirty="0" err="1"/>
              <a:t>confusion</a:t>
            </a:r>
            <a:r>
              <a:rPr lang="cs-CZ" sz="2000" dirty="0"/>
              <a:t>, </a:t>
            </a:r>
            <a:r>
              <a:rPr lang="cs-CZ" sz="2000" dirty="0" err="1"/>
              <a:t>hard</a:t>
            </a:r>
            <a:r>
              <a:rPr lang="cs-CZ" sz="2000" dirty="0"/>
              <a:t> </a:t>
            </a:r>
            <a:r>
              <a:rPr lang="cs-CZ" sz="2000" dirty="0" err="1"/>
              <a:t>swallowing</a:t>
            </a:r>
            <a:r>
              <a:rPr lang="cs-CZ" sz="2000" dirty="0"/>
              <a:t>, </a:t>
            </a:r>
            <a:r>
              <a:rPr lang="cs-CZ" sz="2000" dirty="0" err="1"/>
              <a:t>muscle</a:t>
            </a:r>
            <a:r>
              <a:rPr lang="cs-CZ" sz="2000" dirty="0"/>
              <a:t> </a:t>
            </a:r>
            <a:r>
              <a:rPr lang="cs-CZ" sz="2000" dirty="0" err="1"/>
              <a:t>spasms</a:t>
            </a:r>
            <a:r>
              <a:rPr lang="cs-CZ" sz="2000" dirty="0"/>
              <a:t>, sensitivity to </a:t>
            </a:r>
            <a:r>
              <a:rPr lang="cs-CZ" sz="2000" dirty="0" err="1"/>
              <a:t>touch</a:t>
            </a:r>
            <a:r>
              <a:rPr lang="cs-CZ" sz="2000" dirty="0"/>
              <a:t>, </a:t>
            </a:r>
            <a:r>
              <a:rPr lang="cs-CZ" sz="2000" dirty="0" err="1"/>
              <a:t>light</a:t>
            </a:r>
            <a:r>
              <a:rPr lang="cs-CZ" sz="2000" dirty="0"/>
              <a:t> </a:t>
            </a:r>
            <a:r>
              <a:rPr lang="cs-CZ" sz="2000" dirty="0" err="1"/>
              <a:t>or</a:t>
            </a:r>
            <a:r>
              <a:rPr lang="cs-CZ" sz="2000" dirty="0"/>
              <a:t> loud </a:t>
            </a:r>
            <a:r>
              <a:rPr lang="cs-CZ" sz="2000" dirty="0" err="1"/>
              <a:t>noise</a:t>
            </a:r>
            <a:r>
              <a:rPr lang="cs-CZ" sz="2000" dirty="0"/>
              <a:t>; </a:t>
            </a:r>
            <a:r>
              <a:rPr lang="cs-CZ" sz="2000" dirty="0" err="1"/>
              <a:t>if</a:t>
            </a:r>
            <a:r>
              <a:rPr lang="cs-CZ" sz="2000" dirty="0"/>
              <a:t> not </a:t>
            </a:r>
            <a:r>
              <a:rPr lang="cs-CZ" sz="2000" dirty="0" err="1"/>
              <a:t>prevented</a:t>
            </a:r>
            <a:r>
              <a:rPr lang="cs-CZ" sz="2000" dirty="0"/>
              <a:t>, </a:t>
            </a:r>
            <a:r>
              <a:rPr lang="cs-CZ" sz="2000" dirty="0" err="1"/>
              <a:t>it</a:t>
            </a:r>
            <a:r>
              <a:rPr lang="cs-CZ" sz="2000" dirty="0"/>
              <a:t> </a:t>
            </a:r>
            <a:r>
              <a:rPr lang="cs-CZ" sz="2000" dirty="0" err="1"/>
              <a:t>is</a:t>
            </a:r>
            <a:r>
              <a:rPr lang="cs-CZ" sz="2000" dirty="0"/>
              <a:t> </a:t>
            </a:r>
            <a:r>
              <a:rPr lang="cs-CZ" sz="2000" dirty="0" err="1"/>
              <a:t>almost</a:t>
            </a:r>
            <a:r>
              <a:rPr lang="cs-CZ" sz="2000" dirty="0"/>
              <a:t> </a:t>
            </a:r>
            <a:r>
              <a:rPr lang="cs-CZ" sz="2000" dirty="0" err="1"/>
              <a:t>always</a:t>
            </a:r>
            <a:r>
              <a:rPr lang="cs-CZ" sz="2000" dirty="0"/>
              <a:t> </a:t>
            </a:r>
            <a:r>
              <a:rPr lang="cs-CZ" sz="2000" i="1" dirty="0" err="1"/>
              <a:t>fatal</a:t>
            </a:r>
            <a:endParaRPr lang="cs-CZ" sz="1100" i="1" dirty="0"/>
          </a:p>
        </p:txBody>
      </p:sp>
      <p:pic>
        <p:nvPicPr>
          <p:cNvPr id="39938" name="Picture 2" descr="https://s3-eu-west-1.amazonaws.com/bowwowtimes/wp-content/uploads/2015/04/rabies.jpg"/>
          <p:cNvPicPr>
            <a:picLocks noChangeAspect="1" noChangeArrowheads="1"/>
          </p:cNvPicPr>
          <p:nvPr/>
        </p:nvPicPr>
        <p:blipFill>
          <a:blip r:embed="rId2" cstate="print"/>
          <a:srcRect/>
          <a:stretch>
            <a:fillRect/>
          </a:stretch>
        </p:blipFill>
        <p:spPr bwMode="auto">
          <a:xfrm>
            <a:off x="3904408" y="3163070"/>
            <a:ext cx="3048751" cy="1597966"/>
          </a:xfrm>
          <a:prstGeom prst="rect">
            <a:avLst/>
          </a:prstGeom>
          <a:noFill/>
        </p:spPr>
      </p:pic>
      <p:pic>
        <p:nvPicPr>
          <p:cNvPr id="39940" name="Picture 4" descr="http://cdn.timesofisrael.com/uploads/2014/09/shutterstock_201433343-e1410091725478.jpg"/>
          <p:cNvPicPr>
            <a:picLocks noChangeAspect="1" noChangeArrowheads="1"/>
          </p:cNvPicPr>
          <p:nvPr/>
        </p:nvPicPr>
        <p:blipFill>
          <a:blip r:embed="rId3" cstate="print"/>
          <a:srcRect/>
          <a:stretch>
            <a:fillRect/>
          </a:stretch>
        </p:blipFill>
        <p:spPr bwMode="auto">
          <a:xfrm>
            <a:off x="1181686" y="3276729"/>
            <a:ext cx="2412722" cy="1357697"/>
          </a:xfrm>
          <a:prstGeom prst="rect">
            <a:avLst/>
          </a:prstGeom>
          <a:noFill/>
        </p:spPr>
      </p:pic>
      <p:sp>
        <p:nvSpPr>
          <p:cNvPr id="5" name="TextovéPole 4"/>
          <p:cNvSpPr txBox="1"/>
          <p:nvPr/>
        </p:nvSpPr>
        <p:spPr>
          <a:xfrm>
            <a:off x="962025" y="5003702"/>
            <a:ext cx="7534275" cy="523220"/>
          </a:xfrm>
          <a:prstGeom prst="rect">
            <a:avLst/>
          </a:prstGeom>
          <a:noFill/>
        </p:spPr>
        <p:txBody>
          <a:bodyPr wrap="square" rtlCol="0">
            <a:spAutoFit/>
          </a:bodyPr>
          <a:lstStyle/>
          <a:p>
            <a:r>
              <a:rPr lang="cs-CZ" sz="2800" dirty="0" err="1">
                <a:solidFill>
                  <a:srgbClr val="C00000"/>
                </a:solidFill>
              </a:rPr>
              <a:t>death</a:t>
            </a:r>
            <a:r>
              <a:rPr lang="cs-CZ" sz="2800" dirty="0">
                <a:solidFill>
                  <a:srgbClr val="C00000"/>
                </a:solidFill>
              </a:rPr>
              <a:t> </a:t>
            </a:r>
            <a:r>
              <a:rPr lang="cs-CZ" sz="2800" dirty="0" err="1">
                <a:solidFill>
                  <a:srgbClr val="C00000"/>
                </a:solidFill>
              </a:rPr>
              <a:t>due</a:t>
            </a:r>
            <a:r>
              <a:rPr lang="cs-CZ" sz="2800" dirty="0">
                <a:solidFill>
                  <a:srgbClr val="C00000"/>
                </a:solidFill>
              </a:rPr>
              <a:t> to rabies </a:t>
            </a:r>
            <a:r>
              <a:rPr lang="cs-CZ" sz="2800" dirty="0" err="1">
                <a:solidFill>
                  <a:srgbClr val="C00000"/>
                </a:solidFill>
              </a:rPr>
              <a:t>after</a:t>
            </a:r>
            <a:r>
              <a:rPr lang="cs-CZ" sz="2800" dirty="0">
                <a:solidFill>
                  <a:srgbClr val="C00000"/>
                </a:solidFill>
              </a:rPr>
              <a:t> </a:t>
            </a:r>
            <a:r>
              <a:rPr lang="cs-CZ" sz="2800" dirty="0" err="1">
                <a:solidFill>
                  <a:srgbClr val="C00000"/>
                </a:solidFill>
              </a:rPr>
              <a:t>the</a:t>
            </a:r>
            <a:r>
              <a:rPr lang="cs-CZ" sz="2800" dirty="0">
                <a:solidFill>
                  <a:srgbClr val="C00000"/>
                </a:solidFill>
              </a:rPr>
              <a:t> bite </a:t>
            </a:r>
            <a:r>
              <a:rPr lang="cs-CZ" sz="2800" dirty="0" err="1">
                <a:solidFill>
                  <a:srgbClr val="C00000"/>
                </a:solidFill>
              </a:rPr>
              <a:t>of</a:t>
            </a:r>
            <a:r>
              <a:rPr lang="cs-CZ" sz="2800" dirty="0">
                <a:solidFill>
                  <a:srgbClr val="C00000"/>
                </a:solidFill>
              </a:rPr>
              <a:t> </a:t>
            </a:r>
            <a:r>
              <a:rPr lang="cs-CZ" sz="2800" dirty="0" err="1">
                <a:solidFill>
                  <a:srgbClr val="C00000"/>
                </a:solidFill>
              </a:rPr>
              <a:t>an</a:t>
            </a:r>
            <a:r>
              <a:rPr lang="cs-CZ" sz="2800" dirty="0">
                <a:solidFill>
                  <a:srgbClr val="C00000"/>
                </a:solidFill>
              </a:rPr>
              <a:t> </a:t>
            </a:r>
            <a:r>
              <a:rPr lang="cs-CZ" sz="2800" dirty="0" err="1">
                <a:solidFill>
                  <a:srgbClr val="C00000"/>
                </a:solidFill>
              </a:rPr>
              <a:t>animal</a:t>
            </a:r>
            <a:r>
              <a:rPr lang="cs-CZ" sz="2800" dirty="0">
                <a:solidFill>
                  <a:srgbClr val="C00000"/>
                </a:solidFill>
              </a:rPr>
              <a:t>?</a:t>
            </a:r>
          </a:p>
        </p:txBody>
      </p:sp>
      <p:sp>
        <p:nvSpPr>
          <p:cNvPr id="6" name="TextovéPole 5"/>
          <p:cNvSpPr txBox="1"/>
          <p:nvPr/>
        </p:nvSpPr>
        <p:spPr>
          <a:xfrm>
            <a:off x="7142871" y="3283927"/>
            <a:ext cx="1624818" cy="1261884"/>
          </a:xfrm>
          <a:prstGeom prst="rect">
            <a:avLst/>
          </a:prstGeom>
          <a:noFill/>
        </p:spPr>
        <p:txBody>
          <a:bodyPr wrap="square" rtlCol="0">
            <a:spAutoFit/>
          </a:bodyPr>
          <a:lstStyle/>
          <a:p>
            <a:r>
              <a:rPr lang="cs-CZ" sz="1600" dirty="0"/>
              <a:t>r. </a:t>
            </a:r>
            <a:r>
              <a:rPr lang="cs-CZ" sz="2400" i="1" dirty="0" err="1">
                <a:solidFill>
                  <a:srgbClr val="00B050"/>
                </a:solidFill>
              </a:rPr>
              <a:t>silvatica</a:t>
            </a:r>
            <a:endParaRPr lang="cs-CZ" sz="1600" i="1" dirty="0">
              <a:solidFill>
                <a:srgbClr val="00B050"/>
              </a:solidFill>
            </a:endParaRPr>
          </a:p>
          <a:p>
            <a:endParaRPr lang="cs-CZ" sz="2800" dirty="0"/>
          </a:p>
          <a:p>
            <a:r>
              <a:rPr lang="cs-CZ" sz="1600" dirty="0"/>
              <a:t>r. </a:t>
            </a:r>
            <a:r>
              <a:rPr lang="cs-CZ" sz="2400" i="1" dirty="0" err="1">
                <a:solidFill>
                  <a:srgbClr val="00B050"/>
                </a:solidFill>
              </a:rPr>
              <a:t>domestica</a:t>
            </a:r>
            <a:endParaRPr lang="cs-CZ" sz="1600" i="1" dirty="0">
              <a:solidFill>
                <a:srgbClr val="00B050"/>
              </a:solidFill>
            </a:endParaRPr>
          </a:p>
        </p:txBody>
      </p:sp>
    </p:spTree>
    <p:extLst>
      <p:ext uri="{BB962C8B-B14F-4D97-AF65-F5344CB8AC3E}">
        <p14:creationId xmlns:p14="http://schemas.microsoft.com/office/powerpoint/2010/main" val="191750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sm-verlag.de/blick/blkface/face/dehydr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3" y="1429955"/>
            <a:ext cx="2234161" cy="2446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201489" y="4066239"/>
            <a:ext cx="2880320" cy="1815882"/>
          </a:xfrm>
          <a:prstGeom prst="rect">
            <a:avLst/>
          </a:prstGeom>
          <a:noFill/>
        </p:spPr>
        <p:txBody>
          <a:bodyPr wrap="square" rtlCol="0">
            <a:spAutoFit/>
          </a:bodyPr>
          <a:lstStyle/>
          <a:p>
            <a:r>
              <a:rPr lang="cs-CZ" sz="2800" b="1" dirty="0">
                <a:solidFill>
                  <a:srgbClr val="FF0000"/>
                </a:solidFill>
              </a:rPr>
              <a:t>facies </a:t>
            </a:r>
            <a:r>
              <a:rPr lang="cs-CZ" sz="2800" b="1" dirty="0" err="1">
                <a:solidFill>
                  <a:srgbClr val="FF0000"/>
                </a:solidFill>
              </a:rPr>
              <a:t>Hippocratica</a:t>
            </a:r>
            <a:r>
              <a:rPr lang="cs-CZ" sz="2800" b="1" dirty="0">
                <a:solidFill>
                  <a:srgbClr val="FF0000"/>
                </a:solidFill>
              </a:rPr>
              <a:t> / facies </a:t>
            </a:r>
            <a:r>
              <a:rPr lang="cs-CZ" sz="2800" b="1" dirty="0" err="1">
                <a:solidFill>
                  <a:srgbClr val="FF0000"/>
                </a:solidFill>
              </a:rPr>
              <a:t>abdominalis</a:t>
            </a:r>
            <a:endParaRPr lang="cs-CZ" sz="2800" b="1" dirty="0">
              <a:solidFill>
                <a:srgbClr val="FF0000"/>
              </a:solidFill>
            </a:endParaRPr>
          </a:p>
        </p:txBody>
      </p:sp>
      <p:sp>
        <p:nvSpPr>
          <p:cNvPr id="3" name="TextovéPole 2"/>
          <p:cNvSpPr txBox="1"/>
          <p:nvPr/>
        </p:nvSpPr>
        <p:spPr>
          <a:xfrm>
            <a:off x="2875806" y="332978"/>
            <a:ext cx="5328592" cy="2862322"/>
          </a:xfrm>
          <a:prstGeom prst="rect">
            <a:avLst/>
          </a:prstGeom>
          <a:noFill/>
        </p:spPr>
        <p:txBody>
          <a:bodyPr wrap="square" rtlCol="0">
            <a:spAutoFit/>
          </a:bodyPr>
          <a:lstStyle/>
          <a:p>
            <a:r>
              <a:rPr lang="en-US" dirty="0"/>
              <a:t>The facial expression produced in the by impending death or long illness (accompanied by pain), excessive evacuations, excessive hunger, and the like, e.g.by peritonitis (inflammation of peritoneum) or cholera. Its synonym is </a:t>
            </a:r>
            <a:r>
              <a:rPr lang="en-US" dirty="0">
                <a:solidFill>
                  <a:schemeClr val="accent2"/>
                </a:solidFill>
              </a:rPr>
              <a:t>facies </a:t>
            </a:r>
            <a:r>
              <a:rPr lang="en-US" dirty="0" err="1">
                <a:solidFill>
                  <a:schemeClr val="accent2"/>
                </a:solidFill>
              </a:rPr>
              <a:t>abdominalis</a:t>
            </a:r>
            <a:r>
              <a:rPr lang="en-US" dirty="0"/>
              <a:t>.</a:t>
            </a:r>
          </a:p>
          <a:p>
            <a:endParaRPr lang="en-US" dirty="0"/>
          </a:p>
          <a:p>
            <a:r>
              <a:rPr lang="en-US" dirty="0"/>
              <a:t>The nose is sharp, the eyes sunken, the temples fallen in, the ears cold and drawn in and their lobes distorted, the skin of the face hard, stretched and dry, and the </a:t>
            </a:r>
            <a:r>
              <a:rPr lang="en-US" dirty="0" err="1"/>
              <a:t>colour</a:t>
            </a:r>
            <a:r>
              <a:rPr lang="en-US" dirty="0"/>
              <a:t> of the face pale or dusky.</a:t>
            </a:r>
          </a:p>
        </p:txBody>
      </p:sp>
      <p:pic>
        <p:nvPicPr>
          <p:cNvPr id="5"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920" y="3168346"/>
            <a:ext cx="4714727" cy="2271059"/>
          </a:xfrm>
          <a:prstGeom prst="rect">
            <a:avLst/>
          </a:prstGeom>
        </p:spPr>
      </p:pic>
    </p:spTree>
    <p:extLst>
      <p:ext uri="{BB962C8B-B14F-4D97-AF65-F5344CB8AC3E}">
        <p14:creationId xmlns:p14="http://schemas.microsoft.com/office/powerpoint/2010/main" val="205615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41685" y="540904"/>
            <a:ext cx="6725653" cy="2862322"/>
          </a:xfrm>
          <a:prstGeom prst="rect">
            <a:avLst/>
          </a:prstGeom>
          <a:noFill/>
        </p:spPr>
        <p:txBody>
          <a:bodyPr wrap="square" rtlCol="0">
            <a:spAutoFit/>
          </a:bodyPr>
          <a:lstStyle/>
          <a:p>
            <a:r>
              <a:rPr lang="cs-CZ" sz="3600" b="1" i="1" dirty="0" err="1">
                <a:solidFill>
                  <a:srgbClr val="00B050"/>
                </a:solidFill>
              </a:rPr>
              <a:t>valgus</a:t>
            </a:r>
            <a:endParaRPr lang="cs-CZ" sz="3600" b="1" i="1" dirty="0">
              <a:solidFill>
                <a:srgbClr val="00B050"/>
              </a:solidFill>
            </a:endParaRPr>
          </a:p>
          <a:p>
            <a:r>
              <a:rPr lang="cs-CZ" sz="3600" b="1" i="1" dirty="0">
                <a:solidFill>
                  <a:srgbClr val="00B050"/>
                </a:solidFill>
              </a:rPr>
              <a:t>     x</a:t>
            </a:r>
          </a:p>
          <a:p>
            <a:r>
              <a:rPr lang="cs-CZ" sz="3600" b="1" i="1" dirty="0" err="1">
                <a:solidFill>
                  <a:srgbClr val="00B050"/>
                </a:solidFill>
              </a:rPr>
              <a:t>varus</a:t>
            </a:r>
            <a:endParaRPr lang="cs-CZ" sz="3600" b="1" i="1" dirty="0">
              <a:solidFill>
                <a:srgbClr val="00B050"/>
              </a:solidFill>
            </a:endParaRPr>
          </a:p>
          <a:p>
            <a:endParaRPr lang="cs-CZ" sz="3600" dirty="0"/>
          </a:p>
          <a:p>
            <a:endParaRPr lang="cs-CZ" sz="3600" dirty="0"/>
          </a:p>
        </p:txBody>
      </p:sp>
      <p:pic>
        <p:nvPicPr>
          <p:cNvPr id="2050" name="Picture 2" descr="http://murtagh.fhost.com.au/html/practice_tips/picspt/9780070158986_001_3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8058" y="1576083"/>
            <a:ext cx="3978118" cy="2636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42950" y="4887644"/>
            <a:ext cx="7982537" cy="954107"/>
          </a:xfrm>
          <a:prstGeom prst="rect">
            <a:avLst/>
          </a:prstGeom>
          <a:noFill/>
        </p:spPr>
        <p:txBody>
          <a:bodyPr wrap="square" rtlCol="0">
            <a:spAutoFit/>
          </a:bodyPr>
          <a:lstStyle/>
          <a:p>
            <a:r>
              <a:rPr lang="cs-CZ" sz="2800" dirty="0" err="1">
                <a:solidFill>
                  <a:srgbClr val="C00000"/>
                </a:solidFill>
              </a:rPr>
              <a:t>state</a:t>
            </a:r>
            <a:r>
              <a:rPr lang="cs-CZ" sz="2800" dirty="0">
                <a:solidFill>
                  <a:srgbClr val="C00000"/>
                </a:solidFill>
              </a:rPr>
              <a:t> </a:t>
            </a:r>
            <a:r>
              <a:rPr lang="cs-CZ" sz="2800" dirty="0" err="1">
                <a:solidFill>
                  <a:srgbClr val="C00000"/>
                </a:solidFill>
              </a:rPr>
              <a:t>after</a:t>
            </a:r>
            <a:r>
              <a:rPr lang="cs-CZ" sz="2800" dirty="0">
                <a:solidFill>
                  <a:srgbClr val="C00000"/>
                </a:solidFill>
              </a:rPr>
              <a:t> </a:t>
            </a:r>
            <a:r>
              <a:rPr lang="cs-CZ" sz="2800" dirty="0" err="1">
                <a:solidFill>
                  <a:srgbClr val="C00000"/>
                </a:solidFill>
              </a:rPr>
              <a:t>the</a:t>
            </a:r>
            <a:r>
              <a:rPr lang="cs-CZ" sz="2800" dirty="0">
                <a:solidFill>
                  <a:srgbClr val="C00000"/>
                </a:solidFill>
              </a:rPr>
              <a:t> </a:t>
            </a:r>
            <a:r>
              <a:rPr lang="cs-CZ" sz="2800" dirty="0" err="1">
                <a:solidFill>
                  <a:srgbClr val="C00000"/>
                </a:solidFill>
              </a:rPr>
              <a:t>operation</a:t>
            </a:r>
            <a:r>
              <a:rPr lang="cs-CZ" sz="2800" dirty="0">
                <a:solidFill>
                  <a:srgbClr val="C00000"/>
                </a:solidFill>
              </a:rPr>
              <a:t> </a:t>
            </a:r>
            <a:r>
              <a:rPr lang="cs-CZ" sz="2800" dirty="0" err="1">
                <a:solidFill>
                  <a:srgbClr val="C00000"/>
                </a:solidFill>
              </a:rPr>
              <a:t>of</a:t>
            </a:r>
            <a:r>
              <a:rPr lang="cs-CZ" sz="2800" dirty="0">
                <a:solidFill>
                  <a:srgbClr val="C00000"/>
                </a:solidFill>
              </a:rPr>
              <a:t> a </a:t>
            </a:r>
            <a:r>
              <a:rPr lang="cs-CZ" sz="2800" dirty="0" err="1">
                <a:solidFill>
                  <a:srgbClr val="C00000"/>
                </a:solidFill>
              </a:rPr>
              <a:t>toe</a:t>
            </a:r>
            <a:r>
              <a:rPr lang="cs-CZ" sz="2800" dirty="0">
                <a:solidFill>
                  <a:srgbClr val="C00000"/>
                </a:solidFill>
              </a:rPr>
              <a:t> </a:t>
            </a:r>
            <a:r>
              <a:rPr lang="cs-CZ" sz="2800" dirty="0" err="1">
                <a:solidFill>
                  <a:srgbClr val="C00000"/>
                </a:solidFill>
              </a:rPr>
              <a:t>twisted</a:t>
            </a:r>
            <a:r>
              <a:rPr lang="cs-CZ" sz="2800" dirty="0">
                <a:solidFill>
                  <a:srgbClr val="C00000"/>
                </a:solidFill>
              </a:rPr>
              <a:t> </a:t>
            </a:r>
            <a:r>
              <a:rPr lang="cs-CZ" sz="2800" dirty="0" err="1">
                <a:solidFill>
                  <a:srgbClr val="C00000"/>
                </a:solidFill>
              </a:rPr>
              <a:t>inwards</a:t>
            </a:r>
            <a:r>
              <a:rPr lang="cs-CZ" sz="2800" dirty="0">
                <a:solidFill>
                  <a:srgbClr val="C00000"/>
                </a:solidFill>
              </a:rPr>
              <a:t> </a:t>
            </a:r>
            <a:r>
              <a:rPr lang="cs-CZ" sz="2800" dirty="0" err="1">
                <a:solidFill>
                  <a:srgbClr val="C00000"/>
                </a:solidFill>
              </a:rPr>
              <a:t>of</a:t>
            </a:r>
            <a:r>
              <a:rPr lang="cs-CZ" sz="2800" dirty="0">
                <a:solidFill>
                  <a:srgbClr val="C00000"/>
                </a:solidFill>
              </a:rPr>
              <a:t> </a:t>
            </a:r>
            <a:r>
              <a:rPr lang="cs-CZ" sz="2800" dirty="0" err="1">
                <a:solidFill>
                  <a:srgbClr val="C00000"/>
                </a:solidFill>
              </a:rPr>
              <a:t>the</a:t>
            </a:r>
            <a:r>
              <a:rPr lang="cs-CZ" sz="2800" dirty="0">
                <a:solidFill>
                  <a:srgbClr val="C00000"/>
                </a:solidFill>
              </a:rPr>
              <a:t> </a:t>
            </a:r>
            <a:r>
              <a:rPr lang="cs-CZ" sz="2800" dirty="0" err="1">
                <a:solidFill>
                  <a:srgbClr val="C00000"/>
                </a:solidFill>
              </a:rPr>
              <a:t>left</a:t>
            </a:r>
            <a:r>
              <a:rPr lang="cs-CZ" sz="2800" dirty="0">
                <a:solidFill>
                  <a:srgbClr val="C00000"/>
                </a:solidFill>
              </a:rPr>
              <a:t> </a:t>
            </a:r>
            <a:r>
              <a:rPr lang="cs-CZ" sz="2800" dirty="0" err="1">
                <a:solidFill>
                  <a:srgbClr val="C00000"/>
                </a:solidFill>
              </a:rPr>
              <a:t>foot</a:t>
            </a:r>
            <a:r>
              <a:rPr lang="cs-CZ" sz="2800" dirty="0">
                <a:solidFill>
                  <a:srgbClr val="C00000"/>
                </a:solidFill>
              </a:rPr>
              <a:t>?</a:t>
            </a:r>
          </a:p>
        </p:txBody>
      </p:sp>
      <p:sp>
        <p:nvSpPr>
          <p:cNvPr id="5" name="TextovéPole 4"/>
          <p:cNvSpPr txBox="1"/>
          <p:nvPr/>
        </p:nvSpPr>
        <p:spPr>
          <a:xfrm>
            <a:off x="3576711" y="4360106"/>
            <a:ext cx="3661117" cy="369332"/>
          </a:xfrm>
          <a:prstGeom prst="rect">
            <a:avLst/>
          </a:prstGeom>
          <a:noFill/>
        </p:spPr>
        <p:txBody>
          <a:bodyPr wrap="square" rtlCol="0">
            <a:spAutoFit/>
          </a:bodyPr>
          <a:lstStyle/>
          <a:p>
            <a:r>
              <a:rPr lang="cs-CZ" dirty="0">
                <a:solidFill>
                  <a:srgbClr val="C00000"/>
                </a:solidFill>
              </a:rPr>
              <a:t>??				??</a:t>
            </a:r>
          </a:p>
        </p:txBody>
      </p:sp>
      <p:pic>
        <p:nvPicPr>
          <p:cNvPr id="6146" name="Picture 2" descr="http://www.medicalinfo.info/wp-content/uploads/2015/08/hallux_valgus_prae_abb1.jpg"/>
          <p:cNvPicPr>
            <a:picLocks noChangeAspect="1" noChangeArrowheads="1"/>
          </p:cNvPicPr>
          <p:nvPr/>
        </p:nvPicPr>
        <p:blipFill>
          <a:blip r:embed="rId4" cstate="print"/>
          <a:srcRect/>
          <a:stretch>
            <a:fillRect/>
          </a:stretch>
        </p:blipFill>
        <p:spPr bwMode="auto">
          <a:xfrm>
            <a:off x="549263" y="2826085"/>
            <a:ext cx="2314575" cy="1835945"/>
          </a:xfrm>
          <a:prstGeom prst="rect">
            <a:avLst/>
          </a:prstGeom>
          <a:noFill/>
        </p:spPr>
      </p:pic>
    </p:spTree>
    <p:extLst>
      <p:ext uri="{BB962C8B-B14F-4D97-AF65-F5344CB8AC3E}">
        <p14:creationId xmlns:p14="http://schemas.microsoft.com/office/powerpoint/2010/main" val="17945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305658" y="604472"/>
            <a:ext cx="5454748" cy="646331"/>
          </a:xfrm>
          <a:prstGeom prst="rect">
            <a:avLst/>
          </a:prstGeom>
          <a:noFill/>
        </p:spPr>
        <p:txBody>
          <a:bodyPr wrap="square" rtlCol="0">
            <a:spAutoFit/>
          </a:bodyPr>
          <a:lstStyle/>
          <a:p>
            <a:r>
              <a:rPr lang="cs-CZ" sz="3600" dirty="0">
                <a:solidFill>
                  <a:srgbClr val="00B050"/>
                </a:solidFill>
              </a:rPr>
              <a:t>in </a:t>
            </a:r>
            <a:r>
              <a:rPr lang="cs-CZ" sz="3600" dirty="0" err="1">
                <a:solidFill>
                  <a:srgbClr val="00B050"/>
                </a:solidFill>
              </a:rPr>
              <a:t>situ</a:t>
            </a:r>
            <a:r>
              <a:rPr lang="cs-CZ" sz="3600" dirty="0">
                <a:solidFill>
                  <a:srgbClr val="00B050"/>
                </a:solidFill>
              </a:rPr>
              <a:t>…</a:t>
            </a:r>
          </a:p>
        </p:txBody>
      </p:sp>
      <p:sp>
        <p:nvSpPr>
          <p:cNvPr id="3" name="TextovéPole 2"/>
          <p:cNvSpPr txBox="1"/>
          <p:nvPr/>
        </p:nvSpPr>
        <p:spPr>
          <a:xfrm>
            <a:off x="789696" y="1687976"/>
            <a:ext cx="7216726" cy="4062651"/>
          </a:xfrm>
          <a:prstGeom prst="rect">
            <a:avLst/>
          </a:prstGeom>
          <a:noFill/>
        </p:spPr>
        <p:txBody>
          <a:bodyPr wrap="square" rtlCol="0">
            <a:spAutoFit/>
          </a:bodyPr>
          <a:lstStyle/>
          <a:p>
            <a:r>
              <a:rPr lang="cs-CZ" sz="2000" i="1" dirty="0" err="1"/>
              <a:t>morbus</a:t>
            </a:r>
            <a:r>
              <a:rPr lang="cs-CZ" sz="2000" i="1" dirty="0"/>
              <a:t> </a:t>
            </a:r>
            <a:r>
              <a:rPr lang="cs-CZ" sz="2000" i="1" dirty="0" err="1"/>
              <a:t>ischemicus</a:t>
            </a:r>
            <a:r>
              <a:rPr lang="cs-CZ" sz="2000" i="1" dirty="0"/>
              <a:t> </a:t>
            </a:r>
            <a:r>
              <a:rPr lang="cs-CZ" sz="2000" i="1" dirty="0" err="1"/>
              <a:t>cordis</a:t>
            </a:r>
            <a:r>
              <a:rPr lang="cs-CZ" sz="2000" i="1" dirty="0"/>
              <a:t>, </a:t>
            </a:r>
            <a:r>
              <a:rPr lang="cs-CZ" sz="2000" i="1" dirty="0" err="1"/>
              <a:t>cardiostimulator</a:t>
            </a:r>
            <a:r>
              <a:rPr lang="cs-CZ" sz="2000" i="1" dirty="0"/>
              <a:t> </a:t>
            </a:r>
            <a:r>
              <a:rPr lang="cs-CZ" sz="2000" b="1" i="1" dirty="0"/>
              <a:t>in </a:t>
            </a:r>
            <a:r>
              <a:rPr lang="cs-CZ" sz="2000" b="1" i="1" dirty="0" err="1"/>
              <a:t>situ</a:t>
            </a:r>
            <a:endParaRPr lang="cs-CZ" sz="2000" b="1" i="1" dirty="0"/>
          </a:p>
          <a:p>
            <a:endParaRPr lang="cs-CZ" sz="2000" dirty="0"/>
          </a:p>
          <a:p>
            <a:r>
              <a:rPr lang="cs-CZ" sz="2000" i="1" dirty="0"/>
              <a:t>tumor </a:t>
            </a:r>
            <a:r>
              <a:rPr lang="cs-CZ" sz="2000" i="1" dirty="0" err="1"/>
              <a:t>mammae</a:t>
            </a:r>
            <a:r>
              <a:rPr lang="cs-CZ" sz="2000" i="1" dirty="0"/>
              <a:t> l. sin., </a:t>
            </a:r>
            <a:r>
              <a:rPr lang="cs-CZ" sz="2000" i="1" dirty="0" err="1"/>
              <a:t>implantatus</a:t>
            </a:r>
            <a:r>
              <a:rPr lang="cs-CZ" sz="2000" dirty="0"/>
              <a:t> </a:t>
            </a:r>
            <a:r>
              <a:rPr lang="cs-CZ" sz="2000" b="1" i="1" dirty="0"/>
              <a:t>in </a:t>
            </a:r>
            <a:r>
              <a:rPr lang="cs-CZ" sz="2000" b="1" i="1" dirty="0" err="1"/>
              <a:t>situ</a:t>
            </a:r>
            <a:endParaRPr lang="cs-CZ" sz="2000" b="1" i="1" dirty="0"/>
          </a:p>
          <a:p>
            <a:endParaRPr lang="cs-CZ" sz="2000" dirty="0"/>
          </a:p>
          <a:p>
            <a:endParaRPr lang="cs-CZ" sz="2000" dirty="0"/>
          </a:p>
          <a:p>
            <a:endParaRPr lang="cs-CZ" sz="2000" i="1" dirty="0">
              <a:solidFill>
                <a:srgbClr val="C00000"/>
              </a:solidFill>
            </a:endParaRPr>
          </a:p>
          <a:p>
            <a:r>
              <a:rPr lang="cs-CZ" sz="2000" i="1" dirty="0" err="1">
                <a:solidFill>
                  <a:srgbClr val="C00000"/>
                </a:solidFill>
              </a:rPr>
              <a:t>tear</a:t>
            </a:r>
            <a:r>
              <a:rPr lang="cs-CZ" sz="2000" i="1" dirty="0">
                <a:solidFill>
                  <a:srgbClr val="C00000"/>
                </a:solidFill>
              </a:rPr>
              <a:t> </a:t>
            </a:r>
            <a:r>
              <a:rPr lang="cs-CZ" sz="2000" i="1" dirty="0" err="1">
                <a:solidFill>
                  <a:srgbClr val="C00000"/>
                </a:solidFill>
              </a:rPr>
              <a:t>wound</a:t>
            </a:r>
            <a:r>
              <a:rPr lang="cs-CZ" sz="2000" i="1" dirty="0">
                <a:solidFill>
                  <a:srgbClr val="C00000"/>
                </a:solidFill>
              </a:rPr>
              <a:t> </a:t>
            </a:r>
            <a:r>
              <a:rPr lang="cs-CZ" sz="2000" i="1" dirty="0" err="1">
                <a:solidFill>
                  <a:srgbClr val="C00000"/>
                </a:solidFill>
              </a:rPr>
              <a:t>of</a:t>
            </a:r>
            <a:r>
              <a:rPr lang="cs-CZ" sz="2000" i="1" dirty="0">
                <a:solidFill>
                  <a:srgbClr val="C00000"/>
                </a:solidFill>
              </a:rPr>
              <a:t> </a:t>
            </a:r>
            <a:r>
              <a:rPr lang="cs-CZ" sz="2000" i="1" dirty="0" err="1">
                <a:solidFill>
                  <a:srgbClr val="C00000"/>
                </a:solidFill>
              </a:rPr>
              <a:t>the</a:t>
            </a:r>
            <a:r>
              <a:rPr lang="cs-CZ" sz="2000" i="1" dirty="0">
                <a:solidFill>
                  <a:srgbClr val="C00000"/>
                </a:solidFill>
              </a:rPr>
              <a:t> </a:t>
            </a:r>
            <a:r>
              <a:rPr lang="cs-CZ" sz="2000" i="1" dirty="0" err="1">
                <a:solidFill>
                  <a:srgbClr val="C00000"/>
                </a:solidFill>
              </a:rPr>
              <a:t>head</a:t>
            </a:r>
            <a:r>
              <a:rPr lang="cs-CZ" sz="2000" i="1" dirty="0">
                <a:solidFill>
                  <a:srgbClr val="C00000"/>
                </a:solidFill>
              </a:rPr>
              <a:t>, a </a:t>
            </a:r>
            <a:r>
              <a:rPr lang="cs-CZ" sz="2000" i="1" dirty="0" err="1">
                <a:solidFill>
                  <a:srgbClr val="C00000"/>
                </a:solidFill>
              </a:rPr>
              <a:t>foreign</a:t>
            </a:r>
            <a:r>
              <a:rPr lang="cs-CZ" sz="2000" i="1" dirty="0">
                <a:solidFill>
                  <a:srgbClr val="C00000"/>
                </a:solidFill>
              </a:rPr>
              <a:t> body </a:t>
            </a:r>
            <a:r>
              <a:rPr lang="cs-CZ" sz="2000" b="1" i="1" dirty="0">
                <a:solidFill>
                  <a:srgbClr val="C00000"/>
                </a:solidFill>
              </a:rPr>
              <a:t>in </a:t>
            </a:r>
            <a:r>
              <a:rPr lang="cs-CZ" sz="2000" b="1" i="1" dirty="0" err="1">
                <a:solidFill>
                  <a:srgbClr val="C00000"/>
                </a:solidFill>
              </a:rPr>
              <a:t>the</a:t>
            </a:r>
            <a:r>
              <a:rPr lang="cs-CZ" sz="2000" b="1" i="1" dirty="0">
                <a:solidFill>
                  <a:srgbClr val="C00000"/>
                </a:solidFill>
              </a:rPr>
              <a:t> </a:t>
            </a:r>
            <a:r>
              <a:rPr lang="cs-CZ" sz="2000" b="1" i="1" dirty="0" err="1">
                <a:solidFill>
                  <a:srgbClr val="C00000"/>
                </a:solidFill>
              </a:rPr>
              <a:t>place</a:t>
            </a:r>
            <a:r>
              <a:rPr lang="cs-CZ" sz="2000" i="1" dirty="0">
                <a:solidFill>
                  <a:srgbClr val="C00000"/>
                </a:solidFill>
              </a:rPr>
              <a:t> (</a:t>
            </a:r>
            <a:r>
              <a:rPr lang="cs-CZ" sz="2000" i="1" dirty="0" err="1">
                <a:solidFill>
                  <a:srgbClr val="C00000"/>
                </a:solidFill>
              </a:rPr>
              <a:t>of</a:t>
            </a:r>
            <a:r>
              <a:rPr lang="cs-CZ" sz="2000" i="1" dirty="0">
                <a:solidFill>
                  <a:srgbClr val="C00000"/>
                </a:solidFill>
              </a:rPr>
              <a:t> </a:t>
            </a:r>
            <a:r>
              <a:rPr lang="cs-CZ" sz="2000" i="1" dirty="0" err="1">
                <a:solidFill>
                  <a:srgbClr val="C00000"/>
                </a:solidFill>
              </a:rPr>
              <a:t>the</a:t>
            </a:r>
            <a:r>
              <a:rPr lang="cs-CZ" sz="2000" i="1" dirty="0">
                <a:solidFill>
                  <a:srgbClr val="C00000"/>
                </a:solidFill>
              </a:rPr>
              <a:t> </a:t>
            </a:r>
            <a:r>
              <a:rPr lang="cs-CZ" sz="2000" i="1" dirty="0" err="1">
                <a:solidFill>
                  <a:srgbClr val="C00000"/>
                </a:solidFill>
              </a:rPr>
              <a:t>wound</a:t>
            </a:r>
            <a:r>
              <a:rPr lang="cs-CZ" sz="2000" i="1" dirty="0">
                <a:solidFill>
                  <a:srgbClr val="C00000"/>
                </a:solidFill>
              </a:rPr>
              <a:t>)?</a:t>
            </a:r>
          </a:p>
          <a:p>
            <a:endParaRPr lang="cs-CZ" sz="2000" i="1" dirty="0">
              <a:solidFill>
                <a:srgbClr val="C00000"/>
              </a:solidFill>
            </a:endParaRPr>
          </a:p>
          <a:p>
            <a:r>
              <a:rPr lang="cs-CZ" sz="2000" i="1" dirty="0" err="1">
                <a:solidFill>
                  <a:srgbClr val="C00000"/>
                </a:solidFill>
              </a:rPr>
              <a:t>cancer</a:t>
            </a:r>
            <a:r>
              <a:rPr lang="cs-CZ" sz="2000" i="1" dirty="0">
                <a:solidFill>
                  <a:srgbClr val="C00000"/>
                </a:solidFill>
              </a:rPr>
              <a:t> </a:t>
            </a:r>
            <a:r>
              <a:rPr lang="cs-CZ" sz="2000" i="1" dirty="0" err="1">
                <a:solidFill>
                  <a:srgbClr val="C00000"/>
                </a:solidFill>
              </a:rPr>
              <a:t>of</a:t>
            </a:r>
            <a:r>
              <a:rPr lang="cs-CZ" sz="2000" i="1" dirty="0">
                <a:solidFill>
                  <a:srgbClr val="C00000"/>
                </a:solidFill>
              </a:rPr>
              <a:t> </a:t>
            </a:r>
            <a:r>
              <a:rPr lang="cs-CZ" sz="2000" i="1" dirty="0" err="1">
                <a:solidFill>
                  <a:srgbClr val="C00000"/>
                </a:solidFill>
              </a:rPr>
              <a:t>the</a:t>
            </a:r>
            <a:r>
              <a:rPr lang="cs-CZ" sz="2000" i="1" dirty="0">
                <a:solidFill>
                  <a:srgbClr val="C00000"/>
                </a:solidFill>
              </a:rPr>
              <a:t> </a:t>
            </a:r>
            <a:r>
              <a:rPr lang="cs-CZ" sz="2000" i="1" dirty="0" err="1">
                <a:solidFill>
                  <a:srgbClr val="C00000"/>
                </a:solidFill>
              </a:rPr>
              <a:t>large</a:t>
            </a:r>
            <a:r>
              <a:rPr lang="cs-CZ" sz="2000" i="1" dirty="0">
                <a:solidFill>
                  <a:srgbClr val="C00000"/>
                </a:solidFill>
              </a:rPr>
              <a:t> </a:t>
            </a:r>
            <a:r>
              <a:rPr lang="cs-CZ" sz="2000" i="1" dirty="0" err="1">
                <a:solidFill>
                  <a:srgbClr val="C00000"/>
                </a:solidFill>
              </a:rPr>
              <a:t>intestine</a:t>
            </a:r>
            <a:r>
              <a:rPr lang="cs-CZ" sz="2000" i="1" dirty="0">
                <a:solidFill>
                  <a:srgbClr val="C00000"/>
                </a:solidFill>
              </a:rPr>
              <a:t>, </a:t>
            </a:r>
            <a:r>
              <a:rPr lang="cs-CZ" sz="2000" i="1" dirty="0" err="1">
                <a:solidFill>
                  <a:srgbClr val="C00000"/>
                </a:solidFill>
              </a:rPr>
              <a:t>carcinoma</a:t>
            </a:r>
            <a:r>
              <a:rPr lang="cs-CZ" sz="2000" i="1" dirty="0">
                <a:solidFill>
                  <a:srgbClr val="C00000"/>
                </a:solidFill>
              </a:rPr>
              <a:t> </a:t>
            </a:r>
            <a:r>
              <a:rPr lang="cs-CZ" sz="2000" b="1" i="1" dirty="0">
                <a:solidFill>
                  <a:srgbClr val="C00000"/>
                </a:solidFill>
              </a:rPr>
              <a:t>in </a:t>
            </a:r>
            <a:r>
              <a:rPr lang="cs-CZ" sz="2000" b="1" i="1" dirty="0" err="1">
                <a:solidFill>
                  <a:srgbClr val="C00000"/>
                </a:solidFill>
              </a:rPr>
              <a:t>its</a:t>
            </a:r>
            <a:r>
              <a:rPr lang="cs-CZ" sz="2000" b="1" i="1" dirty="0">
                <a:solidFill>
                  <a:srgbClr val="C00000"/>
                </a:solidFill>
              </a:rPr>
              <a:t> (</a:t>
            </a:r>
            <a:r>
              <a:rPr lang="cs-CZ" sz="2000" b="1" i="1" dirty="0" err="1">
                <a:solidFill>
                  <a:srgbClr val="C00000"/>
                </a:solidFill>
              </a:rPr>
              <a:t>original</a:t>
            </a:r>
            <a:r>
              <a:rPr lang="cs-CZ" sz="2000" b="1" i="1" dirty="0">
                <a:solidFill>
                  <a:srgbClr val="C00000"/>
                </a:solidFill>
              </a:rPr>
              <a:t>) place</a:t>
            </a:r>
            <a:r>
              <a:rPr lang="cs-CZ" sz="2000" i="1" dirty="0">
                <a:solidFill>
                  <a:srgbClr val="C00000"/>
                </a:solidFill>
              </a:rPr>
              <a:t>?</a:t>
            </a:r>
          </a:p>
          <a:p>
            <a:endParaRPr lang="cs-CZ" sz="2000" i="1" dirty="0">
              <a:solidFill>
                <a:srgbClr val="C00000"/>
              </a:solidFill>
            </a:endParaRPr>
          </a:p>
          <a:p>
            <a:r>
              <a:rPr lang="cs-CZ" sz="2000" i="1" dirty="0">
                <a:solidFill>
                  <a:srgbClr val="C00000"/>
                </a:solidFill>
              </a:rPr>
              <a:t>			x</a:t>
            </a:r>
          </a:p>
          <a:p>
            <a:r>
              <a:rPr lang="cs-CZ" sz="2000" i="1" dirty="0" err="1">
                <a:solidFill>
                  <a:srgbClr val="C00000"/>
                </a:solidFill>
              </a:rPr>
              <a:t>metastases</a:t>
            </a:r>
            <a:r>
              <a:rPr lang="cs-CZ" sz="2000" i="1" dirty="0">
                <a:solidFill>
                  <a:srgbClr val="C00000"/>
                </a:solidFill>
              </a:rPr>
              <a:t> </a:t>
            </a:r>
            <a:r>
              <a:rPr lang="cs-CZ" sz="2000" i="1" dirty="0" err="1">
                <a:solidFill>
                  <a:srgbClr val="C00000"/>
                </a:solidFill>
              </a:rPr>
              <a:t>of</a:t>
            </a:r>
            <a:r>
              <a:rPr lang="cs-CZ" sz="2000" i="1" dirty="0">
                <a:solidFill>
                  <a:srgbClr val="C00000"/>
                </a:solidFill>
              </a:rPr>
              <a:t> </a:t>
            </a:r>
            <a:r>
              <a:rPr lang="cs-CZ" sz="2000" i="1" dirty="0" err="1">
                <a:solidFill>
                  <a:srgbClr val="C00000"/>
                </a:solidFill>
              </a:rPr>
              <a:t>the</a:t>
            </a:r>
            <a:r>
              <a:rPr lang="cs-CZ" sz="2000" i="1" dirty="0">
                <a:solidFill>
                  <a:srgbClr val="C00000"/>
                </a:solidFill>
              </a:rPr>
              <a:t> tumor </a:t>
            </a:r>
            <a:r>
              <a:rPr lang="cs-CZ" sz="2000" i="1" dirty="0" err="1">
                <a:solidFill>
                  <a:srgbClr val="C00000"/>
                </a:solidFill>
              </a:rPr>
              <a:t>towards</a:t>
            </a:r>
            <a:r>
              <a:rPr lang="cs-CZ" sz="2000" i="1" dirty="0">
                <a:solidFill>
                  <a:srgbClr val="C00000"/>
                </a:solidFill>
              </a:rPr>
              <a:t> </a:t>
            </a:r>
            <a:r>
              <a:rPr lang="cs-CZ" sz="2000" i="1" dirty="0" err="1">
                <a:solidFill>
                  <a:srgbClr val="C00000"/>
                </a:solidFill>
              </a:rPr>
              <a:t>the</a:t>
            </a:r>
            <a:r>
              <a:rPr lang="cs-CZ" sz="2000" i="1" dirty="0">
                <a:solidFill>
                  <a:srgbClr val="C00000"/>
                </a:solidFill>
              </a:rPr>
              <a:t> liver?</a:t>
            </a:r>
          </a:p>
          <a:p>
            <a:endParaRPr lang="cs-CZ" sz="2000" dirty="0"/>
          </a:p>
        </p:txBody>
      </p:sp>
    </p:spTree>
    <p:extLst>
      <p:ext uri="{BB962C8B-B14F-4D97-AF65-F5344CB8AC3E}">
        <p14:creationId xmlns:p14="http://schemas.microsoft.com/office/powerpoint/2010/main" val="12219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500px-Gray1170_az.png"/>
          <p:cNvPicPr>
            <a:picLocks noChangeAspect="1"/>
          </p:cNvPicPr>
          <p:nvPr/>
        </p:nvPicPr>
        <p:blipFill>
          <a:blip r:embed="rId2" cstate="print"/>
          <a:stretch>
            <a:fillRect/>
          </a:stretch>
        </p:blipFill>
        <p:spPr>
          <a:xfrm>
            <a:off x="5698298" y="2349748"/>
            <a:ext cx="2387721" cy="1809893"/>
          </a:xfrm>
          <a:prstGeom prst="rect">
            <a:avLst/>
          </a:prstGeom>
        </p:spPr>
      </p:pic>
      <p:sp>
        <p:nvSpPr>
          <p:cNvPr id="3" name="TextovéPole 2"/>
          <p:cNvSpPr txBox="1"/>
          <p:nvPr/>
        </p:nvSpPr>
        <p:spPr>
          <a:xfrm>
            <a:off x="1456007" y="1363687"/>
            <a:ext cx="3661117" cy="707886"/>
          </a:xfrm>
          <a:prstGeom prst="rect">
            <a:avLst/>
          </a:prstGeom>
          <a:noFill/>
        </p:spPr>
        <p:txBody>
          <a:bodyPr wrap="square" rtlCol="0">
            <a:spAutoFit/>
          </a:bodyPr>
          <a:lstStyle/>
          <a:p>
            <a:r>
              <a:rPr lang="cs-CZ" sz="4000" dirty="0"/>
              <a:t>Plexus…</a:t>
            </a:r>
          </a:p>
        </p:txBody>
      </p:sp>
      <p:sp>
        <p:nvSpPr>
          <p:cNvPr id="4" name="TextovéPole 3"/>
          <p:cNvSpPr txBox="1"/>
          <p:nvPr/>
        </p:nvSpPr>
        <p:spPr>
          <a:xfrm>
            <a:off x="5169877" y="1901777"/>
            <a:ext cx="3545059" cy="461665"/>
          </a:xfrm>
          <a:prstGeom prst="rect">
            <a:avLst/>
          </a:prstGeom>
          <a:noFill/>
        </p:spPr>
        <p:txBody>
          <a:bodyPr wrap="square" rtlCol="0">
            <a:spAutoFit/>
          </a:bodyPr>
          <a:lstStyle/>
          <a:p>
            <a:r>
              <a:rPr lang="cs-CZ" sz="2400" dirty="0" err="1">
                <a:solidFill>
                  <a:srgbClr val="C00000"/>
                </a:solidFill>
              </a:rPr>
              <a:t>uterine</a:t>
            </a:r>
            <a:r>
              <a:rPr lang="cs-CZ" sz="2400" dirty="0">
                <a:solidFill>
                  <a:srgbClr val="C00000"/>
                </a:solidFill>
              </a:rPr>
              <a:t> </a:t>
            </a:r>
            <a:r>
              <a:rPr lang="cs-CZ" sz="2400" dirty="0" err="1">
                <a:solidFill>
                  <a:srgbClr val="C00000"/>
                </a:solidFill>
              </a:rPr>
              <a:t>venous</a:t>
            </a:r>
            <a:r>
              <a:rPr lang="cs-CZ" sz="2400" dirty="0">
                <a:solidFill>
                  <a:srgbClr val="C00000"/>
                </a:solidFill>
              </a:rPr>
              <a:t> network?</a:t>
            </a:r>
          </a:p>
        </p:txBody>
      </p:sp>
      <p:pic>
        <p:nvPicPr>
          <p:cNvPr id="38914" name="Picture 2" descr="http://www.buzzle.com/img/articleImages/560729-426-41.jpg"/>
          <p:cNvPicPr>
            <a:picLocks noChangeAspect="1" noChangeArrowheads="1"/>
          </p:cNvPicPr>
          <p:nvPr/>
        </p:nvPicPr>
        <p:blipFill>
          <a:blip r:embed="rId3" cstate="print"/>
          <a:srcRect/>
          <a:stretch>
            <a:fillRect/>
          </a:stretch>
        </p:blipFill>
        <p:spPr bwMode="auto">
          <a:xfrm>
            <a:off x="1868109" y="2313257"/>
            <a:ext cx="2706473" cy="2706474"/>
          </a:xfrm>
          <a:prstGeom prst="rect">
            <a:avLst/>
          </a:prstGeom>
          <a:noFill/>
        </p:spPr>
      </p:pic>
      <p:sp>
        <p:nvSpPr>
          <p:cNvPr id="6" name="TextovéPole 5"/>
          <p:cNvSpPr txBox="1"/>
          <p:nvPr/>
        </p:nvSpPr>
        <p:spPr>
          <a:xfrm>
            <a:off x="2732649" y="5256921"/>
            <a:ext cx="6699739" cy="1200329"/>
          </a:xfrm>
          <a:prstGeom prst="rect">
            <a:avLst/>
          </a:prstGeom>
          <a:noFill/>
        </p:spPr>
        <p:txBody>
          <a:bodyPr wrap="square" rtlCol="0">
            <a:spAutoFit/>
          </a:bodyPr>
          <a:lstStyle/>
          <a:p>
            <a:r>
              <a:rPr lang="cs-CZ" sz="2400" dirty="0" err="1">
                <a:solidFill>
                  <a:srgbClr val="C00000"/>
                </a:solidFill>
              </a:rPr>
              <a:t>deep</a:t>
            </a:r>
            <a:r>
              <a:rPr lang="cs-CZ" sz="2400" dirty="0">
                <a:solidFill>
                  <a:srgbClr val="C00000"/>
                </a:solidFill>
              </a:rPr>
              <a:t> </a:t>
            </a:r>
            <a:r>
              <a:rPr lang="cs-CZ" sz="2400" dirty="0" err="1">
                <a:solidFill>
                  <a:srgbClr val="C00000"/>
                </a:solidFill>
              </a:rPr>
              <a:t>lymphatic</a:t>
            </a:r>
            <a:r>
              <a:rPr lang="cs-CZ" sz="2400" dirty="0">
                <a:solidFill>
                  <a:srgbClr val="C00000"/>
                </a:solidFill>
              </a:rPr>
              <a:t> network?</a:t>
            </a:r>
          </a:p>
          <a:p>
            <a:r>
              <a:rPr lang="cs-CZ" sz="2400" dirty="0" err="1">
                <a:solidFill>
                  <a:srgbClr val="C00000"/>
                </a:solidFill>
              </a:rPr>
              <a:t>state</a:t>
            </a:r>
            <a:r>
              <a:rPr lang="cs-CZ" sz="2400" dirty="0">
                <a:solidFill>
                  <a:srgbClr val="C00000"/>
                </a:solidFill>
              </a:rPr>
              <a:t> </a:t>
            </a:r>
            <a:r>
              <a:rPr lang="cs-CZ" sz="2400" dirty="0" err="1">
                <a:solidFill>
                  <a:srgbClr val="C00000"/>
                </a:solidFill>
              </a:rPr>
              <a:t>after</a:t>
            </a:r>
            <a:r>
              <a:rPr lang="cs-CZ" sz="2400" dirty="0">
                <a:solidFill>
                  <a:srgbClr val="C00000"/>
                </a:solidFill>
              </a:rPr>
              <a:t> </a:t>
            </a:r>
            <a:r>
              <a:rPr lang="cs-CZ" sz="2400" dirty="0" err="1">
                <a:solidFill>
                  <a:srgbClr val="C00000"/>
                </a:solidFill>
              </a:rPr>
              <a:t>the</a:t>
            </a:r>
            <a:r>
              <a:rPr lang="cs-CZ" sz="2400" dirty="0">
                <a:solidFill>
                  <a:srgbClr val="C00000"/>
                </a:solidFill>
              </a:rPr>
              <a:t> </a:t>
            </a:r>
            <a:r>
              <a:rPr lang="cs-CZ" sz="2400" dirty="0" err="1">
                <a:solidFill>
                  <a:srgbClr val="C00000"/>
                </a:solidFill>
              </a:rPr>
              <a:t>excision</a:t>
            </a:r>
            <a:r>
              <a:rPr lang="cs-CZ" sz="2400" dirty="0">
                <a:solidFill>
                  <a:srgbClr val="C00000"/>
                </a:solidFill>
              </a:rPr>
              <a:t> </a:t>
            </a:r>
            <a:r>
              <a:rPr lang="cs-CZ" sz="2400" dirty="0" err="1">
                <a:solidFill>
                  <a:srgbClr val="C00000"/>
                </a:solidFill>
              </a:rPr>
              <a:t>of</a:t>
            </a:r>
            <a:r>
              <a:rPr lang="cs-CZ" sz="2400" dirty="0">
                <a:solidFill>
                  <a:srgbClr val="C00000"/>
                </a:solidFill>
              </a:rPr>
              <a:t> a </a:t>
            </a:r>
            <a:r>
              <a:rPr lang="cs-CZ" sz="2400" dirty="0" err="1">
                <a:solidFill>
                  <a:srgbClr val="C00000"/>
                </a:solidFill>
              </a:rPr>
              <a:t>lymphatic</a:t>
            </a:r>
            <a:r>
              <a:rPr lang="cs-CZ" sz="2400" dirty="0">
                <a:solidFill>
                  <a:srgbClr val="C00000"/>
                </a:solidFill>
              </a:rPr>
              <a:t> node </a:t>
            </a:r>
            <a:r>
              <a:rPr lang="cs-CZ" sz="2400" dirty="0" err="1">
                <a:solidFill>
                  <a:srgbClr val="C00000"/>
                </a:solidFill>
              </a:rPr>
              <a:t>due</a:t>
            </a:r>
            <a:r>
              <a:rPr lang="cs-CZ" sz="2400" dirty="0">
                <a:solidFill>
                  <a:srgbClr val="C00000"/>
                </a:solidFill>
              </a:rPr>
              <a:t> to </a:t>
            </a:r>
            <a:r>
              <a:rPr lang="cs-CZ" sz="2400" dirty="0" err="1">
                <a:solidFill>
                  <a:srgbClr val="C00000"/>
                </a:solidFill>
              </a:rPr>
              <a:t>carcinoma</a:t>
            </a:r>
            <a:r>
              <a:rPr lang="cs-CZ" sz="2400" dirty="0">
                <a:solidFill>
                  <a:srgbClr val="C00000"/>
                </a:solidFill>
              </a:rPr>
              <a:t>?</a:t>
            </a:r>
          </a:p>
        </p:txBody>
      </p:sp>
    </p:spTree>
    <p:extLst>
      <p:ext uri="{BB962C8B-B14F-4D97-AF65-F5344CB8AC3E}">
        <p14:creationId xmlns:p14="http://schemas.microsoft.com/office/powerpoint/2010/main" val="348940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66845" y="353741"/>
            <a:ext cx="7218948" cy="1261884"/>
          </a:xfrm>
          <a:prstGeom prst="rect">
            <a:avLst/>
          </a:prstGeom>
          <a:noFill/>
        </p:spPr>
        <p:txBody>
          <a:bodyPr wrap="square" rtlCol="0">
            <a:spAutoFit/>
          </a:bodyPr>
          <a:lstStyle/>
          <a:p>
            <a:r>
              <a:rPr lang="cs-CZ" sz="3600" dirty="0" err="1"/>
              <a:t>Meatus</a:t>
            </a:r>
            <a:r>
              <a:rPr lang="cs-CZ" sz="3600" dirty="0"/>
              <a:t>…</a:t>
            </a:r>
          </a:p>
          <a:p>
            <a:r>
              <a:rPr lang="cs-CZ" sz="2000" dirty="0"/>
              <a:t>= </a:t>
            </a:r>
            <a:r>
              <a:rPr lang="cs-CZ" sz="2000" dirty="0" err="1"/>
              <a:t>an</a:t>
            </a:r>
            <a:r>
              <a:rPr lang="cs-CZ" sz="2000" dirty="0"/>
              <a:t> </a:t>
            </a:r>
            <a:r>
              <a:rPr lang="cs-CZ" sz="2000" dirty="0" err="1"/>
              <a:t>opening</a:t>
            </a:r>
            <a:r>
              <a:rPr lang="cs-CZ" sz="2000" dirty="0"/>
              <a:t> </a:t>
            </a:r>
            <a:r>
              <a:rPr lang="cs-CZ" sz="2000" dirty="0" err="1"/>
              <a:t>or</a:t>
            </a:r>
            <a:r>
              <a:rPr lang="cs-CZ" sz="2000" dirty="0"/>
              <a:t> </a:t>
            </a:r>
            <a:r>
              <a:rPr lang="cs-CZ" sz="2000" dirty="0" err="1"/>
              <a:t>passage</a:t>
            </a:r>
            <a:r>
              <a:rPr lang="cs-CZ" sz="2000" dirty="0"/>
              <a:t>, </a:t>
            </a:r>
            <a:r>
              <a:rPr lang="cs-CZ" sz="2000" dirty="0" err="1"/>
              <a:t>esp</a:t>
            </a:r>
            <a:r>
              <a:rPr lang="cs-CZ" sz="2000" dirty="0"/>
              <a:t>. </a:t>
            </a:r>
            <a:r>
              <a:rPr lang="cs-CZ" sz="2000" dirty="0" err="1"/>
              <a:t>one</a:t>
            </a:r>
            <a:r>
              <a:rPr lang="cs-CZ" sz="2000" dirty="0"/>
              <a:t> </a:t>
            </a:r>
            <a:r>
              <a:rPr lang="cs-CZ" sz="2000" dirty="0" err="1"/>
              <a:t>leading</a:t>
            </a:r>
            <a:r>
              <a:rPr lang="cs-CZ" sz="2000" dirty="0"/>
              <a:t> to </a:t>
            </a:r>
            <a:r>
              <a:rPr lang="cs-CZ" sz="2000" dirty="0" err="1"/>
              <a:t>the</a:t>
            </a:r>
            <a:r>
              <a:rPr lang="cs-CZ" sz="2000" dirty="0"/>
              <a:t> body </a:t>
            </a:r>
            <a:r>
              <a:rPr lang="cs-CZ" sz="2000" dirty="0" err="1"/>
              <a:t>surface</a:t>
            </a:r>
            <a:r>
              <a:rPr lang="cs-CZ" sz="2000" dirty="0"/>
              <a:t>, </a:t>
            </a:r>
            <a:r>
              <a:rPr lang="cs-CZ" sz="2000" dirty="0" err="1"/>
              <a:t>external</a:t>
            </a:r>
            <a:r>
              <a:rPr lang="cs-CZ" sz="2000" dirty="0"/>
              <a:t> </a:t>
            </a:r>
            <a:r>
              <a:rPr lang="cs-CZ" sz="2000" dirty="0" err="1"/>
              <a:t>opening</a:t>
            </a:r>
            <a:r>
              <a:rPr lang="cs-CZ" sz="2000" dirty="0"/>
              <a:t> </a:t>
            </a:r>
            <a:r>
              <a:rPr lang="cs-CZ" sz="2000" dirty="0" err="1"/>
              <a:t>of</a:t>
            </a:r>
            <a:r>
              <a:rPr lang="cs-CZ" sz="2000" dirty="0"/>
              <a:t> a </a:t>
            </a:r>
            <a:r>
              <a:rPr lang="cs-CZ" sz="2000" dirty="0" err="1"/>
              <a:t>canal</a:t>
            </a:r>
            <a:endParaRPr lang="cs-CZ" sz="2000" dirty="0"/>
          </a:p>
        </p:txBody>
      </p:sp>
      <p:pic>
        <p:nvPicPr>
          <p:cNvPr id="3076" name="Picture 4" descr="https://classconnection.s3.amazonaws.com/181/flashcards/305181/jpg/external_auditory_meatus1352940441219-142DDEEB955243717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3240" y="2946108"/>
            <a:ext cx="2681945" cy="2391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499185" y="1983433"/>
            <a:ext cx="3284621" cy="954107"/>
          </a:xfrm>
          <a:prstGeom prst="rect">
            <a:avLst/>
          </a:prstGeom>
          <a:noFill/>
        </p:spPr>
        <p:txBody>
          <a:bodyPr wrap="square" rtlCol="0">
            <a:spAutoFit/>
          </a:bodyPr>
          <a:lstStyle/>
          <a:p>
            <a:r>
              <a:rPr lang="cs-CZ" sz="2800" dirty="0" err="1">
                <a:solidFill>
                  <a:srgbClr val="00B050"/>
                </a:solidFill>
              </a:rPr>
              <a:t>medial</a:t>
            </a:r>
            <a:r>
              <a:rPr lang="cs-CZ" sz="2800" dirty="0">
                <a:solidFill>
                  <a:srgbClr val="00B050"/>
                </a:solidFill>
              </a:rPr>
              <a:t> </a:t>
            </a:r>
            <a:r>
              <a:rPr lang="cs-CZ" sz="2800" dirty="0" err="1">
                <a:solidFill>
                  <a:srgbClr val="00B050"/>
                </a:solidFill>
              </a:rPr>
              <a:t>meatus</a:t>
            </a:r>
            <a:r>
              <a:rPr lang="cs-CZ" sz="2800" dirty="0">
                <a:solidFill>
                  <a:srgbClr val="00B050"/>
                </a:solidFill>
              </a:rPr>
              <a:t> </a:t>
            </a:r>
            <a:r>
              <a:rPr lang="cs-CZ" sz="2800" dirty="0" err="1">
                <a:solidFill>
                  <a:srgbClr val="00B050"/>
                </a:solidFill>
              </a:rPr>
              <a:t>of</a:t>
            </a:r>
            <a:r>
              <a:rPr lang="cs-CZ" sz="2800" dirty="0">
                <a:solidFill>
                  <a:srgbClr val="00B050"/>
                </a:solidFill>
              </a:rPr>
              <a:t> </a:t>
            </a:r>
            <a:r>
              <a:rPr lang="cs-CZ" sz="2800" dirty="0" err="1">
                <a:solidFill>
                  <a:srgbClr val="00B050"/>
                </a:solidFill>
              </a:rPr>
              <a:t>the</a:t>
            </a:r>
            <a:r>
              <a:rPr lang="cs-CZ" sz="2800" dirty="0">
                <a:solidFill>
                  <a:srgbClr val="00B050"/>
                </a:solidFill>
              </a:rPr>
              <a:t> nose?</a:t>
            </a:r>
          </a:p>
        </p:txBody>
      </p:sp>
      <p:sp>
        <p:nvSpPr>
          <p:cNvPr id="4" name="TextovéPole 3"/>
          <p:cNvSpPr txBox="1"/>
          <p:nvPr/>
        </p:nvSpPr>
        <p:spPr>
          <a:xfrm>
            <a:off x="891785" y="4812748"/>
            <a:ext cx="3831755" cy="523220"/>
          </a:xfrm>
          <a:prstGeom prst="rect">
            <a:avLst/>
          </a:prstGeom>
          <a:noFill/>
        </p:spPr>
        <p:txBody>
          <a:bodyPr wrap="none" rtlCol="0">
            <a:spAutoFit/>
          </a:bodyPr>
          <a:lstStyle/>
          <a:p>
            <a:r>
              <a:rPr lang="cs-CZ" sz="2800" dirty="0" err="1">
                <a:solidFill>
                  <a:srgbClr val="00B050"/>
                </a:solidFill>
              </a:rPr>
              <a:t>nasopharyngeal</a:t>
            </a:r>
            <a:r>
              <a:rPr lang="cs-CZ" sz="2800" dirty="0">
                <a:solidFill>
                  <a:srgbClr val="00B050"/>
                </a:solidFill>
              </a:rPr>
              <a:t> </a:t>
            </a:r>
            <a:r>
              <a:rPr lang="cs-CZ" sz="2800" dirty="0" err="1">
                <a:solidFill>
                  <a:srgbClr val="00B050"/>
                </a:solidFill>
              </a:rPr>
              <a:t>meatus</a:t>
            </a:r>
            <a:r>
              <a:rPr lang="cs-CZ" sz="2800" dirty="0">
                <a:solidFill>
                  <a:srgbClr val="00B050"/>
                </a:solidFill>
              </a:rPr>
              <a:t>?</a:t>
            </a:r>
          </a:p>
        </p:txBody>
      </p:sp>
      <p:sp>
        <p:nvSpPr>
          <p:cNvPr id="5" name="TextovéPole 4"/>
          <p:cNvSpPr txBox="1"/>
          <p:nvPr/>
        </p:nvSpPr>
        <p:spPr>
          <a:xfrm>
            <a:off x="5342023" y="5337509"/>
            <a:ext cx="3525253" cy="954107"/>
          </a:xfrm>
          <a:prstGeom prst="rect">
            <a:avLst/>
          </a:prstGeom>
          <a:noFill/>
        </p:spPr>
        <p:txBody>
          <a:bodyPr wrap="square" rtlCol="0">
            <a:spAutoFit/>
          </a:bodyPr>
          <a:lstStyle/>
          <a:p>
            <a:r>
              <a:rPr lang="cs-CZ" sz="2800" i="1" dirty="0" err="1">
                <a:solidFill>
                  <a:srgbClr val="FF0000"/>
                </a:solidFill>
              </a:rPr>
              <a:t>external</a:t>
            </a:r>
            <a:r>
              <a:rPr lang="cs-CZ" sz="2800" i="1" dirty="0">
                <a:solidFill>
                  <a:srgbClr val="FF0000"/>
                </a:solidFill>
              </a:rPr>
              <a:t> </a:t>
            </a:r>
            <a:r>
              <a:rPr lang="cs-CZ" sz="2800" i="1" dirty="0" err="1">
                <a:solidFill>
                  <a:srgbClr val="FF0000"/>
                </a:solidFill>
              </a:rPr>
              <a:t>acoustic</a:t>
            </a:r>
            <a:r>
              <a:rPr lang="cs-CZ" sz="2800" i="1" dirty="0">
                <a:solidFill>
                  <a:srgbClr val="FF0000"/>
                </a:solidFill>
              </a:rPr>
              <a:t> </a:t>
            </a:r>
            <a:r>
              <a:rPr lang="cs-CZ" sz="2800" i="1" dirty="0" err="1">
                <a:solidFill>
                  <a:srgbClr val="FF0000"/>
                </a:solidFill>
              </a:rPr>
              <a:t>meatus</a:t>
            </a:r>
            <a:r>
              <a:rPr lang="cs-CZ" sz="2800" i="1" dirty="0">
                <a:solidFill>
                  <a:srgbClr val="FF0000"/>
                </a:solidFill>
              </a:rPr>
              <a:t>?</a:t>
            </a:r>
          </a:p>
        </p:txBody>
      </p:sp>
      <p:pic>
        <p:nvPicPr>
          <p:cNvPr id="3078" name="Picture 6" descr="http://www.uni-mainz.de/FB/Medizin/Anatomie/makro1/nas00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958" y="2553229"/>
            <a:ext cx="2014538" cy="203597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Přímá spojnice se šipkou 6"/>
          <p:cNvCxnSpPr/>
          <p:nvPr/>
        </p:nvCxnSpPr>
        <p:spPr>
          <a:xfrm flipH="1">
            <a:off x="3212433" y="2425867"/>
            <a:ext cx="929063" cy="8422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3212433" y="3792892"/>
            <a:ext cx="337058" cy="10198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8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648327" y="1591177"/>
            <a:ext cx="6725653" cy="5016758"/>
          </a:xfrm>
          <a:prstGeom prst="rect">
            <a:avLst/>
          </a:prstGeom>
          <a:noFill/>
        </p:spPr>
        <p:txBody>
          <a:bodyPr wrap="square" rtlCol="0">
            <a:spAutoFit/>
          </a:bodyPr>
          <a:lstStyle/>
          <a:p>
            <a:r>
              <a:rPr lang="cs-CZ" sz="3600" dirty="0"/>
              <a:t>Status… </a:t>
            </a:r>
          </a:p>
          <a:p>
            <a:endParaRPr lang="cs-CZ" sz="3600" dirty="0"/>
          </a:p>
          <a:p>
            <a:r>
              <a:rPr lang="cs-CZ" sz="3600" dirty="0"/>
              <a:t>post </a:t>
            </a:r>
            <a:r>
              <a:rPr lang="cs-CZ" sz="3600" dirty="0" err="1"/>
              <a:t>operationem</a:t>
            </a:r>
            <a:r>
              <a:rPr lang="cs-CZ" sz="3600" dirty="0"/>
              <a:t> ---&gt;</a:t>
            </a:r>
          </a:p>
          <a:p>
            <a:r>
              <a:rPr lang="cs-CZ" sz="3600" dirty="0" err="1"/>
              <a:t>propter</a:t>
            </a:r>
            <a:r>
              <a:rPr lang="cs-CZ" sz="3600" dirty="0"/>
              <a:t> </a:t>
            </a:r>
            <a:r>
              <a:rPr lang="cs-CZ" sz="3600" dirty="0" err="1"/>
              <a:t>asthma</a:t>
            </a:r>
            <a:r>
              <a:rPr lang="cs-CZ" sz="3600" dirty="0"/>
              <a:t>  </a:t>
            </a:r>
            <a:r>
              <a:rPr lang="cs-CZ" sz="3200" dirty="0"/>
              <a:t>---&gt;</a:t>
            </a:r>
          </a:p>
          <a:p>
            <a:r>
              <a:rPr lang="cs-CZ" sz="3600" dirty="0" err="1"/>
              <a:t>propter</a:t>
            </a:r>
            <a:r>
              <a:rPr lang="cs-CZ" sz="3600" dirty="0"/>
              <a:t> </a:t>
            </a:r>
            <a:r>
              <a:rPr lang="cs-CZ" sz="3600" dirty="0" err="1"/>
              <a:t>epilepsiam</a:t>
            </a:r>
            <a:r>
              <a:rPr lang="cs-CZ" sz="3600" dirty="0"/>
              <a:t> ---&gt;</a:t>
            </a:r>
          </a:p>
          <a:p>
            <a:endParaRPr lang="cs-CZ" sz="3600" dirty="0"/>
          </a:p>
          <a:p>
            <a:r>
              <a:rPr lang="cs-CZ" sz="3600" dirty="0"/>
              <a:t>	</a:t>
            </a:r>
            <a:r>
              <a:rPr lang="cs-CZ" sz="3600" i="1" dirty="0">
                <a:solidFill>
                  <a:srgbClr val="00B050"/>
                </a:solidFill>
              </a:rPr>
              <a:t>-</a:t>
            </a:r>
            <a:r>
              <a:rPr lang="cs-CZ" sz="3600" i="1" dirty="0" err="1">
                <a:solidFill>
                  <a:srgbClr val="00B050"/>
                </a:solidFill>
              </a:rPr>
              <a:t>ivus</a:t>
            </a:r>
            <a:r>
              <a:rPr lang="cs-CZ" sz="3600" i="1" dirty="0">
                <a:solidFill>
                  <a:srgbClr val="00B050"/>
                </a:solidFill>
              </a:rPr>
              <a:t> </a:t>
            </a:r>
            <a:r>
              <a:rPr lang="cs-CZ" sz="3600" dirty="0"/>
              <a:t>				</a:t>
            </a:r>
            <a:r>
              <a:rPr lang="cs-CZ" sz="3600" i="1" dirty="0">
                <a:solidFill>
                  <a:srgbClr val="00B050"/>
                </a:solidFill>
              </a:rPr>
              <a:t>-</a:t>
            </a:r>
            <a:r>
              <a:rPr lang="cs-CZ" sz="3600" i="1" dirty="0" err="1">
                <a:solidFill>
                  <a:srgbClr val="00B050"/>
                </a:solidFill>
              </a:rPr>
              <a:t>icus</a:t>
            </a:r>
            <a:endParaRPr lang="cs-CZ" sz="3600" i="1" dirty="0">
              <a:solidFill>
                <a:srgbClr val="00B050"/>
              </a:solidFill>
            </a:endParaRPr>
          </a:p>
          <a:p>
            <a:endParaRPr lang="cs-CZ" sz="3600" dirty="0"/>
          </a:p>
          <a:p>
            <a:endParaRPr lang="cs-CZ" sz="3200" dirty="0"/>
          </a:p>
        </p:txBody>
      </p:sp>
    </p:spTree>
    <p:extLst>
      <p:ext uri="{BB962C8B-B14F-4D97-AF65-F5344CB8AC3E}">
        <p14:creationId xmlns:p14="http://schemas.microsoft.com/office/powerpoint/2010/main" val="146932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pina - obrazek 15.png"/>
          <p:cNvPicPr>
            <a:picLocks noChangeAspect="1"/>
          </p:cNvPicPr>
          <p:nvPr/>
        </p:nvPicPr>
        <p:blipFill rotWithShape="1">
          <a:blip r:embed="rId2">
            <a:extLst>
              <a:ext uri="{28A0092B-C50C-407E-A947-70E740481C1C}">
                <a14:useLocalDpi xmlns:a14="http://schemas.microsoft.com/office/drawing/2010/main" val="0"/>
              </a:ext>
            </a:extLst>
          </a:blip>
          <a:srcRect l="30802"/>
          <a:stretch/>
        </p:blipFill>
        <p:spPr>
          <a:xfrm>
            <a:off x="303209" y="0"/>
            <a:ext cx="4745633" cy="6858000"/>
          </a:xfrm>
          <a:prstGeom prst="rect">
            <a:avLst/>
          </a:prstGeom>
        </p:spPr>
      </p:pic>
      <p:sp>
        <p:nvSpPr>
          <p:cNvPr id="5" name="Freeform 4"/>
          <p:cNvSpPr/>
          <p:nvPr/>
        </p:nvSpPr>
        <p:spPr>
          <a:xfrm>
            <a:off x="1386078" y="498970"/>
            <a:ext cx="5356561" cy="419588"/>
          </a:xfrm>
          <a:custGeom>
            <a:avLst/>
            <a:gdLst>
              <a:gd name="connsiteX0" fmla="*/ 0 w 4309062"/>
              <a:gd name="connsiteY0" fmla="*/ 419588 h 419588"/>
              <a:gd name="connsiteX1" fmla="*/ 623680 w 4309062"/>
              <a:gd name="connsiteY1" fmla="*/ 22680 h 419588"/>
              <a:gd name="connsiteX2" fmla="*/ 4309062 w 4309062"/>
              <a:gd name="connsiteY2" fmla="*/ 0 h 419588"/>
            </a:gdLst>
            <a:ahLst/>
            <a:cxnLst>
              <a:cxn ang="0">
                <a:pos x="connsiteX0" y="connsiteY0"/>
              </a:cxn>
              <a:cxn ang="0">
                <a:pos x="connsiteX1" y="connsiteY1"/>
              </a:cxn>
              <a:cxn ang="0">
                <a:pos x="connsiteX2" y="connsiteY2"/>
              </a:cxn>
            </a:cxnLst>
            <a:rect l="l" t="t" r="r" b="b"/>
            <a:pathLst>
              <a:path w="4309062" h="419588">
                <a:moveTo>
                  <a:pt x="0" y="419588"/>
                </a:moveTo>
                <a:lnTo>
                  <a:pt x="623680" y="22680"/>
                </a:lnTo>
                <a:lnTo>
                  <a:pt x="4309062" y="0"/>
                </a:lnTo>
              </a:path>
            </a:pathLst>
          </a:custGeom>
          <a:ln w="31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495457" y="2914188"/>
            <a:ext cx="793774" cy="419588"/>
          </a:xfrm>
          <a:custGeom>
            <a:avLst/>
            <a:gdLst>
              <a:gd name="connsiteX0" fmla="*/ 0 w 793774"/>
              <a:gd name="connsiteY0" fmla="*/ 419588 h 419588"/>
              <a:gd name="connsiteX1" fmla="*/ 793774 w 793774"/>
              <a:gd name="connsiteY1" fmla="*/ 0 h 419588"/>
            </a:gdLst>
            <a:ahLst/>
            <a:cxnLst>
              <a:cxn ang="0">
                <a:pos x="connsiteX0" y="connsiteY0"/>
              </a:cxn>
              <a:cxn ang="0">
                <a:pos x="connsiteX1" y="connsiteY1"/>
              </a:cxn>
            </a:cxnLst>
            <a:rect l="l" t="t" r="r" b="b"/>
            <a:pathLst>
              <a:path w="793774" h="419588">
                <a:moveTo>
                  <a:pt x="0" y="419588"/>
                </a:moveTo>
                <a:lnTo>
                  <a:pt x="793774" y="0"/>
                </a:lnTo>
              </a:path>
            </a:pathLst>
          </a:cu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381413" y="2914188"/>
            <a:ext cx="884492" cy="680413"/>
          </a:xfrm>
          <a:custGeom>
            <a:avLst/>
            <a:gdLst>
              <a:gd name="connsiteX0" fmla="*/ 0 w 884492"/>
              <a:gd name="connsiteY0" fmla="*/ 680413 h 680413"/>
              <a:gd name="connsiteX1" fmla="*/ 884492 w 884492"/>
              <a:gd name="connsiteY1" fmla="*/ 0 h 680413"/>
            </a:gdLst>
            <a:ahLst/>
            <a:cxnLst>
              <a:cxn ang="0">
                <a:pos x="connsiteX0" y="connsiteY0"/>
              </a:cxn>
              <a:cxn ang="0">
                <a:pos x="connsiteX1" y="connsiteY1"/>
              </a:cxn>
            </a:cxnLst>
            <a:rect l="l" t="t" r="r" b="b"/>
            <a:pathLst>
              <a:path w="884492" h="680413">
                <a:moveTo>
                  <a:pt x="0" y="680413"/>
                </a:moveTo>
                <a:lnTo>
                  <a:pt x="884492" y="0"/>
                </a:lnTo>
              </a:path>
            </a:pathLst>
          </a:cu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3483470" y="2914188"/>
            <a:ext cx="782435" cy="793815"/>
          </a:xfrm>
          <a:custGeom>
            <a:avLst/>
            <a:gdLst>
              <a:gd name="connsiteX0" fmla="*/ 0 w 782435"/>
              <a:gd name="connsiteY0" fmla="*/ 793815 h 793815"/>
              <a:gd name="connsiteX1" fmla="*/ 782435 w 782435"/>
              <a:gd name="connsiteY1" fmla="*/ 0 h 793815"/>
              <a:gd name="connsiteX2" fmla="*/ 782435 w 782435"/>
              <a:gd name="connsiteY2" fmla="*/ 0 h 793815"/>
              <a:gd name="connsiteX3" fmla="*/ 782435 w 782435"/>
              <a:gd name="connsiteY3" fmla="*/ 0 h 793815"/>
              <a:gd name="connsiteX4" fmla="*/ 782435 w 782435"/>
              <a:gd name="connsiteY4" fmla="*/ 11340 h 79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435" h="793815">
                <a:moveTo>
                  <a:pt x="0" y="793815"/>
                </a:moveTo>
                <a:lnTo>
                  <a:pt x="782435" y="0"/>
                </a:lnTo>
                <a:lnTo>
                  <a:pt x="782435" y="0"/>
                </a:lnTo>
                <a:lnTo>
                  <a:pt x="782435" y="0"/>
                </a:lnTo>
                <a:lnTo>
                  <a:pt x="782435" y="11340"/>
                </a:lnTo>
              </a:path>
            </a:pathLst>
          </a:cu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3495457" y="2914188"/>
            <a:ext cx="759755" cy="1054640"/>
          </a:xfrm>
          <a:custGeom>
            <a:avLst/>
            <a:gdLst>
              <a:gd name="connsiteX0" fmla="*/ 0 w 759755"/>
              <a:gd name="connsiteY0" fmla="*/ 1054640 h 1054640"/>
              <a:gd name="connsiteX1" fmla="*/ 759755 w 759755"/>
              <a:gd name="connsiteY1" fmla="*/ 0 h 1054640"/>
            </a:gdLst>
            <a:ahLst/>
            <a:cxnLst>
              <a:cxn ang="0">
                <a:pos x="connsiteX0" y="connsiteY0"/>
              </a:cxn>
              <a:cxn ang="0">
                <a:pos x="connsiteX1" y="connsiteY1"/>
              </a:cxn>
            </a:cxnLst>
            <a:rect l="l" t="t" r="r" b="b"/>
            <a:pathLst>
              <a:path w="759755" h="1054640">
                <a:moveTo>
                  <a:pt x="0" y="1054640"/>
                </a:moveTo>
                <a:lnTo>
                  <a:pt x="759755" y="0"/>
                </a:lnTo>
              </a:path>
            </a:pathLst>
          </a:cu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a:stCxn id="9" idx="1"/>
          </p:cNvCxnSpPr>
          <p:nvPr/>
        </p:nvCxnSpPr>
        <p:spPr>
          <a:xfrm>
            <a:off x="4255212" y="2914188"/>
            <a:ext cx="2498973"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31375" y="48823"/>
            <a:ext cx="3113820" cy="461665"/>
          </a:xfrm>
          <a:prstGeom prst="rect">
            <a:avLst/>
          </a:prstGeom>
          <a:noFill/>
        </p:spPr>
        <p:txBody>
          <a:bodyPr wrap="square" rtlCol="0">
            <a:spAutoFit/>
          </a:bodyPr>
          <a:lstStyle/>
          <a:p>
            <a:r>
              <a:rPr lang="en-US" sz="2400" dirty="0" err="1"/>
              <a:t>fasci</a:t>
            </a:r>
            <a:r>
              <a:rPr lang="en-US" sz="2400" dirty="0"/>
              <a:t> _ _ _  </a:t>
            </a:r>
            <a:r>
              <a:rPr lang="en-US" sz="2400" dirty="0" err="1"/>
              <a:t>pectoralis</a:t>
            </a:r>
            <a:endParaRPr lang="en-US" sz="2400" dirty="0"/>
          </a:p>
        </p:txBody>
      </p:sp>
      <p:sp>
        <p:nvSpPr>
          <p:cNvPr id="14" name="TextBox 13"/>
          <p:cNvSpPr txBox="1"/>
          <p:nvPr/>
        </p:nvSpPr>
        <p:spPr>
          <a:xfrm>
            <a:off x="6411954" y="2483258"/>
            <a:ext cx="3020575" cy="461665"/>
          </a:xfrm>
          <a:prstGeom prst="rect">
            <a:avLst/>
          </a:prstGeom>
          <a:noFill/>
        </p:spPr>
        <p:txBody>
          <a:bodyPr wrap="square" rtlCol="0">
            <a:spAutoFit/>
          </a:bodyPr>
          <a:lstStyle/>
          <a:p>
            <a:r>
              <a:rPr lang="en-US" sz="2400" dirty="0"/>
              <a:t>sin_ _ _  </a:t>
            </a:r>
            <a:r>
              <a:rPr lang="en-US" sz="2400" dirty="0" err="1"/>
              <a:t>lactifer</a:t>
            </a:r>
            <a:r>
              <a:rPr lang="en-US" sz="2400" dirty="0"/>
              <a:t>_ _ _ </a:t>
            </a:r>
          </a:p>
        </p:txBody>
      </p:sp>
      <p:cxnSp>
        <p:nvCxnSpPr>
          <p:cNvPr id="17" name="Straight Connector 16"/>
          <p:cNvCxnSpPr/>
          <p:nvPr/>
        </p:nvCxnSpPr>
        <p:spPr>
          <a:xfrm>
            <a:off x="3878335" y="3515469"/>
            <a:ext cx="491855" cy="21546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878335" y="3606191"/>
            <a:ext cx="491855" cy="124742"/>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370190" y="3730933"/>
            <a:ext cx="2229663"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252299" y="3295918"/>
            <a:ext cx="3326172" cy="461665"/>
          </a:xfrm>
          <a:prstGeom prst="rect">
            <a:avLst/>
          </a:prstGeom>
          <a:noFill/>
        </p:spPr>
        <p:txBody>
          <a:bodyPr wrap="square" rtlCol="0">
            <a:spAutoFit/>
          </a:bodyPr>
          <a:lstStyle/>
          <a:p>
            <a:r>
              <a:rPr lang="en-US" sz="2400" dirty="0"/>
              <a:t>duct_ _ _  </a:t>
            </a:r>
            <a:r>
              <a:rPr lang="en-US" sz="2400" dirty="0" err="1"/>
              <a:t>lactifer</a:t>
            </a:r>
            <a:r>
              <a:rPr lang="en-US" sz="2400" dirty="0"/>
              <a:t>_ _ _ </a:t>
            </a:r>
          </a:p>
        </p:txBody>
      </p:sp>
      <p:cxnSp>
        <p:nvCxnSpPr>
          <p:cNvPr id="24" name="Straight Connector 23"/>
          <p:cNvCxnSpPr/>
          <p:nvPr/>
        </p:nvCxnSpPr>
        <p:spPr>
          <a:xfrm flipV="1">
            <a:off x="1964505" y="1462684"/>
            <a:ext cx="690686" cy="226804"/>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429945" y="1462684"/>
            <a:ext cx="247410" cy="816496"/>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654567" y="920996"/>
            <a:ext cx="6043592" cy="461665"/>
          </a:xfrm>
          <a:prstGeom prst="rect">
            <a:avLst/>
          </a:prstGeom>
          <a:noFill/>
        </p:spPr>
        <p:txBody>
          <a:bodyPr wrap="square" rtlCol="0">
            <a:spAutoFit/>
          </a:bodyPr>
          <a:lstStyle/>
          <a:p>
            <a:r>
              <a:rPr lang="en-US" sz="2400" dirty="0"/>
              <a:t>ligament_ _ _  </a:t>
            </a:r>
            <a:r>
              <a:rPr lang="en-US" sz="2400" dirty="0" err="1"/>
              <a:t>suspensori</a:t>
            </a:r>
            <a:r>
              <a:rPr lang="en-US" sz="2400" dirty="0"/>
              <a:t>_ _ _ </a:t>
            </a:r>
            <a:r>
              <a:rPr lang="en-US" sz="2400" dirty="0" err="1"/>
              <a:t>mamm</a:t>
            </a:r>
            <a:r>
              <a:rPr lang="en-US" sz="2400" dirty="0"/>
              <a:t>_ _ _ </a:t>
            </a:r>
          </a:p>
        </p:txBody>
      </p:sp>
      <p:sp>
        <p:nvSpPr>
          <p:cNvPr id="31" name="Freeform 30"/>
          <p:cNvSpPr/>
          <p:nvPr/>
        </p:nvSpPr>
        <p:spPr>
          <a:xfrm>
            <a:off x="2779827" y="2313406"/>
            <a:ext cx="3889496" cy="521650"/>
          </a:xfrm>
          <a:custGeom>
            <a:avLst/>
            <a:gdLst>
              <a:gd name="connsiteX0" fmla="*/ 0 w 3889496"/>
              <a:gd name="connsiteY0" fmla="*/ 521650 h 521650"/>
              <a:gd name="connsiteX1" fmla="*/ 669039 w 3889496"/>
              <a:gd name="connsiteY1" fmla="*/ 34020 h 521650"/>
              <a:gd name="connsiteX2" fmla="*/ 3889496 w 3889496"/>
              <a:gd name="connsiteY2" fmla="*/ 0 h 521650"/>
              <a:gd name="connsiteX3" fmla="*/ 3889496 w 3889496"/>
              <a:gd name="connsiteY3" fmla="*/ 11340 h 521650"/>
            </a:gdLst>
            <a:ahLst/>
            <a:cxnLst>
              <a:cxn ang="0">
                <a:pos x="connsiteX0" y="connsiteY0"/>
              </a:cxn>
              <a:cxn ang="0">
                <a:pos x="connsiteX1" y="connsiteY1"/>
              </a:cxn>
              <a:cxn ang="0">
                <a:pos x="connsiteX2" y="connsiteY2"/>
              </a:cxn>
              <a:cxn ang="0">
                <a:pos x="connsiteX3" y="connsiteY3"/>
              </a:cxn>
            </a:cxnLst>
            <a:rect l="l" t="t" r="r" b="b"/>
            <a:pathLst>
              <a:path w="3889496" h="521650">
                <a:moveTo>
                  <a:pt x="0" y="521650"/>
                </a:moveTo>
                <a:lnTo>
                  <a:pt x="669039" y="34020"/>
                </a:lnTo>
                <a:lnTo>
                  <a:pt x="3889496" y="0"/>
                </a:lnTo>
                <a:lnTo>
                  <a:pt x="3889496" y="11340"/>
                </a:lnTo>
              </a:path>
            </a:pathLst>
          </a:cu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4494510" y="1863668"/>
            <a:ext cx="5145910" cy="461665"/>
          </a:xfrm>
          <a:prstGeom prst="rect">
            <a:avLst/>
          </a:prstGeom>
          <a:noFill/>
        </p:spPr>
        <p:txBody>
          <a:bodyPr wrap="square" rtlCol="0">
            <a:spAutoFit/>
          </a:bodyPr>
          <a:lstStyle/>
          <a:p>
            <a:r>
              <a:rPr lang="en-US" sz="2400" dirty="0"/>
              <a:t>lob_ _ _  </a:t>
            </a:r>
            <a:r>
              <a:rPr lang="en-US" sz="2400" dirty="0" err="1"/>
              <a:t>glandul</a:t>
            </a:r>
            <a:r>
              <a:rPr lang="en-US" sz="2400" dirty="0"/>
              <a:t>_ _ _ </a:t>
            </a:r>
            <a:r>
              <a:rPr lang="en-US" sz="2400" dirty="0" err="1"/>
              <a:t>mammari</a:t>
            </a:r>
            <a:r>
              <a:rPr lang="en-US" sz="2400" dirty="0"/>
              <a:t>_ _ _ </a:t>
            </a:r>
          </a:p>
        </p:txBody>
      </p:sp>
      <p:sp>
        <p:nvSpPr>
          <p:cNvPr id="37" name="TextBox 36"/>
          <p:cNvSpPr txBox="1"/>
          <p:nvPr/>
        </p:nvSpPr>
        <p:spPr>
          <a:xfrm>
            <a:off x="4196513" y="4606749"/>
            <a:ext cx="5393695" cy="461665"/>
          </a:xfrm>
          <a:prstGeom prst="rect">
            <a:avLst/>
          </a:prstGeom>
          <a:noFill/>
        </p:spPr>
        <p:txBody>
          <a:bodyPr wrap="square" rtlCol="0">
            <a:spAutoFit/>
          </a:bodyPr>
          <a:lstStyle/>
          <a:p>
            <a:r>
              <a:rPr lang="en-US" sz="2400" dirty="0" err="1"/>
              <a:t>lobul</a:t>
            </a:r>
            <a:r>
              <a:rPr lang="en-US" sz="2400" dirty="0"/>
              <a:t>_ _ _  </a:t>
            </a:r>
            <a:r>
              <a:rPr lang="en-US" sz="2400" dirty="0" err="1"/>
              <a:t>glandul</a:t>
            </a:r>
            <a:r>
              <a:rPr lang="en-US" sz="2400" dirty="0"/>
              <a:t>_ _ _ </a:t>
            </a:r>
            <a:r>
              <a:rPr lang="en-US" sz="2400" dirty="0" err="1"/>
              <a:t>mammari</a:t>
            </a:r>
            <a:r>
              <a:rPr lang="en-US" sz="2400" dirty="0"/>
              <a:t>_ _ _  </a:t>
            </a:r>
          </a:p>
        </p:txBody>
      </p:sp>
      <p:sp>
        <p:nvSpPr>
          <p:cNvPr id="38" name="Freeform 37"/>
          <p:cNvSpPr/>
          <p:nvPr/>
        </p:nvSpPr>
        <p:spPr>
          <a:xfrm>
            <a:off x="1789640" y="5403273"/>
            <a:ext cx="4941454" cy="196272"/>
          </a:xfrm>
          <a:custGeom>
            <a:avLst/>
            <a:gdLst>
              <a:gd name="connsiteX0" fmla="*/ 0 w 4941454"/>
              <a:gd name="connsiteY0" fmla="*/ 0 h 196272"/>
              <a:gd name="connsiteX1" fmla="*/ 1131454 w 4941454"/>
              <a:gd name="connsiteY1" fmla="*/ 184727 h 196272"/>
              <a:gd name="connsiteX2" fmla="*/ 4941454 w 4941454"/>
              <a:gd name="connsiteY2" fmla="*/ 196272 h 196272"/>
            </a:gdLst>
            <a:ahLst/>
            <a:cxnLst>
              <a:cxn ang="0">
                <a:pos x="connsiteX0" y="connsiteY0"/>
              </a:cxn>
              <a:cxn ang="0">
                <a:pos x="connsiteX1" y="connsiteY1"/>
              </a:cxn>
              <a:cxn ang="0">
                <a:pos x="connsiteX2" y="connsiteY2"/>
              </a:cxn>
            </a:cxnLst>
            <a:rect l="l" t="t" r="r" b="b"/>
            <a:pathLst>
              <a:path w="4941454" h="196272">
                <a:moveTo>
                  <a:pt x="0" y="0"/>
                </a:moveTo>
                <a:lnTo>
                  <a:pt x="1131454" y="184727"/>
                </a:lnTo>
                <a:lnTo>
                  <a:pt x="4941454" y="196272"/>
                </a:lnTo>
              </a:path>
            </a:pathLst>
          </a:cu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4972418" y="5137391"/>
            <a:ext cx="4517931" cy="461665"/>
          </a:xfrm>
          <a:prstGeom prst="rect">
            <a:avLst/>
          </a:prstGeom>
          <a:noFill/>
        </p:spPr>
        <p:txBody>
          <a:bodyPr wrap="square" rtlCol="0">
            <a:spAutoFit/>
          </a:bodyPr>
          <a:lstStyle/>
          <a:p>
            <a:r>
              <a:rPr lang="en-US" sz="2400" dirty="0"/>
              <a:t>corpus  </a:t>
            </a:r>
            <a:r>
              <a:rPr lang="en-US" sz="2400" dirty="0" err="1"/>
              <a:t>adipos</a:t>
            </a:r>
            <a:r>
              <a:rPr lang="en-US" sz="2400" dirty="0"/>
              <a:t>_ _ _ </a:t>
            </a:r>
            <a:r>
              <a:rPr lang="en-US" sz="2400" dirty="0" err="1"/>
              <a:t>mamm</a:t>
            </a:r>
            <a:r>
              <a:rPr lang="en-US" sz="2400" dirty="0"/>
              <a:t>_ _ _ </a:t>
            </a:r>
          </a:p>
        </p:txBody>
      </p:sp>
      <p:sp>
        <p:nvSpPr>
          <p:cNvPr id="40" name="Freeform 39"/>
          <p:cNvSpPr/>
          <p:nvPr/>
        </p:nvSpPr>
        <p:spPr>
          <a:xfrm>
            <a:off x="1397094" y="5703455"/>
            <a:ext cx="5322455" cy="496454"/>
          </a:xfrm>
          <a:custGeom>
            <a:avLst/>
            <a:gdLst>
              <a:gd name="connsiteX0" fmla="*/ 0 w 5322455"/>
              <a:gd name="connsiteY0" fmla="*/ 0 h 496454"/>
              <a:gd name="connsiteX1" fmla="*/ 877455 w 5322455"/>
              <a:gd name="connsiteY1" fmla="*/ 496454 h 496454"/>
              <a:gd name="connsiteX2" fmla="*/ 5322455 w 5322455"/>
              <a:gd name="connsiteY2" fmla="*/ 484909 h 496454"/>
            </a:gdLst>
            <a:ahLst/>
            <a:cxnLst>
              <a:cxn ang="0">
                <a:pos x="connsiteX0" y="connsiteY0"/>
              </a:cxn>
              <a:cxn ang="0">
                <a:pos x="connsiteX1" y="connsiteY1"/>
              </a:cxn>
              <a:cxn ang="0">
                <a:pos x="connsiteX2" y="connsiteY2"/>
              </a:cxn>
            </a:cxnLst>
            <a:rect l="l" t="t" r="r" b="b"/>
            <a:pathLst>
              <a:path w="5322455" h="496454">
                <a:moveTo>
                  <a:pt x="0" y="0"/>
                </a:moveTo>
                <a:lnTo>
                  <a:pt x="877455" y="496454"/>
                </a:lnTo>
                <a:lnTo>
                  <a:pt x="5322455" y="484909"/>
                </a:lnTo>
              </a:path>
            </a:pathLst>
          </a:cu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5121466" y="5738217"/>
            <a:ext cx="4517931" cy="461665"/>
          </a:xfrm>
          <a:prstGeom prst="rect">
            <a:avLst/>
          </a:prstGeom>
          <a:noFill/>
        </p:spPr>
        <p:txBody>
          <a:bodyPr wrap="square" rtlCol="0">
            <a:spAutoFit/>
          </a:bodyPr>
          <a:lstStyle/>
          <a:p>
            <a:r>
              <a:rPr lang="en-US" sz="2400" dirty="0"/>
              <a:t>cost_ _ _  </a:t>
            </a:r>
            <a:r>
              <a:rPr lang="en-US" sz="2400" dirty="0" err="1"/>
              <a:t>ver</a:t>
            </a:r>
            <a:r>
              <a:rPr lang="en-US" sz="2400" dirty="0"/>
              <a:t>_ _ _ </a:t>
            </a:r>
            <a:r>
              <a:rPr lang="en-US" sz="2400" dirty="0" err="1"/>
              <a:t>septim</a:t>
            </a:r>
            <a:r>
              <a:rPr lang="en-US" sz="2400" dirty="0"/>
              <a:t>_ _ _ </a:t>
            </a:r>
          </a:p>
        </p:txBody>
      </p:sp>
      <p:sp>
        <p:nvSpPr>
          <p:cNvPr id="42" name="Freeform 41"/>
          <p:cNvSpPr/>
          <p:nvPr/>
        </p:nvSpPr>
        <p:spPr>
          <a:xfrm>
            <a:off x="2667000" y="1397000"/>
            <a:ext cx="4029364" cy="1270000"/>
          </a:xfrm>
          <a:custGeom>
            <a:avLst/>
            <a:gdLst>
              <a:gd name="connsiteX0" fmla="*/ 242455 w 4029364"/>
              <a:gd name="connsiteY0" fmla="*/ 1270000 h 1270000"/>
              <a:gd name="connsiteX1" fmla="*/ 0 w 4029364"/>
              <a:gd name="connsiteY1" fmla="*/ 34636 h 1270000"/>
              <a:gd name="connsiteX2" fmla="*/ 4029364 w 4029364"/>
              <a:gd name="connsiteY2" fmla="*/ 0 h 1270000"/>
            </a:gdLst>
            <a:ahLst/>
            <a:cxnLst>
              <a:cxn ang="0">
                <a:pos x="connsiteX0" y="connsiteY0"/>
              </a:cxn>
              <a:cxn ang="0">
                <a:pos x="connsiteX1" y="connsiteY1"/>
              </a:cxn>
              <a:cxn ang="0">
                <a:pos x="connsiteX2" y="connsiteY2"/>
              </a:cxn>
            </a:cxnLst>
            <a:rect l="l" t="t" r="r" b="b"/>
            <a:pathLst>
              <a:path w="4029364" h="1270000">
                <a:moveTo>
                  <a:pt x="242455" y="1270000"/>
                </a:moveTo>
                <a:lnTo>
                  <a:pt x="0" y="34636"/>
                </a:lnTo>
                <a:lnTo>
                  <a:pt x="4029364" y="0"/>
                </a:lnTo>
              </a:path>
            </a:pathLst>
          </a:cu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2459182" y="4779818"/>
            <a:ext cx="4294909" cy="300182"/>
          </a:xfrm>
          <a:custGeom>
            <a:avLst/>
            <a:gdLst>
              <a:gd name="connsiteX0" fmla="*/ 0 w 4294909"/>
              <a:gd name="connsiteY0" fmla="*/ 0 h 300182"/>
              <a:gd name="connsiteX1" fmla="*/ 969818 w 4294909"/>
              <a:gd name="connsiteY1" fmla="*/ 300182 h 300182"/>
              <a:gd name="connsiteX2" fmla="*/ 4294909 w 4294909"/>
              <a:gd name="connsiteY2" fmla="*/ 288637 h 300182"/>
            </a:gdLst>
            <a:ahLst/>
            <a:cxnLst>
              <a:cxn ang="0">
                <a:pos x="connsiteX0" y="connsiteY0"/>
              </a:cxn>
              <a:cxn ang="0">
                <a:pos x="connsiteX1" y="connsiteY1"/>
              </a:cxn>
              <a:cxn ang="0">
                <a:pos x="connsiteX2" y="connsiteY2"/>
              </a:cxn>
            </a:cxnLst>
            <a:rect l="l" t="t" r="r" b="b"/>
            <a:pathLst>
              <a:path w="4294909" h="300182">
                <a:moveTo>
                  <a:pt x="0" y="0"/>
                </a:moveTo>
                <a:lnTo>
                  <a:pt x="969818" y="300182"/>
                </a:lnTo>
                <a:lnTo>
                  <a:pt x="4294909" y="288637"/>
                </a:lnTo>
              </a:path>
            </a:pathLst>
          </a:custGeom>
          <a:ln w="31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0462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88570" y="613110"/>
            <a:ext cx="7802980" cy="6001643"/>
          </a:xfrm>
          <a:prstGeom prst="rect">
            <a:avLst/>
          </a:prstGeom>
          <a:noFill/>
        </p:spPr>
        <p:txBody>
          <a:bodyPr wrap="square" rtlCol="0">
            <a:spAutoFit/>
          </a:bodyPr>
          <a:lstStyle/>
          <a:p>
            <a:endParaRPr lang="cs-CZ" sz="2400" b="1" i="1" dirty="0"/>
          </a:p>
          <a:p>
            <a:r>
              <a:rPr lang="cs-CZ" sz="2400" b="1" i="1" dirty="0"/>
              <a:t>4th </a:t>
            </a:r>
            <a:r>
              <a:rPr lang="cs-CZ" sz="2400" b="1" i="1" dirty="0" err="1"/>
              <a:t>decl</a:t>
            </a:r>
            <a:r>
              <a:rPr lang="cs-CZ" sz="2400" b="1" i="1" dirty="0"/>
              <a:t>.: </a:t>
            </a:r>
          </a:p>
          <a:p>
            <a:r>
              <a:rPr lang="cs-CZ" sz="2400" b="1" i="1" dirty="0"/>
              <a:t>-US, US, M.    </a:t>
            </a:r>
            <a:r>
              <a:rPr lang="cs-CZ" sz="2400" i="1" dirty="0" err="1"/>
              <a:t>or</a:t>
            </a:r>
            <a:r>
              <a:rPr lang="cs-CZ" sz="2400" b="1" i="1" dirty="0"/>
              <a:t>   -U, US/N. </a:t>
            </a:r>
            <a:r>
              <a:rPr lang="cs-CZ" sz="2400" dirty="0"/>
              <a:t>(</a:t>
            </a:r>
            <a:r>
              <a:rPr lang="cs-CZ" sz="2400" dirty="0" err="1"/>
              <a:t>only</a:t>
            </a:r>
            <a:r>
              <a:rPr lang="cs-CZ" sz="2400" dirty="0"/>
              <a:t> </a:t>
            </a:r>
            <a:r>
              <a:rPr lang="cs-CZ" sz="2400" i="1" dirty="0"/>
              <a:t>genu</a:t>
            </a:r>
            <a:r>
              <a:rPr lang="cs-CZ" sz="2400" dirty="0"/>
              <a:t> and </a:t>
            </a:r>
            <a:r>
              <a:rPr lang="cs-CZ" sz="2400" i="1" dirty="0" err="1"/>
              <a:t>cornu</a:t>
            </a:r>
            <a:r>
              <a:rPr lang="cs-CZ" sz="2400" dirty="0"/>
              <a:t>)</a:t>
            </a:r>
            <a:endParaRPr lang="cs-CZ" sz="2400" b="1" i="1" dirty="0"/>
          </a:p>
          <a:p>
            <a:r>
              <a:rPr lang="cs-CZ" sz="2400" b="1" i="1" dirty="0"/>
              <a:t>TYPICAL ENDING -</a:t>
            </a:r>
            <a:r>
              <a:rPr lang="cs-CZ" sz="2400" b="1" i="1" dirty="0" err="1"/>
              <a:t>tus</a:t>
            </a:r>
            <a:r>
              <a:rPr lang="cs-CZ" sz="2400" b="1" i="1" dirty="0"/>
              <a:t>, -</a:t>
            </a:r>
            <a:r>
              <a:rPr lang="cs-CZ" sz="2400" b="1" i="1" dirty="0" err="1"/>
              <a:t>xus</a:t>
            </a:r>
            <a:r>
              <a:rPr lang="cs-CZ" sz="2400" b="1" i="1" dirty="0"/>
              <a:t>, -</a:t>
            </a:r>
            <a:r>
              <a:rPr lang="cs-CZ" sz="2400" b="1" i="1" dirty="0" err="1"/>
              <a:t>sus</a:t>
            </a:r>
            <a:endParaRPr lang="cs-CZ" sz="2400" b="1" i="1" dirty="0"/>
          </a:p>
          <a:p>
            <a:endParaRPr lang="cs-CZ" sz="2400" dirty="0"/>
          </a:p>
          <a:p>
            <a:r>
              <a:rPr lang="cs-CZ" sz="2400" dirty="0" err="1"/>
              <a:t>artus</a:t>
            </a:r>
            <a:r>
              <a:rPr lang="cs-CZ" sz="2400" dirty="0"/>
              <a:t>, </a:t>
            </a:r>
            <a:r>
              <a:rPr lang="cs-CZ" sz="2400" dirty="0" err="1"/>
              <a:t>us</a:t>
            </a:r>
            <a:r>
              <a:rPr lang="cs-CZ" sz="2400" dirty="0"/>
              <a:t>, m. 		</a:t>
            </a:r>
            <a:r>
              <a:rPr lang="cs-CZ" sz="2400" i="1" dirty="0" err="1">
                <a:solidFill>
                  <a:srgbClr val="C00000"/>
                </a:solidFill>
              </a:rPr>
              <a:t>Abl</a:t>
            </a:r>
            <a:r>
              <a:rPr lang="cs-CZ" sz="2400" i="1" dirty="0">
                <a:solidFill>
                  <a:srgbClr val="C00000"/>
                </a:solidFill>
              </a:rPr>
              <a:t>. </a:t>
            </a:r>
            <a:r>
              <a:rPr lang="cs-CZ" sz="2400" i="1" dirty="0" err="1">
                <a:solidFill>
                  <a:srgbClr val="C00000"/>
                </a:solidFill>
              </a:rPr>
              <a:t>Pl</a:t>
            </a:r>
            <a:r>
              <a:rPr lang="cs-CZ" sz="2400" i="1" dirty="0">
                <a:solidFill>
                  <a:srgbClr val="C00000"/>
                </a:solidFill>
              </a:rPr>
              <a:t>.	</a:t>
            </a:r>
            <a:r>
              <a:rPr lang="cs-CZ" sz="2400" dirty="0"/>
              <a:t>	</a:t>
            </a:r>
            <a:r>
              <a:rPr lang="cs-CZ" sz="2400" dirty="0" err="1"/>
              <a:t>art</a:t>
            </a:r>
            <a:r>
              <a:rPr lang="cs-CZ" sz="2400" dirty="0" err="1">
                <a:solidFill>
                  <a:srgbClr val="00B050"/>
                </a:solidFill>
              </a:rPr>
              <a:t>u</a:t>
            </a:r>
            <a:r>
              <a:rPr lang="cs-CZ" sz="2400" dirty="0" err="1"/>
              <a:t>bus</a:t>
            </a:r>
            <a:endParaRPr lang="cs-CZ" sz="2400" dirty="0"/>
          </a:p>
          <a:p>
            <a:r>
              <a:rPr lang="cs-CZ" sz="2400" dirty="0" err="1"/>
              <a:t>arcus</a:t>
            </a:r>
            <a:r>
              <a:rPr lang="cs-CZ" sz="2400" dirty="0"/>
              <a:t>, </a:t>
            </a:r>
            <a:r>
              <a:rPr lang="cs-CZ" sz="2400" dirty="0" err="1"/>
              <a:t>us</a:t>
            </a:r>
            <a:r>
              <a:rPr lang="cs-CZ" sz="2400" dirty="0"/>
              <a:t>, m. 					</a:t>
            </a:r>
            <a:r>
              <a:rPr lang="cs-CZ" sz="2400" dirty="0" err="1"/>
              <a:t>arc</a:t>
            </a:r>
            <a:r>
              <a:rPr lang="cs-CZ" sz="2400" dirty="0" err="1">
                <a:solidFill>
                  <a:srgbClr val="00B050"/>
                </a:solidFill>
              </a:rPr>
              <a:t>u</a:t>
            </a:r>
            <a:r>
              <a:rPr lang="cs-CZ" sz="2400" dirty="0" err="1"/>
              <a:t>bus</a:t>
            </a:r>
            <a:endParaRPr lang="cs-CZ" sz="2400" dirty="0"/>
          </a:p>
          <a:p>
            <a:endParaRPr lang="cs-CZ" sz="2400" dirty="0"/>
          </a:p>
          <a:p>
            <a:r>
              <a:rPr lang="cs-CZ" sz="2400" dirty="0" err="1"/>
              <a:t>manus</a:t>
            </a:r>
            <a:r>
              <a:rPr lang="cs-CZ" sz="2400" dirty="0"/>
              <a:t>, </a:t>
            </a:r>
            <a:r>
              <a:rPr lang="cs-CZ" sz="2400" dirty="0" err="1"/>
              <a:t>us</a:t>
            </a:r>
            <a:r>
              <a:rPr lang="cs-CZ" sz="2400" dirty="0"/>
              <a:t>, </a:t>
            </a:r>
            <a:r>
              <a:rPr lang="cs-CZ" sz="2400" dirty="0">
                <a:solidFill>
                  <a:srgbClr val="00B050"/>
                </a:solidFill>
              </a:rPr>
              <a:t>f.</a:t>
            </a:r>
            <a:endParaRPr lang="cs-CZ" sz="2400" dirty="0"/>
          </a:p>
          <a:p>
            <a:r>
              <a:rPr lang="cs-CZ" sz="2400" dirty="0" err="1"/>
              <a:t>acus</a:t>
            </a:r>
            <a:r>
              <a:rPr lang="cs-CZ" sz="2400" dirty="0"/>
              <a:t>, </a:t>
            </a:r>
            <a:r>
              <a:rPr lang="cs-CZ" sz="2400" dirty="0" err="1"/>
              <a:t>us</a:t>
            </a:r>
            <a:r>
              <a:rPr lang="cs-CZ" sz="2400" dirty="0"/>
              <a:t>, </a:t>
            </a:r>
            <a:r>
              <a:rPr lang="cs-CZ" sz="2400" dirty="0">
                <a:solidFill>
                  <a:srgbClr val="00B050"/>
                </a:solidFill>
              </a:rPr>
              <a:t>f.</a:t>
            </a:r>
          </a:p>
          <a:p>
            <a:endParaRPr lang="cs-CZ" sz="2400" dirty="0">
              <a:solidFill>
                <a:srgbClr val="00B050"/>
              </a:solidFill>
            </a:endParaRPr>
          </a:p>
          <a:p>
            <a:r>
              <a:rPr lang="cs-CZ" sz="2400" b="1" dirty="0"/>
              <a:t>5th </a:t>
            </a:r>
            <a:r>
              <a:rPr lang="cs-CZ" sz="2400" b="1" dirty="0" err="1"/>
              <a:t>decl</a:t>
            </a:r>
            <a:r>
              <a:rPr lang="cs-CZ" sz="2400" b="1" dirty="0"/>
              <a:t>.: </a:t>
            </a:r>
          </a:p>
          <a:p>
            <a:r>
              <a:rPr lang="cs-CZ" sz="2400" b="1" dirty="0"/>
              <a:t>-ES, EI, F.</a:t>
            </a:r>
          </a:p>
          <a:p>
            <a:r>
              <a:rPr lang="cs-CZ" sz="2400" dirty="0"/>
              <a:t>species, </a:t>
            </a:r>
            <a:r>
              <a:rPr lang="cs-CZ" sz="2400" dirty="0" err="1">
                <a:solidFill>
                  <a:srgbClr val="00B050"/>
                </a:solidFill>
              </a:rPr>
              <a:t>erum</a:t>
            </a:r>
            <a:r>
              <a:rPr lang="cs-CZ" sz="2400" dirty="0"/>
              <a:t>, f.</a:t>
            </a:r>
          </a:p>
          <a:p>
            <a:endParaRPr lang="cs-CZ" sz="2400" dirty="0">
              <a:solidFill>
                <a:srgbClr val="00B050"/>
              </a:solidFill>
            </a:endParaRPr>
          </a:p>
          <a:p>
            <a:endParaRPr lang="cs-CZ" sz="2400" dirty="0"/>
          </a:p>
        </p:txBody>
      </p:sp>
    </p:spTree>
    <p:extLst>
      <p:ext uri="{BB962C8B-B14F-4D97-AF65-F5344CB8AC3E}">
        <p14:creationId xmlns:p14="http://schemas.microsoft.com/office/powerpoint/2010/main" val="109089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716" y="102062"/>
            <a:ext cx="8946975" cy="6634031"/>
          </a:xfrm>
          <a:prstGeom prst="roundRect">
            <a:avLst>
              <a:gd name="adj" fmla="val 11408"/>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en-US" sz="2400" dirty="0">
              <a:solidFill>
                <a:srgbClr val="000000"/>
              </a:solidFill>
              <a:effectLst/>
              <a:ea typeface="ＭＳ 明朝"/>
              <a:cs typeface="Times New Roman"/>
            </a:endParaRPr>
          </a:p>
          <a:p>
            <a:pPr algn="just">
              <a:spcAft>
                <a:spcPts val="0"/>
              </a:spcAft>
            </a:pPr>
            <a:r>
              <a:rPr lang="en-US" sz="2400" dirty="0">
                <a:solidFill>
                  <a:srgbClr val="000000"/>
                </a:solidFill>
                <a:effectLst/>
                <a:ea typeface="ＭＳ 明朝"/>
                <a:cs typeface="Times New Roman"/>
              </a:rPr>
              <a:t>The </a:t>
            </a:r>
            <a:r>
              <a:rPr lang="en-US" sz="2400" b="1" dirty="0">
                <a:solidFill>
                  <a:srgbClr val="CB0202"/>
                </a:solidFill>
                <a:effectLst/>
                <a:ea typeface="ＭＳ 明朝"/>
                <a:cs typeface="Times New Roman"/>
              </a:rPr>
              <a:t>breast</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is the tissue overlying muscles</a:t>
            </a:r>
            <a:r>
              <a:rPr lang="en-US" sz="2400" b="1" dirty="0">
                <a:solidFill>
                  <a:srgbClr val="000000"/>
                </a:solidFill>
                <a:effectLst/>
                <a:ea typeface="ＭＳ 明朝"/>
                <a:cs typeface="Times New Roman"/>
              </a:rPr>
              <a:t> </a:t>
            </a:r>
            <a:r>
              <a:rPr lang="en-US" sz="2400" dirty="0">
                <a:solidFill>
                  <a:srgbClr val="000000"/>
                </a:solidFill>
                <a:effectLst/>
                <a:ea typeface="ＭＳ 明朝"/>
                <a:cs typeface="Times New Roman"/>
              </a:rPr>
              <a:t>of</a:t>
            </a:r>
            <a:r>
              <a:rPr lang="en-US" sz="2400" b="1" dirty="0">
                <a:solidFill>
                  <a:srgbClr val="000000"/>
                </a:solidFill>
                <a:effectLst/>
                <a:ea typeface="ＭＳ 明朝"/>
                <a:cs typeface="Times New Roman"/>
              </a:rPr>
              <a:t> </a:t>
            </a:r>
            <a:r>
              <a:rPr lang="en-US" sz="2400" b="1" dirty="0">
                <a:solidFill>
                  <a:srgbClr val="CB0202"/>
                </a:solidFill>
                <a:effectLst/>
                <a:ea typeface="ＭＳ 明朝"/>
                <a:cs typeface="Times New Roman"/>
              </a:rPr>
              <a:t>chest</a:t>
            </a:r>
            <a:r>
              <a:rPr lang="en-US" sz="2400" dirty="0">
                <a:solidFill>
                  <a:srgbClr val="000000"/>
                </a:solidFill>
                <a:effectLst/>
                <a:ea typeface="ＭＳ 明朝"/>
                <a:cs typeface="Times New Roman"/>
              </a:rPr>
              <a:t>. Women's breasts are made of specialized tissue producing </a:t>
            </a:r>
            <a:r>
              <a:rPr lang="en-US" sz="2400" b="1" dirty="0">
                <a:solidFill>
                  <a:srgbClr val="CB0202"/>
                </a:solidFill>
                <a:effectLst/>
                <a:ea typeface="ＭＳ 明朝"/>
                <a:cs typeface="Times New Roman"/>
              </a:rPr>
              <a:t>milk</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(a few </a:t>
            </a:r>
            <a:r>
              <a:rPr lang="en-US" sz="2400" b="1" dirty="0">
                <a:solidFill>
                  <a:srgbClr val="CB0202"/>
                </a:solidFill>
                <a:effectLst/>
                <a:ea typeface="ＭＳ 明朝"/>
                <a:cs typeface="Times New Roman"/>
              </a:rPr>
              <a:t>days</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after the </a:t>
            </a:r>
            <a:r>
              <a:rPr lang="en-US" sz="2400" b="1" dirty="0">
                <a:solidFill>
                  <a:srgbClr val="CB0202"/>
                </a:solidFill>
                <a:effectLst/>
                <a:ea typeface="ＭＳ 明朝"/>
                <a:cs typeface="Times New Roman"/>
              </a:rPr>
              <a:t>delivery</a:t>
            </a:r>
            <a:r>
              <a:rPr lang="en-US" sz="2400" dirty="0">
                <a:solidFill>
                  <a:srgbClr val="000000"/>
                </a:solidFill>
                <a:effectLst/>
                <a:ea typeface="ＭＳ 明朝"/>
                <a:cs typeface="Times New Roman"/>
              </a:rPr>
              <a:t>) as well as of </a:t>
            </a:r>
            <a:r>
              <a:rPr lang="en-US" sz="2400" b="1" dirty="0">
                <a:solidFill>
                  <a:srgbClr val="CB0202"/>
                </a:solidFill>
                <a:effectLst/>
                <a:ea typeface="ＭＳ 明朝"/>
                <a:cs typeface="Times New Roman"/>
              </a:rPr>
              <a:t>fatty tissue</a:t>
            </a:r>
            <a:r>
              <a:rPr lang="en-US" sz="2400" dirty="0">
                <a:solidFill>
                  <a:srgbClr val="000000"/>
                </a:solidFill>
                <a:effectLst/>
                <a:ea typeface="ＭＳ 明朝"/>
                <a:cs typeface="Times New Roman"/>
              </a:rPr>
              <a:t>. </a:t>
            </a:r>
            <a:endParaRPr lang="sk-SK" sz="2400" dirty="0">
              <a:effectLst/>
              <a:ea typeface="ＭＳ 明朝"/>
              <a:cs typeface="Times New Roman"/>
            </a:endParaRPr>
          </a:p>
          <a:p>
            <a:pPr algn="just">
              <a:spcAft>
                <a:spcPts val="0"/>
              </a:spcAft>
            </a:pPr>
            <a:r>
              <a:rPr lang="en-US" sz="2400" dirty="0">
                <a:solidFill>
                  <a:srgbClr val="000000"/>
                </a:solidFill>
                <a:effectLst/>
                <a:ea typeface="ＭＳ 明朝"/>
                <a:cs typeface="Times New Roman"/>
              </a:rPr>
              <a:t>The milk-producing </a:t>
            </a:r>
            <a:r>
              <a:rPr lang="en-US" sz="2400" b="1" dirty="0">
                <a:solidFill>
                  <a:srgbClr val="CB0202"/>
                </a:solidFill>
                <a:effectLst/>
                <a:ea typeface="ＭＳ 明朝"/>
                <a:cs typeface="Times New Roman"/>
              </a:rPr>
              <a:t>part</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of the breast is organized into 15 to 20 </a:t>
            </a:r>
            <a:r>
              <a:rPr lang="en-US" sz="2400" b="1" dirty="0">
                <a:solidFill>
                  <a:srgbClr val="CB0202"/>
                </a:solidFill>
                <a:effectLst/>
                <a:ea typeface="ＭＳ 明朝"/>
                <a:cs typeface="Times New Roman"/>
              </a:rPr>
              <a:t>lobes</a:t>
            </a:r>
            <a:r>
              <a:rPr lang="en-US" sz="2400" dirty="0">
                <a:solidFill>
                  <a:srgbClr val="000000"/>
                </a:solidFill>
                <a:effectLst/>
                <a:ea typeface="ＭＳ 明朝"/>
                <a:cs typeface="Times New Roman"/>
              </a:rPr>
              <a:t>. Within each are smaller </a:t>
            </a:r>
            <a:r>
              <a:rPr lang="en-US" sz="2400" b="1" dirty="0">
                <a:solidFill>
                  <a:srgbClr val="CB0202"/>
                </a:solidFill>
                <a:effectLst/>
                <a:ea typeface="ＭＳ 明朝"/>
                <a:cs typeface="Times New Roman"/>
              </a:rPr>
              <a:t>structures</a:t>
            </a:r>
            <a:r>
              <a:rPr lang="en-US" sz="2400" dirty="0">
                <a:solidFill>
                  <a:srgbClr val="000000"/>
                </a:solidFill>
                <a:effectLst/>
                <a:ea typeface="ＭＳ 明朝"/>
                <a:cs typeface="Times New Roman"/>
              </a:rPr>
              <a:t>, called </a:t>
            </a:r>
            <a:r>
              <a:rPr lang="en-US" sz="2400" b="1" dirty="0">
                <a:solidFill>
                  <a:srgbClr val="CB0202"/>
                </a:solidFill>
                <a:effectLst/>
                <a:ea typeface="ＭＳ 明朝"/>
                <a:cs typeface="Times New Roman"/>
              </a:rPr>
              <a:t>lobules</a:t>
            </a:r>
            <a:r>
              <a:rPr lang="en-US" sz="2400" dirty="0">
                <a:solidFill>
                  <a:srgbClr val="000000"/>
                </a:solidFill>
                <a:effectLst/>
                <a:ea typeface="ＭＳ 明朝"/>
                <a:cs typeface="Times New Roman"/>
              </a:rPr>
              <a:t>, where milk is produced. The milk travels through a </a:t>
            </a:r>
            <a:r>
              <a:rPr lang="en-US" sz="2400" b="1" dirty="0">
                <a:solidFill>
                  <a:srgbClr val="CB0202"/>
                </a:solidFill>
                <a:effectLst/>
                <a:ea typeface="ＭＳ 明朝"/>
                <a:cs typeface="Times New Roman"/>
              </a:rPr>
              <a:t>network</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of tiny </a:t>
            </a:r>
            <a:r>
              <a:rPr lang="en-US" sz="2400" b="1" dirty="0">
                <a:solidFill>
                  <a:srgbClr val="CB0202"/>
                </a:solidFill>
                <a:effectLst/>
                <a:ea typeface="ＭＳ 明朝"/>
                <a:cs typeface="Times New Roman"/>
              </a:rPr>
              <a:t>tubes</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called </a:t>
            </a:r>
            <a:r>
              <a:rPr lang="en-US" sz="2400" b="1" dirty="0">
                <a:solidFill>
                  <a:srgbClr val="CB0202"/>
                </a:solidFill>
                <a:effectLst/>
                <a:ea typeface="ＭＳ 明朝"/>
                <a:cs typeface="Times New Roman"/>
              </a:rPr>
              <a:t>ducts</a:t>
            </a:r>
            <a:r>
              <a:rPr lang="en-US" sz="2400" dirty="0">
                <a:solidFill>
                  <a:srgbClr val="000000"/>
                </a:solidFill>
                <a:effectLst/>
                <a:ea typeface="ＭＳ 明朝"/>
                <a:cs typeface="Times New Roman"/>
              </a:rPr>
              <a:t>. The ducts connect and come together into larger ducts, which eventually exit the </a:t>
            </a:r>
            <a:r>
              <a:rPr lang="en-US" sz="2400" b="1" dirty="0">
                <a:solidFill>
                  <a:srgbClr val="CB0202"/>
                </a:solidFill>
                <a:effectLst/>
                <a:ea typeface="ＭＳ 明朝"/>
                <a:cs typeface="Times New Roman"/>
              </a:rPr>
              <a:t>skin</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in the </a:t>
            </a:r>
            <a:r>
              <a:rPr lang="en-US" sz="2400" b="1" dirty="0">
                <a:solidFill>
                  <a:srgbClr val="CB0202"/>
                </a:solidFill>
                <a:effectLst/>
                <a:ea typeface="ＭＳ 明朝"/>
                <a:cs typeface="Times New Roman"/>
              </a:rPr>
              <a:t>nipple</a:t>
            </a:r>
            <a:r>
              <a:rPr lang="en-US" sz="2400" dirty="0">
                <a:solidFill>
                  <a:srgbClr val="000000"/>
                </a:solidFill>
                <a:effectLst/>
                <a:ea typeface="ＭＳ 明朝"/>
                <a:cs typeface="Times New Roman"/>
              </a:rPr>
              <a:t>. The dark </a:t>
            </a:r>
            <a:r>
              <a:rPr lang="en-US" sz="2400" b="1" dirty="0">
                <a:solidFill>
                  <a:srgbClr val="CB0202"/>
                </a:solidFill>
                <a:effectLst/>
                <a:ea typeface="ＭＳ 明朝"/>
                <a:cs typeface="Times New Roman"/>
              </a:rPr>
              <a:t>area</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of skin surrounding the nipple and covered with small </a:t>
            </a:r>
            <a:r>
              <a:rPr lang="en-US" sz="2400" b="1" dirty="0">
                <a:solidFill>
                  <a:srgbClr val="CB0202"/>
                </a:solidFill>
                <a:effectLst/>
                <a:ea typeface="ＭＳ 明朝"/>
                <a:cs typeface="Times New Roman"/>
              </a:rPr>
              <a:t>tubercles</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is called the </a:t>
            </a:r>
            <a:r>
              <a:rPr lang="en-US" sz="2400" b="1" dirty="0">
                <a:solidFill>
                  <a:srgbClr val="CB0202"/>
                </a:solidFill>
                <a:effectLst/>
                <a:ea typeface="ＭＳ 明朝"/>
                <a:cs typeface="Times New Roman"/>
              </a:rPr>
              <a:t>areola</a:t>
            </a:r>
            <a:r>
              <a:rPr lang="en-US" sz="2400" dirty="0">
                <a:solidFill>
                  <a:srgbClr val="000000"/>
                </a:solidFill>
                <a:effectLst/>
                <a:ea typeface="ＭＳ 明朝"/>
                <a:cs typeface="Times New Roman"/>
              </a:rPr>
              <a:t>.</a:t>
            </a:r>
            <a:endParaRPr lang="sk-SK" sz="2400" dirty="0">
              <a:effectLst/>
              <a:ea typeface="ＭＳ 明朝"/>
              <a:cs typeface="Times New Roman"/>
            </a:endParaRPr>
          </a:p>
          <a:p>
            <a:pPr algn="just">
              <a:spcAft>
                <a:spcPts val="0"/>
              </a:spcAft>
            </a:pPr>
            <a:r>
              <a:rPr lang="en-US" sz="2400" dirty="0">
                <a:solidFill>
                  <a:srgbClr val="000000"/>
                </a:solidFill>
                <a:effectLst/>
                <a:ea typeface="ＭＳ 明朝"/>
                <a:cs typeface="Times New Roman"/>
              </a:rPr>
              <a:t>Connective tissue and </a:t>
            </a:r>
            <a:r>
              <a:rPr lang="en-US" sz="2400" b="1" dirty="0">
                <a:solidFill>
                  <a:srgbClr val="CB0202"/>
                </a:solidFill>
                <a:effectLst/>
                <a:ea typeface="ＭＳ 明朝"/>
                <a:cs typeface="Times New Roman"/>
              </a:rPr>
              <a:t>ligaments</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provide support to the breast and give it its shape (but it also depends on other factors, e.g. number of </a:t>
            </a:r>
            <a:r>
              <a:rPr lang="en-US" sz="2400" b="1" dirty="0">
                <a:solidFill>
                  <a:srgbClr val="CB0202"/>
                </a:solidFill>
                <a:effectLst/>
                <a:ea typeface="ＭＳ 明朝"/>
                <a:cs typeface="Times New Roman"/>
              </a:rPr>
              <a:t>pregnancies</a:t>
            </a:r>
            <a:r>
              <a:rPr lang="en-US" sz="2400" dirty="0">
                <a:solidFill>
                  <a:srgbClr val="000000"/>
                </a:solidFill>
                <a:effectLst/>
                <a:ea typeface="ＭＳ 明朝"/>
                <a:cs typeface="Times New Roman"/>
              </a:rPr>
              <a:t>); </a:t>
            </a:r>
            <a:r>
              <a:rPr lang="en-US" sz="2400" b="1" dirty="0">
                <a:solidFill>
                  <a:srgbClr val="CB0202"/>
                </a:solidFill>
                <a:effectLst/>
                <a:ea typeface="ＭＳ 明朝"/>
                <a:cs typeface="Times New Roman"/>
              </a:rPr>
              <a:t>nerves</a:t>
            </a:r>
            <a:r>
              <a:rPr lang="en-US" sz="2400" dirty="0">
                <a:solidFill>
                  <a:srgbClr val="CB0202"/>
                </a:solidFill>
                <a:effectLst/>
                <a:ea typeface="ＭＳ 明朝"/>
                <a:cs typeface="Times New Roman"/>
              </a:rPr>
              <a:t> </a:t>
            </a:r>
            <a:r>
              <a:rPr lang="en-US" sz="2400" dirty="0">
                <a:solidFill>
                  <a:srgbClr val="000000"/>
                </a:solidFill>
                <a:effectLst/>
                <a:ea typeface="ＭＳ 明朝"/>
                <a:cs typeface="Times New Roman"/>
              </a:rPr>
              <a:t>provide sensation. The breast also contains </a:t>
            </a:r>
            <a:r>
              <a:rPr lang="en-US" sz="2400" b="1" dirty="0">
                <a:solidFill>
                  <a:srgbClr val="CB0202"/>
                </a:solidFill>
                <a:effectLst/>
                <a:ea typeface="ＭＳ 明朝"/>
                <a:cs typeface="Times New Roman"/>
              </a:rPr>
              <a:t>blood</a:t>
            </a:r>
            <a:r>
              <a:rPr lang="en-US" sz="2400" dirty="0">
                <a:solidFill>
                  <a:srgbClr val="CB0202"/>
                </a:solidFill>
                <a:effectLst/>
                <a:ea typeface="ＭＳ 明朝"/>
                <a:cs typeface="Times New Roman"/>
              </a:rPr>
              <a:t> </a:t>
            </a:r>
            <a:r>
              <a:rPr lang="en-US" sz="2400" b="1" dirty="0">
                <a:solidFill>
                  <a:srgbClr val="CB0202"/>
                </a:solidFill>
                <a:effectLst/>
                <a:ea typeface="ＭＳ 明朝"/>
                <a:cs typeface="Times New Roman"/>
              </a:rPr>
              <a:t>vessels</a:t>
            </a:r>
            <a:r>
              <a:rPr lang="en-US" sz="2400" dirty="0">
                <a:solidFill>
                  <a:srgbClr val="000000"/>
                </a:solidFill>
                <a:effectLst/>
                <a:ea typeface="ＭＳ 明朝"/>
                <a:cs typeface="Times New Roman"/>
              </a:rPr>
              <a:t>, </a:t>
            </a:r>
            <a:r>
              <a:rPr lang="en-US" sz="2400" b="1" dirty="0">
                <a:solidFill>
                  <a:srgbClr val="CB0202"/>
                </a:solidFill>
                <a:effectLst/>
                <a:ea typeface="ＭＳ 明朝"/>
                <a:cs typeface="Times New Roman"/>
              </a:rPr>
              <a:t>lymphatic</a:t>
            </a:r>
            <a:r>
              <a:rPr lang="en-US" sz="2400" dirty="0">
                <a:solidFill>
                  <a:srgbClr val="CB0202"/>
                </a:solidFill>
                <a:effectLst/>
                <a:ea typeface="ＭＳ 明朝"/>
                <a:cs typeface="Times New Roman"/>
              </a:rPr>
              <a:t> </a:t>
            </a:r>
            <a:r>
              <a:rPr lang="en-US" sz="2400" b="1" dirty="0">
                <a:solidFill>
                  <a:srgbClr val="CB0202"/>
                </a:solidFill>
                <a:effectLst/>
                <a:ea typeface="ＭＳ 明朝"/>
                <a:cs typeface="Times New Roman"/>
              </a:rPr>
              <a:t>vessels</a:t>
            </a:r>
            <a:r>
              <a:rPr lang="en-US" sz="2400" dirty="0">
                <a:solidFill>
                  <a:srgbClr val="000000"/>
                </a:solidFill>
                <a:effectLst/>
                <a:ea typeface="ＭＳ 明朝"/>
                <a:cs typeface="Times New Roman"/>
              </a:rPr>
              <a:t>, and </a:t>
            </a:r>
            <a:r>
              <a:rPr lang="en-US" sz="2400" b="1" dirty="0">
                <a:solidFill>
                  <a:srgbClr val="CB0202"/>
                </a:solidFill>
                <a:effectLst/>
                <a:ea typeface="ＭＳ 明朝"/>
                <a:cs typeface="Times New Roman"/>
              </a:rPr>
              <a:t>lymphatic</a:t>
            </a:r>
            <a:r>
              <a:rPr lang="en-US" sz="2400" dirty="0">
                <a:solidFill>
                  <a:srgbClr val="CB0202"/>
                </a:solidFill>
                <a:effectLst/>
                <a:ea typeface="ＭＳ 明朝"/>
                <a:cs typeface="Times New Roman"/>
              </a:rPr>
              <a:t> </a:t>
            </a:r>
            <a:r>
              <a:rPr lang="en-US" sz="2400" b="1" dirty="0">
                <a:solidFill>
                  <a:srgbClr val="CB0202"/>
                </a:solidFill>
                <a:effectLst/>
                <a:ea typeface="ＭＳ 明朝"/>
                <a:cs typeface="Times New Roman"/>
              </a:rPr>
              <a:t>nodes</a:t>
            </a:r>
            <a:r>
              <a:rPr lang="en-US" sz="2400" dirty="0">
                <a:solidFill>
                  <a:srgbClr val="000000"/>
                </a:solidFill>
                <a:effectLst/>
                <a:ea typeface="ＭＳ 明朝"/>
                <a:cs typeface="Times New Roman"/>
              </a:rPr>
              <a:t>. </a:t>
            </a:r>
            <a:endParaRPr lang="sk-SK" sz="2400" dirty="0">
              <a:effectLst/>
              <a:ea typeface="ＭＳ 明朝"/>
              <a:cs typeface="Times New Roman"/>
            </a:endParaRPr>
          </a:p>
          <a:p>
            <a:pPr algn="just">
              <a:spcAft>
                <a:spcPts val="0"/>
              </a:spcAft>
            </a:pPr>
            <a:r>
              <a:rPr lang="en-US" sz="2400" dirty="0">
                <a:solidFill>
                  <a:srgbClr val="000000"/>
                </a:solidFill>
                <a:effectLst/>
                <a:ea typeface="ＭＳ 明朝"/>
                <a:cs typeface="Times New Roman"/>
              </a:rPr>
              <a:t> </a:t>
            </a:r>
            <a:endParaRPr lang="sk-SK" sz="2400" dirty="0">
              <a:effectLst/>
              <a:ea typeface="ＭＳ 明朝"/>
              <a:cs typeface="Times New Roman"/>
            </a:endParaRPr>
          </a:p>
          <a:p>
            <a:pPr algn="just">
              <a:spcAft>
                <a:spcPts val="0"/>
              </a:spcAft>
            </a:pPr>
            <a:r>
              <a:rPr lang="cs-CZ" sz="2400" dirty="0" err="1">
                <a:solidFill>
                  <a:srgbClr val="000000"/>
                </a:solidFill>
                <a:effectLst/>
                <a:ea typeface="ＭＳ 明朝"/>
                <a:cs typeface="Times New Roman"/>
              </a:rPr>
              <a:t>Common</a:t>
            </a:r>
            <a:r>
              <a:rPr lang="cs-CZ" sz="2400" dirty="0">
                <a:solidFill>
                  <a:srgbClr val="000000"/>
                </a:solidFill>
                <a:effectLst/>
                <a:ea typeface="ＭＳ 明朝"/>
                <a:cs typeface="Times New Roman"/>
              </a:rPr>
              <a:t> </a:t>
            </a:r>
            <a:r>
              <a:rPr lang="cs-CZ" sz="2400" dirty="0" err="1">
                <a:solidFill>
                  <a:srgbClr val="000000"/>
                </a:solidFill>
                <a:effectLst/>
                <a:ea typeface="ＭＳ 明朝"/>
                <a:cs typeface="Times New Roman"/>
              </a:rPr>
              <a:t>breasts</a:t>
            </a:r>
            <a:r>
              <a:rPr lang="cs-CZ" sz="2400" dirty="0">
                <a:solidFill>
                  <a:srgbClr val="000000"/>
                </a:solidFill>
                <a:effectLst/>
                <a:ea typeface="ＭＳ 明朝"/>
                <a:cs typeface="Times New Roman"/>
              </a:rPr>
              <a:t> </a:t>
            </a:r>
            <a:r>
              <a:rPr lang="cs-CZ" sz="2400" dirty="0" err="1">
                <a:solidFill>
                  <a:srgbClr val="000000"/>
                </a:solidFill>
                <a:effectLst/>
                <a:ea typeface="ＭＳ 明朝"/>
                <a:cs typeface="Times New Roman"/>
              </a:rPr>
              <a:t>diseases</a:t>
            </a:r>
            <a:r>
              <a:rPr lang="cs-CZ" sz="2400" dirty="0">
                <a:solidFill>
                  <a:srgbClr val="000000"/>
                </a:solidFill>
                <a:effectLst/>
                <a:ea typeface="ＭＳ 明朝"/>
                <a:cs typeface="Times New Roman"/>
              </a:rPr>
              <a:t>: </a:t>
            </a:r>
            <a:r>
              <a:rPr lang="cs-CZ" sz="2400" dirty="0" err="1">
                <a:solidFill>
                  <a:srgbClr val="000000"/>
                </a:solidFill>
                <a:effectLst/>
                <a:ea typeface="ＭＳ 明朝"/>
                <a:cs typeface="Times New Roman"/>
              </a:rPr>
              <a:t>breast</a:t>
            </a:r>
            <a:r>
              <a:rPr lang="cs-CZ" sz="2400" dirty="0">
                <a:solidFill>
                  <a:srgbClr val="000000"/>
                </a:solidFill>
                <a:effectLst/>
                <a:ea typeface="ＭＳ 明朝"/>
                <a:cs typeface="Times New Roman"/>
              </a:rPr>
              <a:t> </a:t>
            </a:r>
            <a:r>
              <a:rPr lang="cs-CZ" sz="2400" b="1" dirty="0" err="1">
                <a:solidFill>
                  <a:srgbClr val="CB0202"/>
                </a:solidFill>
                <a:effectLst/>
                <a:ea typeface="ＭＳ 明朝"/>
                <a:cs typeface="Times New Roman"/>
              </a:rPr>
              <a:t>cancer</a:t>
            </a:r>
            <a:r>
              <a:rPr lang="cs-CZ" sz="2400" dirty="0">
                <a:solidFill>
                  <a:srgbClr val="000000"/>
                </a:solidFill>
                <a:effectLst/>
                <a:ea typeface="ＭＳ 明朝"/>
                <a:cs typeface="Times New Roman"/>
              </a:rPr>
              <a:t>, </a:t>
            </a:r>
            <a:r>
              <a:rPr lang="cs-CZ" sz="2400" dirty="0" err="1">
                <a:solidFill>
                  <a:srgbClr val="000000"/>
                </a:solidFill>
                <a:effectLst/>
                <a:ea typeface="ＭＳ 明朝"/>
                <a:cs typeface="Times New Roman"/>
              </a:rPr>
              <a:t>ductal</a:t>
            </a:r>
            <a:r>
              <a:rPr lang="cs-CZ" sz="2400" dirty="0">
                <a:solidFill>
                  <a:srgbClr val="000000"/>
                </a:solidFill>
                <a:effectLst/>
                <a:ea typeface="ＭＳ 明朝"/>
                <a:cs typeface="Times New Roman"/>
              </a:rPr>
              <a:t> </a:t>
            </a:r>
            <a:r>
              <a:rPr lang="cs-CZ" sz="2400" b="1" dirty="0" err="1">
                <a:solidFill>
                  <a:srgbClr val="CB0202"/>
                </a:solidFill>
                <a:effectLst/>
                <a:ea typeface="ＭＳ 明朝"/>
                <a:cs typeface="Times New Roman"/>
              </a:rPr>
              <a:t>carcinoma</a:t>
            </a:r>
            <a:r>
              <a:rPr lang="cs-CZ" sz="2400" dirty="0">
                <a:solidFill>
                  <a:srgbClr val="CB0202"/>
                </a:solidFill>
                <a:effectLst/>
                <a:ea typeface="ＭＳ 明朝"/>
                <a:cs typeface="Times New Roman"/>
              </a:rPr>
              <a:t> </a:t>
            </a:r>
            <a:r>
              <a:rPr lang="cs-CZ" sz="2400" dirty="0">
                <a:solidFill>
                  <a:srgbClr val="000000"/>
                </a:solidFill>
                <a:effectLst/>
                <a:ea typeface="ＭＳ 明朝"/>
                <a:cs typeface="Times New Roman"/>
              </a:rPr>
              <a:t>in </a:t>
            </a:r>
            <a:r>
              <a:rPr lang="cs-CZ" sz="2400" b="1" dirty="0" err="1">
                <a:solidFill>
                  <a:srgbClr val="CB0202"/>
                </a:solidFill>
                <a:effectLst/>
                <a:ea typeface="ＭＳ 明朝"/>
                <a:cs typeface="Times New Roman"/>
              </a:rPr>
              <a:t>situ</a:t>
            </a:r>
            <a:r>
              <a:rPr lang="cs-CZ" sz="2400" dirty="0">
                <a:solidFill>
                  <a:srgbClr val="000000"/>
                </a:solidFill>
                <a:effectLst/>
                <a:ea typeface="ＭＳ 明朝"/>
                <a:cs typeface="Times New Roman"/>
              </a:rPr>
              <a:t>, </a:t>
            </a:r>
            <a:r>
              <a:rPr lang="cs-CZ" sz="2400" dirty="0" err="1">
                <a:solidFill>
                  <a:srgbClr val="000000"/>
                </a:solidFill>
                <a:effectLst/>
                <a:ea typeface="ＭＳ 明朝"/>
                <a:cs typeface="Times New Roman"/>
              </a:rPr>
              <a:t>breast</a:t>
            </a:r>
            <a:r>
              <a:rPr lang="cs-CZ" sz="2400" dirty="0">
                <a:solidFill>
                  <a:srgbClr val="000000"/>
                </a:solidFill>
                <a:effectLst/>
                <a:ea typeface="ＭＳ 明朝"/>
                <a:cs typeface="Times New Roman"/>
              </a:rPr>
              <a:t> </a:t>
            </a:r>
            <a:r>
              <a:rPr lang="cs-CZ" sz="2400" b="1" dirty="0">
                <a:solidFill>
                  <a:srgbClr val="CB0202"/>
                </a:solidFill>
                <a:effectLst/>
                <a:ea typeface="ＭＳ 明朝"/>
                <a:cs typeface="Times New Roman"/>
              </a:rPr>
              <a:t>cyst</a:t>
            </a:r>
            <a:r>
              <a:rPr lang="cs-CZ" sz="2400" dirty="0">
                <a:solidFill>
                  <a:srgbClr val="000000"/>
                </a:solidFill>
                <a:effectLst/>
                <a:ea typeface="ＭＳ 明朝"/>
                <a:cs typeface="Times New Roman"/>
              </a:rPr>
              <a:t>, fat </a:t>
            </a:r>
            <a:r>
              <a:rPr lang="cs-CZ" sz="2400" b="1" dirty="0" err="1">
                <a:solidFill>
                  <a:srgbClr val="CB0202"/>
                </a:solidFill>
                <a:effectLst/>
                <a:ea typeface="ＭＳ 明朝"/>
                <a:cs typeface="Times New Roman"/>
              </a:rPr>
              <a:t>necrosis</a:t>
            </a:r>
            <a:r>
              <a:rPr lang="cs-CZ" sz="2400" dirty="0">
                <a:solidFill>
                  <a:srgbClr val="CB0202"/>
                </a:solidFill>
                <a:effectLst/>
                <a:ea typeface="ＭＳ 明朝"/>
                <a:cs typeface="Times New Roman"/>
              </a:rPr>
              <a:t> </a:t>
            </a:r>
            <a:r>
              <a:rPr lang="cs-CZ" sz="2400" dirty="0">
                <a:solidFill>
                  <a:srgbClr val="000000"/>
                </a:solidFill>
                <a:effectLst/>
                <a:ea typeface="ＭＳ 明朝"/>
                <a:cs typeface="Times New Roman"/>
              </a:rPr>
              <a:t>and </a:t>
            </a:r>
            <a:r>
              <a:rPr lang="cs-CZ" sz="2400" b="1" dirty="0">
                <a:solidFill>
                  <a:srgbClr val="CB0202"/>
                </a:solidFill>
                <a:effectLst/>
                <a:ea typeface="ＭＳ 明朝"/>
                <a:cs typeface="Times New Roman"/>
              </a:rPr>
              <a:t>mastitis</a:t>
            </a:r>
            <a:r>
              <a:rPr lang="cs-CZ" sz="2400" b="1" dirty="0">
                <a:solidFill>
                  <a:srgbClr val="000000"/>
                </a:solidFill>
                <a:effectLst/>
                <a:ea typeface="ＭＳ 明朝"/>
                <a:cs typeface="Times New Roman"/>
              </a:rPr>
              <a:t>.</a:t>
            </a:r>
            <a:endParaRPr lang="sk-SK" sz="2400" dirty="0">
              <a:effectLst/>
              <a:ea typeface="ＭＳ 明朝"/>
              <a:cs typeface="Times New Roman"/>
            </a:endParaRPr>
          </a:p>
          <a:p>
            <a:pPr algn="just">
              <a:spcAft>
                <a:spcPts val="0"/>
              </a:spcAft>
            </a:pPr>
            <a:r>
              <a:rPr lang="cs-CZ" sz="2400" dirty="0">
                <a:solidFill>
                  <a:srgbClr val="CB0202"/>
                </a:solidFill>
                <a:effectLst/>
                <a:latin typeface="Times New Roman"/>
                <a:ea typeface="ＭＳ 明朝"/>
                <a:cs typeface="Times New Roman"/>
              </a:rPr>
              <a:t> </a:t>
            </a:r>
            <a:endParaRPr lang="sk-SK" sz="2400" dirty="0">
              <a:effectLst/>
              <a:ea typeface="ＭＳ 明朝"/>
              <a:cs typeface="Times New Roman"/>
            </a:endParaRPr>
          </a:p>
        </p:txBody>
      </p:sp>
    </p:spTree>
    <p:extLst>
      <p:ext uri="{BB962C8B-B14F-4D97-AF65-F5344CB8AC3E}">
        <p14:creationId xmlns:p14="http://schemas.microsoft.com/office/powerpoint/2010/main" val="396132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B0202"/>
                </a:solidFill>
                <a:latin typeface="Cambria"/>
                <a:cs typeface="Cambria"/>
              </a:rPr>
              <a:t>Give the nom. </a:t>
            </a:r>
            <a:r>
              <a:rPr lang="en-US" sz="3600" b="1" dirty="0" err="1">
                <a:solidFill>
                  <a:srgbClr val="CB0202"/>
                </a:solidFill>
                <a:latin typeface="Cambria"/>
                <a:cs typeface="Cambria"/>
              </a:rPr>
              <a:t>sg</a:t>
            </a:r>
            <a:r>
              <a:rPr lang="en-US" sz="3600" b="1" dirty="0">
                <a:solidFill>
                  <a:srgbClr val="CB0202"/>
                </a:solidFill>
                <a:latin typeface="Cambria"/>
                <a:cs typeface="Cambria"/>
              </a:rPr>
              <a:t>. form</a:t>
            </a:r>
          </a:p>
        </p:txBody>
      </p:sp>
      <p:sp>
        <p:nvSpPr>
          <p:cNvPr id="3" name="Content Placeholder 2"/>
          <p:cNvSpPr>
            <a:spLocks noGrp="1"/>
          </p:cNvSpPr>
          <p:nvPr>
            <p:ph idx="1"/>
          </p:nvPr>
        </p:nvSpPr>
        <p:spPr>
          <a:xfrm>
            <a:off x="628650" y="1379538"/>
            <a:ext cx="8229600" cy="4525963"/>
          </a:xfrm>
        </p:spPr>
        <p:txBody>
          <a:bodyPr>
            <a:noAutofit/>
          </a:bodyPr>
          <a:lstStyle/>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carie</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infarctu</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unguenti</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dentes</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pulmonum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pleuritidem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gargarismate</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specierum</a:t>
            </a: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temporibus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labio</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morsum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arcuum</a:t>
            </a: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ligamenta</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scabiem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thoracis</a:t>
            </a: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laminarum</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scatulis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tractu</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neuroseos</a:t>
            </a:r>
            <a:r>
              <a:rPr lang="cs-CZ" sz="2800" dirty="0">
                <a:solidFill>
                  <a:schemeClr val="tx1">
                    <a:lumMod val="75000"/>
                    <a:lumOff val="25000"/>
                  </a:schemeClr>
                </a:solidFill>
                <a:latin typeface="Cambria"/>
                <a:cs typeface="Cambria"/>
              </a:rPr>
              <a:t>	</a:t>
            </a:r>
          </a:p>
          <a:p>
            <a:pPr marL="0" indent="0" algn="ctr" fontAlgn="auto">
              <a:spcBef>
                <a:spcPts val="0"/>
              </a:spcBef>
              <a:spcAft>
                <a:spcPts val="0"/>
              </a:spcAft>
              <a:buNone/>
              <a:defRPr/>
            </a:pPr>
            <a:endParaRPr lang="cs-CZ" sz="2800" dirty="0">
              <a:solidFill>
                <a:schemeClr val="tx1">
                  <a:lumMod val="75000"/>
                  <a:lumOff val="25000"/>
                </a:schemeClr>
              </a:solidFill>
              <a:latin typeface="Cambria"/>
              <a:cs typeface="Cambria"/>
            </a:endParaRPr>
          </a:p>
          <a:p>
            <a:pPr marL="0" indent="0" algn="ctr" fontAlgn="auto">
              <a:spcBef>
                <a:spcPts val="0"/>
              </a:spcBef>
              <a:spcAft>
                <a:spcPts val="0"/>
              </a:spcAft>
              <a:buNone/>
              <a:defRPr/>
            </a:pPr>
            <a:r>
              <a:rPr lang="cs-CZ" sz="2800" dirty="0" err="1">
                <a:solidFill>
                  <a:schemeClr val="tx1">
                    <a:lumMod val="75000"/>
                    <a:lumOff val="25000"/>
                  </a:schemeClr>
                </a:solidFill>
                <a:latin typeface="Cambria"/>
                <a:cs typeface="Cambria"/>
              </a:rPr>
              <a:t>dyspnoes</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encephalo</a:t>
            </a:r>
            <a:r>
              <a:rPr lang="cs-CZ" sz="2800" dirty="0">
                <a:solidFill>
                  <a:schemeClr val="tx1">
                    <a:lumMod val="75000"/>
                    <a:lumOff val="25000"/>
                  </a:schemeClr>
                </a:solidFill>
                <a:latin typeface="Cambria"/>
                <a:cs typeface="Cambria"/>
              </a:rPr>
              <a:t>     </a:t>
            </a:r>
            <a:r>
              <a:rPr lang="cs-CZ" sz="2800" dirty="0" err="1">
                <a:solidFill>
                  <a:schemeClr val="tx1">
                    <a:lumMod val="75000"/>
                    <a:lumOff val="25000"/>
                  </a:schemeClr>
                </a:solidFill>
                <a:latin typeface="Cambria"/>
                <a:cs typeface="Cambria"/>
              </a:rPr>
              <a:t>cornua</a:t>
            </a:r>
            <a:endParaRPr lang="cs-CZ" sz="2800" dirty="0">
              <a:solidFill>
                <a:schemeClr val="tx1">
                  <a:lumMod val="75000"/>
                  <a:lumOff val="25000"/>
                </a:schemeClr>
              </a:solidFill>
              <a:latin typeface="Cambria"/>
              <a:cs typeface="Cambria"/>
            </a:endParaRPr>
          </a:p>
          <a:p>
            <a:pPr marL="0" indent="0">
              <a:buNone/>
            </a:pPr>
            <a:endParaRPr lang="en-US" sz="2800" dirty="0">
              <a:solidFill>
                <a:schemeClr val="tx1">
                  <a:lumMod val="50000"/>
                  <a:lumOff val="50000"/>
                </a:schemeClr>
              </a:solidFill>
              <a:latin typeface="Cambria"/>
              <a:cs typeface="Cambria"/>
            </a:endParaRPr>
          </a:p>
        </p:txBody>
      </p:sp>
    </p:spTree>
    <p:extLst>
      <p:ext uri="{BB962C8B-B14F-4D97-AF65-F5344CB8AC3E}">
        <p14:creationId xmlns:p14="http://schemas.microsoft.com/office/powerpoint/2010/main" val="39684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79558" y="6301478"/>
            <a:ext cx="8856662" cy="647700"/>
          </a:xfrm>
        </p:spPr>
        <p:txBody>
          <a:bodyPr>
            <a:normAutofit fontScale="92500"/>
          </a:bodyPr>
          <a:lstStyle/>
          <a:p>
            <a:pPr marL="109728" indent="0" fontAlgn="auto">
              <a:spcAft>
                <a:spcPts val="0"/>
              </a:spcAft>
              <a:buFont typeface="Wingdings 3"/>
              <a:buNone/>
              <a:defRPr/>
            </a:pPr>
            <a:r>
              <a:rPr lang="cs-CZ" dirty="0" err="1">
                <a:latin typeface="+mj-lt"/>
              </a:rPr>
              <a:t>valgus</a:t>
            </a:r>
            <a:r>
              <a:rPr lang="cs-CZ" dirty="0">
                <a:latin typeface="+mj-lt"/>
              </a:rPr>
              <a:t>, a, um       </a:t>
            </a:r>
            <a:r>
              <a:rPr lang="cs-CZ" dirty="0" err="1">
                <a:latin typeface="+mj-lt"/>
              </a:rPr>
              <a:t>dolorosus</a:t>
            </a:r>
            <a:r>
              <a:rPr lang="cs-CZ" dirty="0">
                <a:latin typeface="+mj-lt"/>
              </a:rPr>
              <a:t>, a, um    </a:t>
            </a:r>
            <a:r>
              <a:rPr lang="cs-CZ" dirty="0" err="1">
                <a:latin typeface="+mj-lt"/>
              </a:rPr>
              <a:t>profundus</a:t>
            </a:r>
            <a:r>
              <a:rPr lang="cs-CZ" dirty="0">
                <a:latin typeface="+mj-lt"/>
              </a:rPr>
              <a:t>, a, um</a:t>
            </a:r>
          </a:p>
        </p:txBody>
      </p:sp>
      <p:sp>
        <p:nvSpPr>
          <p:cNvPr id="5" name="Obdélník 4"/>
          <p:cNvSpPr/>
          <p:nvPr/>
        </p:nvSpPr>
        <p:spPr>
          <a:xfrm>
            <a:off x="101534" y="1131436"/>
            <a:ext cx="2592387" cy="4896513"/>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109728" algn="ctr" fontAlgn="auto">
              <a:spcBef>
                <a:spcPts val="0"/>
              </a:spcBef>
              <a:spcAft>
                <a:spcPts val="0"/>
              </a:spcAft>
              <a:defRPr/>
            </a:pPr>
            <a:endParaRPr lang="cs-CZ" sz="2600" dirty="0">
              <a:latin typeface="Cambria"/>
              <a:cs typeface="Cambria"/>
            </a:endParaRP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err="1">
                <a:solidFill>
                  <a:schemeClr val="tx1"/>
                </a:solidFill>
                <a:latin typeface="Cambria"/>
                <a:cs typeface="Cambria"/>
              </a:rPr>
              <a:t>genibus</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err="1">
                <a:solidFill>
                  <a:schemeClr val="tx1"/>
                </a:solidFill>
                <a:latin typeface="Cambria"/>
                <a:cs typeface="Cambria"/>
              </a:rPr>
              <a:t>dolor</a:t>
            </a:r>
            <a:r>
              <a:rPr lang="cs-CZ" sz="2600" dirty="0">
                <a:solidFill>
                  <a:schemeClr val="tx1"/>
                </a:solidFill>
                <a:latin typeface="Cambria"/>
                <a:cs typeface="Cambria"/>
              </a:rPr>
              <a:t> </a:t>
            </a:r>
            <a:r>
              <a:rPr lang="cs-CZ" sz="2600" u="sng" dirty="0">
                <a:solidFill>
                  <a:schemeClr val="tx1"/>
                </a:solidFill>
                <a:latin typeface="Cambria"/>
                <a:cs typeface="Cambria"/>
              </a:rPr>
              <a:t>genus</a:t>
            </a:r>
          </a:p>
          <a:p>
            <a:pPr marL="109728" algn="ctr" fontAlgn="auto">
              <a:spcBef>
                <a:spcPts val="0"/>
              </a:spcBef>
              <a:spcAft>
                <a:spcPts val="0"/>
              </a:spcAft>
              <a:defRPr/>
            </a:pPr>
            <a:r>
              <a:rPr lang="cs-CZ" sz="2600" dirty="0">
                <a:solidFill>
                  <a:schemeClr val="tx1"/>
                </a:solidFill>
                <a:latin typeface="Cambria"/>
                <a:cs typeface="Cambria"/>
              </a:rPr>
              <a:t>	</a:t>
            </a: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err="1">
                <a:solidFill>
                  <a:schemeClr val="tx1"/>
                </a:solidFill>
                <a:latin typeface="Cambria"/>
                <a:cs typeface="Cambria"/>
              </a:rPr>
              <a:t>genua</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err="1">
                <a:solidFill>
                  <a:schemeClr val="tx1"/>
                </a:solidFill>
                <a:latin typeface="Cambria"/>
                <a:cs typeface="Cambria"/>
              </a:rPr>
              <a:t>dolor</a:t>
            </a:r>
            <a:r>
              <a:rPr lang="cs-CZ" sz="2600" dirty="0">
                <a:solidFill>
                  <a:schemeClr val="tx1"/>
                </a:solidFill>
                <a:latin typeface="Cambria"/>
                <a:cs typeface="Cambria"/>
              </a:rPr>
              <a:t> </a:t>
            </a:r>
            <a:r>
              <a:rPr lang="cs-CZ" sz="2600" u="sng" dirty="0" err="1">
                <a:solidFill>
                  <a:schemeClr val="tx1"/>
                </a:solidFill>
                <a:latin typeface="Cambria"/>
                <a:cs typeface="Cambria"/>
              </a:rPr>
              <a:t>genuum</a:t>
            </a:r>
            <a:endParaRPr lang="cs-CZ" sz="2600" u="sng" dirty="0">
              <a:solidFill>
                <a:schemeClr val="tx1"/>
              </a:solidFill>
              <a:latin typeface="Cambria"/>
              <a:cs typeface="Cambria"/>
            </a:endParaRP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dirty="0">
                <a:solidFill>
                  <a:schemeClr val="tx1"/>
                </a:solidFill>
                <a:latin typeface="Cambria"/>
                <a:cs typeface="Cambria"/>
              </a:rPr>
              <a:t>in </a:t>
            </a:r>
            <a:r>
              <a:rPr lang="cs-CZ" sz="2600" u="sng" dirty="0">
                <a:solidFill>
                  <a:schemeClr val="tx1"/>
                </a:solidFill>
                <a:latin typeface="Cambria"/>
                <a:cs typeface="Cambria"/>
              </a:rPr>
              <a:t>genu</a:t>
            </a:r>
          </a:p>
          <a:p>
            <a:pPr marL="109728" algn="ctr" fontAlgn="auto">
              <a:spcBef>
                <a:spcPts val="0"/>
              </a:spcBef>
              <a:spcAft>
                <a:spcPts val="0"/>
              </a:spcAft>
              <a:defRPr/>
            </a:pPr>
            <a:endParaRPr lang="cs-CZ" sz="2600" u="sng" dirty="0">
              <a:solidFill>
                <a:schemeClr val="tx1"/>
              </a:solidFill>
              <a:latin typeface="Cambria"/>
              <a:cs typeface="Cambria"/>
            </a:endParaRPr>
          </a:p>
          <a:p>
            <a:pPr marL="109728" algn="ctr" fontAlgn="auto">
              <a:spcBef>
                <a:spcPts val="0"/>
              </a:spcBef>
              <a:spcAft>
                <a:spcPts val="0"/>
              </a:spcAft>
              <a:defRPr/>
            </a:pPr>
            <a:r>
              <a:rPr lang="cs-CZ" sz="2600" u="sng" dirty="0" err="1">
                <a:solidFill>
                  <a:schemeClr val="tx1"/>
                </a:solidFill>
                <a:latin typeface="Cambria"/>
                <a:cs typeface="Cambria"/>
              </a:rPr>
              <a:t>genua</a:t>
            </a:r>
            <a:r>
              <a:rPr lang="cs-CZ" sz="2600" dirty="0">
                <a:latin typeface="Cambria"/>
                <a:cs typeface="Cambria"/>
              </a:rPr>
              <a:t>	</a:t>
            </a:r>
          </a:p>
          <a:p>
            <a:pPr marL="109728" algn="ctr" fontAlgn="auto">
              <a:spcBef>
                <a:spcPts val="0"/>
              </a:spcBef>
              <a:spcAft>
                <a:spcPts val="0"/>
              </a:spcAft>
              <a:defRPr/>
            </a:pPr>
            <a:r>
              <a:rPr lang="cs-CZ" sz="2600" dirty="0">
                <a:latin typeface="Cambria"/>
                <a:cs typeface="Cambria"/>
              </a:rPr>
              <a:t>			</a:t>
            </a:r>
          </a:p>
        </p:txBody>
      </p:sp>
      <p:sp>
        <p:nvSpPr>
          <p:cNvPr id="6" name="Obdélník 5"/>
          <p:cNvSpPr/>
          <p:nvPr/>
        </p:nvSpPr>
        <p:spPr>
          <a:xfrm>
            <a:off x="2782455" y="1131437"/>
            <a:ext cx="3157697" cy="48965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600" dirty="0" err="1">
                <a:solidFill>
                  <a:schemeClr val="tx1"/>
                </a:solidFill>
                <a:latin typeface="Cambria"/>
                <a:cs typeface="Cambria"/>
              </a:rPr>
              <a:t>sanatio</a:t>
            </a:r>
            <a:r>
              <a:rPr lang="cs-CZ" sz="2600" dirty="0">
                <a:solidFill>
                  <a:schemeClr val="tx1"/>
                </a:solidFill>
                <a:latin typeface="Cambria"/>
                <a:cs typeface="Cambria"/>
              </a:rPr>
              <a:t> </a:t>
            </a:r>
            <a:r>
              <a:rPr lang="cs-CZ" sz="2600" u="sng" dirty="0" err="1">
                <a:solidFill>
                  <a:schemeClr val="tx1"/>
                </a:solidFill>
                <a:latin typeface="Cambria"/>
                <a:cs typeface="Cambria"/>
              </a:rPr>
              <a:t>decubitus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prope</a:t>
            </a:r>
            <a:r>
              <a:rPr lang="cs-CZ" sz="2600" dirty="0">
                <a:solidFill>
                  <a:schemeClr val="tx1"/>
                </a:solidFill>
                <a:latin typeface="Cambria"/>
                <a:cs typeface="Cambria"/>
              </a:rPr>
              <a:t> </a:t>
            </a:r>
            <a:r>
              <a:rPr lang="cs-CZ" sz="2600" u="sng" dirty="0" err="1">
                <a:solidFill>
                  <a:schemeClr val="tx1"/>
                </a:solidFill>
                <a:latin typeface="Cambria"/>
                <a:cs typeface="Cambria"/>
              </a:rPr>
              <a:t>decubitus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a:solidFill>
                  <a:schemeClr val="tx1"/>
                </a:solidFill>
                <a:latin typeface="Cambria"/>
                <a:cs typeface="Cambria"/>
              </a:rPr>
              <a:t>sub </a:t>
            </a:r>
            <a:r>
              <a:rPr lang="cs-CZ" sz="2600" u="sng" dirty="0" err="1">
                <a:solidFill>
                  <a:schemeClr val="tx1"/>
                </a:solidFill>
                <a:latin typeface="Cambria"/>
                <a:cs typeface="Cambria"/>
              </a:rPr>
              <a:t>decubitu</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sanatio</a:t>
            </a:r>
            <a:r>
              <a:rPr lang="cs-CZ" sz="2600" dirty="0">
                <a:solidFill>
                  <a:schemeClr val="tx1"/>
                </a:solidFill>
                <a:latin typeface="Cambria"/>
                <a:cs typeface="Cambria"/>
              </a:rPr>
              <a:t> </a:t>
            </a:r>
            <a:r>
              <a:rPr lang="cs-CZ" sz="2600" u="sng" dirty="0" err="1">
                <a:solidFill>
                  <a:schemeClr val="tx1"/>
                </a:solidFill>
                <a:latin typeface="Cambria"/>
                <a:cs typeface="Cambria"/>
              </a:rPr>
              <a:t>decubituum</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a:solidFill>
                  <a:schemeClr val="tx1"/>
                </a:solidFill>
                <a:latin typeface="Cambria"/>
                <a:cs typeface="Cambria"/>
              </a:rPr>
              <a:t>sub </a:t>
            </a:r>
            <a:r>
              <a:rPr lang="cs-CZ" sz="2600" u="sng" dirty="0" err="1">
                <a:solidFill>
                  <a:schemeClr val="tx1"/>
                </a:solidFill>
                <a:latin typeface="Cambria"/>
                <a:cs typeface="Cambria"/>
              </a:rPr>
              <a:t>decubitibus</a:t>
            </a:r>
            <a:endParaRPr lang="cs-CZ" sz="2600" u="sng" dirty="0">
              <a:solidFill>
                <a:schemeClr val="tx1"/>
              </a:solidFill>
              <a:latin typeface="Cambria"/>
              <a:cs typeface="Cambria"/>
            </a:endParaRPr>
          </a:p>
          <a:p>
            <a:pPr algn="ctr" fontAlgn="auto">
              <a:spcBef>
                <a:spcPts val="0"/>
              </a:spcBef>
              <a:spcAft>
                <a:spcPts val="0"/>
              </a:spcAft>
              <a:defRPr/>
            </a:pPr>
            <a:endParaRPr lang="cs-CZ" sz="2600" dirty="0">
              <a:solidFill>
                <a:schemeClr val="tx1"/>
              </a:solidFill>
              <a:latin typeface="Cambria"/>
              <a:cs typeface="Cambria"/>
            </a:endParaRPr>
          </a:p>
          <a:p>
            <a:pPr algn="ctr" fontAlgn="auto">
              <a:spcBef>
                <a:spcPts val="0"/>
              </a:spcBef>
              <a:spcAft>
                <a:spcPts val="0"/>
              </a:spcAft>
              <a:defRPr/>
            </a:pPr>
            <a:r>
              <a:rPr lang="cs-CZ" sz="2600" dirty="0" err="1">
                <a:solidFill>
                  <a:schemeClr val="tx1"/>
                </a:solidFill>
                <a:latin typeface="Cambria"/>
                <a:cs typeface="Cambria"/>
              </a:rPr>
              <a:t>prope</a:t>
            </a:r>
            <a:r>
              <a:rPr lang="cs-CZ" sz="2600" dirty="0">
                <a:solidFill>
                  <a:schemeClr val="tx1"/>
                </a:solidFill>
                <a:latin typeface="Cambria"/>
                <a:cs typeface="Cambria"/>
              </a:rPr>
              <a:t> </a:t>
            </a:r>
            <a:r>
              <a:rPr lang="cs-CZ" sz="2600" u="sng" dirty="0" err="1">
                <a:solidFill>
                  <a:schemeClr val="tx1"/>
                </a:solidFill>
                <a:latin typeface="Cambria"/>
                <a:cs typeface="Cambria"/>
              </a:rPr>
              <a:t>decubitum</a:t>
            </a:r>
            <a:endParaRPr lang="cs-CZ" sz="2600" u="sng" dirty="0">
              <a:solidFill>
                <a:schemeClr val="tx1"/>
              </a:solidFill>
              <a:latin typeface="Cambria"/>
              <a:cs typeface="Cambria"/>
            </a:endParaRPr>
          </a:p>
        </p:txBody>
      </p:sp>
      <p:sp>
        <p:nvSpPr>
          <p:cNvPr id="8" name="Obdélník 7"/>
          <p:cNvSpPr/>
          <p:nvPr/>
        </p:nvSpPr>
        <p:spPr>
          <a:xfrm>
            <a:off x="6038273" y="1131437"/>
            <a:ext cx="2990272" cy="4896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600" dirty="0" err="1">
                <a:solidFill>
                  <a:schemeClr val="bg1"/>
                </a:solidFill>
                <a:latin typeface="Cambria"/>
                <a:cs typeface="Cambria"/>
              </a:rPr>
              <a:t>propter</a:t>
            </a:r>
            <a:r>
              <a:rPr lang="cs-CZ" sz="2600" dirty="0">
                <a:solidFill>
                  <a:schemeClr val="bg1"/>
                </a:solidFill>
                <a:latin typeface="Cambria"/>
                <a:cs typeface="Cambria"/>
              </a:rPr>
              <a:t> </a:t>
            </a:r>
            <a:r>
              <a:rPr lang="cs-CZ" sz="2600" u="sng" dirty="0" err="1">
                <a:solidFill>
                  <a:schemeClr val="bg1"/>
                </a:solidFill>
                <a:latin typeface="Cambria"/>
                <a:cs typeface="Cambria"/>
              </a:rPr>
              <a:t>cariem</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therapia</a:t>
            </a:r>
            <a:r>
              <a:rPr lang="cs-CZ" sz="2600" dirty="0">
                <a:solidFill>
                  <a:schemeClr val="bg1"/>
                </a:solidFill>
                <a:latin typeface="Cambria"/>
                <a:cs typeface="Cambria"/>
              </a:rPr>
              <a:t> </a:t>
            </a:r>
            <a:r>
              <a:rPr lang="cs-CZ" sz="2600" u="sng" dirty="0" err="1">
                <a:solidFill>
                  <a:schemeClr val="bg1"/>
                </a:solidFill>
                <a:latin typeface="Cambria"/>
                <a:cs typeface="Cambria"/>
              </a:rPr>
              <a:t>carierum</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a:solidFill>
                  <a:schemeClr val="bg1"/>
                </a:solidFill>
                <a:latin typeface="Cambria"/>
                <a:cs typeface="Cambria"/>
              </a:rPr>
              <a:t>sub </a:t>
            </a:r>
            <a:r>
              <a:rPr lang="cs-CZ" sz="2600" u="sng" dirty="0" err="1">
                <a:solidFill>
                  <a:schemeClr val="bg1"/>
                </a:solidFill>
                <a:latin typeface="Cambria"/>
                <a:cs typeface="Cambria"/>
              </a:rPr>
              <a:t>carie</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therapia</a:t>
            </a:r>
            <a:r>
              <a:rPr lang="cs-CZ" sz="2600" dirty="0">
                <a:solidFill>
                  <a:schemeClr val="bg1"/>
                </a:solidFill>
                <a:latin typeface="Cambria"/>
                <a:cs typeface="Cambria"/>
              </a:rPr>
              <a:t> </a:t>
            </a:r>
            <a:r>
              <a:rPr lang="cs-CZ" sz="2600" u="sng" dirty="0" err="1">
                <a:solidFill>
                  <a:schemeClr val="bg1"/>
                </a:solidFill>
                <a:latin typeface="Cambria"/>
                <a:cs typeface="Cambria"/>
              </a:rPr>
              <a:t>cariei</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a:solidFill>
                  <a:schemeClr val="bg1"/>
                </a:solidFill>
                <a:latin typeface="Cambria"/>
                <a:cs typeface="Cambria"/>
              </a:rPr>
              <a:t>sub </a:t>
            </a:r>
            <a:r>
              <a:rPr lang="cs-CZ" sz="2600" u="sng" dirty="0" err="1">
                <a:solidFill>
                  <a:schemeClr val="bg1"/>
                </a:solidFill>
                <a:latin typeface="Cambria"/>
                <a:cs typeface="Cambria"/>
              </a:rPr>
              <a:t>cariebus</a:t>
            </a:r>
            <a:endParaRPr lang="cs-CZ" sz="2600" u="sng" dirty="0">
              <a:solidFill>
                <a:schemeClr val="bg1"/>
              </a:solidFill>
              <a:latin typeface="Cambria"/>
              <a:cs typeface="Cambria"/>
            </a:endParaRPr>
          </a:p>
          <a:p>
            <a:pPr algn="ctr" fontAlgn="auto">
              <a:spcBef>
                <a:spcPts val="0"/>
              </a:spcBef>
              <a:spcAft>
                <a:spcPts val="0"/>
              </a:spcAft>
              <a:defRPr/>
            </a:pPr>
            <a:endParaRPr lang="cs-CZ" sz="2600" dirty="0">
              <a:solidFill>
                <a:schemeClr val="bg1"/>
              </a:solidFill>
              <a:latin typeface="Cambria"/>
              <a:cs typeface="Cambria"/>
            </a:endParaRPr>
          </a:p>
          <a:p>
            <a:pPr algn="ctr" fontAlgn="auto">
              <a:spcBef>
                <a:spcPts val="0"/>
              </a:spcBef>
              <a:spcAft>
                <a:spcPts val="0"/>
              </a:spcAft>
              <a:defRPr/>
            </a:pPr>
            <a:r>
              <a:rPr lang="cs-CZ" sz="2600" dirty="0" err="1">
                <a:solidFill>
                  <a:schemeClr val="bg1"/>
                </a:solidFill>
                <a:latin typeface="Cambria"/>
                <a:cs typeface="Cambria"/>
              </a:rPr>
              <a:t>propter</a:t>
            </a:r>
            <a:r>
              <a:rPr lang="cs-CZ" sz="2600" dirty="0">
                <a:solidFill>
                  <a:schemeClr val="bg1"/>
                </a:solidFill>
                <a:latin typeface="Cambria"/>
                <a:cs typeface="Cambria"/>
              </a:rPr>
              <a:t> </a:t>
            </a:r>
            <a:r>
              <a:rPr lang="cs-CZ" sz="2600" u="sng" dirty="0" err="1">
                <a:solidFill>
                  <a:schemeClr val="bg1"/>
                </a:solidFill>
                <a:latin typeface="Cambria"/>
                <a:cs typeface="Cambria"/>
              </a:rPr>
              <a:t>caries</a:t>
            </a:r>
            <a:endParaRPr lang="cs-CZ" sz="2600" u="sng" dirty="0">
              <a:solidFill>
                <a:schemeClr val="bg1"/>
              </a:solidFill>
              <a:latin typeface="Cambria"/>
              <a:cs typeface="Cambria"/>
            </a:endParaRPr>
          </a:p>
        </p:txBody>
      </p:sp>
      <p:sp>
        <p:nvSpPr>
          <p:cNvPr id="13" name="Šipka nahoru 12"/>
          <p:cNvSpPr/>
          <p:nvPr/>
        </p:nvSpPr>
        <p:spPr>
          <a:xfrm>
            <a:off x="1289778" y="6119395"/>
            <a:ext cx="215900"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Šipka nahoru 13"/>
          <p:cNvSpPr/>
          <p:nvPr/>
        </p:nvSpPr>
        <p:spPr>
          <a:xfrm>
            <a:off x="7430513" y="6119395"/>
            <a:ext cx="215900"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nahoru 14"/>
          <p:cNvSpPr/>
          <p:nvPr/>
        </p:nvSpPr>
        <p:spPr>
          <a:xfrm>
            <a:off x="4255950" y="6119395"/>
            <a:ext cx="217488" cy="360362"/>
          </a:xfrm>
          <a:prstGeom prst="upArrow">
            <a:avLst/>
          </a:prstGeom>
          <a:solidFill>
            <a:srgbClr val="C0504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Title 1"/>
          <p:cNvSpPr>
            <a:spLocks noGrp="1"/>
          </p:cNvSpPr>
          <p:nvPr>
            <p:ph type="title"/>
          </p:nvPr>
        </p:nvSpPr>
        <p:spPr>
          <a:xfrm>
            <a:off x="129605" y="256443"/>
            <a:ext cx="8898940" cy="655638"/>
          </a:xfrm>
        </p:spPr>
        <p:txBody>
          <a:bodyPr>
            <a:normAutofit fontScale="90000"/>
          </a:bodyPr>
          <a:lstStyle/>
          <a:p>
            <a:pPr algn="l"/>
            <a:r>
              <a:rPr lang="en-US" sz="3600" b="1" dirty="0">
                <a:solidFill>
                  <a:srgbClr val="CB0202"/>
                </a:solidFill>
                <a:latin typeface="Cambria"/>
                <a:cs typeface="Cambria"/>
              </a:rPr>
              <a:t>Identify the case; add the correct form of adjective</a:t>
            </a:r>
          </a:p>
        </p:txBody>
      </p:sp>
    </p:spTree>
    <p:extLst>
      <p:ext uri="{BB962C8B-B14F-4D97-AF65-F5344CB8AC3E}">
        <p14:creationId xmlns:p14="http://schemas.microsoft.com/office/powerpoint/2010/main" val="402315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600" b="1" dirty="0" err="1">
                <a:solidFill>
                  <a:srgbClr val="C00000"/>
                </a:solidFill>
                <a:latin typeface="Cambria"/>
                <a:cs typeface="Cambria"/>
              </a:rPr>
              <a:t>Put</a:t>
            </a:r>
            <a:r>
              <a:rPr lang="cs-CZ" sz="3600" b="1" dirty="0">
                <a:solidFill>
                  <a:srgbClr val="C00000"/>
                </a:solidFill>
                <a:latin typeface="Cambria"/>
                <a:cs typeface="Cambria"/>
              </a:rPr>
              <a:t> </a:t>
            </a:r>
            <a:r>
              <a:rPr lang="cs-CZ" sz="3600" b="1" dirty="0" err="1">
                <a:solidFill>
                  <a:srgbClr val="C00000"/>
                </a:solidFill>
                <a:latin typeface="Cambria"/>
                <a:cs typeface="Cambria"/>
              </a:rPr>
              <a:t>the</a:t>
            </a:r>
            <a:r>
              <a:rPr lang="cs-CZ" sz="3600" b="1" dirty="0">
                <a:solidFill>
                  <a:srgbClr val="C00000"/>
                </a:solidFill>
                <a:latin typeface="Cambria"/>
                <a:cs typeface="Cambria"/>
              </a:rPr>
              <a:t> </a:t>
            </a:r>
            <a:r>
              <a:rPr lang="cs-CZ" sz="3600" b="1" dirty="0" err="1">
                <a:solidFill>
                  <a:srgbClr val="C00000"/>
                </a:solidFill>
                <a:latin typeface="Cambria"/>
                <a:cs typeface="Cambria"/>
              </a:rPr>
              <a:t>phrase</a:t>
            </a:r>
            <a:r>
              <a:rPr lang="cs-CZ" sz="3600" b="1" dirty="0">
                <a:solidFill>
                  <a:srgbClr val="C00000"/>
                </a:solidFill>
                <a:latin typeface="Cambria"/>
                <a:cs typeface="Cambria"/>
              </a:rPr>
              <a:t> in </a:t>
            </a:r>
            <a:r>
              <a:rPr lang="cs-CZ" sz="3600" b="1" dirty="0" err="1">
                <a:solidFill>
                  <a:srgbClr val="C00000"/>
                </a:solidFill>
                <a:latin typeface="Cambria"/>
                <a:cs typeface="Cambria"/>
              </a:rPr>
              <a:t>brackets</a:t>
            </a:r>
            <a:r>
              <a:rPr lang="cs-CZ" sz="3600" b="1" dirty="0">
                <a:solidFill>
                  <a:srgbClr val="C00000"/>
                </a:solidFill>
                <a:latin typeface="Cambria"/>
                <a:cs typeface="Cambria"/>
              </a:rPr>
              <a:t> in a </a:t>
            </a:r>
            <a:r>
              <a:rPr lang="cs-CZ" sz="3600" b="1" dirty="0" err="1">
                <a:solidFill>
                  <a:srgbClr val="C00000"/>
                </a:solidFill>
                <a:latin typeface="Cambria"/>
                <a:cs typeface="Cambria"/>
              </a:rPr>
              <a:t>correct</a:t>
            </a:r>
            <a:r>
              <a:rPr lang="cs-CZ" sz="3600" b="1" dirty="0">
                <a:solidFill>
                  <a:srgbClr val="C00000"/>
                </a:solidFill>
                <a:latin typeface="Cambria"/>
                <a:cs typeface="Cambria"/>
              </a:rPr>
              <a:t> </a:t>
            </a:r>
            <a:r>
              <a:rPr lang="cs-CZ" sz="3600" b="1" dirty="0" err="1">
                <a:solidFill>
                  <a:srgbClr val="C00000"/>
                </a:solidFill>
                <a:latin typeface="Cambria"/>
                <a:cs typeface="Cambria"/>
              </a:rPr>
              <a:t>form</a:t>
            </a:r>
            <a:r>
              <a:rPr lang="cs-CZ" sz="3600" b="1" dirty="0">
                <a:solidFill>
                  <a:srgbClr val="C00000"/>
                </a:solidFill>
                <a:latin typeface="Cambria"/>
                <a:cs typeface="Cambria"/>
              </a:rPr>
              <a:t> </a:t>
            </a:r>
            <a:r>
              <a:rPr lang="cs-CZ" sz="3600" b="1" dirty="0" err="1">
                <a:solidFill>
                  <a:srgbClr val="C00000"/>
                </a:solidFill>
                <a:latin typeface="Cambria"/>
                <a:cs typeface="Cambria"/>
              </a:rPr>
              <a:t>after</a:t>
            </a:r>
            <a:r>
              <a:rPr lang="cs-CZ" sz="3600" b="1" dirty="0">
                <a:solidFill>
                  <a:srgbClr val="C00000"/>
                </a:solidFill>
                <a:latin typeface="Cambria"/>
                <a:cs typeface="Cambria"/>
              </a:rPr>
              <a:t> </a:t>
            </a:r>
            <a:r>
              <a:rPr lang="cs-CZ" sz="3600" b="1" dirty="0" err="1">
                <a:solidFill>
                  <a:srgbClr val="C00000"/>
                </a:solidFill>
                <a:latin typeface="Cambria"/>
                <a:cs typeface="Cambria"/>
              </a:rPr>
              <a:t>the</a:t>
            </a:r>
            <a:r>
              <a:rPr lang="cs-CZ" sz="3600" b="1" dirty="0">
                <a:solidFill>
                  <a:srgbClr val="C00000"/>
                </a:solidFill>
                <a:latin typeface="Cambria"/>
                <a:cs typeface="Cambria"/>
              </a:rPr>
              <a:t> 1st </a:t>
            </a:r>
            <a:r>
              <a:rPr lang="cs-CZ" sz="3600" b="1" dirty="0" err="1">
                <a:solidFill>
                  <a:srgbClr val="C00000"/>
                </a:solidFill>
                <a:latin typeface="Cambria"/>
                <a:cs typeface="Cambria"/>
              </a:rPr>
              <a:t>word</a:t>
            </a:r>
            <a:endParaRPr lang="cs-CZ" sz="3600" b="1" dirty="0">
              <a:solidFill>
                <a:srgbClr val="C00000"/>
              </a:solidFill>
              <a:latin typeface="Cambria"/>
              <a:cs typeface="Cambria"/>
            </a:endParaRPr>
          </a:p>
        </p:txBody>
      </p:sp>
      <p:sp>
        <p:nvSpPr>
          <p:cNvPr id="3" name="Zástupný symbol obsahu 2"/>
          <p:cNvSpPr>
            <a:spLocks noGrp="1"/>
          </p:cNvSpPr>
          <p:nvPr>
            <p:ph idx="1"/>
          </p:nvPr>
        </p:nvSpPr>
        <p:spPr>
          <a:xfrm>
            <a:off x="114867" y="1600200"/>
            <a:ext cx="6610611" cy="4525963"/>
          </a:xfrm>
        </p:spPr>
        <p:txBody>
          <a:bodyPr>
            <a:normAutofit/>
          </a:bodyPr>
          <a:lstStyle/>
          <a:p>
            <a:pPr>
              <a:lnSpc>
                <a:spcPct val="120000"/>
              </a:lnSpc>
            </a:pPr>
            <a:r>
              <a:rPr lang="cs-CZ" sz="2600" b="1" dirty="0">
                <a:latin typeface="Cambria"/>
                <a:cs typeface="Cambria"/>
              </a:rPr>
              <a:t>Patiens </a:t>
            </a:r>
            <a:r>
              <a:rPr lang="cs-CZ" sz="2600" b="1" dirty="0" err="1">
                <a:latin typeface="Cambria"/>
                <a:cs typeface="Cambria"/>
              </a:rPr>
              <a:t>cum</a:t>
            </a:r>
            <a:r>
              <a:rPr lang="cs-CZ" sz="2600" dirty="0">
                <a:latin typeface="Cambria"/>
                <a:cs typeface="Cambria"/>
              </a:rPr>
              <a:t> + (</a:t>
            </a:r>
            <a:r>
              <a:rPr lang="cs-CZ" sz="2600" dirty="0" err="1">
                <a:latin typeface="Cambria"/>
                <a:cs typeface="Cambria"/>
              </a:rPr>
              <a:t>genua</a:t>
            </a:r>
            <a:r>
              <a:rPr lang="cs-CZ" sz="2600" dirty="0">
                <a:latin typeface="Cambria"/>
                <a:cs typeface="Cambria"/>
              </a:rPr>
              <a:t> </a:t>
            </a:r>
            <a:r>
              <a:rPr lang="cs-CZ" sz="2600" dirty="0" err="1">
                <a:latin typeface="Cambria"/>
                <a:cs typeface="Cambria"/>
              </a:rPr>
              <a:t>valga</a:t>
            </a:r>
            <a:r>
              <a:rPr lang="cs-CZ" sz="2600" dirty="0">
                <a:latin typeface="Cambria"/>
                <a:cs typeface="Cambria"/>
              </a:rPr>
              <a:t>)</a:t>
            </a:r>
          </a:p>
          <a:p>
            <a:pPr>
              <a:lnSpc>
                <a:spcPct val="120000"/>
              </a:lnSpc>
            </a:pPr>
            <a:r>
              <a:rPr lang="cs-CZ" sz="2600" b="1" dirty="0" err="1">
                <a:latin typeface="Cambria"/>
                <a:cs typeface="Cambria"/>
              </a:rPr>
              <a:t>Arcus</a:t>
            </a:r>
            <a:r>
              <a:rPr lang="cs-CZ" sz="2600" dirty="0">
                <a:latin typeface="Cambria"/>
                <a:cs typeface="Cambria"/>
              </a:rPr>
              <a:t> + (</a:t>
            </a:r>
            <a:r>
              <a:rPr lang="cs-CZ" sz="2600" dirty="0" err="1">
                <a:latin typeface="Cambria"/>
                <a:cs typeface="Cambria"/>
              </a:rPr>
              <a:t>vertebrae</a:t>
            </a:r>
            <a:r>
              <a:rPr lang="cs-CZ" sz="2600" dirty="0">
                <a:latin typeface="Cambria"/>
                <a:cs typeface="Cambria"/>
              </a:rPr>
              <a:t> </a:t>
            </a:r>
            <a:r>
              <a:rPr lang="cs-CZ" sz="2600" dirty="0" err="1">
                <a:latin typeface="Cambria"/>
                <a:cs typeface="Cambria"/>
              </a:rPr>
              <a:t>thoracicae</a:t>
            </a:r>
            <a:r>
              <a:rPr lang="cs-CZ" sz="2600" dirty="0">
                <a:latin typeface="Cambria"/>
                <a:cs typeface="Cambria"/>
              </a:rPr>
              <a:t>)</a:t>
            </a:r>
          </a:p>
          <a:p>
            <a:pPr>
              <a:lnSpc>
                <a:spcPct val="120000"/>
              </a:lnSpc>
            </a:pPr>
            <a:r>
              <a:rPr lang="cs-CZ" sz="2600" b="1" dirty="0">
                <a:latin typeface="Cambria"/>
                <a:cs typeface="Cambria"/>
              </a:rPr>
              <a:t>Causa</a:t>
            </a:r>
            <a:r>
              <a:rPr lang="cs-CZ" sz="2600" dirty="0">
                <a:latin typeface="Cambria"/>
                <a:cs typeface="Cambria"/>
              </a:rPr>
              <a:t> + (</a:t>
            </a:r>
            <a:r>
              <a:rPr lang="cs-CZ" sz="2600" dirty="0" err="1">
                <a:latin typeface="Cambria"/>
                <a:cs typeface="Cambria"/>
              </a:rPr>
              <a:t>obstructio</a:t>
            </a:r>
            <a:r>
              <a:rPr lang="cs-CZ" sz="2600" dirty="0">
                <a:latin typeface="Cambria"/>
                <a:cs typeface="Cambria"/>
              </a:rPr>
              <a:t> </a:t>
            </a:r>
            <a:r>
              <a:rPr lang="cs-CZ" sz="2600" dirty="0" err="1">
                <a:latin typeface="Cambria"/>
                <a:cs typeface="Cambria"/>
              </a:rPr>
              <a:t>venae</a:t>
            </a:r>
            <a:r>
              <a:rPr lang="cs-CZ" sz="2600" dirty="0">
                <a:latin typeface="Cambria"/>
                <a:cs typeface="Cambria"/>
              </a:rPr>
              <a:t>)</a:t>
            </a:r>
          </a:p>
          <a:p>
            <a:pPr>
              <a:lnSpc>
                <a:spcPct val="120000"/>
              </a:lnSpc>
            </a:pPr>
            <a:r>
              <a:rPr lang="cs-CZ" sz="2600" b="1" dirty="0" err="1">
                <a:latin typeface="Cambria"/>
                <a:cs typeface="Cambria"/>
              </a:rPr>
              <a:t>Effectus</a:t>
            </a:r>
            <a:r>
              <a:rPr lang="cs-CZ" sz="2600" dirty="0">
                <a:latin typeface="Cambria"/>
                <a:cs typeface="Cambria"/>
              </a:rPr>
              <a:t> + (</a:t>
            </a:r>
            <a:r>
              <a:rPr lang="cs-CZ" sz="2600" dirty="0" err="1">
                <a:latin typeface="Cambria"/>
                <a:cs typeface="Cambria"/>
              </a:rPr>
              <a:t>gargarisma</a:t>
            </a:r>
            <a:r>
              <a:rPr lang="cs-CZ" sz="2600" dirty="0">
                <a:latin typeface="Cambria"/>
                <a:cs typeface="Cambria"/>
              </a:rPr>
              <a:t> novum)</a:t>
            </a:r>
          </a:p>
          <a:p>
            <a:pPr>
              <a:lnSpc>
                <a:spcPct val="120000"/>
              </a:lnSpc>
            </a:pPr>
            <a:r>
              <a:rPr lang="cs-CZ" sz="2600" b="1" dirty="0" err="1">
                <a:latin typeface="Cambria"/>
                <a:cs typeface="Cambria"/>
              </a:rPr>
              <a:t>Sanatio</a:t>
            </a:r>
            <a:r>
              <a:rPr lang="cs-CZ" sz="2600" dirty="0">
                <a:latin typeface="Cambria"/>
                <a:cs typeface="Cambria"/>
              </a:rPr>
              <a:t> + (</a:t>
            </a:r>
            <a:r>
              <a:rPr lang="cs-CZ" sz="2600" dirty="0" err="1">
                <a:latin typeface="Cambria"/>
                <a:cs typeface="Cambria"/>
              </a:rPr>
              <a:t>decubitus</a:t>
            </a:r>
            <a:r>
              <a:rPr lang="cs-CZ" sz="2600" dirty="0">
                <a:latin typeface="Cambria"/>
                <a:cs typeface="Cambria"/>
              </a:rPr>
              <a:t> </a:t>
            </a:r>
            <a:r>
              <a:rPr lang="cs-CZ" sz="2600" dirty="0" err="1">
                <a:latin typeface="Cambria"/>
                <a:cs typeface="Cambria"/>
              </a:rPr>
              <a:t>profundus</a:t>
            </a:r>
            <a:r>
              <a:rPr lang="cs-CZ" sz="2600" dirty="0">
                <a:latin typeface="Cambria"/>
                <a:cs typeface="Cambria"/>
              </a:rPr>
              <a:t>)</a:t>
            </a:r>
          </a:p>
          <a:p>
            <a:pPr>
              <a:lnSpc>
                <a:spcPct val="120000"/>
              </a:lnSpc>
            </a:pPr>
            <a:r>
              <a:rPr lang="cs-CZ" sz="2600" b="1" dirty="0" err="1">
                <a:latin typeface="Cambria"/>
                <a:cs typeface="Cambria"/>
              </a:rPr>
              <a:t>Collapsus</a:t>
            </a:r>
            <a:r>
              <a:rPr lang="cs-CZ" sz="2600" dirty="0">
                <a:latin typeface="Cambria"/>
                <a:cs typeface="Cambria"/>
              </a:rPr>
              <a:t> + (</a:t>
            </a:r>
            <a:r>
              <a:rPr lang="cs-CZ" sz="2600" dirty="0" err="1">
                <a:latin typeface="Cambria"/>
                <a:cs typeface="Cambria"/>
              </a:rPr>
              <a:t>systema</a:t>
            </a:r>
            <a:r>
              <a:rPr lang="cs-CZ" sz="2600" dirty="0">
                <a:latin typeface="Cambria"/>
                <a:cs typeface="Cambria"/>
              </a:rPr>
              <a:t> </a:t>
            </a:r>
            <a:r>
              <a:rPr lang="cs-CZ" sz="2600" dirty="0" err="1">
                <a:latin typeface="Cambria"/>
                <a:cs typeface="Cambria"/>
              </a:rPr>
              <a:t>circulatorium</a:t>
            </a:r>
            <a:r>
              <a:rPr lang="cs-CZ" sz="2600" dirty="0">
                <a:latin typeface="Cambria"/>
                <a:cs typeface="Cambria"/>
              </a:rPr>
              <a:t>)</a:t>
            </a:r>
          </a:p>
          <a:p>
            <a:pPr>
              <a:lnSpc>
                <a:spcPct val="120000"/>
              </a:lnSpc>
            </a:pPr>
            <a:r>
              <a:rPr lang="cs-CZ" sz="2600" b="1" dirty="0">
                <a:latin typeface="Cambria"/>
                <a:cs typeface="Cambria"/>
              </a:rPr>
              <a:t>Status</a:t>
            </a:r>
            <a:r>
              <a:rPr lang="cs-CZ" sz="2600" dirty="0">
                <a:latin typeface="Cambria"/>
                <a:cs typeface="Cambria"/>
              </a:rPr>
              <a:t> </a:t>
            </a:r>
            <a:r>
              <a:rPr lang="cs-CZ" sz="2600" b="1" dirty="0">
                <a:latin typeface="Cambria"/>
                <a:cs typeface="Cambria"/>
              </a:rPr>
              <a:t>post</a:t>
            </a:r>
            <a:r>
              <a:rPr lang="cs-CZ" sz="2600" dirty="0">
                <a:latin typeface="Cambria"/>
                <a:cs typeface="Cambria"/>
              </a:rPr>
              <a:t>+ (</a:t>
            </a:r>
            <a:r>
              <a:rPr lang="cs-CZ" sz="2600" dirty="0" err="1">
                <a:latin typeface="Cambria"/>
                <a:cs typeface="Cambria"/>
              </a:rPr>
              <a:t>canities</a:t>
            </a:r>
            <a:r>
              <a:rPr lang="cs-CZ" sz="2600" dirty="0">
                <a:latin typeface="Cambria"/>
                <a:cs typeface="Cambria"/>
              </a:rPr>
              <a:t> </a:t>
            </a:r>
            <a:r>
              <a:rPr lang="cs-CZ" sz="2600" dirty="0" err="1">
                <a:latin typeface="Cambria"/>
                <a:cs typeface="Cambria"/>
              </a:rPr>
              <a:t>praematura</a:t>
            </a:r>
            <a:r>
              <a:rPr lang="cs-CZ" sz="2600" dirty="0">
                <a:latin typeface="Cambria"/>
                <a:cs typeface="Cambria"/>
              </a:rPr>
              <a:t>)</a:t>
            </a:r>
          </a:p>
        </p:txBody>
      </p:sp>
      <p:cxnSp>
        <p:nvCxnSpPr>
          <p:cNvPr id="5" name="Straight Arrow Connector 4"/>
          <p:cNvCxnSpPr/>
          <p:nvPr/>
        </p:nvCxnSpPr>
        <p:spPr>
          <a:xfrm>
            <a:off x="6725478" y="1417638"/>
            <a:ext cx="0" cy="498757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769669" y="1669951"/>
            <a:ext cx="1386918" cy="492443"/>
          </a:xfrm>
          <a:prstGeom prst="rect">
            <a:avLst/>
          </a:prstGeom>
          <a:solidFill>
            <a:srgbClr val="C0504D"/>
          </a:solidFill>
        </p:spPr>
        <p:txBody>
          <a:bodyPr wrap="none" rtlCol="0">
            <a:spAutoFit/>
          </a:bodyPr>
          <a:lstStyle/>
          <a:p>
            <a:r>
              <a:rPr lang="en-US" sz="2600" dirty="0">
                <a:solidFill>
                  <a:schemeClr val="bg1"/>
                </a:solidFill>
                <a:latin typeface="Cambria"/>
                <a:cs typeface="Cambria"/>
              </a:rPr>
              <a:t>-</a:t>
            </a:r>
            <a:r>
              <a:rPr lang="cs-CZ" sz="2600" dirty="0" err="1">
                <a:solidFill>
                  <a:schemeClr val="bg1"/>
                </a:solidFill>
                <a:latin typeface="Cambria"/>
                <a:cs typeface="Cambria"/>
              </a:rPr>
              <a:t>ibus</a:t>
            </a:r>
            <a:r>
              <a:rPr lang="en-US" sz="2600" dirty="0">
                <a:solidFill>
                  <a:schemeClr val="bg1"/>
                </a:solidFill>
                <a:latin typeface="Cambria"/>
                <a:cs typeface="Cambria"/>
              </a:rPr>
              <a:t>, -</a:t>
            </a:r>
            <a:r>
              <a:rPr lang="en-US" sz="2600" dirty="0" err="1">
                <a:solidFill>
                  <a:schemeClr val="bg1"/>
                </a:solidFill>
                <a:latin typeface="Cambria"/>
                <a:cs typeface="Cambria"/>
              </a:rPr>
              <a:t>i</a:t>
            </a:r>
            <a:r>
              <a:rPr lang="cs-CZ" sz="2600" dirty="0">
                <a:solidFill>
                  <a:schemeClr val="bg1"/>
                </a:solidFill>
                <a:latin typeface="Cambria"/>
                <a:cs typeface="Cambria"/>
              </a:rPr>
              <a:t>s</a:t>
            </a:r>
            <a:endParaRPr lang="en-US" sz="2600" dirty="0">
              <a:solidFill>
                <a:schemeClr val="bg1"/>
              </a:solidFill>
              <a:latin typeface="Cambria"/>
              <a:cs typeface="Cambria"/>
            </a:endParaRPr>
          </a:p>
        </p:txBody>
      </p:sp>
      <p:sp>
        <p:nvSpPr>
          <p:cNvPr id="7" name="TextBox 6"/>
          <p:cNvSpPr txBox="1"/>
          <p:nvPr/>
        </p:nvSpPr>
        <p:spPr>
          <a:xfrm>
            <a:off x="6767467" y="2219899"/>
            <a:ext cx="2072390" cy="492443"/>
          </a:xfrm>
          <a:prstGeom prst="rect">
            <a:avLst/>
          </a:prstGeom>
          <a:solidFill>
            <a:srgbClr val="C0504D"/>
          </a:solidFill>
        </p:spPr>
        <p:txBody>
          <a:bodyPr wrap="none" rtlCol="0">
            <a:spAutoFit/>
          </a:bodyPr>
          <a:lstStyle/>
          <a:p>
            <a:r>
              <a:rPr lang="en-US" sz="2600" dirty="0">
                <a:solidFill>
                  <a:schemeClr val="bg1"/>
                </a:solidFill>
                <a:latin typeface="Cambria"/>
                <a:cs typeface="Cambria"/>
              </a:rPr>
              <a:t>-arum, -arum</a:t>
            </a:r>
          </a:p>
        </p:txBody>
      </p:sp>
      <p:sp>
        <p:nvSpPr>
          <p:cNvPr id="8" name="TextBox 7"/>
          <p:cNvSpPr txBox="1"/>
          <p:nvPr/>
        </p:nvSpPr>
        <p:spPr>
          <a:xfrm>
            <a:off x="6769669" y="2783043"/>
            <a:ext cx="1109235" cy="492443"/>
          </a:xfrm>
          <a:prstGeom prst="rect">
            <a:avLst/>
          </a:prstGeom>
          <a:solidFill>
            <a:srgbClr val="C0504D"/>
          </a:solidFill>
        </p:spPr>
        <p:txBody>
          <a:bodyPr wrap="none" rtlCol="0">
            <a:spAutoFit/>
          </a:bodyPr>
          <a:lstStyle/>
          <a:p>
            <a:r>
              <a:rPr lang="en-US" sz="2600" dirty="0">
                <a:solidFill>
                  <a:schemeClr val="bg1"/>
                </a:solidFill>
                <a:latin typeface="Cambria"/>
                <a:cs typeface="Cambria"/>
              </a:rPr>
              <a:t>-is, -</a:t>
            </a:r>
            <a:r>
              <a:rPr lang="en-US" sz="2600" dirty="0" err="1">
                <a:solidFill>
                  <a:schemeClr val="bg1"/>
                </a:solidFill>
                <a:latin typeface="Cambria"/>
                <a:cs typeface="Cambria"/>
              </a:rPr>
              <a:t>ae</a:t>
            </a:r>
            <a:endParaRPr lang="en-US" sz="2600" dirty="0">
              <a:solidFill>
                <a:schemeClr val="bg1"/>
              </a:solidFill>
              <a:latin typeface="Cambria"/>
              <a:cs typeface="Cambria"/>
            </a:endParaRPr>
          </a:p>
        </p:txBody>
      </p:sp>
      <p:sp>
        <p:nvSpPr>
          <p:cNvPr id="9" name="TextBox 8"/>
          <p:cNvSpPr txBox="1"/>
          <p:nvPr/>
        </p:nvSpPr>
        <p:spPr>
          <a:xfrm>
            <a:off x="6769669" y="3337041"/>
            <a:ext cx="877163" cy="492443"/>
          </a:xfrm>
          <a:prstGeom prst="rect">
            <a:avLst/>
          </a:prstGeom>
          <a:solidFill>
            <a:srgbClr val="C0504D"/>
          </a:solidFill>
        </p:spPr>
        <p:txBody>
          <a:bodyPr wrap="none" rtlCol="0">
            <a:spAutoFit/>
          </a:bodyPr>
          <a:lstStyle/>
          <a:p>
            <a:r>
              <a:rPr lang="en-US" sz="2600" dirty="0">
                <a:solidFill>
                  <a:schemeClr val="bg1"/>
                </a:solidFill>
                <a:latin typeface="Cambria"/>
                <a:cs typeface="Cambria"/>
              </a:rPr>
              <a:t>-is, -</a:t>
            </a:r>
            <a:r>
              <a:rPr lang="en-US" sz="2600" dirty="0" err="1">
                <a:solidFill>
                  <a:schemeClr val="bg1"/>
                </a:solidFill>
                <a:latin typeface="Cambria"/>
                <a:cs typeface="Cambria"/>
              </a:rPr>
              <a:t>i</a:t>
            </a:r>
            <a:endParaRPr lang="en-US" sz="2600" dirty="0">
              <a:solidFill>
                <a:schemeClr val="bg1"/>
              </a:solidFill>
              <a:latin typeface="Cambria"/>
              <a:cs typeface="Cambria"/>
            </a:endParaRPr>
          </a:p>
        </p:txBody>
      </p:sp>
      <p:sp>
        <p:nvSpPr>
          <p:cNvPr id="10" name="TextBox 9"/>
          <p:cNvSpPr txBox="1"/>
          <p:nvPr/>
        </p:nvSpPr>
        <p:spPr>
          <a:xfrm>
            <a:off x="6769669" y="3891039"/>
            <a:ext cx="967921" cy="492443"/>
          </a:xfrm>
          <a:prstGeom prst="rect">
            <a:avLst/>
          </a:prstGeom>
          <a:solidFill>
            <a:srgbClr val="C0504D"/>
          </a:solidFill>
        </p:spPr>
        <p:txBody>
          <a:bodyPr wrap="none" rtlCol="0">
            <a:spAutoFit/>
          </a:bodyPr>
          <a:lstStyle/>
          <a:p>
            <a:r>
              <a:rPr lang="en-US" sz="2600" dirty="0">
                <a:solidFill>
                  <a:schemeClr val="bg1"/>
                </a:solidFill>
                <a:latin typeface="Cambria"/>
                <a:cs typeface="Cambria"/>
              </a:rPr>
              <a:t>-us, -</a:t>
            </a:r>
            <a:r>
              <a:rPr lang="en-US" sz="2600" dirty="0" err="1">
                <a:solidFill>
                  <a:schemeClr val="bg1"/>
                </a:solidFill>
                <a:latin typeface="Cambria"/>
                <a:cs typeface="Cambria"/>
              </a:rPr>
              <a:t>i</a:t>
            </a:r>
            <a:endParaRPr lang="en-US" sz="2600" dirty="0">
              <a:solidFill>
                <a:schemeClr val="bg1"/>
              </a:solidFill>
              <a:latin typeface="Cambria"/>
              <a:cs typeface="Cambria"/>
            </a:endParaRPr>
          </a:p>
        </p:txBody>
      </p:sp>
      <p:sp>
        <p:nvSpPr>
          <p:cNvPr id="11" name="TextBox 10"/>
          <p:cNvSpPr txBox="1"/>
          <p:nvPr/>
        </p:nvSpPr>
        <p:spPr>
          <a:xfrm>
            <a:off x="6767467" y="4433697"/>
            <a:ext cx="877163" cy="492443"/>
          </a:xfrm>
          <a:prstGeom prst="rect">
            <a:avLst/>
          </a:prstGeom>
          <a:solidFill>
            <a:srgbClr val="C0504D"/>
          </a:solidFill>
        </p:spPr>
        <p:txBody>
          <a:bodyPr wrap="none" rtlCol="0">
            <a:spAutoFit/>
          </a:bodyPr>
          <a:lstStyle/>
          <a:p>
            <a:r>
              <a:rPr lang="en-US" sz="2600" dirty="0">
                <a:solidFill>
                  <a:schemeClr val="bg1"/>
                </a:solidFill>
                <a:latin typeface="Cambria"/>
                <a:cs typeface="Cambria"/>
              </a:rPr>
              <a:t>-is, -</a:t>
            </a:r>
            <a:r>
              <a:rPr lang="en-US" sz="2600" dirty="0" err="1">
                <a:solidFill>
                  <a:schemeClr val="bg1"/>
                </a:solidFill>
                <a:latin typeface="Cambria"/>
                <a:cs typeface="Cambria"/>
              </a:rPr>
              <a:t>i</a:t>
            </a:r>
            <a:endParaRPr lang="en-US" sz="2600" dirty="0">
              <a:solidFill>
                <a:schemeClr val="bg1"/>
              </a:solidFill>
              <a:latin typeface="Cambria"/>
              <a:cs typeface="Cambria"/>
            </a:endParaRPr>
          </a:p>
        </p:txBody>
      </p:sp>
      <p:sp>
        <p:nvSpPr>
          <p:cNvPr id="12" name="TextBox 11"/>
          <p:cNvSpPr txBox="1"/>
          <p:nvPr/>
        </p:nvSpPr>
        <p:spPr>
          <a:xfrm>
            <a:off x="6769669" y="4996543"/>
            <a:ext cx="1428596" cy="492443"/>
          </a:xfrm>
          <a:prstGeom prst="rect">
            <a:avLst/>
          </a:prstGeom>
          <a:solidFill>
            <a:srgbClr val="C0504D"/>
          </a:solidFill>
        </p:spPr>
        <p:txBody>
          <a:bodyPr wrap="none" rtlCol="0">
            <a:spAutoFit/>
          </a:bodyPr>
          <a:lstStyle/>
          <a:p>
            <a:r>
              <a:rPr lang="en-US" sz="2600" dirty="0">
                <a:solidFill>
                  <a:schemeClr val="bg1"/>
                </a:solidFill>
                <a:latin typeface="Cambria"/>
                <a:cs typeface="Cambria"/>
              </a:rPr>
              <a:t>-</a:t>
            </a:r>
            <a:r>
              <a:rPr lang="cs-CZ" sz="2600" dirty="0" err="1">
                <a:solidFill>
                  <a:schemeClr val="bg1"/>
                </a:solidFill>
                <a:latin typeface="Cambria"/>
                <a:cs typeface="Cambria"/>
              </a:rPr>
              <a:t>em</a:t>
            </a:r>
            <a:r>
              <a:rPr lang="en-US" sz="2600" dirty="0">
                <a:solidFill>
                  <a:schemeClr val="bg1"/>
                </a:solidFill>
                <a:latin typeface="Cambria"/>
                <a:cs typeface="Cambria"/>
              </a:rPr>
              <a:t>, -a</a:t>
            </a:r>
            <a:r>
              <a:rPr lang="cs-CZ" sz="2600" dirty="0">
                <a:solidFill>
                  <a:schemeClr val="bg1"/>
                </a:solidFill>
                <a:latin typeface="Cambria"/>
                <a:cs typeface="Cambria"/>
              </a:rPr>
              <a:t>m</a:t>
            </a:r>
            <a:endParaRPr lang="en-US" sz="2600" dirty="0">
              <a:solidFill>
                <a:schemeClr val="bg1"/>
              </a:solidFill>
              <a:latin typeface="Cambria"/>
              <a:cs typeface="Cambria"/>
            </a:endParaRPr>
          </a:p>
        </p:txBody>
      </p:sp>
    </p:spTree>
    <p:extLst>
      <p:ext uri="{BB962C8B-B14F-4D97-AF65-F5344CB8AC3E}">
        <p14:creationId xmlns:p14="http://schemas.microsoft.com/office/powerpoint/2010/main" val="20982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b="1" dirty="0" err="1">
                <a:solidFill>
                  <a:srgbClr val="C00000"/>
                </a:solidFill>
                <a:latin typeface="Cambria"/>
                <a:cs typeface="Cambria"/>
              </a:rPr>
              <a:t>Connect</a:t>
            </a:r>
            <a:r>
              <a:rPr lang="cs-CZ" sz="3600" b="1" dirty="0">
                <a:solidFill>
                  <a:srgbClr val="C00000"/>
                </a:solidFill>
                <a:latin typeface="Cambria"/>
                <a:cs typeface="Cambria"/>
              </a:rPr>
              <a:t> </a:t>
            </a:r>
            <a:r>
              <a:rPr lang="cs-CZ" sz="3600" b="1" dirty="0" err="1">
                <a:solidFill>
                  <a:srgbClr val="C00000"/>
                </a:solidFill>
                <a:latin typeface="Cambria"/>
                <a:cs typeface="Cambria"/>
              </a:rPr>
              <a:t>with</a:t>
            </a:r>
            <a:r>
              <a:rPr lang="cs-CZ" sz="3600" b="1" dirty="0">
                <a:solidFill>
                  <a:srgbClr val="C00000"/>
                </a:solidFill>
                <a:latin typeface="Cambria"/>
                <a:cs typeface="Cambria"/>
              </a:rPr>
              <a:t> </a:t>
            </a:r>
            <a:r>
              <a:rPr lang="cs-CZ" sz="3600" b="1" dirty="0" err="1">
                <a:solidFill>
                  <a:srgbClr val="C00000"/>
                </a:solidFill>
                <a:latin typeface="Cambria"/>
                <a:cs typeface="Cambria"/>
              </a:rPr>
              <a:t>preposition</a:t>
            </a:r>
            <a:r>
              <a:rPr lang="cs-CZ" sz="3600" b="1" dirty="0">
                <a:solidFill>
                  <a:srgbClr val="C00000"/>
                </a:solidFill>
                <a:latin typeface="Cambria"/>
                <a:cs typeface="Cambria"/>
              </a:rPr>
              <a:t> UN6/T6</a:t>
            </a:r>
          </a:p>
        </p:txBody>
      </p:sp>
      <p:sp>
        <p:nvSpPr>
          <p:cNvPr id="3" name="Zástupný symbol obsahu 2"/>
          <p:cNvSpPr>
            <a:spLocks noGrp="1"/>
          </p:cNvSpPr>
          <p:nvPr>
            <p:ph idx="1"/>
          </p:nvPr>
        </p:nvSpPr>
        <p:spPr>
          <a:xfrm>
            <a:off x="1057" y="1607919"/>
            <a:ext cx="5252264" cy="4525963"/>
          </a:xfrm>
        </p:spPr>
        <p:txBody>
          <a:bodyPr>
            <a:noAutofit/>
          </a:bodyPr>
          <a:lstStyle/>
          <a:p>
            <a:pPr marL="0" indent="0">
              <a:buNone/>
            </a:pPr>
            <a:r>
              <a:rPr lang="cs-CZ" sz="2500" b="1" i="1" dirty="0">
                <a:latin typeface="Cambria"/>
                <a:cs typeface="Cambria"/>
              </a:rPr>
              <a:t>ex</a:t>
            </a:r>
            <a:r>
              <a:rPr lang="cs-CZ" sz="2500" dirty="0">
                <a:latin typeface="Cambria"/>
                <a:cs typeface="Cambria"/>
              </a:rPr>
              <a:t> + </a:t>
            </a:r>
            <a:r>
              <a:rPr lang="cs-CZ" sz="2500" dirty="0" err="1">
                <a:latin typeface="Cambria"/>
                <a:cs typeface="Cambria"/>
              </a:rPr>
              <a:t>dies</a:t>
            </a:r>
            <a:endParaRPr lang="cs-CZ" sz="2500" dirty="0">
              <a:latin typeface="Cambria"/>
              <a:cs typeface="Cambria"/>
            </a:endParaRPr>
          </a:p>
          <a:p>
            <a:pPr marL="0" indent="0">
              <a:buNone/>
            </a:pPr>
            <a:r>
              <a:rPr lang="cs-CZ" sz="2500" b="1" i="1" dirty="0">
                <a:latin typeface="Cambria"/>
                <a:cs typeface="Cambria"/>
              </a:rPr>
              <a:t>post</a:t>
            </a:r>
            <a:r>
              <a:rPr lang="cs-CZ" sz="2500" dirty="0">
                <a:latin typeface="Cambria"/>
                <a:cs typeface="Cambria"/>
              </a:rPr>
              <a:t> + </a:t>
            </a:r>
            <a:r>
              <a:rPr lang="cs-CZ" sz="2500" dirty="0" err="1">
                <a:latin typeface="Cambria"/>
                <a:cs typeface="Cambria"/>
              </a:rPr>
              <a:t>infarctus</a:t>
            </a:r>
            <a:r>
              <a:rPr lang="cs-CZ" sz="2500" dirty="0">
                <a:latin typeface="Cambria"/>
                <a:cs typeface="Cambria"/>
              </a:rPr>
              <a:t> </a:t>
            </a:r>
            <a:r>
              <a:rPr lang="cs-CZ" sz="2500" dirty="0" err="1">
                <a:latin typeface="Cambria"/>
                <a:cs typeface="Cambria"/>
              </a:rPr>
              <a:t>acutus</a:t>
            </a:r>
            <a:endParaRPr lang="cs-CZ" sz="2500" dirty="0">
              <a:latin typeface="Cambria"/>
              <a:cs typeface="Cambria"/>
            </a:endParaRPr>
          </a:p>
          <a:p>
            <a:pPr marL="0" indent="0">
              <a:buNone/>
            </a:pPr>
            <a:r>
              <a:rPr lang="cs-CZ" sz="2500" b="1" i="1" dirty="0" err="1">
                <a:latin typeface="Cambria"/>
                <a:cs typeface="Cambria"/>
              </a:rPr>
              <a:t>propter</a:t>
            </a:r>
            <a:r>
              <a:rPr lang="cs-CZ" sz="2500" dirty="0">
                <a:latin typeface="Cambria"/>
                <a:cs typeface="Cambria"/>
              </a:rPr>
              <a:t> + partus </a:t>
            </a:r>
            <a:r>
              <a:rPr lang="cs-CZ" sz="2500" dirty="0" err="1">
                <a:latin typeface="Cambria"/>
                <a:cs typeface="Cambria"/>
              </a:rPr>
              <a:t>praematurus</a:t>
            </a:r>
            <a:endParaRPr lang="cs-CZ" sz="2500" dirty="0">
              <a:latin typeface="Cambria"/>
              <a:cs typeface="Cambria"/>
            </a:endParaRPr>
          </a:p>
          <a:p>
            <a:pPr marL="0" indent="0">
              <a:buNone/>
            </a:pPr>
            <a:r>
              <a:rPr lang="cs-CZ" sz="2500" b="1" i="1" dirty="0">
                <a:latin typeface="Cambria"/>
                <a:cs typeface="Cambria"/>
              </a:rPr>
              <a:t>sub</a:t>
            </a:r>
            <a:r>
              <a:rPr lang="cs-CZ" sz="2500" dirty="0">
                <a:latin typeface="Cambria"/>
                <a:cs typeface="Cambria"/>
              </a:rPr>
              <a:t> + plexus </a:t>
            </a:r>
            <a:r>
              <a:rPr lang="cs-CZ" sz="2500" dirty="0" err="1">
                <a:latin typeface="Cambria"/>
                <a:cs typeface="Cambria"/>
              </a:rPr>
              <a:t>venosus</a:t>
            </a:r>
            <a:r>
              <a:rPr lang="cs-CZ" sz="2500" dirty="0">
                <a:latin typeface="Cambria"/>
                <a:cs typeface="Cambria"/>
              </a:rPr>
              <a:t> </a:t>
            </a:r>
            <a:r>
              <a:rPr lang="cs-CZ" sz="2500" dirty="0" err="1">
                <a:latin typeface="Cambria"/>
                <a:cs typeface="Cambria"/>
              </a:rPr>
              <a:t>uterinus</a:t>
            </a:r>
            <a:endParaRPr lang="cs-CZ" sz="2500" dirty="0">
              <a:latin typeface="Cambria"/>
              <a:cs typeface="Cambria"/>
            </a:endParaRPr>
          </a:p>
          <a:p>
            <a:pPr marL="0" indent="0">
              <a:buNone/>
            </a:pPr>
            <a:r>
              <a:rPr lang="cs-CZ" sz="2500" b="1" i="1" dirty="0">
                <a:latin typeface="Cambria"/>
                <a:cs typeface="Cambria"/>
              </a:rPr>
              <a:t>in</a:t>
            </a:r>
            <a:r>
              <a:rPr lang="cs-CZ" sz="2500" dirty="0">
                <a:latin typeface="Cambria"/>
                <a:cs typeface="Cambria"/>
              </a:rPr>
              <a:t> + </a:t>
            </a:r>
            <a:r>
              <a:rPr lang="cs-CZ" sz="2500" dirty="0" err="1">
                <a:latin typeface="Cambria"/>
                <a:cs typeface="Cambria"/>
              </a:rPr>
              <a:t>decursus</a:t>
            </a:r>
            <a:r>
              <a:rPr lang="cs-CZ" sz="2500" dirty="0">
                <a:latin typeface="Cambria"/>
                <a:cs typeface="Cambria"/>
              </a:rPr>
              <a:t> </a:t>
            </a:r>
            <a:r>
              <a:rPr lang="cs-CZ" sz="2500" dirty="0" err="1">
                <a:latin typeface="Cambria"/>
                <a:cs typeface="Cambria"/>
              </a:rPr>
              <a:t>morbi</a:t>
            </a:r>
            <a:endParaRPr lang="cs-CZ" sz="2500" dirty="0">
              <a:latin typeface="Cambria"/>
              <a:cs typeface="Cambria"/>
            </a:endParaRPr>
          </a:p>
          <a:p>
            <a:pPr marL="0" indent="0">
              <a:buNone/>
            </a:pPr>
            <a:r>
              <a:rPr lang="cs-CZ" sz="2500" b="1" i="1" dirty="0">
                <a:latin typeface="Cambria"/>
                <a:cs typeface="Cambria"/>
              </a:rPr>
              <a:t>ad</a:t>
            </a:r>
            <a:r>
              <a:rPr lang="cs-CZ" sz="2500" dirty="0">
                <a:latin typeface="Cambria"/>
                <a:cs typeface="Cambria"/>
              </a:rPr>
              <a:t> + usus </a:t>
            </a:r>
            <a:r>
              <a:rPr lang="cs-CZ" sz="2500" dirty="0" err="1">
                <a:latin typeface="Cambria"/>
                <a:cs typeface="Cambria"/>
              </a:rPr>
              <a:t>internus</a:t>
            </a:r>
            <a:endParaRPr lang="cs-CZ" sz="2500" dirty="0">
              <a:latin typeface="Cambria"/>
              <a:cs typeface="Cambria"/>
            </a:endParaRPr>
          </a:p>
          <a:p>
            <a:pPr marL="0" indent="0">
              <a:buNone/>
            </a:pPr>
            <a:r>
              <a:rPr lang="cs-CZ" sz="2500" b="1" i="1" dirty="0">
                <a:latin typeface="Cambria"/>
                <a:cs typeface="Cambria"/>
              </a:rPr>
              <a:t>ante</a:t>
            </a:r>
            <a:r>
              <a:rPr lang="cs-CZ" sz="2500" dirty="0">
                <a:latin typeface="Cambria"/>
                <a:cs typeface="Cambria"/>
              </a:rPr>
              <a:t> + </a:t>
            </a:r>
            <a:r>
              <a:rPr lang="cs-CZ" sz="2500" dirty="0" err="1">
                <a:latin typeface="Cambria"/>
                <a:cs typeface="Cambria"/>
              </a:rPr>
              <a:t>processus</a:t>
            </a:r>
            <a:r>
              <a:rPr lang="cs-CZ" sz="2500" dirty="0">
                <a:latin typeface="Cambria"/>
                <a:cs typeface="Cambria"/>
              </a:rPr>
              <a:t> </a:t>
            </a:r>
            <a:r>
              <a:rPr lang="cs-CZ" sz="2500" dirty="0" err="1">
                <a:latin typeface="Cambria"/>
                <a:cs typeface="Cambria"/>
              </a:rPr>
              <a:t>spinosus</a:t>
            </a:r>
            <a:endParaRPr lang="cs-CZ" sz="2500" dirty="0">
              <a:latin typeface="Cambria"/>
              <a:cs typeface="Cambria"/>
            </a:endParaRPr>
          </a:p>
          <a:p>
            <a:pPr marL="0" indent="0">
              <a:buNone/>
            </a:pPr>
            <a:r>
              <a:rPr lang="cs-CZ" sz="2500" b="1" i="1" dirty="0">
                <a:latin typeface="Cambria"/>
                <a:cs typeface="Cambria"/>
              </a:rPr>
              <a:t>pro</a:t>
            </a:r>
            <a:r>
              <a:rPr lang="cs-CZ" sz="2500" dirty="0">
                <a:latin typeface="Cambria"/>
                <a:cs typeface="Cambria"/>
              </a:rPr>
              <a:t> + </a:t>
            </a:r>
            <a:r>
              <a:rPr lang="cs-CZ" sz="2500" dirty="0" err="1">
                <a:latin typeface="Cambria"/>
                <a:cs typeface="Cambria"/>
              </a:rPr>
              <a:t>decubitus</a:t>
            </a:r>
            <a:r>
              <a:rPr lang="cs-CZ" sz="2500" dirty="0">
                <a:latin typeface="Cambria"/>
                <a:cs typeface="Cambria"/>
              </a:rPr>
              <a:t> </a:t>
            </a:r>
            <a:r>
              <a:rPr lang="cs-CZ" sz="2500" dirty="0" err="1">
                <a:latin typeface="Cambria"/>
                <a:cs typeface="Cambria"/>
              </a:rPr>
              <a:t>dolorosi</a:t>
            </a:r>
            <a:endParaRPr lang="cs-CZ" sz="2500" dirty="0">
              <a:latin typeface="Cambria"/>
              <a:cs typeface="Cambria"/>
            </a:endParaRPr>
          </a:p>
          <a:p>
            <a:pPr marL="0" indent="0">
              <a:buNone/>
            </a:pPr>
            <a:r>
              <a:rPr lang="cs-CZ" sz="2500" b="1" i="1" dirty="0">
                <a:latin typeface="Cambria"/>
                <a:cs typeface="Cambria"/>
              </a:rPr>
              <a:t>sine</a:t>
            </a:r>
            <a:r>
              <a:rPr lang="cs-CZ" sz="2500" dirty="0">
                <a:latin typeface="Cambria"/>
                <a:cs typeface="Cambria"/>
              </a:rPr>
              <a:t> + </a:t>
            </a:r>
            <a:r>
              <a:rPr lang="cs-CZ" sz="2500" dirty="0" err="1">
                <a:latin typeface="Cambria"/>
                <a:cs typeface="Cambria"/>
              </a:rPr>
              <a:t>effectus</a:t>
            </a:r>
            <a:r>
              <a:rPr lang="cs-CZ" sz="2500" dirty="0">
                <a:latin typeface="Cambria"/>
                <a:cs typeface="Cambria"/>
              </a:rPr>
              <a:t> malus</a:t>
            </a:r>
          </a:p>
          <a:p>
            <a:pPr marL="0" indent="0">
              <a:buNone/>
            </a:pPr>
            <a:endParaRPr lang="cs-CZ" sz="2500" dirty="0">
              <a:latin typeface="Cambria"/>
              <a:cs typeface="Cambria"/>
            </a:endParaRPr>
          </a:p>
        </p:txBody>
      </p:sp>
      <p:sp>
        <p:nvSpPr>
          <p:cNvPr id="4" name="Zástupný symbol obsahu 2"/>
          <p:cNvSpPr txBox="1">
            <a:spLocks/>
          </p:cNvSpPr>
          <p:nvPr/>
        </p:nvSpPr>
        <p:spPr>
          <a:xfrm>
            <a:off x="4406674" y="1611936"/>
            <a:ext cx="5252264"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CE"/>
              <a:buChar char="⇢"/>
            </a:pPr>
            <a:r>
              <a:rPr lang="cs-CZ" sz="2500" dirty="0">
                <a:solidFill>
                  <a:srgbClr val="CB0202"/>
                </a:solidFill>
                <a:latin typeface="Cambria"/>
                <a:cs typeface="Cambria"/>
              </a:rPr>
              <a:t>ex </a:t>
            </a:r>
            <a:r>
              <a:rPr lang="cs-CZ" sz="2500" dirty="0" err="1">
                <a:solidFill>
                  <a:srgbClr val="CB0202"/>
                </a:solidFill>
                <a:latin typeface="Cambria"/>
                <a:cs typeface="Cambria"/>
              </a:rPr>
              <a:t>die</a:t>
            </a:r>
            <a:endParaRPr lang="cs-CZ" sz="2500" dirty="0">
              <a:solidFill>
                <a:srgbClr val="CB0202"/>
              </a:solidFill>
              <a:latin typeface="Cambria"/>
              <a:cs typeface="Cambria"/>
            </a:endParaRPr>
          </a:p>
          <a:p>
            <a:pPr>
              <a:buFont typeface="Lucida Grande CE"/>
              <a:buChar char="⇢"/>
            </a:pPr>
            <a:r>
              <a:rPr lang="cs-CZ" sz="2500" dirty="0">
                <a:solidFill>
                  <a:srgbClr val="CB0202"/>
                </a:solidFill>
                <a:latin typeface="Cambria"/>
                <a:cs typeface="Cambria"/>
              </a:rPr>
              <a:t>post </a:t>
            </a:r>
            <a:r>
              <a:rPr lang="cs-CZ" sz="2500" dirty="0" err="1">
                <a:solidFill>
                  <a:srgbClr val="CB0202"/>
                </a:solidFill>
                <a:latin typeface="Cambria"/>
                <a:cs typeface="Cambria"/>
              </a:rPr>
              <a:t>infarctum</a:t>
            </a:r>
            <a:r>
              <a:rPr lang="cs-CZ" sz="2500" dirty="0">
                <a:solidFill>
                  <a:srgbClr val="CB0202"/>
                </a:solidFill>
                <a:latin typeface="Cambria"/>
                <a:cs typeface="Cambria"/>
              </a:rPr>
              <a:t> </a:t>
            </a:r>
            <a:r>
              <a:rPr lang="cs-CZ" sz="2500" dirty="0" err="1">
                <a:solidFill>
                  <a:srgbClr val="CB0202"/>
                </a:solidFill>
                <a:latin typeface="Cambria"/>
                <a:cs typeface="Cambria"/>
              </a:rPr>
              <a:t>acutum</a:t>
            </a:r>
            <a:endParaRPr lang="cs-CZ" sz="2500" dirty="0">
              <a:solidFill>
                <a:srgbClr val="CB0202"/>
              </a:solidFill>
              <a:latin typeface="Cambria"/>
              <a:cs typeface="Cambria"/>
            </a:endParaRPr>
          </a:p>
          <a:p>
            <a:pPr>
              <a:buFont typeface="Lucida Grande CE"/>
              <a:buChar char="⇢"/>
            </a:pPr>
            <a:r>
              <a:rPr lang="cs-CZ" sz="2500" dirty="0" err="1">
                <a:solidFill>
                  <a:srgbClr val="CB0202"/>
                </a:solidFill>
                <a:latin typeface="Cambria"/>
                <a:cs typeface="Cambria"/>
              </a:rPr>
              <a:t>propter</a:t>
            </a:r>
            <a:r>
              <a:rPr lang="cs-CZ" sz="2500" dirty="0">
                <a:solidFill>
                  <a:srgbClr val="CB0202"/>
                </a:solidFill>
                <a:latin typeface="Cambria"/>
                <a:cs typeface="Cambria"/>
              </a:rPr>
              <a:t> </a:t>
            </a:r>
            <a:r>
              <a:rPr lang="cs-CZ" sz="2500" dirty="0" err="1">
                <a:solidFill>
                  <a:srgbClr val="CB0202"/>
                </a:solidFill>
                <a:latin typeface="Cambria"/>
                <a:cs typeface="Cambria"/>
              </a:rPr>
              <a:t>partum</a:t>
            </a:r>
            <a:r>
              <a:rPr lang="cs-CZ" sz="2500" dirty="0">
                <a:solidFill>
                  <a:srgbClr val="CB0202"/>
                </a:solidFill>
                <a:latin typeface="Cambria"/>
                <a:cs typeface="Cambria"/>
              </a:rPr>
              <a:t> </a:t>
            </a:r>
            <a:r>
              <a:rPr lang="cs-CZ" sz="2500" dirty="0" err="1">
                <a:solidFill>
                  <a:srgbClr val="CB0202"/>
                </a:solidFill>
                <a:latin typeface="Cambria"/>
                <a:cs typeface="Cambria"/>
              </a:rPr>
              <a:t>praematurum</a:t>
            </a:r>
            <a:endParaRPr lang="cs-CZ" sz="2500" dirty="0">
              <a:solidFill>
                <a:srgbClr val="CB0202"/>
              </a:solidFill>
              <a:latin typeface="Cambria"/>
              <a:cs typeface="Cambria"/>
            </a:endParaRPr>
          </a:p>
          <a:p>
            <a:pPr>
              <a:buFont typeface="Lucida Grande CE"/>
              <a:buChar char="⇢"/>
            </a:pPr>
            <a:r>
              <a:rPr lang="cs-CZ" sz="2500" dirty="0">
                <a:solidFill>
                  <a:srgbClr val="CB0202"/>
                </a:solidFill>
                <a:latin typeface="Cambria"/>
                <a:cs typeface="Cambria"/>
              </a:rPr>
              <a:t>sub plexu </a:t>
            </a:r>
            <a:r>
              <a:rPr lang="cs-CZ" sz="2500" dirty="0" err="1">
                <a:solidFill>
                  <a:srgbClr val="CB0202"/>
                </a:solidFill>
                <a:latin typeface="Cambria"/>
                <a:cs typeface="Cambria"/>
              </a:rPr>
              <a:t>venoso</a:t>
            </a:r>
            <a:r>
              <a:rPr lang="cs-CZ" sz="2500" dirty="0">
                <a:solidFill>
                  <a:srgbClr val="CB0202"/>
                </a:solidFill>
                <a:latin typeface="Cambria"/>
                <a:cs typeface="Cambria"/>
              </a:rPr>
              <a:t> </a:t>
            </a:r>
            <a:r>
              <a:rPr lang="cs-CZ" sz="2500" dirty="0" err="1">
                <a:solidFill>
                  <a:srgbClr val="CB0202"/>
                </a:solidFill>
                <a:latin typeface="Cambria"/>
                <a:cs typeface="Cambria"/>
              </a:rPr>
              <a:t>uterino</a:t>
            </a:r>
            <a:endParaRPr lang="cs-CZ" sz="2500" dirty="0">
              <a:solidFill>
                <a:srgbClr val="CB0202"/>
              </a:solidFill>
              <a:latin typeface="Cambria"/>
              <a:cs typeface="Cambria"/>
            </a:endParaRPr>
          </a:p>
          <a:p>
            <a:pPr>
              <a:buFont typeface="Lucida Grande CE"/>
              <a:buChar char="⇢"/>
            </a:pPr>
            <a:r>
              <a:rPr lang="cs-CZ" sz="2500" dirty="0">
                <a:solidFill>
                  <a:srgbClr val="CB0202"/>
                </a:solidFill>
                <a:latin typeface="Cambria"/>
                <a:cs typeface="Cambria"/>
              </a:rPr>
              <a:t>in </a:t>
            </a:r>
            <a:r>
              <a:rPr lang="cs-CZ" sz="2500" dirty="0" err="1">
                <a:solidFill>
                  <a:srgbClr val="CB0202"/>
                </a:solidFill>
                <a:latin typeface="Cambria"/>
                <a:cs typeface="Cambria"/>
              </a:rPr>
              <a:t>decursu</a:t>
            </a:r>
            <a:r>
              <a:rPr lang="cs-CZ" sz="2500" dirty="0">
                <a:solidFill>
                  <a:srgbClr val="CB0202"/>
                </a:solidFill>
                <a:latin typeface="Cambria"/>
                <a:cs typeface="Cambria"/>
              </a:rPr>
              <a:t> </a:t>
            </a:r>
            <a:r>
              <a:rPr lang="cs-CZ" sz="2500" dirty="0" err="1">
                <a:solidFill>
                  <a:srgbClr val="CB0202"/>
                </a:solidFill>
                <a:latin typeface="Cambria"/>
                <a:cs typeface="Cambria"/>
              </a:rPr>
              <a:t>morbi</a:t>
            </a:r>
            <a:endParaRPr lang="cs-CZ" sz="2500" dirty="0">
              <a:solidFill>
                <a:srgbClr val="CB0202"/>
              </a:solidFill>
              <a:latin typeface="Cambria"/>
              <a:cs typeface="Cambria"/>
            </a:endParaRPr>
          </a:p>
          <a:p>
            <a:pPr>
              <a:buFont typeface="Lucida Grande CE"/>
              <a:buChar char="⇢"/>
            </a:pPr>
            <a:r>
              <a:rPr lang="cs-CZ" sz="2500" dirty="0">
                <a:solidFill>
                  <a:srgbClr val="CB0202"/>
                </a:solidFill>
                <a:latin typeface="Cambria"/>
                <a:cs typeface="Cambria"/>
              </a:rPr>
              <a:t>ad </a:t>
            </a:r>
            <a:r>
              <a:rPr lang="cs-CZ" sz="2500" dirty="0" err="1">
                <a:solidFill>
                  <a:srgbClr val="CB0202"/>
                </a:solidFill>
                <a:latin typeface="Cambria"/>
                <a:cs typeface="Cambria"/>
              </a:rPr>
              <a:t>usum</a:t>
            </a:r>
            <a:r>
              <a:rPr lang="cs-CZ" sz="2500" dirty="0">
                <a:solidFill>
                  <a:srgbClr val="CB0202"/>
                </a:solidFill>
                <a:latin typeface="Cambria"/>
                <a:cs typeface="Cambria"/>
              </a:rPr>
              <a:t> </a:t>
            </a:r>
            <a:r>
              <a:rPr lang="cs-CZ" sz="2500" dirty="0" err="1">
                <a:solidFill>
                  <a:srgbClr val="CB0202"/>
                </a:solidFill>
                <a:latin typeface="Cambria"/>
                <a:cs typeface="Cambria"/>
              </a:rPr>
              <a:t>internum</a:t>
            </a:r>
            <a:endParaRPr lang="cs-CZ" sz="2500" dirty="0">
              <a:solidFill>
                <a:srgbClr val="CB0202"/>
              </a:solidFill>
              <a:latin typeface="Cambria"/>
              <a:cs typeface="Cambria"/>
            </a:endParaRPr>
          </a:p>
          <a:p>
            <a:pPr>
              <a:buFont typeface="Lucida Grande CE"/>
              <a:buChar char="⇢"/>
            </a:pPr>
            <a:r>
              <a:rPr lang="cs-CZ" sz="2500" dirty="0">
                <a:solidFill>
                  <a:srgbClr val="CB0202"/>
                </a:solidFill>
                <a:latin typeface="Cambria"/>
                <a:cs typeface="Cambria"/>
              </a:rPr>
              <a:t>ante </a:t>
            </a:r>
            <a:r>
              <a:rPr lang="cs-CZ" sz="2500" dirty="0" err="1">
                <a:solidFill>
                  <a:srgbClr val="CB0202"/>
                </a:solidFill>
                <a:latin typeface="Cambria"/>
                <a:cs typeface="Cambria"/>
              </a:rPr>
              <a:t>processum</a:t>
            </a:r>
            <a:r>
              <a:rPr lang="cs-CZ" sz="2500" dirty="0">
                <a:solidFill>
                  <a:srgbClr val="CB0202"/>
                </a:solidFill>
                <a:latin typeface="Cambria"/>
                <a:cs typeface="Cambria"/>
              </a:rPr>
              <a:t> </a:t>
            </a:r>
            <a:r>
              <a:rPr lang="cs-CZ" sz="2500" dirty="0" err="1">
                <a:solidFill>
                  <a:srgbClr val="CB0202"/>
                </a:solidFill>
                <a:latin typeface="Cambria"/>
                <a:cs typeface="Cambria"/>
              </a:rPr>
              <a:t>spinosum</a:t>
            </a:r>
            <a:endParaRPr lang="cs-CZ" sz="2500" dirty="0">
              <a:solidFill>
                <a:srgbClr val="CB0202"/>
              </a:solidFill>
              <a:latin typeface="Cambria"/>
              <a:cs typeface="Cambria"/>
            </a:endParaRPr>
          </a:p>
          <a:p>
            <a:pPr>
              <a:buFont typeface="Lucida Grande CE"/>
              <a:buChar char="⇢"/>
            </a:pPr>
            <a:r>
              <a:rPr lang="cs-CZ" sz="2500" dirty="0">
                <a:solidFill>
                  <a:srgbClr val="CB0202"/>
                </a:solidFill>
                <a:latin typeface="Cambria"/>
                <a:cs typeface="Cambria"/>
              </a:rPr>
              <a:t>pro </a:t>
            </a:r>
            <a:r>
              <a:rPr lang="cs-CZ" sz="2500" dirty="0" err="1">
                <a:solidFill>
                  <a:srgbClr val="CB0202"/>
                </a:solidFill>
                <a:latin typeface="Cambria"/>
                <a:cs typeface="Cambria"/>
              </a:rPr>
              <a:t>decubitibus</a:t>
            </a:r>
            <a:r>
              <a:rPr lang="cs-CZ" sz="2500" dirty="0">
                <a:solidFill>
                  <a:srgbClr val="CB0202"/>
                </a:solidFill>
                <a:latin typeface="Cambria"/>
                <a:cs typeface="Cambria"/>
              </a:rPr>
              <a:t> </a:t>
            </a:r>
            <a:r>
              <a:rPr lang="cs-CZ" sz="2500" dirty="0" err="1">
                <a:solidFill>
                  <a:srgbClr val="CB0202"/>
                </a:solidFill>
                <a:latin typeface="Cambria"/>
                <a:cs typeface="Cambria"/>
              </a:rPr>
              <a:t>dolorosis</a:t>
            </a:r>
            <a:endParaRPr lang="cs-CZ" sz="2500" dirty="0">
              <a:solidFill>
                <a:srgbClr val="CB0202"/>
              </a:solidFill>
              <a:latin typeface="Cambria"/>
              <a:cs typeface="Cambria"/>
            </a:endParaRPr>
          </a:p>
          <a:p>
            <a:pPr>
              <a:buFont typeface="Lucida Grande CE"/>
              <a:buChar char="⇢"/>
            </a:pPr>
            <a:r>
              <a:rPr lang="cs-CZ" sz="2500" dirty="0">
                <a:solidFill>
                  <a:srgbClr val="CB0202"/>
                </a:solidFill>
                <a:latin typeface="Cambria"/>
                <a:cs typeface="Cambria"/>
              </a:rPr>
              <a:t>sine </a:t>
            </a:r>
            <a:r>
              <a:rPr lang="cs-CZ" sz="2500" dirty="0" err="1">
                <a:solidFill>
                  <a:srgbClr val="CB0202"/>
                </a:solidFill>
                <a:latin typeface="Cambria"/>
                <a:cs typeface="Cambria"/>
              </a:rPr>
              <a:t>effectu</a:t>
            </a:r>
            <a:r>
              <a:rPr lang="cs-CZ" sz="2500" dirty="0">
                <a:solidFill>
                  <a:srgbClr val="CB0202"/>
                </a:solidFill>
                <a:latin typeface="Cambria"/>
                <a:cs typeface="Cambria"/>
              </a:rPr>
              <a:t> </a:t>
            </a:r>
            <a:r>
              <a:rPr lang="cs-CZ" sz="2500" dirty="0" err="1">
                <a:solidFill>
                  <a:srgbClr val="CB0202"/>
                </a:solidFill>
                <a:latin typeface="Cambria"/>
                <a:cs typeface="Cambria"/>
              </a:rPr>
              <a:t>malo</a:t>
            </a:r>
            <a:endParaRPr lang="cs-CZ" sz="2500" dirty="0">
              <a:solidFill>
                <a:srgbClr val="CB0202"/>
              </a:solidFill>
              <a:latin typeface="Cambria"/>
              <a:cs typeface="Cambria"/>
            </a:endParaRPr>
          </a:p>
          <a:p>
            <a:endParaRPr lang="cs-CZ" sz="2500" dirty="0">
              <a:solidFill>
                <a:srgbClr val="CB0202"/>
              </a:solidFill>
              <a:latin typeface="Cambria"/>
              <a:cs typeface="Cambria"/>
            </a:endParaRPr>
          </a:p>
        </p:txBody>
      </p:sp>
    </p:spTree>
    <p:extLst>
      <p:ext uri="{BB962C8B-B14F-4D97-AF65-F5344CB8AC3E}">
        <p14:creationId xmlns:p14="http://schemas.microsoft.com/office/powerpoint/2010/main" val="35424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00" y="343515"/>
            <a:ext cx="8229600" cy="541018"/>
          </a:xfrm>
        </p:spPr>
        <p:txBody>
          <a:bodyPr>
            <a:noAutofit/>
          </a:bodyPr>
          <a:lstStyle/>
          <a:p>
            <a:pPr algn="l"/>
            <a:r>
              <a:rPr lang="en-US" sz="3600" b="1" dirty="0">
                <a:solidFill>
                  <a:srgbClr val="CB0202"/>
                </a:solidFill>
                <a:latin typeface="Cambria"/>
                <a:cs typeface="Cambria"/>
              </a:rPr>
              <a:t>Solve the crossword</a:t>
            </a:r>
          </a:p>
        </p:txBody>
      </p:sp>
      <p:sp>
        <p:nvSpPr>
          <p:cNvPr id="8" name="TextBox 7"/>
          <p:cNvSpPr txBox="1"/>
          <p:nvPr/>
        </p:nvSpPr>
        <p:spPr>
          <a:xfrm>
            <a:off x="126133" y="4929777"/>
            <a:ext cx="4378122" cy="1569660"/>
          </a:xfrm>
          <a:prstGeom prst="rect">
            <a:avLst/>
          </a:prstGeom>
          <a:noFill/>
        </p:spPr>
        <p:txBody>
          <a:bodyPr wrap="none" rtlCol="0">
            <a:spAutoFit/>
          </a:bodyPr>
          <a:lstStyle/>
          <a:p>
            <a:pPr marL="342900" indent="-342900">
              <a:buClr>
                <a:srgbClr val="9F000E"/>
              </a:buClr>
              <a:buAutoNum type="arabicPeriod"/>
            </a:pPr>
            <a:r>
              <a:rPr lang="en-US" sz="2400" dirty="0">
                <a:latin typeface="Cambria"/>
                <a:cs typeface="Cambria"/>
              </a:rPr>
              <a:t>The cyst of the right ovary</a:t>
            </a:r>
          </a:p>
          <a:p>
            <a:pPr marL="342900" indent="-342900">
              <a:buClr>
                <a:srgbClr val="9F000E"/>
              </a:buClr>
              <a:buAutoNum type="arabicPeriod"/>
            </a:pPr>
            <a:r>
              <a:rPr lang="en-US" sz="2400" dirty="0">
                <a:latin typeface="Cambria"/>
                <a:cs typeface="Cambria"/>
              </a:rPr>
              <a:t>Fossa of the hollow vein</a:t>
            </a:r>
          </a:p>
          <a:p>
            <a:pPr marL="342900" indent="-342900">
              <a:buClr>
                <a:srgbClr val="9F000E"/>
              </a:buClr>
              <a:buAutoNum type="arabicPeriod"/>
            </a:pPr>
            <a:r>
              <a:rPr lang="en-US" sz="2400" dirty="0">
                <a:latin typeface="Cambria"/>
                <a:cs typeface="Cambria"/>
              </a:rPr>
              <a:t>Small lobes of the testis</a:t>
            </a:r>
          </a:p>
          <a:p>
            <a:pPr marL="342900" indent="-342900">
              <a:buClr>
                <a:srgbClr val="9F000E"/>
              </a:buClr>
              <a:buAutoNum type="arabicPeriod"/>
            </a:pPr>
            <a:r>
              <a:rPr lang="en-US" sz="2400" dirty="0">
                <a:latin typeface="Cambria"/>
                <a:cs typeface="Cambria"/>
              </a:rPr>
              <a:t>Narrowing of the gallbladder</a:t>
            </a:r>
          </a:p>
        </p:txBody>
      </p:sp>
      <p:pic>
        <p:nvPicPr>
          <p:cNvPr id="10" name="Content Placeholder 9" descr="Crossword1.png"/>
          <p:cNvPicPr>
            <a:picLocks noGrp="1" noChangeAspect="1"/>
          </p:cNvPicPr>
          <p:nvPr>
            <p:ph idx="1"/>
          </p:nvPr>
        </p:nvPicPr>
        <p:blipFill>
          <a:blip r:embed="rId2">
            <a:extLst>
              <a:ext uri="{28A0092B-C50C-407E-A947-70E740481C1C}">
                <a14:useLocalDpi xmlns:a14="http://schemas.microsoft.com/office/drawing/2010/main" val="0"/>
              </a:ext>
            </a:extLst>
          </a:blip>
          <a:srcRect t="-24768" b="-24768"/>
          <a:stretch>
            <a:fillRect/>
          </a:stretch>
        </p:blipFill>
        <p:spPr>
          <a:xfrm>
            <a:off x="33129" y="531198"/>
            <a:ext cx="9089263" cy="4998744"/>
          </a:xfrm>
        </p:spPr>
      </p:pic>
      <p:sp>
        <p:nvSpPr>
          <p:cNvPr id="11" name="TextBox 10"/>
          <p:cNvSpPr txBox="1"/>
          <p:nvPr/>
        </p:nvSpPr>
        <p:spPr>
          <a:xfrm>
            <a:off x="4641329" y="4935537"/>
            <a:ext cx="4480714" cy="1569660"/>
          </a:xfrm>
          <a:prstGeom prst="rect">
            <a:avLst/>
          </a:prstGeom>
          <a:noFill/>
        </p:spPr>
        <p:txBody>
          <a:bodyPr wrap="none" rtlCol="0">
            <a:spAutoFit/>
          </a:bodyPr>
          <a:lstStyle/>
          <a:p>
            <a:r>
              <a:rPr lang="en-US" sz="2400" dirty="0">
                <a:solidFill>
                  <a:srgbClr val="9F000E"/>
                </a:solidFill>
                <a:latin typeface="Cambria"/>
                <a:cs typeface="Cambria"/>
              </a:rPr>
              <a:t>5.</a:t>
            </a:r>
            <a:r>
              <a:rPr lang="en-US" sz="2400" dirty="0">
                <a:latin typeface="Cambria"/>
                <a:cs typeface="Cambria"/>
              </a:rPr>
              <a:t> Removal of the benign tumor</a:t>
            </a:r>
          </a:p>
          <a:p>
            <a:r>
              <a:rPr lang="en-US" sz="2400" dirty="0">
                <a:solidFill>
                  <a:srgbClr val="9F000E"/>
                </a:solidFill>
                <a:latin typeface="Cambria"/>
                <a:cs typeface="Cambria"/>
              </a:rPr>
              <a:t>6.</a:t>
            </a:r>
            <a:r>
              <a:rPr lang="en-US" sz="2400" dirty="0">
                <a:latin typeface="Cambria"/>
                <a:cs typeface="Cambria"/>
              </a:rPr>
              <a:t> Healing of the torn wound</a:t>
            </a:r>
          </a:p>
          <a:p>
            <a:r>
              <a:rPr lang="en-US" sz="2400" dirty="0">
                <a:solidFill>
                  <a:srgbClr val="9F000E"/>
                </a:solidFill>
                <a:latin typeface="Cambria"/>
                <a:cs typeface="Cambria"/>
              </a:rPr>
              <a:t>7.</a:t>
            </a:r>
            <a:r>
              <a:rPr lang="en-US" sz="2400" dirty="0">
                <a:latin typeface="Cambria"/>
                <a:cs typeface="Cambria"/>
              </a:rPr>
              <a:t> Death during the delivery</a:t>
            </a:r>
          </a:p>
          <a:p>
            <a:endParaRPr lang="en-US" sz="2400" dirty="0">
              <a:latin typeface="Cambria"/>
              <a:cs typeface="Cambria"/>
            </a:endParaRPr>
          </a:p>
        </p:txBody>
      </p:sp>
      <p:sp>
        <p:nvSpPr>
          <p:cNvPr id="2" name="TextBox 1"/>
          <p:cNvSpPr txBox="1"/>
          <p:nvPr/>
        </p:nvSpPr>
        <p:spPr>
          <a:xfrm>
            <a:off x="1167979" y="1501893"/>
            <a:ext cx="316989" cy="369332"/>
          </a:xfrm>
          <a:prstGeom prst="rect">
            <a:avLst/>
          </a:prstGeom>
          <a:noFill/>
        </p:spPr>
        <p:txBody>
          <a:bodyPr wrap="none" rtlCol="0">
            <a:spAutoFit/>
          </a:bodyPr>
          <a:lstStyle/>
          <a:p>
            <a:r>
              <a:rPr lang="en-US" b="1" dirty="0">
                <a:latin typeface="Cambria"/>
                <a:cs typeface="Cambria"/>
              </a:rPr>
              <a:t>C</a:t>
            </a:r>
          </a:p>
        </p:txBody>
      </p:sp>
      <p:sp>
        <p:nvSpPr>
          <p:cNvPr id="7" name="TextBox 6"/>
          <p:cNvSpPr txBox="1"/>
          <p:nvPr/>
        </p:nvSpPr>
        <p:spPr>
          <a:xfrm>
            <a:off x="1501819" y="1501893"/>
            <a:ext cx="324202" cy="369332"/>
          </a:xfrm>
          <a:prstGeom prst="rect">
            <a:avLst/>
          </a:prstGeom>
          <a:noFill/>
        </p:spPr>
        <p:txBody>
          <a:bodyPr wrap="none" rtlCol="0">
            <a:spAutoFit/>
          </a:bodyPr>
          <a:lstStyle/>
          <a:p>
            <a:r>
              <a:rPr lang="en-US" b="1" dirty="0">
                <a:latin typeface="Cambria"/>
                <a:cs typeface="Cambria"/>
              </a:rPr>
              <a:t>Y</a:t>
            </a:r>
          </a:p>
        </p:txBody>
      </p:sp>
      <p:sp>
        <p:nvSpPr>
          <p:cNvPr id="9" name="TextBox 8"/>
          <p:cNvSpPr txBox="1"/>
          <p:nvPr/>
        </p:nvSpPr>
        <p:spPr>
          <a:xfrm>
            <a:off x="1842001" y="1501893"/>
            <a:ext cx="303125" cy="369332"/>
          </a:xfrm>
          <a:prstGeom prst="rect">
            <a:avLst/>
          </a:prstGeom>
          <a:noFill/>
        </p:spPr>
        <p:txBody>
          <a:bodyPr wrap="none" rtlCol="0">
            <a:spAutoFit/>
          </a:bodyPr>
          <a:lstStyle/>
          <a:p>
            <a:r>
              <a:rPr lang="en-US" b="1" dirty="0">
                <a:latin typeface="Cambria"/>
                <a:cs typeface="Cambria"/>
              </a:rPr>
              <a:t>S</a:t>
            </a:r>
          </a:p>
        </p:txBody>
      </p:sp>
      <p:sp>
        <p:nvSpPr>
          <p:cNvPr id="12" name="TextBox 11"/>
          <p:cNvSpPr txBox="1"/>
          <p:nvPr/>
        </p:nvSpPr>
        <p:spPr>
          <a:xfrm>
            <a:off x="2179146" y="1501893"/>
            <a:ext cx="332205" cy="369332"/>
          </a:xfrm>
          <a:prstGeom prst="rect">
            <a:avLst/>
          </a:prstGeom>
          <a:noFill/>
        </p:spPr>
        <p:txBody>
          <a:bodyPr wrap="none" rtlCol="0">
            <a:spAutoFit/>
          </a:bodyPr>
          <a:lstStyle/>
          <a:p>
            <a:r>
              <a:rPr lang="en-US" b="1" dirty="0">
                <a:latin typeface="Cambria"/>
                <a:cs typeface="Cambria"/>
              </a:rPr>
              <a:t>T</a:t>
            </a:r>
          </a:p>
        </p:txBody>
      </p:sp>
      <p:sp>
        <p:nvSpPr>
          <p:cNvPr id="13" name="TextBox 12"/>
          <p:cNvSpPr txBox="1"/>
          <p:nvPr/>
        </p:nvSpPr>
        <p:spPr>
          <a:xfrm>
            <a:off x="2556711" y="1501893"/>
            <a:ext cx="265367" cy="369332"/>
          </a:xfrm>
          <a:prstGeom prst="rect">
            <a:avLst/>
          </a:prstGeom>
          <a:noFill/>
        </p:spPr>
        <p:txBody>
          <a:bodyPr wrap="none" rtlCol="0">
            <a:spAutoFit/>
          </a:bodyPr>
          <a:lstStyle/>
          <a:p>
            <a:r>
              <a:rPr lang="en-US" b="1" dirty="0">
                <a:latin typeface="Cambria"/>
                <a:cs typeface="Cambria"/>
              </a:rPr>
              <a:t>I</a:t>
            </a:r>
          </a:p>
        </p:txBody>
      </p:sp>
      <p:sp>
        <p:nvSpPr>
          <p:cNvPr id="14" name="TextBox 13"/>
          <p:cNvSpPr txBox="1"/>
          <p:nvPr/>
        </p:nvSpPr>
        <p:spPr>
          <a:xfrm>
            <a:off x="2878893" y="1501893"/>
            <a:ext cx="303125" cy="369332"/>
          </a:xfrm>
          <a:prstGeom prst="rect">
            <a:avLst/>
          </a:prstGeom>
          <a:noFill/>
        </p:spPr>
        <p:txBody>
          <a:bodyPr wrap="none" rtlCol="0">
            <a:spAutoFit/>
          </a:bodyPr>
          <a:lstStyle/>
          <a:p>
            <a:r>
              <a:rPr lang="en-US" b="1" dirty="0">
                <a:latin typeface="Cambria"/>
                <a:cs typeface="Cambria"/>
              </a:rPr>
              <a:t>S</a:t>
            </a:r>
          </a:p>
        </p:txBody>
      </p:sp>
      <p:sp>
        <p:nvSpPr>
          <p:cNvPr id="15" name="TextBox 14"/>
          <p:cNvSpPr txBox="1"/>
          <p:nvPr/>
        </p:nvSpPr>
        <p:spPr>
          <a:xfrm>
            <a:off x="3552916" y="1501893"/>
            <a:ext cx="345167" cy="369332"/>
          </a:xfrm>
          <a:prstGeom prst="rect">
            <a:avLst/>
          </a:prstGeom>
          <a:noFill/>
        </p:spPr>
        <p:txBody>
          <a:bodyPr wrap="none" rtlCol="0">
            <a:spAutoFit/>
          </a:bodyPr>
          <a:lstStyle/>
          <a:p>
            <a:r>
              <a:rPr lang="en-US" b="1" dirty="0">
                <a:latin typeface="Cambria"/>
                <a:cs typeface="Cambria"/>
              </a:rPr>
              <a:t>O</a:t>
            </a:r>
          </a:p>
        </p:txBody>
      </p:sp>
      <p:sp>
        <p:nvSpPr>
          <p:cNvPr id="16" name="TextBox 15"/>
          <p:cNvSpPr txBox="1"/>
          <p:nvPr/>
        </p:nvSpPr>
        <p:spPr>
          <a:xfrm>
            <a:off x="3898096" y="1501893"/>
            <a:ext cx="331078" cy="369332"/>
          </a:xfrm>
          <a:prstGeom prst="rect">
            <a:avLst/>
          </a:prstGeom>
          <a:noFill/>
        </p:spPr>
        <p:txBody>
          <a:bodyPr wrap="none" rtlCol="0">
            <a:spAutoFit/>
          </a:bodyPr>
          <a:lstStyle/>
          <a:p>
            <a:r>
              <a:rPr lang="en-US" b="1" dirty="0">
                <a:latin typeface="Cambria"/>
                <a:cs typeface="Cambria"/>
              </a:rPr>
              <a:t>V</a:t>
            </a:r>
          </a:p>
        </p:txBody>
      </p:sp>
      <p:sp>
        <p:nvSpPr>
          <p:cNvPr id="17" name="TextBox 16"/>
          <p:cNvSpPr txBox="1"/>
          <p:nvPr/>
        </p:nvSpPr>
        <p:spPr>
          <a:xfrm>
            <a:off x="4238296" y="1501893"/>
            <a:ext cx="345167" cy="369332"/>
          </a:xfrm>
          <a:prstGeom prst="rect">
            <a:avLst/>
          </a:prstGeom>
          <a:noFill/>
        </p:spPr>
        <p:txBody>
          <a:bodyPr wrap="none" rtlCol="0">
            <a:spAutoFit/>
          </a:bodyPr>
          <a:lstStyle/>
          <a:p>
            <a:r>
              <a:rPr lang="en-US" b="1" dirty="0">
                <a:latin typeface="Cambria"/>
                <a:cs typeface="Cambria"/>
              </a:rPr>
              <a:t>A</a:t>
            </a:r>
          </a:p>
        </p:txBody>
      </p:sp>
      <p:sp>
        <p:nvSpPr>
          <p:cNvPr id="18" name="TextBox 17"/>
          <p:cNvSpPr txBox="1"/>
          <p:nvPr/>
        </p:nvSpPr>
        <p:spPr>
          <a:xfrm>
            <a:off x="4583463" y="1501893"/>
            <a:ext cx="345167" cy="369332"/>
          </a:xfrm>
          <a:prstGeom prst="rect">
            <a:avLst/>
          </a:prstGeom>
          <a:noFill/>
        </p:spPr>
        <p:txBody>
          <a:bodyPr wrap="none" rtlCol="0">
            <a:spAutoFit/>
          </a:bodyPr>
          <a:lstStyle/>
          <a:p>
            <a:r>
              <a:rPr lang="en-US" b="1" dirty="0">
                <a:latin typeface="Cambria"/>
                <a:cs typeface="Cambria"/>
              </a:rPr>
              <a:t>R</a:t>
            </a:r>
          </a:p>
        </p:txBody>
      </p:sp>
      <p:sp>
        <p:nvSpPr>
          <p:cNvPr id="19" name="TextBox 18"/>
          <p:cNvSpPr txBox="1"/>
          <p:nvPr/>
        </p:nvSpPr>
        <p:spPr>
          <a:xfrm>
            <a:off x="4972498" y="1501893"/>
            <a:ext cx="265367" cy="369332"/>
          </a:xfrm>
          <a:prstGeom prst="rect">
            <a:avLst/>
          </a:prstGeom>
          <a:noFill/>
        </p:spPr>
        <p:txBody>
          <a:bodyPr wrap="none" rtlCol="0">
            <a:spAutoFit/>
          </a:bodyPr>
          <a:lstStyle/>
          <a:p>
            <a:r>
              <a:rPr lang="en-US" b="1" dirty="0">
                <a:latin typeface="Cambria"/>
                <a:cs typeface="Cambria"/>
              </a:rPr>
              <a:t>I</a:t>
            </a:r>
          </a:p>
        </p:txBody>
      </p:sp>
      <p:sp>
        <p:nvSpPr>
          <p:cNvPr id="20" name="TextBox 19"/>
          <p:cNvSpPr txBox="1"/>
          <p:nvPr/>
        </p:nvSpPr>
        <p:spPr>
          <a:xfrm>
            <a:off x="5306338" y="1501893"/>
            <a:ext cx="265367" cy="369332"/>
          </a:xfrm>
          <a:prstGeom prst="rect">
            <a:avLst/>
          </a:prstGeom>
          <a:noFill/>
        </p:spPr>
        <p:txBody>
          <a:bodyPr wrap="none" rtlCol="0">
            <a:spAutoFit/>
          </a:bodyPr>
          <a:lstStyle/>
          <a:p>
            <a:r>
              <a:rPr lang="en-US" b="1" dirty="0">
                <a:latin typeface="Cambria"/>
                <a:cs typeface="Cambria"/>
              </a:rPr>
              <a:t>I</a:t>
            </a:r>
          </a:p>
        </p:txBody>
      </p:sp>
      <p:sp>
        <p:nvSpPr>
          <p:cNvPr id="21" name="TextBox 20"/>
          <p:cNvSpPr txBox="1"/>
          <p:nvPr/>
        </p:nvSpPr>
        <p:spPr>
          <a:xfrm>
            <a:off x="5952690" y="1501893"/>
            <a:ext cx="347308" cy="369332"/>
          </a:xfrm>
          <a:prstGeom prst="rect">
            <a:avLst/>
          </a:prstGeom>
          <a:noFill/>
        </p:spPr>
        <p:txBody>
          <a:bodyPr wrap="none" rtlCol="0">
            <a:spAutoFit/>
          </a:bodyPr>
          <a:lstStyle/>
          <a:p>
            <a:r>
              <a:rPr lang="en-US" b="1" dirty="0">
                <a:latin typeface="Cambria"/>
                <a:cs typeface="Cambria"/>
              </a:rPr>
              <a:t>D</a:t>
            </a:r>
          </a:p>
        </p:txBody>
      </p:sp>
      <p:sp>
        <p:nvSpPr>
          <p:cNvPr id="22" name="TextBox 21"/>
          <p:cNvSpPr txBox="1"/>
          <p:nvPr/>
        </p:nvSpPr>
        <p:spPr>
          <a:xfrm>
            <a:off x="6309210" y="1501893"/>
            <a:ext cx="318003" cy="369332"/>
          </a:xfrm>
          <a:prstGeom prst="rect">
            <a:avLst/>
          </a:prstGeom>
          <a:noFill/>
        </p:spPr>
        <p:txBody>
          <a:bodyPr wrap="none" rtlCol="0">
            <a:spAutoFit/>
          </a:bodyPr>
          <a:lstStyle/>
          <a:p>
            <a:r>
              <a:rPr lang="en-US" b="1" dirty="0">
                <a:latin typeface="Cambria"/>
                <a:cs typeface="Cambria"/>
              </a:rPr>
              <a:t>E</a:t>
            </a:r>
          </a:p>
        </p:txBody>
      </p:sp>
      <p:sp>
        <p:nvSpPr>
          <p:cNvPr id="23" name="TextBox 22"/>
          <p:cNvSpPr txBox="1"/>
          <p:nvPr/>
        </p:nvSpPr>
        <p:spPr>
          <a:xfrm>
            <a:off x="6638553" y="1501893"/>
            <a:ext cx="327471" cy="369332"/>
          </a:xfrm>
          <a:prstGeom prst="rect">
            <a:avLst/>
          </a:prstGeom>
          <a:noFill/>
        </p:spPr>
        <p:txBody>
          <a:bodyPr wrap="none" rtlCol="0">
            <a:spAutoFit/>
          </a:bodyPr>
          <a:lstStyle/>
          <a:p>
            <a:r>
              <a:rPr lang="en-US" b="1" dirty="0">
                <a:latin typeface="Cambria"/>
                <a:cs typeface="Cambria"/>
              </a:rPr>
              <a:t>X</a:t>
            </a:r>
          </a:p>
        </p:txBody>
      </p:sp>
      <p:sp>
        <p:nvSpPr>
          <p:cNvPr id="24" name="TextBox 23"/>
          <p:cNvSpPr txBox="1"/>
          <p:nvPr/>
        </p:nvSpPr>
        <p:spPr>
          <a:xfrm>
            <a:off x="6988704" y="1501893"/>
            <a:ext cx="332205" cy="369332"/>
          </a:xfrm>
          <a:prstGeom prst="rect">
            <a:avLst/>
          </a:prstGeom>
          <a:noFill/>
        </p:spPr>
        <p:txBody>
          <a:bodyPr wrap="none" rtlCol="0">
            <a:spAutoFit/>
          </a:bodyPr>
          <a:lstStyle/>
          <a:p>
            <a:r>
              <a:rPr lang="en-US" b="1" dirty="0">
                <a:latin typeface="Cambria"/>
                <a:cs typeface="Cambria"/>
              </a:rPr>
              <a:t>T</a:t>
            </a:r>
          </a:p>
        </p:txBody>
      </p:sp>
      <p:sp>
        <p:nvSpPr>
          <p:cNvPr id="25" name="TextBox 24"/>
          <p:cNvSpPr txBox="1"/>
          <p:nvPr/>
        </p:nvSpPr>
        <p:spPr>
          <a:xfrm>
            <a:off x="7320909" y="1501893"/>
            <a:ext cx="345167" cy="369332"/>
          </a:xfrm>
          <a:prstGeom prst="rect">
            <a:avLst/>
          </a:prstGeom>
          <a:noFill/>
        </p:spPr>
        <p:txBody>
          <a:bodyPr wrap="none" rtlCol="0">
            <a:spAutoFit/>
          </a:bodyPr>
          <a:lstStyle/>
          <a:p>
            <a:r>
              <a:rPr lang="en-US" b="1" dirty="0">
                <a:latin typeface="Cambria"/>
                <a:cs typeface="Cambria"/>
              </a:rPr>
              <a:t>R</a:t>
            </a:r>
          </a:p>
        </p:txBody>
      </p:sp>
      <p:sp>
        <p:nvSpPr>
          <p:cNvPr id="26" name="TextBox 25"/>
          <p:cNvSpPr txBox="1"/>
          <p:nvPr/>
        </p:nvSpPr>
        <p:spPr>
          <a:xfrm>
            <a:off x="7688756" y="1501893"/>
            <a:ext cx="265367" cy="369332"/>
          </a:xfrm>
          <a:prstGeom prst="rect">
            <a:avLst/>
          </a:prstGeom>
          <a:noFill/>
        </p:spPr>
        <p:txBody>
          <a:bodyPr wrap="none" rtlCol="0">
            <a:spAutoFit/>
          </a:bodyPr>
          <a:lstStyle/>
          <a:p>
            <a:r>
              <a:rPr lang="en-US" b="1" dirty="0">
                <a:latin typeface="Cambria"/>
                <a:cs typeface="Cambria"/>
              </a:rPr>
              <a:t>I</a:t>
            </a:r>
          </a:p>
        </p:txBody>
      </p:sp>
      <p:sp>
        <p:nvSpPr>
          <p:cNvPr id="27" name="TextBox 26"/>
          <p:cNvSpPr txBox="1"/>
          <p:nvPr/>
        </p:nvSpPr>
        <p:spPr>
          <a:xfrm>
            <a:off x="816970" y="1959093"/>
            <a:ext cx="316989" cy="369332"/>
          </a:xfrm>
          <a:prstGeom prst="rect">
            <a:avLst/>
          </a:prstGeom>
          <a:noFill/>
        </p:spPr>
        <p:txBody>
          <a:bodyPr wrap="none" rtlCol="0">
            <a:spAutoFit/>
          </a:bodyPr>
          <a:lstStyle/>
          <a:p>
            <a:r>
              <a:rPr lang="en-US" b="1" dirty="0">
                <a:latin typeface="Cambria"/>
                <a:cs typeface="Cambria"/>
              </a:rPr>
              <a:t>F</a:t>
            </a:r>
          </a:p>
        </p:txBody>
      </p:sp>
      <p:sp>
        <p:nvSpPr>
          <p:cNvPr id="28" name="TextBox 27"/>
          <p:cNvSpPr txBox="1"/>
          <p:nvPr/>
        </p:nvSpPr>
        <p:spPr>
          <a:xfrm>
            <a:off x="1145299" y="1959093"/>
            <a:ext cx="345167" cy="369332"/>
          </a:xfrm>
          <a:prstGeom prst="rect">
            <a:avLst/>
          </a:prstGeom>
          <a:noFill/>
        </p:spPr>
        <p:txBody>
          <a:bodyPr wrap="none" rtlCol="0">
            <a:spAutoFit/>
          </a:bodyPr>
          <a:lstStyle/>
          <a:p>
            <a:r>
              <a:rPr lang="en-US" b="1" dirty="0">
                <a:latin typeface="Cambria"/>
                <a:cs typeface="Cambria"/>
              </a:rPr>
              <a:t>O</a:t>
            </a:r>
          </a:p>
        </p:txBody>
      </p:sp>
      <p:sp>
        <p:nvSpPr>
          <p:cNvPr id="29" name="TextBox 28"/>
          <p:cNvSpPr txBox="1"/>
          <p:nvPr/>
        </p:nvSpPr>
        <p:spPr>
          <a:xfrm>
            <a:off x="1501819" y="1959093"/>
            <a:ext cx="303125" cy="369332"/>
          </a:xfrm>
          <a:prstGeom prst="rect">
            <a:avLst/>
          </a:prstGeom>
          <a:noFill/>
        </p:spPr>
        <p:txBody>
          <a:bodyPr wrap="none" rtlCol="0">
            <a:spAutoFit/>
          </a:bodyPr>
          <a:lstStyle/>
          <a:p>
            <a:r>
              <a:rPr lang="en-US" b="1" dirty="0">
                <a:latin typeface="Cambria"/>
                <a:cs typeface="Cambria"/>
              </a:rPr>
              <a:t>S</a:t>
            </a:r>
          </a:p>
        </p:txBody>
      </p:sp>
      <p:sp>
        <p:nvSpPr>
          <p:cNvPr id="30" name="TextBox 29"/>
          <p:cNvSpPr txBox="1"/>
          <p:nvPr/>
        </p:nvSpPr>
        <p:spPr>
          <a:xfrm>
            <a:off x="1858339" y="1959093"/>
            <a:ext cx="303125" cy="369332"/>
          </a:xfrm>
          <a:prstGeom prst="rect">
            <a:avLst/>
          </a:prstGeom>
          <a:noFill/>
        </p:spPr>
        <p:txBody>
          <a:bodyPr wrap="none" rtlCol="0">
            <a:spAutoFit/>
          </a:bodyPr>
          <a:lstStyle/>
          <a:p>
            <a:r>
              <a:rPr lang="en-US" b="1" dirty="0">
                <a:latin typeface="Cambria"/>
                <a:cs typeface="Cambria"/>
              </a:rPr>
              <a:t>S</a:t>
            </a:r>
          </a:p>
        </p:txBody>
      </p:sp>
      <p:sp>
        <p:nvSpPr>
          <p:cNvPr id="31" name="TextBox 30"/>
          <p:cNvSpPr txBox="1"/>
          <p:nvPr/>
        </p:nvSpPr>
        <p:spPr>
          <a:xfrm>
            <a:off x="2166184" y="1959093"/>
            <a:ext cx="345167" cy="369332"/>
          </a:xfrm>
          <a:prstGeom prst="rect">
            <a:avLst/>
          </a:prstGeom>
          <a:noFill/>
        </p:spPr>
        <p:txBody>
          <a:bodyPr wrap="none" rtlCol="0">
            <a:spAutoFit/>
          </a:bodyPr>
          <a:lstStyle/>
          <a:p>
            <a:r>
              <a:rPr lang="en-US" b="1" dirty="0">
                <a:latin typeface="Cambria"/>
                <a:cs typeface="Cambria"/>
              </a:rPr>
              <a:t>A</a:t>
            </a:r>
          </a:p>
        </p:txBody>
      </p:sp>
      <p:sp>
        <p:nvSpPr>
          <p:cNvPr id="32" name="TextBox 31"/>
          <p:cNvSpPr txBox="1"/>
          <p:nvPr/>
        </p:nvSpPr>
        <p:spPr>
          <a:xfrm>
            <a:off x="2871136" y="1959093"/>
            <a:ext cx="331078" cy="369332"/>
          </a:xfrm>
          <a:prstGeom prst="rect">
            <a:avLst/>
          </a:prstGeom>
          <a:noFill/>
        </p:spPr>
        <p:txBody>
          <a:bodyPr wrap="none" rtlCol="0">
            <a:spAutoFit/>
          </a:bodyPr>
          <a:lstStyle/>
          <a:p>
            <a:r>
              <a:rPr lang="en-US" b="1" dirty="0">
                <a:latin typeface="Cambria"/>
                <a:cs typeface="Cambria"/>
              </a:rPr>
              <a:t>V</a:t>
            </a:r>
          </a:p>
        </p:txBody>
      </p:sp>
      <p:sp>
        <p:nvSpPr>
          <p:cNvPr id="33" name="TextBox 32"/>
          <p:cNvSpPr txBox="1"/>
          <p:nvPr/>
        </p:nvSpPr>
        <p:spPr>
          <a:xfrm>
            <a:off x="3234913" y="1959093"/>
            <a:ext cx="318003" cy="369332"/>
          </a:xfrm>
          <a:prstGeom prst="rect">
            <a:avLst/>
          </a:prstGeom>
          <a:noFill/>
        </p:spPr>
        <p:txBody>
          <a:bodyPr wrap="none" rtlCol="0">
            <a:spAutoFit/>
          </a:bodyPr>
          <a:lstStyle/>
          <a:p>
            <a:r>
              <a:rPr lang="en-US" b="1" dirty="0">
                <a:latin typeface="Cambria"/>
                <a:cs typeface="Cambria"/>
              </a:rPr>
              <a:t>E</a:t>
            </a:r>
          </a:p>
        </p:txBody>
      </p:sp>
      <p:sp>
        <p:nvSpPr>
          <p:cNvPr id="34" name="TextBox 33"/>
          <p:cNvSpPr txBox="1"/>
          <p:nvPr/>
        </p:nvSpPr>
        <p:spPr>
          <a:xfrm>
            <a:off x="3580093" y="1959093"/>
            <a:ext cx="341447" cy="369332"/>
          </a:xfrm>
          <a:prstGeom prst="rect">
            <a:avLst/>
          </a:prstGeom>
          <a:noFill/>
        </p:spPr>
        <p:txBody>
          <a:bodyPr wrap="none" rtlCol="0">
            <a:spAutoFit/>
          </a:bodyPr>
          <a:lstStyle/>
          <a:p>
            <a:r>
              <a:rPr lang="en-US" b="1" dirty="0">
                <a:latin typeface="Cambria"/>
                <a:cs typeface="Cambria"/>
              </a:rPr>
              <a:t>N</a:t>
            </a:r>
          </a:p>
        </p:txBody>
      </p:sp>
      <p:sp>
        <p:nvSpPr>
          <p:cNvPr id="35" name="TextBox 34"/>
          <p:cNvSpPr txBox="1"/>
          <p:nvPr/>
        </p:nvSpPr>
        <p:spPr>
          <a:xfrm>
            <a:off x="3903076" y="1959093"/>
            <a:ext cx="345167" cy="369332"/>
          </a:xfrm>
          <a:prstGeom prst="rect">
            <a:avLst/>
          </a:prstGeom>
          <a:noFill/>
        </p:spPr>
        <p:txBody>
          <a:bodyPr wrap="none" rtlCol="0">
            <a:spAutoFit/>
          </a:bodyPr>
          <a:lstStyle/>
          <a:p>
            <a:r>
              <a:rPr lang="en-US" b="1" dirty="0">
                <a:latin typeface="Cambria"/>
                <a:cs typeface="Cambria"/>
              </a:rPr>
              <a:t>A</a:t>
            </a:r>
          </a:p>
        </p:txBody>
      </p:sp>
      <p:sp>
        <p:nvSpPr>
          <p:cNvPr id="36" name="TextBox 35"/>
          <p:cNvSpPr txBox="1"/>
          <p:nvPr/>
        </p:nvSpPr>
        <p:spPr>
          <a:xfrm>
            <a:off x="4248243" y="1959093"/>
            <a:ext cx="318003" cy="369332"/>
          </a:xfrm>
          <a:prstGeom prst="rect">
            <a:avLst/>
          </a:prstGeom>
          <a:noFill/>
        </p:spPr>
        <p:txBody>
          <a:bodyPr wrap="none" rtlCol="0">
            <a:spAutoFit/>
          </a:bodyPr>
          <a:lstStyle/>
          <a:p>
            <a:r>
              <a:rPr lang="en-US" b="1" dirty="0">
                <a:latin typeface="Cambria"/>
                <a:cs typeface="Cambria"/>
              </a:rPr>
              <a:t>E</a:t>
            </a:r>
          </a:p>
        </p:txBody>
      </p:sp>
      <p:sp>
        <p:nvSpPr>
          <p:cNvPr id="37" name="TextBox 36"/>
          <p:cNvSpPr txBox="1"/>
          <p:nvPr/>
        </p:nvSpPr>
        <p:spPr>
          <a:xfrm>
            <a:off x="6299998" y="1959093"/>
            <a:ext cx="318003" cy="369332"/>
          </a:xfrm>
          <a:prstGeom prst="rect">
            <a:avLst/>
          </a:prstGeom>
          <a:noFill/>
        </p:spPr>
        <p:txBody>
          <a:bodyPr wrap="none" rtlCol="0">
            <a:spAutoFit/>
          </a:bodyPr>
          <a:lstStyle/>
          <a:p>
            <a:r>
              <a:rPr lang="en-US" b="1" dirty="0">
                <a:latin typeface="Cambria"/>
                <a:cs typeface="Cambria"/>
              </a:rPr>
              <a:t>E</a:t>
            </a:r>
          </a:p>
        </p:txBody>
      </p:sp>
      <p:sp>
        <p:nvSpPr>
          <p:cNvPr id="38" name="TextBox 37"/>
          <p:cNvSpPr txBox="1"/>
          <p:nvPr/>
        </p:nvSpPr>
        <p:spPr>
          <a:xfrm>
            <a:off x="4928630" y="1959093"/>
            <a:ext cx="316989" cy="369332"/>
          </a:xfrm>
          <a:prstGeom prst="rect">
            <a:avLst/>
          </a:prstGeom>
          <a:noFill/>
        </p:spPr>
        <p:txBody>
          <a:bodyPr wrap="none" rtlCol="0">
            <a:spAutoFit/>
          </a:bodyPr>
          <a:lstStyle/>
          <a:p>
            <a:r>
              <a:rPr lang="en-US" b="1" dirty="0">
                <a:latin typeface="Cambria"/>
                <a:cs typeface="Cambria"/>
              </a:rPr>
              <a:t>C</a:t>
            </a:r>
          </a:p>
        </p:txBody>
      </p:sp>
      <p:sp>
        <p:nvSpPr>
          <p:cNvPr id="39" name="TextBox 38"/>
          <p:cNvSpPr txBox="1"/>
          <p:nvPr/>
        </p:nvSpPr>
        <p:spPr>
          <a:xfrm>
            <a:off x="5245619" y="1959093"/>
            <a:ext cx="345167" cy="369332"/>
          </a:xfrm>
          <a:prstGeom prst="rect">
            <a:avLst/>
          </a:prstGeom>
          <a:noFill/>
        </p:spPr>
        <p:txBody>
          <a:bodyPr wrap="none" rtlCol="0">
            <a:spAutoFit/>
          </a:bodyPr>
          <a:lstStyle/>
          <a:p>
            <a:r>
              <a:rPr lang="en-US" b="1" dirty="0">
                <a:latin typeface="Cambria"/>
                <a:cs typeface="Cambria"/>
              </a:rPr>
              <a:t>A</a:t>
            </a:r>
          </a:p>
        </p:txBody>
      </p:sp>
      <p:sp>
        <p:nvSpPr>
          <p:cNvPr id="40" name="TextBox 39"/>
          <p:cNvSpPr txBox="1"/>
          <p:nvPr/>
        </p:nvSpPr>
        <p:spPr>
          <a:xfrm>
            <a:off x="5621612" y="1959093"/>
            <a:ext cx="331078" cy="369332"/>
          </a:xfrm>
          <a:prstGeom prst="rect">
            <a:avLst/>
          </a:prstGeom>
          <a:noFill/>
        </p:spPr>
        <p:txBody>
          <a:bodyPr wrap="none" rtlCol="0">
            <a:spAutoFit/>
          </a:bodyPr>
          <a:lstStyle/>
          <a:p>
            <a:r>
              <a:rPr lang="en-US" b="1" dirty="0">
                <a:latin typeface="Cambria"/>
                <a:cs typeface="Cambria"/>
              </a:rPr>
              <a:t>V</a:t>
            </a:r>
          </a:p>
        </p:txBody>
      </p:sp>
      <p:sp>
        <p:nvSpPr>
          <p:cNvPr id="41" name="TextBox 40"/>
          <p:cNvSpPr txBox="1"/>
          <p:nvPr/>
        </p:nvSpPr>
        <p:spPr>
          <a:xfrm>
            <a:off x="5952690" y="1959093"/>
            <a:ext cx="345167" cy="369332"/>
          </a:xfrm>
          <a:prstGeom prst="rect">
            <a:avLst/>
          </a:prstGeom>
          <a:noFill/>
        </p:spPr>
        <p:txBody>
          <a:bodyPr wrap="none" rtlCol="0">
            <a:spAutoFit/>
          </a:bodyPr>
          <a:lstStyle/>
          <a:p>
            <a:r>
              <a:rPr lang="en-US" b="1" dirty="0">
                <a:latin typeface="Cambria"/>
                <a:cs typeface="Cambria"/>
              </a:rPr>
              <a:t>A</a:t>
            </a:r>
          </a:p>
        </p:txBody>
      </p:sp>
      <p:sp>
        <p:nvSpPr>
          <p:cNvPr id="42" name="TextBox 41"/>
          <p:cNvSpPr txBox="1"/>
          <p:nvPr/>
        </p:nvSpPr>
        <p:spPr>
          <a:xfrm>
            <a:off x="2533726" y="2406416"/>
            <a:ext cx="312906" cy="369332"/>
          </a:xfrm>
          <a:prstGeom prst="rect">
            <a:avLst/>
          </a:prstGeom>
          <a:noFill/>
        </p:spPr>
        <p:txBody>
          <a:bodyPr wrap="none" rtlCol="0">
            <a:spAutoFit/>
          </a:bodyPr>
          <a:lstStyle/>
          <a:p>
            <a:r>
              <a:rPr lang="en-US" b="1" dirty="0">
                <a:latin typeface="Cambria"/>
                <a:cs typeface="Cambria"/>
              </a:rPr>
              <a:t>L</a:t>
            </a:r>
          </a:p>
        </p:txBody>
      </p:sp>
      <p:sp>
        <p:nvSpPr>
          <p:cNvPr id="43" name="TextBox 42"/>
          <p:cNvSpPr txBox="1"/>
          <p:nvPr/>
        </p:nvSpPr>
        <p:spPr>
          <a:xfrm>
            <a:off x="2867066" y="2406416"/>
            <a:ext cx="345167" cy="369332"/>
          </a:xfrm>
          <a:prstGeom prst="rect">
            <a:avLst/>
          </a:prstGeom>
          <a:noFill/>
        </p:spPr>
        <p:txBody>
          <a:bodyPr wrap="none" rtlCol="0">
            <a:spAutoFit/>
          </a:bodyPr>
          <a:lstStyle/>
          <a:p>
            <a:r>
              <a:rPr lang="en-US" b="1" dirty="0">
                <a:latin typeface="Cambria"/>
                <a:cs typeface="Cambria"/>
              </a:rPr>
              <a:t>O</a:t>
            </a:r>
          </a:p>
        </p:txBody>
      </p:sp>
      <p:sp>
        <p:nvSpPr>
          <p:cNvPr id="44" name="TextBox 43"/>
          <p:cNvSpPr txBox="1"/>
          <p:nvPr/>
        </p:nvSpPr>
        <p:spPr>
          <a:xfrm>
            <a:off x="3212246" y="2406416"/>
            <a:ext cx="345167" cy="369332"/>
          </a:xfrm>
          <a:prstGeom prst="rect">
            <a:avLst/>
          </a:prstGeom>
          <a:noFill/>
        </p:spPr>
        <p:txBody>
          <a:bodyPr wrap="none" rtlCol="0">
            <a:spAutoFit/>
          </a:bodyPr>
          <a:lstStyle/>
          <a:p>
            <a:r>
              <a:rPr lang="en-US" b="1" dirty="0">
                <a:latin typeface="Cambria"/>
                <a:cs typeface="Cambria"/>
              </a:rPr>
              <a:t>B</a:t>
            </a:r>
          </a:p>
        </p:txBody>
      </p:sp>
      <p:sp>
        <p:nvSpPr>
          <p:cNvPr id="45" name="TextBox 44"/>
          <p:cNvSpPr txBox="1"/>
          <p:nvPr/>
        </p:nvSpPr>
        <p:spPr>
          <a:xfrm>
            <a:off x="3552916" y="2406416"/>
            <a:ext cx="345167" cy="369332"/>
          </a:xfrm>
          <a:prstGeom prst="rect">
            <a:avLst/>
          </a:prstGeom>
          <a:noFill/>
        </p:spPr>
        <p:txBody>
          <a:bodyPr wrap="none" rtlCol="0">
            <a:spAutoFit/>
          </a:bodyPr>
          <a:lstStyle/>
          <a:p>
            <a:r>
              <a:rPr lang="en-US" b="1" dirty="0">
                <a:latin typeface="Cambria"/>
                <a:cs typeface="Cambria"/>
              </a:rPr>
              <a:t>U</a:t>
            </a:r>
          </a:p>
        </p:txBody>
      </p:sp>
      <p:sp>
        <p:nvSpPr>
          <p:cNvPr id="46" name="TextBox 45"/>
          <p:cNvSpPr txBox="1"/>
          <p:nvPr/>
        </p:nvSpPr>
        <p:spPr>
          <a:xfrm>
            <a:off x="3916268" y="2406416"/>
            <a:ext cx="312906" cy="369332"/>
          </a:xfrm>
          <a:prstGeom prst="rect">
            <a:avLst/>
          </a:prstGeom>
          <a:noFill/>
        </p:spPr>
        <p:txBody>
          <a:bodyPr wrap="none" rtlCol="0">
            <a:spAutoFit/>
          </a:bodyPr>
          <a:lstStyle/>
          <a:p>
            <a:r>
              <a:rPr lang="en-US" b="1" dirty="0">
                <a:latin typeface="Cambria"/>
                <a:cs typeface="Cambria"/>
              </a:rPr>
              <a:t>L</a:t>
            </a:r>
          </a:p>
        </p:txBody>
      </p:sp>
      <p:sp>
        <p:nvSpPr>
          <p:cNvPr id="47" name="TextBox 46"/>
          <p:cNvSpPr txBox="1"/>
          <p:nvPr/>
        </p:nvSpPr>
        <p:spPr>
          <a:xfrm>
            <a:off x="4300879" y="2406416"/>
            <a:ext cx="265367" cy="369332"/>
          </a:xfrm>
          <a:prstGeom prst="rect">
            <a:avLst/>
          </a:prstGeom>
          <a:noFill/>
        </p:spPr>
        <p:txBody>
          <a:bodyPr wrap="none" rtlCol="0">
            <a:spAutoFit/>
          </a:bodyPr>
          <a:lstStyle/>
          <a:p>
            <a:r>
              <a:rPr lang="en-US" b="1" dirty="0">
                <a:latin typeface="Cambria"/>
                <a:cs typeface="Cambria"/>
              </a:rPr>
              <a:t>I</a:t>
            </a:r>
          </a:p>
        </p:txBody>
      </p:sp>
      <p:sp>
        <p:nvSpPr>
          <p:cNvPr id="48" name="TextBox 47"/>
          <p:cNvSpPr txBox="1"/>
          <p:nvPr/>
        </p:nvSpPr>
        <p:spPr>
          <a:xfrm>
            <a:off x="6335307" y="2406416"/>
            <a:ext cx="265367" cy="369332"/>
          </a:xfrm>
          <a:prstGeom prst="rect">
            <a:avLst/>
          </a:prstGeom>
          <a:noFill/>
        </p:spPr>
        <p:txBody>
          <a:bodyPr wrap="none" rtlCol="0">
            <a:spAutoFit/>
          </a:bodyPr>
          <a:lstStyle/>
          <a:p>
            <a:r>
              <a:rPr lang="en-US" b="1" dirty="0">
                <a:latin typeface="Cambria"/>
                <a:cs typeface="Cambria"/>
              </a:rPr>
              <a:t>I</a:t>
            </a:r>
          </a:p>
        </p:txBody>
      </p:sp>
      <p:sp>
        <p:nvSpPr>
          <p:cNvPr id="49" name="TextBox 48"/>
          <p:cNvSpPr txBox="1"/>
          <p:nvPr/>
        </p:nvSpPr>
        <p:spPr>
          <a:xfrm>
            <a:off x="5272783" y="2406416"/>
            <a:ext cx="318003" cy="369332"/>
          </a:xfrm>
          <a:prstGeom prst="rect">
            <a:avLst/>
          </a:prstGeom>
          <a:noFill/>
        </p:spPr>
        <p:txBody>
          <a:bodyPr wrap="none" rtlCol="0">
            <a:spAutoFit/>
          </a:bodyPr>
          <a:lstStyle/>
          <a:p>
            <a:r>
              <a:rPr lang="en-US" b="1" dirty="0">
                <a:latin typeface="Cambria"/>
                <a:cs typeface="Cambria"/>
              </a:rPr>
              <a:t>E</a:t>
            </a:r>
          </a:p>
        </p:txBody>
      </p:sp>
      <p:sp>
        <p:nvSpPr>
          <p:cNvPr id="50" name="TextBox 49"/>
          <p:cNvSpPr txBox="1"/>
          <p:nvPr/>
        </p:nvSpPr>
        <p:spPr>
          <a:xfrm>
            <a:off x="4940578" y="2406416"/>
            <a:ext cx="332205" cy="369332"/>
          </a:xfrm>
          <a:prstGeom prst="rect">
            <a:avLst/>
          </a:prstGeom>
          <a:noFill/>
        </p:spPr>
        <p:txBody>
          <a:bodyPr wrap="none" rtlCol="0">
            <a:spAutoFit/>
          </a:bodyPr>
          <a:lstStyle/>
          <a:p>
            <a:r>
              <a:rPr lang="en-US" b="1" dirty="0">
                <a:latin typeface="Cambria"/>
                <a:cs typeface="Cambria"/>
              </a:rPr>
              <a:t>T</a:t>
            </a:r>
          </a:p>
        </p:txBody>
      </p:sp>
      <p:sp>
        <p:nvSpPr>
          <p:cNvPr id="51" name="TextBox 50"/>
          <p:cNvSpPr txBox="1"/>
          <p:nvPr/>
        </p:nvSpPr>
        <p:spPr>
          <a:xfrm>
            <a:off x="5977005" y="2406416"/>
            <a:ext cx="332205" cy="369332"/>
          </a:xfrm>
          <a:prstGeom prst="rect">
            <a:avLst/>
          </a:prstGeom>
          <a:noFill/>
        </p:spPr>
        <p:txBody>
          <a:bodyPr wrap="none" rtlCol="0">
            <a:spAutoFit/>
          </a:bodyPr>
          <a:lstStyle/>
          <a:p>
            <a:r>
              <a:rPr lang="en-US" b="1" dirty="0">
                <a:latin typeface="Cambria"/>
                <a:cs typeface="Cambria"/>
              </a:rPr>
              <a:t>T</a:t>
            </a:r>
          </a:p>
        </p:txBody>
      </p:sp>
      <p:sp>
        <p:nvSpPr>
          <p:cNvPr id="52" name="TextBox 51"/>
          <p:cNvSpPr txBox="1"/>
          <p:nvPr/>
        </p:nvSpPr>
        <p:spPr>
          <a:xfrm>
            <a:off x="5651200" y="2406416"/>
            <a:ext cx="303125" cy="369332"/>
          </a:xfrm>
          <a:prstGeom prst="rect">
            <a:avLst/>
          </a:prstGeom>
          <a:noFill/>
        </p:spPr>
        <p:txBody>
          <a:bodyPr wrap="none" rtlCol="0">
            <a:spAutoFit/>
          </a:bodyPr>
          <a:lstStyle/>
          <a:p>
            <a:r>
              <a:rPr lang="en-US" b="1" dirty="0">
                <a:latin typeface="Cambria"/>
                <a:cs typeface="Cambria"/>
              </a:rPr>
              <a:t>S</a:t>
            </a:r>
          </a:p>
        </p:txBody>
      </p:sp>
      <p:sp>
        <p:nvSpPr>
          <p:cNvPr id="53" name="TextBox 52"/>
          <p:cNvSpPr txBox="1"/>
          <p:nvPr/>
        </p:nvSpPr>
        <p:spPr>
          <a:xfrm>
            <a:off x="6662899" y="2406416"/>
            <a:ext cx="303125" cy="369332"/>
          </a:xfrm>
          <a:prstGeom prst="rect">
            <a:avLst/>
          </a:prstGeom>
          <a:noFill/>
        </p:spPr>
        <p:txBody>
          <a:bodyPr wrap="none" rtlCol="0">
            <a:spAutoFit/>
          </a:bodyPr>
          <a:lstStyle/>
          <a:p>
            <a:r>
              <a:rPr lang="en-US" b="1" dirty="0">
                <a:latin typeface="Cambria"/>
                <a:cs typeface="Cambria"/>
              </a:rPr>
              <a:t>S</a:t>
            </a:r>
          </a:p>
        </p:txBody>
      </p:sp>
      <p:sp>
        <p:nvSpPr>
          <p:cNvPr id="54" name="TextBox 53"/>
          <p:cNvSpPr txBox="1"/>
          <p:nvPr/>
        </p:nvSpPr>
        <p:spPr>
          <a:xfrm>
            <a:off x="830834" y="2873593"/>
            <a:ext cx="303125" cy="369332"/>
          </a:xfrm>
          <a:prstGeom prst="rect">
            <a:avLst/>
          </a:prstGeom>
          <a:noFill/>
        </p:spPr>
        <p:txBody>
          <a:bodyPr wrap="none" rtlCol="0">
            <a:spAutoFit/>
          </a:bodyPr>
          <a:lstStyle/>
          <a:p>
            <a:r>
              <a:rPr lang="en-US" b="1" dirty="0">
                <a:latin typeface="Cambria"/>
                <a:cs typeface="Cambria"/>
              </a:rPr>
              <a:t>S</a:t>
            </a:r>
          </a:p>
        </p:txBody>
      </p:sp>
      <p:sp>
        <p:nvSpPr>
          <p:cNvPr id="55" name="TextBox 54"/>
          <p:cNvSpPr txBox="1"/>
          <p:nvPr/>
        </p:nvSpPr>
        <p:spPr>
          <a:xfrm>
            <a:off x="2533726" y="2873593"/>
            <a:ext cx="303125" cy="369332"/>
          </a:xfrm>
          <a:prstGeom prst="rect">
            <a:avLst/>
          </a:prstGeom>
          <a:noFill/>
        </p:spPr>
        <p:txBody>
          <a:bodyPr wrap="none" rtlCol="0">
            <a:spAutoFit/>
          </a:bodyPr>
          <a:lstStyle/>
          <a:p>
            <a:r>
              <a:rPr lang="en-US" b="1" dirty="0">
                <a:latin typeface="Cambria"/>
                <a:cs typeface="Cambria"/>
              </a:rPr>
              <a:t>S</a:t>
            </a:r>
          </a:p>
        </p:txBody>
      </p:sp>
      <p:sp>
        <p:nvSpPr>
          <p:cNvPr id="56" name="TextBox 55"/>
          <p:cNvSpPr txBox="1"/>
          <p:nvPr/>
        </p:nvSpPr>
        <p:spPr>
          <a:xfrm>
            <a:off x="3230446" y="2873593"/>
            <a:ext cx="303125" cy="369332"/>
          </a:xfrm>
          <a:prstGeom prst="rect">
            <a:avLst/>
          </a:prstGeom>
          <a:noFill/>
        </p:spPr>
        <p:txBody>
          <a:bodyPr wrap="none" rtlCol="0">
            <a:spAutoFit/>
          </a:bodyPr>
          <a:lstStyle/>
          <a:p>
            <a:r>
              <a:rPr lang="en-US" b="1" dirty="0">
                <a:latin typeface="Cambria"/>
                <a:cs typeface="Cambria"/>
              </a:rPr>
              <a:t>S</a:t>
            </a:r>
          </a:p>
        </p:txBody>
      </p:sp>
      <p:sp>
        <p:nvSpPr>
          <p:cNvPr id="57" name="TextBox 56"/>
          <p:cNvSpPr txBox="1"/>
          <p:nvPr/>
        </p:nvSpPr>
        <p:spPr>
          <a:xfrm>
            <a:off x="4613634" y="2873593"/>
            <a:ext cx="303125" cy="369332"/>
          </a:xfrm>
          <a:prstGeom prst="rect">
            <a:avLst/>
          </a:prstGeom>
          <a:noFill/>
        </p:spPr>
        <p:txBody>
          <a:bodyPr wrap="none" rtlCol="0">
            <a:spAutoFit/>
          </a:bodyPr>
          <a:lstStyle/>
          <a:p>
            <a:r>
              <a:rPr lang="en-US" b="1" dirty="0">
                <a:latin typeface="Cambria"/>
                <a:cs typeface="Cambria"/>
              </a:rPr>
              <a:t>S</a:t>
            </a:r>
          </a:p>
        </p:txBody>
      </p:sp>
      <p:sp>
        <p:nvSpPr>
          <p:cNvPr id="58" name="TextBox 57"/>
          <p:cNvSpPr txBox="1"/>
          <p:nvPr/>
        </p:nvSpPr>
        <p:spPr>
          <a:xfrm>
            <a:off x="2209846" y="3312044"/>
            <a:ext cx="303125" cy="369332"/>
          </a:xfrm>
          <a:prstGeom prst="rect">
            <a:avLst/>
          </a:prstGeom>
          <a:noFill/>
        </p:spPr>
        <p:txBody>
          <a:bodyPr wrap="none" rtlCol="0">
            <a:spAutoFit/>
          </a:bodyPr>
          <a:lstStyle/>
          <a:p>
            <a:r>
              <a:rPr lang="en-US" b="1" dirty="0">
                <a:latin typeface="Cambria"/>
                <a:cs typeface="Cambria"/>
              </a:rPr>
              <a:t>S</a:t>
            </a:r>
          </a:p>
        </p:txBody>
      </p:sp>
      <p:sp>
        <p:nvSpPr>
          <p:cNvPr id="59" name="TextBox 58"/>
          <p:cNvSpPr txBox="1"/>
          <p:nvPr/>
        </p:nvSpPr>
        <p:spPr>
          <a:xfrm>
            <a:off x="5649565" y="3312044"/>
            <a:ext cx="303125" cy="369332"/>
          </a:xfrm>
          <a:prstGeom prst="rect">
            <a:avLst/>
          </a:prstGeom>
          <a:noFill/>
        </p:spPr>
        <p:txBody>
          <a:bodyPr wrap="none" rtlCol="0">
            <a:spAutoFit/>
          </a:bodyPr>
          <a:lstStyle/>
          <a:p>
            <a:r>
              <a:rPr lang="en-US" b="1" dirty="0">
                <a:latin typeface="Cambria"/>
                <a:cs typeface="Cambria"/>
              </a:rPr>
              <a:t>S</a:t>
            </a:r>
          </a:p>
        </p:txBody>
      </p:sp>
      <p:sp>
        <p:nvSpPr>
          <p:cNvPr id="60" name="TextBox 59"/>
          <p:cNvSpPr txBox="1"/>
          <p:nvPr/>
        </p:nvSpPr>
        <p:spPr>
          <a:xfrm>
            <a:off x="1858339" y="4229271"/>
            <a:ext cx="303125" cy="369332"/>
          </a:xfrm>
          <a:prstGeom prst="rect">
            <a:avLst/>
          </a:prstGeom>
          <a:noFill/>
        </p:spPr>
        <p:txBody>
          <a:bodyPr wrap="none" rtlCol="0">
            <a:spAutoFit/>
          </a:bodyPr>
          <a:lstStyle/>
          <a:p>
            <a:r>
              <a:rPr lang="en-US" b="1" dirty="0">
                <a:latin typeface="Cambria"/>
                <a:cs typeface="Cambria"/>
              </a:rPr>
              <a:t>S</a:t>
            </a:r>
          </a:p>
        </p:txBody>
      </p:sp>
      <p:sp>
        <p:nvSpPr>
          <p:cNvPr id="61" name="TextBox 60"/>
          <p:cNvSpPr txBox="1"/>
          <p:nvPr/>
        </p:nvSpPr>
        <p:spPr>
          <a:xfrm>
            <a:off x="1169614" y="2873593"/>
            <a:ext cx="332205" cy="369332"/>
          </a:xfrm>
          <a:prstGeom prst="rect">
            <a:avLst/>
          </a:prstGeom>
          <a:noFill/>
        </p:spPr>
        <p:txBody>
          <a:bodyPr wrap="none" rtlCol="0">
            <a:spAutoFit/>
          </a:bodyPr>
          <a:lstStyle/>
          <a:p>
            <a:r>
              <a:rPr lang="en-US" b="1" dirty="0">
                <a:latin typeface="Cambria"/>
                <a:cs typeface="Cambria"/>
              </a:rPr>
              <a:t>T</a:t>
            </a:r>
          </a:p>
        </p:txBody>
      </p:sp>
      <p:sp>
        <p:nvSpPr>
          <p:cNvPr id="62" name="TextBox 61"/>
          <p:cNvSpPr txBox="1"/>
          <p:nvPr/>
        </p:nvSpPr>
        <p:spPr>
          <a:xfrm>
            <a:off x="3566655" y="3312044"/>
            <a:ext cx="332205" cy="369332"/>
          </a:xfrm>
          <a:prstGeom prst="rect">
            <a:avLst/>
          </a:prstGeom>
          <a:noFill/>
        </p:spPr>
        <p:txBody>
          <a:bodyPr wrap="none" rtlCol="0">
            <a:spAutoFit/>
          </a:bodyPr>
          <a:lstStyle/>
          <a:p>
            <a:r>
              <a:rPr lang="en-US" b="1" dirty="0">
                <a:latin typeface="Cambria"/>
                <a:cs typeface="Cambria"/>
              </a:rPr>
              <a:t>T</a:t>
            </a:r>
          </a:p>
        </p:txBody>
      </p:sp>
      <p:sp>
        <p:nvSpPr>
          <p:cNvPr id="64" name="TextBox 63"/>
          <p:cNvSpPr txBox="1"/>
          <p:nvPr/>
        </p:nvSpPr>
        <p:spPr>
          <a:xfrm>
            <a:off x="3215275" y="4229271"/>
            <a:ext cx="332205" cy="369332"/>
          </a:xfrm>
          <a:prstGeom prst="rect">
            <a:avLst/>
          </a:prstGeom>
          <a:noFill/>
        </p:spPr>
        <p:txBody>
          <a:bodyPr wrap="none" rtlCol="0">
            <a:spAutoFit/>
          </a:bodyPr>
          <a:lstStyle/>
          <a:p>
            <a:r>
              <a:rPr lang="en-US" b="1" dirty="0">
                <a:latin typeface="Cambria"/>
                <a:cs typeface="Cambria"/>
              </a:rPr>
              <a:t>T</a:t>
            </a:r>
          </a:p>
        </p:txBody>
      </p:sp>
      <p:sp>
        <p:nvSpPr>
          <p:cNvPr id="65" name="TextBox 64"/>
          <p:cNvSpPr txBox="1"/>
          <p:nvPr/>
        </p:nvSpPr>
        <p:spPr>
          <a:xfrm>
            <a:off x="5622120" y="4229271"/>
            <a:ext cx="332205" cy="369332"/>
          </a:xfrm>
          <a:prstGeom prst="rect">
            <a:avLst/>
          </a:prstGeom>
          <a:noFill/>
        </p:spPr>
        <p:txBody>
          <a:bodyPr wrap="none" rtlCol="0">
            <a:spAutoFit/>
          </a:bodyPr>
          <a:lstStyle/>
          <a:p>
            <a:r>
              <a:rPr lang="en-US" b="1" dirty="0">
                <a:latin typeface="Cambria"/>
                <a:cs typeface="Cambria"/>
              </a:rPr>
              <a:t>T</a:t>
            </a:r>
          </a:p>
        </p:txBody>
      </p:sp>
      <p:sp>
        <p:nvSpPr>
          <p:cNvPr id="66" name="TextBox 65"/>
          <p:cNvSpPr txBox="1"/>
          <p:nvPr/>
        </p:nvSpPr>
        <p:spPr>
          <a:xfrm>
            <a:off x="1517656" y="2873593"/>
            <a:ext cx="318003" cy="369332"/>
          </a:xfrm>
          <a:prstGeom prst="rect">
            <a:avLst/>
          </a:prstGeom>
          <a:noFill/>
        </p:spPr>
        <p:txBody>
          <a:bodyPr wrap="none" rtlCol="0">
            <a:spAutoFit/>
          </a:bodyPr>
          <a:lstStyle/>
          <a:p>
            <a:r>
              <a:rPr lang="en-US" b="1" dirty="0">
                <a:latin typeface="Cambria"/>
                <a:cs typeface="Cambria"/>
              </a:rPr>
              <a:t>E</a:t>
            </a:r>
          </a:p>
        </p:txBody>
      </p:sp>
      <p:sp>
        <p:nvSpPr>
          <p:cNvPr id="67" name="TextBox 66"/>
          <p:cNvSpPr txBox="1"/>
          <p:nvPr/>
        </p:nvSpPr>
        <p:spPr>
          <a:xfrm>
            <a:off x="4259087" y="2873593"/>
            <a:ext cx="318003" cy="369332"/>
          </a:xfrm>
          <a:prstGeom prst="rect">
            <a:avLst/>
          </a:prstGeom>
          <a:noFill/>
        </p:spPr>
        <p:txBody>
          <a:bodyPr wrap="none" rtlCol="0">
            <a:spAutoFit/>
          </a:bodyPr>
          <a:lstStyle/>
          <a:p>
            <a:r>
              <a:rPr lang="en-US" b="1" dirty="0">
                <a:latin typeface="Cambria"/>
                <a:cs typeface="Cambria"/>
              </a:rPr>
              <a:t>E</a:t>
            </a:r>
          </a:p>
        </p:txBody>
      </p:sp>
      <p:sp>
        <p:nvSpPr>
          <p:cNvPr id="68" name="TextBox 67"/>
          <p:cNvSpPr txBox="1"/>
          <p:nvPr/>
        </p:nvSpPr>
        <p:spPr>
          <a:xfrm>
            <a:off x="5976522" y="2873593"/>
            <a:ext cx="318003" cy="369332"/>
          </a:xfrm>
          <a:prstGeom prst="rect">
            <a:avLst/>
          </a:prstGeom>
          <a:noFill/>
        </p:spPr>
        <p:txBody>
          <a:bodyPr wrap="none" rtlCol="0">
            <a:spAutoFit/>
          </a:bodyPr>
          <a:lstStyle/>
          <a:p>
            <a:r>
              <a:rPr lang="en-US" b="1" dirty="0">
                <a:latin typeface="Cambria"/>
                <a:cs typeface="Cambria"/>
              </a:rPr>
              <a:t>E</a:t>
            </a:r>
          </a:p>
        </p:txBody>
      </p:sp>
      <p:sp>
        <p:nvSpPr>
          <p:cNvPr id="69" name="TextBox 68"/>
          <p:cNvSpPr txBox="1"/>
          <p:nvPr/>
        </p:nvSpPr>
        <p:spPr>
          <a:xfrm>
            <a:off x="7002906" y="2873593"/>
            <a:ext cx="318003" cy="369332"/>
          </a:xfrm>
          <a:prstGeom prst="rect">
            <a:avLst/>
          </a:prstGeom>
          <a:noFill/>
        </p:spPr>
        <p:txBody>
          <a:bodyPr wrap="none" rtlCol="0">
            <a:spAutoFit/>
          </a:bodyPr>
          <a:lstStyle/>
          <a:p>
            <a:r>
              <a:rPr lang="en-US" b="1" dirty="0">
                <a:latin typeface="Cambria"/>
                <a:cs typeface="Cambria"/>
              </a:rPr>
              <a:t>E</a:t>
            </a:r>
          </a:p>
        </p:txBody>
      </p:sp>
      <p:sp>
        <p:nvSpPr>
          <p:cNvPr id="70" name="TextBox 69"/>
          <p:cNvSpPr txBox="1"/>
          <p:nvPr/>
        </p:nvSpPr>
        <p:spPr>
          <a:xfrm>
            <a:off x="8039797" y="2873593"/>
            <a:ext cx="318003" cy="369332"/>
          </a:xfrm>
          <a:prstGeom prst="rect">
            <a:avLst/>
          </a:prstGeom>
          <a:noFill/>
        </p:spPr>
        <p:txBody>
          <a:bodyPr wrap="none" rtlCol="0">
            <a:spAutoFit/>
          </a:bodyPr>
          <a:lstStyle/>
          <a:p>
            <a:r>
              <a:rPr lang="en-US" b="1" dirty="0">
                <a:latin typeface="Cambria"/>
                <a:cs typeface="Cambria"/>
              </a:rPr>
              <a:t>E</a:t>
            </a:r>
          </a:p>
        </p:txBody>
      </p:sp>
      <p:sp>
        <p:nvSpPr>
          <p:cNvPr id="71" name="TextBox 70"/>
          <p:cNvSpPr txBox="1"/>
          <p:nvPr/>
        </p:nvSpPr>
        <p:spPr>
          <a:xfrm>
            <a:off x="8720820" y="2873593"/>
            <a:ext cx="318003" cy="369332"/>
          </a:xfrm>
          <a:prstGeom prst="rect">
            <a:avLst/>
          </a:prstGeom>
          <a:noFill/>
        </p:spPr>
        <p:txBody>
          <a:bodyPr wrap="none" rtlCol="0">
            <a:spAutoFit/>
          </a:bodyPr>
          <a:lstStyle/>
          <a:p>
            <a:r>
              <a:rPr lang="en-US" b="1" dirty="0">
                <a:latin typeface="Cambria"/>
                <a:cs typeface="Cambria"/>
              </a:rPr>
              <a:t>E</a:t>
            </a:r>
          </a:p>
        </p:txBody>
      </p:sp>
      <p:sp>
        <p:nvSpPr>
          <p:cNvPr id="73" name="TextBox 72"/>
          <p:cNvSpPr txBox="1"/>
          <p:nvPr/>
        </p:nvSpPr>
        <p:spPr>
          <a:xfrm>
            <a:off x="4598756" y="3758139"/>
            <a:ext cx="318003" cy="369332"/>
          </a:xfrm>
          <a:prstGeom prst="rect">
            <a:avLst/>
          </a:prstGeom>
          <a:noFill/>
        </p:spPr>
        <p:txBody>
          <a:bodyPr wrap="none" rtlCol="0">
            <a:spAutoFit/>
          </a:bodyPr>
          <a:lstStyle/>
          <a:p>
            <a:r>
              <a:rPr lang="en-US" b="1" dirty="0">
                <a:latin typeface="Cambria"/>
                <a:cs typeface="Cambria"/>
              </a:rPr>
              <a:t>E</a:t>
            </a:r>
          </a:p>
        </p:txBody>
      </p:sp>
      <p:sp>
        <p:nvSpPr>
          <p:cNvPr id="74" name="TextBox 73"/>
          <p:cNvSpPr txBox="1"/>
          <p:nvPr/>
        </p:nvSpPr>
        <p:spPr>
          <a:xfrm>
            <a:off x="7337986" y="3758139"/>
            <a:ext cx="318003" cy="369332"/>
          </a:xfrm>
          <a:prstGeom prst="rect">
            <a:avLst/>
          </a:prstGeom>
          <a:noFill/>
        </p:spPr>
        <p:txBody>
          <a:bodyPr wrap="none" rtlCol="0">
            <a:spAutoFit/>
          </a:bodyPr>
          <a:lstStyle/>
          <a:p>
            <a:r>
              <a:rPr lang="en-US" b="1" dirty="0">
                <a:latin typeface="Cambria"/>
                <a:cs typeface="Cambria"/>
              </a:rPr>
              <a:t>E</a:t>
            </a:r>
          </a:p>
        </p:txBody>
      </p:sp>
      <p:sp>
        <p:nvSpPr>
          <p:cNvPr id="75" name="TextBox 74"/>
          <p:cNvSpPr txBox="1"/>
          <p:nvPr/>
        </p:nvSpPr>
        <p:spPr>
          <a:xfrm>
            <a:off x="1831357" y="2873593"/>
            <a:ext cx="341447" cy="369332"/>
          </a:xfrm>
          <a:prstGeom prst="rect">
            <a:avLst/>
          </a:prstGeom>
          <a:noFill/>
        </p:spPr>
        <p:txBody>
          <a:bodyPr wrap="none" rtlCol="0">
            <a:spAutoFit/>
          </a:bodyPr>
          <a:lstStyle/>
          <a:p>
            <a:r>
              <a:rPr lang="en-US" b="1" dirty="0">
                <a:latin typeface="Cambria"/>
                <a:cs typeface="Cambria"/>
              </a:rPr>
              <a:t>N</a:t>
            </a:r>
          </a:p>
        </p:txBody>
      </p:sp>
      <p:sp>
        <p:nvSpPr>
          <p:cNvPr id="76" name="TextBox 75"/>
          <p:cNvSpPr txBox="1"/>
          <p:nvPr/>
        </p:nvSpPr>
        <p:spPr>
          <a:xfrm>
            <a:off x="4248243" y="3758139"/>
            <a:ext cx="341447" cy="369332"/>
          </a:xfrm>
          <a:prstGeom prst="rect">
            <a:avLst/>
          </a:prstGeom>
          <a:noFill/>
        </p:spPr>
        <p:txBody>
          <a:bodyPr wrap="none" rtlCol="0">
            <a:spAutoFit/>
          </a:bodyPr>
          <a:lstStyle/>
          <a:p>
            <a:r>
              <a:rPr lang="en-US" b="1" dirty="0">
                <a:latin typeface="Cambria"/>
                <a:cs typeface="Cambria"/>
              </a:rPr>
              <a:t>N</a:t>
            </a:r>
          </a:p>
        </p:txBody>
      </p:sp>
      <p:sp>
        <p:nvSpPr>
          <p:cNvPr id="77" name="TextBox 76"/>
          <p:cNvSpPr txBox="1"/>
          <p:nvPr/>
        </p:nvSpPr>
        <p:spPr>
          <a:xfrm>
            <a:off x="2878893" y="4229271"/>
            <a:ext cx="341447" cy="369332"/>
          </a:xfrm>
          <a:prstGeom prst="rect">
            <a:avLst/>
          </a:prstGeom>
          <a:noFill/>
        </p:spPr>
        <p:txBody>
          <a:bodyPr wrap="none" rtlCol="0">
            <a:spAutoFit/>
          </a:bodyPr>
          <a:lstStyle/>
          <a:p>
            <a:r>
              <a:rPr lang="en-US" b="1" dirty="0">
                <a:latin typeface="Cambria"/>
                <a:cs typeface="Cambria"/>
              </a:rPr>
              <a:t>N</a:t>
            </a:r>
          </a:p>
        </p:txBody>
      </p:sp>
      <p:sp>
        <p:nvSpPr>
          <p:cNvPr id="79" name="TextBox 78"/>
          <p:cNvSpPr txBox="1"/>
          <p:nvPr/>
        </p:nvSpPr>
        <p:spPr>
          <a:xfrm>
            <a:off x="2179146" y="2873593"/>
            <a:ext cx="345167" cy="369332"/>
          </a:xfrm>
          <a:prstGeom prst="rect">
            <a:avLst/>
          </a:prstGeom>
          <a:noFill/>
        </p:spPr>
        <p:txBody>
          <a:bodyPr wrap="none" rtlCol="0">
            <a:spAutoFit/>
          </a:bodyPr>
          <a:lstStyle/>
          <a:p>
            <a:r>
              <a:rPr lang="en-US" b="1" dirty="0">
                <a:latin typeface="Cambria"/>
                <a:cs typeface="Cambria"/>
              </a:rPr>
              <a:t>O</a:t>
            </a:r>
          </a:p>
        </p:txBody>
      </p:sp>
      <p:sp>
        <p:nvSpPr>
          <p:cNvPr id="80" name="TextBox 79"/>
          <p:cNvSpPr txBox="1"/>
          <p:nvPr/>
        </p:nvSpPr>
        <p:spPr>
          <a:xfrm>
            <a:off x="2875173" y="3312044"/>
            <a:ext cx="345167" cy="369332"/>
          </a:xfrm>
          <a:prstGeom prst="rect">
            <a:avLst/>
          </a:prstGeom>
          <a:noFill/>
        </p:spPr>
        <p:txBody>
          <a:bodyPr wrap="none" rtlCol="0">
            <a:spAutoFit/>
          </a:bodyPr>
          <a:lstStyle/>
          <a:p>
            <a:r>
              <a:rPr lang="en-US" b="1" dirty="0">
                <a:latin typeface="Cambria"/>
                <a:cs typeface="Cambria"/>
              </a:rPr>
              <a:t>O</a:t>
            </a:r>
          </a:p>
        </p:txBody>
      </p:sp>
      <p:sp>
        <p:nvSpPr>
          <p:cNvPr id="81" name="TextBox 80"/>
          <p:cNvSpPr txBox="1"/>
          <p:nvPr/>
        </p:nvSpPr>
        <p:spPr>
          <a:xfrm>
            <a:off x="819494" y="3312044"/>
            <a:ext cx="318003" cy="369332"/>
          </a:xfrm>
          <a:prstGeom prst="rect">
            <a:avLst/>
          </a:prstGeom>
          <a:noFill/>
        </p:spPr>
        <p:txBody>
          <a:bodyPr wrap="none" rtlCol="0">
            <a:spAutoFit/>
          </a:bodyPr>
          <a:lstStyle/>
          <a:p>
            <a:r>
              <a:rPr lang="en-US" b="1" dirty="0">
                <a:latin typeface="Cambria"/>
                <a:cs typeface="Cambria"/>
              </a:rPr>
              <a:t>E</a:t>
            </a:r>
          </a:p>
        </p:txBody>
      </p:sp>
      <p:sp>
        <p:nvSpPr>
          <p:cNvPr id="82" name="TextBox 81"/>
          <p:cNvSpPr txBox="1"/>
          <p:nvPr/>
        </p:nvSpPr>
        <p:spPr>
          <a:xfrm>
            <a:off x="4589690" y="3312044"/>
            <a:ext cx="345167" cy="369332"/>
          </a:xfrm>
          <a:prstGeom prst="rect">
            <a:avLst/>
          </a:prstGeom>
          <a:noFill/>
        </p:spPr>
        <p:txBody>
          <a:bodyPr wrap="none" rtlCol="0">
            <a:spAutoFit/>
          </a:bodyPr>
          <a:lstStyle/>
          <a:p>
            <a:r>
              <a:rPr lang="en-US" b="1" dirty="0">
                <a:latin typeface="Cambria"/>
                <a:cs typeface="Cambria"/>
              </a:rPr>
              <a:t>O</a:t>
            </a:r>
          </a:p>
        </p:txBody>
      </p:sp>
      <p:sp>
        <p:nvSpPr>
          <p:cNvPr id="83" name="TextBox 82"/>
          <p:cNvSpPr txBox="1"/>
          <p:nvPr/>
        </p:nvSpPr>
        <p:spPr>
          <a:xfrm>
            <a:off x="1145299" y="4229271"/>
            <a:ext cx="345167" cy="369332"/>
          </a:xfrm>
          <a:prstGeom prst="rect">
            <a:avLst/>
          </a:prstGeom>
          <a:noFill/>
        </p:spPr>
        <p:txBody>
          <a:bodyPr wrap="none" rtlCol="0">
            <a:spAutoFit/>
          </a:bodyPr>
          <a:lstStyle/>
          <a:p>
            <a:r>
              <a:rPr lang="en-US" b="1" dirty="0">
                <a:latin typeface="Cambria"/>
                <a:cs typeface="Cambria"/>
              </a:rPr>
              <a:t>O</a:t>
            </a:r>
          </a:p>
        </p:txBody>
      </p:sp>
      <p:sp>
        <p:nvSpPr>
          <p:cNvPr id="84" name="TextBox 83"/>
          <p:cNvSpPr txBox="1"/>
          <p:nvPr/>
        </p:nvSpPr>
        <p:spPr>
          <a:xfrm>
            <a:off x="2896391" y="2873593"/>
            <a:ext cx="265367" cy="369332"/>
          </a:xfrm>
          <a:prstGeom prst="rect">
            <a:avLst/>
          </a:prstGeom>
          <a:noFill/>
        </p:spPr>
        <p:txBody>
          <a:bodyPr wrap="none" rtlCol="0">
            <a:spAutoFit/>
          </a:bodyPr>
          <a:lstStyle/>
          <a:p>
            <a:r>
              <a:rPr lang="en-US" b="1" dirty="0">
                <a:latin typeface="Cambria"/>
                <a:cs typeface="Cambria"/>
              </a:rPr>
              <a:t>I</a:t>
            </a:r>
          </a:p>
        </p:txBody>
      </p:sp>
      <p:sp>
        <p:nvSpPr>
          <p:cNvPr id="85" name="TextBox 84"/>
          <p:cNvSpPr txBox="1"/>
          <p:nvPr/>
        </p:nvSpPr>
        <p:spPr>
          <a:xfrm>
            <a:off x="4960486" y="2873593"/>
            <a:ext cx="265367" cy="369332"/>
          </a:xfrm>
          <a:prstGeom prst="rect">
            <a:avLst/>
          </a:prstGeom>
          <a:noFill/>
        </p:spPr>
        <p:txBody>
          <a:bodyPr wrap="none" rtlCol="0">
            <a:spAutoFit/>
          </a:bodyPr>
          <a:lstStyle/>
          <a:p>
            <a:r>
              <a:rPr lang="en-US" b="1" dirty="0">
                <a:latin typeface="Cambria"/>
                <a:cs typeface="Cambria"/>
              </a:rPr>
              <a:t>I</a:t>
            </a:r>
          </a:p>
        </p:txBody>
      </p:sp>
      <p:sp>
        <p:nvSpPr>
          <p:cNvPr id="86" name="TextBox 85"/>
          <p:cNvSpPr txBox="1"/>
          <p:nvPr/>
        </p:nvSpPr>
        <p:spPr>
          <a:xfrm>
            <a:off x="1869660" y="3312044"/>
            <a:ext cx="265367" cy="369332"/>
          </a:xfrm>
          <a:prstGeom prst="rect">
            <a:avLst/>
          </a:prstGeom>
          <a:noFill/>
        </p:spPr>
        <p:txBody>
          <a:bodyPr wrap="none" rtlCol="0">
            <a:spAutoFit/>
          </a:bodyPr>
          <a:lstStyle/>
          <a:p>
            <a:r>
              <a:rPr lang="en-US" b="1" dirty="0">
                <a:latin typeface="Cambria"/>
                <a:cs typeface="Cambria"/>
              </a:rPr>
              <a:t>I</a:t>
            </a:r>
          </a:p>
        </p:txBody>
      </p:sp>
      <p:sp>
        <p:nvSpPr>
          <p:cNvPr id="87" name="TextBox 86"/>
          <p:cNvSpPr txBox="1"/>
          <p:nvPr/>
        </p:nvSpPr>
        <p:spPr>
          <a:xfrm>
            <a:off x="2556711" y="3312044"/>
            <a:ext cx="265367" cy="369332"/>
          </a:xfrm>
          <a:prstGeom prst="rect">
            <a:avLst/>
          </a:prstGeom>
          <a:noFill/>
        </p:spPr>
        <p:txBody>
          <a:bodyPr wrap="none" rtlCol="0">
            <a:spAutoFit/>
          </a:bodyPr>
          <a:lstStyle/>
          <a:p>
            <a:r>
              <a:rPr lang="en-US" b="1" dirty="0">
                <a:latin typeface="Cambria"/>
                <a:cs typeface="Cambria"/>
              </a:rPr>
              <a:t>I</a:t>
            </a:r>
          </a:p>
        </p:txBody>
      </p:sp>
      <p:sp>
        <p:nvSpPr>
          <p:cNvPr id="88" name="TextBox 87"/>
          <p:cNvSpPr txBox="1"/>
          <p:nvPr/>
        </p:nvSpPr>
        <p:spPr>
          <a:xfrm>
            <a:off x="5293971" y="3312044"/>
            <a:ext cx="265367" cy="369332"/>
          </a:xfrm>
          <a:prstGeom prst="rect">
            <a:avLst/>
          </a:prstGeom>
          <a:noFill/>
        </p:spPr>
        <p:txBody>
          <a:bodyPr wrap="none" rtlCol="0">
            <a:spAutoFit/>
          </a:bodyPr>
          <a:lstStyle/>
          <a:p>
            <a:r>
              <a:rPr lang="en-US" b="1" dirty="0">
                <a:latin typeface="Cambria"/>
                <a:cs typeface="Cambria"/>
              </a:rPr>
              <a:t>I</a:t>
            </a:r>
          </a:p>
        </p:txBody>
      </p:sp>
      <p:sp>
        <p:nvSpPr>
          <p:cNvPr id="89" name="TextBox 88"/>
          <p:cNvSpPr txBox="1"/>
          <p:nvPr/>
        </p:nvSpPr>
        <p:spPr>
          <a:xfrm>
            <a:off x="7337986" y="3312044"/>
            <a:ext cx="265367" cy="369332"/>
          </a:xfrm>
          <a:prstGeom prst="rect">
            <a:avLst/>
          </a:prstGeom>
          <a:noFill/>
        </p:spPr>
        <p:txBody>
          <a:bodyPr wrap="none" rtlCol="0">
            <a:spAutoFit/>
          </a:bodyPr>
          <a:lstStyle/>
          <a:p>
            <a:r>
              <a:rPr lang="en-US" b="1" dirty="0">
                <a:latin typeface="Cambria"/>
                <a:cs typeface="Cambria"/>
              </a:rPr>
              <a:t>I</a:t>
            </a:r>
          </a:p>
        </p:txBody>
      </p:sp>
      <p:sp>
        <p:nvSpPr>
          <p:cNvPr id="90" name="TextBox 89"/>
          <p:cNvSpPr txBox="1"/>
          <p:nvPr/>
        </p:nvSpPr>
        <p:spPr>
          <a:xfrm>
            <a:off x="8386276" y="3312044"/>
            <a:ext cx="265367" cy="369332"/>
          </a:xfrm>
          <a:prstGeom prst="rect">
            <a:avLst/>
          </a:prstGeom>
          <a:noFill/>
        </p:spPr>
        <p:txBody>
          <a:bodyPr wrap="none" rtlCol="0">
            <a:spAutoFit/>
          </a:bodyPr>
          <a:lstStyle/>
          <a:p>
            <a:r>
              <a:rPr lang="en-US" b="1" dirty="0">
                <a:latin typeface="Cambria"/>
                <a:cs typeface="Cambria"/>
              </a:rPr>
              <a:t>I</a:t>
            </a:r>
          </a:p>
        </p:txBody>
      </p:sp>
      <p:sp>
        <p:nvSpPr>
          <p:cNvPr id="91" name="TextBox 90"/>
          <p:cNvSpPr txBox="1"/>
          <p:nvPr/>
        </p:nvSpPr>
        <p:spPr>
          <a:xfrm>
            <a:off x="6684903" y="3312044"/>
            <a:ext cx="318003" cy="369332"/>
          </a:xfrm>
          <a:prstGeom prst="rect">
            <a:avLst/>
          </a:prstGeom>
          <a:noFill/>
        </p:spPr>
        <p:txBody>
          <a:bodyPr wrap="none" rtlCol="0">
            <a:spAutoFit/>
          </a:bodyPr>
          <a:lstStyle/>
          <a:p>
            <a:r>
              <a:rPr lang="en-US" b="1" dirty="0">
                <a:latin typeface="Cambria"/>
                <a:cs typeface="Cambria"/>
              </a:rPr>
              <a:t>E</a:t>
            </a:r>
          </a:p>
        </p:txBody>
      </p:sp>
      <p:sp>
        <p:nvSpPr>
          <p:cNvPr id="92" name="TextBox 91"/>
          <p:cNvSpPr txBox="1"/>
          <p:nvPr/>
        </p:nvSpPr>
        <p:spPr>
          <a:xfrm>
            <a:off x="7002906" y="3312044"/>
            <a:ext cx="341447" cy="369332"/>
          </a:xfrm>
          <a:prstGeom prst="rect">
            <a:avLst/>
          </a:prstGeom>
          <a:noFill/>
        </p:spPr>
        <p:txBody>
          <a:bodyPr wrap="none" rtlCol="0">
            <a:spAutoFit/>
          </a:bodyPr>
          <a:lstStyle/>
          <a:p>
            <a:r>
              <a:rPr lang="en-US" b="1" dirty="0">
                <a:latin typeface="Cambria"/>
                <a:cs typeface="Cambria"/>
              </a:rPr>
              <a:t>N</a:t>
            </a:r>
          </a:p>
        </p:txBody>
      </p:sp>
      <p:sp>
        <p:nvSpPr>
          <p:cNvPr id="93" name="TextBox 92"/>
          <p:cNvSpPr txBox="1"/>
          <p:nvPr/>
        </p:nvSpPr>
        <p:spPr>
          <a:xfrm>
            <a:off x="8016353" y="3312044"/>
            <a:ext cx="341447" cy="369332"/>
          </a:xfrm>
          <a:prstGeom prst="rect">
            <a:avLst/>
          </a:prstGeom>
          <a:noFill/>
        </p:spPr>
        <p:txBody>
          <a:bodyPr wrap="none" rtlCol="0">
            <a:spAutoFit/>
          </a:bodyPr>
          <a:lstStyle/>
          <a:p>
            <a:r>
              <a:rPr lang="en-US" b="1" dirty="0">
                <a:latin typeface="Cambria"/>
                <a:cs typeface="Cambria"/>
              </a:rPr>
              <a:t>N</a:t>
            </a:r>
          </a:p>
        </p:txBody>
      </p:sp>
      <p:sp>
        <p:nvSpPr>
          <p:cNvPr id="94" name="TextBox 93"/>
          <p:cNvSpPr txBox="1"/>
          <p:nvPr/>
        </p:nvSpPr>
        <p:spPr>
          <a:xfrm>
            <a:off x="5631865" y="3758139"/>
            <a:ext cx="303125" cy="369332"/>
          </a:xfrm>
          <a:prstGeom prst="rect">
            <a:avLst/>
          </a:prstGeom>
          <a:noFill/>
        </p:spPr>
        <p:txBody>
          <a:bodyPr wrap="none" rtlCol="0">
            <a:spAutoFit/>
          </a:bodyPr>
          <a:lstStyle/>
          <a:p>
            <a:r>
              <a:rPr lang="en-US" b="1" dirty="0">
                <a:latin typeface="Cambria"/>
                <a:cs typeface="Cambria"/>
              </a:rPr>
              <a:t>S</a:t>
            </a:r>
          </a:p>
        </p:txBody>
      </p:sp>
      <p:sp>
        <p:nvSpPr>
          <p:cNvPr id="95" name="TextBox 94"/>
          <p:cNvSpPr txBox="1"/>
          <p:nvPr/>
        </p:nvSpPr>
        <p:spPr>
          <a:xfrm>
            <a:off x="5276271" y="3758139"/>
            <a:ext cx="265367" cy="369332"/>
          </a:xfrm>
          <a:prstGeom prst="rect">
            <a:avLst/>
          </a:prstGeom>
          <a:noFill/>
        </p:spPr>
        <p:txBody>
          <a:bodyPr wrap="none" rtlCol="0">
            <a:spAutoFit/>
          </a:bodyPr>
          <a:lstStyle/>
          <a:p>
            <a:r>
              <a:rPr lang="en-US" b="1" dirty="0">
                <a:latin typeface="Cambria"/>
                <a:cs typeface="Cambria"/>
              </a:rPr>
              <a:t>I</a:t>
            </a:r>
          </a:p>
        </p:txBody>
      </p:sp>
      <p:sp>
        <p:nvSpPr>
          <p:cNvPr id="96" name="TextBox 95"/>
          <p:cNvSpPr txBox="1"/>
          <p:nvPr/>
        </p:nvSpPr>
        <p:spPr>
          <a:xfrm>
            <a:off x="7694223" y="3758139"/>
            <a:ext cx="345167" cy="369332"/>
          </a:xfrm>
          <a:prstGeom prst="rect">
            <a:avLst/>
          </a:prstGeom>
          <a:noFill/>
        </p:spPr>
        <p:txBody>
          <a:bodyPr wrap="none" rtlCol="0">
            <a:spAutoFit/>
          </a:bodyPr>
          <a:lstStyle/>
          <a:p>
            <a:r>
              <a:rPr lang="en-US" b="1" dirty="0">
                <a:latin typeface="Cambria"/>
                <a:cs typeface="Cambria"/>
              </a:rPr>
              <a:t>R</a:t>
            </a:r>
          </a:p>
        </p:txBody>
      </p:sp>
      <p:sp>
        <p:nvSpPr>
          <p:cNvPr id="97" name="TextBox 96"/>
          <p:cNvSpPr txBox="1"/>
          <p:nvPr/>
        </p:nvSpPr>
        <p:spPr>
          <a:xfrm>
            <a:off x="8062070" y="3758139"/>
            <a:ext cx="265367" cy="369332"/>
          </a:xfrm>
          <a:prstGeom prst="rect">
            <a:avLst/>
          </a:prstGeom>
          <a:noFill/>
        </p:spPr>
        <p:txBody>
          <a:bodyPr wrap="none" rtlCol="0">
            <a:spAutoFit/>
          </a:bodyPr>
          <a:lstStyle/>
          <a:p>
            <a:r>
              <a:rPr lang="en-US" b="1" dirty="0">
                <a:latin typeface="Cambria"/>
                <a:cs typeface="Cambria"/>
              </a:rPr>
              <a:t>I</a:t>
            </a:r>
          </a:p>
        </p:txBody>
      </p:sp>
      <p:sp>
        <p:nvSpPr>
          <p:cNvPr id="98" name="TextBox 97"/>
          <p:cNvSpPr txBox="1"/>
          <p:nvPr/>
        </p:nvSpPr>
        <p:spPr>
          <a:xfrm>
            <a:off x="2556711" y="4229271"/>
            <a:ext cx="265367" cy="369332"/>
          </a:xfrm>
          <a:prstGeom prst="rect">
            <a:avLst/>
          </a:prstGeom>
          <a:noFill/>
        </p:spPr>
        <p:txBody>
          <a:bodyPr wrap="none" rtlCol="0">
            <a:spAutoFit/>
          </a:bodyPr>
          <a:lstStyle/>
          <a:p>
            <a:r>
              <a:rPr lang="en-US" b="1" dirty="0">
                <a:latin typeface="Cambria"/>
                <a:cs typeface="Cambria"/>
              </a:rPr>
              <a:t>I</a:t>
            </a:r>
          </a:p>
        </p:txBody>
      </p:sp>
      <p:sp>
        <p:nvSpPr>
          <p:cNvPr id="100" name="TextBox 99"/>
          <p:cNvSpPr txBox="1"/>
          <p:nvPr/>
        </p:nvSpPr>
        <p:spPr>
          <a:xfrm>
            <a:off x="3916268" y="2873593"/>
            <a:ext cx="331078" cy="369332"/>
          </a:xfrm>
          <a:prstGeom prst="rect">
            <a:avLst/>
          </a:prstGeom>
          <a:noFill/>
        </p:spPr>
        <p:txBody>
          <a:bodyPr wrap="none" rtlCol="0">
            <a:spAutoFit/>
          </a:bodyPr>
          <a:lstStyle/>
          <a:p>
            <a:r>
              <a:rPr lang="en-US" b="1" dirty="0">
                <a:latin typeface="Cambria"/>
                <a:cs typeface="Cambria"/>
              </a:rPr>
              <a:t>V</a:t>
            </a:r>
          </a:p>
        </p:txBody>
      </p:sp>
      <p:sp>
        <p:nvSpPr>
          <p:cNvPr id="101" name="TextBox 100"/>
          <p:cNvSpPr txBox="1"/>
          <p:nvPr/>
        </p:nvSpPr>
        <p:spPr>
          <a:xfrm>
            <a:off x="3216402" y="3758139"/>
            <a:ext cx="331078" cy="369332"/>
          </a:xfrm>
          <a:prstGeom prst="rect">
            <a:avLst/>
          </a:prstGeom>
          <a:noFill/>
        </p:spPr>
        <p:txBody>
          <a:bodyPr wrap="none" rtlCol="0">
            <a:spAutoFit/>
          </a:bodyPr>
          <a:lstStyle/>
          <a:p>
            <a:r>
              <a:rPr lang="en-US" b="1" dirty="0">
                <a:latin typeface="Cambria"/>
                <a:cs typeface="Cambria"/>
              </a:rPr>
              <a:t>V</a:t>
            </a:r>
          </a:p>
        </p:txBody>
      </p:sp>
      <p:sp>
        <p:nvSpPr>
          <p:cNvPr id="102" name="TextBox 101"/>
          <p:cNvSpPr txBox="1"/>
          <p:nvPr/>
        </p:nvSpPr>
        <p:spPr>
          <a:xfrm>
            <a:off x="5273797" y="2873593"/>
            <a:ext cx="316989" cy="369332"/>
          </a:xfrm>
          <a:prstGeom prst="rect">
            <a:avLst/>
          </a:prstGeom>
          <a:noFill/>
        </p:spPr>
        <p:txBody>
          <a:bodyPr wrap="none" rtlCol="0">
            <a:spAutoFit/>
          </a:bodyPr>
          <a:lstStyle/>
          <a:p>
            <a:r>
              <a:rPr lang="en-US" b="1" dirty="0">
                <a:latin typeface="Cambria"/>
                <a:cs typeface="Cambria"/>
              </a:rPr>
              <a:t>C</a:t>
            </a:r>
          </a:p>
        </p:txBody>
      </p:sp>
      <p:sp>
        <p:nvSpPr>
          <p:cNvPr id="103" name="TextBox 102"/>
          <p:cNvSpPr txBox="1"/>
          <p:nvPr/>
        </p:nvSpPr>
        <p:spPr>
          <a:xfrm>
            <a:off x="1501842" y="3312044"/>
            <a:ext cx="316989" cy="369332"/>
          </a:xfrm>
          <a:prstGeom prst="rect">
            <a:avLst/>
          </a:prstGeom>
          <a:noFill/>
        </p:spPr>
        <p:txBody>
          <a:bodyPr wrap="none" rtlCol="0">
            <a:spAutoFit/>
          </a:bodyPr>
          <a:lstStyle/>
          <a:p>
            <a:r>
              <a:rPr lang="en-US" b="1" dirty="0">
                <a:latin typeface="Cambria"/>
                <a:cs typeface="Cambria"/>
              </a:rPr>
              <a:t>C</a:t>
            </a:r>
          </a:p>
        </p:txBody>
      </p:sp>
      <p:sp>
        <p:nvSpPr>
          <p:cNvPr id="104" name="TextBox 103"/>
          <p:cNvSpPr txBox="1"/>
          <p:nvPr/>
        </p:nvSpPr>
        <p:spPr>
          <a:xfrm>
            <a:off x="7008277" y="3758139"/>
            <a:ext cx="316989" cy="369332"/>
          </a:xfrm>
          <a:prstGeom prst="rect">
            <a:avLst/>
          </a:prstGeom>
          <a:noFill/>
        </p:spPr>
        <p:txBody>
          <a:bodyPr wrap="none" rtlCol="0">
            <a:spAutoFit/>
          </a:bodyPr>
          <a:lstStyle/>
          <a:p>
            <a:r>
              <a:rPr lang="en-US" b="1" dirty="0">
                <a:latin typeface="Cambria"/>
                <a:cs typeface="Cambria"/>
              </a:rPr>
              <a:t>C</a:t>
            </a:r>
          </a:p>
        </p:txBody>
      </p:sp>
      <p:sp>
        <p:nvSpPr>
          <p:cNvPr id="105" name="TextBox 104"/>
          <p:cNvSpPr txBox="1"/>
          <p:nvPr/>
        </p:nvSpPr>
        <p:spPr>
          <a:xfrm>
            <a:off x="5631355" y="2873593"/>
            <a:ext cx="345167" cy="369332"/>
          </a:xfrm>
          <a:prstGeom prst="rect">
            <a:avLst/>
          </a:prstGeom>
          <a:noFill/>
        </p:spPr>
        <p:txBody>
          <a:bodyPr wrap="none" rtlCol="0">
            <a:spAutoFit/>
          </a:bodyPr>
          <a:lstStyle/>
          <a:p>
            <a:r>
              <a:rPr lang="en-US" b="1" dirty="0">
                <a:latin typeface="Cambria"/>
                <a:cs typeface="Cambria"/>
              </a:rPr>
              <a:t>A</a:t>
            </a:r>
          </a:p>
        </p:txBody>
      </p:sp>
      <p:sp>
        <p:nvSpPr>
          <p:cNvPr id="106" name="TextBox 105"/>
          <p:cNvSpPr txBox="1"/>
          <p:nvPr/>
        </p:nvSpPr>
        <p:spPr>
          <a:xfrm>
            <a:off x="8357800" y="2873593"/>
            <a:ext cx="345167" cy="369332"/>
          </a:xfrm>
          <a:prstGeom prst="rect">
            <a:avLst/>
          </a:prstGeom>
          <a:noFill/>
        </p:spPr>
        <p:txBody>
          <a:bodyPr wrap="none" rtlCol="0">
            <a:spAutoFit/>
          </a:bodyPr>
          <a:lstStyle/>
          <a:p>
            <a:r>
              <a:rPr lang="en-US" b="1" dirty="0">
                <a:latin typeface="Cambria"/>
                <a:cs typeface="Cambria"/>
              </a:rPr>
              <a:t>A</a:t>
            </a:r>
          </a:p>
        </p:txBody>
      </p:sp>
      <p:sp>
        <p:nvSpPr>
          <p:cNvPr id="107" name="TextBox 106"/>
          <p:cNvSpPr txBox="1"/>
          <p:nvPr/>
        </p:nvSpPr>
        <p:spPr>
          <a:xfrm>
            <a:off x="1480854" y="3758139"/>
            <a:ext cx="345167" cy="369332"/>
          </a:xfrm>
          <a:prstGeom prst="rect">
            <a:avLst/>
          </a:prstGeom>
          <a:noFill/>
        </p:spPr>
        <p:txBody>
          <a:bodyPr wrap="none" rtlCol="0">
            <a:spAutoFit/>
          </a:bodyPr>
          <a:lstStyle/>
          <a:p>
            <a:r>
              <a:rPr lang="en-US" b="1" dirty="0">
                <a:latin typeface="Cambria"/>
                <a:cs typeface="Cambria"/>
              </a:rPr>
              <a:t>A</a:t>
            </a:r>
          </a:p>
        </p:txBody>
      </p:sp>
      <p:sp>
        <p:nvSpPr>
          <p:cNvPr id="108" name="TextBox 107"/>
          <p:cNvSpPr txBox="1"/>
          <p:nvPr/>
        </p:nvSpPr>
        <p:spPr>
          <a:xfrm>
            <a:off x="816970" y="3758139"/>
            <a:ext cx="345167" cy="369332"/>
          </a:xfrm>
          <a:prstGeom prst="rect">
            <a:avLst/>
          </a:prstGeom>
          <a:noFill/>
        </p:spPr>
        <p:txBody>
          <a:bodyPr wrap="none" rtlCol="0">
            <a:spAutoFit/>
          </a:bodyPr>
          <a:lstStyle/>
          <a:p>
            <a:r>
              <a:rPr lang="en-US" b="1" dirty="0">
                <a:latin typeface="Cambria"/>
                <a:cs typeface="Cambria"/>
              </a:rPr>
              <a:t>A</a:t>
            </a:r>
          </a:p>
        </p:txBody>
      </p:sp>
      <p:sp>
        <p:nvSpPr>
          <p:cNvPr id="109" name="TextBox 108"/>
          <p:cNvSpPr txBox="1"/>
          <p:nvPr/>
        </p:nvSpPr>
        <p:spPr>
          <a:xfrm>
            <a:off x="2506248" y="3758139"/>
            <a:ext cx="345167" cy="369332"/>
          </a:xfrm>
          <a:prstGeom prst="rect">
            <a:avLst/>
          </a:prstGeom>
          <a:noFill/>
        </p:spPr>
        <p:txBody>
          <a:bodyPr wrap="none" rtlCol="0">
            <a:spAutoFit/>
          </a:bodyPr>
          <a:lstStyle/>
          <a:p>
            <a:r>
              <a:rPr lang="en-US" b="1" dirty="0">
                <a:latin typeface="Cambria"/>
                <a:cs typeface="Cambria"/>
              </a:rPr>
              <a:t>O</a:t>
            </a:r>
          </a:p>
        </p:txBody>
      </p:sp>
      <p:sp>
        <p:nvSpPr>
          <p:cNvPr id="110" name="TextBox 109"/>
          <p:cNvSpPr txBox="1"/>
          <p:nvPr/>
        </p:nvSpPr>
        <p:spPr>
          <a:xfrm>
            <a:off x="2187786" y="3758139"/>
            <a:ext cx="265367" cy="369332"/>
          </a:xfrm>
          <a:prstGeom prst="rect">
            <a:avLst/>
          </a:prstGeom>
          <a:noFill/>
        </p:spPr>
        <p:txBody>
          <a:bodyPr wrap="none" rtlCol="0">
            <a:spAutoFit/>
          </a:bodyPr>
          <a:lstStyle/>
          <a:p>
            <a:r>
              <a:rPr lang="en-US" b="1" dirty="0">
                <a:latin typeface="Cambria"/>
                <a:cs typeface="Cambria"/>
              </a:rPr>
              <a:t>I</a:t>
            </a:r>
          </a:p>
        </p:txBody>
      </p:sp>
      <p:sp>
        <p:nvSpPr>
          <p:cNvPr id="111" name="TextBox 110"/>
          <p:cNvSpPr txBox="1"/>
          <p:nvPr/>
        </p:nvSpPr>
        <p:spPr>
          <a:xfrm>
            <a:off x="1846941" y="3758139"/>
            <a:ext cx="332205" cy="369332"/>
          </a:xfrm>
          <a:prstGeom prst="rect">
            <a:avLst/>
          </a:prstGeom>
          <a:noFill/>
        </p:spPr>
        <p:txBody>
          <a:bodyPr wrap="none" rtlCol="0">
            <a:spAutoFit/>
          </a:bodyPr>
          <a:lstStyle/>
          <a:p>
            <a:r>
              <a:rPr lang="en-US" b="1" dirty="0">
                <a:latin typeface="Cambria"/>
                <a:cs typeface="Cambria"/>
              </a:rPr>
              <a:t>T</a:t>
            </a:r>
          </a:p>
        </p:txBody>
      </p:sp>
      <p:sp>
        <p:nvSpPr>
          <p:cNvPr id="112" name="TextBox 111"/>
          <p:cNvSpPr txBox="1"/>
          <p:nvPr/>
        </p:nvSpPr>
        <p:spPr>
          <a:xfrm>
            <a:off x="1145299" y="3758139"/>
            <a:ext cx="341447" cy="369332"/>
          </a:xfrm>
          <a:prstGeom prst="rect">
            <a:avLst/>
          </a:prstGeom>
          <a:noFill/>
        </p:spPr>
        <p:txBody>
          <a:bodyPr wrap="none" rtlCol="0">
            <a:spAutoFit/>
          </a:bodyPr>
          <a:lstStyle/>
          <a:p>
            <a:r>
              <a:rPr lang="en-US" b="1" dirty="0">
                <a:latin typeface="Cambria"/>
                <a:cs typeface="Cambria"/>
              </a:rPr>
              <a:t>N</a:t>
            </a:r>
          </a:p>
        </p:txBody>
      </p:sp>
      <p:sp>
        <p:nvSpPr>
          <p:cNvPr id="113" name="TextBox 112"/>
          <p:cNvSpPr txBox="1"/>
          <p:nvPr/>
        </p:nvSpPr>
        <p:spPr>
          <a:xfrm>
            <a:off x="472331" y="3758139"/>
            <a:ext cx="303125" cy="369332"/>
          </a:xfrm>
          <a:prstGeom prst="rect">
            <a:avLst/>
          </a:prstGeom>
          <a:noFill/>
        </p:spPr>
        <p:txBody>
          <a:bodyPr wrap="none" rtlCol="0">
            <a:spAutoFit/>
          </a:bodyPr>
          <a:lstStyle/>
          <a:p>
            <a:r>
              <a:rPr lang="en-US" b="1" dirty="0">
                <a:latin typeface="Cambria"/>
                <a:cs typeface="Cambria"/>
              </a:rPr>
              <a:t>S</a:t>
            </a:r>
          </a:p>
        </p:txBody>
      </p:sp>
      <p:sp>
        <p:nvSpPr>
          <p:cNvPr id="114" name="TextBox 113"/>
          <p:cNvSpPr txBox="1"/>
          <p:nvPr/>
        </p:nvSpPr>
        <p:spPr>
          <a:xfrm>
            <a:off x="6651770" y="3758139"/>
            <a:ext cx="345167" cy="369332"/>
          </a:xfrm>
          <a:prstGeom prst="rect">
            <a:avLst/>
          </a:prstGeom>
          <a:noFill/>
        </p:spPr>
        <p:txBody>
          <a:bodyPr wrap="none" rtlCol="0">
            <a:spAutoFit/>
          </a:bodyPr>
          <a:lstStyle/>
          <a:p>
            <a:r>
              <a:rPr lang="en-US" b="1" dirty="0">
                <a:latin typeface="Cambria"/>
                <a:cs typeface="Cambria"/>
              </a:rPr>
              <a:t>A</a:t>
            </a:r>
          </a:p>
        </p:txBody>
      </p:sp>
      <p:sp>
        <p:nvSpPr>
          <p:cNvPr id="115" name="TextBox 114"/>
          <p:cNvSpPr txBox="1"/>
          <p:nvPr/>
        </p:nvSpPr>
        <p:spPr>
          <a:xfrm>
            <a:off x="3902179" y="4229271"/>
            <a:ext cx="345167" cy="369332"/>
          </a:xfrm>
          <a:prstGeom prst="rect">
            <a:avLst/>
          </a:prstGeom>
          <a:noFill/>
        </p:spPr>
        <p:txBody>
          <a:bodyPr wrap="none" rtlCol="0">
            <a:spAutoFit/>
          </a:bodyPr>
          <a:lstStyle/>
          <a:p>
            <a:r>
              <a:rPr lang="en-US" b="1" dirty="0">
                <a:latin typeface="Cambria"/>
                <a:cs typeface="Cambria"/>
              </a:rPr>
              <a:t>A</a:t>
            </a:r>
          </a:p>
        </p:txBody>
      </p:sp>
      <p:sp>
        <p:nvSpPr>
          <p:cNvPr id="116" name="TextBox 115"/>
          <p:cNvSpPr txBox="1"/>
          <p:nvPr/>
        </p:nvSpPr>
        <p:spPr>
          <a:xfrm>
            <a:off x="4927616" y="4229271"/>
            <a:ext cx="345167" cy="369332"/>
          </a:xfrm>
          <a:prstGeom prst="rect">
            <a:avLst/>
          </a:prstGeom>
          <a:noFill/>
        </p:spPr>
        <p:txBody>
          <a:bodyPr wrap="none" rtlCol="0">
            <a:spAutoFit/>
          </a:bodyPr>
          <a:lstStyle/>
          <a:p>
            <a:r>
              <a:rPr lang="en-US" b="1" dirty="0">
                <a:latin typeface="Cambria"/>
                <a:cs typeface="Cambria"/>
              </a:rPr>
              <a:t>A</a:t>
            </a:r>
          </a:p>
        </p:txBody>
      </p:sp>
      <p:sp>
        <p:nvSpPr>
          <p:cNvPr id="117" name="TextBox 116"/>
          <p:cNvSpPr txBox="1"/>
          <p:nvPr/>
        </p:nvSpPr>
        <p:spPr>
          <a:xfrm>
            <a:off x="6662899" y="2873593"/>
            <a:ext cx="316989" cy="369332"/>
          </a:xfrm>
          <a:prstGeom prst="rect">
            <a:avLst/>
          </a:prstGeom>
          <a:noFill/>
        </p:spPr>
        <p:txBody>
          <a:bodyPr wrap="none" rtlCol="0">
            <a:spAutoFit/>
          </a:bodyPr>
          <a:lstStyle/>
          <a:p>
            <a:r>
              <a:rPr lang="en-US" b="1" dirty="0">
                <a:latin typeface="Cambria"/>
                <a:cs typeface="Cambria"/>
              </a:rPr>
              <a:t>F</a:t>
            </a:r>
          </a:p>
        </p:txBody>
      </p:sp>
      <p:sp>
        <p:nvSpPr>
          <p:cNvPr id="118" name="TextBox 117"/>
          <p:cNvSpPr txBox="1"/>
          <p:nvPr/>
        </p:nvSpPr>
        <p:spPr>
          <a:xfrm>
            <a:off x="7344353" y="2873593"/>
            <a:ext cx="312906" cy="369332"/>
          </a:xfrm>
          <a:prstGeom prst="rect">
            <a:avLst/>
          </a:prstGeom>
          <a:noFill/>
        </p:spPr>
        <p:txBody>
          <a:bodyPr wrap="none" rtlCol="0">
            <a:spAutoFit/>
          </a:bodyPr>
          <a:lstStyle/>
          <a:p>
            <a:r>
              <a:rPr lang="en-US" b="1" dirty="0">
                <a:latin typeface="Cambria"/>
                <a:cs typeface="Cambria"/>
              </a:rPr>
              <a:t>L</a:t>
            </a:r>
          </a:p>
        </p:txBody>
      </p:sp>
      <p:sp>
        <p:nvSpPr>
          <p:cNvPr id="119" name="TextBox 118"/>
          <p:cNvSpPr txBox="1"/>
          <p:nvPr/>
        </p:nvSpPr>
        <p:spPr>
          <a:xfrm>
            <a:off x="7688756" y="2873593"/>
            <a:ext cx="312906" cy="369332"/>
          </a:xfrm>
          <a:prstGeom prst="rect">
            <a:avLst/>
          </a:prstGeom>
          <a:noFill/>
        </p:spPr>
        <p:txBody>
          <a:bodyPr wrap="none" rtlCol="0">
            <a:spAutoFit/>
          </a:bodyPr>
          <a:lstStyle/>
          <a:p>
            <a:r>
              <a:rPr lang="en-US" b="1" dirty="0">
                <a:latin typeface="Cambria"/>
                <a:cs typeface="Cambria"/>
              </a:rPr>
              <a:t>L</a:t>
            </a:r>
          </a:p>
        </p:txBody>
      </p:sp>
      <p:sp>
        <p:nvSpPr>
          <p:cNvPr id="120" name="TextBox 119"/>
          <p:cNvSpPr txBox="1"/>
          <p:nvPr/>
        </p:nvSpPr>
        <p:spPr>
          <a:xfrm>
            <a:off x="3898083" y="3758139"/>
            <a:ext cx="312906" cy="369332"/>
          </a:xfrm>
          <a:prstGeom prst="rect">
            <a:avLst/>
          </a:prstGeom>
          <a:noFill/>
        </p:spPr>
        <p:txBody>
          <a:bodyPr wrap="none" rtlCol="0">
            <a:spAutoFit/>
          </a:bodyPr>
          <a:lstStyle/>
          <a:p>
            <a:r>
              <a:rPr lang="en-US" b="1" dirty="0">
                <a:latin typeface="Cambria"/>
                <a:cs typeface="Cambria"/>
              </a:rPr>
              <a:t>L</a:t>
            </a:r>
          </a:p>
        </p:txBody>
      </p:sp>
      <p:sp>
        <p:nvSpPr>
          <p:cNvPr id="121" name="TextBox 120"/>
          <p:cNvSpPr txBox="1"/>
          <p:nvPr/>
        </p:nvSpPr>
        <p:spPr>
          <a:xfrm>
            <a:off x="6338864" y="3758139"/>
            <a:ext cx="312906" cy="369332"/>
          </a:xfrm>
          <a:prstGeom prst="rect">
            <a:avLst/>
          </a:prstGeom>
          <a:noFill/>
        </p:spPr>
        <p:txBody>
          <a:bodyPr wrap="none" rtlCol="0">
            <a:spAutoFit/>
          </a:bodyPr>
          <a:lstStyle/>
          <a:p>
            <a:r>
              <a:rPr lang="en-US" b="1" dirty="0">
                <a:latin typeface="Cambria"/>
                <a:cs typeface="Cambria"/>
              </a:rPr>
              <a:t>L</a:t>
            </a:r>
          </a:p>
        </p:txBody>
      </p:sp>
      <p:sp>
        <p:nvSpPr>
          <p:cNvPr id="123" name="TextBox 122"/>
          <p:cNvSpPr txBox="1"/>
          <p:nvPr/>
        </p:nvSpPr>
        <p:spPr>
          <a:xfrm>
            <a:off x="1153383" y="3312044"/>
            <a:ext cx="327471" cy="369332"/>
          </a:xfrm>
          <a:prstGeom prst="rect">
            <a:avLst/>
          </a:prstGeom>
          <a:noFill/>
        </p:spPr>
        <p:txBody>
          <a:bodyPr wrap="none" rtlCol="0">
            <a:spAutoFit/>
          </a:bodyPr>
          <a:lstStyle/>
          <a:p>
            <a:r>
              <a:rPr lang="en-US" b="1" dirty="0">
                <a:latin typeface="Cambria"/>
                <a:cs typeface="Cambria"/>
              </a:rPr>
              <a:t>X</a:t>
            </a:r>
          </a:p>
        </p:txBody>
      </p:sp>
      <p:sp>
        <p:nvSpPr>
          <p:cNvPr id="125" name="TextBox 124"/>
          <p:cNvSpPr txBox="1"/>
          <p:nvPr/>
        </p:nvSpPr>
        <p:spPr>
          <a:xfrm>
            <a:off x="3913920" y="3312044"/>
            <a:ext cx="345167" cy="369332"/>
          </a:xfrm>
          <a:prstGeom prst="rect">
            <a:avLst/>
          </a:prstGeom>
          <a:noFill/>
        </p:spPr>
        <p:txBody>
          <a:bodyPr wrap="none" rtlCol="0">
            <a:spAutoFit/>
          </a:bodyPr>
          <a:lstStyle/>
          <a:p>
            <a:r>
              <a:rPr lang="en-US" b="1" dirty="0">
                <a:latin typeface="Cambria"/>
                <a:cs typeface="Cambria"/>
              </a:rPr>
              <a:t>U</a:t>
            </a:r>
          </a:p>
        </p:txBody>
      </p:sp>
      <p:sp>
        <p:nvSpPr>
          <p:cNvPr id="126" name="TextBox 125"/>
          <p:cNvSpPr txBox="1"/>
          <p:nvPr/>
        </p:nvSpPr>
        <p:spPr>
          <a:xfrm>
            <a:off x="3557012" y="3758139"/>
            <a:ext cx="345167" cy="369332"/>
          </a:xfrm>
          <a:prstGeom prst="rect">
            <a:avLst/>
          </a:prstGeom>
          <a:noFill/>
        </p:spPr>
        <p:txBody>
          <a:bodyPr wrap="none" rtlCol="0">
            <a:spAutoFit/>
          </a:bodyPr>
          <a:lstStyle/>
          <a:p>
            <a:r>
              <a:rPr lang="en-US" b="1" dirty="0">
                <a:latin typeface="Cambria"/>
                <a:cs typeface="Cambria"/>
              </a:rPr>
              <a:t>U</a:t>
            </a:r>
          </a:p>
        </p:txBody>
      </p:sp>
      <p:sp>
        <p:nvSpPr>
          <p:cNvPr id="127" name="TextBox 126"/>
          <p:cNvSpPr txBox="1"/>
          <p:nvPr/>
        </p:nvSpPr>
        <p:spPr>
          <a:xfrm>
            <a:off x="5977005" y="4229271"/>
            <a:ext cx="345167" cy="369332"/>
          </a:xfrm>
          <a:prstGeom prst="rect">
            <a:avLst/>
          </a:prstGeom>
          <a:noFill/>
        </p:spPr>
        <p:txBody>
          <a:bodyPr wrap="none" rtlCol="0">
            <a:spAutoFit/>
          </a:bodyPr>
          <a:lstStyle/>
          <a:p>
            <a:r>
              <a:rPr lang="en-US" b="1" dirty="0">
                <a:latin typeface="Cambria"/>
                <a:cs typeface="Cambria"/>
              </a:rPr>
              <a:t>U</a:t>
            </a:r>
          </a:p>
        </p:txBody>
      </p:sp>
      <p:sp>
        <p:nvSpPr>
          <p:cNvPr id="128" name="TextBox 127"/>
          <p:cNvSpPr txBox="1"/>
          <p:nvPr/>
        </p:nvSpPr>
        <p:spPr>
          <a:xfrm>
            <a:off x="4233640" y="3312044"/>
            <a:ext cx="379994" cy="369332"/>
          </a:xfrm>
          <a:prstGeom prst="rect">
            <a:avLst/>
          </a:prstGeom>
          <a:noFill/>
        </p:spPr>
        <p:txBody>
          <a:bodyPr wrap="none" rtlCol="0">
            <a:spAutoFit/>
          </a:bodyPr>
          <a:lstStyle/>
          <a:p>
            <a:r>
              <a:rPr lang="en-US" b="1" dirty="0">
                <a:latin typeface="Cambria"/>
                <a:cs typeface="Cambria"/>
              </a:rPr>
              <a:t>M</a:t>
            </a:r>
          </a:p>
        </p:txBody>
      </p:sp>
      <p:sp>
        <p:nvSpPr>
          <p:cNvPr id="129" name="TextBox 128"/>
          <p:cNvSpPr txBox="1"/>
          <p:nvPr/>
        </p:nvSpPr>
        <p:spPr>
          <a:xfrm>
            <a:off x="765305" y="4229271"/>
            <a:ext cx="379994" cy="369332"/>
          </a:xfrm>
          <a:prstGeom prst="rect">
            <a:avLst/>
          </a:prstGeom>
          <a:noFill/>
        </p:spPr>
        <p:txBody>
          <a:bodyPr wrap="none" rtlCol="0">
            <a:spAutoFit/>
          </a:bodyPr>
          <a:lstStyle/>
          <a:p>
            <a:r>
              <a:rPr lang="en-US" b="1" dirty="0">
                <a:latin typeface="Cambria"/>
                <a:cs typeface="Cambria"/>
              </a:rPr>
              <a:t>M</a:t>
            </a:r>
          </a:p>
        </p:txBody>
      </p:sp>
      <p:sp>
        <p:nvSpPr>
          <p:cNvPr id="130" name="TextBox 129"/>
          <p:cNvSpPr txBox="1"/>
          <p:nvPr/>
        </p:nvSpPr>
        <p:spPr>
          <a:xfrm>
            <a:off x="6270021" y="4229271"/>
            <a:ext cx="379994" cy="369332"/>
          </a:xfrm>
          <a:prstGeom prst="rect">
            <a:avLst/>
          </a:prstGeom>
          <a:noFill/>
        </p:spPr>
        <p:txBody>
          <a:bodyPr wrap="none" rtlCol="0">
            <a:spAutoFit/>
          </a:bodyPr>
          <a:lstStyle/>
          <a:p>
            <a:r>
              <a:rPr lang="en-US" b="1" dirty="0">
                <a:latin typeface="Cambria"/>
                <a:cs typeface="Cambria"/>
              </a:rPr>
              <a:t>M</a:t>
            </a:r>
          </a:p>
        </p:txBody>
      </p:sp>
      <p:sp>
        <p:nvSpPr>
          <p:cNvPr id="131" name="TextBox 130"/>
          <p:cNvSpPr txBox="1"/>
          <p:nvPr/>
        </p:nvSpPr>
        <p:spPr>
          <a:xfrm>
            <a:off x="4931841" y="3312044"/>
            <a:ext cx="345167" cy="369332"/>
          </a:xfrm>
          <a:prstGeom prst="rect">
            <a:avLst/>
          </a:prstGeom>
          <a:noFill/>
        </p:spPr>
        <p:txBody>
          <a:bodyPr wrap="none" rtlCol="0">
            <a:spAutoFit/>
          </a:bodyPr>
          <a:lstStyle/>
          <a:p>
            <a:r>
              <a:rPr lang="en-US" b="1" dirty="0">
                <a:latin typeface="Cambria"/>
                <a:cs typeface="Cambria"/>
              </a:rPr>
              <a:t>R</a:t>
            </a:r>
          </a:p>
        </p:txBody>
      </p:sp>
      <p:sp>
        <p:nvSpPr>
          <p:cNvPr id="132" name="TextBox 131"/>
          <p:cNvSpPr txBox="1"/>
          <p:nvPr/>
        </p:nvSpPr>
        <p:spPr>
          <a:xfrm>
            <a:off x="4925481" y="3758139"/>
            <a:ext cx="345167" cy="369332"/>
          </a:xfrm>
          <a:prstGeom prst="rect">
            <a:avLst/>
          </a:prstGeom>
          <a:noFill/>
        </p:spPr>
        <p:txBody>
          <a:bodyPr wrap="none" rtlCol="0">
            <a:spAutoFit/>
          </a:bodyPr>
          <a:lstStyle/>
          <a:p>
            <a:r>
              <a:rPr lang="en-US" b="1" dirty="0">
                <a:latin typeface="Cambria"/>
                <a:cs typeface="Cambria"/>
              </a:rPr>
              <a:t>R</a:t>
            </a:r>
          </a:p>
        </p:txBody>
      </p:sp>
      <p:sp>
        <p:nvSpPr>
          <p:cNvPr id="133" name="TextBox 132"/>
          <p:cNvSpPr txBox="1"/>
          <p:nvPr/>
        </p:nvSpPr>
        <p:spPr>
          <a:xfrm>
            <a:off x="1483025" y="4229271"/>
            <a:ext cx="345167" cy="369332"/>
          </a:xfrm>
          <a:prstGeom prst="rect">
            <a:avLst/>
          </a:prstGeom>
          <a:noFill/>
        </p:spPr>
        <p:txBody>
          <a:bodyPr wrap="none" rtlCol="0">
            <a:spAutoFit/>
          </a:bodyPr>
          <a:lstStyle/>
          <a:p>
            <a:r>
              <a:rPr lang="en-US" b="1" dirty="0">
                <a:latin typeface="Cambria"/>
                <a:cs typeface="Cambria"/>
              </a:rPr>
              <a:t>R</a:t>
            </a:r>
          </a:p>
        </p:txBody>
      </p:sp>
      <p:sp>
        <p:nvSpPr>
          <p:cNvPr id="134" name="TextBox 133"/>
          <p:cNvSpPr txBox="1"/>
          <p:nvPr/>
        </p:nvSpPr>
        <p:spPr>
          <a:xfrm>
            <a:off x="3552916" y="4229271"/>
            <a:ext cx="345167" cy="369332"/>
          </a:xfrm>
          <a:prstGeom prst="rect">
            <a:avLst/>
          </a:prstGeom>
          <a:noFill/>
        </p:spPr>
        <p:txBody>
          <a:bodyPr wrap="none" rtlCol="0">
            <a:spAutoFit/>
          </a:bodyPr>
          <a:lstStyle/>
          <a:p>
            <a:r>
              <a:rPr lang="en-US" b="1" dirty="0">
                <a:latin typeface="Cambria"/>
                <a:cs typeface="Cambria"/>
              </a:rPr>
              <a:t>R</a:t>
            </a:r>
          </a:p>
        </p:txBody>
      </p:sp>
      <p:sp>
        <p:nvSpPr>
          <p:cNvPr id="135" name="TextBox 134"/>
          <p:cNvSpPr txBox="1"/>
          <p:nvPr/>
        </p:nvSpPr>
        <p:spPr>
          <a:xfrm>
            <a:off x="5293971" y="4229271"/>
            <a:ext cx="345167" cy="369332"/>
          </a:xfrm>
          <a:prstGeom prst="rect">
            <a:avLst/>
          </a:prstGeom>
          <a:noFill/>
        </p:spPr>
        <p:txBody>
          <a:bodyPr wrap="none" rtlCol="0">
            <a:spAutoFit/>
          </a:bodyPr>
          <a:lstStyle/>
          <a:p>
            <a:r>
              <a:rPr lang="en-US" b="1" dirty="0">
                <a:latin typeface="Cambria"/>
                <a:cs typeface="Cambria"/>
              </a:rPr>
              <a:t>R</a:t>
            </a:r>
          </a:p>
        </p:txBody>
      </p:sp>
      <p:sp>
        <p:nvSpPr>
          <p:cNvPr id="136" name="TextBox 135"/>
          <p:cNvSpPr txBox="1"/>
          <p:nvPr/>
        </p:nvSpPr>
        <p:spPr>
          <a:xfrm>
            <a:off x="6309210" y="3312044"/>
            <a:ext cx="345167" cy="369332"/>
          </a:xfrm>
          <a:prstGeom prst="rect">
            <a:avLst/>
          </a:prstGeom>
          <a:noFill/>
        </p:spPr>
        <p:txBody>
          <a:bodyPr wrap="none" rtlCol="0">
            <a:spAutoFit/>
          </a:bodyPr>
          <a:lstStyle/>
          <a:p>
            <a:r>
              <a:rPr lang="en-US" b="1" dirty="0">
                <a:latin typeface="Cambria"/>
                <a:cs typeface="Cambria"/>
              </a:rPr>
              <a:t>B</a:t>
            </a:r>
          </a:p>
        </p:txBody>
      </p:sp>
      <p:sp>
        <p:nvSpPr>
          <p:cNvPr id="137" name="TextBox 136"/>
          <p:cNvSpPr txBox="1"/>
          <p:nvPr/>
        </p:nvSpPr>
        <p:spPr>
          <a:xfrm>
            <a:off x="7666076" y="3312044"/>
            <a:ext cx="345167" cy="369332"/>
          </a:xfrm>
          <a:prstGeom prst="rect">
            <a:avLst/>
          </a:prstGeom>
          <a:noFill/>
        </p:spPr>
        <p:txBody>
          <a:bodyPr wrap="none" rtlCol="0">
            <a:spAutoFit/>
          </a:bodyPr>
          <a:lstStyle/>
          <a:p>
            <a:r>
              <a:rPr lang="en-US" b="1" dirty="0">
                <a:latin typeface="Cambria"/>
                <a:cs typeface="Cambria"/>
              </a:rPr>
              <a:t>G</a:t>
            </a:r>
          </a:p>
        </p:txBody>
      </p:sp>
      <p:sp>
        <p:nvSpPr>
          <p:cNvPr id="138" name="TextBox 137"/>
          <p:cNvSpPr txBox="1"/>
          <p:nvPr/>
        </p:nvSpPr>
        <p:spPr>
          <a:xfrm>
            <a:off x="4598756" y="4229271"/>
            <a:ext cx="326344" cy="369332"/>
          </a:xfrm>
          <a:prstGeom prst="rect">
            <a:avLst/>
          </a:prstGeom>
          <a:noFill/>
        </p:spPr>
        <p:txBody>
          <a:bodyPr wrap="none" rtlCol="0">
            <a:spAutoFit/>
          </a:bodyPr>
          <a:lstStyle/>
          <a:p>
            <a:r>
              <a:rPr lang="en-US" b="1" dirty="0">
                <a:latin typeface="Cambria"/>
                <a:cs typeface="Cambria"/>
              </a:rPr>
              <a:t>P</a:t>
            </a:r>
          </a:p>
        </p:txBody>
      </p:sp>
    </p:spTree>
    <p:extLst>
      <p:ext uri="{BB962C8B-B14F-4D97-AF65-F5344CB8AC3E}">
        <p14:creationId xmlns:p14="http://schemas.microsoft.com/office/powerpoint/2010/main" val="30076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0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1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1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1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2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6"/>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0"/>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6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28"/>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8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3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8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3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92"/>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89"/>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3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9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90"/>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1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08"/>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12"/>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07"/>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11"/>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10"/>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09"/>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0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26"/>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20"/>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76"/>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7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32"/>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9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94"/>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121"/>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1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04"/>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74"/>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96"/>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97"/>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29"/>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83"/>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33"/>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60"/>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98"/>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64"/>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34"/>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15"/>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138"/>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16"/>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35"/>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65"/>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127"/>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4" grpId="0"/>
      <p:bldP spid="65" grpId="0"/>
      <p:bldP spid="66" grpId="0"/>
      <p:bldP spid="67" grpId="0"/>
      <p:bldP spid="68" grpId="0"/>
      <p:bldP spid="69" grpId="0"/>
      <p:bldP spid="70" grpId="0"/>
      <p:bldP spid="71" grpId="0"/>
      <p:bldP spid="73" grpId="0"/>
      <p:bldP spid="74" grpId="0"/>
      <p:bldP spid="75" grpId="0"/>
      <p:bldP spid="76" grpId="0"/>
      <p:bldP spid="77"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3"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198"/>
          </a:xfrm>
        </p:spPr>
        <p:txBody>
          <a:bodyPr>
            <a:normAutofit fontScale="90000"/>
          </a:bodyPr>
          <a:lstStyle/>
          <a:p>
            <a:pPr algn="l"/>
            <a:r>
              <a:rPr lang="en-US" sz="3600" b="1" dirty="0">
                <a:solidFill>
                  <a:srgbClr val="CB0202"/>
                </a:solidFill>
                <a:latin typeface="Cambria"/>
                <a:cs typeface="Cambria"/>
              </a:rPr>
              <a:t>Select terms that belong to certain sense, translate</a:t>
            </a:r>
          </a:p>
        </p:txBody>
      </p:sp>
      <p:sp>
        <p:nvSpPr>
          <p:cNvPr id="4" name="TextBox 3"/>
          <p:cNvSpPr txBox="1"/>
          <p:nvPr/>
        </p:nvSpPr>
        <p:spPr>
          <a:xfrm>
            <a:off x="457200" y="1276455"/>
            <a:ext cx="8229600" cy="492443"/>
          </a:xfrm>
          <a:prstGeom prst="rect">
            <a:avLst/>
          </a:prstGeom>
          <a:solidFill>
            <a:schemeClr val="bg2">
              <a:lumMod val="75000"/>
            </a:schemeClr>
          </a:solidFill>
        </p:spPr>
        <p:txBody>
          <a:bodyPr wrap="square" rtlCol="0">
            <a:spAutoFit/>
          </a:bodyPr>
          <a:lstStyle/>
          <a:p>
            <a:pPr marL="109728" indent="0" algn="ctr" fontAlgn="auto">
              <a:spcAft>
                <a:spcPts val="0"/>
              </a:spcAft>
              <a:buFont typeface="Wingdings 3"/>
              <a:buNone/>
              <a:defRPr/>
            </a:pPr>
            <a:r>
              <a:rPr lang="cs-CZ" sz="2600" dirty="0" err="1">
                <a:latin typeface="Cambria"/>
                <a:cs typeface="Cambria"/>
              </a:rPr>
              <a:t>tactus</a:t>
            </a:r>
            <a:r>
              <a:rPr lang="cs-CZ" sz="2600" dirty="0">
                <a:latin typeface="Cambria"/>
                <a:ea typeface="Wingdings"/>
                <a:cs typeface="Cambria"/>
                <a:sym typeface="Wingdings"/>
              </a:rPr>
              <a:t> </a:t>
            </a:r>
            <a:r>
              <a:rPr lang="cs-CZ" sz="2600" dirty="0">
                <a:solidFill>
                  <a:srgbClr val="CB0202"/>
                </a:solidFill>
                <a:latin typeface="Cambria"/>
                <a:ea typeface="Wingdings"/>
                <a:cs typeface="Cambria"/>
                <a:sym typeface="Wingdings"/>
              </a:rPr>
              <a:t></a:t>
            </a:r>
            <a:r>
              <a:rPr lang="cs-CZ" sz="2600" dirty="0">
                <a:latin typeface="Cambria"/>
                <a:ea typeface="Wingdings"/>
                <a:cs typeface="Cambria"/>
                <a:sym typeface="Wingdings"/>
              </a:rPr>
              <a:t> </a:t>
            </a:r>
            <a:r>
              <a:rPr lang="cs-CZ" sz="2600" dirty="0" err="1">
                <a:latin typeface="Cambria"/>
                <a:cs typeface="Cambria"/>
              </a:rPr>
              <a:t>gustus</a:t>
            </a:r>
            <a:r>
              <a:rPr lang="cs-CZ" sz="2600" dirty="0">
                <a:latin typeface="Cambria"/>
                <a:cs typeface="Cambria"/>
              </a:rPr>
              <a:t> </a:t>
            </a:r>
            <a:r>
              <a:rPr lang="cs-CZ" sz="2600" dirty="0">
                <a:solidFill>
                  <a:srgbClr val="CB0202"/>
                </a:solidFill>
                <a:latin typeface="Cambria"/>
                <a:ea typeface="Wingdings"/>
                <a:cs typeface="Cambria"/>
                <a:sym typeface="Wingdings"/>
              </a:rPr>
              <a:t></a:t>
            </a:r>
            <a:r>
              <a:rPr lang="cs-CZ" sz="2600" dirty="0">
                <a:latin typeface="Cambria"/>
                <a:cs typeface="Cambria"/>
              </a:rPr>
              <a:t> </a:t>
            </a:r>
            <a:r>
              <a:rPr lang="cs-CZ" sz="2600" dirty="0" err="1">
                <a:latin typeface="Cambria"/>
                <a:cs typeface="Cambria"/>
              </a:rPr>
              <a:t>auditus</a:t>
            </a:r>
            <a:r>
              <a:rPr lang="cs-CZ" sz="2600" dirty="0">
                <a:latin typeface="Cambria"/>
                <a:cs typeface="Cambria"/>
              </a:rPr>
              <a:t> </a:t>
            </a:r>
            <a:r>
              <a:rPr lang="cs-CZ" sz="2600" dirty="0">
                <a:solidFill>
                  <a:srgbClr val="CB0202"/>
                </a:solidFill>
                <a:latin typeface="Cambria"/>
                <a:ea typeface="Wingdings"/>
                <a:cs typeface="Cambria"/>
                <a:sym typeface="Wingdings"/>
              </a:rPr>
              <a:t></a:t>
            </a:r>
            <a:r>
              <a:rPr lang="cs-CZ" sz="2600" dirty="0">
                <a:latin typeface="Cambria"/>
                <a:cs typeface="Cambria"/>
              </a:rPr>
              <a:t> </a:t>
            </a:r>
            <a:r>
              <a:rPr lang="cs-CZ" sz="2600" dirty="0" err="1">
                <a:latin typeface="Cambria"/>
                <a:cs typeface="Cambria"/>
              </a:rPr>
              <a:t>visus</a:t>
            </a:r>
            <a:r>
              <a:rPr lang="cs-CZ" sz="2600" dirty="0">
                <a:latin typeface="Cambria"/>
                <a:cs typeface="Cambria"/>
              </a:rPr>
              <a:t> </a:t>
            </a:r>
            <a:r>
              <a:rPr lang="cs-CZ" sz="2600" dirty="0">
                <a:solidFill>
                  <a:srgbClr val="CB0202"/>
                </a:solidFill>
                <a:latin typeface="Cambria"/>
                <a:ea typeface="Wingdings"/>
                <a:cs typeface="Cambria"/>
                <a:sym typeface="Wingdings"/>
              </a:rPr>
              <a:t></a:t>
            </a:r>
            <a:r>
              <a:rPr lang="cs-CZ" sz="2600" dirty="0">
                <a:latin typeface="Cambria"/>
                <a:cs typeface="Cambria"/>
              </a:rPr>
              <a:t> </a:t>
            </a:r>
            <a:r>
              <a:rPr lang="cs-CZ" sz="2600" dirty="0" err="1">
                <a:latin typeface="Cambria"/>
                <a:cs typeface="Cambria"/>
              </a:rPr>
              <a:t>olfactus</a:t>
            </a:r>
            <a:endParaRPr lang="cs-CZ" sz="2600" dirty="0">
              <a:latin typeface="Cambria"/>
              <a:cs typeface="Cambria"/>
            </a:endParaRPr>
          </a:p>
        </p:txBody>
      </p:sp>
      <p:sp>
        <p:nvSpPr>
          <p:cNvPr id="7" name="TextBox 6"/>
          <p:cNvSpPr txBox="1"/>
          <p:nvPr/>
        </p:nvSpPr>
        <p:spPr>
          <a:xfrm>
            <a:off x="4786449" y="6251295"/>
            <a:ext cx="3888998"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cs-CZ" sz="2600" dirty="0" err="1">
                <a:latin typeface="Cambria"/>
                <a:cs typeface="Cambria"/>
              </a:rPr>
              <a:t>cortex</a:t>
            </a:r>
            <a:r>
              <a:rPr lang="cs-CZ" sz="2600" dirty="0">
                <a:latin typeface="Cambria"/>
                <a:cs typeface="Cambria"/>
              </a:rPr>
              <a:t> et </a:t>
            </a:r>
            <a:r>
              <a:rPr lang="cs-CZ" sz="2600" dirty="0" err="1">
                <a:latin typeface="Cambria"/>
                <a:cs typeface="Cambria"/>
              </a:rPr>
              <a:t>epithelium</a:t>
            </a:r>
            <a:r>
              <a:rPr lang="cs-CZ" sz="2600" dirty="0">
                <a:latin typeface="Cambria"/>
                <a:cs typeface="Cambria"/>
              </a:rPr>
              <a:t> </a:t>
            </a:r>
            <a:r>
              <a:rPr lang="cs-CZ" sz="2600" dirty="0" err="1">
                <a:latin typeface="Cambria"/>
                <a:cs typeface="Cambria"/>
              </a:rPr>
              <a:t>lentis</a:t>
            </a:r>
            <a:endParaRPr lang="cs-CZ" sz="2600" dirty="0">
              <a:latin typeface="Cambria"/>
              <a:cs typeface="Cambria"/>
            </a:endParaRPr>
          </a:p>
        </p:txBody>
      </p:sp>
      <p:sp>
        <p:nvSpPr>
          <p:cNvPr id="8" name="TextBox 7"/>
          <p:cNvSpPr txBox="1"/>
          <p:nvPr/>
        </p:nvSpPr>
        <p:spPr>
          <a:xfrm>
            <a:off x="479881" y="1989709"/>
            <a:ext cx="3795661"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cartilago</a:t>
            </a:r>
            <a:r>
              <a:rPr lang="cs-CZ" sz="2600" dirty="0">
                <a:latin typeface="Cambria"/>
                <a:cs typeface="Cambria"/>
              </a:rPr>
              <a:t> </a:t>
            </a:r>
            <a:r>
              <a:rPr lang="cs-CZ" sz="2600" dirty="0" err="1">
                <a:latin typeface="Cambria"/>
                <a:cs typeface="Cambria"/>
              </a:rPr>
              <a:t>meatus</a:t>
            </a:r>
            <a:r>
              <a:rPr lang="cs-CZ" sz="2600" dirty="0">
                <a:latin typeface="Cambria"/>
                <a:cs typeface="Cambria"/>
              </a:rPr>
              <a:t> </a:t>
            </a:r>
            <a:r>
              <a:rPr lang="cs-CZ" sz="2600" dirty="0" err="1">
                <a:latin typeface="Cambria"/>
                <a:cs typeface="Cambria"/>
              </a:rPr>
              <a:t>acustici</a:t>
            </a:r>
            <a:endParaRPr lang="cs-CZ" sz="2600" dirty="0">
              <a:latin typeface="Cambria"/>
              <a:cs typeface="Cambria"/>
            </a:endParaRPr>
          </a:p>
        </p:txBody>
      </p:sp>
      <p:sp>
        <p:nvSpPr>
          <p:cNvPr id="9" name="TextBox 8"/>
          <p:cNvSpPr txBox="1"/>
          <p:nvPr/>
        </p:nvSpPr>
        <p:spPr>
          <a:xfrm>
            <a:off x="499602" y="5591839"/>
            <a:ext cx="4097224"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musculus</a:t>
            </a:r>
            <a:r>
              <a:rPr lang="cs-CZ" sz="2600" dirty="0">
                <a:latin typeface="Cambria"/>
                <a:cs typeface="Cambria"/>
              </a:rPr>
              <a:t> tensor </a:t>
            </a:r>
            <a:r>
              <a:rPr lang="cs-CZ" sz="2600" dirty="0" err="1">
                <a:latin typeface="Cambria"/>
                <a:cs typeface="Cambria"/>
              </a:rPr>
              <a:t>tympani</a:t>
            </a:r>
            <a:endParaRPr lang="cs-CZ" sz="2600" dirty="0">
              <a:latin typeface="Cambria"/>
              <a:cs typeface="Cambria"/>
            </a:endParaRPr>
          </a:p>
        </p:txBody>
      </p:sp>
      <p:sp>
        <p:nvSpPr>
          <p:cNvPr id="10" name="TextBox 9"/>
          <p:cNvSpPr txBox="1"/>
          <p:nvPr/>
        </p:nvSpPr>
        <p:spPr>
          <a:xfrm>
            <a:off x="491220" y="2690826"/>
            <a:ext cx="3186437"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caliculus</a:t>
            </a:r>
            <a:r>
              <a:rPr lang="cs-CZ" sz="2600" dirty="0">
                <a:latin typeface="Cambria"/>
                <a:cs typeface="Cambria"/>
              </a:rPr>
              <a:t> </a:t>
            </a:r>
            <a:r>
              <a:rPr lang="cs-CZ" sz="2600" dirty="0" err="1">
                <a:latin typeface="Cambria"/>
                <a:cs typeface="Cambria"/>
              </a:rPr>
              <a:t>gustatorius</a:t>
            </a:r>
            <a:endParaRPr lang="cs-CZ" sz="2600" dirty="0">
              <a:latin typeface="Cambria"/>
              <a:cs typeface="Cambria"/>
            </a:endParaRPr>
          </a:p>
        </p:txBody>
      </p:sp>
      <p:sp>
        <p:nvSpPr>
          <p:cNvPr id="11" name="TextBox 10"/>
          <p:cNvSpPr txBox="1"/>
          <p:nvPr/>
        </p:nvSpPr>
        <p:spPr>
          <a:xfrm>
            <a:off x="496632" y="4824343"/>
            <a:ext cx="2037519"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auris</a:t>
            </a:r>
            <a:r>
              <a:rPr lang="cs-CZ" sz="2600" dirty="0">
                <a:latin typeface="Cambria"/>
                <a:cs typeface="Cambria"/>
              </a:rPr>
              <a:t> interna</a:t>
            </a:r>
          </a:p>
        </p:txBody>
      </p:sp>
      <p:sp>
        <p:nvSpPr>
          <p:cNvPr id="12" name="TextBox 11"/>
          <p:cNvSpPr txBox="1"/>
          <p:nvPr/>
        </p:nvSpPr>
        <p:spPr>
          <a:xfrm>
            <a:off x="5791565" y="1958391"/>
            <a:ext cx="2883882"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labyrinthus</a:t>
            </a:r>
            <a:r>
              <a:rPr lang="cs-CZ" sz="2600" dirty="0">
                <a:latin typeface="Cambria"/>
                <a:cs typeface="Cambria"/>
              </a:rPr>
              <a:t> </a:t>
            </a:r>
            <a:r>
              <a:rPr lang="cs-CZ" sz="2600" dirty="0" err="1">
                <a:latin typeface="Cambria"/>
                <a:cs typeface="Cambria"/>
              </a:rPr>
              <a:t>osseus</a:t>
            </a:r>
            <a:endParaRPr lang="cs-CZ" sz="2600" dirty="0">
              <a:latin typeface="Cambria"/>
              <a:cs typeface="Cambria"/>
            </a:endParaRPr>
          </a:p>
        </p:txBody>
      </p:sp>
      <p:sp>
        <p:nvSpPr>
          <p:cNvPr id="13" name="TextBox 12"/>
          <p:cNvSpPr txBox="1"/>
          <p:nvPr/>
        </p:nvSpPr>
        <p:spPr>
          <a:xfrm>
            <a:off x="488262" y="3381493"/>
            <a:ext cx="2312641"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600" dirty="0" err="1">
                <a:latin typeface="Cambria"/>
                <a:cs typeface="Cambria"/>
              </a:rPr>
              <a:t>glandulae</a:t>
            </a:r>
            <a:r>
              <a:rPr lang="cs-CZ" sz="2600" dirty="0">
                <a:latin typeface="Cambria"/>
                <a:cs typeface="Cambria"/>
              </a:rPr>
              <a:t> </a:t>
            </a:r>
            <a:r>
              <a:rPr lang="cs-CZ" sz="2600" dirty="0" err="1">
                <a:latin typeface="Cambria"/>
                <a:cs typeface="Cambria"/>
              </a:rPr>
              <a:t>cutis</a:t>
            </a:r>
            <a:endParaRPr lang="cs-CZ" sz="2600" dirty="0">
              <a:latin typeface="Cambria"/>
              <a:cs typeface="Cambria"/>
            </a:endParaRPr>
          </a:p>
        </p:txBody>
      </p:sp>
      <p:sp>
        <p:nvSpPr>
          <p:cNvPr id="14" name="TextBox 13"/>
          <p:cNvSpPr txBox="1"/>
          <p:nvPr/>
        </p:nvSpPr>
        <p:spPr>
          <a:xfrm>
            <a:off x="499602" y="6239955"/>
            <a:ext cx="2910672"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pars</a:t>
            </a:r>
            <a:r>
              <a:rPr lang="cs-CZ" sz="2600" dirty="0">
                <a:latin typeface="Cambria"/>
                <a:cs typeface="Cambria"/>
              </a:rPr>
              <a:t> </a:t>
            </a:r>
            <a:r>
              <a:rPr lang="cs-CZ" sz="2600" dirty="0" err="1">
                <a:latin typeface="Cambria"/>
                <a:cs typeface="Cambria"/>
              </a:rPr>
              <a:t>caeca</a:t>
            </a:r>
            <a:r>
              <a:rPr lang="cs-CZ" sz="2600" dirty="0">
                <a:latin typeface="Cambria"/>
                <a:cs typeface="Cambria"/>
              </a:rPr>
              <a:t> </a:t>
            </a:r>
            <a:r>
              <a:rPr lang="cs-CZ" sz="2600" dirty="0" err="1">
                <a:latin typeface="Cambria"/>
                <a:cs typeface="Cambria"/>
              </a:rPr>
              <a:t>retinae</a:t>
            </a:r>
            <a:endParaRPr lang="cs-CZ" sz="2600" dirty="0">
              <a:latin typeface="Cambria"/>
              <a:cs typeface="Cambria"/>
            </a:endParaRPr>
          </a:p>
        </p:txBody>
      </p:sp>
      <p:sp>
        <p:nvSpPr>
          <p:cNvPr id="16" name="TextBox 15"/>
          <p:cNvSpPr txBox="1"/>
          <p:nvPr/>
        </p:nvSpPr>
        <p:spPr>
          <a:xfrm>
            <a:off x="6146071" y="3383758"/>
            <a:ext cx="2529376"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papilla</a:t>
            </a:r>
            <a:r>
              <a:rPr lang="cs-CZ" sz="2600" dirty="0">
                <a:latin typeface="Cambria"/>
                <a:cs typeface="Cambria"/>
              </a:rPr>
              <a:t> </a:t>
            </a:r>
            <a:r>
              <a:rPr lang="cs-CZ" sz="2600" dirty="0" err="1">
                <a:latin typeface="Cambria"/>
                <a:cs typeface="Cambria"/>
              </a:rPr>
              <a:t>foliata</a:t>
            </a:r>
            <a:endParaRPr lang="cs-CZ" sz="2600" dirty="0">
              <a:latin typeface="Cambria"/>
              <a:cs typeface="Cambria"/>
            </a:endParaRPr>
          </a:p>
        </p:txBody>
      </p:sp>
      <p:sp>
        <p:nvSpPr>
          <p:cNvPr id="17" name="TextBox 16"/>
          <p:cNvSpPr txBox="1"/>
          <p:nvPr/>
        </p:nvSpPr>
        <p:spPr>
          <a:xfrm>
            <a:off x="499602" y="4066237"/>
            <a:ext cx="4263703"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musculus</a:t>
            </a:r>
            <a:r>
              <a:rPr lang="cs-CZ" sz="2600" dirty="0">
                <a:latin typeface="Cambria"/>
                <a:cs typeface="Cambria"/>
              </a:rPr>
              <a:t> </a:t>
            </a:r>
            <a:r>
              <a:rPr lang="cs-CZ" sz="2600" dirty="0" err="1">
                <a:latin typeface="Cambria"/>
                <a:cs typeface="Cambria"/>
              </a:rPr>
              <a:t>sphincter</a:t>
            </a:r>
            <a:r>
              <a:rPr lang="cs-CZ" sz="2600" dirty="0">
                <a:latin typeface="Cambria"/>
                <a:cs typeface="Cambria"/>
              </a:rPr>
              <a:t> </a:t>
            </a:r>
            <a:r>
              <a:rPr lang="cs-CZ" sz="2600" dirty="0" err="1">
                <a:latin typeface="Cambria"/>
                <a:cs typeface="Cambria"/>
              </a:rPr>
              <a:t>pupillae</a:t>
            </a:r>
            <a:endParaRPr lang="cs-CZ" sz="2600" dirty="0">
              <a:latin typeface="Cambria"/>
              <a:cs typeface="Cambria"/>
            </a:endParaRPr>
          </a:p>
        </p:txBody>
      </p:sp>
      <p:sp>
        <p:nvSpPr>
          <p:cNvPr id="18" name="TextBox 17"/>
          <p:cNvSpPr txBox="1"/>
          <p:nvPr/>
        </p:nvSpPr>
        <p:spPr>
          <a:xfrm>
            <a:off x="3197773" y="4832915"/>
            <a:ext cx="5488384"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600" dirty="0" err="1">
                <a:latin typeface="Cambria"/>
                <a:cs typeface="Cambria"/>
              </a:rPr>
              <a:t>pars</a:t>
            </a:r>
            <a:r>
              <a:rPr lang="cs-CZ" sz="2600" dirty="0">
                <a:latin typeface="Cambria"/>
                <a:cs typeface="Cambria"/>
              </a:rPr>
              <a:t> </a:t>
            </a:r>
            <a:r>
              <a:rPr lang="cs-CZ" sz="2600" dirty="0" err="1">
                <a:latin typeface="Cambria"/>
                <a:cs typeface="Cambria"/>
              </a:rPr>
              <a:t>olfactoria</a:t>
            </a:r>
            <a:r>
              <a:rPr lang="cs-CZ" sz="2600" dirty="0">
                <a:latin typeface="Cambria"/>
                <a:cs typeface="Cambria"/>
              </a:rPr>
              <a:t> </a:t>
            </a:r>
            <a:r>
              <a:rPr lang="cs-CZ" sz="2600" dirty="0" err="1">
                <a:latin typeface="Cambria"/>
                <a:cs typeface="Cambria"/>
              </a:rPr>
              <a:t>tunicae</a:t>
            </a:r>
            <a:r>
              <a:rPr lang="cs-CZ" sz="2600" dirty="0">
                <a:latin typeface="Cambria"/>
                <a:cs typeface="Cambria"/>
              </a:rPr>
              <a:t> </a:t>
            </a:r>
            <a:r>
              <a:rPr lang="cs-CZ" sz="2600" dirty="0" err="1">
                <a:latin typeface="Cambria"/>
                <a:cs typeface="Cambria"/>
              </a:rPr>
              <a:t>mucosae</a:t>
            </a:r>
            <a:r>
              <a:rPr lang="cs-CZ" sz="2600" dirty="0">
                <a:latin typeface="Cambria"/>
                <a:cs typeface="Cambria"/>
              </a:rPr>
              <a:t> </a:t>
            </a:r>
            <a:r>
              <a:rPr lang="cs-CZ" sz="2600" dirty="0" err="1">
                <a:latin typeface="Cambria"/>
                <a:cs typeface="Cambria"/>
              </a:rPr>
              <a:t>nasi</a:t>
            </a:r>
            <a:endParaRPr lang="cs-CZ" sz="2600" dirty="0">
              <a:latin typeface="Cambria"/>
              <a:cs typeface="Cambria"/>
            </a:endParaRPr>
          </a:p>
        </p:txBody>
      </p:sp>
      <p:sp>
        <p:nvSpPr>
          <p:cNvPr id="19" name="TextBox 18"/>
          <p:cNvSpPr txBox="1"/>
          <p:nvPr/>
        </p:nvSpPr>
        <p:spPr>
          <a:xfrm>
            <a:off x="3803051" y="3069868"/>
            <a:ext cx="2184933"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calcar</a:t>
            </a:r>
            <a:r>
              <a:rPr lang="cs-CZ" sz="2600" dirty="0">
                <a:latin typeface="Cambria"/>
                <a:cs typeface="Cambria"/>
              </a:rPr>
              <a:t> </a:t>
            </a:r>
            <a:r>
              <a:rPr lang="cs-CZ" sz="2600" dirty="0" err="1">
                <a:latin typeface="Cambria"/>
                <a:cs typeface="Cambria"/>
              </a:rPr>
              <a:t>sclerae</a:t>
            </a:r>
            <a:endParaRPr lang="cs-CZ" sz="2600" dirty="0">
              <a:latin typeface="Cambria"/>
              <a:cs typeface="Cambria"/>
            </a:endParaRPr>
          </a:p>
        </p:txBody>
      </p:sp>
      <p:sp>
        <p:nvSpPr>
          <p:cNvPr id="20" name="TextBox 19"/>
          <p:cNvSpPr txBox="1"/>
          <p:nvPr/>
        </p:nvSpPr>
        <p:spPr>
          <a:xfrm>
            <a:off x="6291714" y="2629781"/>
            <a:ext cx="2383733"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err="1">
                <a:latin typeface="Cambria"/>
                <a:cs typeface="Cambria"/>
              </a:rPr>
              <a:t>nervus</a:t>
            </a:r>
            <a:r>
              <a:rPr lang="cs-CZ" sz="2600" dirty="0">
                <a:latin typeface="Cambria"/>
                <a:cs typeface="Cambria"/>
              </a:rPr>
              <a:t> </a:t>
            </a:r>
            <a:r>
              <a:rPr lang="cs-CZ" sz="2600" dirty="0" err="1">
                <a:latin typeface="Cambria"/>
                <a:cs typeface="Cambria"/>
              </a:rPr>
              <a:t>opticus</a:t>
            </a:r>
            <a:endParaRPr lang="cs-CZ" sz="2600" dirty="0">
              <a:latin typeface="Cambria"/>
              <a:cs typeface="Cambria"/>
            </a:endParaRPr>
          </a:p>
        </p:txBody>
      </p:sp>
      <p:sp>
        <p:nvSpPr>
          <p:cNvPr id="21" name="TextBox 20"/>
          <p:cNvSpPr txBox="1"/>
          <p:nvPr/>
        </p:nvSpPr>
        <p:spPr>
          <a:xfrm>
            <a:off x="4966761" y="4114495"/>
            <a:ext cx="3708056"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2600" dirty="0" err="1">
                <a:latin typeface="Cambria"/>
                <a:cs typeface="Cambria"/>
              </a:rPr>
              <a:t>terminationes</a:t>
            </a:r>
            <a:r>
              <a:rPr lang="cs-CZ" sz="2600" dirty="0">
                <a:latin typeface="Cambria"/>
                <a:cs typeface="Cambria"/>
              </a:rPr>
              <a:t> </a:t>
            </a:r>
            <a:r>
              <a:rPr lang="cs-CZ" sz="2600" dirty="0" err="1">
                <a:latin typeface="Cambria"/>
                <a:cs typeface="Cambria"/>
              </a:rPr>
              <a:t>nervorum</a:t>
            </a:r>
            <a:endParaRPr lang="cs-CZ" sz="2600" dirty="0">
              <a:latin typeface="Cambria"/>
              <a:cs typeface="Cambria"/>
            </a:endParaRPr>
          </a:p>
        </p:txBody>
      </p:sp>
      <p:sp>
        <p:nvSpPr>
          <p:cNvPr id="22" name="TextBox 21"/>
          <p:cNvSpPr txBox="1"/>
          <p:nvPr/>
        </p:nvSpPr>
        <p:spPr>
          <a:xfrm>
            <a:off x="6489884" y="5578088"/>
            <a:ext cx="2184933" cy="492443"/>
          </a:xfrm>
          <a:prstGeom prst="rect">
            <a:avLst/>
          </a:prstGeom>
          <a:ln w="6350" cmpd="sng">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a:pPr>
            <a:r>
              <a:rPr lang="cs-CZ" sz="2600" dirty="0">
                <a:latin typeface="Cambria"/>
                <a:cs typeface="Cambria"/>
              </a:rPr>
              <a:t>pili et </a:t>
            </a:r>
            <a:r>
              <a:rPr lang="cs-CZ" sz="2600" dirty="0" err="1">
                <a:latin typeface="Cambria"/>
                <a:cs typeface="Cambria"/>
              </a:rPr>
              <a:t>capilli</a:t>
            </a:r>
            <a:endParaRPr lang="cs-CZ" sz="2600" dirty="0">
              <a:latin typeface="Cambria"/>
              <a:cs typeface="Cambria"/>
            </a:endParaRPr>
          </a:p>
        </p:txBody>
      </p:sp>
    </p:spTree>
    <p:extLst>
      <p:ext uri="{BB962C8B-B14F-4D97-AF65-F5344CB8AC3E}">
        <p14:creationId xmlns:p14="http://schemas.microsoft.com/office/powerpoint/2010/main" val="25438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198"/>
          </a:xfrm>
        </p:spPr>
        <p:txBody>
          <a:bodyPr>
            <a:normAutofit fontScale="90000"/>
          </a:bodyPr>
          <a:lstStyle/>
          <a:p>
            <a:pPr algn="l"/>
            <a:r>
              <a:rPr lang="en-US" sz="3600" b="1" dirty="0" err="1">
                <a:solidFill>
                  <a:srgbClr val="CB0202"/>
                </a:solidFill>
                <a:latin typeface="Cambria"/>
                <a:cs typeface="Cambria"/>
              </a:rPr>
              <a:t>Abscessus</a:t>
            </a:r>
            <a:endParaRPr lang="en-US" sz="3600" b="1" dirty="0">
              <a:solidFill>
                <a:srgbClr val="CB0202"/>
              </a:solidFill>
              <a:latin typeface="Cambria"/>
              <a:cs typeface="Cambria"/>
            </a:endParaRPr>
          </a:p>
        </p:txBody>
      </p:sp>
      <p:sp>
        <p:nvSpPr>
          <p:cNvPr id="3" name="Content Placeholder 2"/>
          <p:cNvSpPr>
            <a:spLocks noGrp="1"/>
          </p:cNvSpPr>
          <p:nvPr>
            <p:ph idx="1"/>
          </p:nvPr>
        </p:nvSpPr>
        <p:spPr>
          <a:xfrm>
            <a:off x="532862" y="2751459"/>
            <a:ext cx="8323395" cy="3973285"/>
          </a:xfrm>
        </p:spPr>
        <p:txBody>
          <a:bodyPr>
            <a:normAutofit lnSpcReduction="10000"/>
          </a:bodyPr>
          <a:lstStyle/>
          <a:p>
            <a:pPr marL="514350" indent="-514350">
              <a:buFont typeface="+mj-lt"/>
              <a:buAutoNum type="arabicPeriod"/>
            </a:pPr>
            <a:r>
              <a:rPr lang="en-US" sz="2600" dirty="0" err="1">
                <a:latin typeface="Cambria"/>
                <a:cs typeface="Cambria"/>
              </a:rPr>
              <a:t>causae</a:t>
            </a:r>
            <a:r>
              <a:rPr lang="en-US" sz="2600" dirty="0">
                <a:latin typeface="Cambria"/>
                <a:cs typeface="Cambria"/>
              </a:rPr>
              <a:t> ________________ </a:t>
            </a:r>
          </a:p>
          <a:p>
            <a:pPr marL="514350" indent="-514350">
              <a:buFont typeface="+mj-lt"/>
              <a:buAutoNum type="arabicPeriod"/>
            </a:pPr>
            <a:r>
              <a:rPr lang="en-US" sz="2600" dirty="0">
                <a:latin typeface="Cambria"/>
                <a:cs typeface="Cambria"/>
              </a:rPr>
              <a:t>________________ </a:t>
            </a:r>
            <a:r>
              <a:rPr lang="en-US" sz="2600" dirty="0" err="1">
                <a:latin typeface="Cambria"/>
                <a:cs typeface="Cambria"/>
              </a:rPr>
              <a:t>ductus</a:t>
            </a:r>
            <a:r>
              <a:rPr lang="en-US" sz="2600" dirty="0">
                <a:latin typeface="Cambria"/>
                <a:cs typeface="Cambria"/>
              </a:rPr>
              <a:t> </a:t>
            </a:r>
            <a:r>
              <a:rPr lang="en-US" sz="2600" dirty="0" err="1">
                <a:latin typeface="Cambria"/>
                <a:cs typeface="Cambria"/>
              </a:rPr>
              <a:t>choledochi</a:t>
            </a:r>
            <a:endParaRPr lang="en-US" sz="2600" dirty="0">
              <a:latin typeface="Cambria"/>
              <a:cs typeface="Cambria"/>
            </a:endParaRPr>
          </a:p>
          <a:p>
            <a:pPr marL="514350" indent="-514350">
              <a:buFont typeface="+mj-lt"/>
              <a:buAutoNum type="arabicPeriod"/>
            </a:pPr>
            <a:r>
              <a:rPr lang="en-US" sz="2600" dirty="0">
                <a:latin typeface="Cambria"/>
                <a:cs typeface="Cambria"/>
              </a:rPr>
              <a:t>excisio ________________ </a:t>
            </a:r>
            <a:r>
              <a:rPr lang="en-US" sz="2600" dirty="0" err="1">
                <a:latin typeface="Cambria"/>
                <a:cs typeface="Cambria"/>
              </a:rPr>
              <a:t>dolorosi</a:t>
            </a:r>
            <a:r>
              <a:rPr lang="en-US" sz="2600" dirty="0">
                <a:latin typeface="Cambria"/>
                <a:cs typeface="Cambria"/>
              </a:rPr>
              <a:t> </a:t>
            </a:r>
            <a:r>
              <a:rPr lang="en-US" sz="2600" dirty="0" err="1">
                <a:latin typeface="Cambria"/>
                <a:cs typeface="Cambria"/>
              </a:rPr>
              <a:t>ani</a:t>
            </a:r>
            <a:endParaRPr lang="en-US" sz="2600" dirty="0">
              <a:latin typeface="Cambria"/>
              <a:cs typeface="Cambria"/>
            </a:endParaRPr>
          </a:p>
          <a:p>
            <a:pPr marL="514350" indent="-514350">
              <a:buFont typeface="+mj-lt"/>
              <a:buAutoNum type="arabicPeriod"/>
            </a:pPr>
            <a:r>
              <a:rPr lang="en-US" sz="2600" dirty="0" err="1">
                <a:latin typeface="Cambria"/>
                <a:cs typeface="Cambria"/>
              </a:rPr>
              <a:t>operatio</a:t>
            </a:r>
            <a:r>
              <a:rPr lang="en-US" sz="2600" dirty="0">
                <a:latin typeface="Cambria"/>
                <a:cs typeface="Cambria"/>
              </a:rPr>
              <a:t> meatus </a:t>
            </a:r>
            <a:r>
              <a:rPr lang="en-US" sz="2600" dirty="0" err="1">
                <a:latin typeface="Cambria"/>
                <a:cs typeface="Cambria"/>
              </a:rPr>
              <a:t>acustici</a:t>
            </a:r>
            <a:r>
              <a:rPr lang="en-US" sz="2600" dirty="0">
                <a:latin typeface="Cambria"/>
                <a:cs typeface="Cambria"/>
              </a:rPr>
              <a:t> sine ________________ </a:t>
            </a:r>
            <a:r>
              <a:rPr lang="en-US" sz="2600" dirty="0" err="1">
                <a:latin typeface="Cambria"/>
                <a:cs typeface="Cambria"/>
              </a:rPr>
              <a:t>secundario</a:t>
            </a:r>
            <a:endParaRPr lang="en-US" sz="2600" dirty="0">
              <a:latin typeface="Cambria"/>
              <a:cs typeface="Cambria"/>
            </a:endParaRPr>
          </a:p>
          <a:p>
            <a:pPr marL="514350" indent="-514350">
              <a:buFont typeface="+mj-lt"/>
              <a:buAutoNum type="arabicPeriod"/>
            </a:pPr>
            <a:r>
              <a:rPr lang="en-US" sz="2600" dirty="0">
                <a:latin typeface="Cambria"/>
                <a:cs typeface="Cambria"/>
              </a:rPr>
              <a:t>________________ </a:t>
            </a:r>
            <a:r>
              <a:rPr lang="en-US" sz="2600" dirty="0" err="1">
                <a:latin typeface="Cambria"/>
                <a:cs typeface="Cambria"/>
              </a:rPr>
              <a:t>secundarii</a:t>
            </a:r>
            <a:r>
              <a:rPr lang="en-US" sz="2600" dirty="0">
                <a:latin typeface="Cambria"/>
                <a:cs typeface="Cambria"/>
              </a:rPr>
              <a:t> in </a:t>
            </a:r>
            <a:r>
              <a:rPr lang="en-US" sz="2600" dirty="0" err="1">
                <a:latin typeface="Cambria"/>
                <a:cs typeface="Cambria"/>
              </a:rPr>
              <a:t>vulneribus</a:t>
            </a:r>
            <a:r>
              <a:rPr lang="en-US" sz="2600" dirty="0">
                <a:latin typeface="Cambria"/>
                <a:cs typeface="Cambria"/>
              </a:rPr>
              <a:t> </a:t>
            </a:r>
            <a:r>
              <a:rPr lang="en-US" sz="2600" dirty="0" err="1">
                <a:latin typeface="Cambria"/>
                <a:cs typeface="Cambria"/>
              </a:rPr>
              <a:t>operativis</a:t>
            </a:r>
            <a:endParaRPr lang="en-US" sz="2600" dirty="0">
              <a:latin typeface="Cambria"/>
              <a:cs typeface="Cambria"/>
            </a:endParaRPr>
          </a:p>
          <a:p>
            <a:pPr marL="514350" indent="-514350">
              <a:buFont typeface="+mj-lt"/>
              <a:buAutoNum type="arabicPeriod"/>
            </a:pPr>
            <a:r>
              <a:rPr lang="en-US" sz="2600" dirty="0">
                <a:latin typeface="Cambria"/>
                <a:cs typeface="Cambria"/>
              </a:rPr>
              <a:t>status post ________________ </a:t>
            </a:r>
            <a:r>
              <a:rPr lang="en-US" sz="2600" dirty="0" err="1">
                <a:latin typeface="Cambria"/>
                <a:cs typeface="Cambria"/>
              </a:rPr>
              <a:t>encephali</a:t>
            </a:r>
            <a:endParaRPr lang="en-US" sz="2600" dirty="0">
              <a:latin typeface="Cambria"/>
              <a:cs typeface="Cambria"/>
            </a:endParaRPr>
          </a:p>
          <a:p>
            <a:pPr marL="514350" indent="-514350">
              <a:buFont typeface="+mj-lt"/>
              <a:buAutoNum type="arabicPeriod"/>
            </a:pPr>
            <a:r>
              <a:rPr lang="en-US" sz="2600">
                <a:latin typeface="Cambria"/>
                <a:cs typeface="Cambria"/>
              </a:rPr>
              <a:t>operatio </a:t>
            </a:r>
            <a:r>
              <a:rPr lang="en-US" sz="2600" dirty="0">
                <a:latin typeface="Cambria"/>
                <a:cs typeface="Cambria"/>
              </a:rPr>
              <a:t>propter ________________ </a:t>
            </a:r>
            <a:r>
              <a:rPr lang="en-US" sz="2600" dirty="0" err="1">
                <a:latin typeface="Cambria"/>
                <a:cs typeface="Cambria"/>
              </a:rPr>
              <a:t>tubarum</a:t>
            </a:r>
            <a:r>
              <a:rPr lang="en-US" sz="2600" dirty="0">
                <a:latin typeface="Cambria"/>
                <a:cs typeface="Cambria"/>
              </a:rPr>
              <a:t> </a:t>
            </a:r>
            <a:r>
              <a:rPr lang="en-US" sz="2600" dirty="0" err="1">
                <a:latin typeface="Cambria"/>
                <a:cs typeface="Cambria"/>
              </a:rPr>
              <a:t>uterinarum</a:t>
            </a:r>
            <a:endParaRPr lang="en-US" sz="2600" dirty="0">
              <a:latin typeface="Cambria"/>
              <a:cs typeface="Cambria"/>
            </a:endParaRPr>
          </a:p>
          <a:p>
            <a:pPr marL="514350" indent="-514350">
              <a:buFont typeface="+mj-lt"/>
              <a:buAutoNum type="arabicPeriod"/>
            </a:pPr>
            <a:r>
              <a:rPr lang="en-US" sz="2600" dirty="0" err="1">
                <a:latin typeface="Cambria"/>
                <a:cs typeface="Cambria"/>
              </a:rPr>
              <a:t>gravida</a:t>
            </a:r>
            <a:r>
              <a:rPr lang="en-US" sz="2600" dirty="0">
                <a:latin typeface="Cambria"/>
                <a:cs typeface="Cambria"/>
              </a:rPr>
              <a:t> cum ________________ </a:t>
            </a:r>
            <a:r>
              <a:rPr lang="en-US" sz="2600" dirty="0" err="1">
                <a:latin typeface="Cambria"/>
                <a:cs typeface="Cambria"/>
              </a:rPr>
              <a:t>dentium</a:t>
            </a:r>
            <a:endParaRPr lang="en-US" sz="2600" dirty="0">
              <a:latin typeface="Cambria"/>
              <a:cs typeface="Cambria"/>
            </a:endParaRPr>
          </a:p>
        </p:txBody>
      </p:sp>
      <p:pic>
        <p:nvPicPr>
          <p:cNvPr id="4" name="Picture 3"/>
          <p:cNvPicPr>
            <a:picLocks noChangeAspect="1"/>
          </p:cNvPicPr>
          <p:nvPr/>
        </p:nvPicPr>
        <p:blipFill rotWithShape="1">
          <a:blip r:embed="rId3"/>
          <a:srcRect b="19427"/>
          <a:stretch/>
        </p:blipFill>
        <p:spPr>
          <a:xfrm>
            <a:off x="6543518" y="138208"/>
            <a:ext cx="2404102" cy="1937054"/>
          </a:xfrm>
          <a:prstGeom prst="rect">
            <a:avLst/>
          </a:prstGeom>
        </p:spPr>
      </p:pic>
      <p:sp>
        <p:nvSpPr>
          <p:cNvPr id="5" name="Title 1"/>
          <p:cNvSpPr txBox="1">
            <a:spLocks/>
          </p:cNvSpPr>
          <p:nvPr/>
        </p:nvSpPr>
        <p:spPr>
          <a:xfrm>
            <a:off x="473520" y="823937"/>
            <a:ext cx="6069451" cy="12513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is a collection of pus that has built up within the tissue of the body, it may occur in any kind of solid tissue (lungs, brain, teeth, kidneys and tonsils), but most frequently appears on skin </a:t>
            </a:r>
            <a:endParaRPr lang="en-US" sz="2000" b="1" dirty="0">
              <a:solidFill>
                <a:srgbClr val="CB0202"/>
              </a:solidFill>
              <a:latin typeface="Cambria"/>
              <a:cs typeface="Cambria"/>
            </a:endParaRPr>
          </a:p>
        </p:txBody>
      </p:sp>
      <p:sp>
        <p:nvSpPr>
          <p:cNvPr id="7" name="TextBox 6"/>
          <p:cNvSpPr txBox="1"/>
          <p:nvPr/>
        </p:nvSpPr>
        <p:spPr>
          <a:xfrm>
            <a:off x="124736" y="2236337"/>
            <a:ext cx="8935634" cy="430887"/>
          </a:xfrm>
          <a:prstGeom prst="rect">
            <a:avLst/>
          </a:prstGeom>
          <a:solidFill>
            <a:schemeClr val="bg2">
              <a:lumMod val="75000"/>
            </a:schemeClr>
          </a:solidFill>
        </p:spPr>
        <p:txBody>
          <a:bodyPr wrap="square" rtlCol="0">
            <a:spAutoFit/>
          </a:bodyPr>
          <a:lstStyle/>
          <a:p>
            <a:pPr marL="109728" indent="0" algn="ctr" fontAlgn="auto">
              <a:spcAft>
                <a:spcPts val="0"/>
              </a:spcAft>
              <a:buFont typeface="Wingdings 3"/>
              <a:buNone/>
              <a:defRPr/>
            </a:pPr>
            <a:r>
              <a:rPr lang="cs-CZ" sz="2200" dirty="0" err="1">
                <a:latin typeface="Cambria"/>
                <a:cs typeface="Cambria"/>
              </a:rPr>
              <a:t>abscessus</a:t>
            </a:r>
            <a:r>
              <a:rPr lang="cs-CZ" sz="2200" dirty="0">
                <a:latin typeface="Cambria"/>
                <a:cs typeface="Cambria"/>
              </a:rPr>
              <a:t> (4x)</a:t>
            </a:r>
            <a:r>
              <a:rPr lang="cs-CZ" sz="2200" dirty="0">
                <a:solidFill>
                  <a:srgbClr val="CB0202"/>
                </a:solidFill>
                <a:latin typeface="Cambria"/>
                <a:ea typeface="Wingdings"/>
                <a:cs typeface="Cambria"/>
                <a:sym typeface="Wingdings"/>
              </a:rPr>
              <a:t></a:t>
            </a:r>
            <a:r>
              <a:rPr lang="cs-CZ" sz="2200" dirty="0">
                <a:latin typeface="Cambria"/>
                <a:ea typeface="Wingdings"/>
                <a:cs typeface="Cambria"/>
                <a:sym typeface="Wingdings"/>
              </a:rPr>
              <a:t> </a:t>
            </a:r>
            <a:r>
              <a:rPr lang="cs-CZ" sz="2200" dirty="0" err="1">
                <a:latin typeface="Cambria"/>
                <a:cs typeface="Cambria"/>
              </a:rPr>
              <a:t>abscessuum</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abscessum</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abscessu</a:t>
            </a:r>
            <a:r>
              <a:rPr lang="cs-CZ" sz="2200" dirty="0">
                <a:latin typeface="Cambria"/>
                <a:cs typeface="Cambria"/>
              </a:rPr>
              <a:t> </a:t>
            </a:r>
            <a:r>
              <a:rPr lang="cs-CZ" sz="2200" dirty="0">
                <a:solidFill>
                  <a:srgbClr val="CB0202"/>
                </a:solidFill>
                <a:latin typeface="Cambria"/>
                <a:ea typeface="Wingdings"/>
                <a:cs typeface="Cambria"/>
                <a:sym typeface="Wingdings"/>
              </a:rPr>
              <a:t></a:t>
            </a:r>
            <a:r>
              <a:rPr lang="cs-CZ" sz="2200" dirty="0">
                <a:latin typeface="Cambria"/>
                <a:cs typeface="Cambria"/>
              </a:rPr>
              <a:t> </a:t>
            </a:r>
            <a:r>
              <a:rPr lang="cs-CZ" sz="2200" dirty="0" err="1">
                <a:latin typeface="Cambria"/>
                <a:cs typeface="Cambria"/>
              </a:rPr>
              <a:t>abscessibus</a:t>
            </a:r>
            <a:endParaRPr lang="cs-CZ" sz="2200" dirty="0">
              <a:latin typeface="Cambria"/>
              <a:cs typeface="Cambria"/>
            </a:endParaRPr>
          </a:p>
        </p:txBody>
      </p:sp>
    </p:spTree>
    <p:extLst>
      <p:ext uri="{BB962C8B-B14F-4D97-AF65-F5344CB8AC3E}">
        <p14:creationId xmlns:p14="http://schemas.microsoft.com/office/powerpoint/2010/main" val="28228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0"/>
            <a:ext cx="8229600" cy="1052736"/>
          </a:xfrm>
        </p:spPr>
        <p:txBody>
          <a:bodyPr>
            <a:noAutofit/>
          </a:bodyPr>
          <a:lstStyle/>
          <a:p>
            <a:pPr algn="l" fontAlgn="auto">
              <a:spcAft>
                <a:spcPts val="0"/>
              </a:spcAft>
              <a:defRPr/>
            </a:pPr>
            <a:br>
              <a:rPr lang="cs-CZ" sz="2400" dirty="0"/>
            </a:br>
            <a:endParaRPr lang="cs-CZ" sz="2400" dirty="0">
              <a:solidFill>
                <a:srgbClr val="FF0000"/>
              </a:solidFill>
            </a:endParaRPr>
          </a:p>
        </p:txBody>
      </p:sp>
      <p:sp>
        <p:nvSpPr>
          <p:cNvPr id="16385" name="Zástupný symbol pro obsah 1"/>
          <p:cNvSpPr>
            <a:spLocks noGrp="1"/>
          </p:cNvSpPr>
          <p:nvPr>
            <p:ph idx="1"/>
          </p:nvPr>
        </p:nvSpPr>
        <p:spPr>
          <a:xfrm>
            <a:off x="457200" y="5132661"/>
            <a:ext cx="8229600" cy="960163"/>
          </a:xfrm>
        </p:spPr>
        <p:txBody>
          <a:bodyPr/>
          <a:lstStyle/>
          <a:p>
            <a:pPr marL="109538" indent="0">
              <a:buFont typeface="Wingdings 3" pitchFamily="18" charset="2"/>
              <a:buNone/>
            </a:pPr>
            <a:endParaRPr lang="cs-CZ" sz="24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000" dirty="0">
              <a:latin typeface="+mj-lt"/>
            </a:endParaRPr>
          </a:p>
          <a:p>
            <a:pPr marL="109538" indent="0">
              <a:buFont typeface="Wingdings 3" pitchFamily="18" charset="2"/>
              <a:buNone/>
            </a:pPr>
            <a:endParaRPr lang="cs-CZ" sz="2400" dirty="0">
              <a:latin typeface="+mj-lt"/>
            </a:endParaRPr>
          </a:p>
        </p:txBody>
      </p:sp>
      <p:sp>
        <p:nvSpPr>
          <p:cNvPr id="4" name="Obdélník 3"/>
          <p:cNvSpPr/>
          <p:nvPr/>
        </p:nvSpPr>
        <p:spPr>
          <a:xfrm>
            <a:off x="260935" y="3434165"/>
            <a:ext cx="3029529" cy="1410567"/>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epilepticus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asthmaticus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postoperativus</a:t>
            </a:r>
            <a:r>
              <a:rPr lang="cs-CZ" sz="2400" dirty="0">
                <a:solidFill>
                  <a:srgbClr val="404040"/>
                </a:solidFill>
                <a:latin typeface="+mj-lt"/>
              </a:rPr>
              <a:t>, a, um</a:t>
            </a:r>
          </a:p>
        </p:txBody>
      </p:sp>
      <p:sp>
        <p:nvSpPr>
          <p:cNvPr id="5" name="Obdélník 4"/>
          <p:cNvSpPr/>
          <p:nvPr/>
        </p:nvSpPr>
        <p:spPr>
          <a:xfrm>
            <a:off x="3463639" y="3857011"/>
            <a:ext cx="2320637" cy="867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externus</a:t>
            </a:r>
            <a:r>
              <a:rPr lang="cs-CZ" sz="2400" dirty="0">
                <a:solidFill>
                  <a:srgbClr val="FFFFFF"/>
                </a:solidFill>
                <a:latin typeface="+mj-lt"/>
              </a:rPr>
              <a:t>, a, um </a:t>
            </a:r>
          </a:p>
          <a:p>
            <a:pPr algn="ctr" fontAlgn="auto">
              <a:spcBef>
                <a:spcPts val="0"/>
              </a:spcBef>
              <a:spcAft>
                <a:spcPts val="0"/>
              </a:spcAft>
              <a:defRPr/>
            </a:pPr>
            <a:r>
              <a:rPr lang="cs-CZ" sz="2400" dirty="0" err="1">
                <a:solidFill>
                  <a:srgbClr val="FFFFFF"/>
                </a:solidFill>
                <a:latin typeface="+mj-lt"/>
              </a:rPr>
              <a:t>internus</a:t>
            </a:r>
            <a:r>
              <a:rPr lang="cs-CZ" sz="2400" dirty="0">
                <a:solidFill>
                  <a:srgbClr val="FFFFFF"/>
                </a:solidFill>
                <a:latin typeface="+mj-lt"/>
              </a:rPr>
              <a:t>, a, um</a:t>
            </a:r>
          </a:p>
        </p:txBody>
      </p:sp>
      <p:sp>
        <p:nvSpPr>
          <p:cNvPr id="6" name="Obdélník 5"/>
          <p:cNvSpPr/>
          <p:nvPr/>
        </p:nvSpPr>
        <p:spPr>
          <a:xfrm>
            <a:off x="5945908" y="2428342"/>
            <a:ext cx="3094181" cy="2062840"/>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pallidus</a:t>
            </a:r>
            <a:r>
              <a:rPr lang="cs-CZ" sz="2400" dirty="0">
                <a:solidFill>
                  <a:srgbClr val="404040"/>
                </a:solidFill>
                <a:latin typeface="+mj-lt"/>
              </a:rPr>
              <a:t>, a, um </a:t>
            </a:r>
          </a:p>
          <a:p>
            <a:pPr algn="ctr" fontAlgn="auto">
              <a:spcBef>
                <a:spcPts val="0"/>
              </a:spcBef>
              <a:spcAft>
                <a:spcPts val="0"/>
              </a:spcAft>
              <a:defRPr/>
            </a:pPr>
            <a:r>
              <a:rPr lang="cs-CZ" sz="2400" dirty="0" err="1">
                <a:solidFill>
                  <a:srgbClr val="404040"/>
                </a:solidFill>
                <a:latin typeface="+mj-lt"/>
              </a:rPr>
              <a:t>Hippocraticus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gastricus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diaphragmaticus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aethylicus</a:t>
            </a:r>
            <a:r>
              <a:rPr lang="cs-CZ" sz="2400" dirty="0">
                <a:solidFill>
                  <a:srgbClr val="404040"/>
                </a:solidFill>
                <a:latin typeface="+mj-lt"/>
              </a:rPr>
              <a:t>, a, um</a:t>
            </a:r>
          </a:p>
        </p:txBody>
      </p:sp>
      <p:sp>
        <p:nvSpPr>
          <p:cNvPr id="7" name="Obdélník 6"/>
          <p:cNvSpPr/>
          <p:nvPr/>
        </p:nvSpPr>
        <p:spPr>
          <a:xfrm>
            <a:off x="5945908" y="4606636"/>
            <a:ext cx="3094181" cy="20284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praematurus</a:t>
            </a:r>
            <a:r>
              <a:rPr lang="cs-CZ" sz="2400" dirty="0">
                <a:solidFill>
                  <a:srgbClr val="FFFFFF"/>
                </a:solidFill>
                <a:latin typeface="+mj-lt"/>
              </a:rPr>
              <a:t>, a, um </a:t>
            </a:r>
          </a:p>
          <a:p>
            <a:pPr algn="ctr" fontAlgn="auto">
              <a:spcBef>
                <a:spcPts val="0"/>
              </a:spcBef>
              <a:spcAft>
                <a:spcPts val="0"/>
              </a:spcAft>
              <a:defRPr/>
            </a:pPr>
            <a:r>
              <a:rPr lang="cs-CZ" sz="2400" dirty="0" err="1">
                <a:solidFill>
                  <a:srgbClr val="FFFFFF"/>
                </a:solidFill>
                <a:latin typeface="+mj-lt"/>
              </a:rPr>
              <a:t>complicatus</a:t>
            </a:r>
            <a:r>
              <a:rPr lang="cs-CZ" sz="2400" dirty="0">
                <a:solidFill>
                  <a:srgbClr val="FFFFFF"/>
                </a:solidFill>
                <a:latin typeface="+mj-lt"/>
              </a:rPr>
              <a:t>, a, um</a:t>
            </a:r>
          </a:p>
          <a:p>
            <a:pPr algn="ctr" fontAlgn="auto">
              <a:spcBef>
                <a:spcPts val="0"/>
              </a:spcBef>
              <a:spcAft>
                <a:spcPts val="0"/>
              </a:spcAft>
              <a:defRPr/>
            </a:pPr>
            <a:r>
              <a:rPr lang="cs-CZ" sz="2400" dirty="0">
                <a:solidFill>
                  <a:srgbClr val="FFFFFF"/>
                </a:solidFill>
                <a:latin typeface="+mj-lt"/>
              </a:rPr>
              <a:t>primus, a, um</a:t>
            </a:r>
          </a:p>
          <a:p>
            <a:pPr algn="ctr" fontAlgn="auto">
              <a:spcBef>
                <a:spcPts val="0"/>
              </a:spcBef>
              <a:spcAft>
                <a:spcPts val="0"/>
              </a:spcAft>
              <a:defRPr/>
            </a:pPr>
            <a:r>
              <a:rPr lang="cs-CZ" sz="2400" dirty="0" err="1">
                <a:solidFill>
                  <a:srgbClr val="FFFFFF"/>
                </a:solidFill>
                <a:latin typeface="+mj-lt"/>
              </a:rPr>
              <a:t>dolorosus</a:t>
            </a:r>
            <a:r>
              <a:rPr lang="cs-CZ" sz="2400" dirty="0">
                <a:solidFill>
                  <a:srgbClr val="FFFFFF"/>
                </a:solidFill>
                <a:latin typeface="+mj-lt"/>
              </a:rPr>
              <a:t>, a, um</a:t>
            </a:r>
          </a:p>
          <a:p>
            <a:pPr algn="ctr" fontAlgn="auto">
              <a:spcBef>
                <a:spcPts val="0"/>
              </a:spcBef>
              <a:spcAft>
                <a:spcPts val="0"/>
              </a:spcAft>
              <a:defRPr/>
            </a:pPr>
            <a:r>
              <a:rPr lang="cs-CZ" sz="2400" dirty="0" err="1">
                <a:solidFill>
                  <a:srgbClr val="FFFFFF"/>
                </a:solidFill>
                <a:latin typeface="+mj-lt"/>
              </a:rPr>
              <a:t>maturus</a:t>
            </a:r>
            <a:r>
              <a:rPr lang="cs-CZ" sz="2400" dirty="0">
                <a:solidFill>
                  <a:srgbClr val="FFFFFF"/>
                </a:solidFill>
                <a:latin typeface="+mj-lt"/>
              </a:rPr>
              <a:t>, a, um</a:t>
            </a:r>
          </a:p>
        </p:txBody>
      </p:sp>
      <p:sp>
        <p:nvSpPr>
          <p:cNvPr id="8" name="Obdélník 7"/>
          <p:cNvSpPr/>
          <p:nvPr/>
        </p:nvSpPr>
        <p:spPr>
          <a:xfrm>
            <a:off x="249390" y="2413280"/>
            <a:ext cx="3029529" cy="908629"/>
          </a:xfrm>
          <a:prstGeom prst="rect">
            <a:avLst/>
          </a:prstGeom>
          <a:solidFill>
            <a:schemeClr val="tx1">
              <a:lumMod val="75000"/>
              <a:lumOff val="25000"/>
            </a:schemeClr>
          </a:solidFill>
          <a:ln w="635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chemeClr val="bg1"/>
                </a:solidFill>
                <a:latin typeface="+mj-lt"/>
              </a:rPr>
              <a:t>profundus</a:t>
            </a:r>
            <a:r>
              <a:rPr lang="cs-CZ" sz="2400" dirty="0">
                <a:solidFill>
                  <a:schemeClr val="bg1"/>
                </a:solidFill>
                <a:latin typeface="+mj-lt"/>
              </a:rPr>
              <a:t>, a, um </a:t>
            </a:r>
            <a:r>
              <a:rPr lang="cs-CZ" sz="2400" dirty="0" err="1">
                <a:solidFill>
                  <a:schemeClr val="bg1"/>
                </a:solidFill>
                <a:latin typeface="+mj-lt"/>
              </a:rPr>
              <a:t>dolorosus</a:t>
            </a:r>
            <a:r>
              <a:rPr lang="cs-CZ" sz="2400" dirty="0">
                <a:solidFill>
                  <a:schemeClr val="bg1"/>
                </a:solidFill>
                <a:latin typeface="+mj-lt"/>
              </a:rPr>
              <a:t>, a, um </a:t>
            </a:r>
          </a:p>
        </p:txBody>
      </p:sp>
      <p:sp>
        <p:nvSpPr>
          <p:cNvPr id="9" name="Obdélník 8"/>
          <p:cNvSpPr/>
          <p:nvPr/>
        </p:nvSpPr>
        <p:spPr>
          <a:xfrm>
            <a:off x="237845" y="4963650"/>
            <a:ext cx="3052619" cy="16908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FFFFFF"/>
                </a:solidFill>
                <a:latin typeface="+mj-lt"/>
              </a:rPr>
              <a:t>aromaticus</a:t>
            </a:r>
            <a:r>
              <a:rPr lang="cs-CZ" sz="2400" dirty="0">
                <a:solidFill>
                  <a:srgbClr val="FFFFFF"/>
                </a:solidFill>
                <a:latin typeface="+mj-lt"/>
              </a:rPr>
              <a:t>, a, um </a:t>
            </a:r>
            <a:r>
              <a:rPr lang="cs-CZ" sz="2400" dirty="0" err="1">
                <a:solidFill>
                  <a:srgbClr val="FFFFFF"/>
                </a:solidFill>
                <a:latin typeface="+mj-lt"/>
              </a:rPr>
              <a:t>urologicus</a:t>
            </a:r>
            <a:r>
              <a:rPr lang="cs-CZ" sz="2400" dirty="0">
                <a:solidFill>
                  <a:srgbClr val="FFFFFF"/>
                </a:solidFill>
                <a:latin typeface="+mj-lt"/>
              </a:rPr>
              <a:t>, a, um</a:t>
            </a:r>
          </a:p>
          <a:p>
            <a:pPr algn="ctr" fontAlgn="auto">
              <a:spcBef>
                <a:spcPts val="0"/>
              </a:spcBef>
              <a:spcAft>
                <a:spcPts val="0"/>
              </a:spcAft>
              <a:defRPr/>
            </a:pPr>
            <a:r>
              <a:rPr lang="cs-CZ" sz="2400" dirty="0" err="1">
                <a:solidFill>
                  <a:srgbClr val="FFFFFF"/>
                </a:solidFill>
                <a:latin typeface="+mj-lt"/>
              </a:rPr>
              <a:t>antiasthmaticus</a:t>
            </a:r>
            <a:r>
              <a:rPr lang="cs-CZ" sz="2400" dirty="0">
                <a:solidFill>
                  <a:srgbClr val="FFFFFF"/>
                </a:solidFill>
                <a:latin typeface="+mj-lt"/>
              </a:rPr>
              <a:t>, a, um</a:t>
            </a:r>
          </a:p>
          <a:p>
            <a:pPr algn="ctr" fontAlgn="auto">
              <a:spcBef>
                <a:spcPts val="0"/>
              </a:spcBef>
              <a:spcAft>
                <a:spcPts val="0"/>
              </a:spcAft>
              <a:defRPr/>
            </a:pPr>
            <a:endParaRPr lang="cs-CZ" sz="2400" dirty="0">
              <a:solidFill>
                <a:srgbClr val="FFFFFF"/>
              </a:solidFill>
              <a:latin typeface="+mj-lt"/>
            </a:endParaRPr>
          </a:p>
        </p:txBody>
      </p:sp>
      <p:sp>
        <p:nvSpPr>
          <p:cNvPr id="10" name="Obdélník 9"/>
          <p:cNvSpPr/>
          <p:nvPr/>
        </p:nvSpPr>
        <p:spPr>
          <a:xfrm>
            <a:off x="3463639" y="4881049"/>
            <a:ext cx="2320637" cy="1754059"/>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varus</a:t>
            </a:r>
            <a:r>
              <a:rPr lang="cs-CZ" sz="2400" dirty="0">
                <a:solidFill>
                  <a:srgbClr val="404040"/>
                </a:solidFill>
                <a:latin typeface="+mj-lt"/>
              </a:rPr>
              <a:t>, a, um </a:t>
            </a:r>
            <a:r>
              <a:rPr lang="cs-CZ" sz="2400" dirty="0" err="1">
                <a:solidFill>
                  <a:srgbClr val="404040"/>
                </a:solidFill>
                <a:latin typeface="+mj-lt"/>
              </a:rPr>
              <a:t>valgus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dexter</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sinister</a:t>
            </a:r>
            <a:r>
              <a:rPr lang="cs-CZ" sz="2400" dirty="0">
                <a:solidFill>
                  <a:srgbClr val="404040"/>
                </a:solidFill>
                <a:latin typeface="+mj-lt"/>
              </a:rPr>
              <a:t>, a, um</a:t>
            </a:r>
          </a:p>
        </p:txBody>
      </p:sp>
      <p:sp>
        <p:nvSpPr>
          <p:cNvPr id="21" name="Nadpis 1"/>
          <p:cNvSpPr txBox="1">
            <a:spLocks/>
          </p:cNvSpPr>
          <p:nvPr/>
        </p:nvSpPr>
        <p:spPr>
          <a:xfrm>
            <a:off x="353291" y="147126"/>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3600" b="1" dirty="0" err="1">
                <a:solidFill>
                  <a:srgbClr val="C00000"/>
                </a:solidFill>
                <a:latin typeface="Cambria"/>
                <a:cs typeface="Cambria"/>
              </a:rPr>
              <a:t>Find</a:t>
            </a:r>
            <a:r>
              <a:rPr lang="cs-CZ" sz="3600" b="1" dirty="0">
                <a:solidFill>
                  <a:srgbClr val="C00000"/>
                </a:solidFill>
                <a:latin typeface="Cambria"/>
                <a:cs typeface="Cambria"/>
              </a:rPr>
              <a:t> a </a:t>
            </a:r>
            <a:r>
              <a:rPr lang="cs-CZ" sz="3600" b="1" dirty="0" err="1">
                <a:solidFill>
                  <a:srgbClr val="C00000"/>
                </a:solidFill>
                <a:latin typeface="Cambria"/>
                <a:cs typeface="Cambria"/>
              </a:rPr>
              <a:t>suitable</a:t>
            </a:r>
            <a:r>
              <a:rPr lang="cs-CZ" sz="3600" b="1" dirty="0">
                <a:solidFill>
                  <a:srgbClr val="C00000"/>
                </a:solidFill>
                <a:latin typeface="Cambria"/>
                <a:cs typeface="Cambria"/>
              </a:rPr>
              <a:t> </a:t>
            </a:r>
            <a:r>
              <a:rPr lang="cs-CZ" sz="3600" b="1" dirty="0" err="1">
                <a:solidFill>
                  <a:srgbClr val="C00000"/>
                </a:solidFill>
                <a:latin typeface="Cambria"/>
                <a:cs typeface="Cambria"/>
              </a:rPr>
              <a:t>group</a:t>
            </a:r>
            <a:r>
              <a:rPr lang="cs-CZ" sz="3600" b="1" dirty="0">
                <a:solidFill>
                  <a:srgbClr val="C00000"/>
                </a:solidFill>
                <a:latin typeface="Cambria"/>
                <a:cs typeface="Cambria"/>
              </a:rPr>
              <a:t> of </a:t>
            </a:r>
            <a:r>
              <a:rPr lang="cs-CZ" sz="3600" b="1" dirty="0" err="1">
                <a:solidFill>
                  <a:srgbClr val="C00000"/>
                </a:solidFill>
                <a:latin typeface="Cambria"/>
                <a:cs typeface="Cambria"/>
              </a:rPr>
              <a:t>adjectives</a:t>
            </a:r>
            <a:r>
              <a:rPr lang="cs-CZ" sz="3600" b="1" dirty="0">
                <a:solidFill>
                  <a:srgbClr val="C00000"/>
                </a:solidFill>
                <a:latin typeface="Cambria"/>
                <a:cs typeface="Cambria"/>
              </a:rPr>
              <a:t> </a:t>
            </a:r>
            <a:r>
              <a:rPr lang="cs-CZ" sz="3600" b="1" dirty="0" err="1">
                <a:solidFill>
                  <a:srgbClr val="C00000"/>
                </a:solidFill>
                <a:latin typeface="Cambria"/>
                <a:cs typeface="Cambria"/>
              </a:rPr>
              <a:t>for</a:t>
            </a:r>
            <a:r>
              <a:rPr lang="cs-CZ" sz="3600" b="1" dirty="0">
                <a:solidFill>
                  <a:srgbClr val="C00000"/>
                </a:solidFill>
                <a:latin typeface="Cambria"/>
                <a:cs typeface="Cambria"/>
              </a:rPr>
              <a:t> </a:t>
            </a:r>
            <a:r>
              <a:rPr lang="cs-CZ" sz="3600" b="1" dirty="0" err="1">
                <a:solidFill>
                  <a:srgbClr val="C00000"/>
                </a:solidFill>
                <a:latin typeface="Cambria"/>
                <a:cs typeface="Cambria"/>
              </a:rPr>
              <a:t>each</a:t>
            </a:r>
            <a:r>
              <a:rPr lang="cs-CZ" sz="3600" b="1" dirty="0">
                <a:solidFill>
                  <a:srgbClr val="C00000"/>
                </a:solidFill>
                <a:latin typeface="Cambria"/>
                <a:cs typeface="Cambria"/>
              </a:rPr>
              <a:t> of </a:t>
            </a:r>
            <a:r>
              <a:rPr lang="cs-CZ" sz="3600" b="1" dirty="0" err="1">
                <a:solidFill>
                  <a:srgbClr val="C00000"/>
                </a:solidFill>
                <a:latin typeface="Cambria"/>
                <a:cs typeface="Cambria"/>
              </a:rPr>
              <a:t>the</a:t>
            </a:r>
            <a:r>
              <a:rPr lang="cs-CZ" sz="3600" b="1" dirty="0">
                <a:solidFill>
                  <a:srgbClr val="C00000"/>
                </a:solidFill>
                <a:latin typeface="Cambria"/>
                <a:cs typeface="Cambria"/>
              </a:rPr>
              <a:t> </a:t>
            </a:r>
            <a:r>
              <a:rPr lang="cs-CZ" sz="3600" b="1" dirty="0" err="1">
                <a:solidFill>
                  <a:srgbClr val="C00000"/>
                </a:solidFill>
                <a:latin typeface="Cambria"/>
                <a:cs typeface="Cambria"/>
              </a:rPr>
              <a:t>listed</a:t>
            </a:r>
            <a:r>
              <a:rPr lang="cs-CZ" sz="3600" b="1" dirty="0">
                <a:solidFill>
                  <a:srgbClr val="C00000"/>
                </a:solidFill>
                <a:latin typeface="Cambria"/>
                <a:cs typeface="Cambria"/>
              </a:rPr>
              <a:t> </a:t>
            </a:r>
            <a:r>
              <a:rPr lang="cs-CZ" sz="3600" b="1" dirty="0" err="1">
                <a:solidFill>
                  <a:srgbClr val="C00000"/>
                </a:solidFill>
                <a:latin typeface="Cambria"/>
                <a:cs typeface="Cambria"/>
              </a:rPr>
              <a:t>nouns</a:t>
            </a:r>
            <a:endParaRPr lang="cs-CZ" sz="3600" b="1" dirty="0">
              <a:solidFill>
                <a:srgbClr val="C00000"/>
              </a:solidFill>
              <a:latin typeface="Cambria"/>
              <a:cs typeface="Cambria"/>
            </a:endParaRPr>
          </a:p>
        </p:txBody>
      </p:sp>
      <p:sp>
        <p:nvSpPr>
          <p:cNvPr id="25" name="TextBox 24"/>
          <p:cNvSpPr txBox="1"/>
          <p:nvPr/>
        </p:nvSpPr>
        <p:spPr>
          <a:xfrm>
            <a:off x="284025" y="1250670"/>
            <a:ext cx="8440738" cy="892552"/>
          </a:xfrm>
          <a:prstGeom prst="rect">
            <a:avLst/>
          </a:prstGeom>
          <a:noFill/>
        </p:spPr>
        <p:txBody>
          <a:bodyPr wrap="square" rtlCol="0">
            <a:spAutoFit/>
          </a:bodyPr>
          <a:lstStyle/>
          <a:p>
            <a:pPr marL="109538" indent="0">
              <a:buFont typeface="Wingdings 3" pitchFamily="18" charset="2"/>
              <a:buNone/>
            </a:pPr>
            <a:r>
              <a:rPr lang="cs-CZ" sz="2600" b="1" i="1" dirty="0"/>
              <a:t>genu 		 </a:t>
            </a:r>
            <a:r>
              <a:rPr lang="cs-CZ" sz="2600" b="1" i="1" dirty="0" err="1"/>
              <a:t>decubitus</a:t>
            </a:r>
            <a:r>
              <a:rPr lang="cs-CZ" sz="2600" b="1" i="1" dirty="0"/>
              <a:t>  	       partus 		      facies   </a:t>
            </a:r>
          </a:p>
          <a:p>
            <a:pPr marL="109538" indent="0">
              <a:buFont typeface="Wingdings 3" pitchFamily="18" charset="2"/>
              <a:buNone/>
            </a:pPr>
            <a:r>
              <a:rPr lang="cs-CZ" sz="2600" b="1" i="1" dirty="0"/>
              <a:t>		usus			status			  species			</a:t>
            </a:r>
            <a:r>
              <a:rPr lang="cs-CZ" sz="2600" b="1" i="1" dirty="0" err="1"/>
              <a:t>pulsus</a:t>
            </a:r>
            <a:endParaRPr lang="cs-CZ" sz="2600" b="1" i="1" dirty="0"/>
          </a:p>
        </p:txBody>
      </p:sp>
      <p:sp>
        <p:nvSpPr>
          <p:cNvPr id="27" name="Obdélník 9"/>
          <p:cNvSpPr/>
          <p:nvPr/>
        </p:nvSpPr>
        <p:spPr>
          <a:xfrm>
            <a:off x="3463639" y="2413280"/>
            <a:ext cx="2320637" cy="1258175"/>
          </a:xfrm>
          <a:prstGeom prst="rect">
            <a:avLst/>
          </a:prstGeom>
          <a:noFill/>
          <a:ln w="6350" cmpd="sng">
            <a:solidFill>
              <a:srgbClr val="CB020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err="1">
                <a:solidFill>
                  <a:srgbClr val="404040"/>
                </a:solidFill>
                <a:latin typeface="+mj-lt"/>
              </a:rPr>
              <a:t>tardus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durus</a:t>
            </a:r>
            <a:r>
              <a:rPr lang="cs-CZ" sz="2400" dirty="0">
                <a:solidFill>
                  <a:srgbClr val="404040"/>
                </a:solidFill>
                <a:latin typeface="+mj-lt"/>
              </a:rPr>
              <a:t>, a, um</a:t>
            </a:r>
          </a:p>
          <a:p>
            <a:pPr algn="ctr" fontAlgn="auto">
              <a:spcBef>
                <a:spcPts val="0"/>
              </a:spcBef>
              <a:spcAft>
                <a:spcPts val="0"/>
              </a:spcAft>
              <a:defRPr/>
            </a:pPr>
            <a:r>
              <a:rPr lang="cs-CZ" sz="2400" dirty="0" err="1">
                <a:solidFill>
                  <a:srgbClr val="404040"/>
                </a:solidFill>
                <a:latin typeface="+mj-lt"/>
              </a:rPr>
              <a:t>rarus</a:t>
            </a:r>
            <a:r>
              <a:rPr lang="cs-CZ" sz="2400" dirty="0">
                <a:solidFill>
                  <a:srgbClr val="404040"/>
                </a:solidFill>
                <a:latin typeface="+mj-lt"/>
              </a:rPr>
              <a:t>, a, um</a:t>
            </a:r>
          </a:p>
        </p:txBody>
      </p:sp>
      <p:cxnSp>
        <p:nvCxnSpPr>
          <p:cNvPr id="15" name="Straight Connector 14"/>
          <p:cNvCxnSpPr/>
          <p:nvPr/>
        </p:nvCxnSpPr>
        <p:spPr>
          <a:xfrm>
            <a:off x="237845" y="2274455"/>
            <a:ext cx="8802244" cy="11545"/>
          </a:xfrm>
          <a:prstGeom prst="line">
            <a:avLst/>
          </a:prstGeom>
          <a:ln>
            <a:solidFill>
              <a:srgbClr val="CB020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02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17827015"/>
              </p:ext>
            </p:extLst>
          </p:nvPr>
        </p:nvGraphicFramePr>
        <p:xfrm>
          <a:off x="11544" y="946733"/>
          <a:ext cx="9144000" cy="1432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r>
                        <a:rPr lang="en-US" sz="2200" dirty="0">
                          <a:latin typeface="Cambria"/>
                          <a:cs typeface="Cambria"/>
                        </a:rPr>
                        <a:t>Before the end of </a:t>
                      </a:r>
                      <a:r>
                        <a:rPr lang="en-US" sz="2200" dirty="0">
                          <a:solidFill>
                            <a:srgbClr val="FFFF00"/>
                          </a:solidFill>
                          <a:latin typeface="Cambria"/>
                          <a:cs typeface="Cambria"/>
                        </a:rPr>
                        <a:t>28</a:t>
                      </a:r>
                      <a:r>
                        <a:rPr lang="en-US" sz="2200" baseline="30000" dirty="0">
                          <a:solidFill>
                            <a:srgbClr val="FFFF00"/>
                          </a:solidFill>
                          <a:latin typeface="Cambria"/>
                          <a:cs typeface="Cambria"/>
                        </a:rPr>
                        <a:t>th</a:t>
                      </a:r>
                      <a:r>
                        <a:rPr lang="en-US" sz="2200" dirty="0">
                          <a:latin typeface="Cambria"/>
                          <a:cs typeface="Cambria"/>
                        </a:rPr>
                        <a:t> week of pregnancy</a:t>
                      </a:r>
                    </a:p>
                  </a:txBody>
                  <a:tcPr>
                    <a:solidFill>
                      <a:schemeClr val="accent2"/>
                    </a:solidFill>
                  </a:tcPr>
                </a:tc>
                <a:tc>
                  <a:txBody>
                    <a:bodyPr/>
                    <a:lstStyle/>
                    <a:p>
                      <a:r>
                        <a:rPr lang="en-US" sz="2200" dirty="0">
                          <a:latin typeface="Cambria"/>
                          <a:cs typeface="Cambria"/>
                        </a:rPr>
                        <a:t>Before the end</a:t>
                      </a:r>
                      <a:r>
                        <a:rPr lang="en-US" sz="2200" baseline="0" dirty="0">
                          <a:latin typeface="Cambria"/>
                          <a:cs typeface="Cambria"/>
                        </a:rPr>
                        <a:t> of </a:t>
                      </a:r>
                      <a:r>
                        <a:rPr lang="en-US" sz="2200" baseline="0" dirty="0">
                          <a:solidFill>
                            <a:srgbClr val="FFFF00"/>
                          </a:solidFill>
                          <a:latin typeface="Cambria"/>
                          <a:cs typeface="Cambria"/>
                        </a:rPr>
                        <a:t>38</a:t>
                      </a:r>
                      <a:r>
                        <a:rPr lang="en-US" sz="2200" baseline="30000" dirty="0">
                          <a:solidFill>
                            <a:srgbClr val="FFFF00"/>
                          </a:solidFill>
                          <a:latin typeface="Cambria"/>
                          <a:cs typeface="Cambria"/>
                        </a:rPr>
                        <a:t>th</a:t>
                      </a:r>
                      <a:r>
                        <a:rPr lang="en-US" sz="2200" baseline="0" dirty="0">
                          <a:latin typeface="Cambria"/>
                          <a:cs typeface="Cambria"/>
                        </a:rPr>
                        <a:t> week of pregnancy</a:t>
                      </a:r>
                      <a:endParaRPr lang="en-US" sz="2200" dirty="0">
                        <a:latin typeface="Cambria"/>
                        <a:cs typeface="Cambria"/>
                      </a:endParaRPr>
                    </a:p>
                  </a:txBody>
                  <a:tcPr>
                    <a:solidFill>
                      <a:srgbClr val="C0504D"/>
                    </a:solidFill>
                  </a:tcPr>
                </a:tc>
                <a:tc>
                  <a:txBody>
                    <a:bodyPr/>
                    <a:lstStyle/>
                    <a:p>
                      <a:r>
                        <a:rPr lang="en-US" sz="2200" dirty="0">
                          <a:latin typeface="Cambria"/>
                          <a:cs typeface="Cambria"/>
                        </a:rPr>
                        <a:t>Before the end of </a:t>
                      </a:r>
                      <a:r>
                        <a:rPr lang="en-US" sz="2200" dirty="0">
                          <a:solidFill>
                            <a:srgbClr val="FFFF00"/>
                          </a:solidFill>
                          <a:latin typeface="Cambria"/>
                          <a:cs typeface="Cambria"/>
                        </a:rPr>
                        <a:t>42</a:t>
                      </a:r>
                      <a:r>
                        <a:rPr lang="en-US" sz="2200" baseline="30000" dirty="0">
                          <a:solidFill>
                            <a:srgbClr val="FFFF00"/>
                          </a:solidFill>
                          <a:latin typeface="Cambria"/>
                          <a:cs typeface="Cambria"/>
                        </a:rPr>
                        <a:t>nd</a:t>
                      </a:r>
                      <a:r>
                        <a:rPr lang="en-US" sz="2200" dirty="0">
                          <a:latin typeface="Cambria"/>
                          <a:cs typeface="Cambria"/>
                        </a:rPr>
                        <a:t> week of pregnancy</a:t>
                      </a:r>
                    </a:p>
                  </a:txBody>
                  <a:tcPr>
                    <a:solidFill>
                      <a:srgbClr val="C0504D"/>
                    </a:solidFill>
                  </a:tcPr>
                </a:tc>
                <a:tc>
                  <a:txBody>
                    <a:bodyPr/>
                    <a:lstStyle/>
                    <a:p>
                      <a:r>
                        <a:rPr lang="en-US" sz="2200" dirty="0">
                          <a:latin typeface="Cambria"/>
                          <a:cs typeface="Cambria"/>
                        </a:rPr>
                        <a:t>After the </a:t>
                      </a:r>
                    </a:p>
                    <a:p>
                      <a:r>
                        <a:rPr lang="en-US" sz="2200" dirty="0">
                          <a:latin typeface="Cambria"/>
                          <a:cs typeface="Cambria"/>
                        </a:rPr>
                        <a:t>end of </a:t>
                      </a:r>
                      <a:r>
                        <a:rPr lang="en-US" sz="2200" dirty="0">
                          <a:solidFill>
                            <a:srgbClr val="FFFF00"/>
                          </a:solidFill>
                          <a:latin typeface="Cambria"/>
                          <a:cs typeface="Cambria"/>
                        </a:rPr>
                        <a:t>42</a:t>
                      </a:r>
                      <a:r>
                        <a:rPr lang="en-US" sz="2200" baseline="30000" dirty="0">
                          <a:solidFill>
                            <a:srgbClr val="FFFF00"/>
                          </a:solidFill>
                          <a:latin typeface="Cambria"/>
                          <a:cs typeface="Cambria"/>
                        </a:rPr>
                        <a:t>nd</a:t>
                      </a:r>
                      <a:r>
                        <a:rPr lang="en-US" sz="2200" dirty="0">
                          <a:latin typeface="Cambria"/>
                          <a:cs typeface="Cambria"/>
                        </a:rPr>
                        <a:t> week of the pregnancy</a:t>
                      </a:r>
                    </a:p>
                  </a:txBody>
                  <a:tcPr>
                    <a:solidFill>
                      <a:srgbClr val="C0504D"/>
                    </a:solidFill>
                  </a:tcPr>
                </a:tc>
                <a:tc>
                  <a:txBody>
                    <a:bodyPr/>
                    <a:lstStyle/>
                    <a:p>
                      <a:r>
                        <a:rPr lang="en-US" sz="2200" dirty="0">
                          <a:latin typeface="Cambria"/>
                          <a:cs typeface="Cambria"/>
                        </a:rPr>
                        <a:t>During the </a:t>
                      </a:r>
                      <a:r>
                        <a:rPr lang="en-US" sz="2200" dirty="0">
                          <a:solidFill>
                            <a:srgbClr val="FFFF00"/>
                          </a:solidFill>
                          <a:latin typeface="Cambria"/>
                          <a:cs typeface="Cambria"/>
                        </a:rPr>
                        <a:t>6-8</a:t>
                      </a:r>
                      <a:r>
                        <a:rPr lang="en-US" sz="2200" dirty="0">
                          <a:latin typeface="Cambria"/>
                          <a:cs typeface="Cambria"/>
                        </a:rPr>
                        <a:t> weeks after the delivery</a:t>
                      </a:r>
                    </a:p>
                  </a:txBody>
                  <a:tcPr>
                    <a:solidFill>
                      <a:srgbClr val="C0504D"/>
                    </a:solidFill>
                  </a:tcPr>
                </a:tc>
                <a:extLst>
                  <a:ext uri="{0D108BD9-81ED-4DB2-BD59-A6C34878D82A}">
                    <a16:rowId xmlns:a16="http://schemas.microsoft.com/office/drawing/2014/main" val="10000"/>
                  </a:ext>
                </a:extLst>
              </a:tr>
            </a:tbl>
          </a:graphicData>
        </a:graphic>
      </p:graphicFrame>
      <p:sp>
        <p:nvSpPr>
          <p:cNvPr id="8" name="Rounded Rectangle 7"/>
          <p:cNvSpPr/>
          <p:nvPr/>
        </p:nvSpPr>
        <p:spPr>
          <a:xfrm>
            <a:off x="34638" y="57732"/>
            <a:ext cx="9063181" cy="819728"/>
          </a:xfrm>
          <a:prstGeom prst="roundRect">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TextBox 8"/>
          <p:cNvSpPr txBox="1"/>
          <p:nvPr/>
        </p:nvSpPr>
        <p:spPr>
          <a:xfrm>
            <a:off x="196271" y="115459"/>
            <a:ext cx="2124365" cy="430887"/>
          </a:xfrm>
          <a:prstGeom prst="rect">
            <a:avLst/>
          </a:prstGeom>
          <a:noFill/>
        </p:spPr>
        <p:txBody>
          <a:bodyPr wrap="square" rtlCol="0">
            <a:spAutoFit/>
          </a:bodyPr>
          <a:lstStyle/>
          <a:p>
            <a:r>
              <a:rPr lang="en-US" sz="2200" b="1" dirty="0">
                <a:solidFill>
                  <a:srgbClr val="FFFFFF"/>
                </a:solidFill>
                <a:latin typeface="Cambria"/>
                <a:cs typeface="Cambria"/>
              </a:rPr>
              <a:t>PUERPERIUM</a:t>
            </a:r>
          </a:p>
        </p:txBody>
      </p:sp>
      <p:sp>
        <p:nvSpPr>
          <p:cNvPr id="10" name="TextBox 9"/>
          <p:cNvSpPr txBox="1"/>
          <p:nvPr/>
        </p:nvSpPr>
        <p:spPr>
          <a:xfrm>
            <a:off x="1433927" y="498759"/>
            <a:ext cx="2941801" cy="430887"/>
          </a:xfrm>
          <a:prstGeom prst="rect">
            <a:avLst/>
          </a:prstGeom>
          <a:noFill/>
        </p:spPr>
        <p:txBody>
          <a:bodyPr wrap="square" rtlCol="0">
            <a:spAutoFit/>
          </a:bodyPr>
          <a:lstStyle/>
          <a:p>
            <a:r>
              <a:rPr lang="en-US" sz="2200" b="1" dirty="0">
                <a:solidFill>
                  <a:srgbClr val="FFFFFF"/>
                </a:solidFill>
                <a:latin typeface="Cambria"/>
                <a:cs typeface="Cambria"/>
              </a:rPr>
              <a:t>PARTUS SEROTINUS</a:t>
            </a:r>
          </a:p>
        </p:txBody>
      </p:sp>
      <p:sp>
        <p:nvSpPr>
          <p:cNvPr id="11" name="TextBox 10"/>
          <p:cNvSpPr txBox="1"/>
          <p:nvPr/>
        </p:nvSpPr>
        <p:spPr>
          <a:xfrm>
            <a:off x="2717781" y="115459"/>
            <a:ext cx="3770766" cy="430887"/>
          </a:xfrm>
          <a:prstGeom prst="rect">
            <a:avLst/>
          </a:prstGeom>
          <a:noFill/>
        </p:spPr>
        <p:txBody>
          <a:bodyPr wrap="square" rtlCol="0">
            <a:spAutoFit/>
          </a:bodyPr>
          <a:lstStyle/>
          <a:p>
            <a:r>
              <a:rPr lang="en-US" sz="2200" b="1" dirty="0">
                <a:solidFill>
                  <a:srgbClr val="FFFFFF"/>
                </a:solidFill>
                <a:latin typeface="Cambria"/>
                <a:cs typeface="Cambria"/>
              </a:rPr>
              <a:t>PARTUS PRAEMATURUS</a:t>
            </a:r>
          </a:p>
        </p:txBody>
      </p:sp>
      <p:sp>
        <p:nvSpPr>
          <p:cNvPr id="12" name="TextBox 11"/>
          <p:cNvSpPr txBox="1"/>
          <p:nvPr/>
        </p:nvSpPr>
        <p:spPr>
          <a:xfrm>
            <a:off x="5267029" y="527388"/>
            <a:ext cx="1847273" cy="430887"/>
          </a:xfrm>
          <a:prstGeom prst="rect">
            <a:avLst/>
          </a:prstGeom>
          <a:noFill/>
        </p:spPr>
        <p:txBody>
          <a:bodyPr wrap="square" rtlCol="0">
            <a:spAutoFit/>
          </a:bodyPr>
          <a:lstStyle/>
          <a:p>
            <a:r>
              <a:rPr lang="en-US" sz="2200" b="1" dirty="0">
                <a:solidFill>
                  <a:srgbClr val="FFFFFF"/>
                </a:solidFill>
                <a:latin typeface="Cambria"/>
                <a:cs typeface="Cambria"/>
              </a:rPr>
              <a:t>ABORTUS</a:t>
            </a:r>
          </a:p>
        </p:txBody>
      </p:sp>
      <p:sp>
        <p:nvSpPr>
          <p:cNvPr id="13" name="TextBox 12"/>
          <p:cNvSpPr txBox="1"/>
          <p:nvPr/>
        </p:nvSpPr>
        <p:spPr>
          <a:xfrm>
            <a:off x="6350001" y="104818"/>
            <a:ext cx="2774378" cy="430887"/>
          </a:xfrm>
          <a:prstGeom prst="rect">
            <a:avLst/>
          </a:prstGeom>
          <a:noFill/>
        </p:spPr>
        <p:txBody>
          <a:bodyPr wrap="square" rtlCol="0">
            <a:spAutoFit/>
          </a:bodyPr>
          <a:lstStyle/>
          <a:p>
            <a:r>
              <a:rPr lang="en-US" sz="2200" b="1" dirty="0">
                <a:solidFill>
                  <a:srgbClr val="FFFFFF"/>
                </a:solidFill>
                <a:latin typeface="Cambria"/>
                <a:cs typeface="Cambria"/>
              </a:rPr>
              <a:t>PARTUS MATURUS</a:t>
            </a:r>
          </a:p>
        </p:txBody>
      </p:sp>
      <p:sp>
        <p:nvSpPr>
          <p:cNvPr id="14" name="TextBox 13"/>
          <p:cNvSpPr txBox="1"/>
          <p:nvPr/>
        </p:nvSpPr>
        <p:spPr>
          <a:xfrm>
            <a:off x="23095" y="2366832"/>
            <a:ext cx="9101283" cy="4832092"/>
          </a:xfrm>
          <a:prstGeom prst="rect">
            <a:avLst/>
          </a:prstGeom>
          <a:noFill/>
        </p:spPr>
        <p:txBody>
          <a:bodyPr wrap="square" rtlCol="0">
            <a:spAutoFit/>
          </a:bodyPr>
          <a:lstStyle/>
          <a:p>
            <a:pPr marL="357188" indent="-357188">
              <a:lnSpc>
                <a:spcPct val="80000"/>
              </a:lnSpc>
              <a:buFont typeface="+mj-lt"/>
              <a:buAutoNum type="arabicPeriod"/>
            </a:pPr>
            <a:r>
              <a:rPr lang="en-US" sz="2400" dirty="0" err="1"/>
              <a:t>Graviditas</a:t>
            </a:r>
            <a:r>
              <a:rPr lang="en-US" sz="2400" dirty="0"/>
              <a:t> </a:t>
            </a:r>
            <a:r>
              <a:rPr lang="en-US" sz="2400" dirty="0" err="1"/>
              <a:t>tubaria</a:t>
            </a:r>
            <a:r>
              <a:rPr lang="en-US" sz="2400" dirty="0"/>
              <a:t> </a:t>
            </a:r>
            <a:r>
              <a:rPr lang="en-US" sz="2400" dirty="0" err="1"/>
              <a:t>extrauterina</a:t>
            </a:r>
            <a:r>
              <a:rPr lang="en-US" sz="2400" dirty="0"/>
              <a:t> l. dx., </a:t>
            </a:r>
            <a:r>
              <a:rPr lang="en-US" sz="2400" u="sng" dirty="0" err="1"/>
              <a:t>Interruptio</a:t>
            </a:r>
            <a:r>
              <a:rPr lang="en-US" sz="2400" u="sng" baseline="30000" dirty="0">
                <a:latin typeface="Zapf Dingbats"/>
                <a:ea typeface="Zapf Dingbats"/>
                <a:cs typeface="Zapf Dingbats"/>
                <a:sym typeface="Zapf Dingbats"/>
              </a:rPr>
              <a:t>★</a:t>
            </a:r>
            <a:r>
              <a:rPr lang="en-US" sz="2400" dirty="0"/>
              <a:t> </a:t>
            </a:r>
            <a:r>
              <a:rPr lang="en-US" sz="2400" dirty="0" err="1"/>
              <a:t>graviditatis</a:t>
            </a:r>
            <a:r>
              <a:rPr lang="en-US" sz="2400" dirty="0"/>
              <a:t>.</a:t>
            </a:r>
          </a:p>
          <a:p>
            <a:pPr marL="357188" indent="-357188">
              <a:lnSpc>
                <a:spcPct val="80000"/>
              </a:lnSpc>
              <a:buFont typeface="+mj-lt"/>
              <a:buAutoNum type="arabicPeriod"/>
            </a:pPr>
            <a:endParaRPr lang="en-US" sz="2400" dirty="0"/>
          </a:p>
          <a:p>
            <a:pPr marL="357188" indent="-357188">
              <a:lnSpc>
                <a:spcPct val="80000"/>
              </a:lnSpc>
              <a:buFont typeface="+mj-lt"/>
              <a:buAutoNum type="arabicPeriod"/>
            </a:pPr>
            <a:r>
              <a:rPr lang="en-US" sz="2400" dirty="0" err="1"/>
              <a:t>Haematoma</a:t>
            </a:r>
            <a:r>
              <a:rPr lang="en-US" sz="2400" dirty="0"/>
              <a:t> </a:t>
            </a:r>
            <a:r>
              <a:rPr lang="en-US" sz="2400" dirty="0" err="1"/>
              <a:t>vaginae</a:t>
            </a:r>
            <a:r>
              <a:rPr lang="en-US" sz="2400" dirty="0"/>
              <a:t> post partum </a:t>
            </a:r>
            <a:r>
              <a:rPr lang="en-US" sz="2400" u="sng" dirty="0" err="1"/>
              <a:t>spontaneum</a:t>
            </a:r>
            <a:r>
              <a:rPr lang="en-US" sz="2400" u="sng" baseline="30000" dirty="0">
                <a:latin typeface="Zapf Dingbats"/>
                <a:ea typeface="Zapf Dingbats"/>
                <a:cs typeface="Zapf Dingbats"/>
                <a:sym typeface="Zapf Dingbats"/>
              </a:rPr>
              <a:t>★</a:t>
            </a:r>
            <a:r>
              <a:rPr lang="en-US" sz="2400" dirty="0"/>
              <a:t>.</a:t>
            </a:r>
          </a:p>
          <a:p>
            <a:pPr marL="357188" indent="-357188">
              <a:lnSpc>
                <a:spcPct val="80000"/>
              </a:lnSpc>
              <a:buFont typeface="+mj-lt"/>
              <a:buAutoNum type="arabicPeriod"/>
            </a:pPr>
            <a:endParaRPr lang="en-US" sz="2400" dirty="0"/>
          </a:p>
          <a:p>
            <a:pPr marL="357188" indent="-357188">
              <a:lnSpc>
                <a:spcPct val="80000"/>
              </a:lnSpc>
              <a:buFont typeface="+mj-lt"/>
              <a:buAutoNum type="arabicPeriod"/>
            </a:pPr>
            <a:r>
              <a:rPr lang="en-US" sz="2400" dirty="0" err="1"/>
              <a:t>Funiculus</a:t>
            </a:r>
            <a:r>
              <a:rPr lang="en-US" sz="2400" dirty="0"/>
              <a:t> </a:t>
            </a:r>
            <a:r>
              <a:rPr lang="en-US" sz="2400" u="sng" dirty="0" err="1"/>
              <a:t>umbilicalis</a:t>
            </a:r>
            <a:r>
              <a:rPr lang="en-US" sz="2400" u="sng" baseline="30000" dirty="0">
                <a:latin typeface="Zapf Dingbats"/>
                <a:ea typeface="Zapf Dingbats"/>
                <a:cs typeface="Zapf Dingbats"/>
                <a:sym typeface="Zapf Dingbats"/>
              </a:rPr>
              <a:t>★</a:t>
            </a:r>
            <a:r>
              <a:rPr lang="en-US" sz="2400" dirty="0"/>
              <a:t> </a:t>
            </a:r>
            <a:r>
              <a:rPr lang="en-US" sz="2400" dirty="0" err="1"/>
              <a:t>circum</a:t>
            </a:r>
            <a:r>
              <a:rPr lang="en-US" sz="2400" dirty="0"/>
              <a:t> abdomen fetus.</a:t>
            </a:r>
          </a:p>
          <a:p>
            <a:pPr marL="357188" indent="-357188">
              <a:lnSpc>
                <a:spcPct val="80000"/>
              </a:lnSpc>
              <a:buFont typeface="+mj-lt"/>
              <a:buAutoNum type="arabicPeriod"/>
            </a:pPr>
            <a:endParaRPr lang="en-US" sz="2400" dirty="0"/>
          </a:p>
          <a:p>
            <a:pPr marL="357188" indent="-357188">
              <a:lnSpc>
                <a:spcPct val="80000"/>
              </a:lnSpc>
              <a:buFont typeface="+mj-lt"/>
              <a:buAutoNum type="arabicPeriod"/>
            </a:pPr>
            <a:r>
              <a:rPr lang="en-US" sz="2400" dirty="0" err="1"/>
              <a:t>Ruptura</a:t>
            </a:r>
            <a:r>
              <a:rPr lang="en-US" sz="2400" dirty="0"/>
              <a:t> </a:t>
            </a:r>
            <a:r>
              <a:rPr lang="en-US" sz="2400" dirty="0" err="1"/>
              <a:t>parietis</a:t>
            </a:r>
            <a:r>
              <a:rPr lang="en-US" sz="2400" dirty="0"/>
              <a:t> </a:t>
            </a:r>
            <a:r>
              <a:rPr lang="en-US" sz="2400" dirty="0" err="1"/>
              <a:t>vaginae</a:t>
            </a:r>
            <a:r>
              <a:rPr lang="en-US" sz="2400" dirty="0"/>
              <a:t> l. sin. intra partum, </a:t>
            </a:r>
            <a:r>
              <a:rPr lang="en-US" sz="2400" dirty="0" err="1"/>
              <a:t>Sutura</a:t>
            </a:r>
            <a:r>
              <a:rPr lang="en-US" sz="2400" dirty="0"/>
              <a:t> </a:t>
            </a:r>
            <a:r>
              <a:rPr lang="en-US" sz="2400" dirty="0" err="1"/>
              <a:t>parietis</a:t>
            </a:r>
            <a:r>
              <a:rPr lang="en-US" sz="2400" dirty="0"/>
              <a:t>.</a:t>
            </a:r>
          </a:p>
          <a:p>
            <a:pPr marL="357188" indent="-357188">
              <a:lnSpc>
                <a:spcPct val="80000"/>
              </a:lnSpc>
              <a:buFont typeface="+mj-lt"/>
              <a:buAutoNum type="arabicPeriod"/>
            </a:pPr>
            <a:endParaRPr lang="en-US" sz="2400" dirty="0"/>
          </a:p>
          <a:p>
            <a:pPr marL="357188" indent="-357188">
              <a:lnSpc>
                <a:spcPct val="80000"/>
              </a:lnSpc>
              <a:buFont typeface="+mj-lt"/>
              <a:buAutoNum type="arabicPeriod"/>
            </a:pPr>
            <a:r>
              <a:rPr lang="en-US" sz="2400" dirty="0" err="1"/>
              <a:t>Abortus</a:t>
            </a:r>
            <a:r>
              <a:rPr lang="en-US" sz="2400" dirty="0"/>
              <a:t> propter </a:t>
            </a:r>
            <a:r>
              <a:rPr lang="en-US" sz="2400" u="sng" dirty="0" err="1"/>
              <a:t>defectum</a:t>
            </a:r>
            <a:r>
              <a:rPr lang="en-US" sz="2400" u="sng" baseline="30000" dirty="0">
                <a:latin typeface="Zapf Dingbats"/>
                <a:ea typeface="Zapf Dingbats"/>
                <a:cs typeface="Zapf Dingbats"/>
                <a:sym typeface="Zapf Dingbats"/>
              </a:rPr>
              <a:t>★</a:t>
            </a:r>
            <a:r>
              <a:rPr lang="en-US" sz="2400" dirty="0"/>
              <a:t> </a:t>
            </a:r>
            <a:r>
              <a:rPr lang="en-US" sz="2400" dirty="0" err="1"/>
              <a:t>congenitum</a:t>
            </a:r>
            <a:r>
              <a:rPr lang="en-US" sz="2400" dirty="0"/>
              <a:t> fetus. </a:t>
            </a:r>
          </a:p>
          <a:p>
            <a:pPr marL="357188" indent="-357188">
              <a:lnSpc>
                <a:spcPct val="80000"/>
              </a:lnSpc>
              <a:buFont typeface="+mj-lt"/>
              <a:buAutoNum type="arabicPeriod"/>
            </a:pPr>
            <a:endParaRPr lang="en-US" sz="2400" dirty="0"/>
          </a:p>
          <a:p>
            <a:pPr marL="357188" indent="-357188">
              <a:lnSpc>
                <a:spcPct val="80000"/>
              </a:lnSpc>
              <a:buFont typeface="+mj-lt"/>
              <a:buAutoNum type="arabicPeriod"/>
            </a:pPr>
            <a:r>
              <a:rPr lang="en-US" sz="2400" dirty="0" err="1"/>
              <a:t>Prolapsus</a:t>
            </a:r>
            <a:r>
              <a:rPr lang="en-US" sz="2400" dirty="0"/>
              <a:t> </a:t>
            </a:r>
            <a:r>
              <a:rPr lang="en-US" sz="2400" dirty="0" err="1"/>
              <a:t>pedum</a:t>
            </a:r>
            <a:r>
              <a:rPr lang="en-US" sz="2400" dirty="0"/>
              <a:t> fetus in </a:t>
            </a:r>
            <a:r>
              <a:rPr lang="en-US" sz="2400" dirty="0" err="1"/>
              <a:t>vaginam</a:t>
            </a:r>
            <a:r>
              <a:rPr lang="en-US" sz="2400" dirty="0"/>
              <a:t>. </a:t>
            </a:r>
            <a:r>
              <a:rPr lang="en-US" sz="2400" dirty="0" err="1"/>
              <a:t>Sectio</a:t>
            </a:r>
            <a:r>
              <a:rPr lang="en-US" sz="2400" dirty="0"/>
              <a:t> </a:t>
            </a:r>
            <a:r>
              <a:rPr lang="en-US" sz="2400" dirty="0" err="1"/>
              <a:t>caesarea</a:t>
            </a:r>
            <a:r>
              <a:rPr lang="en-US" sz="2400" dirty="0"/>
              <a:t> </a:t>
            </a:r>
            <a:r>
              <a:rPr lang="en-US" sz="2400" dirty="0" err="1"/>
              <a:t>acuta</a:t>
            </a:r>
            <a:r>
              <a:rPr lang="en-US" sz="2400" dirty="0"/>
              <a:t>.</a:t>
            </a:r>
          </a:p>
          <a:p>
            <a:pPr marL="357188" indent="-357188">
              <a:lnSpc>
                <a:spcPct val="80000"/>
              </a:lnSpc>
              <a:buFont typeface="+mj-lt"/>
              <a:buAutoNum type="arabicPeriod"/>
            </a:pPr>
            <a:endParaRPr lang="en-US" sz="2400" dirty="0"/>
          </a:p>
          <a:p>
            <a:pPr marL="357188" indent="-357188">
              <a:lnSpc>
                <a:spcPct val="80000"/>
              </a:lnSpc>
              <a:buFont typeface="+mj-lt"/>
              <a:buAutoNum type="arabicPeriod"/>
            </a:pPr>
            <a:r>
              <a:rPr lang="en-US" sz="2400" dirty="0"/>
              <a:t>Metastases </a:t>
            </a:r>
            <a:r>
              <a:rPr lang="en-US" sz="2400" dirty="0" err="1"/>
              <a:t>ovarii</a:t>
            </a:r>
            <a:r>
              <a:rPr lang="en-US" sz="2400" dirty="0"/>
              <a:t> l. </a:t>
            </a:r>
            <a:r>
              <a:rPr lang="en-US" sz="2400" dirty="0" err="1"/>
              <a:t>utr</a:t>
            </a:r>
            <a:r>
              <a:rPr lang="en-US" sz="2400" dirty="0"/>
              <a:t>., Status post CA </a:t>
            </a:r>
            <a:r>
              <a:rPr lang="en-US" sz="2400" dirty="0" err="1"/>
              <a:t>mammae</a:t>
            </a:r>
            <a:r>
              <a:rPr lang="en-US" sz="2400" dirty="0"/>
              <a:t> l. sin., Prognosis mala</a:t>
            </a:r>
          </a:p>
          <a:p>
            <a:pPr marL="357188" indent="-357188">
              <a:lnSpc>
                <a:spcPct val="80000"/>
              </a:lnSpc>
              <a:buFont typeface="+mj-lt"/>
              <a:buAutoNum type="arabicPeriod"/>
            </a:pPr>
            <a:r>
              <a:rPr lang="en-US" sz="2400" dirty="0"/>
              <a:t>Psychosis </a:t>
            </a:r>
            <a:r>
              <a:rPr lang="en-US" sz="2400" u="sng" dirty="0" err="1"/>
              <a:t>puerperalis</a:t>
            </a:r>
            <a:r>
              <a:rPr lang="en-US" sz="2400" u="sng" baseline="30000" dirty="0">
                <a:latin typeface="Zapf Dingbats"/>
                <a:ea typeface="Zapf Dingbats"/>
                <a:cs typeface="Zapf Dingbats"/>
                <a:sym typeface="Zapf Dingbats"/>
              </a:rPr>
              <a:t>★</a:t>
            </a:r>
            <a:r>
              <a:rPr lang="en-US" sz="2400" dirty="0"/>
              <a:t> </a:t>
            </a:r>
            <a:r>
              <a:rPr lang="en-US" sz="2400" dirty="0" err="1"/>
              <a:t>matris</a:t>
            </a:r>
            <a:endParaRPr lang="en-US" sz="2400" dirty="0"/>
          </a:p>
          <a:p>
            <a:pPr marL="357188" indent="-357188">
              <a:lnSpc>
                <a:spcPct val="80000"/>
              </a:lnSpc>
              <a:buFont typeface="+mj-lt"/>
              <a:buAutoNum type="arabicPeriod"/>
            </a:pPr>
            <a:endParaRPr lang="en-US" sz="2400" dirty="0"/>
          </a:p>
        </p:txBody>
      </p:sp>
    </p:spTree>
    <p:extLst>
      <p:ext uri="{BB962C8B-B14F-4D97-AF65-F5344CB8AC3E}">
        <p14:creationId xmlns:p14="http://schemas.microsoft.com/office/powerpoint/2010/main" val="171205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74632" y="589185"/>
            <a:ext cx="7279106" cy="1200329"/>
          </a:xfrm>
          <a:prstGeom prst="rect">
            <a:avLst/>
          </a:prstGeom>
          <a:noFill/>
        </p:spPr>
        <p:txBody>
          <a:bodyPr wrap="square" rtlCol="0">
            <a:spAutoFit/>
          </a:bodyPr>
          <a:lstStyle/>
          <a:p>
            <a:r>
              <a:rPr lang="cs-CZ" sz="2400" b="1" dirty="0" err="1"/>
              <a:t>How</a:t>
            </a:r>
            <a:r>
              <a:rPr lang="cs-CZ" sz="2400" b="1" dirty="0"/>
              <a:t> </a:t>
            </a:r>
            <a:r>
              <a:rPr lang="cs-CZ" sz="2400" b="1" dirty="0" err="1"/>
              <a:t>can</a:t>
            </a:r>
            <a:r>
              <a:rPr lang="cs-CZ" sz="2400" b="1" dirty="0"/>
              <a:t> </a:t>
            </a:r>
            <a:r>
              <a:rPr lang="cs-CZ" sz="2400" b="1" dirty="0" err="1"/>
              <a:t>you</a:t>
            </a:r>
            <a:r>
              <a:rPr lang="cs-CZ" sz="2400" b="1" dirty="0"/>
              <a:t> </a:t>
            </a:r>
            <a:r>
              <a:rPr lang="cs-CZ" sz="2400" b="1" dirty="0" err="1"/>
              <a:t>decline</a:t>
            </a:r>
            <a:r>
              <a:rPr lang="cs-CZ" sz="2400" b="1" dirty="0"/>
              <a:t> </a:t>
            </a:r>
            <a:r>
              <a:rPr lang="cs-CZ" sz="2400" b="1" dirty="0" err="1"/>
              <a:t>nouns</a:t>
            </a:r>
            <a:r>
              <a:rPr lang="cs-CZ" sz="2400" b="1" dirty="0"/>
              <a:t> </a:t>
            </a:r>
            <a:r>
              <a:rPr lang="cs-CZ" sz="2400" b="1" dirty="0" err="1"/>
              <a:t>ending</a:t>
            </a:r>
            <a:r>
              <a:rPr lang="cs-CZ" sz="2400" b="1" dirty="0"/>
              <a:t> in </a:t>
            </a:r>
            <a:r>
              <a:rPr lang="cs-CZ" sz="2400" b="1" dirty="0">
                <a:solidFill>
                  <a:srgbClr val="00B050"/>
                </a:solidFill>
              </a:rPr>
              <a:t>–</a:t>
            </a:r>
            <a:r>
              <a:rPr lang="cs-CZ" sz="2400" b="1" dirty="0" err="1">
                <a:solidFill>
                  <a:srgbClr val="00B050"/>
                </a:solidFill>
              </a:rPr>
              <a:t>us</a:t>
            </a:r>
            <a:r>
              <a:rPr lang="cs-CZ" sz="2400" b="1" dirty="0"/>
              <a:t>?</a:t>
            </a:r>
          </a:p>
          <a:p>
            <a:endParaRPr lang="cs-CZ" sz="2400" b="1" dirty="0"/>
          </a:p>
          <a:p>
            <a:r>
              <a:rPr lang="cs-CZ" sz="2400" b="1" dirty="0" err="1"/>
              <a:t>Decide</a:t>
            </a:r>
            <a:r>
              <a:rPr lang="cs-CZ" sz="2400" b="1" dirty="0"/>
              <a:t> </a:t>
            </a:r>
            <a:r>
              <a:rPr lang="cs-CZ" sz="2400" b="1" dirty="0" err="1"/>
              <a:t>the</a:t>
            </a:r>
            <a:r>
              <a:rPr lang="cs-CZ" sz="2400" b="1" dirty="0"/>
              <a:t> </a:t>
            </a:r>
            <a:r>
              <a:rPr lang="cs-CZ" sz="2400" b="1" dirty="0" err="1"/>
              <a:t>declension</a:t>
            </a:r>
            <a:r>
              <a:rPr lang="cs-CZ" sz="2400" b="1" dirty="0"/>
              <a:t> </a:t>
            </a:r>
            <a:r>
              <a:rPr lang="cs-CZ" sz="2400" b="1" dirty="0" err="1"/>
              <a:t>of</a:t>
            </a:r>
            <a:r>
              <a:rPr lang="cs-CZ" sz="2400" b="1" dirty="0"/>
              <a:t> </a:t>
            </a:r>
            <a:r>
              <a:rPr lang="cs-CZ" sz="2400" b="1" dirty="0" err="1"/>
              <a:t>the</a:t>
            </a:r>
            <a:r>
              <a:rPr lang="cs-CZ" sz="2400" b="1" dirty="0"/>
              <a:t> </a:t>
            </a:r>
            <a:r>
              <a:rPr lang="cs-CZ" sz="2400" b="1" dirty="0" err="1"/>
              <a:t>following</a:t>
            </a:r>
            <a:r>
              <a:rPr lang="cs-CZ" sz="2400" b="1" dirty="0"/>
              <a:t> </a:t>
            </a:r>
            <a:r>
              <a:rPr lang="cs-CZ" sz="2400" b="1" dirty="0" err="1"/>
              <a:t>nouns</a:t>
            </a:r>
            <a:r>
              <a:rPr lang="cs-CZ" sz="2400" dirty="0"/>
              <a:t>:</a:t>
            </a:r>
          </a:p>
        </p:txBody>
      </p:sp>
      <p:sp>
        <p:nvSpPr>
          <p:cNvPr id="3" name="TextovéPole 2"/>
          <p:cNvSpPr txBox="1"/>
          <p:nvPr/>
        </p:nvSpPr>
        <p:spPr>
          <a:xfrm>
            <a:off x="1528010" y="3419976"/>
            <a:ext cx="1997243" cy="523220"/>
          </a:xfrm>
          <a:prstGeom prst="rect">
            <a:avLst/>
          </a:prstGeom>
          <a:noFill/>
        </p:spPr>
        <p:txBody>
          <a:bodyPr wrap="square" rtlCol="0">
            <a:spAutoFit/>
          </a:bodyPr>
          <a:lstStyle/>
          <a:p>
            <a:r>
              <a:rPr lang="cs-CZ" sz="2800" b="1" dirty="0" err="1">
                <a:solidFill>
                  <a:srgbClr val="C00000"/>
                </a:solidFill>
              </a:rPr>
              <a:t>ulcus</a:t>
            </a:r>
            <a:endParaRPr lang="cs-CZ" sz="2400" b="1" dirty="0">
              <a:solidFill>
                <a:srgbClr val="C00000"/>
              </a:solidFill>
            </a:endParaRPr>
          </a:p>
        </p:txBody>
      </p:sp>
      <p:sp>
        <p:nvSpPr>
          <p:cNvPr id="4" name="TextovéPole 3"/>
          <p:cNvSpPr txBox="1"/>
          <p:nvPr/>
        </p:nvSpPr>
        <p:spPr>
          <a:xfrm>
            <a:off x="5534526" y="4382503"/>
            <a:ext cx="3380874" cy="523220"/>
          </a:xfrm>
          <a:prstGeom prst="rect">
            <a:avLst/>
          </a:prstGeom>
          <a:noFill/>
        </p:spPr>
        <p:txBody>
          <a:bodyPr wrap="square" rtlCol="0">
            <a:spAutoFit/>
          </a:bodyPr>
          <a:lstStyle/>
          <a:p>
            <a:r>
              <a:rPr lang="cs-CZ" sz="2800" b="1" dirty="0" err="1">
                <a:solidFill>
                  <a:srgbClr val="C00000"/>
                </a:solidFill>
              </a:rPr>
              <a:t>infarctus</a:t>
            </a:r>
            <a:endParaRPr lang="cs-CZ" sz="2400" b="1" dirty="0">
              <a:solidFill>
                <a:srgbClr val="C00000"/>
              </a:solidFill>
            </a:endParaRPr>
          </a:p>
        </p:txBody>
      </p:sp>
      <p:sp>
        <p:nvSpPr>
          <p:cNvPr id="5" name="TextovéPole 4"/>
          <p:cNvSpPr txBox="1"/>
          <p:nvPr/>
        </p:nvSpPr>
        <p:spPr>
          <a:xfrm>
            <a:off x="3693695" y="3010903"/>
            <a:ext cx="3633537" cy="523220"/>
          </a:xfrm>
          <a:prstGeom prst="rect">
            <a:avLst/>
          </a:prstGeom>
          <a:noFill/>
        </p:spPr>
        <p:txBody>
          <a:bodyPr wrap="square" rtlCol="0">
            <a:spAutoFit/>
          </a:bodyPr>
          <a:lstStyle/>
          <a:p>
            <a:r>
              <a:rPr lang="cs-CZ" sz="2800" b="1" dirty="0" err="1">
                <a:solidFill>
                  <a:srgbClr val="C00000"/>
                </a:solidFill>
              </a:rPr>
              <a:t>longus</a:t>
            </a:r>
            <a:endParaRPr lang="cs-CZ" sz="2400" b="1" dirty="0">
              <a:solidFill>
                <a:srgbClr val="C00000"/>
              </a:solidFill>
            </a:endParaRPr>
          </a:p>
        </p:txBody>
      </p:sp>
      <p:sp>
        <p:nvSpPr>
          <p:cNvPr id="6" name="TextovéPole 5"/>
          <p:cNvSpPr txBox="1"/>
          <p:nvPr/>
        </p:nvSpPr>
        <p:spPr>
          <a:xfrm>
            <a:off x="2610853" y="4755482"/>
            <a:ext cx="2213810" cy="523220"/>
          </a:xfrm>
          <a:prstGeom prst="rect">
            <a:avLst/>
          </a:prstGeom>
          <a:noFill/>
        </p:spPr>
        <p:txBody>
          <a:bodyPr wrap="square" rtlCol="0">
            <a:spAutoFit/>
          </a:bodyPr>
          <a:lstStyle/>
          <a:p>
            <a:r>
              <a:rPr lang="cs-CZ" sz="2800" b="1" dirty="0" err="1">
                <a:solidFill>
                  <a:srgbClr val="C00000"/>
                </a:solidFill>
              </a:rPr>
              <a:t>nasus</a:t>
            </a:r>
            <a:endParaRPr lang="cs-CZ" sz="2400" b="1" dirty="0">
              <a:solidFill>
                <a:srgbClr val="C00000"/>
              </a:solidFill>
            </a:endParaRPr>
          </a:p>
        </p:txBody>
      </p:sp>
      <p:sp>
        <p:nvSpPr>
          <p:cNvPr id="7" name="TextovéPole 6"/>
          <p:cNvSpPr txBox="1"/>
          <p:nvPr/>
        </p:nvSpPr>
        <p:spPr>
          <a:xfrm>
            <a:off x="3368842" y="3961398"/>
            <a:ext cx="1768643" cy="523220"/>
          </a:xfrm>
          <a:prstGeom prst="rect">
            <a:avLst/>
          </a:prstGeom>
          <a:noFill/>
        </p:spPr>
        <p:txBody>
          <a:bodyPr wrap="square" rtlCol="0">
            <a:spAutoFit/>
          </a:bodyPr>
          <a:lstStyle/>
          <a:p>
            <a:r>
              <a:rPr lang="cs-CZ" sz="2800" b="1" dirty="0" err="1">
                <a:solidFill>
                  <a:srgbClr val="C00000"/>
                </a:solidFill>
              </a:rPr>
              <a:t>morbus</a:t>
            </a:r>
            <a:endParaRPr lang="cs-CZ" sz="2400" b="1" dirty="0">
              <a:solidFill>
                <a:srgbClr val="C00000"/>
              </a:solidFill>
            </a:endParaRPr>
          </a:p>
        </p:txBody>
      </p:sp>
      <p:sp>
        <p:nvSpPr>
          <p:cNvPr id="8" name="TextovéPole 7"/>
          <p:cNvSpPr txBox="1"/>
          <p:nvPr/>
        </p:nvSpPr>
        <p:spPr>
          <a:xfrm>
            <a:off x="5438274" y="3419976"/>
            <a:ext cx="2370221" cy="523220"/>
          </a:xfrm>
          <a:prstGeom prst="rect">
            <a:avLst/>
          </a:prstGeom>
          <a:noFill/>
        </p:spPr>
        <p:txBody>
          <a:bodyPr wrap="square" rtlCol="0">
            <a:spAutoFit/>
          </a:bodyPr>
          <a:lstStyle/>
          <a:p>
            <a:r>
              <a:rPr lang="cs-CZ" sz="2800" b="1" dirty="0">
                <a:solidFill>
                  <a:srgbClr val="C00000"/>
                </a:solidFill>
              </a:rPr>
              <a:t>fetus</a:t>
            </a:r>
            <a:endParaRPr lang="cs-CZ" sz="2400" b="1" dirty="0">
              <a:solidFill>
                <a:srgbClr val="C00000"/>
              </a:solidFill>
            </a:endParaRPr>
          </a:p>
        </p:txBody>
      </p:sp>
      <p:sp>
        <p:nvSpPr>
          <p:cNvPr id="9" name="TextovéPole 8"/>
          <p:cNvSpPr txBox="1"/>
          <p:nvPr/>
        </p:nvSpPr>
        <p:spPr>
          <a:xfrm>
            <a:off x="4824663" y="5224713"/>
            <a:ext cx="2502569" cy="523220"/>
          </a:xfrm>
          <a:prstGeom prst="rect">
            <a:avLst/>
          </a:prstGeom>
          <a:noFill/>
        </p:spPr>
        <p:txBody>
          <a:bodyPr wrap="square" rtlCol="0">
            <a:spAutoFit/>
          </a:bodyPr>
          <a:lstStyle/>
          <a:p>
            <a:r>
              <a:rPr lang="cs-CZ" sz="2800" b="1" dirty="0" err="1">
                <a:solidFill>
                  <a:srgbClr val="C00000"/>
                </a:solidFill>
              </a:rPr>
              <a:t>vulnus</a:t>
            </a:r>
            <a:endParaRPr lang="cs-CZ" sz="2400" b="1" dirty="0">
              <a:solidFill>
                <a:srgbClr val="C00000"/>
              </a:solidFill>
            </a:endParaRPr>
          </a:p>
        </p:txBody>
      </p:sp>
      <p:sp>
        <p:nvSpPr>
          <p:cNvPr id="10" name="TextovéPole 9"/>
          <p:cNvSpPr txBox="1"/>
          <p:nvPr/>
        </p:nvSpPr>
        <p:spPr>
          <a:xfrm>
            <a:off x="7050506" y="3564356"/>
            <a:ext cx="2093495" cy="523220"/>
          </a:xfrm>
          <a:prstGeom prst="rect">
            <a:avLst/>
          </a:prstGeom>
          <a:noFill/>
        </p:spPr>
        <p:txBody>
          <a:bodyPr wrap="square" rtlCol="0">
            <a:spAutoFit/>
          </a:bodyPr>
          <a:lstStyle/>
          <a:p>
            <a:r>
              <a:rPr lang="cs-CZ" sz="2800" b="1" dirty="0">
                <a:solidFill>
                  <a:srgbClr val="C00000"/>
                </a:solidFill>
              </a:rPr>
              <a:t>uterus</a:t>
            </a:r>
            <a:endParaRPr lang="cs-CZ" sz="2400" b="1" dirty="0">
              <a:solidFill>
                <a:srgbClr val="C00000"/>
              </a:solidFill>
            </a:endParaRPr>
          </a:p>
        </p:txBody>
      </p:sp>
      <p:sp>
        <p:nvSpPr>
          <p:cNvPr id="11" name="TextovéPole 10"/>
          <p:cNvSpPr txBox="1"/>
          <p:nvPr/>
        </p:nvSpPr>
        <p:spPr>
          <a:xfrm>
            <a:off x="6821905" y="5128461"/>
            <a:ext cx="2093495" cy="523220"/>
          </a:xfrm>
          <a:prstGeom prst="rect">
            <a:avLst/>
          </a:prstGeom>
          <a:noFill/>
        </p:spPr>
        <p:txBody>
          <a:bodyPr wrap="square" rtlCol="0">
            <a:spAutoFit/>
          </a:bodyPr>
          <a:lstStyle/>
          <a:p>
            <a:r>
              <a:rPr lang="cs-CZ" sz="2800" b="1" dirty="0" err="1">
                <a:solidFill>
                  <a:srgbClr val="C00000"/>
                </a:solidFill>
              </a:rPr>
              <a:t>crus</a:t>
            </a:r>
            <a:endParaRPr lang="cs-CZ" sz="2400" b="1" dirty="0">
              <a:solidFill>
                <a:srgbClr val="C00000"/>
              </a:solidFill>
            </a:endParaRPr>
          </a:p>
        </p:txBody>
      </p:sp>
      <p:sp>
        <p:nvSpPr>
          <p:cNvPr id="12" name="TextovéPole 11"/>
          <p:cNvSpPr txBox="1"/>
          <p:nvPr/>
        </p:nvSpPr>
        <p:spPr>
          <a:xfrm>
            <a:off x="1118938" y="5224713"/>
            <a:ext cx="1937084" cy="523220"/>
          </a:xfrm>
          <a:prstGeom prst="rect">
            <a:avLst/>
          </a:prstGeom>
          <a:noFill/>
        </p:spPr>
        <p:txBody>
          <a:bodyPr wrap="square" rtlCol="0">
            <a:spAutoFit/>
          </a:bodyPr>
          <a:lstStyle/>
          <a:p>
            <a:r>
              <a:rPr lang="cs-CZ" sz="2800" b="1" dirty="0">
                <a:solidFill>
                  <a:srgbClr val="C00000"/>
                </a:solidFill>
              </a:rPr>
              <a:t>sinus</a:t>
            </a:r>
            <a:endParaRPr lang="cs-CZ" sz="2400" b="1" dirty="0">
              <a:solidFill>
                <a:srgbClr val="C00000"/>
              </a:solidFill>
            </a:endParaRPr>
          </a:p>
        </p:txBody>
      </p:sp>
    </p:spTree>
    <p:extLst>
      <p:ext uri="{BB962C8B-B14F-4D97-AF65-F5344CB8AC3E}">
        <p14:creationId xmlns:p14="http://schemas.microsoft.com/office/powerpoint/2010/main" val="2380867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24136"/>
          </a:xfrm>
          <a:effectLst/>
          <a:scene3d>
            <a:camera prst="orthographicFront"/>
            <a:lightRig rig="threePt" dir="t"/>
          </a:scene3d>
          <a:sp3d>
            <a:bevelT/>
          </a:sp3d>
        </p:spPr>
        <p:txBody>
          <a:bodyPr>
            <a:noAutofit/>
          </a:bodyPr>
          <a:lstStyle/>
          <a:p>
            <a:pPr algn="l"/>
            <a:r>
              <a:rPr lang="en-US" sz="3600" dirty="0">
                <a:solidFill>
                  <a:srgbClr val="CB0202"/>
                </a:solidFill>
                <a:latin typeface="Cambria"/>
                <a:cs typeface="Cambria"/>
              </a:rPr>
              <a:t>Form phrases from words in boxes</a:t>
            </a:r>
            <a:br>
              <a:rPr lang="cs-CZ" sz="3600" dirty="0">
                <a:solidFill>
                  <a:srgbClr val="CB0202"/>
                </a:solidFill>
                <a:latin typeface="Cambria"/>
                <a:cs typeface="Cambria"/>
              </a:rPr>
            </a:br>
            <a:r>
              <a:rPr lang="cs-CZ" sz="3600" dirty="0">
                <a:solidFill>
                  <a:srgbClr val="CB0202"/>
                </a:solidFill>
                <a:latin typeface="Cambria"/>
                <a:cs typeface="Cambria"/>
              </a:rPr>
              <a:t>and </a:t>
            </a:r>
            <a:r>
              <a:rPr lang="cs-CZ" sz="3600" dirty="0" err="1">
                <a:solidFill>
                  <a:srgbClr val="CB0202"/>
                </a:solidFill>
                <a:latin typeface="Cambria"/>
                <a:cs typeface="Cambria"/>
              </a:rPr>
              <a:t>translate</a:t>
            </a:r>
            <a:r>
              <a:rPr lang="cs-CZ" sz="3600" dirty="0">
                <a:solidFill>
                  <a:srgbClr val="CB0202"/>
                </a:solidFill>
                <a:latin typeface="Cambria"/>
                <a:cs typeface="Cambria"/>
              </a:rPr>
              <a:t> </a:t>
            </a:r>
            <a:r>
              <a:rPr lang="cs-CZ" sz="3600" dirty="0" err="1">
                <a:solidFill>
                  <a:srgbClr val="CB0202"/>
                </a:solidFill>
                <a:latin typeface="Cambria"/>
                <a:cs typeface="Cambria"/>
              </a:rPr>
              <a:t>them</a:t>
            </a:r>
            <a:r>
              <a:rPr lang="cs-CZ" sz="3600" dirty="0">
                <a:solidFill>
                  <a:srgbClr val="CB0202"/>
                </a:solidFill>
                <a:latin typeface="Cambria"/>
                <a:cs typeface="Cambria"/>
              </a:rPr>
              <a:t> </a:t>
            </a:r>
            <a:r>
              <a:rPr lang="cs-CZ" sz="3600" dirty="0" err="1">
                <a:solidFill>
                  <a:srgbClr val="CB0202"/>
                </a:solidFill>
                <a:latin typeface="Cambria"/>
                <a:cs typeface="Cambria"/>
              </a:rPr>
              <a:t>into</a:t>
            </a:r>
            <a:r>
              <a:rPr lang="cs-CZ" sz="3600" dirty="0">
                <a:solidFill>
                  <a:srgbClr val="CB0202"/>
                </a:solidFill>
                <a:latin typeface="Cambria"/>
                <a:cs typeface="Cambria"/>
              </a:rPr>
              <a:t> </a:t>
            </a:r>
            <a:r>
              <a:rPr lang="cs-CZ" sz="3600" dirty="0" err="1">
                <a:solidFill>
                  <a:srgbClr val="CB0202"/>
                </a:solidFill>
                <a:latin typeface="Cambria"/>
                <a:cs typeface="Cambria"/>
              </a:rPr>
              <a:t>English</a:t>
            </a:r>
            <a:endParaRPr lang="en-US" sz="3600" dirty="0">
              <a:solidFill>
                <a:srgbClr val="CB0202"/>
              </a:solidFill>
              <a:latin typeface="Cambria"/>
              <a:cs typeface="Cambria"/>
            </a:endParaRPr>
          </a:p>
        </p:txBody>
      </p:sp>
      <p:sp>
        <p:nvSpPr>
          <p:cNvPr id="4" name="Rectangle 3"/>
          <p:cNvSpPr/>
          <p:nvPr/>
        </p:nvSpPr>
        <p:spPr>
          <a:xfrm>
            <a:off x="179512" y="1412776"/>
            <a:ext cx="4392488" cy="2448272"/>
          </a:xfrm>
          <a:prstGeom prst="rect">
            <a:avLst/>
          </a:prstGeom>
          <a:solidFill>
            <a:schemeClr val="accent2">
              <a:lumMod val="20000"/>
              <a:lumOff val="8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r>
              <a:rPr lang="cs-CZ" sz="2600" dirty="0">
                <a:solidFill>
                  <a:schemeClr val="tx1"/>
                </a:solidFill>
                <a:latin typeface="+mj-lt"/>
              </a:rPr>
              <a:t>        </a:t>
            </a:r>
            <a:r>
              <a:rPr lang="cs-CZ" sz="2600" dirty="0" err="1">
                <a:solidFill>
                  <a:schemeClr val="tx1"/>
                </a:solidFill>
                <a:latin typeface="+mj-lt"/>
              </a:rPr>
              <a:t>cum</a:t>
            </a:r>
            <a:r>
              <a:rPr lang="cs-CZ" sz="2600" dirty="0">
                <a:solidFill>
                  <a:schemeClr val="tx1"/>
                </a:solidFill>
                <a:latin typeface="+mj-lt"/>
              </a:rPr>
              <a:t>    et		partus</a:t>
            </a:r>
          </a:p>
          <a:p>
            <a:r>
              <a:rPr lang="cs-CZ" sz="2600" dirty="0">
                <a:solidFill>
                  <a:schemeClr val="tx1"/>
                </a:solidFill>
                <a:latin typeface="+mj-lt"/>
              </a:rPr>
              <a:t>              </a:t>
            </a:r>
          </a:p>
          <a:p>
            <a:r>
              <a:rPr lang="cs-CZ" sz="2600" dirty="0" err="1">
                <a:solidFill>
                  <a:schemeClr val="tx1"/>
                </a:solidFill>
                <a:latin typeface="+mj-lt"/>
              </a:rPr>
              <a:t>anaesthesia</a:t>
            </a:r>
            <a:endParaRPr lang="en-US" sz="2600" dirty="0">
              <a:solidFill>
                <a:schemeClr val="tx1"/>
              </a:solidFill>
              <a:latin typeface="+mj-lt"/>
            </a:endParaRPr>
          </a:p>
          <a:p>
            <a:pPr algn="r"/>
            <a:r>
              <a:rPr lang="en-US" sz="2600" dirty="0">
                <a:solidFill>
                  <a:schemeClr val="tx1"/>
                </a:solidFill>
                <a:latin typeface="+mj-lt"/>
              </a:rPr>
              <a:t>p</a:t>
            </a:r>
            <a:r>
              <a:rPr lang="cs-CZ" sz="2600" dirty="0" err="1">
                <a:solidFill>
                  <a:schemeClr val="tx1"/>
                </a:solidFill>
                <a:latin typeface="+mj-lt"/>
              </a:rPr>
              <a:t>raematura</a:t>
            </a:r>
            <a:r>
              <a:rPr lang="cs-CZ" sz="2600" dirty="0">
                <a:solidFill>
                  <a:schemeClr val="tx1"/>
                </a:solidFill>
                <a:latin typeface="+mj-lt"/>
              </a:rPr>
              <a:t>                  </a:t>
            </a:r>
          </a:p>
          <a:p>
            <a:pPr algn="r"/>
            <a:r>
              <a:rPr lang="cs-CZ" sz="2600" dirty="0" err="1">
                <a:solidFill>
                  <a:schemeClr val="tx1"/>
                </a:solidFill>
                <a:latin typeface="+mj-lt"/>
              </a:rPr>
              <a:t>caesarea</a:t>
            </a:r>
            <a:r>
              <a:rPr lang="cs-CZ" sz="2600" dirty="0">
                <a:solidFill>
                  <a:schemeClr val="tx1"/>
                </a:solidFill>
                <a:latin typeface="+mj-lt"/>
              </a:rPr>
              <a:t>      </a:t>
            </a:r>
            <a:r>
              <a:rPr lang="cs-CZ" sz="2600" dirty="0" err="1">
                <a:solidFill>
                  <a:schemeClr val="tx1"/>
                </a:solidFill>
                <a:latin typeface="+mj-lt"/>
              </a:rPr>
              <a:t>sectione</a:t>
            </a:r>
            <a:r>
              <a:rPr lang="cs-CZ" sz="2600" dirty="0">
                <a:solidFill>
                  <a:schemeClr val="tx1"/>
                </a:solidFill>
                <a:latin typeface="+mj-lt"/>
              </a:rPr>
              <a:t> </a:t>
            </a:r>
          </a:p>
          <a:p>
            <a:pPr algn="r"/>
            <a:endParaRPr lang="cs-CZ" sz="2600" dirty="0">
              <a:solidFill>
                <a:schemeClr val="tx1"/>
              </a:solidFill>
              <a:latin typeface="+mj-lt"/>
            </a:endParaRPr>
          </a:p>
          <a:p>
            <a:pPr algn="r"/>
            <a:endParaRPr lang="cs-CZ" sz="2600" dirty="0">
              <a:solidFill>
                <a:schemeClr val="tx1"/>
              </a:solidFill>
              <a:latin typeface="+mj-lt"/>
            </a:endParaRPr>
          </a:p>
          <a:p>
            <a:endParaRPr lang="cs-CZ" sz="2600" dirty="0">
              <a:latin typeface="+mj-lt"/>
            </a:endParaRPr>
          </a:p>
        </p:txBody>
      </p:sp>
      <p:sp>
        <p:nvSpPr>
          <p:cNvPr id="5" name="Rectangle 4"/>
          <p:cNvSpPr/>
          <p:nvPr/>
        </p:nvSpPr>
        <p:spPr>
          <a:xfrm>
            <a:off x="4716016" y="1412776"/>
            <a:ext cx="4248472" cy="2448272"/>
          </a:xfrm>
          <a:prstGeom prst="rect">
            <a:avLst/>
          </a:prstGeom>
          <a:solidFill>
            <a:schemeClr val="accent2">
              <a:lumMod val="40000"/>
              <a:lumOff val="60000"/>
            </a:schemeClr>
          </a:solidFill>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t"/>
          <a:lstStyle/>
          <a:p>
            <a:pPr algn="ctr"/>
            <a:r>
              <a:rPr lang="cs-CZ" sz="2600" dirty="0">
                <a:solidFill>
                  <a:schemeClr val="tx1"/>
                </a:solidFill>
                <a:latin typeface="+mj-lt"/>
              </a:rPr>
              <a:t>	</a:t>
            </a:r>
            <a:r>
              <a:rPr lang="cs-CZ" sz="2600" dirty="0" err="1">
                <a:solidFill>
                  <a:schemeClr val="tx1"/>
                </a:solidFill>
                <a:latin typeface="+mj-lt"/>
              </a:rPr>
              <a:t>acutae</a:t>
            </a:r>
            <a:r>
              <a:rPr lang="cs-CZ" sz="2600" dirty="0">
                <a:solidFill>
                  <a:schemeClr val="tx1"/>
                </a:solidFill>
                <a:latin typeface="+mj-lt"/>
              </a:rPr>
              <a:t>    </a:t>
            </a:r>
            <a:r>
              <a:rPr lang="cs-CZ" sz="2600" dirty="0" err="1">
                <a:solidFill>
                  <a:schemeClr val="tx1"/>
                </a:solidFill>
                <a:latin typeface="+mj-lt"/>
              </a:rPr>
              <a:t>cavitatem</a:t>
            </a:r>
            <a:r>
              <a:rPr lang="cs-CZ" sz="2600" dirty="0">
                <a:solidFill>
                  <a:schemeClr val="tx1"/>
                </a:solidFill>
                <a:latin typeface="+mj-lt"/>
              </a:rPr>
              <a:t> </a:t>
            </a:r>
          </a:p>
          <a:p>
            <a:pPr algn="ctr"/>
            <a:endParaRPr lang="cs-CZ" sz="2600" dirty="0">
              <a:solidFill>
                <a:schemeClr val="tx1"/>
              </a:solidFill>
              <a:latin typeface="+mj-lt"/>
            </a:endParaRPr>
          </a:p>
          <a:p>
            <a:pPr algn="ctr"/>
            <a:r>
              <a:rPr lang="cs-CZ" sz="2600" dirty="0" err="1">
                <a:solidFill>
                  <a:schemeClr val="tx1"/>
                </a:solidFill>
                <a:latin typeface="+mj-lt"/>
              </a:rPr>
              <a:t>haemorrhagiae</a:t>
            </a:r>
            <a:r>
              <a:rPr lang="cs-CZ" sz="2600" dirty="0">
                <a:solidFill>
                  <a:schemeClr val="tx1"/>
                </a:solidFill>
                <a:latin typeface="+mj-lt"/>
              </a:rPr>
              <a:t> </a:t>
            </a:r>
          </a:p>
          <a:p>
            <a:pPr algn="ctr"/>
            <a:endParaRPr lang="cs-CZ" sz="2600" dirty="0">
              <a:solidFill>
                <a:schemeClr val="tx1"/>
              </a:solidFill>
              <a:latin typeface="+mj-lt"/>
            </a:endParaRPr>
          </a:p>
          <a:p>
            <a:pPr algn="ctr"/>
            <a:r>
              <a:rPr lang="cs-CZ" sz="2600" dirty="0" err="1">
                <a:solidFill>
                  <a:schemeClr val="tx1"/>
                </a:solidFill>
                <a:latin typeface="+mj-lt"/>
              </a:rPr>
              <a:t>abdominis</a:t>
            </a:r>
            <a:r>
              <a:rPr lang="cs-CZ" sz="2600" dirty="0">
                <a:solidFill>
                  <a:schemeClr val="tx1"/>
                </a:solidFill>
                <a:latin typeface="+mj-lt"/>
              </a:rPr>
              <a:t>         ad       causa</a:t>
            </a:r>
          </a:p>
        </p:txBody>
      </p:sp>
      <p:sp>
        <p:nvSpPr>
          <p:cNvPr id="6" name="Rectangle 5"/>
          <p:cNvSpPr/>
          <p:nvPr/>
        </p:nvSpPr>
        <p:spPr>
          <a:xfrm>
            <a:off x="179512" y="3933056"/>
            <a:ext cx="4392488" cy="2450052"/>
          </a:xfrm>
          <a:prstGeom prst="rect">
            <a:avLst/>
          </a:prstGeom>
          <a:solidFill>
            <a:schemeClr val="accent2">
              <a:lumMod val="60000"/>
              <a:lumOff val="4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ctr"/>
            <a:r>
              <a:rPr lang="en-GB" sz="2600" dirty="0" err="1">
                <a:solidFill>
                  <a:srgbClr val="000000"/>
                </a:solidFill>
                <a:latin typeface="+mj-lt"/>
              </a:rPr>
              <a:t>sanatio</a:t>
            </a:r>
            <a:r>
              <a:rPr lang="en-GB" sz="2600" dirty="0">
                <a:solidFill>
                  <a:srgbClr val="000000"/>
                </a:solidFill>
                <a:latin typeface="+mj-lt"/>
              </a:rPr>
              <a:t>       </a:t>
            </a:r>
            <a:r>
              <a:rPr lang="cs-CZ" sz="2600" dirty="0" err="1">
                <a:solidFill>
                  <a:srgbClr val="000000"/>
                </a:solidFill>
                <a:latin typeface="+mj-lt"/>
              </a:rPr>
              <a:t>lacteorum</a:t>
            </a:r>
            <a:endParaRPr lang="en-US" sz="2600" dirty="0">
              <a:solidFill>
                <a:srgbClr val="000000"/>
              </a:solidFill>
              <a:latin typeface="+mj-lt"/>
            </a:endParaRPr>
          </a:p>
          <a:p>
            <a:pPr algn="ctr"/>
            <a:endParaRPr lang="cs-CZ" sz="2600" dirty="0">
              <a:solidFill>
                <a:srgbClr val="000000"/>
              </a:solidFill>
              <a:latin typeface="+mj-lt"/>
            </a:endParaRPr>
          </a:p>
          <a:p>
            <a:pPr algn="ctr"/>
            <a:r>
              <a:rPr lang="cs-CZ" sz="2600" dirty="0" err="1">
                <a:solidFill>
                  <a:srgbClr val="000000"/>
                </a:solidFill>
                <a:latin typeface="+mj-lt"/>
              </a:rPr>
              <a:t>cariebus</a:t>
            </a:r>
            <a:endParaRPr lang="en-US" sz="2600" dirty="0">
              <a:solidFill>
                <a:srgbClr val="000000"/>
              </a:solidFill>
              <a:latin typeface="+mj-lt"/>
            </a:endParaRPr>
          </a:p>
          <a:p>
            <a:pPr algn="ctr"/>
            <a:endParaRPr lang="cs-CZ" sz="2600" dirty="0">
              <a:solidFill>
                <a:srgbClr val="000000"/>
              </a:solidFill>
              <a:latin typeface="+mj-lt"/>
            </a:endParaRPr>
          </a:p>
          <a:p>
            <a:pPr algn="ctr"/>
            <a:r>
              <a:rPr lang="cs-CZ" sz="2600" dirty="0" err="1">
                <a:solidFill>
                  <a:srgbClr val="000000"/>
                </a:solidFill>
                <a:latin typeface="+mj-lt"/>
              </a:rPr>
              <a:t>dentium</a:t>
            </a:r>
            <a:r>
              <a:rPr lang="cs-CZ" sz="2600" dirty="0">
                <a:solidFill>
                  <a:srgbClr val="000000"/>
                </a:solidFill>
                <a:latin typeface="+mj-lt"/>
              </a:rPr>
              <a:t>		</a:t>
            </a:r>
            <a:r>
              <a:rPr lang="cs-CZ" sz="2600" dirty="0" err="1">
                <a:solidFill>
                  <a:srgbClr val="000000"/>
                </a:solidFill>
                <a:latin typeface="+mj-lt"/>
              </a:rPr>
              <a:t>cum</a:t>
            </a:r>
            <a:endParaRPr lang="cs-CZ" sz="2600" dirty="0">
              <a:solidFill>
                <a:srgbClr val="000000"/>
              </a:solidFill>
              <a:latin typeface="+mj-lt"/>
            </a:endParaRPr>
          </a:p>
        </p:txBody>
      </p:sp>
      <p:sp>
        <p:nvSpPr>
          <p:cNvPr id="7" name="Rectangle 6"/>
          <p:cNvSpPr/>
          <p:nvPr/>
        </p:nvSpPr>
        <p:spPr>
          <a:xfrm>
            <a:off x="4716016" y="3933056"/>
            <a:ext cx="4248472" cy="2448826"/>
          </a:xfrm>
          <a:prstGeom prst="rect">
            <a:avLst/>
          </a:prstGeom>
          <a:solidFill>
            <a:schemeClr val="accent2">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ctr"/>
            <a:r>
              <a:rPr lang="cs-CZ" sz="2600" dirty="0" err="1">
                <a:solidFill>
                  <a:schemeClr val="bg1"/>
                </a:solidFill>
                <a:latin typeface="+mj-lt"/>
              </a:rPr>
              <a:t>operationem</a:t>
            </a:r>
            <a:r>
              <a:rPr lang="en-US" sz="2600" dirty="0">
                <a:solidFill>
                  <a:schemeClr val="bg1"/>
                </a:solidFill>
                <a:latin typeface="+mj-lt"/>
              </a:rPr>
              <a:t>    </a:t>
            </a:r>
            <a:r>
              <a:rPr lang="cs-CZ" sz="2600" dirty="0">
                <a:solidFill>
                  <a:schemeClr val="bg1"/>
                </a:solidFill>
                <a:latin typeface="+mj-lt"/>
              </a:rPr>
              <a:t>  	status</a:t>
            </a:r>
          </a:p>
          <a:p>
            <a:pPr algn="ctr"/>
            <a:endParaRPr lang="cs-CZ" sz="2600" dirty="0">
              <a:solidFill>
                <a:schemeClr val="bg1"/>
              </a:solidFill>
              <a:latin typeface="+mj-lt"/>
            </a:endParaRPr>
          </a:p>
          <a:p>
            <a:pPr algn="ctr"/>
            <a:r>
              <a:rPr lang="cs-CZ" sz="2600" dirty="0" err="1">
                <a:solidFill>
                  <a:schemeClr val="bg1"/>
                </a:solidFill>
                <a:latin typeface="+mj-lt"/>
              </a:rPr>
              <a:t>propter</a:t>
            </a:r>
            <a:r>
              <a:rPr lang="cs-CZ" sz="2600" dirty="0">
                <a:solidFill>
                  <a:schemeClr val="bg1"/>
                </a:solidFill>
                <a:latin typeface="+mj-lt"/>
              </a:rPr>
              <a:t>  </a:t>
            </a:r>
            <a:r>
              <a:rPr lang="cs-CZ" sz="2600" dirty="0" err="1">
                <a:solidFill>
                  <a:schemeClr val="bg1"/>
                </a:solidFill>
                <a:latin typeface="+mj-lt"/>
              </a:rPr>
              <a:t>femoris</a:t>
            </a:r>
            <a:endParaRPr lang="cs-CZ" sz="2600" dirty="0">
              <a:solidFill>
                <a:schemeClr val="bg1"/>
              </a:solidFill>
              <a:latin typeface="+mj-lt"/>
            </a:endParaRPr>
          </a:p>
          <a:p>
            <a:r>
              <a:rPr lang="cs-CZ" sz="2600" dirty="0" err="1">
                <a:solidFill>
                  <a:schemeClr val="bg1"/>
                </a:solidFill>
                <a:latin typeface="+mj-lt"/>
              </a:rPr>
              <a:t>lateris</a:t>
            </a:r>
            <a:r>
              <a:rPr lang="cs-CZ" sz="2600" dirty="0">
                <a:solidFill>
                  <a:schemeClr val="bg1"/>
                </a:solidFill>
                <a:latin typeface="+mj-lt"/>
              </a:rPr>
              <a:t>                   </a:t>
            </a:r>
            <a:r>
              <a:rPr lang="cs-CZ" sz="2600" dirty="0" err="1">
                <a:solidFill>
                  <a:schemeClr val="bg1"/>
                </a:solidFill>
                <a:latin typeface="+mj-lt"/>
              </a:rPr>
              <a:t>fracturam</a:t>
            </a:r>
            <a:r>
              <a:rPr lang="cs-CZ" sz="2600" dirty="0">
                <a:solidFill>
                  <a:schemeClr val="bg1"/>
                </a:solidFill>
                <a:latin typeface="+mj-lt"/>
              </a:rPr>
              <a:t>	post     </a:t>
            </a:r>
            <a:r>
              <a:rPr lang="cs-CZ" sz="2600" dirty="0" err="1">
                <a:solidFill>
                  <a:schemeClr val="bg1"/>
                </a:solidFill>
                <a:latin typeface="+mj-lt"/>
              </a:rPr>
              <a:t>cervicis</a:t>
            </a:r>
            <a:r>
              <a:rPr lang="cs-CZ" sz="2600" dirty="0">
                <a:solidFill>
                  <a:schemeClr val="bg1"/>
                </a:solidFill>
                <a:latin typeface="+mj-lt"/>
              </a:rPr>
              <a:t>        </a:t>
            </a:r>
            <a:r>
              <a:rPr lang="cs-CZ" sz="2600" dirty="0" err="1">
                <a:solidFill>
                  <a:schemeClr val="bg1"/>
                </a:solidFill>
                <a:latin typeface="+mj-lt"/>
              </a:rPr>
              <a:t>dextri</a:t>
            </a:r>
            <a:r>
              <a:rPr lang="cs-CZ" sz="2600" dirty="0">
                <a:solidFill>
                  <a:schemeClr val="bg1"/>
                </a:solidFill>
                <a:latin typeface="+mj-lt"/>
              </a:rPr>
              <a:t>	</a:t>
            </a:r>
          </a:p>
        </p:txBody>
      </p:sp>
    </p:spTree>
    <p:extLst>
      <p:ext uri="{BB962C8B-B14F-4D97-AF65-F5344CB8AC3E}">
        <p14:creationId xmlns:p14="http://schemas.microsoft.com/office/powerpoint/2010/main" val="3509786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400" dirty="0">
                <a:solidFill>
                  <a:srgbClr val="CB0202"/>
                </a:solidFill>
                <a:latin typeface="Cambria"/>
                <a:cs typeface="Cambria"/>
              </a:rPr>
              <a:t>Derive adjectives using endings </a:t>
            </a:r>
            <a:br>
              <a:rPr lang="en-US" sz="3400" dirty="0">
                <a:solidFill>
                  <a:srgbClr val="CB0202"/>
                </a:solidFill>
                <a:latin typeface="Cambria"/>
                <a:cs typeface="Cambria"/>
              </a:rPr>
            </a:br>
            <a:r>
              <a:rPr lang="en-US" sz="3400" b="1" dirty="0">
                <a:solidFill>
                  <a:srgbClr val="CB0202"/>
                </a:solidFill>
                <a:latin typeface="Cambria"/>
                <a:cs typeface="Cambria"/>
              </a:rPr>
              <a:t>-</a:t>
            </a:r>
            <a:r>
              <a:rPr lang="en-US" sz="3400" b="1" dirty="0" err="1">
                <a:solidFill>
                  <a:srgbClr val="CB0202"/>
                </a:solidFill>
                <a:latin typeface="Cambria"/>
                <a:cs typeface="Cambria"/>
              </a:rPr>
              <a:t>alis</a:t>
            </a:r>
            <a:r>
              <a:rPr lang="en-US" sz="3400" b="1" dirty="0">
                <a:solidFill>
                  <a:srgbClr val="CB0202"/>
                </a:solidFill>
                <a:latin typeface="Cambria"/>
                <a:cs typeface="Cambria"/>
              </a:rPr>
              <a:t>, e </a:t>
            </a:r>
            <a:r>
              <a:rPr lang="en-US" sz="3400" dirty="0">
                <a:solidFill>
                  <a:srgbClr val="CB0202"/>
                </a:solidFill>
                <a:latin typeface="Cambria"/>
                <a:cs typeface="Cambria"/>
              </a:rPr>
              <a:t>or </a:t>
            </a:r>
            <a:r>
              <a:rPr lang="en-US" sz="3400" b="1" dirty="0">
                <a:solidFill>
                  <a:srgbClr val="CB0202"/>
                </a:solidFill>
                <a:latin typeface="Cambria"/>
                <a:cs typeface="Cambria"/>
              </a:rPr>
              <a:t>-</a:t>
            </a:r>
            <a:r>
              <a:rPr lang="en-US" sz="3400" b="1" dirty="0" err="1">
                <a:solidFill>
                  <a:srgbClr val="CB0202"/>
                </a:solidFill>
                <a:latin typeface="Cambria"/>
                <a:cs typeface="Cambria"/>
              </a:rPr>
              <a:t>aris</a:t>
            </a:r>
            <a:r>
              <a:rPr lang="en-US" sz="3400" b="1" dirty="0">
                <a:solidFill>
                  <a:srgbClr val="CB0202"/>
                </a:solidFill>
                <a:latin typeface="Cambria"/>
                <a:cs typeface="Cambria"/>
              </a:rPr>
              <a:t>, e</a:t>
            </a:r>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600" dirty="0">
                <a:latin typeface="Cambria"/>
                <a:cs typeface="Cambria"/>
              </a:rPr>
              <a:t>costa/ cost- + </a:t>
            </a:r>
            <a:r>
              <a:rPr lang="en-US" sz="2600" dirty="0" err="1">
                <a:latin typeface="Cambria"/>
                <a:cs typeface="Cambria"/>
              </a:rPr>
              <a:t>alis</a:t>
            </a:r>
            <a:r>
              <a:rPr lang="en-US" sz="2600" dirty="0">
                <a:latin typeface="Cambria"/>
                <a:cs typeface="Cambria"/>
              </a:rPr>
              <a:t> </a:t>
            </a:r>
            <a:r>
              <a:rPr lang="en-US" sz="2600" b="1" dirty="0">
                <a:solidFill>
                  <a:srgbClr val="CB0202"/>
                </a:solidFill>
                <a:latin typeface="Cambria"/>
                <a:ea typeface="Wingdings"/>
                <a:cs typeface="Cambria"/>
                <a:sym typeface="Wingdings"/>
              </a:rPr>
              <a:t>⇢  </a:t>
            </a:r>
            <a:r>
              <a:rPr lang="en-US" sz="2600" b="1" dirty="0" err="1">
                <a:solidFill>
                  <a:srgbClr val="CB0202"/>
                </a:solidFill>
                <a:latin typeface="Cambria"/>
                <a:ea typeface="Wingdings"/>
                <a:cs typeface="Cambria"/>
                <a:sym typeface="Wingdings"/>
              </a:rPr>
              <a:t>costalis</a:t>
            </a:r>
            <a:r>
              <a:rPr lang="en-US" sz="2600" b="1" dirty="0">
                <a:solidFill>
                  <a:srgbClr val="CB0202"/>
                </a:solidFill>
                <a:latin typeface="Cambria"/>
                <a:ea typeface="Wingdings"/>
                <a:cs typeface="Cambria"/>
                <a:sym typeface="Wingdings"/>
              </a:rPr>
              <a:t>, e</a:t>
            </a:r>
          </a:p>
          <a:p>
            <a:r>
              <a:rPr lang="en-US" sz="2600" dirty="0">
                <a:solidFill>
                  <a:srgbClr val="000000"/>
                </a:solidFill>
                <a:latin typeface="Cambria"/>
                <a:ea typeface="Wingdings"/>
                <a:cs typeface="Cambria"/>
                <a:sym typeface="Wingdings"/>
              </a:rPr>
              <a:t>femur / </a:t>
            </a:r>
            <a:r>
              <a:rPr lang="en-US" sz="2600" dirty="0" err="1">
                <a:solidFill>
                  <a:srgbClr val="000000"/>
                </a:solidFill>
                <a:latin typeface="Cambria"/>
                <a:ea typeface="Wingdings"/>
                <a:cs typeface="Cambria"/>
                <a:sym typeface="Wingdings"/>
              </a:rPr>
              <a:t>femor</a:t>
            </a:r>
            <a:r>
              <a:rPr lang="en-US" sz="2600" dirty="0">
                <a:solidFill>
                  <a:srgbClr val="000000"/>
                </a:solidFill>
                <a:latin typeface="Cambria"/>
                <a:ea typeface="Wingdings"/>
                <a:cs typeface="Cambria"/>
                <a:sym typeface="Wingdings"/>
              </a:rPr>
              <a:t>- + </a:t>
            </a:r>
            <a:r>
              <a:rPr lang="en-US" sz="2600" dirty="0" err="1">
                <a:solidFill>
                  <a:srgbClr val="000000"/>
                </a:solidFill>
                <a:latin typeface="Cambria"/>
                <a:ea typeface="Wingdings"/>
                <a:cs typeface="Cambria"/>
                <a:sym typeface="Wingdings"/>
              </a:rPr>
              <a:t>alis</a:t>
            </a:r>
            <a:r>
              <a:rPr lang="en-US" sz="2600" dirty="0">
                <a:solidFill>
                  <a:srgbClr val="000000"/>
                </a:solidFill>
                <a:latin typeface="Cambria"/>
                <a:ea typeface="Wingdings"/>
                <a:cs typeface="Cambria"/>
                <a:sym typeface="Wingdings"/>
              </a:rPr>
              <a:t>, e </a:t>
            </a:r>
            <a:r>
              <a:rPr lang="en-US" sz="2600" b="1" dirty="0">
                <a:solidFill>
                  <a:srgbClr val="CB0202"/>
                </a:solidFill>
                <a:latin typeface="Cambria"/>
                <a:ea typeface="Wingdings"/>
                <a:cs typeface="Cambria"/>
                <a:sym typeface="Wingdings"/>
              </a:rPr>
              <a:t>⇢ </a:t>
            </a:r>
            <a:r>
              <a:rPr lang="en-US" sz="2600" b="1" dirty="0" err="1">
                <a:solidFill>
                  <a:srgbClr val="CB0202"/>
                </a:solidFill>
                <a:latin typeface="Cambria"/>
                <a:ea typeface="Wingdings"/>
                <a:cs typeface="Cambria"/>
                <a:sym typeface="Wingdings"/>
              </a:rPr>
              <a:t>femoralis</a:t>
            </a:r>
            <a:r>
              <a:rPr lang="en-US" sz="2600" b="1" dirty="0">
                <a:solidFill>
                  <a:srgbClr val="CB0202"/>
                </a:solidFill>
                <a:latin typeface="Cambria"/>
                <a:ea typeface="Wingdings"/>
                <a:cs typeface="Cambria"/>
                <a:sym typeface="Wingdings"/>
              </a:rPr>
              <a:t>, e</a:t>
            </a:r>
            <a:endParaRPr lang="en-US" sz="2600" b="1" dirty="0">
              <a:solidFill>
                <a:srgbClr val="CB0202"/>
              </a:solidFill>
              <a:latin typeface="Cambria"/>
              <a:cs typeface="Cambria"/>
            </a:endParaRPr>
          </a:p>
          <a:p>
            <a:r>
              <a:rPr lang="en-US" sz="2600" dirty="0" err="1">
                <a:latin typeface="Cambria"/>
                <a:ea typeface="Wingdings"/>
                <a:cs typeface="Cambria"/>
                <a:sym typeface="Wingdings"/>
              </a:rPr>
              <a:t>musculus</a:t>
            </a:r>
            <a:r>
              <a:rPr lang="en-US" sz="2600" dirty="0">
                <a:latin typeface="Cambria"/>
                <a:ea typeface="Wingdings"/>
                <a:cs typeface="Cambria"/>
                <a:sym typeface="Wingdings"/>
              </a:rPr>
              <a:t>/ </a:t>
            </a:r>
            <a:r>
              <a:rPr lang="en-US" sz="2600" dirty="0" err="1">
                <a:latin typeface="Cambria"/>
                <a:ea typeface="Wingdings"/>
                <a:cs typeface="Cambria"/>
                <a:sym typeface="Wingdings"/>
              </a:rPr>
              <a:t>muscul</a:t>
            </a:r>
            <a:r>
              <a:rPr lang="en-US" sz="2600" dirty="0">
                <a:latin typeface="Cambria"/>
                <a:ea typeface="Wingdings"/>
                <a:cs typeface="Cambria"/>
                <a:sym typeface="Wingdings"/>
              </a:rPr>
              <a:t>-  + </a:t>
            </a:r>
            <a:r>
              <a:rPr lang="en-US" sz="2600" dirty="0" err="1">
                <a:latin typeface="Cambria"/>
                <a:ea typeface="Wingdings"/>
                <a:cs typeface="Cambria"/>
                <a:sym typeface="Wingdings"/>
              </a:rPr>
              <a:t>aris</a:t>
            </a:r>
            <a:r>
              <a:rPr lang="en-US" sz="2600" dirty="0">
                <a:latin typeface="Cambria"/>
                <a:ea typeface="Wingdings"/>
                <a:cs typeface="Cambria"/>
                <a:sym typeface="Wingdings"/>
              </a:rPr>
              <a:t>, e </a:t>
            </a:r>
            <a:r>
              <a:rPr lang="en-US" sz="2600" b="1" dirty="0">
                <a:solidFill>
                  <a:srgbClr val="CB0202"/>
                </a:solidFill>
                <a:latin typeface="Cambria"/>
                <a:ea typeface="Wingdings"/>
                <a:cs typeface="Cambria"/>
                <a:sym typeface="Wingdings"/>
              </a:rPr>
              <a:t>⇢  </a:t>
            </a:r>
            <a:r>
              <a:rPr lang="en-US" sz="2600" b="1" dirty="0" err="1">
                <a:solidFill>
                  <a:srgbClr val="CB0202"/>
                </a:solidFill>
                <a:latin typeface="Cambria"/>
                <a:ea typeface="Wingdings"/>
                <a:cs typeface="Cambria"/>
                <a:sym typeface="Wingdings"/>
              </a:rPr>
              <a:t>muscularis</a:t>
            </a:r>
            <a:r>
              <a:rPr lang="en-US" sz="2600" b="1" dirty="0">
                <a:solidFill>
                  <a:srgbClr val="CB0202"/>
                </a:solidFill>
                <a:latin typeface="Cambria"/>
                <a:ea typeface="Wingdings"/>
                <a:cs typeface="Cambria"/>
                <a:sym typeface="Wingdings"/>
              </a:rPr>
              <a:t>, e</a:t>
            </a:r>
          </a:p>
          <a:p>
            <a:endParaRPr lang="en-US" sz="2600" b="1" dirty="0">
              <a:solidFill>
                <a:srgbClr val="CB0202"/>
              </a:solidFill>
              <a:latin typeface="Cambria"/>
              <a:ea typeface="Wingdings"/>
              <a:cs typeface="Cambria"/>
              <a:sym typeface="Wingdings"/>
            </a:endParaRPr>
          </a:p>
          <a:p>
            <a:pPr marL="0" indent="0">
              <a:buNone/>
            </a:pPr>
            <a:r>
              <a:rPr lang="en-US" sz="2600" dirty="0">
                <a:solidFill>
                  <a:srgbClr val="000000"/>
                </a:solidFill>
                <a:latin typeface="Cambria"/>
                <a:ea typeface="Wingdings"/>
                <a:cs typeface="Cambria"/>
                <a:sym typeface="Wingdings"/>
              </a:rPr>
              <a:t>dorsum			</a:t>
            </a:r>
            <a:r>
              <a:rPr lang="en-US" sz="2600" dirty="0" err="1">
                <a:solidFill>
                  <a:srgbClr val="000000"/>
                </a:solidFill>
                <a:latin typeface="Cambria"/>
                <a:ea typeface="Wingdings"/>
                <a:cs typeface="Cambria"/>
                <a:sym typeface="Wingdings"/>
              </a:rPr>
              <a:t>intestinum</a:t>
            </a:r>
            <a:r>
              <a:rPr lang="en-US" sz="2600" dirty="0">
                <a:solidFill>
                  <a:srgbClr val="000000"/>
                </a:solidFill>
                <a:latin typeface="Cambria"/>
                <a:ea typeface="Wingdings"/>
                <a:cs typeface="Cambria"/>
                <a:sym typeface="Wingdings"/>
              </a:rPr>
              <a:t>		cervix	     </a:t>
            </a:r>
            <a:r>
              <a:rPr lang="en-US" sz="2600">
                <a:solidFill>
                  <a:srgbClr val="000000"/>
                </a:solidFill>
                <a:latin typeface="Cambria"/>
                <a:ea typeface="Wingdings"/>
                <a:cs typeface="Cambria"/>
                <a:sym typeface="Wingdings"/>
              </a:rPr>
              <a:t> 		labium </a:t>
            </a:r>
            <a:endParaRPr lang="en-US" sz="2600" dirty="0">
              <a:solidFill>
                <a:srgbClr val="000000"/>
              </a:solidFill>
              <a:latin typeface="Cambria"/>
              <a:ea typeface="Wingdings"/>
              <a:cs typeface="Cambria"/>
              <a:sym typeface="Wingdings"/>
            </a:endParaRPr>
          </a:p>
          <a:p>
            <a:pPr marL="0" indent="0">
              <a:buNone/>
            </a:pPr>
            <a:r>
              <a:rPr lang="en-US" sz="2600" dirty="0" err="1">
                <a:solidFill>
                  <a:srgbClr val="000000"/>
                </a:solidFill>
                <a:latin typeface="Cambria"/>
                <a:ea typeface="Wingdings"/>
                <a:cs typeface="Cambria"/>
                <a:sym typeface="Wingdings"/>
              </a:rPr>
              <a:t>facies</a:t>
            </a:r>
            <a:r>
              <a:rPr lang="en-US" sz="2600" dirty="0">
                <a:solidFill>
                  <a:srgbClr val="000000"/>
                </a:solidFill>
                <a:latin typeface="Cambria"/>
                <a:ea typeface="Wingdings"/>
                <a:cs typeface="Cambria"/>
                <a:sym typeface="Wingdings"/>
              </a:rPr>
              <a:t>				</a:t>
            </a:r>
            <a:r>
              <a:rPr lang="en-US" sz="2600" dirty="0" err="1">
                <a:solidFill>
                  <a:srgbClr val="000000"/>
                </a:solidFill>
                <a:latin typeface="Cambria"/>
                <a:ea typeface="Wingdings"/>
                <a:cs typeface="Cambria"/>
                <a:sym typeface="Wingdings"/>
              </a:rPr>
              <a:t>nasus</a:t>
            </a:r>
            <a:r>
              <a:rPr lang="en-US" sz="2600" dirty="0">
                <a:solidFill>
                  <a:srgbClr val="000000"/>
                </a:solidFill>
                <a:latin typeface="Cambria"/>
                <a:ea typeface="Wingdings"/>
                <a:cs typeface="Cambria"/>
                <a:sym typeface="Wingdings"/>
              </a:rPr>
              <a:t>				</a:t>
            </a:r>
            <a:r>
              <a:rPr lang="en-US" sz="2600" dirty="0" err="1">
                <a:solidFill>
                  <a:srgbClr val="000000"/>
                </a:solidFill>
                <a:latin typeface="Cambria"/>
                <a:ea typeface="Wingdings"/>
                <a:cs typeface="Cambria"/>
                <a:sym typeface="Wingdings"/>
              </a:rPr>
              <a:t>pulmo</a:t>
            </a:r>
            <a:r>
              <a:rPr lang="en-US" sz="2600" dirty="0">
                <a:solidFill>
                  <a:srgbClr val="000000"/>
                </a:solidFill>
                <a:latin typeface="Cambria"/>
                <a:ea typeface="Wingdings"/>
                <a:cs typeface="Cambria"/>
                <a:sym typeface="Wingdings"/>
              </a:rPr>
              <a:t>	      		viscera</a:t>
            </a:r>
          </a:p>
          <a:p>
            <a:pPr marL="0" indent="0">
              <a:buNone/>
            </a:pPr>
            <a:r>
              <a:rPr lang="en-US" sz="2600" dirty="0">
                <a:solidFill>
                  <a:srgbClr val="000000"/>
                </a:solidFill>
                <a:latin typeface="Cambria"/>
                <a:ea typeface="Wingdings"/>
                <a:cs typeface="Cambria"/>
                <a:sym typeface="Wingdings"/>
              </a:rPr>
              <a:t>apex				</a:t>
            </a:r>
            <a:r>
              <a:rPr lang="en-US" sz="2600" dirty="0" err="1">
                <a:solidFill>
                  <a:srgbClr val="000000"/>
                </a:solidFill>
                <a:latin typeface="Cambria"/>
                <a:ea typeface="Wingdings"/>
                <a:cs typeface="Cambria"/>
                <a:sym typeface="Wingdings"/>
              </a:rPr>
              <a:t>digitus</a:t>
            </a:r>
            <a:r>
              <a:rPr lang="en-US" sz="2600" dirty="0">
                <a:solidFill>
                  <a:srgbClr val="000000"/>
                </a:solidFill>
                <a:latin typeface="Cambria"/>
                <a:ea typeface="Wingdings"/>
                <a:cs typeface="Cambria"/>
                <a:sym typeface="Wingdings"/>
              </a:rPr>
              <a:t>			</a:t>
            </a:r>
            <a:r>
              <a:rPr lang="en-US" sz="2600" dirty="0" err="1">
                <a:solidFill>
                  <a:srgbClr val="000000"/>
                </a:solidFill>
                <a:latin typeface="Cambria"/>
                <a:ea typeface="Wingdings"/>
                <a:cs typeface="Cambria"/>
                <a:sym typeface="Wingdings"/>
              </a:rPr>
              <a:t>margo</a:t>
            </a:r>
            <a:r>
              <a:rPr lang="en-US" sz="2600" dirty="0">
                <a:solidFill>
                  <a:srgbClr val="000000"/>
                </a:solidFill>
                <a:latin typeface="Cambria"/>
                <a:ea typeface="Wingdings"/>
                <a:cs typeface="Cambria"/>
                <a:sym typeface="Wingdings"/>
              </a:rPr>
              <a:t>	     		medulla</a:t>
            </a:r>
          </a:p>
          <a:p>
            <a:pPr marL="0" indent="0">
              <a:buNone/>
            </a:pPr>
            <a:r>
              <a:rPr lang="en-US" sz="2600" dirty="0">
                <a:solidFill>
                  <a:srgbClr val="000000"/>
                </a:solidFill>
                <a:latin typeface="Cambria"/>
                <a:ea typeface="Wingdings"/>
                <a:cs typeface="Cambria"/>
                <a:sym typeface="Wingdings"/>
              </a:rPr>
              <a:t>rectum			</a:t>
            </a:r>
            <a:r>
              <a:rPr lang="en-US" sz="2600" dirty="0" err="1">
                <a:solidFill>
                  <a:srgbClr val="000000"/>
                </a:solidFill>
                <a:latin typeface="Cambria"/>
                <a:ea typeface="Wingdings"/>
                <a:cs typeface="Cambria"/>
                <a:sym typeface="Wingdings"/>
              </a:rPr>
              <a:t>orbita</a:t>
            </a:r>
            <a:r>
              <a:rPr lang="en-US" sz="2600" dirty="0">
                <a:solidFill>
                  <a:srgbClr val="000000"/>
                </a:solidFill>
                <a:latin typeface="Cambria"/>
                <a:ea typeface="Wingdings"/>
                <a:cs typeface="Cambria"/>
                <a:sym typeface="Wingdings"/>
              </a:rPr>
              <a:t>				maxilla		</a:t>
            </a:r>
            <a:r>
              <a:rPr lang="en-US" sz="2600" dirty="0" err="1">
                <a:solidFill>
                  <a:srgbClr val="000000"/>
                </a:solidFill>
                <a:latin typeface="Cambria"/>
                <a:ea typeface="Wingdings"/>
                <a:cs typeface="Cambria"/>
                <a:sym typeface="Wingdings"/>
              </a:rPr>
              <a:t>pectus</a:t>
            </a:r>
            <a:endParaRPr lang="en-US" sz="2600" dirty="0">
              <a:solidFill>
                <a:srgbClr val="000000"/>
              </a:solidFill>
              <a:latin typeface="Cambria"/>
              <a:ea typeface="Wingdings"/>
              <a:cs typeface="Cambria"/>
              <a:sym typeface="Wingdings"/>
            </a:endParaRPr>
          </a:p>
          <a:p>
            <a:pPr marL="0" indent="0">
              <a:buNone/>
            </a:pPr>
            <a:r>
              <a:rPr lang="en-US" sz="2600" dirty="0" err="1">
                <a:solidFill>
                  <a:srgbClr val="000000"/>
                </a:solidFill>
                <a:latin typeface="Cambria"/>
                <a:ea typeface="Wingdings"/>
                <a:cs typeface="Cambria"/>
                <a:sym typeface="Wingdings"/>
              </a:rPr>
              <a:t>ren</a:t>
            </a:r>
            <a:r>
              <a:rPr lang="en-US" sz="2600" dirty="0">
                <a:solidFill>
                  <a:srgbClr val="000000"/>
                </a:solidFill>
                <a:latin typeface="Cambria"/>
                <a:ea typeface="Wingdings"/>
                <a:cs typeface="Cambria"/>
                <a:sym typeface="Wingdings"/>
              </a:rPr>
              <a:t>				patella			vagina		</a:t>
            </a:r>
            <a:r>
              <a:rPr lang="en-US" sz="2600" dirty="0" err="1">
                <a:solidFill>
                  <a:srgbClr val="000000"/>
                </a:solidFill>
                <a:latin typeface="Cambria"/>
                <a:ea typeface="Wingdings"/>
                <a:cs typeface="Cambria"/>
                <a:sym typeface="Wingdings"/>
              </a:rPr>
              <a:t>tonsilla</a:t>
            </a:r>
            <a:endParaRPr lang="en-US" sz="2600" dirty="0">
              <a:solidFill>
                <a:srgbClr val="000000"/>
              </a:solidFill>
              <a:latin typeface="Cambria"/>
              <a:ea typeface="Wingdings"/>
              <a:cs typeface="Cambria"/>
              <a:sym typeface="Wingdings"/>
            </a:endParaRPr>
          </a:p>
          <a:p>
            <a:pPr marL="0" indent="0">
              <a:buNone/>
            </a:pPr>
            <a:r>
              <a:rPr lang="en-US" sz="2600" dirty="0">
                <a:solidFill>
                  <a:srgbClr val="000000"/>
                </a:solidFill>
                <a:latin typeface="Cambria"/>
                <a:ea typeface="Wingdings"/>
                <a:cs typeface="Cambria"/>
                <a:sym typeface="Wingdings"/>
              </a:rPr>
              <a:t>sternum			abdomen			frons			</a:t>
            </a:r>
            <a:r>
              <a:rPr lang="en-US" sz="2600" dirty="0" err="1">
                <a:solidFill>
                  <a:srgbClr val="000000"/>
                </a:solidFill>
                <a:latin typeface="Cambria"/>
                <a:ea typeface="Wingdings"/>
                <a:cs typeface="Cambria"/>
                <a:sym typeface="Wingdings"/>
              </a:rPr>
              <a:t>paries</a:t>
            </a:r>
            <a:endParaRPr lang="en-US" sz="2600" dirty="0">
              <a:solidFill>
                <a:srgbClr val="000000"/>
              </a:solidFill>
              <a:latin typeface="Cambria"/>
              <a:ea typeface="Wingdings"/>
              <a:cs typeface="Cambria"/>
              <a:sym typeface="Wingdings"/>
            </a:endParaRPr>
          </a:p>
          <a:p>
            <a:pPr marL="0" indent="0">
              <a:buNone/>
            </a:pPr>
            <a:r>
              <a:rPr lang="en-US" sz="2600" dirty="0">
                <a:solidFill>
                  <a:srgbClr val="000000"/>
                </a:solidFill>
                <a:latin typeface="Cambria"/>
                <a:ea typeface="Wingdings"/>
                <a:cs typeface="Cambria"/>
                <a:sym typeface="Wingdings"/>
              </a:rPr>
              <a:t>superficies		</a:t>
            </a:r>
            <a:r>
              <a:rPr lang="en-US" sz="2600" dirty="0" err="1">
                <a:solidFill>
                  <a:srgbClr val="000000"/>
                </a:solidFill>
                <a:latin typeface="Cambria"/>
                <a:ea typeface="Wingdings"/>
                <a:cs typeface="Cambria"/>
                <a:sym typeface="Wingdings"/>
              </a:rPr>
              <a:t>vestibulum</a:t>
            </a:r>
            <a:r>
              <a:rPr lang="en-US" sz="2600" dirty="0">
                <a:solidFill>
                  <a:srgbClr val="000000"/>
                </a:solidFill>
                <a:latin typeface="Cambria"/>
                <a:ea typeface="Wingdings"/>
                <a:cs typeface="Cambria"/>
                <a:sym typeface="Wingdings"/>
              </a:rPr>
              <a:t>		</a:t>
            </a:r>
            <a:r>
              <a:rPr lang="en-US" sz="2600" dirty="0" err="1">
                <a:solidFill>
                  <a:srgbClr val="000000"/>
                </a:solidFill>
                <a:latin typeface="Cambria"/>
                <a:ea typeface="Wingdings"/>
                <a:cs typeface="Cambria"/>
                <a:sym typeface="Wingdings"/>
              </a:rPr>
              <a:t>spina</a:t>
            </a:r>
            <a:r>
              <a:rPr lang="en-US" sz="2600" dirty="0">
                <a:solidFill>
                  <a:srgbClr val="000000"/>
                </a:solidFill>
                <a:latin typeface="Cambria"/>
                <a:ea typeface="Wingdings"/>
                <a:cs typeface="Cambria"/>
                <a:sym typeface="Wingdings"/>
              </a:rPr>
              <a:t>			bronchus</a:t>
            </a:r>
            <a:r>
              <a:rPr lang="en-US" sz="2600" b="1" dirty="0">
                <a:solidFill>
                  <a:srgbClr val="CB0202"/>
                </a:solidFill>
                <a:latin typeface="Cambria"/>
                <a:ea typeface="Wingdings"/>
                <a:cs typeface="Cambria"/>
                <a:sym typeface="Wingdings"/>
              </a:rPr>
              <a:t>						</a:t>
            </a:r>
          </a:p>
        </p:txBody>
      </p:sp>
    </p:spTree>
    <p:extLst>
      <p:ext uri="{BB962C8B-B14F-4D97-AF65-F5344CB8AC3E}">
        <p14:creationId xmlns:p14="http://schemas.microsoft.com/office/powerpoint/2010/main" val="22166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71550" y="358080"/>
            <a:ext cx="5886450" cy="1631216"/>
          </a:xfrm>
          <a:prstGeom prst="rect">
            <a:avLst/>
          </a:prstGeom>
          <a:noFill/>
        </p:spPr>
        <p:txBody>
          <a:bodyPr wrap="square" rtlCol="0">
            <a:spAutoFit/>
          </a:bodyPr>
          <a:lstStyle/>
          <a:p>
            <a:r>
              <a:rPr lang="cs-CZ" sz="2000" b="1" dirty="0" err="1">
                <a:solidFill>
                  <a:srgbClr val="C00000"/>
                </a:solidFill>
              </a:rPr>
              <a:t>canalis</a:t>
            </a:r>
            <a:r>
              <a:rPr lang="cs-CZ" sz="2000" dirty="0">
                <a:solidFill>
                  <a:srgbClr val="C00000"/>
                </a:solidFill>
              </a:rPr>
              <a:t> </a:t>
            </a:r>
            <a:r>
              <a:rPr lang="cs-CZ" sz="2000" dirty="0"/>
              <a:t>= a </a:t>
            </a:r>
            <a:r>
              <a:rPr lang="cs-CZ" sz="2000" dirty="0" err="1"/>
              <a:t>narrow</a:t>
            </a:r>
            <a:r>
              <a:rPr lang="cs-CZ" sz="2000" dirty="0"/>
              <a:t> </a:t>
            </a:r>
            <a:r>
              <a:rPr lang="cs-CZ" sz="2000" dirty="0" err="1"/>
              <a:t>tubular</a:t>
            </a:r>
            <a:r>
              <a:rPr lang="cs-CZ" sz="2000" dirty="0"/>
              <a:t> </a:t>
            </a:r>
            <a:r>
              <a:rPr lang="cs-CZ" sz="2000" dirty="0" err="1"/>
              <a:t>passage</a:t>
            </a:r>
            <a:r>
              <a:rPr lang="cs-CZ" sz="2000" dirty="0"/>
              <a:t> </a:t>
            </a:r>
            <a:r>
              <a:rPr lang="cs-CZ" sz="2000" dirty="0" err="1"/>
              <a:t>or</a:t>
            </a:r>
            <a:r>
              <a:rPr lang="cs-CZ" sz="2000" dirty="0"/>
              <a:t> </a:t>
            </a:r>
            <a:r>
              <a:rPr lang="cs-CZ" sz="2000" dirty="0" err="1"/>
              <a:t>channel</a:t>
            </a:r>
            <a:r>
              <a:rPr lang="cs-CZ" sz="2000" dirty="0"/>
              <a:t>, </a:t>
            </a:r>
            <a:r>
              <a:rPr lang="cs-CZ" sz="2000" dirty="0" err="1"/>
              <a:t>e.g</a:t>
            </a:r>
            <a:r>
              <a:rPr lang="cs-CZ" sz="2000" dirty="0"/>
              <a:t>. </a:t>
            </a:r>
            <a:r>
              <a:rPr lang="cs-CZ" sz="2000" dirty="0" err="1"/>
              <a:t>optic</a:t>
            </a:r>
            <a:r>
              <a:rPr lang="cs-CZ" sz="2000" dirty="0"/>
              <a:t> </a:t>
            </a:r>
            <a:r>
              <a:rPr lang="cs-CZ" sz="2000" dirty="0" err="1"/>
              <a:t>canal</a:t>
            </a:r>
            <a:endParaRPr lang="cs-CZ" sz="2000" dirty="0"/>
          </a:p>
          <a:p>
            <a:endParaRPr lang="cs-CZ" sz="2000" dirty="0"/>
          </a:p>
          <a:p>
            <a:r>
              <a:rPr lang="cs-CZ" sz="2000" b="1" dirty="0" err="1">
                <a:solidFill>
                  <a:srgbClr val="00B050"/>
                </a:solidFill>
              </a:rPr>
              <a:t>ductus</a:t>
            </a:r>
            <a:r>
              <a:rPr lang="cs-CZ" sz="2000" dirty="0">
                <a:solidFill>
                  <a:srgbClr val="00B050"/>
                </a:solidFill>
              </a:rPr>
              <a:t> </a:t>
            </a:r>
            <a:r>
              <a:rPr lang="cs-CZ" sz="2000" dirty="0"/>
              <a:t>= a </a:t>
            </a:r>
            <a:r>
              <a:rPr lang="cs-CZ" sz="2000" dirty="0" err="1"/>
              <a:t>passage</a:t>
            </a:r>
            <a:r>
              <a:rPr lang="cs-CZ" sz="2000" dirty="0"/>
              <a:t> </a:t>
            </a:r>
            <a:r>
              <a:rPr lang="cs-CZ" sz="2000" dirty="0" err="1"/>
              <a:t>with</a:t>
            </a:r>
            <a:r>
              <a:rPr lang="cs-CZ" sz="2000" dirty="0"/>
              <a:t> </a:t>
            </a:r>
            <a:r>
              <a:rPr lang="cs-CZ" sz="2000" dirty="0" err="1"/>
              <a:t>well</a:t>
            </a:r>
            <a:r>
              <a:rPr lang="cs-CZ" sz="2000" dirty="0"/>
              <a:t>-</a:t>
            </a:r>
            <a:r>
              <a:rPr lang="cs-CZ" sz="2000" dirty="0" err="1"/>
              <a:t>defined</a:t>
            </a:r>
            <a:r>
              <a:rPr lang="cs-CZ" sz="2000" dirty="0"/>
              <a:t> </a:t>
            </a:r>
            <a:r>
              <a:rPr lang="cs-CZ" sz="2000" dirty="0" err="1"/>
              <a:t>walls</a:t>
            </a:r>
            <a:r>
              <a:rPr lang="cs-CZ" sz="2000" dirty="0"/>
              <a:t>, </a:t>
            </a:r>
            <a:r>
              <a:rPr lang="cs-CZ" sz="2000" dirty="0" err="1"/>
              <a:t>esp</a:t>
            </a:r>
            <a:r>
              <a:rPr lang="cs-CZ" sz="2000" dirty="0"/>
              <a:t>. </a:t>
            </a:r>
            <a:r>
              <a:rPr lang="cs-CZ" sz="2000" dirty="0" err="1"/>
              <a:t>for</a:t>
            </a:r>
            <a:r>
              <a:rPr lang="cs-CZ" sz="2000" dirty="0"/>
              <a:t> </a:t>
            </a:r>
            <a:r>
              <a:rPr lang="cs-CZ" sz="2000" dirty="0" err="1"/>
              <a:t>the</a:t>
            </a:r>
            <a:r>
              <a:rPr lang="cs-CZ" sz="2000" dirty="0"/>
              <a:t> </a:t>
            </a:r>
            <a:r>
              <a:rPr lang="cs-CZ" sz="2000" dirty="0" err="1"/>
              <a:t>passage</a:t>
            </a:r>
            <a:r>
              <a:rPr lang="cs-CZ" sz="2000" dirty="0"/>
              <a:t> </a:t>
            </a:r>
            <a:r>
              <a:rPr lang="cs-CZ" sz="2000" dirty="0" err="1"/>
              <a:t>of</a:t>
            </a:r>
            <a:r>
              <a:rPr lang="cs-CZ" sz="2000" dirty="0"/>
              <a:t> </a:t>
            </a:r>
            <a:r>
              <a:rPr lang="cs-CZ" sz="2000" dirty="0" err="1"/>
              <a:t>excretion</a:t>
            </a:r>
            <a:r>
              <a:rPr lang="cs-CZ" sz="2000" dirty="0"/>
              <a:t> </a:t>
            </a:r>
            <a:r>
              <a:rPr lang="cs-CZ" sz="2000" dirty="0" err="1"/>
              <a:t>or</a:t>
            </a:r>
            <a:r>
              <a:rPr lang="cs-CZ" sz="2000" dirty="0"/>
              <a:t> </a:t>
            </a:r>
            <a:r>
              <a:rPr lang="cs-CZ" sz="2000" dirty="0" err="1"/>
              <a:t>secretion</a:t>
            </a:r>
            <a:endParaRPr lang="cs-CZ" sz="2000" dirty="0"/>
          </a:p>
        </p:txBody>
      </p:sp>
      <p:pic>
        <p:nvPicPr>
          <p:cNvPr id="23556" name="Picture 4" descr="https://classconnection.s3.amazonaws.com/181/flashcards/305181/jpg/basalis_int_opt_canal-142DE1F8077645E8438.jpg"/>
          <p:cNvPicPr>
            <a:picLocks noChangeAspect="1" noChangeArrowheads="1"/>
          </p:cNvPicPr>
          <p:nvPr/>
        </p:nvPicPr>
        <p:blipFill>
          <a:blip r:embed="rId2" cstate="print"/>
          <a:srcRect/>
          <a:stretch>
            <a:fillRect/>
          </a:stretch>
        </p:blipFill>
        <p:spPr bwMode="auto">
          <a:xfrm>
            <a:off x="1143000" y="2114550"/>
            <a:ext cx="3143250" cy="3516179"/>
          </a:xfrm>
          <a:prstGeom prst="rect">
            <a:avLst/>
          </a:prstGeom>
          <a:noFill/>
        </p:spPr>
      </p:pic>
      <p:pic>
        <p:nvPicPr>
          <p:cNvPr id="23558" name="Picture 6" descr="https://my.clevelandclinic.org/ccf/media/Images/HIC/LIVER2.GIF?la=en"/>
          <p:cNvPicPr>
            <a:picLocks noChangeAspect="1" noChangeArrowheads="1"/>
          </p:cNvPicPr>
          <p:nvPr/>
        </p:nvPicPr>
        <p:blipFill>
          <a:blip r:embed="rId3" cstate="print"/>
          <a:srcRect/>
          <a:stretch>
            <a:fillRect/>
          </a:stretch>
        </p:blipFill>
        <p:spPr bwMode="auto">
          <a:xfrm>
            <a:off x="4462368" y="2228850"/>
            <a:ext cx="3538633" cy="2114550"/>
          </a:xfrm>
          <a:prstGeom prst="rect">
            <a:avLst/>
          </a:prstGeom>
          <a:noFill/>
        </p:spPr>
      </p:pic>
      <p:sp>
        <p:nvSpPr>
          <p:cNvPr id="3" name="TextovéPole 2"/>
          <p:cNvSpPr txBox="1"/>
          <p:nvPr/>
        </p:nvSpPr>
        <p:spPr>
          <a:xfrm>
            <a:off x="4343400" y="5314950"/>
            <a:ext cx="1943100" cy="369332"/>
          </a:xfrm>
          <a:prstGeom prst="rect">
            <a:avLst/>
          </a:prstGeom>
          <a:noFill/>
        </p:spPr>
        <p:txBody>
          <a:bodyPr wrap="square" rtlCol="0">
            <a:spAutoFit/>
          </a:bodyPr>
          <a:lstStyle/>
          <a:p>
            <a:r>
              <a:rPr lang="cs-CZ" b="1" i="1" dirty="0" err="1">
                <a:solidFill>
                  <a:srgbClr val="00B050"/>
                </a:solidFill>
              </a:rPr>
              <a:t>optic</a:t>
            </a:r>
            <a:r>
              <a:rPr lang="cs-CZ" b="1" i="1" dirty="0">
                <a:solidFill>
                  <a:srgbClr val="00B050"/>
                </a:solidFill>
              </a:rPr>
              <a:t> </a:t>
            </a:r>
            <a:r>
              <a:rPr lang="cs-CZ" b="1" i="1" dirty="0" err="1">
                <a:solidFill>
                  <a:srgbClr val="00B050"/>
                </a:solidFill>
              </a:rPr>
              <a:t>canal</a:t>
            </a:r>
            <a:r>
              <a:rPr lang="cs-CZ" b="1" i="1" dirty="0">
                <a:solidFill>
                  <a:srgbClr val="00B050"/>
                </a:solidFill>
              </a:rPr>
              <a:t> ?</a:t>
            </a:r>
          </a:p>
        </p:txBody>
      </p:sp>
      <p:sp>
        <p:nvSpPr>
          <p:cNvPr id="4" name="TextovéPole 3"/>
          <p:cNvSpPr txBox="1"/>
          <p:nvPr/>
        </p:nvSpPr>
        <p:spPr>
          <a:xfrm>
            <a:off x="5086350" y="4457700"/>
            <a:ext cx="1771650" cy="646331"/>
          </a:xfrm>
          <a:prstGeom prst="rect">
            <a:avLst/>
          </a:prstGeom>
          <a:noFill/>
        </p:spPr>
        <p:txBody>
          <a:bodyPr wrap="square" rtlCol="0">
            <a:spAutoFit/>
          </a:bodyPr>
          <a:lstStyle/>
          <a:p>
            <a:r>
              <a:rPr lang="cs-CZ" b="1" i="1" dirty="0" err="1">
                <a:solidFill>
                  <a:srgbClr val="00B050"/>
                </a:solidFill>
              </a:rPr>
              <a:t>common</a:t>
            </a:r>
            <a:r>
              <a:rPr lang="cs-CZ" b="1" i="1" dirty="0">
                <a:solidFill>
                  <a:srgbClr val="00B050"/>
                </a:solidFill>
              </a:rPr>
              <a:t> </a:t>
            </a:r>
            <a:r>
              <a:rPr lang="cs-CZ" b="1" i="1" dirty="0" err="1">
                <a:solidFill>
                  <a:srgbClr val="00B050"/>
                </a:solidFill>
              </a:rPr>
              <a:t>bile</a:t>
            </a:r>
            <a:r>
              <a:rPr lang="cs-CZ" b="1" i="1" dirty="0">
                <a:solidFill>
                  <a:srgbClr val="00B050"/>
                </a:solidFill>
              </a:rPr>
              <a:t> </a:t>
            </a:r>
            <a:r>
              <a:rPr lang="cs-CZ" b="1" i="1" dirty="0" err="1">
                <a:solidFill>
                  <a:srgbClr val="00B050"/>
                </a:solidFill>
              </a:rPr>
              <a:t>duct</a:t>
            </a:r>
            <a:r>
              <a:rPr lang="cs-CZ" b="1" i="1" dirty="0">
                <a:solidFill>
                  <a:srgbClr val="00B050"/>
                </a:solidFill>
              </a:rPr>
              <a:t> ?</a:t>
            </a:r>
          </a:p>
        </p:txBody>
      </p:sp>
    </p:spTree>
    <p:extLst>
      <p:ext uri="{BB962C8B-B14F-4D97-AF65-F5344CB8AC3E}">
        <p14:creationId xmlns:p14="http://schemas.microsoft.com/office/powerpoint/2010/main" val="249765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31388" y="547177"/>
            <a:ext cx="4572000" cy="646331"/>
          </a:xfrm>
          <a:prstGeom prst="rect">
            <a:avLst/>
          </a:prstGeom>
        </p:spPr>
        <p:txBody>
          <a:bodyPr>
            <a:spAutoFit/>
          </a:bodyPr>
          <a:lstStyle/>
          <a:p>
            <a:r>
              <a:rPr lang="cs-CZ" b="1" dirty="0">
                <a:solidFill>
                  <a:srgbClr val="00B050"/>
                </a:solidFill>
              </a:rPr>
              <a:t>sinus</a:t>
            </a:r>
            <a:r>
              <a:rPr lang="cs-CZ" dirty="0">
                <a:solidFill>
                  <a:srgbClr val="C00000"/>
                </a:solidFill>
              </a:rPr>
              <a:t> </a:t>
            </a:r>
            <a:r>
              <a:rPr lang="cs-CZ" dirty="0"/>
              <a:t>=  a </a:t>
            </a:r>
            <a:r>
              <a:rPr lang="cs-CZ" dirty="0" err="1"/>
              <a:t>cavity</a:t>
            </a:r>
            <a:r>
              <a:rPr lang="cs-CZ" dirty="0"/>
              <a:t> in bone, </a:t>
            </a:r>
            <a:r>
              <a:rPr lang="cs-CZ" dirty="0" err="1"/>
              <a:t>esp</a:t>
            </a:r>
            <a:r>
              <a:rPr lang="cs-CZ" dirty="0"/>
              <a:t>. </a:t>
            </a:r>
            <a:r>
              <a:rPr lang="cs-CZ" dirty="0" err="1"/>
              <a:t>the</a:t>
            </a:r>
            <a:r>
              <a:rPr lang="cs-CZ" dirty="0"/>
              <a:t> pair </a:t>
            </a:r>
            <a:r>
              <a:rPr lang="cs-CZ" dirty="0" err="1"/>
              <a:t>cavities</a:t>
            </a:r>
            <a:r>
              <a:rPr lang="cs-CZ" dirty="0"/>
              <a:t> in </a:t>
            </a:r>
            <a:r>
              <a:rPr lang="cs-CZ" dirty="0" err="1"/>
              <a:t>the</a:t>
            </a:r>
            <a:r>
              <a:rPr lang="cs-CZ" dirty="0"/>
              <a:t> </a:t>
            </a:r>
            <a:r>
              <a:rPr lang="cs-CZ" dirty="0" err="1"/>
              <a:t>facial</a:t>
            </a:r>
            <a:r>
              <a:rPr lang="cs-CZ" dirty="0"/>
              <a:t> part </a:t>
            </a:r>
            <a:r>
              <a:rPr lang="cs-CZ" dirty="0" err="1"/>
              <a:t>of</a:t>
            </a:r>
            <a:r>
              <a:rPr lang="cs-CZ" dirty="0"/>
              <a:t> </a:t>
            </a:r>
            <a:r>
              <a:rPr lang="cs-CZ" dirty="0" err="1"/>
              <a:t>skull</a:t>
            </a:r>
            <a:endParaRPr lang="cs-CZ" dirty="0"/>
          </a:p>
        </p:txBody>
      </p:sp>
      <p:sp>
        <p:nvSpPr>
          <p:cNvPr id="3" name="TextovéPole 2"/>
          <p:cNvSpPr txBox="1"/>
          <p:nvPr/>
        </p:nvSpPr>
        <p:spPr>
          <a:xfrm>
            <a:off x="1001444" y="3920491"/>
            <a:ext cx="3028950" cy="1323439"/>
          </a:xfrm>
          <a:prstGeom prst="rect">
            <a:avLst/>
          </a:prstGeom>
          <a:noFill/>
        </p:spPr>
        <p:txBody>
          <a:bodyPr wrap="square" rtlCol="0">
            <a:spAutoFit/>
          </a:bodyPr>
          <a:lstStyle/>
          <a:p>
            <a:r>
              <a:rPr lang="cs-CZ" sz="2000" i="1" dirty="0"/>
              <a:t>1 </a:t>
            </a:r>
            <a:r>
              <a:rPr lang="cs-CZ" sz="2000" i="1" dirty="0" err="1"/>
              <a:t>frontal</a:t>
            </a:r>
            <a:r>
              <a:rPr lang="cs-CZ" sz="2000" i="1" dirty="0"/>
              <a:t> </a:t>
            </a:r>
            <a:r>
              <a:rPr lang="cs-CZ" sz="2000" i="1" dirty="0" err="1"/>
              <a:t>sinuses</a:t>
            </a:r>
            <a:endParaRPr lang="cs-CZ" sz="2000" i="1" dirty="0"/>
          </a:p>
          <a:p>
            <a:r>
              <a:rPr lang="cs-CZ" sz="2000" i="1" dirty="0"/>
              <a:t>2 </a:t>
            </a:r>
            <a:r>
              <a:rPr lang="cs-CZ" sz="2000" i="1" dirty="0" err="1"/>
              <a:t>ethmoid</a:t>
            </a:r>
            <a:r>
              <a:rPr lang="cs-CZ" sz="2000" i="1" dirty="0"/>
              <a:t> </a:t>
            </a:r>
            <a:r>
              <a:rPr lang="cs-CZ" sz="2000" i="1" dirty="0" err="1"/>
              <a:t>sinuses</a:t>
            </a:r>
            <a:endParaRPr lang="cs-CZ" sz="2000" i="1" dirty="0"/>
          </a:p>
          <a:p>
            <a:r>
              <a:rPr lang="cs-CZ" sz="2000" i="1" dirty="0"/>
              <a:t>3 </a:t>
            </a:r>
            <a:r>
              <a:rPr lang="cs-CZ" sz="2000" i="1" dirty="0" err="1"/>
              <a:t>sphenoid</a:t>
            </a:r>
            <a:r>
              <a:rPr lang="cs-CZ" sz="2000" i="1" dirty="0"/>
              <a:t> sinus</a:t>
            </a:r>
          </a:p>
          <a:p>
            <a:r>
              <a:rPr lang="cs-CZ" sz="2000" i="1" dirty="0"/>
              <a:t>4 </a:t>
            </a:r>
            <a:r>
              <a:rPr lang="cs-CZ" sz="2000" i="1" dirty="0" err="1"/>
              <a:t>maxillary</a:t>
            </a:r>
            <a:r>
              <a:rPr lang="cs-CZ" sz="2000" i="1" dirty="0"/>
              <a:t> </a:t>
            </a:r>
            <a:r>
              <a:rPr lang="cs-CZ" sz="2000" i="1" dirty="0" err="1"/>
              <a:t>sinuses</a:t>
            </a:r>
            <a:endParaRPr lang="cs-CZ" sz="2000" i="1" dirty="0"/>
          </a:p>
        </p:txBody>
      </p:sp>
      <p:pic>
        <p:nvPicPr>
          <p:cNvPr id="4" name="Picture 2" descr="http://upload.wikimedia.org/wikipedia/commons/thumb/e/e8/Paranasal_sinuses_numbers.svg/400px-Paranasal_sinuses_numbers.svg.png"/>
          <p:cNvPicPr>
            <a:picLocks noChangeAspect="1" noChangeArrowheads="1"/>
          </p:cNvPicPr>
          <p:nvPr/>
        </p:nvPicPr>
        <p:blipFill>
          <a:blip r:embed="rId2" cstate="print"/>
          <a:srcRect/>
          <a:stretch>
            <a:fillRect/>
          </a:stretch>
        </p:blipFill>
        <p:spPr bwMode="auto">
          <a:xfrm>
            <a:off x="1017270" y="2162158"/>
            <a:ext cx="2857500" cy="1585913"/>
          </a:xfrm>
          <a:prstGeom prst="rect">
            <a:avLst/>
          </a:prstGeom>
          <a:noFill/>
        </p:spPr>
      </p:pic>
      <p:pic>
        <p:nvPicPr>
          <p:cNvPr id="1026" name="Picture 2" descr="http://c0018279.cdn1.cloudfiles.rackspacecloud.com/c534.jpg"/>
          <p:cNvPicPr>
            <a:picLocks noChangeAspect="1" noChangeArrowheads="1"/>
          </p:cNvPicPr>
          <p:nvPr/>
        </p:nvPicPr>
        <p:blipFill>
          <a:blip r:embed="rId3" cstate="print"/>
          <a:srcRect/>
          <a:stretch>
            <a:fillRect/>
          </a:stretch>
        </p:blipFill>
        <p:spPr bwMode="auto">
          <a:xfrm>
            <a:off x="6141171" y="1690761"/>
            <a:ext cx="2552663" cy="3927174"/>
          </a:xfrm>
          <a:prstGeom prst="rect">
            <a:avLst/>
          </a:prstGeom>
          <a:noFill/>
        </p:spPr>
      </p:pic>
      <p:cxnSp>
        <p:nvCxnSpPr>
          <p:cNvPr id="8" name="Přímá spojovací šipka 7"/>
          <p:cNvCxnSpPr/>
          <p:nvPr/>
        </p:nvCxnSpPr>
        <p:spPr>
          <a:xfrm>
            <a:off x="5644662" y="2471518"/>
            <a:ext cx="1783081" cy="4009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146452" y="2123343"/>
            <a:ext cx="1856936" cy="646331"/>
          </a:xfrm>
          <a:prstGeom prst="rect">
            <a:avLst/>
          </a:prstGeom>
          <a:noFill/>
        </p:spPr>
        <p:txBody>
          <a:bodyPr wrap="square" rtlCol="0">
            <a:spAutoFit/>
          </a:bodyPr>
          <a:lstStyle/>
          <a:p>
            <a:r>
              <a:rPr lang="cs-CZ" b="1" i="1" dirty="0" err="1">
                <a:solidFill>
                  <a:srgbClr val="00B050"/>
                </a:solidFill>
              </a:rPr>
              <a:t>transverse</a:t>
            </a:r>
            <a:r>
              <a:rPr lang="cs-CZ" b="1" i="1" dirty="0">
                <a:solidFill>
                  <a:srgbClr val="00B050"/>
                </a:solidFill>
              </a:rPr>
              <a:t> sinus </a:t>
            </a:r>
            <a:r>
              <a:rPr lang="cs-CZ" b="1" i="1" dirty="0" err="1">
                <a:solidFill>
                  <a:srgbClr val="00B050"/>
                </a:solidFill>
              </a:rPr>
              <a:t>of</a:t>
            </a:r>
            <a:r>
              <a:rPr lang="cs-CZ" b="1" i="1" dirty="0">
                <a:solidFill>
                  <a:srgbClr val="00B050"/>
                </a:solidFill>
              </a:rPr>
              <a:t> </a:t>
            </a:r>
            <a:r>
              <a:rPr lang="cs-CZ" b="1" i="1" dirty="0" err="1">
                <a:solidFill>
                  <a:srgbClr val="00B050"/>
                </a:solidFill>
              </a:rPr>
              <a:t>pericardium</a:t>
            </a:r>
            <a:r>
              <a:rPr lang="cs-CZ" b="1" i="1" dirty="0">
                <a:solidFill>
                  <a:srgbClr val="00B050"/>
                </a:solidFill>
              </a:rPr>
              <a:t>?</a:t>
            </a:r>
          </a:p>
        </p:txBody>
      </p:sp>
    </p:spTree>
    <p:extLst>
      <p:ext uri="{BB962C8B-B14F-4D97-AF65-F5344CB8AC3E}">
        <p14:creationId xmlns:p14="http://schemas.microsoft.com/office/powerpoint/2010/main" val="24487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371600" y="514350"/>
            <a:ext cx="5943600" cy="2246769"/>
          </a:xfrm>
          <a:prstGeom prst="rect">
            <a:avLst/>
          </a:prstGeom>
          <a:noFill/>
        </p:spPr>
        <p:txBody>
          <a:bodyPr wrap="square" rtlCol="0">
            <a:spAutoFit/>
          </a:bodyPr>
          <a:lstStyle/>
          <a:p>
            <a:r>
              <a:rPr lang="cs-CZ" sz="2000" b="1" dirty="0" err="1">
                <a:solidFill>
                  <a:srgbClr val="C00000"/>
                </a:solidFill>
              </a:rPr>
              <a:t>cavitas</a:t>
            </a:r>
            <a:r>
              <a:rPr lang="cs-CZ" sz="2000" dirty="0">
                <a:solidFill>
                  <a:srgbClr val="C00000"/>
                </a:solidFill>
              </a:rPr>
              <a:t> </a:t>
            </a:r>
            <a:r>
              <a:rPr lang="cs-CZ" sz="2000" dirty="0"/>
              <a:t>= a </a:t>
            </a:r>
            <a:r>
              <a:rPr lang="cs-CZ" sz="2000" dirty="0" err="1"/>
              <a:t>cavity</a:t>
            </a:r>
            <a:r>
              <a:rPr lang="cs-CZ" sz="2000" dirty="0"/>
              <a:t> </a:t>
            </a:r>
            <a:r>
              <a:rPr lang="cs-CZ" sz="2000" dirty="0" err="1"/>
              <a:t>of</a:t>
            </a:r>
            <a:r>
              <a:rPr lang="cs-CZ" sz="2000" dirty="0"/>
              <a:t> </a:t>
            </a:r>
            <a:r>
              <a:rPr lang="cs-CZ" sz="2000" dirty="0" err="1"/>
              <a:t>organs</a:t>
            </a:r>
            <a:r>
              <a:rPr lang="cs-CZ" sz="2000" dirty="0"/>
              <a:t> </a:t>
            </a:r>
            <a:r>
              <a:rPr lang="cs-CZ" sz="2000" dirty="0" err="1"/>
              <a:t>or</a:t>
            </a:r>
            <a:r>
              <a:rPr lang="cs-CZ" sz="2000" dirty="0"/>
              <a:t> </a:t>
            </a:r>
            <a:r>
              <a:rPr lang="cs-CZ" sz="2000" dirty="0" err="1"/>
              <a:t>the</a:t>
            </a:r>
            <a:r>
              <a:rPr lang="cs-CZ" sz="2000" dirty="0"/>
              <a:t> </a:t>
            </a:r>
            <a:r>
              <a:rPr lang="cs-CZ" sz="2000" dirty="0" err="1"/>
              <a:t>regions</a:t>
            </a:r>
            <a:r>
              <a:rPr lang="cs-CZ" sz="2000" dirty="0"/>
              <a:t> </a:t>
            </a:r>
            <a:r>
              <a:rPr lang="cs-CZ" sz="2000" dirty="0" err="1"/>
              <a:t>of</a:t>
            </a:r>
            <a:r>
              <a:rPr lang="cs-CZ" sz="2000" dirty="0"/>
              <a:t> body</a:t>
            </a:r>
          </a:p>
          <a:p>
            <a:endParaRPr lang="cs-CZ" sz="2000" dirty="0"/>
          </a:p>
          <a:p>
            <a:endParaRPr lang="cs-CZ" sz="2000" dirty="0"/>
          </a:p>
          <a:p>
            <a:r>
              <a:rPr lang="cs-CZ" sz="2000" b="1" dirty="0" err="1">
                <a:solidFill>
                  <a:srgbClr val="C00000"/>
                </a:solidFill>
              </a:rPr>
              <a:t>caverna</a:t>
            </a:r>
            <a:r>
              <a:rPr lang="cs-CZ" sz="2000" dirty="0">
                <a:solidFill>
                  <a:srgbClr val="C00000"/>
                </a:solidFill>
              </a:rPr>
              <a:t> </a:t>
            </a:r>
            <a:r>
              <a:rPr lang="cs-CZ" sz="2000" dirty="0"/>
              <a:t>= a </a:t>
            </a:r>
            <a:r>
              <a:rPr lang="cs-CZ" sz="2000" dirty="0" err="1"/>
              <a:t>cavity</a:t>
            </a:r>
            <a:r>
              <a:rPr lang="cs-CZ" sz="2000" dirty="0"/>
              <a:t> </a:t>
            </a:r>
            <a:r>
              <a:rPr lang="cs-CZ" sz="2000" dirty="0" err="1"/>
              <a:t>with</a:t>
            </a:r>
            <a:r>
              <a:rPr lang="cs-CZ" sz="2000" dirty="0"/>
              <a:t> many </a:t>
            </a:r>
            <a:r>
              <a:rPr lang="cs-CZ" sz="2000" dirty="0" err="1"/>
              <a:t>interconnected</a:t>
            </a:r>
            <a:r>
              <a:rPr lang="cs-CZ" sz="2000" dirty="0"/>
              <a:t> </a:t>
            </a:r>
            <a:r>
              <a:rPr lang="cs-CZ" sz="2000" dirty="0" err="1"/>
              <a:t>chambers</a:t>
            </a:r>
            <a:r>
              <a:rPr lang="cs-CZ" sz="2000" dirty="0"/>
              <a:t>; a </a:t>
            </a:r>
            <a:r>
              <a:rPr lang="cs-CZ" sz="2000" dirty="0" err="1"/>
              <a:t>pathological</a:t>
            </a:r>
            <a:r>
              <a:rPr lang="cs-CZ" sz="2000" dirty="0"/>
              <a:t> </a:t>
            </a:r>
            <a:r>
              <a:rPr lang="cs-CZ" sz="2000" dirty="0" err="1"/>
              <a:t>cavity</a:t>
            </a:r>
            <a:r>
              <a:rPr lang="cs-CZ" sz="2000" dirty="0"/>
              <a:t> </a:t>
            </a:r>
            <a:r>
              <a:rPr lang="cs-CZ" sz="2000" dirty="0" err="1"/>
              <a:t>caused</a:t>
            </a:r>
            <a:r>
              <a:rPr lang="cs-CZ" sz="2000" dirty="0"/>
              <a:t> by </a:t>
            </a:r>
            <a:r>
              <a:rPr lang="cs-CZ" sz="2000" dirty="0" err="1"/>
              <a:t>the</a:t>
            </a:r>
            <a:r>
              <a:rPr lang="cs-CZ" sz="2000" dirty="0"/>
              <a:t> </a:t>
            </a:r>
            <a:r>
              <a:rPr lang="cs-CZ" sz="2000" dirty="0" err="1"/>
              <a:t>decay</a:t>
            </a:r>
            <a:r>
              <a:rPr lang="cs-CZ" sz="2000" dirty="0"/>
              <a:t> </a:t>
            </a:r>
            <a:r>
              <a:rPr lang="cs-CZ" sz="2000" dirty="0" err="1"/>
              <a:t>of</a:t>
            </a:r>
            <a:r>
              <a:rPr lang="cs-CZ" sz="2000" dirty="0"/>
              <a:t> </a:t>
            </a:r>
            <a:r>
              <a:rPr lang="cs-CZ" sz="2000" dirty="0" err="1"/>
              <a:t>tissues</a:t>
            </a:r>
            <a:r>
              <a:rPr lang="cs-CZ" sz="2000" dirty="0"/>
              <a:t>, </a:t>
            </a:r>
            <a:r>
              <a:rPr lang="cs-CZ" sz="2000" dirty="0" err="1"/>
              <a:t>e.g</a:t>
            </a:r>
            <a:r>
              <a:rPr lang="cs-CZ" sz="2000" dirty="0"/>
              <a:t>. </a:t>
            </a:r>
            <a:r>
              <a:rPr lang="cs-CZ" sz="2000" i="1" dirty="0" err="1"/>
              <a:t>cavernae</a:t>
            </a:r>
            <a:r>
              <a:rPr lang="cs-CZ" sz="2000" i="1" dirty="0"/>
              <a:t> </a:t>
            </a:r>
            <a:r>
              <a:rPr lang="cs-CZ" sz="2000" i="1" dirty="0" err="1"/>
              <a:t>tuberculosae</a:t>
            </a:r>
            <a:endParaRPr lang="cs-CZ" sz="2000" i="1" dirty="0"/>
          </a:p>
          <a:p>
            <a:r>
              <a:rPr lang="cs-CZ" sz="2000" dirty="0"/>
              <a:t> </a:t>
            </a:r>
          </a:p>
        </p:txBody>
      </p:sp>
      <p:pic>
        <p:nvPicPr>
          <p:cNvPr id="24580" name="Picture 4" descr="http://img.tfd.com/mk/C/X2604-C-23A.png"/>
          <p:cNvPicPr>
            <a:picLocks noChangeAspect="1" noChangeArrowheads="1"/>
          </p:cNvPicPr>
          <p:nvPr/>
        </p:nvPicPr>
        <p:blipFill>
          <a:blip r:embed="rId2" cstate="print"/>
          <a:srcRect/>
          <a:stretch>
            <a:fillRect/>
          </a:stretch>
        </p:blipFill>
        <p:spPr bwMode="auto">
          <a:xfrm>
            <a:off x="4922813" y="2562078"/>
            <a:ext cx="3123876" cy="2457450"/>
          </a:xfrm>
          <a:prstGeom prst="rect">
            <a:avLst/>
          </a:prstGeom>
          <a:noFill/>
        </p:spPr>
      </p:pic>
      <p:pic>
        <p:nvPicPr>
          <p:cNvPr id="24582" name="Picture 6" descr="http://gsdl.bvs.sld.cu/greenstone/collect/clnicos/index/assoc/HASHcd81.dir/cap16_fig16.5a.png"/>
          <p:cNvPicPr>
            <a:picLocks noChangeAspect="1" noChangeArrowheads="1"/>
          </p:cNvPicPr>
          <p:nvPr/>
        </p:nvPicPr>
        <p:blipFill>
          <a:blip r:embed="rId3" cstate="print"/>
          <a:srcRect/>
          <a:stretch>
            <a:fillRect/>
          </a:stretch>
        </p:blipFill>
        <p:spPr bwMode="auto">
          <a:xfrm>
            <a:off x="2026627" y="3133784"/>
            <a:ext cx="2171700" cy="1790788"/>
          </a:xfrm>
          <a:prstGeom prst="rect">
            <a:avLst/>
          </a:prstGeom>
          <a:noFill/>
        </p:spPr>
      </p:pic>
    </p:spTree>
    <p:extLst>
      <p:ext uri="{BB962C8B-B14F-4D97-AF65-F5344CB8AC3E}">
        <p14:creationId xmlns:p14="http://schemas.microsoft.com/office/powerpoint/2010/main" val="427539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73090" y="658843"/>
            <a:ext cx="7423484" cy="1569660"/>
          </a:xfrm>
          <a:prstGeom prst="rect">
            <a:avLst/>
          </a:prstGeom>
          <a:noFill/>
        </p:spPr>
        <p:txBody>
          <a:bodyPr wrap="square" rtlCol="0">
            <a:spAutoFit/>
          </a:bodyPr>
          <a:lstStyle/>
          <a:p>
            <a:r>
              <a:rPr lang="cs-CZ" sz="3200" dirty="0" err="1">
                <a:solidFill>
                  <a:srgbClr val="00B050"/>
                </a:solidFill>
              </a:rPr>
              <a:t>Sensus</a:t>
            </a:r>
            <a:r>
              <a:rPr lang="cs-CZ" sz="3200" dirty="0">
                <a:solidFill>
                  <a:srgbClr val="00B050"/>
                </a:solidFill>
              </a:rPr>
              <a:t> </a:t>
            </a:r>
            <a:r>
              <a:rPr lang="cs-CZ" sz="3200" dirty="0" err="1">
                <a:solidFill>
                  <a:srgbClr val="00B050"/>
                </a:solidFill>
              </a:rPr>
              <a:t>humani</a:t>
            </a:r>
            <a:r>
              <a:rPr lang="cs-CZ" sz="3200" dirty="0">
                <a:solidFill>
                  <a:srgbClr val="00B050"/>
                </a:solidFill>
              </a:rPr>
              <a:t>:</a:t>
            </a:r>
          </a:p>
          <a:p>
            <a:endParaRPr lang="cs-CZ" sz="3200" dirty="0"/>
          </a:p>
          <a:p>
            <a:r>
              <a:rPr lang="cs-CZ" sz="3200" i="1" dirty="0" err="1"/>
              <a:t>visus</a:t>
            </a:r>
            <a:r>
              <a:rPr lang="cs-CZ" sz="3200" i="1" dirty="0"/>
              <a:t> ~ </a:t>
            </a:r>
            <a:r>
              <a:rPr lang="cs-CZ" sz="3200" i="1" dirty="0" err="1"/>
              <a:t>auditus</a:t>
            </a:r>
            <a:r>
              <a:rPr lang="cs-CZ" sz="3200" i="1" dirty="0"/>
              <a:t> ~ </a:t>
            </a:r>
            <a:r>
              <a:rPr lang="cs-CZ" sz="3200" i="1" dirty="0" err="1"/>
              <a:t>olfactus</a:t>
            </a:r>
            <a:r>
              <a:rPr lang="cs-CZ" sz="3200" i="1" dirty="0"/>
              <a:t> ~ </a:t>
            </a:r>
            <a:r>
              <a:rPr lang="cs-CZ" sz="3200" i="1" dirty="0" err="1"/>
              <a:t>tactus</a:t>
            </a:r>
            <a:r>
              <a:rPr lang="cs-CZ" sz="3200" i="1" dirty="0"/>
              <a:t> ~  </a:t>
            </a:r>
            <a:r>
              <a:rPr lang="cs-CZ" sz="3200" i="1" dirty="0" err="1"/>
              <a:t>gustus</a:t>
            </a:r>
            <a:endParaRPr lang="cs-CZ" sz="3200" i="1" dirty="0"/>
          </a:p>
        </p:txBody>
      </p:sp>
      <p:pic>
        <p:nvPicPr>
          <p:cNvPr id="1026" name="Picture 2" descr="http://www.allthetests.com/quiz25/picture/pic_1212359139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1230" y="2764863"/>
            <a:ext cx="2217445" cy="1476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VuvpzALAjjWfkALt8SAKHT_Gok7DbxIItbSGzkUP7oOR5j3EJKGNAJ9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950" y="4322690"/>
            <a:ext cx="2284550" cy="1285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smedata.sk/blogidnes/article/5/35/358165/358165_clanok_foto_4.jpg?r=05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628" y="4394534"/>
            <a:ext cx="21431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zsskolnikaplice.cz/files/zaci/web9/web2010/machack/files/hmat12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971" y="3487654"/>
            <a:ext cx="1600756" cy="1967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nscribe.org/wp-content/uploads/2014/03/Sour-tas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979" y="2698657"/>
            <a:ext cx="2143125" cy="154305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714176" y="2578233"/>
            <a:ext cx="401393" cy="692497"/>
          </a:xfrm>
          <a:prstGeom prst="rect">
            <a:avLst/>
          </a:prstGeom>
          <a:noFill/>
        </p:spPr>
        <p:txBody>
          <a:bodyPr wrap="none" lIns="68580" tIns="34290" rIns="68580" bIns="34290">
            <a:spAutoFit/>
          </a:bodyPr>
          <a:lstStyle/>
          <a:p>
            <a:pPr algn="ctr"/>
            <a:r>
              <a:rPr lang="cs-CZ" sz="4050" b="1" dirty="0">
                <a:ln w="22225">
                  <a:solidFill>
                    <a:schemeClr val="accent2"/>
                  </a:solidFill>
                  <a:prstDash val="solid"/>
                </a:ln>
                <a:solidFill>
                  <a:schemeClr val="accent2">
                    <a:lumMod val="40000"/>
                    <a:lumOff val="60000"/>
                  </a:schemeClr>
                </a:solidFill>
              </a:rPr>
              <a:t>1</a:t>
            </a:r>
          </a:p>
        </p:txBody>
      </p:sp>
      <p:sp>
        <p:nvSpPr>
          <p:cNvPr id="9" name="Obdélník 8"/>
          <p:cNvSpPr/>
          <p:nvPr/>
        </p:nvSpPr>
        <p:spPr>
          <a:xfrm>
            <a:off x="6269575" y="4322691"/>
            <a:ext cx="401393" cy="692497"/>
          </a:xfrm>
          <a:prstGeom prst="rect">
            <a:avLst/>
          </a:prstGeom>
          <a:noFill/>
        </p:spPr>
        <p:txBody>
          <a:bodyPr wrap="none" lIns="68580" tIns="34290" rIns="68580" bIns="34290">
            <a:spAutoFit/>
          </a:bodyPr>
          <a:lstStyle/>
          <a:p>
            <a:pPr algn="ctr"/>
            <a:r>
              <a:rPr lang="cs-CZ" sz="4050" b="1" dirty="0">
                <a:ln w="22225">
                  <a:solidFill>
                    <a:schemeClr val="accent2"/>
                  </a:solidFill>
                  <a:prstDash val="solid"/>
                </a:ln>
                <a:solidFill>
                  <a:schemeClr val="accent2">
                    <a:lumMod val="40000"/>
                    <a:lumOff val="60000"/>
                  </a:schemeClr>
                </a:solidFill>
              </a:rPr>
              <a:t>5</a:t>
            </a:r>
          </a:p>
        </p:txBody>
      </p:sp>
      <p:sp>
        <p:nvSpPr>
          <p:cNvPr id="10" name="Obdélník 9"/>
          <p:cNvSpPr/>
          <p:nvPr/>
        </p:nvSpPr>
        <p:spPr>
          <a:xfrm>
            <a:off x="2871570" y="4322691"/>
            <a:ext cx="401393" cy="692497"/>
          </a:xfrm>
          <a:prstGeom prst="rect">
            <a:avLst/>
          </a:prstGeom>
          <a:noFill/>
        </p:spPr>
        <p:txBody>
          <a:bodyPr wrap="none" lIns="68580" tIns="34290" rIns="68580" bIns="34290">
            <a:spAutoFit/>
          </a:bodyPr>
          <a:lstStyle/>
          <a:p>
            <a:pPr algn="ctr"/>
            <a:r>
              <a:rPr lang="cs-CZ" sz="4050" b="1" dirty="0">
                <a:ln w="22225">
                  <a:solidFill>
                    <a:schemeClr val="accent2"/>
                  </a:solidFill>
                  <a:prstDash val="solid"/>
                </a:ln>
                <a:solidFill>
                  <a:schemeClr val="accent2">
                    <a:lumMod val="40000"/>
                    <a:lumOff val="60000"/>
                  </a:schemeClr>
                </a:solidFill>
              </a:rPr>
              <a:t>4</a:t>
            </a:r>
          </a:p>
        </p:txBody>
      </p:sp>
      <p:sp>
        <p:nvSpPr>
          <p:cNvPr id="11" name="Obdélník 10"/>
          <p:cNvSpPr/>
          <p:nvPr/>
        </p:nvSpPr>
        <p:spPr>
          <a:xfrm>
            <a:off x="972394" y="3517502"/>
            <a:ext cx="401393" cy="692497"/>
          </a:xfrm>
          <a:prstGeom prst="rect">
            <a:avLst/>
          </a:prstGeom>
          <a:noFill/>
        </p:spPr>
        <p:txBody>
          <a:bodyPr wrap="none" lIns="68580" tIns="34290" rIns="68580" bIns="34290">
            <a:spAutoFit/>
          </a:bodyPr>
          <a:lstStyle/>
          <a:p>
            <a:pPr algn="ctr"/>
            <a:r>
              <a:rPr lang="cs-CZ" sz="4050" b="1" dirty="0">
                <a:ln w="22225">
                  <a:solidFill>
                    <a:schemeClr val="accent2"/>
                  </a:solidFill>
                  <a:prstDash val="solid"/>
                </a:ln>
                <a:solidFill>
                  <a:schemeClr val="accent2">
                    <a:lumMod val="40000"/>
                    <a:lumOff val="60000"/>
                  </a:schemeClr>
                </a:solidFill>
              </a:rPr>
              <a:t>3</a:t>
            </a:r>
          </a:p>
        </p:txBody>
      </p:sp>
      <p:sp>
        <p:nvSpPr>
          <p:cNvPr id="12" name="Obdélník 11"/>
          <p:cNvSpPr/>
          <p:nvPr/>
        </p:nvSpPr>
        <p:spPr>
          <a:xfrm>
            <a:off x="6435255" y="2731463"/>
            <a:ext cx="401393" cy="692497"/>
          </a:xfrm>
          <a:prstGeom prst="rect">
            <a:avLst/>
          </a:prstGeom>
          <a:noFill/>
        </p:spPr>
        <p:txBody>
          <a:bodyPr wrap="none" lIns="68580" tIns="34290" rIns="68580" bIns="34290">
            <a:spAutoFit/>
          </a:bodyPr>
          <a:lstStyle/>
          <a:p>
            <a:pPr algn="ctr"/>
            <a:r>
              <a:rPr lang="cs-CZ" sz="4050" b="1" dirty="0">
                <a:ln w="22225">
                  <a:solidFill>
                    <a:schemeClr val="accent2"/>
                  </a:solidFill>
                  <a:prstDash val="solid"/>
                </a:ln>
                <a:solidFill>
                  <a:schemeClr val="accent2">
                    <a:lumMod val="40000"/>
                    <a:lumOff val="60000"/>
                  </a:schemeClr>
                </a:solidFill>
              </a:rPr>
              <a:t>2</a:t>
            </a:r>
          </a:p>
        </p:txBody>
      </p:sp>
    </p:spTree>
    <p:extLst>
      <p:ext uri="{BB962C8B-B14F-4D97-AF65-F5344CB8AC3E}">
        <p14:creationId xmlns:p14="http://schemas.microsoft.com/office/powerpoint/2010/main" val="427780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31106" y="695785"/>
            <a:ext cx="3566160" cy="646331"/>
          </a:xfrm>
          <a:prstGeom prst="rect">
            <a:avLst/>
          </a:prstGeom>
          <a:noFill/>
        </p:spPr>
        <p:txBody>
          <a:bodyPr wrap="square" rtlCol="0">
            <a:spAutoFit/>
          </a:bodyPr>
          <a:lstStyle/>
          <a:p>
            <a:r>
              <a:rPr lang="cs-CZ" sz="3600" dirty="0" err="1">
                <a:solidFill>
                  <a:srgbClr val="00B050"/>
                </a:solidFill>
              </a:rPr>
              <a:t>Pulsus</a:t>
            </a:r>
            <a:r>
              <a:rPr lang="cs-CZ" sz="3600" dirty="0">
                <a:solidFill>
                  <a:srgbClr val="00B050"/>
                </a:solidFill>
              </a:rPr>
              <a:t>…</a:t>
            </a:r>
          </a:p>
        </p:txBody>
      </p:sp>
      <p:sp>
        <p:nvSpPr>
          <p:cNvPr id="3" name="TextovéPole 2"/>
          <p:cNvSpPr txBox="1"/>
          <p:nvPr/>
        </p:nvSpPr>
        <p:spPr>
          <a:xfrm>
            <a:off x="983859" y="1550397"/>
            <a:ext cx="7448843" cy="523220"/>
          </a:xfrm>
          <a:prstGeom prst="rect">
            <a:avLst/>
          </a:prstGeom>
          <a:noFill/>
        </p:spPr>
        <p:txBody>
          <a:bodyPr wrap="square" rtlCol="0">
            <a:spAutoFit/>
          </a:bodyPr>
          <a:lstStyle/>
          <a:p>
            <a:r>
              <a:rPr lang="cs-CZ" sz="2800" i="1" dirty="0" err="1"/>
              <a:t>parvus</a:t>
            </a:r>
            <a:r>
              <a:rPr lang="cs-CZ" sz="2800" i="1" dirty="0"/>
              <a:t>  	  </a:t>
            </a:r>
            <a:r>
              <a:rPr lang="cs-CZ" sz="2800" i="1" dirty="0" err="1"/>
              <a:t>tardus</a:t>
            </a:r>
            <a:r>
              <a:rPr lang="cs-CZ" sz="2800" i="1" dirty="0"/>
              <a:t>   	celer     	</a:t>
            </a:r>
            <a:r>
              <a:rPr lang="cs-CZ" sz="2800" i="1" dirty="0" err="1"/>
              <a:t>bigeminus</a:t>
            </a:r>
            <a:endParaRPr lang="cs-CZ" sz="2800" i="1" dirty="0"/>
          </a:p>
        </p:txBody>
      </p:sp>
      <p:pic>
        <p:nvPicPr>
          <p:cNvPr id="41987" name="Picture 3"/>
          <p:cNvPicPr>
            <a:picLocks noChangeAspect="1" noChangeArrowheads="1"/>
          </p:cNvPicPr>
          <p:nvPr/>
        </p:nvPicPr>
        <p:blipFill>
          <a:blip r:embed="rId2" cstate="print"/>
          <a:srcRect/>
          <a:stretch>
            <a:fillRect/>
          </a:stretch>
        </p:blipFill>
        <p:spPr bwMode="auto">
          <a:xfrm>
            <a:off x="1972994" y="4372471"/>
            <a:ext cx="4906107" cy="1213067"/>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1731096" y="3069891"/>
            <a:ext cx="5404070" cy="1036997"/>
          </a:xfrm>
          <a:prstGeom prst="rect">
            <a:avLst/>
          </a:prstGeom>
          <a:noFill/>
          <a:ln w="9525">
            <a:noFill/>
            <a:miter lim="800000"/>
            <a:headEnd/>
            <a:tailEnd/>
          </a:ln>
        </p:spPr>
      </p:pic>
    </p:spTree>
    <p:extLst>
      <p:ext uri="{BB962C8B-B14F-4D97-AF65-F5344CB8AC3E}">
        <p14:creationId xmlns:p14="http://schemas.microsoft.com/office/powerpoint/2010/main" val="61909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71136" y="636094"/>
            <a:ext cx="6193301" cy="1446550"/>
          </a:xfrm>
          <a:prstGeom prst="rect">
            <a:avLst/>
          </a:prstGeom>
          <a:noFill/>
        </p:spPr>
        <p:txBody>
          <a:bodyPr wrap="square" rtlCol="0">
            <a:spAutoFit/>
          </a:bodyPr>
          <a:lstStyle/>
          <a:p>
            <a:r>
              <a:rPr lang="cs-CZ" sz="3200" dirty="0">
                <a:solidFill>
                  <a:srgbClr val="00B050"/>
                </a:solidFill>
              </a:rPr>
              <a:t>Habitus</a:t>
            </a:r>
            <a:r>
              <a:rPr lang="cs-CZ" sz="3200" dirty="0"/>
              <a:t>…</a:t>
            </a:r>
          </a:p>
          <a:p>
            <a:r>
              <a:rPr lang="cs-CZ" sz="3200" dirty="0"/>
              <a:t>	</a:t>
            </a:r>
            <a:r>
              <a:rPr lang="cs-CZ" sz="2400" dirty="0"/>
              <a:t>= a </a:t>
            </a:r>
            <a:r>
              <a:rPr lang="cs-CZ" sz="2400" dirty="0" err="1"/>
              <a:t>general</a:t>
            </a:r>
            <a:r>
              <a:rPr lang="cs-CZ" sz="2400" dirty="0"/>
              <a:t> body type </a:t>
            </a:r>
            <a:r>
              <a:rPr lang="cs-CZ" sz="2400" dirty="0" err="1"/>
              <a:t>or</a:t>
            </a:r>
            <a:r>
              <a:rPr lang="cs-CZ" sz="2400" dirty="0"/>
              <a:t> </a:t>
            </a:r>
            <a:r>
              <a:rPr lang="cs-CZ" sz="2400" dirty="0" err="1"/>
              <a:t>constitution</a:t>
            </a:r>
            <a:r>
              <a:rPr lang="cs-CZ" sz="2400" dirty="0"/>
              <a:t> </a:t>
            </a:r>
            <a:r>
              <a:rPr lang="cs-CZ" sz="2400" dirty="0" err="1"/>
              <a:t>of</a:t>
            </a:r>
            <a:r>
              <a:rPr lang="cs-CZ" sz="2400" dirty="0"/>
              <a:t> a person; </a:t>
            </a:r>
            <a:r>
              <a:rPr lang="cs-CZ" sz="2400" dirty="0" err="1"/>
              <a:t>posture</a:t>
            </a:r>
            <a:r>
              <a:rPr lang="cs-CZ" sz="2400" dirty="0"/>
              <a:t> </a:t>
            </a:r>
            <a:r>
              <a:rPr lang="cs-CZ" sz="2400" dirty="0" err="1"/>
              <a:t>or</a:t>
            </a:r>
            <a:r>
              <a:rPr lang="cs-CZ" sz="2400" dirty="0"/>
              <a:t> </a:t>
            </a:r>
            <a:r>
              <a:rPr lang="cs-CZ" sz="2400" dirty="0" err="1"/>
              <a:t>position</a:t>
            </a:r>
            <a:r>
              <a:rPr lang="cs-CZ" sz="2400" dirty="0"/>
              <a:t> </a:t>
            </a:r>
            <a:r>
              <a:rPr lang="cs-CZ" sz="2400" dirty="0" err="1"/>
              <a:t>of</a:t>
            </a:r>
            <a:r>
              <a:rPr lang="cs-CZ" sz="2400" dirty="0"/>
              <a:t> </a:t>
            </a:r>
            <a:r>
              <a:rPr lang="cs-CZ" sz="2400" dirty="0" err="1"/>
              <a:t>the</a:t>
            </a:r>
            <a:r>
              <a:rPr lang="cs-CZ" sz="2400" dirty="0"/>
              <a:t> body</a:t>
            </a:r>
            <a:r>
              <a:rPr lang="cs-CZ" sz="1200" dirty="0"/>
              <a:t> </a:t>
            </a:r>
            <a:endParaRPr lang="cs-CZ" sz="1600" dirty="0"/>
          </a:p>
        </p:txBody>
      </p:sp>
      <p:pic>
        <p:nvPicPr>
          <p:cNvPr id="1026" name="Picture 2" descr="http://www.purposegames.com/images/games/background/134/134858.jpg"/>
          <p:cNvPicPr>
            <a:picLocks noChangeAspect="1" noChangeArrowheads="1"/>
          </p:cNvPicPr>
          <p:nvPr/>
        </p:nvPicPr>
        <p:blipFill>
          <a:blip r:embed="rId2" cstate="print"/>
          <a:srcRect/>
          <a:stretch>
            <a:fillRect/>
          </a:stretch>
        </p:blipFill>
        <p:spPr bwMode="auto">
          <a:xfrm>
            <a:off x="2110777" y="2588820"/>
            <a:ext cx="3038000" cy="2387000"/>
          </a:xfrm>
          <a:prstGeom prst="rect">
            <a:avLst/>
          </a:prstGeom>
          <a:noFill/>
        </p:spPr>
      </p:pic>
      <p:sp>
        <p:nvSpPr>
          <p:cNvPr id="4" name="TextovéPole 3"/>
          <p:cNvSpPr txBox="1"/>
          <p:nvPr/>
        </p:nvSpPr>
        <p:spPr>
          <a:xfrm>
            <a:off x="2025748" y="4360105"/>
            <a:ext cx="3344594" cy="300082"/>
          </a:xfrm>
          <a:prstGeom prst="rect">
            <a:avLst/>
          </a:prstGeom>
          <a:noFill/>
        </p:spPr>
        <p:txBody>
          <a:bodyPr wrap="square" rtlCol="0">
            <a:spAutoFit/>
          </a:bodyPr>
          <a:lstStyle/>
          <a:p>
            <a:r>
              <a:rPr lang="cs-CZ" sz="1350" dirty="0"/>
              <a:t>      a)	          b)	            c)	d)</a:t>
            </a:r>
          </a:p>
        </p:txBody>
      </p:sp>
      <p:sp>
        <p:nvSpPr>
          <p:cNvPr id="5" name="TextovéPole 4"/>
          <p:cNvSpPr txBox="1"/>
          <p:nvPr/>
        </p:nvSpPr>
        <p:spPr>
          <a:xfrm>
            <a:off x="5897880" y="2756389"/>
            <a:ext cx="2933114" cy="2246769"/>
          </a:xfrm>
          <a:prstGeom prst="rect">
            <a:avLst/>
          </a:prstGeom>
          <a:noFill/>
        </p:spPr>
        <p:txBody>
          <a:bodyPr wrap="square" rtlCol="0">
            <a:spAutoFit/>
          </a:bodyPr>
          <a:lstStyle/>
          <a:p>
            <a:r>
              <a:rPr lang="cs-CZ" sz="2000" dirty="0"/>
              <a:t>A	</a:t>
            </a:r>
            <a:r>
              <a:rPr lang="cs-CZ" sz="2000" dirty="0" err="1">
                <a:solidFill>
                  <a:srgbClr val="C00000"/>
                </a:solidFill>
              </a:rPr>
              <a:t>hypersthenicus</a:t>
            </a:r>
            <a:r>
              <a:rPr lang="cs-CZ" sz="2000" dirty="0">
                <a:solidFill>
                  <a:srgbClr val="C00000"/>
                </a:solidFill>
              </a:rPr>
              <a:t>		</a:t>
            </a:r>
          </a:p>
          <a:p>
            <a:endParaRPr lang="cs-CZ" sz="2000" dirty="0"/>
          </a:p>
          <a:p>
            <a:r>
              <a:rPr lang="cs-CZ" sz="2000" dirty="0"/>
              <a:t>B	</a:t>
            </a:r>
            <a:r>
              <a:rPr lang="cs-CZ" sz="2000" dirty="0" err="1">
                <a:solidFill>
                  <a:srgbClr val="C00000"/>
                </a:solidFill>
              </a:rPr>
              <a:t>sthenicus</a:t>
            </a:r>
            <a:endParaRPr lang="cs-CZ" sz="2000" dirty="0">
              <a:solidFill>
                <a:srgbClr val="C00000"/>
              </a:solidFill>
            </a:endParaRPr>
          </a:p>
          <a:p>
            <a:endParaRPr lang="cs-CZ" sz="2000" dirty="0"/>
          </a:p>
          <a:p>
            <a:r>
              <a:rPr lang="cs-CZ" sz="2000" dirty="0"/>
              <a:t>C	</a:t>
            </a:r>
            <a:r>
              <a:rPr lang="cs-CZ" sz="2000" dirty="0" err="1">
                <a:solidFill>
                  <a:srgbClr val="C00000"/>
                </a:solidFill>
              </a:rPr>
              <a:t>hyposthenicus</a:t>
            </a:r>
            <a:endParaRPr lang="cs-CZ" sz="2000" dirty="0">
              <a:solidFill>
                <a:srgbClr val="C00000"/>
              </a:solidFill>
            </a:endParaRPr>
          </a:p>
          <a:p>
            <a:endParaRPr lang="cs-CZ" sz="2000" dirty="0">
              <a:solidFill>
                <a:srgbClr val="C00000"/>
              </a:solidFill>
            </a:endParaRPr>
          </a:p>
          <a:p>
            <a:r>
              <a:rPr lang="cs-CZ" sz="2000" dirty="0"/>
              <a:t>D	</a:t>
            </a:r>
            <a:r>
              <a:rPr lang="cs-CZ" sz="2000" dirty="0" err="1">
                <a:solidFill>
                  <a:srgbClr val="C00000"/>
                </a:solidFill>
              </a:rPr>
              <a:t>asthenicus</a:t>
            </a:r>
            <a:endParaRPr lang="cs-CZ" sz="2000" dirty="0">
              <a:solidFill>
                <a:srgbClr val="C00000"/>
              </a:solidFill>
            </a:endParaRPr>
          </a:p>
        </p:txBody>
      </p:sp>
      <p:sp>
        <p:nvSpPr>
          <p:cNvPr id="6" name="TextovéPole 5"/>
          <p:cNvSpPr txBox="1"/>
          <p:nvPr/>
        </p:nvSpPr>
        <p:spPr>
          <a:xfrm>
            <a:off x="6048229" y="5013316"/>
            <a:ext cx="2985868" cy="715581"/>
          </a:xfrm>
          <a:prstGeom prst="rect">
            <a:avLst/>
          </a:prstGeom>
          <a:noFill/>
        </p:spPr>
        <p:txBody>
          <a:bodyPr wrap="square" rtlCol="0">
            <a:spAutoFit/>
          </a:bodyPr>
          <a:lstStyle/>
          <a:p>
            <a:r>
              <a:rPr lang="cs-CZ" sz="1350" b="1" i="1" dirty="0"/>
              <a:t>*</a:t>
            </a:r>
            <a:r>
              <a:rPr lang="cs-CZ" sz="1350" b="1" dirty="0" err="1"/>
              <a:t>Gr</a:t>
            </a:r>
            <a:r>
              <a:rPr lang="cs-CZ" sz="1350" b="1" dirty="0"/>
              <a:t>.</a:t>
            </a:r>
            <a:r>
              <a:rPr lang="cs-CZ" sz="1350" b="1" i="1" dirty="0"/>
              <a:t> </a:t>
            </a:r>
            <a:r>
              <a:rPr lang="cs-CZ" sz="1350" b="1" i="1" dirty="0" err="1"/>
              <a:t>sthenos</a:t>
            </a:r>
            <a:r>
              <a:rPr lang="cs-CZ" sz="1350" b="1" i="1" dirty="0"/>
              <a:t> </a:t>
            </a:r>
            <a:r>
              <a:rPr lang="cs-CZ" sz="1350" b="1" dirty="0"/>
              <a:t>= </a:t>
            </a:r>
            <a:r>
              <a:rPr lang="cs-CZ" sz="1350" b="1" dirty="0" err="1"/>
              <a:t>strength</a:t>
            </a:r>
            <a:endParaRPr lang="cs-CZ" sz="1350" b="1" dirty="0"/>
          </a:p>
          <a:p>
            <a:endParaRPr lang="cs-CZ" sz="1350" b="1" i="1" dirty="0">
              <a:solidFill>
                <a:srgbClr val="00B050"/>
              </a:solidFill>
            </a:endParaRPr>
          </a:p>
          <a:p>
            <a:endParaRPr lang="cs-CZ" sz="1350" b="1" i="1" dirty="0">
              <a:solidFill>
                <a:srgbClr val="00B050"/>
              </a:solidFill>
            </a:endParaRPr>
          </a:p>
        </p:txBody>
      </p:sp>
      <p:sp>
        <p:nvSpPr>
          <p:cNvPr id="7" name="TextovéPole 6"/>
          <p:cNvSpPr txBox="1"/>
          <p:nvPr/>
        </p:nvSpPr>
        <p:spPr>
          <a:xfrm>
            <a:off x="1540413" y="5309675"/>
            <a:ext cx="5328139" cy="800219"/>
          </a:xfrm>
          <a:prstGeom prst="rect">
            <a:avLst/>
          </a:prstGeom>
          <a:noFill/>
        </p:spPr>
        <p:txBody>
          <a:bodyPr wrap="square" rtlCol="0">
            <a:spAutoFit/>
          </a:bodyPr>
          <a:lstStyle/>
          <a:p>
            <a:r>
              <a:rPr lang="cs-CZ" b="1" i="1" dirty="0" err="1">
                <a:solidFill>
                  <a:srgbClr val="00B050"/>
                </a:solidFill>
              </a:rPr>
              <a:t>Which</a:t>
            </a:r>
            <a:r>
              <a:rPr lang="cs-CZ" b="1" i="1" dirty="0">
                <a:solidFill>
                  <a:srgbClr val="00B050"/>
                </a:solidFill>
              </a:rPr>
              <a:t> </a:t>
            </a:r>
            <a:r>
              <a:rPr lang="cs-CZ" b="1" i="1" dirty="0" err="1">
                <a:solidFill>
                  <a:srgbClr val="00B050"/>
                </a:solidFill>
              </a:rPr>
              <a:t>of</a:t>
            </a:r>
            <a:r>
              <a:rPr lang="cs-CZ" b="1" i="1" dirty="0">
                <a:solidFill>
                  <a:srgbClr val="00B050"/>
                </a:solidFill>
              </a:rPr>
              <a:t> these </a:t>
            </a:r>
            <a:r>
              <a:rPr lang="cs-CZ" b="1" i="1" dirty="0" err="1">
                <a:solidFill>
                  <a:srgbClr val="00B050"/>
                </a:solidFill>
              </a:rPr>
              <a:t>is</a:t>
            </a:r>
            <a:r>
              <a:rPr lang="cs-CZ" b="1" i="1" dirty="0">
                <a:solidFill>
                  <a:srgbClr val="00B050"/>
                </a:solidFill>
              </a:rPr>
              <a:t> </a:t>
            </a:r>
            <a:r>
              <a:rPr lang="cs-CZ" b="1" i="1" dirty="0" err="1">
                <a:solidFill>
                  <a:srgbClr val="00B050"/>
                </a:solidFill>
              </a:rPr>
              <a:t>the</a:t>
            </a:r>
            <a:r>
              <a:rPr lang="cs-CZ" b="1" i="1" dirty="0">
                <a:solidFill>
                  <a:srgbClr val="00B050"/>
                </a:solidFill>
              </a:rPr>
              <a:t> </a:t>
            </a:r>
            <a:r>
              <a:rPr lang="cs-CZ" b="1" i="1" dirty="0" err="1">
                <a:solidFill>
                  <a:srgbClr val="00B050"/>
                </a:solidFill>
              </a:rPr>
              <a:t>average</a:t>
            </a:r>
            <a:r>
              <a:rPr lang="cs-CZ" b="1" i="1" dirty="0">
                <a:solidFill>
                  <a:srgbClr val="00B050"/>
                </a:solidFill>
              </a:rPr>
              <a:t>/</a:t>
            </a:r>
            <a:r>
              <a:rPr lang="cs-CZ" b="1" i="1" dirty="0" err="1">
                <a:solidFill>
                  <a:srgbClr val="00B050"/>
                </a:solidFill>
              </a:rPr>
              <a:t>normal</a:t>
            </a:r>
            <a:r>
              <a:rPr lang="cs-CZ" b="1" i="1" dirty="0">
                <a:solidFill>
                  <a:srgbClr val="00B050"/>
                </a:solidFill>
              </a:rPr>
              <a:t>?</a:t>
            </a:r>
          </a:p>
          <a:p>
            <a:endParaRPr lang="cs-CZ" sz="2800" dirty="0"/>
          </a:p>
        </p:txBody>
      </p:sp>
    </p:spTree>
    <p:extLst>
      <p:ext uri="{BB962C8B-B14F-4D97-AF65-F5344CB8AC3E}">
        <p14:creationId xmlns:p14="http://schemas.microsoft.com/office/powerpoint/2010/main" val="3778617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963</TotalTime>
  <Words>1766</Words>
  <Application>Microsoft Office PowerPoint</Application>
  <PresentationFormat>Předvádění na obrazovce (4:3)</PresentationFormat>
  <Paragraphs>479</Paragraphs>
  <Slides>31</Slides>
  <Notes>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31</vt:i4>
      </vt:variant>
    </vt:vector>
  </HeadingPairs>
  <TitlesOfParts>
    <vt:vector size="41" baseType="lpstr">
      <vt:lpstr>ＭＳ 明朝</vt:lpstr>
      <vt:lpstr>Arial</vt:lpstr>
      <vt:lpstr>Calibri</vt:lpstr>
      <vt:lpstr>Cambria</vt:lpstr>
      <vt:lpstr>Lucida Grande CE</vt:lpstr>
      <vt:lpstr>Times New Roman</vt:lpstr>
      <vt:lpstr>Wingdings</vt:lpstr>
      <vt:lpstr>Wingdings 3</vt:lpstr>
      <vt:lpstr>Zapf Dingbats</vt:lpstr>
      <vt:lpstr>Office Theme</vt:lpstr>
      <vt:lpstr>BASIC MEDICAL TERMINOLOGY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Give the nom. sg. form</vt:lpstr>
      <vt:lpstr>Identify the case; add the correct form of adjective</vt:lpstr>
      <vt:lpstr>Put the phrase in brackets in a correct form after the 1st word</vt:lpstr>
      <vt:lpstr>Connect with preposition UN6/T6</vt:lpstr>
      <vt:lpstr>Solve the crossword</vt:lpstr>
      <vt:lpstr>Select terms that belong to certain sense, translate</vt:lpstr>
      <vt:lpstr>Abscessus</vt:lpstr>
      <vt:lpstr> </vt:lpstr>
      <vt:lpstr>Prezentace aplikace PowerPoint</vt:lpstr>
      <vt:lpstr>Form phrases from words in boxes and translate them into English</vt:lpstr>
      <vt:lpstr>Derive adjectives using endings  -alis, e or -aris, e</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Pepina Artimová</dc:creator>
  <cp:lastModifiedBy>Natália Gachallová</cp:lastModifiedBy>
  <cp:revision>48</cp:revision>
  <dcterms:created xsi:type="dcterms:W3CDTF">2015-11-27T20:43:09Z</dcterms:created>
  <dcterms:modified xsi:type="dcterms:W3CDTF">2019-11-18T09:48:33Z</dcterms:modified>
</cp:coreProperties>
</file>