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Lst>
  <p:sldSz cy="5143500" cx="9144000"/>
  <p:notesSz cx="6858000" cy="9144000"/>
  <p:embeddedFontLst>
    <p:embeddedFont>
      <p:font typeface="Nunito"/>
      <p:regular r:id="rId50"/>
      <p:bold r:id="rId51"/>
      <p:italic r:id="rId52"/>
      <p:boldItalic r:id="rId5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font" Target="fonts/Nunito-bold.fntdata"/><Relationship Id="rId50" Type="http://schemas.openxmlformats.org/officeDocument/2006/relationships/font" Target="fonts/Nunito-regular.fntdata"/><Relationship Id="rId53" Type="http://schemas.openxmlformats.org/officeDocument/2006/relationships/font" Target="fonts/Nunito-boldItalic.fntdata"/><Relationship Id="rId52" Type="http://schemas.openxmlformats.org/officeDocument/2006/relationships/font" Target="fonts/Nunito-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0" name="Shape 180"/>
        <p:cNvGrpSpPr/>
        <p:nvPr/>
      </p:nvGrpSpPr>
      <p:grpSpPr>
        <a:xfrm>
          <a:off x="0" y="0"/>
          <a:ext cx="0" cy="0"/>
          <a:chOff x="0" y="0"/>
          <a:chExt cx="0" cy="0"/>
        </a:xfrm>
      </p:grpSpPr>
      <p:sp>
        <p:nvSpPr>
          <p:cNvPr id="181" name="Google Shape;181;g6156564562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6156564562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Google Shape;187;g6156564562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6156564562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Google Shape;192;g6156564562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6156564562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7" name="Shape 197"/>
        <p:cNvGrpSpPr/>
        <p:nvPr/>
      </p:nvGrpSpPr>
      <p:grpSpPr>
        <a:xfrm>
          <a:off x="0" y="0"/>
          <a:ext cx="0" cy="0"/>
          <a:chOff x="0" y="0"/>
          <a:chExt cx="0" cy="0"/>
        </a:xfrm>
      </p:grpSpPr>
      <p:sp>
        <p:nvSpPr>
          <p:cNvPr id="198" name="Google Shape;198;g6156564562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6156564562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4" name="Shape 204"/>
        <p:cNvGrpSpPr/>
        <p:nvPr/>
      </p:nvGrpSpPr>
      <p:grpSpPr>
        <a:xfrm>
          <a:off x="0" y="0"/>
          <a:ext cx="0" cy="0"/>
          <a:chOff x="0" y="0"/>
          <a:chExt cx="0" cy="0"/>
        </a:xfrm>
      </p:grpSpPr>
      <p:sp>
        <p:nvSpPr>
          <p:cNvPr id="205" name="Google Shape;205;g6156564562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6156564562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0" name="Shape 210"/>
        <p:cNvGrpSpPr/>
        <p:nvPr/>
      </p:nvGrpSpPr>
      <p:grpSpPr>
        <a:xfrm>
          <a:off x="0" y="0"/>
          <a:ext cx="0" cy="0"/>
          <a:chOff x="0" y="0"/>
          <a:chExt cx="0" cy="0"/>
        </a:xfrm>
      </p:grpSpPr>
      <p:sp>
        <p:nvSpPr>
          <p:cNvPr id="211" name="Google Shape;211;g6156564562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6156564562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6" name="Shape 216"/>
        <p:cNvGrpSpPr/>
        <p:nvPr/>
      </p:nvGrpSpPr>
      <p:grpSpPr>
        <a:xfrm>
          <a:off x="0" y="0"/>
          <a:ext cx="0" cy="0"/>
          <a:chOff x="0" y="0"/>
          <a:chExt cx="0" cy="0"/>
        </a:xfrm>
      </p:grpSpPr>
      <p:sp>
        <p:nvSpPr>
          <p:cNvPr id="217" name="Google Shape;217;g6156564562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6156564562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2" name="Shape 222"/>
        <p:cNvGrpSpPr/>
        <p:nvPr/>
      </p:nvGrpSpPr>
      <p:grpSpPr>
        <a:xfrm>
          <a:off x="0" y="0"/>
          <a:ext cx="0" cy="0"/>
          <a:chOff x="0" y="0"/>
          <a:chExt cx="0" cy="0"/>
        </a:xfrm>
      </p:grpSpPr>
      <p:sp>
        <p:nvSpPr>
          <p:cNvPr id="223" name="Google Shape;223;g6156564562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4" name="Google Shape;224;g6156564562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8" name="Shape 228"/>
        <p:cNvGrpSpPr/>
        <p:nvPr/>
      </p:nvGrpSpPr>
      <p:grpSpPr>
        <a:xfrm>
          <a:off x="0" y="0"/>
          <a:ext cx="0" cy="0"/>
          <a:chOff x="0" y="0"/>
          <a:chExt cx="0" cy="0"/>
        </a:xfrm>
      </p:grpSpPr>
      <p:sp>
        <p:nvSpPr>
          <p:cNvPr id="229" name="Google Shape;229;g6156564562_0_1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0" name="Google Shape;230;g6156564562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Google Shape;235;g6156564562_0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6" name="Google Shape;236;g6156564562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6156564562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6156564562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0" name="Shape 240"/>
        <p:cNvGrpSpPr/>
        <p:nvPr/>
      </p:nvGrpSpPr>
      <p:grpSpPr>
        <a:xfrm>
          <a:off x="0" y="0"/>
          <a:ext cx="0" cy="0"/>
          <a:chOff x="0" y="0"/>
          <a:chExt cx="0" cy="0"/>
        </a:xfrm>
      </p:grpSpPr>
      <p:sp>
        <p:nvSpPr>
          <p:cNvPr id="241" name="Google Shape;241;g6156564562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2" name="Google Shape;242;g6156564562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6" name="Shape 246"/>
        <p:cNvGrpSpPr/>
        <p:nvPr/>
      </p:nvGrpSpPr>
      <p:grpSpPr>
        <a:xfrm>
          <a:off x="0" y="0"/>
          <a:ext cx="0" cy="0"/>
          <a:chOff x="0" y="0"/>
          <a:chExt cx="0" cy="0"/>
        </a:xfrm>
      </p:grpSpPr>
      <p:sp>
        <p:nvSpPr>
          <p:cNvPr id="247" name="Google Shape;247;g6156564562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8" name="Google Shape;248;g6156564562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2" name="Shape 252"/>
        <p:cNvGrpSpPr/>
        <p:nvPr/>
      </p:nvGrpSpPr>
      <p:grpSpPr>
        <a:xfrm>
          <a:off x="0" y="0"/>
          <a:ext cx="0" cy="0"/>
          <a:chOff x="0" y="0"/>
          <a:chExt cx="0" cy="0"/>
        </a:xfrm>
      </p:grpSpPr>
      <p:sp>
        <p:nvSpPr>
          <p:cNvPr id="253" name="Google Shape;253;g6156564562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4" name="Google Shape;254;g6156564562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7" name="Shape 257"/>
        <p:cNvGrpSpPr/>
        <p:nvPr/>
      </p:nvGrpSpPr>
      <p:grpSpPr>
        <a:xfrm>
          <a:off x="0" y="0"/>
          <a:ext cx="0" cy="0"/>
          <a:chOff x="0" y="0"/>
          <a:chExt cx="0" cy="0"/>
        </a:xfrm>
      </p:grpSpPr>
      <p:sp>
        <p:nvSpPr>
          <p:cNvPr id="258" name="Google Shape;258;g6156564562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9" name="Google Shape;259;g6156564562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3" name="Shape 263"/>
        <p:cNvGrpSpPr/>
        <p:nvPr/>
      </p:nvGrpSpPr>
      <p:grpSpPr>
        <a:xfrm>
          <a:off x="0" y="0"/>
          <a:ext cx="0" cy="0"/>
          <a:chOff x="0" y="0"/>
          <a:chExt cx="0" cy="0"/>
        </a:xfrm>
      </p:grpSpPr>
      <p:sp>
        <p:nvSpPr>
          <p:cNvPr id="264" name="Google Shape;264;g6156564562_0_1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5" name="Google Shape;265;g6156564562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9" name="Shape 269"/>
        <p:cNvGrpSpPr/>
        <p:nvPr/>
      </p:nvGrpSpPr>
      <p:grpSpPr>
        <a:xfrm>
          <a:off x="0" y="0"/>
          <a:ext cx="0" cy="0"/>
          <a:chOff x="0" y="0"/>
          <a:chExt cx="0" cy="0"/>
        </a:xfrm>
      </p:grpSpPr>
      <p:sp>
        <p:nvSpPr>
          <p:cNvPr id="270" name="Google Shape;270;g6156564562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1" name="Google Shape;271;g6156564562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5" name="Shape 275"/>
        <p:cNvGrpSpPr/>
        <p:nvPr/>
      </p:nvGrpSpPr>
      <p:grpSpPr>
        <a:xfrm>
          <a:off x="0" y="0"/>
          <a:ext cx="0" cy="0"/>
          <a:chOff x="0" y="0"/>
          <a:chExt cx="0" cy="0"/>
        </a:xfrm>
      </p:grpSpPr>
      <p:sp>
        <p:nvSpPr>
          <p:cNvPr id="276" name="Google Shape;276;g6156564562_0_1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7" name="Google Shape;277;g6156564562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2" name="Shape 282"/>
        <p:cNvGrpSpPr/>
        <p:nvPr/>
      </p:nvGrpSpPr>
      <p:grpSpPr>
        <a:xfrm>
          <a:off x="0" y="0"/>
          <a:ext cx="0" cy="0"/>
          <a:chOff x="0" y="0"/>
          <a:chExt cx="0" cy="0"/>
        </a:xfrm>
      </p:grpSpPr>
      <p:sp>
        <p:nvSpPr>
          <p:cNvPr id="283" name="Google Shape;283;g6156564562_0_1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4" name="Google Shape;284;g6156564562_0_1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9" name="Shape 289"/>
        <p:cNvGrpSpPr/>
        <p:nvPr/>
      </p:nvGrpSpPr>
      <p:grpSpPr>
        <a:xfrm>
          <a:off x="0" y="0"/>
          <a:ext cx="0" cy="0"/>
          <a:chOff x="0" y="0"/>
          <a:chExt cx="0" cy="0"/>
        </a:xfrm>
      </p:grpSpPr>
      <p:sp>
        <p:nvSpPr>
          <p:cNvPr id="290" name="Google Shape;290;g6156564562_0_1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1" name="Google Shape;291;g6156564562_0_1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6" name="Shape 296"/>
        <p:cNvGrpSpPr/>
        <p:nvPr/>
      </p:nvGrpSpPr>
      <p:grpSpPr>
        <a:xfrm>
          <a:off x="0" y="0"/>
          <a:ext cx="0" cy="0"/>
          <a:chOff x="0" y="0"/>
          <a:chExt cx="0" cy="0"/>
        </a:xfrm>
      </p:grpSpPr>
      <p:sp>
        <p:nvSpPr>
          <p:cNvPr id="297" name="Google Shape;297;g6156564562_0_1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8" name="Google Shape;298;g6156564562_0_1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g6156564562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6156564562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2" name="Shape 302"/>
        <p:cNvGrpSpPr/>
        <p:nvPr/>
      </p:nvGrpSpPr>
      <p:grpSpPr>
        <a:xfrm>
          <a:off x="0" y="0"/>
          <a:ext cx="0" cy="0"/>
          <a:chOff x="0" y="0"/>
          <a:chExt cx="0" cy="0"/>
        </a:xfrm>
      </p:grpSpPr>
      <p:sp>
        <p:nvSpPr>
          <p:cNvPr id="303" name="Google Shape;303;g6156564562_0_1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4" name="Google Shape;304;g6156564562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8" name="Shape 308"/>
        <p:cNvGrpSpPr/>
        <p:nvPr/>
      </p:nvGrpSpPr>
      <p:grpSpPr>
        <a:xfrm>
          <a:off x="0" y="0"/>
          <a:ext cx="0" cy="0"/>
          <a:chOff x="0" y="0"/>
          <a:chExt cx="0" cy="0"/>
        </a:xfrm>
      </p:grpSpPr>
      <p:sp>
        <p:nvSpPr>
          <p:cNvPr id="309" name="Google Shape;309;g6156564562_0_1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0" name="Google Shape;310;g6156564562_0_1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4" name="Shape 314"/>
        <p:cNvGrpSpPr/>
        <p:nvPr/>
      </p:nvGrpSpPr>
      <p:grpSpPr>
        <a:xfrm>
          <a:off x="0" y="0"/>
          <a:ext cx="0" cy="0"/>
          <a:chOff x="0" y="0"/>
          <a:chExt cx="0" cy="0"/>
        </a:xfrm>
      </p:grpSpPr>
      <p:sp>
        <p:nvSpPr>
          <p:cNvPr id="315" name="Google Shape;315;g6156564562_0_1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6" name="Google Shape;316;g6156564562_0_1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0" name="Shape 320"/>
        <p:cNvGrpSpPr/>
        <p:nvPr/>
      </p:nvGrpSpPr>
      <p:grpSpPr>
        <a:xfrm>
          <a:off x="0" y="0"/>
          <a:ext cx="0" cy="0"/>
          <a:chOff x="0" y="0"/>
          <a:chExt cx="0" cy="0"/>
        </a:xfrm>
      </p:grpSpPr>
      <p:sp>
        <p:nvSpPr>
          <p:cNvPr id="321" name="Google Shape;321;g6156564562_0_1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2" name="Google Shape;322;g6156564562_0_1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6" name="Shape 326"/>
        <p:cNvGrpSpPr/>
        <p:nvPr/>
      </p:nvGrpSpPr>
      <p:grpSpPr>
        <a:xfrm>
          <a:off x="0" y="0"/>
          <a:ext cx="0" cy="0"/>
          <a:chOff x="0" y="0"/>
          <a:chExt cx="0" cy="0"/>
        </a:xfrm>
      </p:grpSpPr>
      <p:sp>
        <p:nvSpPr>
          <p:cNvPr id="327" name="Google Shape;327;g6156564562_0_1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8" name="Google Shape;328;g6156564562_0_1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2" name="Shape 332"/>
        <p:cNvGrpSpPr/>
        <p:nvPr/>
      </p:nvGrpSpPr>
      <p:grpSpPr>
        <a:xfrm>
          <a:off x="0" y="0"/>
          <a:ext cx="0" cy="0"/>
          <a:chOff x="0" y="0"/>
          <a:chExt cx="0" cy="0"/>
        </a:xfrm>
      </p:grpSpPr>
      <p:sp>
        <p:nvSpPr>
          <p:cNvPr id="333" name="Google Shape;333;g6156564562_0_1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4" name="Google Shape;334;g6156564562_0_1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8" name="Shape 338"/>
        <p:cNvGrpSpPr/>
        <p:nvPr/>
      </p:nvGrpSpPr>
      <p:grpSpPr>
        <a:xfrm>
          <a:off x="0" y="0"/>
          <a:ext cx="0" cy="0"/>
          <a:chOff x="0" y="0"/>
          <a:chExt cx="0" cy="0"/>
        </a:xfrm>
      </p:grpSpPr>
      <p:sp>
        <p:nvSpPr>
          <p:cNvPr id="339" name="Google Shape;339;g6156564562_0_2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0" name="Google Shape;340;g6156564562_0_2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4" name="Shape 344"/>
        <p:cNvGrpSpPr/>
        <p:nvPr/>
      </p:nvGrpSpPr>
      <p:grpSpPr>
        <a:xfrm>
          <a:off x="0" y="0"/>
          <a:ext cx="0" cy="0"/>
          <a:chOff x="0" y="0"/>
          <a:chExt cx="0" cy="0"/>
        </a:xfrm>
      </p:grpSpPr>
      <p:sp>
        <p:nvSpPr>
          <p:cNvPr id="345" name="Google Shape;345;g6156564562_0_2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6" name="Google Shape;346;g6156564562_0_2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0" name="Shape 350"/>
        <p:cNvGrpSpPr/>
        <p:nvPr/>
      </p:nvGrpSpPr>
      <p:grpSpPr>
        <a:xfrm>
          <a:off x="0" y="0"/>
          <a:ext cx="0" cy="0"/>
          <a:chOff x="0" y="0"/>
          <a:chExt cx="0" cy="0"/>
        </a:xfrm>
      </p:grpSpPr>
      <p:sp>
        <p:nvSpPr>
          <p:cNvPr id="351" name="Google Shape;351;g6156564562_0_2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2" name="Google Shape;352;g6156564562_0_2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6" name="Shape 356"/>
        <p:cNvGrpSpPr/>
        <p:nvPr/>
      </p:nvGrpSpPr>
      <p:grpSpPr>
        <a:xfrm>
          <a:off x="0" y="0"/>
          <a:ext cx="0" cy="0"/>
          <a:chOff x="0" y="0"/>
          <a:chExt cx="0" cy="0"/>
        </a:xfrm>
      </p:grpSpPr>
      <p:sp>
        <p:nvSpPr>
          <p:cNvPr id="357" name="Google Shape;357;g6156564562_0_2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8" name="Google Shape;358;g6156564562_0_2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g6156564562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6156564562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1" name="Shape 361"/>
        <p:cNvGrpSpPr/>
        <p:nvPr/>
      </p:nvGrpSpPr>
      <p:grpSpPr>
        <a:xfrm>
          <a:off x="0" y="0"/>
          <a:ext cx="0" cy="0"/>
          <a:chOff x="0" y="0"/>
          <a:chExt cx="0" cy="0"/>
        </a:xfrm>
      </p:grpSpPr>
      <p:sp>
        <p:nvSpPr>
          <p:cNvPr id="362" name="Google Shape;362;g6156564562_0_2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3" name="Google Shape;363;g6156564562_0_2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7" name="Shape 367"/>
        <p:cNvGrpSpPr/>
        <p:nvPr/>
      </p:nvGrpSpPr>
      <p:grpSpPr>
        <a:xfrm>
          <a:off x="0" y="0"/>
          <a:ext cx="0" cy="0"/>
          <a:chOff x="0" y="0"/>
          <a:chExt cx="0" cy="0"/>
        </a:xfrm>
      </p:grpSpPr>
      <p:sp>
        <p:nvSpPr>
          <p:cNvPr id="368" name="Google Shape;368;g6156564562_0_2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9" name="Google Shape;369;g6156564562_0_2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3" name="Shape 373"/>
        <p:cNvGrpSpPr/>
        <p:nvPr/>
      </p:nvGrpSpPr>
      <p:grpSpPr>
        <a:xfrm>
          <a:off x="0" y="0"/>
          <a:ext cx="0" cy="0"/>
          <a:chOff x="0" y="0"/>
          <a:chExt cx="0" cy="0"/>
        </a:xfrm>
      </p:grpSpPr>
      <p:sp>
        <p:nvSpPr>
          <p:cNvPr id="374" name="Google Shape;374;g6156564562_0_2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5" name="Google Shape;375;g6156564562_0_2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9" name="Shape 379"/>
        <p:cNvGrpSpPr/>
        <p:nvPr/>
      </p:nvGrpSpPr>
      <p:grpSpPr>
        <a:xfrm>
          <a:off x="0" y="0"/>
          <a:ext cx="0" cy="0"/>
          <a:chOff x="0" y="0"/>
          <a:chExt cx="0" cy="0"/>
        </a:xfrm>
      </p:grpSpPr>
      <p:sp>
        <p:nvSpPr>
          <p:cNvPr id="380" name="Google Shape;380;g6156564562_0_2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1" name="Google Shape;381;g6156564562_0_2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4" name="Shape 384"/>
        <p:cNvGrpSpPr/>
        <p:nvPr/>
      </p:nvGrpSpPr>
      <p:grpSpPr>
        <a:xfrm>
          <a:off x="0" y="0"/>
          <a:ext cx="0" cy="0"/>
          <a:chOff x="0" y="0"/>
          <a:chExt cx="0" cy="0"/>
        </a:xfrm>
      </p:grpSpPr>
      <p:sp>
        <p:nvSpPr>
          <p:cNvPr id="385" name="Google Shape;385;g60b7a1fa9b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6" name="Google Shape;386;g60b7a1fa9b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g6156564562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6156564562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5" name="Shape 155"/>
        <p:cNvGrpSpPr/>
        <p:nvPr/>
      </p:nvGrpSpPr>
      <p:grpSpPr>
        <a:xfrm>
          <a:off x="0" y="0"/>
          <a:ext cx="0" cy="0"/>
          <a:chOff x="0" y="0"/>
          <a:chExt cx="0" cy="0"/>
        </a:xfrm>
      </p:grpSpPr>
      <p:sp>
        <p:nvSpPr>
          <p:cNvPr id="156" name="Google Shape;156;g6156564562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6156564562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Google Shape;162;g6156564562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6156564562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g6156564562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6156564562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Google Shape;175;g6156564562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6156564562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Autofit/>
          </a:bodyPr>
          <a:lstStyle>
            <a:lvl1pPr indent="-311150" lvl="0" marL="457200" algn="ctr">
              <a:spcBef>
                <a:spcPts val="0"/>
              </a:spcBef>
              <a:spcAft>
                <a:spcPts val="0"/>
              </a:spcAft>
              <a:buSzPts val="1300"/>
              <a:buChar char="●"/>
              <a:defRPr/>
            </a:lvl1pPr>
            <a:lvl2pPr indent="-298450" lvl="1" marL="914400" algn="ctr">
              <a:spcBef>
                <a:spcPts val="1600"/>
              </a:spcBef>
              <a:spcAft>
                <a:spcPts val="0"/>
              </a:spcAft>
              <a:buSzPts val="1100"/>
              <a:buChar char="○"/>
              <a:defRPr/>
            </a:lvl2pPr>
            <a:lvl3pPr indent="-298450" lvl="2" marL="1371600" algn="ctr">
              <a:spcBef>
                <a:spcPts val="1600"/>
              </a:spcBef>
              <a:spcAft>
                <a:spcPts val="0"/>
              </a:spcAft>
              <a:buSzPts val="1100"/>
              <a:buChar char="■"/>
              <a:defRPr/>
            </a:lvl3pPr>
            <a:lvl4pPr indent="-298450" lvl="3" marL="1828800" algn="ctr">
              <a:spcBef>
                <a:spcPts val="1600"/>
              </a:spcBef>
              <a:spcAft>
                <a:spcPts val="0"/>
              </a:spcAft>
              <a:buSzPts val="1100"/>
              <a:buChar char="●"/>
              <a:defRPr/>
            </a:lvl4pPr>
            <a:lvl5pPr indent="-298450" lvl="4" marL="2286000" algn="ctr">
              <a:spcBef>
                <a:spcPts val="1600"/>
              </a:spcBef>
              <a:spcAft>
                <a:spcPts val="0"/>
              </a:spcAft>
              <a:buSzPts val="1100"/>
              <a:buChar char="○"/>
              <a:defRPr/>
            </a:lvl5pPr>
            <a:lvl6pPr indent="-298450" lvl="5" marL="2743200" algn="ctr">
              <a:spcBef>
                <a:spcPts val="1600"/>
              </a:spcBef>
              <a:spcAft>
                <a:spcPts val="0"/>
              </a:spcAft>
              <a:buSzPts val="1100"/>
              <a:buChar char="■"/>
              <a:defRPr/>
            </a:lvl6pPr>
            <a:lvl7pPr indent="-298450" lvl="6" marL="3200400" algn="ctr">
              <a:spcBef>
                <a:spcPts val="1600"/>
              </a:spcBef>
              <a:spcAft>
                <a:spcPts val="0"/>
              </a:spcAft>
              <a:buSzPts val="1100"/>
              <a:buChar char="●"/>
              <a:defRPr/>
            </a:lvl7pPr>
            <a:lvl8pPr indent="-298450" lvl="7" marL="3657600" algn="ctr">
              <a:spcBef>
                <a:spcPts val="1600"/>
              </a:spcBef>
              <a:spcAft>
                <a:spcPts val="0"/>
              </a:spcAft>
              <a:buSzPts val="1100"/>
              <a:buChar char="○"/>
              <a:defRPr/>
            </a:lvl8pPr>
            <a:lvl9pPr indent="-298450" lvl="8" marL="4114800" algn="ctr">
              <a:spcBef>
                <a:spcPts val="1600"/>
              </a:spcBef>
              <a:spcAft>
                <a:spcPts val="160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c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 Id="rId3" Type="http://schemas.openxmlformats.org/officeDocument/2006/relationships/image" Target="../media/image1.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dictionary.cambridge.org/dictionary/english/oppose" TargetMode="External"/><Relationship Id="rId4" Type="http://schemas.openxmlformats.org/officeDocument/2006/relationships/hyperlink" Target="https://dictionary.cambridge.org/dictionary/english/feeling" TargetMode="External"/><Relationship Id="rId5" Type="http://schemas.openxmlformats.org/officeDocument/2006/relationships/hyperlink" Target="https://dictionary.cambridge.org/dictionary/english/time" TargetMode="External"/><Relationship Id="rId6" Type="http://schemas.openxmlformats.org/officeDocument/2006/relationships/hyperlink" Target="https://dictionary.cambridge.org/dictionary/english/uncertain" TargetMode="External"/><Relationship Id="rId7" Type="http://schemas.openxmlformats.org/officeDocument/2006/relationships/hyperlink" Target="https://dictionary.cambridge.org/dictionary/english/fee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image" Target="../media/image2.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image" Target="../media/image2.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image" Target="../media/image2.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 Id="rId3" Type="http://schemas.openxmlformats.org/officeDocument/2006/relationships/image" Target="../media/image3.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cs"/>
              <a:t>Motivational interviewing in </a:t>
            </a:r>
            <a:endParaRPr/>
          </a:p>
          <a:p>
            <a:pPr indent="0" lvl="0" marL="0" rtl="0" algn="ctr">
              <a:spcBef>
                <a:spcPts val="0"/>
              </a:spcBef>
              <a:spcAft>
                <a:spcPts val="0"/>
              </a:spcAft>
              <a:buNone/>
            </a:pPr>
            <a:r>
              <a:rPr lang="cs"/>
              <a:t>health care</a:t>
            </a:r>
            <a:endParaRPr/>
          </a:p>
        </p:txBody>
      </p:sp>
      <p:sp>
        <p:nvSpPr>
          <p:cNvPr id="129" name="Google Shape;129;p13"/>
          <p:cNvSpPr txBox="1"/>
          <p:nvPr>
            <p:ph idx="1" type="subTitle"/>
          </p:nvPr>
        </p:nvSpPr>
        <p:spPr>
          <a:xfrm>
            <a:off x="1858700" y="3413158"/>
            <a:ext cx="5361300" cy="52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cs"/>
              <a:t>Mgr. Tereza Knejzlíková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3" name="Shape 183"/>
        <p:cNvGrpSpPr/>
        <p:nvPr/>
      </p:nvGrpSpPr>
      <p:grpSpPr>
        <a:xfrm>
          <a:off x="0" y="0"/>
          <a:ext cx="0" cy="0"/>
          <a:chOff x="0" y="0"/>
          <a:chExt cx="0" cy="0"/>
        </a:xfrm>
      </p:grpSpPr>
      <p:sp>
        <p:nvSpPr>
          <p:cNvPr id="184" name="Google Shape;184;p22"/>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cs"/>
              <a:t> The Transtheoretical model of change</a:t>
            </a:r>
            <a:endParaRPr/>
          </a:p>
        </p:txBody>
      </p:sp>
      <p:sp>
        <p:nvSpPr>
          <p:cNvPr id="185" name="Google Shape;185;p22"/>
          <p:cNvSpPr txBox="1"/>
          <p:nvPr>
            <p:ph idx="1" type="body"/>
          </p:nvPr>
        </p:nvSpPr>
        <p:spPr>
          <a:xfrm>
            <a:off x="819150" y="1524375"/>
            <a:ext cx="7505700" cy="25824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cs" sz="1800">
                <a:solidFill>
                  <a:srgbClr val="000000"/>
                </a:solidFill>
                <a:latin typeface="Arial"/>
                <a:ea typeface="Arial"/>
                <a:cs typeface="Arial"/>
                <a:sym typeface="Arial"/>
              </a:rPr>
              <a:t>Based on more than two decades of research, the TTM has found that individuals move through a series of stages: </a:t>
            </a:r>
            <a:endParaRPr sz="1800">
              <a:solidFill>
                <a:srgbClr val="000000"/>
              </a:solidFill>
              <a:latin typeface="Arial"/>
              <a:ea typeface="Arial"/>
              <a:cs typeface="Arial"/>
              <a:sym typeface="Arial"/>
            </a:endParaRPr>
          </a:p>
          <a:p>
            <a:pPr indent="-342900" lvl="0" marL="457200" rtl="0" algn="l">
              <a:spcBef>
                <a:spcPts val="1200"/>
              </a:spcBef>
              <a:spcAft>
                <a:spcPts val="0"/>
              </a:spcAft>
              <a:buClr>
                <a:srgbClr val="000000"/>
              </a:buClr>
              <a:buSzPts val="1800"/>
              <a:buFont typeface="Arial"/>
              <a:buChar char="-"/>
            </a:pPr>
            <a:r>
              <a:rPr b="1" lang="cs" sz="1800">
                <a:solidFill>
                  <a:srgbClr val="000000"/>
                </a:solidFill>
                <a:latin typeface="Arial"/>
                <a:ea typeface="Arial"/>
                <a:cs typeface="Arial"/>
                <a:sym typeface="Arial"/>
              </a:rPr>
              <a:t>precontemplation (PC)</a:t>
            </a:r>
            <a:endParaRPr b="1" sz="1800">
              <a:solidFill>
                <a:srgbClr val="000000"/>
              </a:solidFill>
              <a:latin typeface="Arial"/>
              <a:ea typeface="Arial"/>
              <a:cs typeface="Arial"/>
              <a:sym typeface="Arial"/>
            </a:endParaRPr>
          </a:p>
          <a:p>
            <a:pPr indent="-342900" lvl="0" marL="457200" rtl="0" algn="l">
              <a:spcBef>
                <a:spcPts val="0"/>
              </a:spcBef>
              <a:spcAft>
                <a:spcPts val="0"/>
              </a:spcAft>
              <a:buClr>
                <a:srgbClr val="000000"/>
              </a:buClr>
              <a:buSzPts val="1800"/>
              <a:buFont typeface="Arial"/>
              <a:buChar char="-"/>
            </a:pPr>
            <a:r>
              <a:rPr b="1" lang="cs" sz="1800">
                <a:solidFill>
                  <a:srgbClr val="000000"/>
                </a:solidFill>
                <a:latin typeface="Arial"/>
                <a:ea typeface="Arial"/>
                <a:cs typeface="Arial"/>
                <a:sym typeface="Arial"/>
              </a:rPr>
              <a:t>contemplation (C)</a:t>
            </a:r>
            <a:endParaRPr b="1" sz="1800">
              <a:solidFill>
                <a:srgbClr val="000000"/>
              </a:solidFill>
              <a:latin typeface="Arial"/>
              <a:ea typeface="Arial"/>
              <a:cs typeface="Arial"/>
              <a:sym typeface="Arial"/>
            </a:endParaRPr>
          </a:p>
          <a:p>
            <a:pPr indent="-342900" lvl="0" marL="457200" rtl="0" algn="l">
              <a:spcBef>
                <a:spcPts val="0"/>
              </a:spcBef>
              <a:spcAft>
                <a:spcPts val="0"/>
              </a:spcAft>
              <a:buClr>
                <a:srgbClr val="000000"/>
              </a:buClr>
              <a:buSzPts val="1800"/>
              <a:buFont typeface="Arial"/>
              <a:buChar char="-"/>
            </a:pPr>
            <a:r>
              <a:rPr b="1" lang="cs" sz="1800">
                <a:solidFill>
                  <a:srgbClr val="000000"/>
                </a:solidFill>
                <a:latin typeface="Arial"/>
                <a:ea typeface="Arial"/>
                <a:cs typeface="Arial"/>
                <a:sym typeface="Arial"/>
              </a:rPr>
              <a:t>preparation (PR)</a:t>
            </a:r>
            <a:endParaRPr b="1" sz="1800">
              <a:solidFill>
                <a:srgbClr val="000000"/>
              </a:solidFill>
              <a:latin typeface="Arial"/>
              <a:ea typeface="Arial"/>
              <a:cs typeface="Arial"/>
              <a:sym typeface="Arial"/>
            </a:endParaRPr>
          </a:p>
          <a:p>
            <a:pPr indent="-342900" lvl="0" marL="457200" rtl="0" algn="l">
              <a:spcBef>
                <a:spcPts val="0"/>
              </a:spcBef>
              <a:spcAft>
                <a:spcPts val="0"/>
              </a:spcAft>
              <a:buClr>
                <a:srgbClr val="000000"/>
              </a:buClr>
              <a:buSzPts val="1800"/>
              <a:buFont typeface="Arial"/>
              <a:buChar char="-"/>
            </a:pPr>
            <a:r>
              <a:rPr b="1" lang="cs" sz="1800">
                <a:solidFill>
                  <a:srgbClr val="000000"/>
                </a:solidFill>
                <a:latin typeface="Arial"/>
                <a:ea typeface="Arial"/>
                <a:cs typeface="Arial"/>
                <a:sym typeface="Arial"/>
              </a:rPr>
              <a:t>action (A)</a:t>
            </a:r>
            <a:endParaRPr b="1" sz="1800">
              <a:solidFill>
                <a:srgbClr val="000000"/>
              </a:solidFill>
              <a:latin typeface="Arial"/>
              <a:ea typeface="Arial"/>
              <a:cs typeface="Arial"/>
              <a:sym typeface="Arial"/>
            </a:endParaRPr>
          </a:p>
          <a:p>
            <a:pPr indent="-342900" lvl="0" marL="457200" rtl="0" algn="l">
              <a:spcBef>
                <a:spcPts val="0"/>
              </a:spcBef>
              <a:spcAft>
                <a:spcPts val="0"/>
              </a:spcAft>
              <a:buClr>
                <a:srgbClr val="000000"/>
              </a:buClr>
              <a:buSzPts val="1800"/>
              <a:buFont typeface="Arial"/>
              <a:buChar char="-"/>
            </a:pPr>
            <a:r>
              <a:rPr b="1" lang="cs" sz="1800">
                <a:solidFill>
                  <a:srgbClr val="000000"/>
                </a:solidFill>
                <a:latin typeface="Arial"/>
                <a:ea typeface="Arial"/>
                <a:cs typeface="Arial"/>
                <a:sym typeface="Arial"/>
              </a:rPr>
              <a:t>maintenance (M)</a:t>
            </a:r>
            <a:endParaRPr b="1" sz="1800">
              <a:solidFill>
                <a:srgbClr val="000000"/>
              </a:solidFill>
              <a:latin typeface="Arial"/>
              <a:ea typeface="Arial"/>
              <a:cs typeface="Arial"/>
              <a:sym typeface="Arial"/>
            </a:endParaRPr>
          </a:p>
          <a:p>
            <a:pPr indent="0" lvl="0" marL="0" rtl="0" algn="l">
              <a:spcBef>
                <a:spcPts val="1200"/>
              </a:spcBef>
              <a:spcAft>
                <a:spcPts val="0"/>
              </a:spcAft>
              <a:buNone/>
            </a:pPr>
            <a:r>
              <a:t/>
            </a:r>
            <a:endParaRPr sz="1800">
              <a:solidFill>
                <a:srgbClr val="000000"/>
              </a:solidFill>
              <a:latin typeface="Arial"/>
              <a:ea typeface="Arial"/>
              <a:cs typeface="Arial"/>
              <a:sym typeface="Arial"/>
            </a:endParaRPr>
          </a:p>
          <a:p>
            <a:pPr indent="0" lvl="0" marL="0" rtl="0" algn="l">
              <a:spcBef>
                <a:spcPts val="1200"/>
              </a:spcBef>
              <a:spcAft>
                <a:spcPts val="1200"/>
              </a:spcAft>
              <a:buNone/>
            </a:pPr>
            <a:r>
              <a:t/>
            </a:r>
            <a:endParaRPr b="1" sz="1800">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pic>
        <p:nvPicPr>
          <p:cNvPr id="190" name="Google Shape;190;p23"/>
          <p:cNvPicPr preferRelativeResize="0"/>
          <p:nvPr/>
        </p:nvPicPr>
        <p:blipFill>
          <a:blip r:embed="rId3">
            <a:alphaModFix/>
          </a:blip>
          <a:stretch>
            <a:fillRect/>
          </a:stretch>
        </p:blipFill>
        <p:spPr>
          <a:xfrm>
            <a:off x="152400" y="152400"/>
            <a:ext cx="8839201" cy="4825482"/>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Google Shape;195;p2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cs">
                <a:solidFill>
                  <a:srgbClr val="A64D79"/>
                </a:solidFill>
              </a:rPr>
              <a:t>Precontemplation</a:t>
            </a:r>
            <a:endParaRPr b="1">
              <a:solidFill>
                <a:srgbClr val="A64D79"/>
              </a:solidFill>
            </a:endParaRPr>
          </a:p>
        </p:txBody>
      </p:sp>
      <p:sp>
        <p:nvSpPr>
          <p:cNvPr id="196" name="Google Shape;196;p24"/>
          <p:cNvSpPr txBox="1"/>
          <p:nvPr>
            <p:ph idx="1" type="body"/>
          </p:nvPr>
        </p:nvSpPr>
        <p:spPr>
          <a:xfrm>
            <a:off x="819150" y="1316975"/>
            <a:ext cx="7505700" cy="27174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b="1" lang="cs" sz="1800">
                <a:solidFill>
                  <a:srgbClr val="000000"/>
                </a:solidFill>
                <a:latin typeface="Arial"/>
                <a:ea typeface="Arial"/>
                <a:cs typeface="Arial"/>
                <a:sym typeface="Arial"/>
              </a:rPr>
              <a:t>Pre-Contemplation </a:t>
            </a:r>
            <a:r>
              <a:rPr lang="cs" sz="1800">
                <a:solidFill>
                  <a:srgbClr val="000000"/>
                </a:solidFill>
                <a:latin typeface="Arial"/>
                <a:ea typeface="Arial"/>
                <a:cs typeface="Arial"/>
                <a:sym typeface="Arial"/>
              </a:rPr>
              <a:t>is the stage in which an individual has no intent to change behavior in the near future, usually measured as the next 6 months. Precontemplators are often characterized as resistant or unmotivated and tend to avoid information, discussion, or thought with regard to the targeted health behavior.</a:t>
            </a:r>
            <a:endParaRPr sz="1800">
              <a:solidFill>
                <a:srgbClr val="000000"/>
              </a:solidFill>
              <a:latin typeface="Arial"/>
              <a:ea typeface="Arial"/>
              <a:cs typeface="Arial"/>
              <a:sym typeface="Arial"/>
            </a:endParaRPr>
          </a:p>
          <a:p>
            <a:pPr indent="0" lvl="0" marL="0" rtl="0" algn="l">
              <a:spcBef>
                <a:spcPts val="1200"/>
              </a:spcBef>
              <a:spcAft>
                <a:spcPts val="0"/>
              </a:spcAft>
              <a:buNone/>
            </a:pPr>
            <a:r>
              <a:rPr b="1" lang="cs" sz="1800">
                <a:solidFill>
                  <a:srgbClr val="000000"/>
                </a:solidFill>
                <a:latin typeface="Arial"/>
                <a:ea typeface="Arial"/>
                <a:cs typeface="Arial"/>
                <a:sym typeface="Arial"/>
              </a:rPr>
              <a:t>Benzodiazepines user:</a:t>
            </a:r>
            <a:endParaRPr b="1" sz="1800">
              <a:solidFill>
                <a:srgbClr val="000000"/>
              </a:solidFill>
              <a:latin typeface="Arial"/>
              <a:ea typeface="Arial"/>
              <a:cs typeface="Arial"/>
              <a:sym typeface="Arial"/>
            </a:endParaRPr>
          </a:p>
          <a:p>
            <a:pPr indent="0" lvl="0" marL="0" rtl="0" algn="l">
              <a:spcBef>
                <a:spcPts val="1200"/>
              </a:spcBef>
              <a:spcAft>
                <a:spcPts val="1200"/>
              </a:spcAft>
              <a:buNone/>
            </a:pPr>
            <a:r>
              <a:rPr b="1" i="1" lang="cs" sz="1800">
                <a:solidFill>
                  <a:srgbClr val="000000"/>
                </a:solidFill>
                <a:latin typeface="Arial"/>
                <a:ea typeface="Arial"/>
                <a:cs typeface="Arial"/>
                <a:sym typeface="Arial"/>
              </a:rPr>
              <a:t>“I have problem with my memory and attention. It is getting worse since the last year and I do not know why. Could you give me medication on this problem, please?”</a:t>
            </a:r>
            <a:endParaRPr b="1" i="1" sz="1800">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0" name="Shape 200"/>
        <p:cNvGrpSpPr/>
        <p:nvPr/>
      </p:nvGrpSpPr>
      <p:grpSpPr>
        <a:xfrm>
          <a:off x="0" y="0"/>
          <a:ext cx="0" cy="0"/>
          <a:chOff x="0" y="0"/>
          <a:chExt cx="0" cy="0"/>
        </a:xfrm>
      </p:grpSpPr>
      <p:sp>
        <p:nvSpPr>
          <p:cNvPr id="201" name="Google Shape;201;p2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cs">
                <a:solidFill>
                  <a:srgbClr val="BF9000"/>
                </a:solidFill>
              </a:rPr>
              <a:t>Contemplation</a:t>
            </a:r>
            <a:endParaRPr b="1">
              <a:solidFill>
                <a:srgbClr val="BF9000"/>
              </a:solidFill>
            </a:endParaRPr>
          </a:p>
        </p:txBody>
      </p:sp>
      <p:sp>
        <p:nvSpPr>
          <p:cNvPr id="202" name="Google Shape;202;p25"/>
          <p:cNvSpPr txBox="1"/>
          <p:nvPr>
            <p:ph idx="1" type="body"/>
          </p:nvPr>
        </p:nvSpPr>
        <p:spPr>
          <a:xfrm>
            <a:off x="819150" y="1306625"/>
            <a:ext cx="7505700" cy="17814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b="1" lang="cs" sz="1800">
                <a:solidFill>
                  <a:srgbClr val="000000"/>
                </a:solidFill>
                <a:latin typeface="Arial"/>
                <a:ea typeface="Arial"/>
                <a:cs typeface="Arial"/>
                <a:sym typeface="Arial"/>
              </a:rPr>
              <a:t>Contemplation stage. </a:t>
            </a:r>
            <a:r>
              <a:rPr lang="cs" sz="1800">
                <a:solidFill>
                  <a:srgbClr val="000000"/>
                </a:solidFill>
                <a:latin typeface="Arial"/>
                <a:ea typeface="Arial"/>
                <a:cs typeface="Arial"/>
                <a:sym typeface="Arial"/>
              </a:rPr>
              <a:t>Individuals in this stage openly state their intent to change within the next 6 months. They are more aware of the benefits of changing, but remain keenly aware of the costs. Contemplators are often seen as ambivalent to change or as procrastinators.</a:t>
            </a:r>
            <a:endParaRPr sz="1800">
              <a:solidFill>
                <a:srgbClr val="000000"/>
              </a:solidFill>
              <a:latin typeface="Arial"/>
              <a:ea typeface="Arial"/>
              <a:cs typeface="Arial"/>
              <a:sym typeface="Arial"/>
            </a:endParaRPr>
          </a:p>
          <a:p>
            <a:pPr indent="0" lvl="0" marL="0" rtl="0" algn="l">
              <a:spcBef>
                <a:spcPts val="1200"/>
              </a:spcBef>
              <a:spcAft>
                <a:spcPts val="1200"/>
              </a:spcAft>
              <a:buNone/>
            </a:pPr>
            <a:r>
              <a:t/>
            </a:r>
            <a:endParaRPr i="1" sz="1600">
              <a:solidFill>
                <a:srgbClr val="000000"/>
              </a:solidFill>
              <a:latin typeface="Arial"/>
              <a:ea typeface="Arial"/>
              <a:cs typeface="Arial"/>
              <a:sym typeface="Arial"/>
            </a:endParaRPr>
          </a:p>
        </p:txBody>
      </p:sp>
      <p:sp>
        <p:nvSpPr>
          <p:cNvPr id="203" name="Google Shape;203;p25"/>
          <p:cNvSpPr txBox="1"/>
          <p:nvPr/>
        </p:nvSpPr>
        <p:spPr>
          <a:xfrm>
            <a:off x="798500" y="3377775"/>
            <a:ext cx="7568100" cy="833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b="1" lang="cs" sz="1800"/>
              <a:t>Ambivale</a:t>
            </a:r>
            <a:r>
              <a:rPr b="1" i="1" lang="cs" sz="1800"/>
              <a:t>nt:</a:t>
            </a:r>
            <a:r>
              <a:rPr i="1" lang="cs" sz="1800"/>
              <a:t> </a:t>
            </a:r>
            <a:r>
              <a:rPr i="1" lang="cs" sz="1600"/>
              <a:t>Having two </a:t>
            </a:r>
            <a:r>
              <a:rPr i="1" lang="cs" sz="1600">
                <a:uFill>
                  <a:noFill/>
                </a:uFill>
                <a:hlinkClick r:id="rId3"/>
              </a:rPr>
              <a:t>opposing</a:t>
            </a:r>
            <a:r>
              <a:rPr i="1" lang="cs" sz="1600"/>
              <a:t> </a:t>
            </a:r>
            <a:r>
              <a:rPr i="1" lang="cs" sz="1600">
                <a:uFill>
                  <a:noFill/>
                </a:uFill>
                <a:hlinkClick r:id="rId4"/>
              </a:rPr>
              <a:t>feelings</a:t>
            </a:r>
            <a:r>
              <a:rPr i="1" lang="cs" sz="1600"/>
              <a:t> at the same </a:t>
            </a:r>
            <a:r>
              <a:rPr i="1" lang="cs" sz="1600">
                <a:uFill>
                  <a:noFill/>
                </a:uFill>
                <a:hlinkClick r:id="rId5"/>
              </a:rPr>
              <a:t>time</a:t>
            </a:r>
            <a:r>
              <a:rPr i="1" lang="cs" sz="1600"/>
              <a:t>, or being </a:t>
            </a:r>
            <a:r>
              <a:rPr i="1" lang="cs" sz="1600">
                <a:uFill>
                  <a:noFill/>
                </a:uFill>
                <a:hlinkClick r:id="rId6"/>
              </a:rPr>
              <a:t>uncertain</a:t>
            </a:r>
            <a:r>
              <a:rPr i="1" lang="cs" sz="1600"/>
              <a:t> about how you </a:t>
            </a:r>
            <a:r>
              <a:rPr i="1" lang="cs" sz="1600">
                <a:uFill>
                  <a:noFill/>
                </a:uFill>
                <a:hlinkClick r:id="rId7"/>
              </a:rPr>
              <a:t>feel</a:t>
            </a:r>
            <a:r>
              <a:rPr i="1" lang="cs" sz="1600"/>
              <a:t>. </a:t>
            </a:r>
            <a:r>
              <a:rPr i="1" lang="cs" sz="1600">
                <a:solidFill>
                  <a:srgbClr val="222222"/>
                </a:solidFill>
                <a:highlight>
                  <a:schemeClr val="dk1"/>
                </a:highlight>
              </a:rPr>
              <a:t>Having mixed feelings or contradictory ideas about something or someone.</a:t>
            </a:r>
            <a:endParaRPr i="1" sz="1600"/>
          </a:p>
          <a:p>
            <a:pPr indent="0" lvl="0" marL="0" rtl="0" algn="l">
              <a:spcBef>
                <a:spcPts val="1200"/>
              </a:spcBef>
              <a:spcAft>
                <a:spcPts val="0"/>
              </a:spcAft>
              <a:buNone/>
            </a:pPr>
            <a:r>
              <a:t/>
            </a:r>
            <a:endParaRPr>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gtEl>
                                        <p:attrNameLst>
                                          <p:attrName>style.visibility</p:attrName>
                                        </p:attrNameLst>
                                      </p:cBhvr>
                                      <p:to>
                                        <p:strVal val="visible"/>
                                      </p:to>
                                    </p:set>
                                    <p:animEffect filter="fade" transition="in">
                                      <p:cBhvr>
                                        <p:cTn dur="1500"/>
                                        <p:tgtEl>
                                          <p:spTgt spid="20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7" name="Shape 207"/>
        <p:cNvGrpSpPr/>
        <p:nvPr/>
      </p:nvGrpSpPr>
      <p:grpSpPr>
        <a:xfrm>
          <a:off x="0" y="0"/>
          <a:ext cx="0" cy="0"/>
          <a:chOff x="0" y="0"/>
          <a:chExt cx="0" cy="0"/>
        </a:xfrm>
      </p:grpSpPr>
      <p:sp>
        <p:nvSpPr>
          <p:cNvPr id="208" name="Google Shape;208;p2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cs">
                <a:solidFill>
                  <a:srgbClr val="BF9000"/>
                </a:solidFill>
              </a:rPr>
              <a:t>Preparation</a:t>
            </a:r>
            <a:endParaRPr b="1">
              <a:solidFill>
                <a:srgbClr val="BF9000"/>
              </a:solidFill>
            </a:endParaRPr>
          </a:p>
        </p:txBody>
      </p:sp>
      <p:sp>
        <p:nvSpPr>
          <p:cNvPr id="209" name="Google Shape;209;p26"/>
          <p:cNvSpPr txBox="1"/>
          <p:nvPr>
            <p:ph idx="1" type="body"/>
          </p:nvPr>
        </p:nvSpPr>
        <p:spPr>
          <a:xfrm>
            <a:off x="819150" y="1431050"/>
            <a:ext cx="7505700" cy="30078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b="1" lang="cs" sz="1800">
                <a:solidFill>
                  <a:srgbClr val="000000"/>
                </a:solidFill>
                <a:latin typeface="Arial"/>
                <a:ea typeface="Arial"/>
                <a:cs typeface="Arial"/>
                <a:sym typeface="Arial"/>
              </a:rPr>
              <a:t>Preparation </a:t>
            </a:r>
            <a:r>
              <a:rPr lang="cs" sz="1800">
                <a:solidFill>
                  <a:srgbClr val="000000"/>
                </a:solidFill>
                <a:latin typeface="Arial"/>
                <a:ea typeface="Arial"/>
                <a:cs typeface="Arial"/>
                <a:sym typeface="Arial"/>
              </a:rPr>
              <a:t>is the stage in which individuals intend to take steps to change, usually within the next month (DiClemente et al., 1991). PR is viewed as a transition rather than stable stage, with individuals intending progress to A in the next 30 days. </a:t>
            </a:r>
            <a:endParaRPr sz="1800">
              <a:solidFill>
                <a:srgbClr val="000000"/>
              </a:solidFill>
              <a:latin typeface="Arial"/>
              <a:ea typeface="Arial"/>
              <a:cs typeface="Arial"/>
              <a:sym typeface="Arial"/>
            </a:endParaRPr>
          </a:p>
          <a:p>
            <a:pPr indent="0" lvl="0" marL="0" rtl="0" algn="l">
              <a:spcBef>
                <a:spcPts val="1200"/>
              </a:spcBef>
              <a:spcAft>
                <a:spcPts val="0"/>
              </a:spcAft>
              <a:buNone/>
            </a:pPr>
            <a:r>
              <a:rPr i="1" lang="cs" sz="1800">
                <a:solidFill>
                  <a:srgbClr val="000000"/>
                </a:solidFill>
                <a:latin typeface="Arial"/>
                <a:ea typeface="Arial"/>
                <a:cs typeface="Arial"/>
                <a:sym typeface="Arial"/>
              </a:rPr>
              <a:t>How do we recognize that patient is going to a preparation stage? </a:t>
            </a:r>
            <a:endParaRPr i="1" sz="1800">
              <a:solidFill>
                <a:srgbClr val="000000"/>
              </a:solidFill>
              <a:latin typeface="Arial"/>
              <a:ea typeface="Arial"/>
              <a:cs typeface="Arial"/>
              <a:sym typeface="Arial"/>
            </a:endParaRPr>
          </a:p>
          <a:p>
            <a:pPr indent="-342900" lvl="0" marL="457200" rtl="0" algn="l">
              <a:spcBef>
                <a:spcPts val="1200"/>
              </a:spcBef>
              <a:spcAft>
                <a:spcPts val="0"/>
              </a:spcAft>
              <a:buClr>
                <a:srgbClr val="000000"/>
              </a:buClr>
              <a:buSzPts val="1800"/>
              <a:buFont typeface="Arial"/>
              <a:buChar char="-"/>
            </a:pPr>
            <a:r>
              <a:rPr i="1" lang="cs" sz="1800">
                <a:solidFill>
                  <a:srgbClr val="000000"/>
                </a:solidFill>
                <a:latin typeface="Arial"/>
                <a:ea typeface="Arial"/>
                <a:cs typeface="Arial"/>
                <a:sym typeface="Arial"/>
              </a:rPr>
              <a:t>he has more questions about his future</a:t>
            </a:r>
            <a:endParaRPr i="1" sz="1800">
              <a:solidFill>
                <a:srgbClr val="000000"/>
              </a:solidFill>
              <a:latin typeface="Arial"/>
              <a:ea typeface="Arial"/>
              <a:cs typeface="Arial"/>
              <a:sym typeface="Arial"/>
            </a:endParaRPr>
          </a:p>
          <a:p>
            <a:pPr indent="-342900" lvl="0" marL="457200" rtl="0" algn="l">
              <a:spcBef>
                <a:spcPts val="0"/>
              </a:spcBef>
              <a:spcAft>
                <a:spcPts val="0"/>
              </a:spcAft>
              <a:buClr>
                <a:srgbClr val="000000"/>
              </a:buClr>
              <a:buSzPts val="1800"/>
              <a:buFont typeface="Arial"/>
              <a:buChar char="-"/>
            </a:pPr>
            <a:r>
              <a:rPr i="1" lang="cs" sz="1800">
                <a:solidFill>
                  <a:srgbClr val="000000"/>
                </a:solidFill>
                <a:latin typeface="Arial"/>
                <a:ea typeface="Arial"/>
                <a:cs typeface="Arial"/>
                <a:sym typeface="Arial"/>
              </a:rPr>
              <a:t>he is trying a new behavior or experimenting with old behavior</a:t>
            </a:r>
            <a:endParaRPr i="1" sz="1800">
              <a:solidFill>
                <a:srgbClr val="000000"/>
              </a:solidFill>
              <a:latin typeface="Arial"/>
              <a:ea typeface="Arial"/>
              <a:cs typeface="Arial"/>
              <a:sym typeface="Arial"/>
            </a:endParaRPr>
          </a:p>
          <a:p>
            <a:pPr indent="-342900" lvl="0" marL="457200" rtl="0" algn="l">
              <a:spcBef>
                <a:spcPts val="0"/>
              </a:spcBef>
              <a:spcAft>
                <a:spcPts val="0"/>
              </a:spcAft>
              <a:buClr>
                <a:srgbClr val="000000"/>
              </a:buClr>
              <a:buSzPts val="1800"/>
              <a:buFont typeface="Arial"/>
              <a:buChar char="-"/>
            </a:pPr>
            <a:r>
              <a:rPr i="1" lang="cs" sz="1800">
                <a:solidFill>
                  <a:srgbClr val="000000"/>
                </a:solidFill>
                <a:latin typeface="Arial"/>
                <a:ea typeface="Arial"/>
                <a:cs typeface="Arial"/>
                <a:sym typeface="Arial"/>
              </a:rPr>
              <a:t>he is finding solutions in his problematic situation</a:t>
            </a:r>
            <a:endParaRPr i="1" sz="1800">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3" name="Shape 213"/>
        <p:cNvGrpSpPr/>
        <p:nvPr/>
      </p:nvGrpSpPr>
      <p:grpSpPr>
        <a:xfrm>
          <a:off x="0" y="0"/>
          <a:ext cx="0" cy="0"/>
          <a:chOff x="0" y="0"/>
          <a:chExt cx="0" cy="0"/>
        </a:xfrm>
      </p:grpSpPr>
      <p:sp>
        <p:nvSpPr>
          <p:cNvPr id="214" name="Google Shape;214;p27"/>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cs"/>
              <a:t>Action</a:t>
            </a:r>
            <a:endParaRPr b="1"/>
          </a:p>
        </p:txBody>
      </p:sp>
      <p:sp>
        <p:nvSpPr>
          <p:cNvPr id="215" name="Google Shape;215;p27"/>
          <p:cNvSpPr txBox="1"/>
          <p:nvPr>
            <p:ph idx="1" type="body"/>
          </p:nvPr>
        </p:nvSpPr>
        <p:spPr>
          <a:xfrm>
            <a:off x="819150" y="1524375"/>
            <a:ext cx="7505700" cy="29145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b="1" lang="cs" sz="1800">
                <a:solidFill>
                  <a:srgbClr val="000000"/>
                </a:solidFill>
                <a:latin typeface="Arial"/>
                <a:ea typeface="Arial"/>
                <a:cs typeface="Arial"/>
                <a:sym typeface="Arial"/>
              </a:rPr>
              <a:t>Action stage </a:t>
            </a:r>
            <a:r>
              <a:rPr lang="cs" sz="1800">
                <a:solidFill>
                  <a:srgbClr val="000000"/>
                </a:solidFill>
                <a:latin typeface="Arial"/>
                <a:ea typeface="Arial"/>
                <a:cs typeface="Arial"/>
                <a:sym typeface="Arial"/>
              </a:rPr>
              <a:t>is one in which an individual has made overt, perceptible lifestyle modifications for fewer than 6 months. </a:t>
            </a:r>
            <a:endParaRPr sz="1800">
              <a:solidFill>
                <a:srgbClr val="000000"/>
              </a:solidFill>
              <a:latin typeface="Arial"/>
              <a:ea typeface="Arial"/>
              <a:cs typeface="Arial"/>
              <a:sym typeface="Arial"/>
            </a:endParaRPr>
          </a:p>
          <a:p>
            <a:pPr indent="0" lvl="0" marL="0" rtl="0" algn="l">
              <a:spcBef>
                <a:spcPts val="1200"/>
              </a:spcBef>
              <a:spcAft>
                <a:spcPts val="0"/>
              </a:spcAft>
              <a:buNone/>
            </a:pPr>
            <a:r>
              <a:rPr lang="cs" sz="1800">
                <a:solidFill>
                  <a:srgbClr val="000000"/>
                </a:solidFill>
                <a:latin typeface="Arial"/>
                <a:ea typeface="Arial"/>
                <a:cs typeface="Arial"/>
                <a:sym typeface="Arial"/>
              </a:rPr>
              <a:t>for example: </a:t>
            </a:r>
            <a:endParaRPr sz="1800">
              <a:solidFill>
                <a:srgbClr val="000000"/>
              </a:solidFill>
              <a:latin typeface="Arial"/>
              <a:ea typeface="Arial"/>
              <a:cs typeface="Arial"/>
              <a:sym typeface="Arial"/>
            </a:endParaRPr>
          </a:p>
          <a:p>
            <a:pPr indent="0" lvl="0" marL="0" rtl="0" algn="l">
              <a:spcBef>
                <a:spcPts val="1200"/>
              </a:spcBef>
              <a:spcAft>
                <a:spcPts val="0"/>
              </a:spcAft>
              <a:buNone/>
            </a:pPr>
            <a:r>
              <a:rPr i="1" lang="cs" sz="1800">
                <a:solidFill>
                  <a:srgbClr val="000000"/>
                </a:solidFill>
                <a:latin typeface="Arial"/>
                <a:ea typeface="Arial"/>
                <a:cs typeface="Arial"/>
                <a:sym typeface="Arial"/>
              </a:rPr>
              <a:t>Obese man started training with private fitness trainer and is regularly visiting his nutritional therapist. </a:t>
            </a:r>
            <a:endParaRPr i="1" sz="1800">
              <a:solidFill>
                <a:srgbClr val="000000"/>
              </a:solidFill>
              <a:latin typeface="Arial"/>
              <a:ea typeface="Arial"/>
              <a:cs typeface="Arial"/>
              <a:sym typeface="Arial"/>
            </a:endParaRPr>
          </a:p>
          <a:p>
            <a:pPr indent="0" lvl="0" marL="0" rtl="0" algn="l">
              <a:spcBef>
                <a:spcPts val="1200"/>
              </a:spcBef>
              <a:spcAft>
                <a:spcPts val="1200"/>
              </a:spcAft>
              <a:buNone/>
            </a:pPr>
            <a:r>
              <a:rPr i="1" lang="cs" sz="1800">
                <a:solidFill>
                  <a:srgbClr val="000000"/>
                </a:solidFill>
                <a:latin typeface="Arial"/>
                <a:ea typeface="Arial"/>
                <a:cs typeface="Arial"/>
                <a:sym typeface="Arial"/>
              </a:rPr>
              <a:t>Woman with diabetes II. type is </a:t>
            </a:r>
            <a:r>
              <a:rPr i="1" lang="cs" sz="1800">
                <a:solidFill>
                  <a:srgbClr val="000000"/>
                </a:solidFill>
                <a:latin typeface="Arial"/>
                <a:ea typeface="Arial"/>
                <a:cs typeface="Arial"/>
                <a:sym typeface="Arial"/>
              </a:rPr>
              <a:t>successfully</a:t>
            </a:r>
            <a:r>
              <a:rPr i="1" lang="cs" sz="1800">
                <a:solidFill>
                  <a:srgbClr val="000000"/>
                </a:solidFill>
                <a:latin typeface="Arial"/>
                <a:ea typeface="Arial"/>
                <a:cs typeface="Arial"/>
                <a:sym typeface="Arial"/>
              </a:rPr>
              <a:t> on a diet and regularly measures sugar level.  </a:t>
            </a:r>
            <a:endParaRPr i="1" sz="1800">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9" name="Shape 219"/>
        <p:cNvGrpSpPr/>
        <p:nvPr/>
      </p:nvGrpSpPr>
      <p:grpSpPr>
        <a:xfrm>
          <a:off x="0" y="0"/>
          <a:ext cx="0" cy="0"/>
          <a:chOff x="0" y="0"/>
          <a:chExt cx="0" cy="0"/>
        </a:xfrm>
      </p:grpSpPr>
      <p:sp>
        <p:nvSpPr>
          <p:cNvPr id="220" name="Google Shape;220;p28"/>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cs"/>
              <a:t>Maintenance</a:t>
            </a:r>
            <a:endParaRPr b="1"/>
          </a:p>
        </p:txBody>
      </p:sp>
      <p:sp>
        <p:nvSpPr>
          <p:cNvPr id="221" name="Google Shape;221;p28"/>
          <p:cNvSpPr txBox="1"/>
          <p:nvPr>
            <p:ph idx="1" type="body"/>
          </p:nvPr>
        </p:nvSpPr>
        <p:spPr>
          <a:xfrm>
            <a:off x="819150" y="1617425"/>
            <a:ext cx="7505700" cy="24480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b="1" lang="cs" sz="1800">
                <a:solidFill>
                  <a:srgbClr val="000000"/>
                </a:solidFill>
                <a:latin typeface="Arial"/>
                <a:ea typeface="Arial"/>
                <a:cs typeface="Arial"/>
                <a:sym typeface="Arial"/>
              </a:rPr>
              <a:t>Maintenance: </a:t>
            </a:r>
            <a:r>
              <a:rPr lang="cs" sz="1800">
                <a:solidFill>
                  <a:srgbClr val="000000"/>
                </a:solidFill>
                <a:latin typeface="Arial"/>
                <a:ea typeface="Arial"/>
                <a:cs typeface="Arial"/>
                <a:sym typeface="Arial"/>
              </a:rPr>
              <a:t>these are working to prevent relapse and consolidate gains secured during A (Prochaska et al., 1992). Maintainers are distinguishable from those in the A stage in that they report the highest levels of self-efficacy and are less frequently tempted to relapse.</a:t>
            </a:r>
            <a:endParaRPr sz="1800">
              <a:solidFill>
                <a:srgbClr val="000000"/>
              </a:solidFill>
              <a:latin typeface="Arial"/>
              <a:ea typeface="Arial"/>
              <a:cs typeface="Arial"/>
              <a:sym typeface="Arial"/>
            </a:endParaRPr>
          </a:p>
          <a:p>
            <a:pPr indent="0" lvl="0" marL="0" rtl="0" algn="l">
              <a:spcBef>
                <a:spcPts val="1200"/>
              </a:spcBef>
              <a:spcAft>
                <a:spcPts val="1200"/>
              </a:spcAft>
              <a:buNone/>
            </a:pPr>
            <a:r>
              <a:rPr b="1" lang="cs" sz="1800">
                <a:solidFill>
                  <a:srgbClr val="000000"/>
                </a:solidFill>
                <a:latin typeface="Arial"/>
                <a:ea typeface="Arial"/>
                <a:cs typeface="Arial"/>
                <a:sym typeface="Arial"/>
              </a:rPr>
              <a:t>Relapse</a:t>
            </a:r>
            <a:r>
              <a:rPr lang="cs" sz="1800">
                <a:solidFill>
                  <a:srgbClr val="000000"/>
                </a:solidFill>
                <a:latin typeface="Arial"/>
                <a:ea typeface="Arial"/>
                <a:cs typeface="Arial"/>
                <a:sym typeface="Arial"/>
              </a:rPr>
              <a:t> we understand like predictable stage and not like pathological phenomen. We must be support for patient and we try to revitalis their internal resources. </a:t>
            </a:r>
            <a:endParaRPr sz="1800">
              <a:solidFill>
                <a:srgbClr val="0000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5" name="Shape 225"/>
        <p:cNvGrpSpPr/>
        <p:nvPr/>
      </p:nvGrpSpPr>
      <p:grpSpPr>
        <a:xfrm>
          <a:off x="0" y="0"/>
          <a:ext cx="0" cy="0"/>
          <a:chOff x="0" y="0"/>
          <a:chExt cx="0" cy="0"/>
        </a:xfrm>
      </p:grpSpPr>
      <p:sp>
        <p:nvSpPr>
          <p:cNvPr id="226" name="Google Shape;226;p29"/>
          <p:cNvSpPr txBox="1"/>
          <p:nvPr>
            <p:ph type="title"/>
          </p:nvPr>
        </p:nvSpPr>
        <p:spPr>
          <a:xfrm>
            <a:off x="819150" y="845600"/>
            <a:ext cx="7505700" cy="2026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cs" sz="1600">
                <a:solidFill>
                  <a:srgbClr val="000000"/>
                </a:solidFill>
                <a:latin typeface="Arial"/>
                <a:ea typeface="Arial"/>
                <a:cs typeface="Arial"/>
                <a:sym typeface="Arial"/>
              </a:rPr>
              <a:t>After the patient's thyroid gland has been removed due to malignant carcinoma, she comes to  the endocrinologist for follow-up examination. Blood test results indicate, that there is a problem with the patient's adherence of medication treatment. The patient downplays the presence of symptoms of deep hypothyroidism. At which stage of the transtheoretical model is the patient located now?</a:t>
            </a:r>
            <a:endParaRPr sz="1600"/>
          </a:p>
        </p:txBody>
      </p:sp>
      <p:sp>
        <p:nvSpPr>
          <p:cNvPr id="227" name="Google Shape;227;p29"/>
          <p:cNvSpPr txBox="1"/>
          <p:nvPr>
            <p:ph idx="1" type="body"/>
          </p:nvPr>
        </p:nvSpPr>
        <p:spPr>
          <a:xfrm>
            <a:off x="819150" y="2716925"/>
            <a:ext cx="7505700" cy="17217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eriod"/>
            </a:pPr>
            <a:r>
              <a:rPr lang="cs" sz="1800"/>
              <a:t>Pre-contemplation</a:t>
            </a:r>
            <a:endParaRPr sz="1800"/>
          </a:p>
          <a:p>
            <a:pPr indent="-342900" lvl="0" marL="457200" rtl="0" algn="l">
              <a:spcBef>
                <a:spcPts val="0"/>
              </a:spcBef>
              <a:spcAft>
                <a:spcPts val="0"/>
              </a:spcAft>
              <a:buSzPts val="1800"/>
              <a:buAutoNum type="arabicPeriod"/>
            </a:pPr>
            <a:r>
              <a:rPr lang="cs" sz="1800"/>
              <a:t>Contemplation</a:t>
            </a:r>
            <a:endParaRPr sz="1800"/>
          </a:p>
          <a:p>
            <a:pPr indent="-342900" lvl="0" marL="457200" rtl="0" algn="l">
              <a:spcBef>
                <a:spcPts val="0"/>
              </a:spcBef>
              <a:spcAft>
                <a:spcPts val="0"/>
              </a:spcAft>
              <a:buSzPts val="1800"/>
              <a:buAutoNum type="arabicPeriod"/>
            </a:pPr>
            <a:r>
              <a:rPr lang="cs" sz="1800"/>
              <a:t>Preparation</a:t>
            </a:r>
            <a:endParaRPr sz="1800"/>
          </a:p>
          <a:p>
            <a:pPr indent="-342900" lvl="0" marL="457200" rtl="0" algn="l">
              <a:spcBef>
                <a:spcPts val="0"/>
              </a:spcBef>
              <a:spcAft>
                <a:spcPts val="0"/>
              </a:spcAft>
              <a:buSzPts val="1800"/>
              <a:buAutoNum type="arabicPeriod"/>
            </a:pPr>
            <a:r>
              <a:rPr lang="cs" sz="1800"/>
              <a:t>Action</a:t>
            </a:r>
            <a:endParaRPr sz="1800"/>
          </a:p>
          <a:p>
            <a:pPr indent="-342900" lvl="0" marL="457200" rtl="0" algn="l">
              <a:spcBef>
                <a:spcPts val="0"/>
              </a:spcBef>
              <a:spcAft>
                <a:spcPts val="0"/>
              </a:spcAft>
              <a:buSzPts val="1800"/>
              <a:buAutoNum type="arabicPeriod"/>
            </a:pPr>
            <a:r>
              <a:rPr lang="cs" sz="1800"/>
              <a:t>Maintenance</a:t>
            </a:r>
            <a:endParaRPr sz="1800"/>
          </a:p>
          <a:p>
            <a:pPr indent="-342900" lvl="0" marL="457200" rtl="0" algn="l">
              <a:spcBef>
                <a:spcPts val="0"/>
              </a:spcBef>
              <a:spcAft>
                <a:spcPts val="0"/>
              </a:spcAft>
              <a:buSzPts val="1800"/>
              <a:buAutoNum type="arabicPeriod"/>
            </a:pPr>
            <a:r>
              <a:rPr lang="cs" sz="1800"/>
              <a:t>Relapse</a:t>
            </a:r>
            <a:endParaRPr sz="18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1" name="Shape 231"/>
        <p:cNvGrpSpPr/>
        <p:nvPr/>
      </p:nvGrpSpPr>
      <p:grpSpPr>
        <a:xfrm>
          <a:off x="0" y="0"/>
          <a:ext cx="0" cy="0"/>
          <a:chOff x="0" y="0"/>
          <a:chExt cx="0" cy="0"/>
        </a:xfrm>
      </p:grpSpPr>
      <p:sp>
        <p:nvSpPr>
          <p:cNvPr id="232" name="Google Shape;232;p30"/>
          <p:cNvSpPr txBox="1"/>
          <p:nvPr>
            <p:ph type="title"/>
          </p:nvPr>
        </p:nvSpPr>
        <p:spPr>
          <a:xfrm>
            <a:off x="819150" y="544950"/>
            <a:ext cx="7505700" cy="2026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cs" sz="1600">
                <a:solidFill>
                  <a:srgbClr val="000000"/>
                </a:solidFill>
                <a:latin typeface="Arial"/>
                <a:ea typeface="Arial"/>
                <a:cs typeface="Arial"/>
                <a:sym typeface="Arial"/>
              </a:rPr>
              <a:t>A patient with whom the doctor has met at regular intervals due to progressive diabetes comes exceptionally late, and does not make eye contact with the doctor. Initially, he does not answer questions, although the previous cooperation was excellent. During the care, the client managed to change his eating habits and started to measure sugar levels regularly. Today, however, it has a ragged impression, his results are poor. It looks like that he is ashamed, uncomfortable, repeatedly apologizes for his failure. </a:t>
            </a:r>
            <a:r>
              <a:rPr lang="cs" sz="1600">
                <a:solidFill>
                  <a:srgbClr val="000000"/>
                </a:solidFill>
                <a:latin typeface="Arial"/>
                <a:ea typeface="Arial"/>
                <a:cs typeface="Arial"/>
                <a:sym typeface="Arial"/>
              </a:rPr>
              <a:t>At which stage of the transtheoretical model the patient is located now?</a:t>
            </a:r>
            <a:endParaRPr sz="1600"/>
          </a:p>
        </p:txBody>
      </p:sp>
      <p:sp>
        <p:nvSpPr>
          <p:cNvPr id="233" name="Google Shape;233;p30"/>
          <p:cNvSpPr txBox="1"/>
          <p:nvPr>
            <p:ph idx="1" type="body"/>
          </p:nvPr>
        </p:nvSpPr>
        <p:spPr>
          <a:xfrm>
            <a:off x="819150" y="2862100"/>
            <a:ext cx="7505700" cy="15765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eriod"/>
            </a:pPr>
            <a:r>
              <a:rPr lang="cs" sz="1800"/>
              <a:t>Pre-contemplation</a:t>
            </a:r>
            <a:endParaRPr sz="1800"/>
          </a:p>
          <a:p>
            <a:pPr indent="-342900" lvl="0" marL="457200" rtl="0" algn="l">
              <a:spcBef>
                <a:spcPts val="0"/>
              </a:spcBef>
              <a:spcAft>
                <a:spcPts val="0"/>
              </a:spcAft>
              <a:buSzPts val="1800"/>
              <a:buAutoNum type="arabicPeriod"/>
            </a:pPr>
            <a:r>
              <a:rPr lang="cs" sz="1800"/>
              <a:t>Contemplation</a:t>
            </a:r>
            <a:endParaRPr sz="1800"/>
          </a:p>
          <a:p>
            <a:pPr indent="-342900" lvl="0" marL="457200" rtl="0" algn="l">
              <a:spcBef>
                <a:spcPts val="0"/>
              </a:spcBef>
              <a:spcAft>
                <a:spcPts val="0"/>
              </a:spcAft>
              <a:buSzPts val="1800"/>
              <a:buAutoNum type="arabicPeriod"/>
            </a:pPr>
            <a:r>
              <a:rPr lang="cs" sz="1800"/>
              <a:t>Preparation</a:t>
            </a:r>
            <a:endParaRPr sz="1800"/>
          </a:p>
          <a:p>
            <a:pPr indent="-342900" lvl="0" marL="457200" rtl="0" algn="l">
              <a:spcBef>
                <a:spcPts val="0"/>
              </a:spcBef>
              <a:spcAft>
                <a:spcPts val="0"/>
              </a:spcAft>
              <a:buSzPts val="1800"/>
              <a:buAutoNum type="arabicPeriod"/>
            </a:pPr>
            <a:r>
              <a:rPr lang="cs" sz="1800"/>
              <a:t>Action</a:t>
            </a:r>
            <a:endParaRPr sz="1800"/>
          </a:p>
          <a:p>
            <a:pPr indent="-342900" lvl="0" marL="457200" rtl="0" algn="l">
              <a:spcBef>
                <a:spcPts val="0"/>
              </a:spcBef>
              <a:spcAft>
                <a:spcPts val="0"/>
              </a:spcAft>
              <a:buSzPts val="1800"/>
              <a:buAutoNum type="arabicPeriod"/>
            </a:pPr>
            <a:r>
              <a:rPr lang="cs" sz="1800"/>
              <a:t>Maintenance</a:t>
            </a:r>
            <a:endParaRPr sz="1800"/>
          </a:p>
          <a:p>
            <a:pPr indent="-342900" lvl="0" marL="457200" rtl="0" algn="l">
              <a:spcBef>
                <a:spcPts val="0"/>
              </a:spcBef>
              <a:spcAft>
                <a:spcPts val="0"/>
              </a:spcAft>
              <a:buSzPts val="1800"/>
              <a:buAutoNum type="arabicPeriod"/>
            </a:pPr>
            <a:r>
              <a:rPr lang="cs" sz="1800"/>
              <a:t>Relapse</a:t>
            </a:r>
            <a:endParaRPr sz="18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Google Shape;238;p31"/>
          <p:cNvSpPr txBox="1"/>
          <p:nvPr>
            <p:ph type="title"/>
          </p:nvPr>
        </p:nvSpPr>
        <p:spPr>
          <a:xfrm>
            <a:off x="819150" y="544950"/>
            <a:ext cx="7505700" cy="2026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cs" sz="1600">
                <a:solidFill>
                  <a:srgbClr val="000000"/>
                </a:solidFill>
                <a:latin typeface="Arial"/>
                <a:ea typeface="Arial"/>
                <a:cs typeface="Arial"/>
                <a:sym typeface="Arial"/>
              </a:rPr>
              <a:t>“On one hand, you are very worried that drinking affects your family and that it also affects your work. You were very surprised that two different friends told you </a:t>
            </a:r>
            <a:r>
              <a:rPr lang="cs" sz="1600">
                <a:solidFill>
                  <a:srgbClr val="000000"/>
                </a:solidFill>
                <a:latin typeface="Arial"/>
                <a:ea typeface="Arial"/>
                <a:cs typeface="Arial"/>
                <a:sym typeface="Arial"/>
              </a:rPr>
              <a:t> in the same week </a:t>
            </a:r>
            <a:r>
              <a:rPr lang="cs" sz="1600">
                <a:solidFill>
                  <a:srgbClr val="000000"/>
                </a:solidFill>
                <a:latin typeface="Arial"/>
                <a:ea typeface="Arial"/>
                <a:cs typeface="Arial"/>
                <a:sym typeface="Arial"/>
              </a:rPr>
              <a:t>that they were worried about you. But at the same time, you don't think you are an alcoholic, and you know that you can easily stop drinking for a whole week and it does not cause you any problems. It must be confusing...” doctor reacts on patients </a:t>
            </a:r>
            <a:r>
              <a:rPr lang="cs" sz="1600">
                <a:solidFill>
                  <a:srgbClr val="000000"/>
                </a:solidFill>
                <a:latin typeface="Arial"/>
                <a:ea typeface="Arial"/>
                <a:cs typeface="Arial"/>
                <a:sym typeface="Arial"/>
              </a:rPr>
              <a:t>speech</a:t>
            </a:r>
            <a:r>
              <a:rPr lang="cs" sz="1600">
                <a:solidFill>
                  <a:srgbClr val="000000"/>
                </a:solidFill>
                <a:latin typeface="Arial"/>
                <a:ea typeface="Arial"/>
                <a:cs typeface="Arial"/>
                <a:sym typeface="Arial"/>
              </a:rPr>
              <a:t>. </a:t>
            </a:r>
            <a:r>
              <a:rPr lang="cs" sz="1600">
                <a:solidFill>
                  <a:srgbClr val="000000"/>
                </a:solidFill>
                <a:latin typeface="Arial"/>
                <a:ea typeface="Arial"/>
                <a:cs typeface="Arial"/>
                <a:sym typeface="Arial"/>
              </a:rPr>
              <a:t>At which stage of the transtheoretical model the patient is located now?</a:t>
            </a:r>
            <a:endParaRPr sz="1600"/>
          </a:p>
          <a:p>
            <a:pPr indent="0" lvl="0" marL="0" rtl="0" algn="l">
              <a:lnSpc>
                <a:spcPct val="115000"/>
              </a:lnSpc>
              <a:spcBef>
                <a:spcPts val="0"/>
              </a:spcBef>
              <a:spcAft>
                <a:spcPts val="0"/>
              </a:spcAft>
              <a:buNone/>
            </a:pPr>
            <a:r>
              <a:t/>
            </a:r>
            <a:endParaRPr sz="1600">
              <a:solidFill>
                <a:srgbClr val="000000"/>
              </a:solidFill>
              <a:latin typeface="Arial"/>
              <a:ea typeface="Arial"/>
              <a:cs typeface="Arial"/>
              <a:sym typeface="Arial"/>
            </a:endParaRPr>
          </a:p>
        </p:txBody>
      </p:sp>
      <p:sp>
        <p:nvSpPr>
          <p:cNvPr id="239" name="Google Shape;239;p31"/>
          <p:cNvSpPr txBox="1"/>
          <p:nvPr>
            <p:ph idx="1" type="body"/>
          </p:nvPr>
        </p:nvSpPr>
        <p:spPr>
          <a:xfrm>
            <a:off x="819150" y="2862100"/>
            <a:ext cx="7505700" cy="15765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eriod"/>
            </a:pPr>
            <a:r>
              <a:rPr lang="cs" sz="1800"/>
              <a:t>Pre-contemplation</a:t>
            </a:r>
            <a:endParaRPr sz="1800"/>
          </a:p>
          <a:p>
            <a:pPr indent="-342900" lvl="0" marL="457200" rtl="0" algn="l">
              <a:spcBef>
                <a:spcPts val="0"/>
              </a:spcBef>
              <a:spcAft>
                <a:spcPts val="0"/>
              </a:spcAft>
              <a:buSzPts val="1800"/>
              <a:buAutoNum type="arabicPeriod"/>
            </a:pPr>
            <a:r>
              <a:rPr lang="cs" sz="1800"/>
              <a:t>Contemplation</a:t>
            </a:r>
            <a:endParaRPr sz="1800"/>
          </a:p>
          <a:p>
            <a:pPr indent="-342900" lvl="0" marL="457200" rtl="0" algn="l">
              <a:spcBef>
                <a:spcPts val="0"/>
              </a:spcBef>
              <a:spcAft>
                <a:spcPts val="0"/>
              </a:spcAft>
              <a:buSzPts val="1800"/>
              <a:buAutoNum type="arabicPeriod"/>
            </a:pPr>
            <a:r>
              <a:rPr lang="cs" sz="1800"/>
              <a:t>Preparation</a:t>
            </a:r>
            <a:endParaRPr sz="1800"/>
          </a:p>
          <a:p>
            <a:pPr indent="-342900" lvl="0" marL="457200" rtl="0" algn="l">
              <a:spcBef>
                <a:spcPts val="0"/>
              </a:spcBef>
              <a:spcAft>
                <a:spcPts val="0"/>
              </a:spcAft>
              <a:buSzPts val="1800"/>
              <a:buAutoNum type="arabicPeriod"/>
            </a:pPr>
            <a:r>
              <a:rPr lang="cs" sz="1800"/>
              <a:t>Action</a:t>
            </a:r>
            <a:endParaRPr sz="1800"/>
          </a:p>
          <a:p>
            <a:pPr indent="-342900" lvl="0" marL="457200" rtl="0" algn="l">
              <a:spcBef>
                <a:spcPts val="0"/>
              </a:spcBef>
              <a:spcAft>
                <a:spcPts val="0"/>
              </a:spcAft>
              <a:buSzPts val="1800"/>
              <a:buAutoNum type="arabicPeriod"/>
            </a:pPr>
            <a:r>
              <a:rPr lang="cs" sz="1800"/>
              <a:t>Maintenance</a:t>
            </a:r>
            <a:endParaRPr sz="1800"/>
          </a:p>
          <a:p>
            <a:pPr indent="-342900" lvl="0" marL="457200" rtl="0" algn="l">
              <a:spcBef>
                <a:spcPts val="0"/>
              </a:spcBef>
              <a:spcAft>
                <a:spcPts val="0"/>
              </a:spcAft>
              <a:buSzPts val="1800"/>
              <a:buAutoNum type="arabicPeriod"/>
            </a:pPr>
            <a:r>
              <a:rPr lang="cs" sz="1800"/>
              <a:t>Relapse</a:t>
            </a:r>
            <a:endParaRPr sz="18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Contempt of presentation</a:t>
            </a:r>
            <a:endParaRPr/>
          </a:p>
        </p:txBody>
      </p:sp>
      <p:sp>
        <p:nvSpPr>
          <p:cNvPr id="135" name="Google Shape;135;p1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eriod"/>
            </a:pPr>
            <a:r>
              <a:rPr lang="cs" sz="1800"/>
              <a:t>part  8:00 - 8:50 Introduction and a Transtheoretical model of change</a:t>
            </a:r>
            <a:endParaRPr sz="1800"/>
          </a:p>
          <a:p>
            <a:pPr indent="-342900" lvl="0" marL="457200" rtl="0" algn="l">
              <a:spcBef>
                <a:spcPts val="0"/>
              </a:spcBef>
              <a:spcAft>
                <a:spcPts val="0"/>
              </a:spcAft>
              <a:buSzPts val="1800"/>
              <a:buAutoNum type="arabicPeriod"/>
            </a:pPr>
            <a:r>
              <a:rPr lang="cs" sz="1800"/>
              <a:t>part 9- 9:50 </a:t>
            </a:r>
            <a:r>
              <a:rPr lang="cs" sz="1800"/>
              <a:t>Motivational</a:t>
            </a:r>
            <a:r>
              <a:rPr lang="cs" sz="1800"/>
              <a:t> interviewing - principles</a:t>
            </a:r>
            <a:endParaRPr sz="1800"/>
          </a:p>
          <a:p>
            <a:pPr indent="-342900" lvl="0" marL="457200" rtl="0" algn="l">
              <a:spcBef>
                <a:spcPts val="0"/>
              </a:spcBef>
              <a:spcAft>
                <a:spcPts val="0"/>
              </a:spcAft>
              <a:buSzPts val="1800"/>
              <a:buAutoNum type="arabicPeriod"/>
            </a:pPr>
            <a:r>
              <a:rPr lang="cs" sz="1800"/>
              <a:t>part 10:00 - 11:00 Practice and conversations</a:t>
            </a:r>
            <a:endParaRPr sz="1800"/>
          </a:p>
          <a:p>
            <a:pPr indent="-342900" lvl="0" marL="457200" rtl="0" algn="l">
              <a:spcBef>
                <a:spcPts val="0"/>
              </a:spcBef>
              <a:spcAft>
                <a:spcPts val="0"/>
              </a:spcAft>
              <a:buSzPts val="1800"/>
              <a:buAutoNum type="arabicPeriod"/>
            </a:pPr>
            <a:r>
              <a:rPr lang="cs" sz="1800"/>
              <a:t>lunch :D</a:t>
            </a:r>
            <a:endParaRPr sz="18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3" name="Shape 243"/>
        <p:cNvGrpSpPr/>
        <p:nvPr/>
      </p:nvGrpSpPr>
      <p:grpSpPr>
        <a:xfrm>
          <a:off x="0" y="0"/>
          <a:ext cx="0" cy="0"/>
          <a:chOff x="0" y="0"/>
          <a:chExt cx="0" cy="0"/>
        </a:xfrm>
      </p:grpSpPr>
      <p:sp>
        <p:nvSpPr>
          <p:cNvPr id="244" name="Google Shape;244;p32"/>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Motivational interviewing (MI)</a:t>
            </a:r>
            <a:endParaRPr/>
          </a:p>
        </p:txBody>
      </p:sp>
      <p:sp>
        <p:nvSpPr>
          <p:cNvPr id="245" name="Google Shape;245;p32"/>
          <p:cNvSpPr txBox="1"/>
          <p:nvPr>
            <p:ph idx="1" type="body"/>
          </p:nvPr>
        </p:nvSpPr>
        <p:spPr>
          <a:xfrm>
            <a:off x="819150" y="1482900"/>
            <a:ext cx="7505700" cy="29559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cs" sz="1600">
                <a:solidFill>
                  <a:srgbClr val="000000"/>
                </a:solidFill>
                <a:latin typeface="Arial"/>
                <a:ea typeface="Arial"/>
                <a:cs typeface="Arial"/>
                <a:sym typeface="Arial"/>
              </a:rPr>
              <a:t>MI is not a technique for tricking people into doing what they do not want to do. Rather, it is a skillful clinical style for eliciting from patients their own good motivations for making behavior changes in the interest of their health. It involves guiding more than directing, dancing rather than wrestling, listening at least as much as telling. The overall “spirit” has been described as:</a:t>
            </a:r>
            <a:endParaRPr sz="1600">
              <a:solidFill>
                <a:srgbClr val="000000"/>
              </a:solidFill>
            </a:endParaRPr>
          </a:p>
          <a:p>
            <a:pPr indent="-330200" lvl="0" marL="457200" rtl="0" algn="l">
              <a:spcBef>
                <a:spcPts val="1200"/>
              </a:spcBef>
              <a:spcAft>
                <a:spcPts val="0"/>
              </a:spcAft>
              <a:buClr>
                <a:srgbClr val="FF0000"/>
              </a:buClr>
              <a:buSzPts val="1600"/>
              <a:buChar char="-"/>
            </a:pPr>
            <a:r>
              <a:rPr lang="cs" sz="1600">
                <a:solidFill>
                  <a:srgbClr val="FF0000"/>
                </a:solidFill>
              </a:rPr>
              <a:t>Collaborative</a:t>
            </a:r>
            <a:endParaRPr sz="1600">
              <a:solidFill>
                <a:srgbClr val="FF0000"/>
              </a:solidFill>
            </a:endParaRPr>
          </a:p>
          <a:p>
            <a:pPr indent="-330200" lvl="0" marL="457200" rtl="0" algn="l">
              <a:spcBef>
                <a:spcPts val="0"/>
              </a:spcBef>
              <a:spcAft>
                <a:spcPts val="0"/>
              </a:spcAft>
              <a:buClr>
                <a:srgbClr val="FF0000"/>
              </a:buClr>
              <a:buSzPts val="1600"/>
              <a:buChar char="-"/>
            </a:pPr>
            <a:r>
              <a:rPr lang="cs" sz="1600">
                <a:solidFill>
                  <a:srgbClr val="FF0000"/>
                </a:solidFill>
              </a:rPr>
              <a:t>Evocative</a:t>
            </a:r>
            <a:endParaRPr sz="1600">
              <a:solidFill>
                <a:srgbClr val="FF0000"/>
              </a:solidFill>
            </a:endParaRPr>
          </a:p>
          <a:p>
            <a:pPr indent="-330200" lvl="0" marL="457200" rtl="0" algn="l">
              <a:spcBef>
                <a:spcPts val="0"/>
              </a:spcBef>
              <a:spcAft>
                <a:spcPts val="0"/>
              </a:spcAft>
              <a:buClr>
                <a:srgbClr val="FF0000"/>
              </a:buClr>
              <a:buSzPts val="1600"/>
              <a:buChar char="-"/>
            </a:pPr>
            <a:r>
              <a:rPr lang="cs" sz="1600">
                <a:solidFill>
                  <a:srgbClr val="FF0000"/>
                </a:solidFill>
              </a:rPr>
              <a:t>Honoring patient autonomy</a:t>
            </a:r>
            <a:endParaRPr sz="160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9" name="Shape 249"/>
        <p:cNvGrpSpPr/>
        <p:nvPr/>
      </p:nvGrpSpPr>
      <p:grpSpPr>
        <a:xfrm>
          <a:off x="0" y="0"/>
          <a:ext cx="0" cy="0"/>
          <a:chOff x="0" y="0"/>
          <a:chExt cx="0" cy="0"/>
        </a:xfrm>
      </p:grpSpPr>
      <p:sp>
        <p:nvSpPr>
          <p:cNvPr id="250" name="Google Shape;250;p33"/>
          <p:cNvSpPr txBox="1"/>
          <p:nvPr>
            <p:ph type="title"/>
          </p:nvPr>
        </p:nvSpPr>
        <p:spPr>
          <a:xfrm>
            <a:off x="819150" y="845600"/>
            <a:ext cx="7505700" cy="140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latin typeface="Arial"/>
                <a:ea typeface="Arial"/>
                <a:cs typeface="Arial"/>
                <a:sym typeface="Arial"/>
              </a:rPr>
              <a:t>Collaborating</a:t>
            </a:r>
            <a:endParaRPr>
              <a:latin typeface="Arial"/>
              <a:ea typeface="Arial"/>
              <a:cs typeface="Arial"/>
              <a:sym typeface="Arial"/>
            </a:endParaRPr>
          </a:p>
          <a:p>
            <a:pPr indent="-342900" lvl="0" marL="457200" rtl="0" algn="l">
              <a:spcBef>
                <a:spcPts val="0"/>
              </a:spcBef>
              <a:spcAft>
                <a:spcPts val="0"/>
              </a:spcAft>
              <a:buClr>
                <a:srgbClr val="000000"/>
              </a:buClr>
              <a:buSzPts val="1800"/>
              <a:buFont typeface="Arial"/>
              <a:buChar char="-"/>
            </a:pPr>
            <a:r>
              <a:rPr lang="cs" sz="1800">
                <a:solidFill>
                  <a:srgbClr val="000000"/>
                </a:solidFill>
                <a:latin typeface="Arial"/>
                <a:ea typeface="Arial"/>
                <a:cs typeface="Arial"/>
                <a:sym typeface="Arial"/>
              </a:rPr>
              <a:t>A Cooperative and collaborative partnership between patient and doctor. Instead of an uneven power relationship in which the expert clinician directs the passive patient in what to do. </a:t>
            </a:r>
            <a:endParaRPr sz="1800">
              <a:solidFill>
                <a:srgbClr val="000000"/>
              </a:solidFill>
              <a:latin typeface="Arial"/>
              <a:ea typeface="Arial"/>
              <a:cs typeface="Arial"/>
              <a:sym typeface="Arial"/>
            </a:endParaRPr>
          </a:p>
        </p:txBody>
      </p:sp>
      <p:sp>
        <p:nvSpPr>
          <p:cNvPr id="251" name="Google Shape;251;p33"/>
          <p:cNvSpPr txBox="1"/>
          <p:nvPr>
            <p:ph idx="1" type="body"/>
          </p:nvPr>
        </p:nvSpPr>
        <p:spPr>
          <a:xfrm>
            <a:off x="819150" y="2385100"/>
            <a:ext cx="7505700" cy="2053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sz="3000">
                <a:solidFill>
                  <a:srgbClr val="BF9000"/>
                </a:solidFill>
                <a:latin typeface="Arial"/>
                <a:ea typeface="Arial"/>
                <a:cs typeface="Arial"/>
                <a:sym typeface="Arial"/>
              </a:rPr>
              <a:t>Evocative</a:t>
            </a:r>
            <a:endParaRPr sz="3000">
              <a:solidFill>
                <a:srgbClr val="BF9000"/>
              </a:solidFill>
              <a:latin typeface="Arial"/>
              <a:ea typeface="Arial"/>
              <a:cs typeface="Arial"/>
              <a:sym typeface="Arial"/>
            </a:endParaRPr>
          </a:p>
          <a:p>
            <a:pPr indent="-342900" lvl="0" marL="457200" rtl="0" algn="l">
              <a:spcBef>
                <a:spcPts val="1600"/>
              </a:spcBef>
              <a:spcAft>
                <a:spcPts val="0"/>
              </a:spcAft>
              <a:buClr>
                <a:srgbClr val="000000"/>
              </a:buClr>
              <a:buSzPts val="1800"/>
              <a:buFont typeface="Arial"/>
              <a:buChar char="-"/>
            </a:pPr>
            <a:r>
              <a:rPr lang="cs" sz="1800">
                <a:solidFill>
                  <a:srgbClr val="000000"/>
                </a:solidFill>
                <a:latin typeface="Arial"/>
                <a:ea typeface="Arial"/>
                <a:cs typeface="Arial"/>
                <a:sym typeface="Arial"/>
              </a:rPr>
              <a:t>Often health care seems to involve giving patients what they lack, be it medication, knowledge, insight, or skills. MI instead seeks to evoke from patients that which they already have. </a:t>
            </a:r>
            <a:endParaRPr sz="1800">
              <a:solidFill>
                <a:srgbClr val="000000"/>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5" name="Shape 255"/>
        <p:cNvGrpSpPr/>
        <p:nvPr/>
      </p:nvGrpSpPr>
      <p:grpSpPr>
        <a:xfrm>
          <a:off x="0" y="0"/>
          <a:ext cx="0" cy="0"/>
          <a:chOff x="0" y="0"/>
          <a:chExt cx="0" cy="0"/>
        </a:xfrm>
      </p:grpSpPr>
      <p:sp>
        <p:nvSpPr>
          <p:cNvPr id="256" name="Google Shape;256;p34"/>
          <p:cNvSpPr txBox="1"/>
          <p:nvPr>
            <p:ph type="title"/>
          </p:nvPr>
        </p:nvSpPr>
        <p:spPr>
          <a:xfrm>
            <a:off x="819150" y="845600"/>
            <a:ext cx="7505700" cy="140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latin typeface="Arial"/>
                <a:ea typeface="Arial"/>
                <a:cs typeface="Arial"/>
                <a:sym typeface="Arial"/>
              </a:rPr>
              <a:t>Honoring patient autonomy</a:t>
            </a:r>
            <a:endParaRPr>
              <a:latin typeface="Arial"/>
              <a:ea typeface="Arial"/>
              <a:cs typeface="Arial"/>
              <a:sym typeface="Arial"/>
            </a:endParaRPr>
          </a:p>
          <a:p>
            <a:pPr indent="-342900" lvl="0" marL="457200" rtl="0" algn="l">
              <a:lnSpc>
                <a:spcPct val="115000"/>
              </a:lnSpc>
              <a:spcBef>
                <a:spcPts val="1200"/>
              </a:spcBef>
              <a:spcAft>
                <a:spcPts val="0"/>
              </a:spcAft>
              <a:buClr>
                <a:srgbClr val="000000"/>
              </a:buClr>
              <a:buSzPts val="1800"/>
              <a:buFont typeface="Arial"/>
              <a:buChar char="-"/>
            </a:pPr>
            <a:r>
              <a:rPr lang="cs" sz="1800">
                <a:solidFill>
                  <a:srgbClr val="000000"/>
                </a:solidFill>
                <a:latin typeface="Arial"/>
                <a:ea typeface="Arial"/>
                <a:cs typeface="Arial"/>
                <a:sym typeface="Arial"/>
              </a:rPr>
              <a:t>Clinicians may inform, advise, even warn, but ultimately it is the patient who decides what to do. To recognize and honor this autonomy is also a key element in facilitating health behavior change.</a:t>
            </a:r>
            <a:endParaRPr sz="1800">
              <a:solidFill>
                <a:srgbClr val="000000"/>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0" name="Shape 260"/>
        <p:cNvGrpSpPr/>
        <p:nvPr/>
      </p:nvGrpSpPr>
      <p:grpSpPr>
        <a:xfrm>
          <a:off x="0" y="0"/>
          <a:ext cx="0" cy="0"/>
          <a:chOff x="0" y="0"/>
          <a:chExt cx="0" cy="0"/>
        </a:xfrm>
      </p:grpSpPr>
      <p:sp>
        <p:nvSpPr>
          <p:cNvPr id="261" name="Google Shape;261;p3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Which sentence is evocating?</a:t>
            </a:r>
            <a:endParaRPr/>
          </a:p>
        </p:txBody>
      </p:sp>
      <p:sp>
        <p:nvSpPr>
          <p:cNvPr id="262" name="Google Shape;262;p35"/>
          <p:cNvSpPr txBox="1"/>
          <p:nvPr>
            <p:ph idx="1" type="body"/>
          </p:nvPr>
        </p:nvSpPr>
        <p:spPr>
          <a:xfrm>
            <a:off x="819150" y="1596975"/>
            <a:ext cx="7505700" cy="28416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eriod"/>
            </a:pPr>
            <a:r>
              <a:rPr lang="cs" sz="1800"/>
              <a:t>I think that you need to eat more vegetables and to limit sugar. </a:t>
            </a:r>
            <a:endParaRPr sz="1800"/>
          </a:p>
          <a:p>
            <a:pPr indent="-342900" lvl="0" marL="457200" rtl="0" algn="l">
              <a:spcBef>
                <a:spcPts val="0"/>
              </a:spcBef>
              <a:spcAft>
                <a:spcPts val="0"/>
              </a:spcAft>
              <a:buSzPts val="1800"/>
              <a:buAutoNum type="arabicPeriod"/>
            </a:pPr>
            <a:r>
              <a:rPr i="1" lang="cs" sz="1800"/>
              <a:t>My </a:t>
            </a:r>
            <a:r>
              <a:rPr i="1" lang="cs" sz="1800"/>
              <a:t>experience</a:t>
            </a:r>
            <a:r>
              <a:rPr i="1" lang="cs" sz="1800"/>
              <a:t> is that people who started with </a:t>
            </a:r>
            <a:r>
              <a:rPr i="1" lang="cs" sz="1800"/>
              <a:t>exercise</a:t>
            </a:r>
            <a:r>
              <a:rPr i="1" lang="cs" sz="1800"/>
              <a:t> have better </a:t>
            </a:r>
            <a:r>
              <a:rPr i="1" lang="cs" sz="1800"/>
              <a:t>results</a:t>
            </a:r>
            <a:r>
              <a:rPr i="1" lang="cs" sz="1800"/>
              <a:t> of their blood </a:t>
            </a:r>
            <a:r>
              <a:rPr i="1" lang="cs" sz="1800"/>
              <a:t>pressure</a:t>
            </a:r>
            <a:r>
              <a:rPr i="1" lang="cs" sz="1800"/>
              <a:t>. It would be very good if you start with exercise too. </a:t>
            </a:r>
            <a:endParaRPr i="1" sz="1800"/>
          </a:p>
          <a:p>
            <a:pPr indent="-342900" lvl="0" marL="457200" rtl="0" algn="l">
              <a:spcBef>
                <a:spcPts val="0"/>
              </a:spcBef>
              <a:spcAft>
                <a:spcPts val="0"/>
              </a:spcAft>
              <a:buSzPts val="1800"/>
              <a:buAutoNum type="arabicPeriod"/>
            </a:pPr>
            <a:r>
              <a:rPr lang="cs" sz="1800"/>
              <a:t>What do you think about exercise? You should start with it. </a:t>
            </a:r>
            <a:endParaRPr sz="1800"/>
          </a:p>
          <a:p>
            <a:pPr indent="-342900" lvl="0" marL="457200" rtl="0" algn="l">
              <a:spcBef>
                <a:spcPts val="0"/>
              </a:spcBef>
              <a:spcAft>
                <a:spcPts val="0"/>
              </a:spcAft>
              <a:buSzPts val="1800"/>
              <a:buAutoNum type="arabicPeriod"/>
            </a:pPr>
            <a:r>
              <a:rPr i="1" lang="cs" sz="1800"/>
              <a:t>Tell me something about solutions of your problem, which you tried. Was something </a:t>
            </a:r>
            <a:r>
              <a:rPr i="1" lang="cs" sz="1800"/>
              <a:t>effective</a:t>
            </a:r>
            <a:r>
              <a:rPr i="1" lang="cs" sz="1800"/>
              <a:t>? Do you have any idea, how you could help yourself? We can talk together about some solutions if you want. </a:t>
            </a:r>
            <a:r>
              <a:rPr lang="cs" sz="1800"/>
              <a:t> </a:t>
            </a:r>
            <a:endParaRPr sz="18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6" name="Shape 266"/>
        <p:cNvGrpSpPr/>
        <p:nvPr/>
      </p:nvGrpSpPr>
      <p:grpSpPr>
        <a:xfrm>
          <a:off x="0" y="0"/>
          <a:ext cx="0" cy="0"/>
          <a:chOff x="0" y="0"/>
          <a:chExt cx="0" cy="0"/>
        </a:xfrm>
      </p:grpSpPr>
      <p:sp>
        <p:nvSpPr>
          <p:cNvPr id="267" name="Google Shape;267;p3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A good guide will: </a:t>
            </a:r>
            <a:endParaRPr/>
          </a:p>
        </p:txBody>
      </p:sp>
      <p:sp>
        <p:nvSpPr>
          <p:cNvPr id="268" name="Google Shape;268;p36"/>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sz="1800"/>
              <a:t>ASK where the person wants to do and get to know him of her a bit.</a:t>
            </a:r>
            <a:endParaRPr sz="1800"/>
          </a:p>
          <a:p>
            <a:pPr indent="0" lvl="0" marL="0" rtl="0" algn="l">
              <a:spcBef>
                <a:spcPts val="1600"/>
              </a:spcBef>
              <a:spcAft>
                <a:spcPts val="0"/>
              </a:spcAft>
              <a:buNone/>
            </a:pPr>
            <a:r>
              <a:rPr lang="cs" sz="1800"/>
              <a:t>INFORM the person about options and see what makes sense to them.</a:t>
            </a:r>
            <a:endParaRPr sz="1800"/>
          </a:p>
          <a:p>
            <a:pPr indent="0" lvl="0" marL="0" rtl="0" algn="l">
              <a:spcBef>
                <a:spcPts val="1600"/>
              </a:spcBef>
              <a:spcAft>
                <a:spcPts val="0"/>
              </a:spcAft>
              <a:buNone/>
            </a:pPr>
            <a:r>
              <a:rPr lang="cs" sz="1800"/>
              <a:t>LISTEN to and respect what the person wants to do and offer help accordingly.</a:t>
            </a:r>
            <a:endParaRPr sz="1800"/>
          </a:p>
          <a:p>
            <a:pPr indent="0" lvl="0" marL="0" rtl="0" algn="ctr">
              <a:spcBef>
                <a:spcPts val="1600"/>
              </a:spcBef>
              <a:spcAft>
                <a:spcPts val="1600"/>
              </a:spcAft>
              <a:buNone/>
            </a:pPr>
            <a:r>
              <a:rPr b="1" lang="cs" sz="1800">
                <a:solidFill>
                  <a:srgbClr val="BF9000"/>
                </a:solidFill>
              </a:rPr>
              <a:t>A key to understanding process of change of behavior is knowing the phenomenon of ambivalence.</a:t>
            </a:r>
            <a:r>
              <a:rPr b="1" lang="cs" sz="1800">
                <a:solidFill>
                  <a:srgbClr val="BF9000"/>
                </a:solidFill>
              </a:rPr>
              <a:t> </a:t>
            </a:r>
            <a:endParaRPr b="1" sz="1800">
              <a:solidFill>
                <a:srgbClr val="BF9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2" name="Shape 272"/>
        <p:cNvGrpSpPr/>
        <p:nvPr/>
      </p:nvGrpSpPr>
      <p:grpSpPr>
        <a:xfrm>
          <a:off x="0" y="0"/>
          <a:ext cx="0" cy="0"/>
          <a:chOff x="0" y="0"/>
          <a:chExt cx="0" cy="0"/>
        </a:xfrm>
      </p:grpSpPr>
      <p:sp>
        <p:nvSpPr>
          <p:cNvPr id="273" name="Google Shape;273;p37"/>
          <p:cNvSpPr txBox="1"/>
          <p:nvPr>
            <p:ph type="title"/>
          </p:nvPr>
        </p:nvSpPr>
        <p:spPr>
          <a:xfrm>
            <a:off x="819150" y="507575"/>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Ambivalence</a:t>
            </a:r>
            <a:endParaRPr/>
          </a:p>
        </p:txBody>
      </p:sp>
      <p:sp>
        <p:nvSpPr>
          <p:cNvPr id="274" name="Google Shape;274;p37"/>
          <p:cNvSpPr txBox="1"/>
          <p:nvPr>
            <p:ph idx="1" type="body"/>
          </p:nvPr>
        </p:nvSpPr>
        <p:spPr>
          <a:xfrm>
            <a:off x="767300" y="1337750"/>
            <a:ext cx="7505700" cy="29766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i="1" lang="cs" sz="1800">
                <a:solidFill>
                  <a:srgbClr val="000000"/>
                </a:solidFill>
                <a:latin typeface="Arial"/>
                <a:ea typeface="Arial"/>
                <a:cs typeface="Arial"/>
                <a:sym typeface="Arial"/>
              </a:rPr>
              <a:t>“I need to lose some weight, but I hate exercising.”</a:t>
            </a:r>
            <a:endParaRPr i="1" sz="1800">
              <a:solidFill>
                <a:srgbClr val="000000"/>
              </a:solidFill>
              <a:latin typeface="Arial"/>
              <a:ea typeface="Arial"/>
              <a:cs typeface="Arial"/>
              <a:sym typeface="Arial"/>
            </a:endParaRPr>
          </a:p>
          <a:p>
            <a:pPr indent="0" lvl="0" marL="0" rtl="0" algn="l">
              <a:lnSpc>
                <a:spcPct val="115000"/>
              </a:lnSpc>
              <a:spcBef>
                <a:spcPts val="1200"/>
              </a:spcBef>
              <a:spcAft>
                <a:spcPts val="0"/>
              </a:spcAft>
              <a:buNone/>
            </a:pPr>
            <a:r>
              <a:rPr i="1" lang="cs" sz="1800">
                <a:solidFill>
                  <a:srgbClr val="000000"/>
                </a:solidFill>
                <a:latin typeface="Arial"/>
                <a:ea typeface="Arial"/>
                <a:cs typeface="Arial"/>
                <a:sym typeface="Arial"/>
              </a:rPr>
              <a:t>“I want to get up, but it hurts.”</a:t>
            </a:r>
            <a:endParaRPr i="1" sz="1800">
              <a:solidFill>
                <a:srgbClr val="000000"/>
              </a:solidFill>
              <a:latin typeface="Arial"/>
              <a:ea typeface="Arial"/>
              <a:cs typeface="Arial"/>
              <a:sym typeface="Arial"/>
            </a:endParaRPr>
          </a:p>
          <a:p>
            <a:pPr indent="0" lvl="0" marL="0" rtl="0" algn="l">
              <a:lnSpc>
                <a:spcPct val="115000"/>
              </a:lnSpc>
              <a:spcBef>
                <a:spcPts val="1200"/>
              </a:spcBef>
              <a:spcAft>
                <a:spcPts val="0"/>
              </a:spcAft>
              <a:buNone/>
            </a:pPr>
            <a:r>
              <a:rPr i="1" lang="cs" sz="1800">
                <a:solidFill>
                  <a:srgbClr val="000000"/>
                </a:solidFill>
                <a:latin typeface="Arial"/>
                <a:ea typeface="Arial"/>
                <a:cs typeface="Arial"/>
                <a:sym typeface="Arial"/>
              </a:rPr>
              <a:t>“I should quit smoking, but I just can’t seem to do it.” “I mean to take my medicine, but I keep forgetting.”</a:t>
            </a:r>
            <a:endParaRPr i="1" sz="1800">
              <a:solidFill>
                <a:srgbClr val="000000"/>
              </a:solidFill>
              <a:latin typeface="Arial"/>
              <a:ea typeface="Arial"/>
              <a:cs typeface="Arial"/>
              <a:sym typeface="Arial"/>
            </a:endParaRPr>
          </a:p>
          <a:p>
            <a:pPr indent="0" lvl="0" marL="0" rtl="0" algn="l">
              <a:spcBef>
                <a:spcPts val="1200"/>
              </a:spcBef>
              <a:spcAft>
                <a:spcPts val="0"/>
              </a:spcAft>
              <a:buNone/>
            </a:pPr>
            <a:r>
              <a:rPr lang="cs" sz="1800">
                <a:solidFill>
                  <a:srgbClr val="FF0000"/>
                </a:solidFill>
                <a:latin typeface="Arial"/>
                <a:ea typeface="Arial"/>
                <a:cs typeface="Arial"/>
                <a:sym typeface="Arial"/>
              </a:rPr>
              <a:t>A telltale sign of ambivalence is the </a:t>
            </a:r>
            <a:r>
              <a:rPr i="1" lang="cs" sz="1800">
                <a:solidFill>
                  <a:srgbClr val="FF0000"/>
                </a:solidFill>
                <a:latin typeface="Arial"/>
                <a:ea typeface="Arial"/>
                <a:cs typeface="Arial"/>
                <a:sym typeface="Arial"/>
              </a:rPr>
              <a:t>but </a:t>
            </a:r>
            <a:r>
              <a:rPr lang="cs" sz="1800">
                <a:solidFill>
                  <a:srgbClr val="FF0000"/>
                </a:solidFill>
                <a:latin typeface="Arial"/>
                <a:ea typeface="Arial"/>
                <a:cs typeface="Arial"/>
                <a:sym typeface="Arial"/>
              </a:rPr>
              <a:t>in the middle.</a:t>
            </a:r>
            <a:endParaRPr sz="1800">
              <a:solidFill>
                <a:srgbClr val="FF0000"/>
              </a:solidFill>
              <a:latin typeface="Arial"/>
              <a:ea typeface="Arial"/>
              <a:cs typeface="Arial"/>
              <a:sym typeface="Arial"/>
            </a:endParaRPr>
          </a:p>
          <a:p>
            <a:pPr indent="0" lvl="0" marL="0" rtl="0" algn="l">
              <a:spcBef>
                <a:spcPts val="1200"/>
              </a:spcBef>
              <a:spcAft>
                <a:spcPts val="0"/>
              </a:spcAft>
              <a:buNone/>
            </a:pPr>
            <a:r>
              <a:t/>
            </a:r>
            <a:endParaRPr sz="1800">
              <a:solidFill>
                <a:srgbClr val="000000"/>
              </a:solidFill>
              <a:latin typeface="Arial"/>
              <a:ea typeface="Arial"/>
              <a:cs typeface="Arial"/>
              <a:sym typeface="Arial"/>
            </a:endParaRPr>
          </a:p>
          <a:p>
            <a:pPr indent="0" lvl="0" marL="0" rtl="0" algn="l">
              <a:spcBef>
                <a:spcPts val="1200"/>
              </a:spcBef>
              <a:spcAft>
                <a:spcPts val="1600"/>
              </a:spcAft>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8" name="Shape 278"/>
        <p:cNvGrpSpPr/>
        <p:nvPr/>
      </p:nvGrpSpPr>
      <p:grpSpPr>
        <a:xfrm>
          <a:off x="0" y="0"/>
          <a:ext cx="0" cy="0"/>
          <a:chOff x="0" y="0"/>
          <a:chExt cx="0" cy="0"/>
        </a:xfrm>
      </p:grpSpPr>
      <p:sp>
        <p:nvSpPr>
          <p:cNvPr id="279" name="Google Shape;279;p38"/>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Ambivalence</a:t>
            </a:r>
            <a:endParaRPr/>
          </a:p>
        </p:txBody>
      </p:sp>
      <p:sp>
        <p:nvSpPr>
          <p:cNvPr id="280" name="Google Shape;280;p38"/>
          <p:cNvSpPr txBox="1"/>
          <p:nvPr>
            <p:ph idx="1" type="body"/>
          </p:nvPr>
        </p:nvSpPr>
        <p:spPr>
          <a:xfrm>
            <a:off x="819150" y="1866600"/>
            <a:ext cx="7505700" cy="25719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cs" sz="1800"/>
              <a:t>Perhaps your consultations sometimes seem to leave patients to- tally unmoved: “I’ve told him and told him, but he just won’t change.” How common this frustration is in health care! You explain over and over to patients what they need to do, how they could, why they should, and yet nothing happens. It is  </a:t>
            </a:r>
            <a:r>
              <a:rPr lang="cs" sz="1800">
                <a:solidFill>
                  <a:srgbClr val="FF0000"/>
                </a:solidFill>
              </a:rPr>
              <a:t>“righting reflex”.</a:t>
            </a:r>
            <a:endParaRPr sz="1800">
              <a:solidFill>
                <a:srgbClr val="FF0000"/>
              </a:solidFill>
            </a:endParaRPr>
          </a:p>
          <a:p>
            <a:pPr indent="0" lvl="0" marL="0" rtl="0" algn="l">
              <a:spcBef>
                <a:spcPts val="1200"/>
              </a:spcBef>
              <a:spcAft>
                <a:spcPts val="0"/>
              </a:spcAft>
              <a:buNone/>
            </a:pPr>
            <a:r>
              <a:t/>
            </a:r>
            <a:endParaRPr sz="1000">
              <a:solidFill>
                <a:srgbClr val="000000"/>
              </a:solidFill>
              <a:latin typeface="Arial"/>
              <a:ea typeface="Arial"/>
              <a:cs typeface="Arial"/>
              <a:sym typeface="Arial"/>
            </a:endParaRPr>
          </a:p>
          <a:p>
            <a:pPr indent="0" lvl="0" marL="0" rtl="0" algn="l">
              <a:spcBef>
                <a:spcPts val="1200"/>
              </a:spcBef>
              <a:spcAft>
                <a:spcPts val="1200"/>
              </a:spcAft>
              <a:buNone/>
            </a:pPr>
            <a:r>
              <a:t/>
            </a:r>
            <a:endParaRPr sz="1800">
              <a:solidFill>
                <a:srgbClr val="FF0000"/>
              </a:solidFill>
            </a:endParaRPr>
          </a:p>
        </p:txBody>
      </p:sp>
      <p:pic>
        <p:nvPicPr>
          <p:cNvPr id="281" name="Google Shape;281;p38"/>
          <p:cNvPicPr preferRelativeResize="0"/>
          <p:nvPr/>
        </p:nvPicPr>
        <p:blipFill>
          <a:blip r:embed="rId3">
            <a:alphaModFix/>
          </a:blip>
          <a:stretch>
            <a:fillRect/>
          </a:stretch>
        </p:blipFill>
        <p:spPr>
          <a:xfrm>
            <a:off x="3183600" y="263422"/>
            <a:ext cx="5724225" cy="147340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5" name="Shape 285"/>
        <p:cNvGrpSpPr/>
        <p:nvPr/>
      </p:nvGrpSpPr>
      <p:grpSpPr>
        <a:xfrm>
          <a:off x="0" y="0"/>
          <a:ext cx="0" cy="0"/>
          <a:chOff x="0" y="0"/>
          <a:chExt cx="0" cy="0"/>
        </a:xfrm>
      </p:grpSpPr>
      <p:sp>
        <p:nvSpPr>
          <p:cNvPr id="286" name="Google Shape;286;p39"/>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Righting reflex</a:t>
            </a:r>
            <a:endParaRPr/>
          </a:p>
        </p:txBody>
      </p:sp>
      <p:sp>
        <p:nvSpPr>
          <p:cNvPr id="287" name="Google Shape;287;p39"/>
          <p:cNvSpPr txBox="1"/>
          <p:nvPr>
            <p:ph idx="1" type="body"/>
          </p:nvPr>
        </p:nvSpPr>
        <p:spPr>
          <a:xfrm>
            <a:off x="819150" y="1866600"/>
            <a:ext cx="7505700" cy="25719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cs" sz="1800"/>
              <a:t>When you take a directing style with an ambivalent person, you are taking up one side of their own ambivalence— the pro-change side.</a:t>
            </a:r>
            <a:endParaRPr sz="1800"/>
          </a:p>
          <a:p>
            <a:pPr indent="0" lvl="0" marL="0" rtl="0" algn="l">
              <a:spcBef>
                <a:spcPts val="1200"/>
              </a:spcBef>
              <a:spcAft>
                <a:spcPts val="0"/>
              </a:spcAft>
              <a:buNone/>
            </a:pPr>
            <a:r>
              <a:rPr i="1" lang="cs" sz="1800"/>
              <a:t>“Exercising and losing weight would decrease your risk of a heart attack.”</a:t>
            </a:r>
            <a:endParaRPr i="1" sz="1800"/>
          </a:p>
          <a:p>
            <a:pPr indent="0" lvl="0" marL="0" rtl="0" algn="l">
              <a:spcBef>
                <a:spcPts val="1200"/>
              </a:spcBef>
              <a:spcAft>
                <a:spcPts val="0"/>
              </a:spcAft>
              <a:buNone/>
            </a:pPr>
            <a:r>
              <a:rPr i="1" lang="cs" sz="1800"/>
              <a:t>“It’s important for you to get out of bed and move around.” “I want you to stop smoking.”</a:t>
            </a:r>
            <a:endParaRPr i="1" sz="1800"/>
          </a:p>
          <a:p>
            <a:pPr indent="0" lvl="0" marL="0" rtl="0" algn="l">
              <a:spcBef>
                <a:spcPts val="1200"/>
              </a:spcBef>
              <a:spcAft>
                <a:spcPts val="0"/>
              </a:spcAft>
              <a:buNone/>
            </a:pPr>
            <a:r>
              <a:rPr i="1" lang="cs" sz="1800"/>
              <a:t>“This medicine won’t help you if you don’t take it faithfully.”</a:t>
            </a:r>
            <a:endParaRPr i="1" sz="1800"/>
          </a:p>
          <a:p>
            <a:pPr indent="0" lvl="0" marL="0" rtl="0" algn="l">
              <a:spcBef>
                <a:spcPts val="1200"/>
              </a:spcBef>
              <a:spcAft>
                <a:spcPts val="0"/>
              </a:spcAft>
              <a:buNone/>
            </a:pPr>
            <a:r>
              <a:rPr lang="cs" sz="1800">
                <a:solidFill>
                  <a:srgbClr val="BF9000"/>
                </a:solidFill>
              </a:rPr>
              <a:t>How will be patients answer probably? </a:t>
            </a:r>
            <a:endParaRPr sz="1800">
              <a:solidFill>
                <a:srgbClr val="BF9000"/>
              </a:solidFill>
            </a:endParaRPr>
          </a:p>
          <a:p>
            <a:pPr indent="0" lvl="0" marL="0" rtl="0" algn="l">
              <a:spcBef>
                <a:spcPts val="1200"/>
              </a:spcBef>
              <a:spcAft>
                <a:spcPts val="1200"/>
              </a:spcAft>
              <a:buNone/>
            </a:pPr>
            <a:r>
              <a:t/>
            </a:r>
            <a:endParaRPr sz="1800">
              <a:solidFill>
                <a:srgbClr val="FF0000"/>
              </a:solidFill>
            </a:endParaRPr>
          </a:p>
        </p:txBody>
      </p:sp>
      <p:pic>
        <p:nvPicPr>
          <p:cNvPr id="288" name="Google Shape;288;p39"/>
          <p:cNvPicPr preferRelativeResize="0"/>
          <p:nvPr/>
        </p:nvPicPr>
        <p:blipFill>
          <a:blip r:embed="rId3">
            <a:alphaModFix/>
          </a:blip>
          <a:stretch>
            <a:fillRect/>
          </a:stretch>
        </p:blipFill>
        <p:spPr>
          <a:xfrm>
            <a:off x="3525775" y="263425"/>
            <a:ext cx="5382051" cy="1473400"/>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2" name="Shape 292"/>
        <p:cNvGrpSpPr/>
        <p:nvPr/>
      </p:nvGrpSpPr>
      <p:grpSpPr>
        <a:xfrm>
          <a:off x="0" y="0"/>
          <a:ext cx="0" cy="0"/>
          <a:chOff x="0" y="0"/>
          <a:chExt cx="0" cy="0"/>
        </a:xfrm>
      </p:grpSpPr>
      <p:sp>
        <p:nvSpPr>
          <p:cNvPr id="293" name="Google Shape;293;p40"/>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Righting reflex</a:t>
            </a:r>
            <a:endParaRPr/>
          </a:p>
        </p:txBody>
      </p:sp>
      <p:sp>
        <p:nvSpPr>
          <p:cNvPr id="294" name="Google Shape;294;p40"/>
          <p:cNvSpPr txBox="1"/>
          <p:nvPr>
            <p:ph idx="1" type="body"/>
          </p:nvPr>
        </p:nvSpPr>
        <p:spPr>
          <a:xfrm>
            <a:off x="819150" y="1866600"/>
            <a:ext cx="7505700" cy="25719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i="1" lang="cs" sz="1800"/>
              <a:t>Example: </a:t>
            </a:r>
            <a:endParaRPr i="1" sz="1800"/>
          </a:p>
          <a:p>
            <a:pPr indent="0" lvl="0" marL="0" rtl="0" algn="l">
              <a:spcBef>
                <a:spcPts val="1200"/>
              </a:spcBef>
              <a:spcAft>
                <a:spcPts val="0"/>
              </a:spcAft>
              <a:buNone/>
            </a:pPr>
            <a:r>
              <a:rPr lang="cs" sz="1800"/>
              <a:t>PRACTITIONER: Well, if you did decide to exercise more, that would not only help your knee but also help you lose weight and improve your mood, you know. Exercise makes people slimmer, fitter, and feel better.</a:t>
            </a:r>
            <a:endParaRPr sz="1800"/>
          </a:p>
          <a:p>
            <a:pPr indent="0" lvl="0" marL="0" rtl="0" algn="l">
              <a:spcBef>
                <a:spcPts val="1200"/>
              </a:spcBef>
              <a:spcAft>
                <a:spcPts val="1200"/>
              </a:spcAft>
              <a:buNone/>
            </a:pPr>
            <a:r>
              <a:rPr lang="cs" sz="1800"/>
              <a:t>PATIENT: </a:t>
            </a:r>
            <a:r>
              <a:rPr i="1" lang="cs" sz="1800"/>
              <a:t>Yes, I know all that. But I can’t help thinking that if I exercise while my knee hurts, even with gentle things like swimming, that I am doing more damage to it, despite what you say about those studies you read. . . .</a:t>
            </a:r>
            <a:endParaRPr i="1" sz="1800"/>
          </a:p>
        </p:txBody>
      </p:sp>
      <p:pic>
        <p:nvPicPr>
          <p:cNvPr id="295" name="Google Shape;295;p40"/>
          <p:cNvPicPr preferRelativeResize="0"/>
          <p:nvPr/>
        </p:nvPicPr>
        <p:blipFill>
          <a:blip r:embed="rId3">
            <a:alphaModFix/>
          </a:blip>
          <a:stretch>
            <a:fillRect/>
          </a:stretch>
        </p:blipFill>
        <p:spPr>
          <a:xfrm>
            <a:off x="3525775" y="263425"/>
            <a:ext cx="5382051" cy="1473400"/>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9" name="Shape 299"/>
        <p:cNvGrpSpPr/>
        <p:nvPr/>
      </p:nvGrpSpPr>
      <p:grpSpPr>
        <a:xfrm>
          <a:off x="0" y="0"/>
          <a:ext cx="0" cy="0"/>
          <a:chOff x="0" y="0"/>
          <a:chExt cx="0" cy="0"/>
        </a:xfrm>
      </p:grpSpPr>
      <p:sp>
        <p:nvSpPr>
          <p:cNvPr id="300" name="Google Shape;300;p41"/>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Listening for CHANGE TALK </a:t>
            </a:r>
            <a:endParaRPr/>
          </a:p>
        </p:txBody>
      </p:sp>
      <p:sp>
        <p:nvSpPr>
          <p:cNvPr id="301" name="Google Shape;301;p41"/>
          <p:cNvSpPr txBox="1"/>
          <p:nvPr>
            <p:ph idx="1" type="body"/>
          </p:nvPr>
        </p:nvSpPr>
        <p:spPr>
          <a:xfrm>
            <a:off x="819150" y="1485900"/>
            <a:ext cx="7505700" cy="2952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sz="1800"/>
              <a:t>Change talk: </a:t>
            </a:r>
            <a:endParaRPr sz="1800"/>
          </a:p>
          <a:p>
            <a:pPr indent="0" lvl="0" marL="0" rtl="0" algn="l">
              <a:spcBef>
                <a:spcPts val="1600"/>
              </a:spcBef>
              <a:spcAft>
                <a:spcPts val="0"/>
              </a:spcAft>
              <a:buNone/>
            </a:pPr>
            <a:r>
              <a:rPr lang="cs" sz="1800"/>
              <a:t>When you are speaking with patient about behavior change, there are six themes you may hear, six different type of change talk.</a:t>
            </a:r>
            <a:endParaRPr sz="1800"/>
          </a:p>
          <a:p>
            <a:pPr indent="0" lvl="0" marL="0" rtl="0" algn="l">
              <a:spcBef>
                <a:spcPts val="1600"/>
              </a:spcBef>
              <a:spcAft>
                <a:spcPts val="0"/>
              </a:spcAft>
              <a:buNone/>
            </a:pPr>
            <a:r>
              <a:rPr lang="cs" sz="1800"/>
              <a:t>When you hear change talk, you are doing it right. When you find yourself arguing for change and the patient defending status quo, you know you are off course. </a:t>
            </a:r>
            <a:endParaRPr sz="1800"/>
          </a:p>
          <a:p>
            <a:pPr indent="0" lvl="0" marL="0" rtl="0" algn="l">
              <a:spcBef>
                <a:spcPts val="1600"/>
              </a:spcBef>
              <a:spcAft>
                <a:spcPts val="1600"/>
              </a:spcAft>
              <a:buNone/>
            </a:pPr>
            <a:r>
              <a:rPr lang="cs" sz="1800"/>
              <a:t>Themes are: DESIRE, ABILITY, REASONS, NEED, COMMITMENT, TAKING STEPS</a:t>
            </a:r>
            <a:endParaRPr sz="18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1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Introduction</a:t>
            </a:r>
            <a:endParaRPr/>
          </a:p>
        </p:txBody>
      </p:sp>
      <p:sp>
        <p:nvSpPr>
          <p:cNvPr id="141" name="Google Shape;141;p15"/>
          <p:cNvSpPr txBox="1"/>
          <p:nvPr>
            <p:ph idx="1" type="body"/>
          </p:nvPr>
        </p:nvSpPr>
        <p:spPr>
          <a:xfrm>
            <a:off x="819150" y="1482900"/>
            <a:ext cx="7505700" cy="2955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sz="1600">
                <a:solidFill>
                  <a:srgbClr val="000000"/>
                </a:solidFill>
                <a:latin typeface="Arial"/>
                <a:ea typeface="Arial"/>
                <a:cs typeface="Arial"/>
                <a:sym typeface="Arial"/>
              </a:rPr>
              <a:t>Motivational interviewing (MI) is a therapeutic conversation about change that is non-confrontational and goal directed. Is uses a number a different strategies to arrange conversation such as way that patients vocalize their own </a:t>
            </a:r>
            <a:r>
              <a:rPr b="1" lang="cs" sz="1600">
                <a:solidFill>
                  <a:srgbClr val="000000"/>
                </a:solidFill>
                <a:highlight>
                  <a:srgbClr val="F1C232"/>
                </a:highlight>
                <a:latin typeface="Arial"/>
                <a:ea typeface="Arial"/>
                <a:cs typeface="Arial"/>
                <a:sym typeface="Arial"/>
              </a:rPr>
              <a:t>motivational statements</a:t>
            </a:r>
            <a:r>
              <a:rPr lang="cs" sz="1600">
                <a:solidFill>
                  <a:srgbClr val="000000"/>
                </a:solidFill>
                <a:latin typeface="Arial"/>
                <a:ea typeface="Arial"/>
                <a:cs typeface="Arial"/>
                <a:sym typeface="Arial"/>
              </a:rPr>
              <a:t> thus talk themselves into making change. </a:t>
            </a:r>
            <a:endParaRPr sz="1600">
              <a:solidFill>
                <a:srgbClr val="000000"/>
              </a:solidFill>
              <a:latin typeface="Arial"/>
              <a:ea typeface="Arial"/>
              <a:cs typeface="Arial"/>
              <a:sym typeface="Arial"/>
            </a:endParaRPr>
          </a:p>
          <a:p>
            <a:pPr indent="0" lvl="0" marL="0" rtl="0" algn="l">
              <a:spcBef>
                <a:spcPts val="0"/>
              </a:spcBef>
              <a:spcAft>
                <a:spcPts val="0"/>
              </a:spcAft>
              <a:buNone/>
            </a:pPr>
            <a:r>
              <a:t/>
            </a:r>
            <a:endParaRPr sz="1600">
              <a:solidFill>
                <a:srgbClr val="000000"/>
              </a:solidFill>
              <a:latin typeface="Arial"/>
              <a:ea typeface="Arial"/>
              <a:cs typeface="Arial"/>
              <a:sym typeface="Arial"/>
            </a:endParaRPr>
          </a:p>
          <a:p>
            <a:pPr indent="0" lvl="0" marL="0" rtl="0" algn="l">
              <a:spcBef>
                <a:spcPts val="0"/>
              </a:spcBef>
              <a:spcAft>
                <a:spcPts val="0"/>
              </a:spcAft>
              <a:buNone/>
            </a:pPr>
            <a:r>
              <a:rPr lang="cs" sz="1600">
                <a:solidFill>
                  <a:srgbClr val="000000"/>
                </a:solidFill>
                <a:latin typeface="Arial"/>
                <a:ea typeface="Arial"/>
                <a:cs typeface="Arial"/>
                <a:sym typeface="Arial"/>
              </a:rPr>
              <a:t>MI began to be tested with many different health problems, particularly chronic diseases, in which behavior change is key and patient motivational is common challenges. There have a positive trials of MI in the management of cardiovascular disease, diabetes, diet, hypertension, psychosis (treatment adherence), and pathological gambling, exercise and </a:t>
            </a:r>
            <a:r>
              <a:rPr lang="cs" sz="1600">
                <a:solidFill>
                  <a:srgbClr val="000000"/>
                </a:solidFill>
                <a:latin typeface="Arial"/>
                <a:ea typeface="Arial"/>
                <a:cs typeface="Arial"/>
                <a:sym typeface="Arial"/>
              </a:rPr>
              <a:t>lifestyle</a:t>
            </a:r>
            <a:r>
              <a:rPr lang="cs" sz="1600">
                <a:solidFill>
                  <a:srgbClr val="000000"/>
                </a:solidFill>
                <a:latin typeface="Arial"/>
                <a:ea typeface="Arial"/>
                <a:cs typeface="Arial"/>
                <a:sym typeface="Arial"/>
              </a:rPr>
              <a:t> changes.</a:t>
            </a:r>
            <a:endParaRPr sz="1600"/>
          </a:p>
        </p:txBody>
      </p:sp>
      <p:sp>
        <p:nvSpPr>
          <p:cNvPr id="142" name="Google Shape;142;p15"/>
          <p:cNvSpPr/>
          <p:nvPr/>
        </p:nvSpPr>
        <p:spPr>
          <a:xfrm>
            <a:off x="4840525" y="393200"/>
            <a:ext cx="2876100" cy="1089600"/>
          </a:xfrm>
          <a:prstGeom prst="wedgeRectCallout">
            <a:avLst>
              <a:gd fmla="val 71374" name="adj1"/>
              <a:gd fmla="val 50106" name="adj2"/>
            </a:avLst>
          </a:prstGeom>
          <a:solidFill>
            <a:srgbClr val="F1C23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cs"/>
              <a:t>I really should…</a:t>
            </a:r>
            <a:endParaRPr b="1"/>
          </a:p>
          <a:p>
            <a:pPr indent="0" lvl="0" marL="0" rtl="0" algn="l">
              <a:spcBef>
                <a:spcPts val="0"/>
              </a:spcBef>
              <a:spcAft>
                <a:spcPts val="0"/>
              </a:spcAft>
              <a:buNone/>
            </a:pPr>
            <a:r>
              <a:rPr b="1" lang="cs"/>
              <a:t>I need to change it. </a:t>
            </a:r>
            <a:endParaRPr b="1"/>
          </a:p>
          <a:p>
            <a:pPr indent="0" lvl="0" marL="0" rtl="0" algn="l">
              <a:spcBef>
                <a:spcPts val="0"/>
              </a:spcBef>
              <a:spcAft>
                <a:spcPts val="0"/>
              </a:spcAft>
              <a:buNone/>
            </a:pPr>
            <a:r>
              <a:rPr b="1" lang="cs"/>
              <a:t>I think that I have a problem. </a:t>
            </a:r>
            <a:endParaRPr b="1"/>
          </a:p>
          <a:p>
            <a:pPr indent="0" lvl="0" marL="0" rtl="0" algn="l">
              <a:spcBef>
                <a:spcPts val="0"/>
              </a:spcBef>
              <a:spcAft>
                <a:spcPts val="0"/>
              </a:spcAft>
              <a:buNone/>
            </a:pPr>
            <a:r>
              <a:rPr b="1" lang="cs"/>
              <a:t>I need to do something with it. </a:t>
            </a:r>
            <a:endParaRPr b="1"/>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5" name="Shape 305"/>
        <p:cNvGrpSpPr/>
        <p:nvPr/>
      </p:nvGrpSpPr>
      <p:grpSpPr>
        <a:xfrm>
          <a:off x="0" y="0"/>
          <a:ext cx="0" cy="0"/>
          <a:chOff x="0" y="0"/>
          <a:chExt cx="0" cy="0"/>
        </a:xfrm>
      </p:grpSpPr>
      <p:sp>
        <p:nvSpPr>
          <p:cNvPr id="306" name="Google Shape;306;p42"/>
          <p:cNvSpPr txBox="1"/>
          <p:nvPr>
            <p:ph type="title"/>
          </p:nvPr>
        </p:nvSpPr>
        <p:spPr>
          <a:xfrm>
            <a:off x="5427950" y="473200"/>
            <a:ext cx="3451500" cy="423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sz="1800">
                <a:latin typeface="Arial"/>
                <a:ea typeface="Arial"/>
                <a:cs typeface="Arial"/>
                <a:sym typeface="Arial"/>
              </a:rPr>
              <a:t>Ambivalence often involves conflict among these four motivational themes: desire, ability, reasons, and need. </a:t>
            </a:r>
            <a:endParaRPr sz="1800">
              <a:latin typeface="Arial"/>
              <a:ea typeface="Arial"/>
              <a:cs typeface="Arial"/>
              <a:sym typeface="Arial"/>
            </a:endParaRPr>
          </a:p>
          <a:p>
            <a:pPr indent="0" lvl="0" marL="0" rtl="0" algn="l">
              <a:spcBef>
                <a:spcPts val="0"/>
              </a:spcBef>
              <a:spcAft>
                <a:spcPts val="0"/>
              </a:spcAft>
              <a:buNone/>
            </a:pPr>
            <a:r>
              <a:t/>
            </a:r>
            <a:endParaRPr sz="1800">
              <a:latin typeface="Arial"/>
              <a:ea typeface="Arial"/>
              <a:cs typeface="Arial"/>
              <a:sym typeface="Arial"/>
            </a:endParaRPr>
          </a:p>
          <a:p>
            <a:pPr indent="0" lvl="0" marL="0" rtl="0" algn="l">
              <a:spcBef>
                <a:spcPts val="0"/>
              </a:spcBef>
              <a:spcAft>
                <a:spcPts val="0"/>
              </a:spcAft>
              <a:buNone/>
            </a:pPr>
            <a:r>
              <a:rPr lang="cs" sz="1800">
                <a:latin typeface="Arial"/>
                <a:ea typeface="Arial"/>
                <a:cs typeface="Arial"/>
                <a:sym typeface="Arial"/>
              </a:rPr>
              <a:t>“I really should (need) but I </a:t>
            </a:r>
            <a:r>
              <a:rPr lang="cs" sz="1800">
                <a:latin typeface="Arial"/>
                <a:ea typeface="Arial"/>
                <a:cs typeface="Arial"/>
                <a:sym typeface="Arial"/>
              </a:rPr>
              <a:t>can't (ability)</a:t>
            </a:r>
            <a:r>
              <a:rPr lang="cs" sz="1800">
                <a:latin typeface="Arial"/>
                <a:ea typeface="Arial"/>
                <a:cs typeface="Arial"/>
                <a:sym typeface="Arial"/>
              </a:rPr>
              <a:t>”</a:t>
            </a:r>
            <a:endParaRPr sz="1800">
              <a:latin typeface="Arial"/>
              <a:ea typeface="Arial"/>
              <a:cs typeface="Arial"/>
              <a:sym typeface="Arial"/>
            </a:endParaRPr>
          </a:p>
          <a:p>
            <a:pPr indent="0" lvl="0" marL="0" rtl="0" algn="l">
              <a:spcBef>
                <a:spcPts val="0"/>
              </a:spcBef>
              <a:spcAft>
                <a:spcPts val="0"/>
              </a:spcAft>
              <a:buNone/>
            </a:pPr>
            <a:r>
              <a:t/>
            </a:r>
            <a:endParaRPr sz="1800">
              <a:latin typeface="Arial"/>
              <a:ea typeface="Arial"/>
              <a:cs typeface="Arial"/>
              <a:sym typeface="Arial"/>
            </a:endParaRPr>
          </a:p>
          <a:p>
            <a:pPr indent="0" lvl="0" marL="0" rtl="0" algn="l">
              <a:spcBef>
                <a:spcPts val="0"/>
              </a:spcBef>
              <a:spcAft>
                <a:spcPts val="0"/>
              </a:spcAft>
              <a:buNone/>
            </a:pPr>
            <a:r>
              <a:rPr lang="cs" sz="1800">
                <a:latin typeface="Arial"/>
                <a:ea typeface="Arial"/>
                <a:cs typeface="Arial"/>
                <a:sym typeface="Arial"/>
              </a:rPr>
              <a:t>“I want to (desire) but it hurts (reasons).”</a:t>
            </a:r>
            <a:endParaRPr sz="1800">
              <a:latin typeface="Arial"/>
              <a:ea typeface="Arial"/>
              <a:cs typeface="Arial"/>
              <a:sym typeface="Arial"/>
            </a:endParaRPr>
          </a:p>
          <a:p>
            <a:pPr indent="0" lvl="0" marL="0" rtl="0" algn="l">
              <a:spcBef>
                <a:spcPts val="0"/>
              </a:spcBef>
              <a:spcAft>
                <a:spcPts val="0"/>
              </a:spcAft>
              <a:buNone/>
            </a:pPr>
            <a:r>
              <a:t/>
            </a:r>
            <a:endParaRPr sz="1800">
              <a:latin typeface="Arial"/>
              <a:ea typeface="Arial"/>
              <a:cs typeface="Arial"/>
              <a:sym typeface="Arial"/>
            </a:endParaRPr>
          </a:p>
          <a:p>
            <a:pPr indent="0" lvl="0" marL="0" rtl="0" algn="l">
              <a:spcBef>
                <a:spcPts val="0"/>
              </a:spcBef>
              <a:spcAft>
                <a:spcPts val="0"/>
              </a:spcAft>
              <a:buNone/>
            </a:pPr>
            <a:r>
              <a:t/>
            </a:r>
            <a:endParaRPr sz="1800">
              <a:latin typeface="Arial"/>
              <a:ea typeface="Arial"/>
              <a:cs typeface="Arial"/>
              <a:sym typeface="Arial"/>
            </a:endParaRPr>
          </a:p>
          <a:p>
            <a:pPr indent="0" lvl="0" marL="0" rtl="0" algn="l">
              <a:spcBef>
                <a:spcPts val="0"/>
              </a:spcBef>
              <a:spcAft>
                <a:spcPts val="0"/>
              </a:spcAft>
              <a:buNone/>
            </a:pPr>
            <a:r>
              <a:rPr b="1" lang="cs" sz="1800">
                <a:solidFill>
                  <a:srgbClr val="A61C00"/>
                </a:solidFill>
                <a:latin typeface="Arial"/>
                <a:ea typeface="Arial"/>
                <a:cs typeface="Arial"/>
                <a:sym typeface="Arial"/>
              </a:rPr>
              <a:t>DARN - desire, ability, reasons, need</a:t>
            </a:r>
            <a:endParaRPr b="1" sz="1800">
              <a:solidFill>
                <a:srgbClr val="A61C00"/>
              </a:solidFill>
              <a:latin typeface="Arial"/>
              <a:ea typeface="Arial"/>
              <a:cs typeface="Arial"/>
              <a:sym typeface="Arial"/>
            </a:endParaRPr>
          </a:p>
        </p:txBody>
      </p:sp>
      <p:pic>
        <p:nvPicPr>
          <p:cNvPr id="307" name="Google Shape;307;p42"/>
          <p:cNvPicPr preferRelativeResize="0"/>
          <p:nvPr/>
        </p:nvPicPr>
        <p:blipFill>
          <a:blip r:embed="rId3">
            <a:alphaModFix/>
          </a:blip>
          <a:stretch>
            <a:fillRect/>
          </a:stretch>
        </p:blipFill>
        <p:spPr>
          <a:xfrm>
            <a:off x="315400" y="219637"/>
            <a:ext cx="5184950" cy="4704225"/>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1" name="Shape 311"/>
        <p:cNvGrpSpPr/>
        <p:nvPr/>
      </p:nvGrpSpPr>
      <p:grpSpPr>
        <a:xfrm>
          <a:off x="0" y="0"/>
          <a:ext cx="0" cy="0"/>
          <a:chOff x="0" y="0"/>
          <a:chExt cx="0" cy="0"/>
        </a:xfrm>
      </p:grpSpPr>
      <p:sp>
        <p:nvSpPr>
          <p:cNvPr id="312" name="Google Shape;312;p43"/>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Reactions, which are counterproductive:</a:t>
            </a:r>
            <a:endParaRPr/>
          </a:p>
        </p:txBody>
      </p:sp>
      <p:sp>
        <p:nvSpPr>
          <p:cNvPr id="313" name="Google Shape;313;p43"/>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cs" sz="1800">
                <a:solidFill>
                  <a:srgbClr val="000000"/>
                </a:solidFill>
                <a:latin typeface="Arial"/>
                <a:ea typeface="Arial"/>
                <a:cs typeface="Arial"/>
                <a:sym typeface="Arial"/>
              </a:rPr>
              <a:t>Statements such as these can trigger some skepticism:</a:t>
            </a:r>
            <a:endParaRPr sz="1800">
              <a:solidFill>
                <a:srgbClr val="000000"/>
              </a:solidFill>
              <a:latin typeface="Arial"/>
              <a:ea typeface="Arial"/>
              <a:cs typeface="Arial"/>
              <a:sym typeface="Arial"/>
            </a:endParaRPr>
          </a:p>
          <a:p>
            <a:pPr indent="0" lvl="0" marL="0" rtl="0" algn="l">
              <a:spcBef>
                <a:spcPts val="1200"/>
              </a:spcBef>
              <a:spcAft>
                <a:spcPts val="0"/>
              </a:spcAft>
              <a:buNone/>
            </a:pPr>
            <a:r>
              <a:rPr i="1" lang="cs" sz="1800">
                <a:solidFill>
                  <a:srgbClr val="000000"/>
                </a:solidFill>
                <a:latin typeface="Arial"/>
                <a:ea typeface="Arial"/>
                <a:cs typeface="Arial"/>
                <a:sym typeface="Arial"/>
              </a:rPr>
              <a:t>“Yes, but did you read it?”</a:t>
            </a:r>
            <a:r>
              <a:rPr lang="cs" sz="1800">
                <a:solidFill>
                  <a:srgbClr val="000000"/>
                </a:solidFill>
                <a:latin typeface="Arial"/>
                <a:ea typeface="Arial"/>
                <a:cs typeface="Arial"/>
                <a:sym typeface="Arial"/>
              </a:rPr>
              <a:t> [the book on aerobics]</a:t>
            </a:r>
            <a:endParaRPr sz="1800">
              <a:solidFill>
                <a:srgbClr val="000000"/>
              </a:solidFill>
              <a:latin typeface="Arial"/>
              <a:ea typeface="Arial"/>
              <a:cs typeface="Arial"/>
              <a:sym typeface="Arial"/>
            </a:endParaRPr>
          </a:p>
          <a:p>
            <a:pPr indent="0" lvl="0" marL="0" rtl="0" algn="l">
              <a:spcBef>
                <a:spcPts val="1200"/>
              </a:spcBef>
              <a:spcAft>
                <a:spcPts val="0"/>
              </a:spcAft>
              <a:buNone/>
            </a:pPr>
            <a:r>
              <a:rPr i="1" lang="cs" sz="1800">
                <a:solidFill>
                  <a:srgbClr val="000000"/>
                </a:solidFill>
                <a:latin typeface="Arial"/>
                <a:ea typeface="Arial"/>
                <a:cs typeface="Arial"/>
                <a:sym typeface="Arial"/>
              </a:rPr>
              <a:t> “Well, are you using them?”</a:t>
            </a:r>
            <a:r>
              <a:rPr lang="cs" sz="1800">
                <a:solidFill>
                  <a:srgbClr val="000000"/>
                </a:solidFill>
                <a:latin typeface="Arial"/>
                <a:ea typeface="Arial"/>
                <a:cs typeface="Arial"/>
                <a:sym typeface="Arial"/>
              </a:rPr>
              <a:t> [the condoms] </a:t>
            </a:r>
            <a:endParaRPr sz="1800">
              <a:solidFill>
                <a:srgbClr val="000000"/>
              </a:solidFill>
              <a:latin typeface="Arial"/>
              <a:ea typeface="Arial"/>
              <a:cs typeface="Arial"/>
              <a:sym typeface="Arial"/>
            </a:endParaRPr>
          </a:p>
          <a:p>
            <a:pPr indent="0" lvl="0" marL="0" rtl="0" algn="l">
              <a:spcBef>
                <a:spcPts val="1200"/>
              </a:spcBef>
              <a:spcAft>
                <a:spcPts val="0"/>
              </a:spcAft>
              <a:buNone/>
            </a:pPr>
            <a:r>
              <a:rPr i="1" lang="cs" sz="1800">
                <a:solidFill>
                  <a:srgbClr val="000000"/>
                </a:solidFill>
                <a:latin typeface="Arial"/>
                <a:ea typeface="Arial"/>
                <a:cs typeface="Arial"/>
                <a:sym typeface="Arial"/>
              </a:rPr>
              <a:t>“February—the shortest month!” </a:t>
            </a:r>
            <a:r>
              <a:rPr lang="cs" sz="1800">
                <a:solidFill>
                  <a:srgbClr val="000000"/>
                </a:solidFill>
                <a:latin typeface="Arial"/>
                <a:ea typeface="Arial"/>
                <a:cs typeface="Arial"/>
                <a:sym typeface="Arial"/>
              </a:rPr>
              <a:t>[not eating meat]</a:t>
            </a:r>
            <a:endParaRPr sz="1800">
              <a:solidFill>
                <a:srgbClr val="000000"/>
              </a:solidFill>
              <a:latin typeface="Arial"/>
              <a:ea typeface="Arial"/>
              <a:cs typeface="Arial"/>
              <a:sym typeface="Arial"/>
            </a:endParaRPr>
          </a:p>
          <a:p>
            <a:pPr indent="0" lvl="0" marL="0" rtl="0" algn="l">
              <a:spcBef>
                <a:spcPts val="1200"/>
              </a:spcBef>
              <a:spcAft>
                <a:spcPts val="1600"/>
              </a:spcAft>
              <a:buNone/>
            </a:pPr>
            <a:r>
              <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7" name="Shape 317"/>
        <p:cNvGrpSpPr/>
        <p:nvPr/>
      </p:nvGrpSpPr>
      <p:grpSpPr>
        <a:xfrm>
          <a:off x="0" y="0"/>
          <a:ext cx="0" cy="0"/>
          <a:chOff x="0" y="0"/>
          <a:chExt cx="0" cy="0"/>
        </a:xfrm>
      </p:grpSpPr>
      <p:sp>
        <p:nvSpPr>
          <p:cNvPr id="318" name="Google Shape;318;p4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How we can ask for DARN?</a:t>
            </a:r>
            <a:endParaRPr/>
          </a:p>
        </p:txBody>
      </p:sp>
      <p:sp>
        <p:nvSpPr>
          <p:cNvPr id="319" name="Google Shape;319;p4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cs" sz="1800">
                <a:solidFill>
                  <a:srgbClr val="000000"/>
                </a:solidFill>
                <a:latin typeface="Arial"/>
                <a:ea typeface="Arial"/>
                <a:cs typeface="Arial"/>
                <a:sym typeface="Arial"/>
              </a:rPr>
              <a:t>“Why would you </a:t>
            </a:r>
            <a:r>
              <a:rPr i="1" lang="cs" sz="1800">
                <a:solidFill>
                  <a:srgbClr val="000000"/>
                </a:solidFill>
                <a:latin typeface="Arial"/>
                <a:ea typeface="Arial"/>
                <a:cs typeface="Arial"/>
                <a:sym typeface="Arial"/>
              </a:rPr>
              <a:t>want </a:t>
            </a:r>
            <a:r>
              <a:rPr lang="cs" sz="1800">
                <a:solidFill>
                  <a:srgbClr val="000000"/>
                </a:solidFill>
                <a:latin typeface="Arial"/>
                <a:ea typeface="Arial"/>
                <a:cs typeface="Arial"/>
                <a:sym typeface="Arial"/>
              </a:rPr>
              <a:t>to quit smoking [desire]?”</a:t>
            </a:r>
            <a:endParaRPr sz="1800">
              <a:solidFill>
                <a:srgbClr val="000000"/>
              </a:solidFill>
              <a:latin typeface="Arial"/>
              <a:ea typeface="Arial"/>
              <a:cs typeface="Arial"/>
              <a:sym typeface="Arial"/>
            </a:endParaRPr>
          </a:p>
          <a:p>
            <a:pPr indent="0" lvl="0" marL="0" rtl="0" algn="l">
              <a:spcBef>
                <a:spcPts val="1200"/>
              </a:spcBef>
              <a:spcAft>
                <a:spcPts val="0"/>
              </a:spcAft>
              <a:buNone/>
            </a:pPr>
            <a:r>
              <a:rPr lang="cs" sz="1800">
                <a:solidFill>
                  <a:srgbClr val="000000"/>
                </a:solidFill>
                <a:latin typeface="Arial"/>
                <a:ea typeface="Arial"/>
                <a:cs typeface="Arial"/>
                <a:sym typeface="Arial"/>
              </a:rPr>
              <a:t>“How would you do it, if you decided to [ability]?”</a:t>
            </a:r>
            <a:endParaRPr sz="1800">
              <a:solidFill>
                <a:srgbClr val="000000"/>
              </a:solidFill>
              <a:latin typeface="Arial"/>
              <a:ea typeface="Arial"/>
              <a:cs typeface="Arial"/>
              <a:sym typeface="Arial"/>
            </a:endParaRPr>
          </a:p>
          <a:p>
            <a:pPr indent="0" lvl="0" marL="0" rtl="0" algn="l">
              <a:spcBef>
                <a:spcPts val="1200"/>
              </a:spcBef>
              <a:spcAft>
                <a:spcPts val="0"/>
              </a:spcAft>
              <a:buNone/>
            </a:pPr>
            <a:r>
              <a:rPr lang="cs" sz="1800">
                <a:solidFill>
                  <a:srgbClr val="000000"/>
                </a:solidFill>
                <a:latin typeface="Arial"/>
                <a:ea typeface="Arial"/>
                <a:cs typeface="Arial"/>
                <a:sym typeface="Arial"/>
              </a:rPr>
              <a:t>“What for you are the three best reasons for quitting [reasons]?” </a:t>
            </a:r>
            <a:endParaRPr sz="1800">
              <a:solidFill>
                <a:srgbClr val="000000"/>
              </a:solidFill>
              <a:latin typeface="Arial"/>
              <a:ea typeface="Arial"/>
              <a:cs typeface="Arial"/>
              <a:sym typeface="Arial"/>
            </a:endParaRPr>
          </a:p>
          <a:p>
            <a:pPr indent="0" lvl="0" marL="0" rtl="0" algn="l">
              <a:spcBef>
                <a:spcPts val="1200"/>
              </a:spcBef>
              <a:spcAft>
                <a:spcPts val="0"/>
              </a:spcAft>
              <a:buNone/>
            </a:pPr>
            <a:r>
              <a:rPr lang="cs" sz="1800">
                <a:solidFill>
                  <a:srgbClr val="000000"/>
                </a:solidFill>
                <a:latin typeface="Arial"/>
                <a:ea typeface="Arial"/>
                <a:cs typeface="Arial"/>
                <a:sym typeface="Arial"/>
              </a:rPr>
              <a:t>“How important is it for you to quit [need]?”</a:t>
            </a:r>
            <a:endParaRPr sz="1800">
              <a:solidFill>
                <a:srgbClr val="000000"/>
              </a:solidFill>
              <a:latin typeface="Arial"/>
              <a:ea typeface="Arial"/>
              <a:cs typeface="Arial"/>
              <a:sym typeface="Arial"/>
            </a:endParaRPr>
          </a:p>
          <a:p>
            <a:pPr indent="0" lvl="0" marL="0" rtl="0" algn="l">
              <a:spcBef>
                <a:spcPts val="1200"/>
              </a:spcBef>
              <a:spcAft>
                <a:spcPts val="1600"/>
              </a:spcAft>
              <a:buNone/>
            </a:pPr>
            <a:r>
              <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3" name="Shape 323"/>
        <p:cNvGrpSpPr/>
        <p:nvPr/>
      </p:nvGrpSpPr>
      <p:grpSpPr>
        <a:xfrm>
          <a:off x="0" y="0"/>
          <a:ext cx="0" cy="0"/>
          <a:chOff x="0" y="0"/>
          <a:chExt cx="0" cy="0"/>
        </a:xfrm>
      </p:grpSpPr>
      <p:sp>
        <p:nvSpPr>
          <p:cNvPr id="324" name="Google Shape;324;p4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cs">
                <a:solidFill>
                  <a:srgbClr val="BF9000"/>
                </a:solidFill>
              </a:rPr>
              <a:t>Asking </a:t>
            </a:r>
            <a:endParaRPr b="1">
              <a:solidFill>
                <a:srgbClr val="BF9000"/>
              </a:solidFill>
            </a:endParaRPr>
          </a:p>
          <a:p>
            <a:pPr indent="0" lvl="0" marL="0" rtl="0" algn="l">
              <a:spcBef>
                <a:spcPts val="0"/>
              </a:spcBef>
              <a:spcAft>
                <a:spcPts val="0"/>
              </a:spcAft>
              <a:buNone/>
            </a:pPr>
            <a:r>
              <a:rPr lang="cs"/>
              <a:t>Closed and Open questions</a:t>
            </a:r>
            <a:endParaRPr/>
          </a:p>
        </p:txBody>
      </p:sp>
      <p:sp>
        <p:nvSpPr>
          <p:cNvPr id="325" name="Google Shape;325;p45"/>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cs" sz="1800">
                <a:solidFill>
                  <a:srgbClr val="BF9000"/>
                </a:solidFill>
              </a:rPr>
              <a:t>Which type of questions is it? </a:t>
            </a:r>
            <a:endParaRPr b="1" sz="1800">
              <a:solidFill>
                <a:srgbClr val="BF9000"/>
              </a:solidFill>
            </a:endParaRPr>
          </a:p>
          <a:p>
            <a:pPr indent="0" lvl="0" marL="0" rtl="0" algn="l">
              <a:spcBef>
                <a:spcPts val="1600"/>
              </a:spcBef>
              <a:spcAft>
                <a:spcPts val="0"/>
              </a:spcAft>
              <a:buNone/>
            </a:pPr>
            <a:r>
              <a:rPr lang="cs" sz="1800"/>
              <a:t>“Where does it hurt?”</a:t>
            </a:r>
            <a:endParaRPr sz="1800"/>
          </a:p>
          <a:p>
            <a:pPr indent="0" lvl="0" marL="0" rtl="0" algn="l">
              <a:spcBef>
                <a:spcPts val="1200"/>
              </a:spcBef>
              <a:spcAft>
                <a:spcPts val="0"/>
              </a:spcAft>
              <a:buNone/>
            </a:pPr>
            <a:r>
              <a:rPr lang="cs" sz="1800"/>
              <a:t>“Has your daughter had a fever?”</a:t>
            </a:r>
            <a:endParaRPr sz="1800"/>
          </a:p>
          <a:p>
            <a:pPr indent="0" lvl="0" marL="0" rtl="0" algn="l">
              <a:spcBef>
                <a:spcPts val="1200"/>
              </a:spcBef>
              <a:spcAft>
                <a:spcPts val="0"/>
              </a:spcAft>
              <a:buNone/>
            </a:pPr>
            <a:r>
              <a:rPr lang="cs" sz="1800"/>
              <a:t>“Have you been taking your medication?”</a:t>
            </a:r>
            <a:endParaRPr sz="1800"/>
          </a:p>
          <a:p>
            <a:pPr indent="0" lvl="0" marL="0" rtl="0" algn="l">
              <a:spcBef>
                <a:spcPts val="1200"/>
              </a:spcBef>
              <a:spcAft>
                <a:spcPts val="0"/>
              </a:spcAft>
              <a:buNone/>
            </a:pPr>
            <a:r>
              <a:rPr lang="cs" sz="1800"/>
              <a:t>“When you do drink, how many drinks do you normally have?” </a:t>
            </a:r>
            <a:endParaRPr sz="1800"/>
          </a:p>
          <a:p>
            <a:pPr indent="0" lvl="0" marL="0" rtl="0" algn="l">
              <a:spcBef>
                <a:spcPts val="1200"/>
              </a:spcBef>
              <a:spcAft>
                <a:spcPts val="1200"/>
              </a:spcAft>
              <a:buNone/>
            </a:pPr>
            <a:r>
              <a:rPr lang="cs" sz="1800"/>
              <a:t>“Does it seem worse in the morning or in the evening?”</a:t>
            </a:r>
            <a:endParaRPr sz="180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9" name="Shape 329"/>
        <p:cNvGrpSpPr/>
        <p:nvPr/>
      </p:nvGrpSpPr>
      <p:grpSpPr>
        <a:xfrm>
          <a:off x="0" y="0"/>
          <a:ext cx="0" cy="0"/>
          <a:chOff x="0" y="0"/>
          <a:chExt cx="0" cy="0"/>
        </a:xfrm>
      </p:grpSpPr>
      <p:sp>
        <p:nvSpPr>
          <p:cNvPr id="330" name="Google Shape;330;p4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cs">
                <a:solidFill>
                  <a:srgbClr val="BF9000"/>
                </a:solidFill>
              </a:rPr>
              <a:t>Asking </a:t>
            </a:r>
            <a:endParaRPr b="1">
              <a:solidFill>
                <a:srgbClr val="BF9000"/>
              </a:solidFill>
            </a:endParaRPr>
          </a:p>
          <a:p>
            <a:pPr indent="0" lvl="0" marL="0" rtl="0" algn="l">
              <a:spcBef>
                <a:spcPts val="0"/>
              </a:spcBef>
              <a:spcAft>
                <a:spcPts val="0"/>
              </a:spcAft>
              <a:buNone/>
            </a:pPr>
            <a:r>
              <a:t/>
            </a:r>
            <a:endParaRPr/>
          </a:p>
        </p:txBody>
      </p:sp>
      <p:sp>
        <p:nvSpPr>
          <p:cNvPr id="331" name="Google Shape;331;p46"/>
          <p:cNvSpPr txBox="1"/>
          <p:nvPr>
            <p:ph idx="1" type="body"/>
          </p:nvPr>
        </p:nvSpPr>
        <p:spPr>
          <a:xfrm>
            <a:off x="819150" y="1555500"/>
            <a:ext cx="7505700" cy="28833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cs" sz="1800">
                <a:solidFill>
                  <a:srgbClr val="000000"/>
                </a:solidFill>
                <a:latin typeface="Arial"/>
                <a:ea typeface="Arial"/>
                <a:cs typeface="Arial"/>
                <a:sym typeface="Arial"/>
              </a:rPr>
              <a:t>When you ask open questions, you give your patient more active involvement in and influence over the course of the consultation. Open questions also allow patients to tell you things that you have not asked about but that are potentially important. In addition, asking open questions can give you a chance to catch your breath, to stop, look, and listen. </a:t>
            </a:r>
            <a:endParaRPr sz="1800">
              <a:solidFill>
                <a:srgbClr val="000000"/>
              </a:solidFill>
              <a:latin typeface="Arial"/>
              <a:ea typeface="Arial"/>
              <a:cs typeface="Arial"/>
              <a:sym typeface="Arial"/>
            </a:endParaRPr>
          </a:p>
          <a:p>
            <a:pPr indent="0" lvl="0" marL="0" rtl="0" algn="l">
              <a:spcBef>
                <a:spcPts val="1200"/>
              </a:spcBef>
              <a:spcAft>
                <a:spcPts val="0"/>
              </a:spcAft>
              <a:buNone/>
            </a:pPr>
            <a:r>
              <a:rPr lang="cs" sz="1800"/>
              <a:t>Open questions are those to which there is not an obvious short answer. They invite the person to offer their own experiences and perceptions. </a:t>
            </a:r>
            <a:endParaRPr sz="1800">
              <a:solidFill>
                <a:srgbClr val="000000"/>
              </a:solidFill>
              <a:latin typeface="Arial"/>
              <a:ea typeface="Arial"/>
              <a:cs typeface="Arial"/>
              <a:sym typeface="Arial"/>
            </a:endParaRPr>
          </a:p>
          <a:p>
            <a:pPr indent="0" lvl="0" marL="0" rtl="0" algn="l">
              <a:spcBef>
                <a:spcPts val="1200"/>
              </a:spcBef>
              <a:spcAft>
                <a:spcPts val="1200"/>
              </a:spcAft>
              <a:buNone/>
            </a:pPr>
            <a:r>
              <a:t/>
            </a:r>
            <a:endParaRPr sz="180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5" name="Shape 335"/>
        <p:cNvGrpSpPr/>
        <p:nvPr/>
      </p:nvGrpSpPr>
      <p:grpSpPr>
        <a:xfrm>
          <a:off x="0" y="0"/>
          <a:ext cx="0" cy="0"/>
          <a:chOff x="0" y="0"/>
          <a:chExt cx="0" cy="0"/>
        </a:xfrm>
      </p:grpSpPr>
      <p:sp>
        <p:nvSpPr>
          <p:cNvPr id="336" name="Google Shape;336;p47"/>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cs">
                <a:solidFill>
                  <a:srgbClr val="BF9000"/>
                </a:solidFill>
              </a:rPr>
              <a:t>Asking </a:t>
            </a:r>
            <a:endParaRPr b="1">
              <a:solidFill>
                <a:srgbClr val="BF9000"/>
              </a:solidFill>
            </a:endParaRPr>
          </a:p>
          <a:p>
            <a:pPr indent="0" lvl="0" marL="0" rtl="0" algn="l">
              <a:spcBef>
                <a:spcPts val="0"/>
              </a:spcBef>
              <a:spcAft>
                <a:spcPts val="0"/>
              </a:spcAft>
              <a:buNone/>
            </a:pPr>
            <a:r>
              <a:t/>
            </a:r>
            <a:endParaRPr/>
          </a:p>
        </p:txBody>
      </p:sp>
      <p:sp>
        <p:nvSpPr>
          <p:cNvPr id="337" name="Google Shape;337;p47"/>
          <p:cNvSpPr txBox="1"/>
          <p:nvPr>
            <p:ph idx="1" type="body"/>
          </p:nvPr>
        </p:nvSpPr>
        <p:spPr>
          <a:xfrm>
            <a:off x="819150" y="1555500"/>
            <a:ext cx="7505700" cy="28833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cs" sz="1800"/>
              <a:t>“In what ways has this interfered with your life?”</a:t>
            </a:r>
            <a:endParaRPr sz="1800"/>
          </a:p>
          <a:p>
            <a:pPr indent="0" lvl="0" marL="0" rtl="0" algn="l">
              <a:lnSpc>
                <a:spcPct val="100000"/>
              </a:lnSpc>
              <a:spcBef>
                <a:spcPts val="0"/>
              </a:spcBef>
              <a:spcAft>
                <a:spcPts val="0"/>
              </a:spcAft>
              <a:buNone/>
            </a:pPr>
            <a:r>
              <a:rPr lang="cs" sz="1800"/>
              <a:t>“Tell me about a typical day when you drink.”</a:t>
            </a:r>
            <a:endParaRPr sz="1800"/>
          </a:p>
          <a:p>
            <a:pPr indent="0" lvl="0" marL="0" rtl="0" algn="l">
              <a:lnSpc>
                <a:spcPct val="100000"/>
              </a:lnSpc>
              <a:spcBef>
                <a:spcPts val="0"/>
              </a:spcBef>
              <a:spcAft>
                <a:spcPts val="0"/>
              </a:spcAft>
              <a:buNone/>
            </a:pPr>
            <a:r>
              <a:rPr lang="cs" sz="1800"/>
              <a:t>“Tell me about your headache.”</a:t>
            </a:r>
            <a:endParaRPr sz="1800"/>
          </a:p>
          <a:p>
            <a:pPr indent="0" lvl="0" marL="0" rtl="0" algn="l">
              <a:lnSpc>
                <a:spcPct val="100000"/>
              </a:lnSpc>
              <a:spcBef>
                <a:spcPts val="0"/>
              </a:spcBef>
              <a:spcAft>
                <a:spcPts val="0"/>
              </a:spcAft>
              <a:buNone/>
            </a:pPr>
            <a:r>
              <a:rPr lang="cs" sz="1800"/>
              <a:t>“Before we begin the exam, what are the things that concern you most today?”</a:t>
            </a:r>
            <a:endParaRPr sz="1800"/>
          </a:p>
          <a:p>
            <a:pPr indent="0" lvl="0" marL="0" rtl="0" algn="l">
              <a:lnSpc>
                <a:spcPct val="100000"/>
              </a:lnSpc>
              <a:spcBef>
                <a:spcPts val="0"/>
              </a:spcBef>
              <a:spcAft>
                <a:spcPts val="0"/>
              </a:spcAft>
              <a:buNone/>
            </a:pPr>
            <a:r>
              <a:rPr lang="cs" sz="1800"/>
              <a:t>“How are things going in your family?”</a:t>
            </a:r>
            <a:endParaRPr sz="1800"/>
          </a:p>
          <a:p>
            <a:pPr indent="0" lvl="0" marL="0" rtl="0" algn="l">
              <a:lnSpc>
                <a:spcPct val="100000"/>
              </a:lnSpc>
              <a:spcBef>
                <a:spcPts val="0"/>
              </a:spcBef>
              <a:spcAft>
                <a:spcPts val="0"/>
              </a:spcAft>
              <a:buNone/>
            </a:pPr>
            <a:r>
              <a:rPr lang="cs" sz="1800"/>
              <a:t>“What are you most worried about?”</a:t>
            </a:r>
            <a:endParaRPr sz="1800">
              <a:solidFill>
                <a:srgbClr val="000000"/>
              </a:solidFill>
              <a:latin typeface="Arial"/>
              <a:ea typeface="Arial"/>
              <a:cs typeface="Arial"/>
              <a:sym typeface="Arial"/>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1" name="Shape 341"/>
        <p:cNvGrpSpPr/>
        <p:nvPr/>
      </p:nvGrpSpPr>
      <p:grpSpPr>
        <a:xfrm>
          <a:off x="0" y="0"/>
          <a:ext cx="0" cy="0"/>
          <a:chOff x="0" y="0"/>
          <a:chExt cx="0" cy="0"/>
        </a:xfrm>
      </p:grpSpPr>
      <p:sp>
        <p:nvSpPr>
          <p:cNvPr id="342" name="Google Shape;342;p48"/>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Example: </a:t>
            </a:r>
            <a:endParaRPr/>
          </a:p>
        </p:txBody>
      </p:sp>
      <p:sp>
        <p:nvSpPr>
          <p:cNvPr id="343" name="Google Shape;343;p48"/>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sz="1800"/>
              <a:t>There were more closed questions than open ones in the first example</a:t>
            </a:r>
            <a:r>
              <a:rPr lang="cs" sz="1800"/>
              <a:t>.</a:t>
            </a:r>
            <a:endParaRPr sz="1800"/>
          </a:p>
          <a:p>
            <a:pPr indent="0" lvl="0" marL="0" rtl="0" algn="l">
              <a:spcBef>
                <a:spcPts val="1600"/>
              </a:spcBef>
              <a:spcAft>
                <a:spcPts val="0"/>
              </a:spcAft>
              <a:buNone/>
            </a:pPr>
            <a:r>
              <a:rPr lang="cs" sz="1800"/>
              <a:t>Patient was more passive in the first example. </a:t>
            </a:r>
            <a:endParaRPr sz="1800"/>
          </a:p>
          <a:p>
            <a:pPr indent="0" lvl="0" marL="0" rtl="0" algn="l">
              <a:spcBef>
                <a:spcPts val="1600"/>
              </a:spcBef>
              <a:spcAft>
                <a:spcPts val="0"/>
              </a:spcAft>
              <a:buNone/>
            </a:pPr>
            <a:r>
              <a:rPr lang="cs" sz="1800"/>
              <a:t>Some closed questions are redundant in first example. </a:t>
            </a:r>
            <a:endParaRPr sz="1800"/>
          </a:p>
          <a:p>
            <a:pPr indent="0" lvl="0" marL="0" rtl="0" algn="l">
              <a:spcBef>
                <a:spcPts val="1600"/>
              </a:spcBef>
              <a:spcAft>
                <a:spcPts val="0"/>
              </a:spcAft>
              <a:buNone/>
            </a:pPr>
            <a:r>
              <a:rPr lang="cs" sz="1800"/>
              <a:t>Practitioner are evoking change talk in second example. </a:t>
            </a:r>
            <a:endParaRPr sz="1800"/>
          </a:p>
          <a:p>
            <a:pPr indent="0" lvl="0" marL="0" rtl="0" algn="l">
              <a:spcBef>
                <a:spcPts val="1600"/>
              </a:spcBef>
              <a:spcAft>
                <a:spcPts val="1600"/>
              </a:spcAft>
              <a:buNone/>
            </a:pPr>
            <a:r>
              <a:t/>
            </a:r>
            <a:endParaRPr sz="1800"/>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7" name="Shape 347"/>
        <p:cNvGrpSpPr/>
        <p:nvPr/>
      </p:nvGrpSpPr>
      <p:grpSpPr>
        <a:xfrm>
          <a:off x="0" y="0"/>
          <a:ext cx="0" cy="0"/>
          <a:chOff x="0" y="0"/>
          <a:chExt cx="0" cy="0"/>
        </a:xfrm>
      </p:grpSpPr>
      <p:sp>
        <p:nvSpPr>
          <p:cNvPr id="348" name="Google Shape;348;p49"/>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Few examples of </a:t>
            </a:r>
            <a:r>
              <a:rPr lang="cs"/>
              <a:t>useful</a:t>
            </a:r>
            <a:r>
              <a:rPr lang="cs"/>
              <a:t> questions</a:t>
            </a:r>
            <a:endParaRPr/>
          </a:p>
        </p:txBody>
      </p:sp>
      <p:sp>
        <p:nvSpPr>
          <p:cNvPr id="349" name="Google Shape;349;p49"/>
          <p:cNvSpPr txBox="1"/>
          <p:nvPr>
            <p:ph idx="1" type="body"/>
          </p:nvPr>
        </p:nvSpPr>
        <p:spPr>
          <a:xfrm>
            <a:off x="819150" y="1690300"/>
            <a:ext cx="7505700" cy="27483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cs" sz="1800"/>
              <a:t>1. “</a:t>
            </a:r>
            <a:r>
              <a:rPr i="1" lang="cs" sz="1800"/>
              <a:t>What’s worrying you most today about this illness?</a:t>
            </a:r>
            <a:r>
              <a:rPr lang="cs" sz="1800"/>
              <a:t>” </a:t>
            </a:r>
            <a:endParaRPr sz="1800"/>
          </a:p>
          <a:p>
            <a:pPr indent="0" lvl="0" marL="0" rtl="0" algn="l">
              <a:spcBef>
                <a:spcPts val="1200"/>
              </a:spcBef>
              <a:spcAft>
                <a:spcPts val="0"/>
              </a:spcAft>
              <a:buNone/>
            </a:pPr>
            <a:r>
              <a:rPr lang="cs" sz="1800"/>
              <a:t>2. “</a:t>
            </a:r>
            <a:r>
              <a:rPr i="1" lang="cs" sz="1800"/>
              <a:t>What concerns you most about these medicines?</a:t>
            </a:r>
            <a:r>
              <a:rPr lang="cs" sz="1800"/>
              <a:t>” </a:t>
            </a:r>
            <a:endParaRPr sz="1800"/>
          </a:p>
          <a:p>
            <a:pPr indent="0" lvl="0" marL="0" rtl="0" algn="l">
              <a:spcBef>
                <a:spcPts val="1200"/>
              </a:spcBef>
              <a:spcAft>
                <a:spcPts val="0"/>
              </a:spcAft>
              <a:buNone/>
            </a:pPr>
            <a:r>
              <a:rPr lang="cs" sz="1800"/>
              <a:t>3. “</a:t>
            </a:r>
            <a:r>
              <a:rPr i="1" lang="cs" sz="1800"/>
              <a:t>What exactly happens when you get that pain?</a:t>
            </a:r>
            <a:r>
              <a:rPr lang="cs" sz="1800"/>
              <a:t>” </a:t>
            </a:r>
            <a:endParaRPr sz="1800"/>
          </a:p>
          <a:p>
            <a:pPr indent="0" lvl="0" marL="0" rtl="0" algn="l">
              <a:spcBef>
                <a:spcPts val="1200"/>
              </a:spcBef>
              <a:spcAft>
                <a:spcPts val="0"/>
              </a:spcAft>
              <a:buNone/>
            </a:pPr>
            <a:r>
              <a:rPr lang="cs" sz="1800"/>
              <a:t>4. “</a:t>
            </a:r>
            <a:r>
              <a:rPr i="1" lang="cs" sz="1800"/>
              <a:t>What did you first notice about your child’s condition?</a:t>
            </a:r>
            <a:r>
              <a:rPr lang="cs" sz="1800"/>
              <a:t>” </a:t>
            </a:r>
            <a:endParaRPr sz="1800"/>
          </a:p>
          <a:p>
            <a:pPr indent="0" lvl="0" marL="0" rtl="0" algn="l">
              <a:spcBef>
                <a:spcPts val="1200"/>
              </a:spcBef>
              <a:spcAft>
                <a:spcPts val="0"/>
              </a:spcAft>
              <a:buNone/>
            </a:pPr>
            <a:r>
              <a:rPr lang="cs" sz="1800"/>
              <a:t>5. “</a:t>
            </a:r>
            <a:r>
              <a:rPr i="1" lang="cs" sz="1800"/>
              <a:t>Tell me more about</a:t>
            </a:r>
            <a:r>
              <a:rPr lang="cs" sz="1800"/>
              <a:t>. . . .”</a:t>
            </a:r>
            <a:endParaRPr sz="1800"/>
          </a:p>
          <a:p>
            <a:pPr indent="0" lvl="0" marL="0" rtl="0" algn="l">
              <a:spcBef>
                <a:spcPts val="1200"/>
              </a:spcBef>
              <a:spcAft>
                <a:spcPts val="0"/>
              </a:spcAft>
              <a:buNone/>
            </a:pPr>
            <a:r>
              <a:rPr lang="cs" sz="1800"/>
              <a:t>An open question is an </a:t>
            </a:r>
            <a:r>
              <a:rPr i="1" lang="cs" sz="1800"/>
              <a:t>invitation</a:t>
            </a:r>
            <a:r>
              <a:rPr lang="cs" sz="1800"/>
              <a:t>. </a:t>
            </a:r>
            <a:r>
              <a:rPr i="1" lang="cs" sz="1800"/>
              <a:t>“May I ask you . . . ?” </a:t>
            </a:r>
            <a:endParaRPr i="1" sz="1800"/>
          </a:p>
          <a:p>
            <a:pPr indent="0" lvl="0" marL="0" rtl="0" algn="l">
              <a:spcBef>
                <a:spcPts val="1200"/>
              </a:spcBef>
              <a:spcAft>
                <a:spcPts val="1600"/>
              </a:spcAft>
              <a:buNone/>
            </a:pPr>
            <a:r>
              <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3" name="Shape 353"/>
        <p:cNvGrpSpPr/>
        <p:nvPr/>
      </p:nvGrpSpPr>
      <p:grpSpPr>
        <a:xfrm>
          <a:off x="0" y="0"/>
          <a:ext cx="0" cy="0"/>
          <a:chOff x="0" y="0"/>
          <a:chExt cx="0" cy="0"/>
        </a:xfrm>
      </p:grpSpPr>
      <p:sp>
        <p:nvSpPr>
          <p:cNvPr id="354" name="Google Shape;354;p50"/>
          <p:cNvSpPr txBox="1"/>
          <p:nvPr>
            <p:ph type="title"/>
          </p:nvPr>
        </p:nvSpPr>
        <p:spPr>
          <a:xfrm>
            <a:off x="819150" y="513775"/>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cs">
                <a:solidFill>
                  <a:srgbClr val="BF9000"/>
                </a:solidFill>
              </a:rPr>
              <a:t>Good questions for work with ambivalence</a:t>
            </a:r>
            <a:endParaRPr b="1">
              <a:solidFill>
                <a:srgbClr val="BF9000"/>
              </a:solidFill>
            </a:endParaRPr>
          </a:p>
        </p:txBody>
      </p:sp>
      <p:sp>
        <p:nvSpPr>
          <p:cNvPr id="355" name="Google Shape;355;p50"/>
          <p:cNvSpPr txBox="1"/>
          <p:nvPr>
            <p:ph idx="1" type="body"/>
          </p:nvPr>
        </p:nvSpPr>
        <p:spPr>
          <a:xfrm>
            <a:off x="819150" y="1468375"/>
            <a:ext cx="7505700" cy="31836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cs" sz="1800"/>
              <a:t>Asking about the pros and cons provides you with a set of key guiding questions that are particularly useful if someone seems uncertain about change. This gives you the opportunity to explore ambivalence. It gives the patient time to come face-to-face with uncertainty in an accepting atmosphere in which his or her inner motivations are free to surface.</a:t>
            </a:r>
            <a:endParaRPr sz="1800"/>
          </a:p>
          <a:p>
            <a:pPr indent="0" lvl="0" marL="0" rtl="0" algn="l">
              <a:spcBef>
                <a:spcPts val="1200"/>
              </a:spcBef>
              <a:spcAft>
                <a:spcPts val="0"/>
              </a:spcAft>
              <a:buNone/>
            </a:pPr>
            <a:r>
              <a:rPr lang="cs" sz="1800"/>
              <a:t>“What do you like about smoking? And what’s the downside for you? What are the not-so-good things about smoking?”</a:t>
            </a:r>
            <a:endParaRPr sz="1800"/>
          </a:p>
          <a:p>
            <a:pPr indent="0" lvl="0" marL="0" rtl="0" algn="l">
              <a:spcBef>
                <a:spcPts val="1200"/>
              </a:spcBef>
              <a:spcAft>
                <a:spcPts val="0"/>
              </a:spcAft>
              <a:buNone/>
            </a:pPr>
            <a:r>
              <a:rPr lang="cs" sz="1800"/>
              <a:t>Could you tell me something about pros and cons your eating habits, please?</a:t>
            </a:r>
            <a:endParaRPr sz="1800"/>
          </a:p>
          <a:p>
            <a:pPr indent="0" lvl="0" marL="0" rtl="0" algn="l">
              <a:spcBef>
                <a:spcPts val="1200"/>
              </a:spcBef>
              <a:spcAft>
                <a:spcPts val="1200"/>
              </a:spcAft>
              <a:buNone/>
            </a:pPr>
            <a:r>
              <a:t/>
            </a:r>
            <a:endParaRPr sz="1800"/>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9" name="Shape 359"/>
        <p:cNvGrpSpPr/>
        <p:nvPr/>
      </p:nvGrpSpPr>
      <p:grpSpPr>
        <a:xfrm>
          <a:off x="0" y="0"/>
          <a:ext cx="0" cy="0"/>
          <a:chOff x="0" y="0"/>
          <a:chExt cx="0" cy="0"/>
        </a:xfrm>
      </p:grpSpPr>
      <p:sp>
        <p:nvSpPr>
          <p:cNvPr id="360" name="Google Shape;360;p51"/>
          <p:cNvSpPr txBox="1"/>
          <p:nvPr>
            <p:ph type="title"/>
          </p:nvPr>
        </p:nvSpPr>
        <p:spPr>
          <a:xfrm>
            <a:off x="549600" y="736275"/>
            <a:ext cx="7673700" cy="3691800"/>
          </a:xfrm>
          <a:prstGeom prst="rect">
            <a:avLst/>
          </a:prstGeom>
        </p:spPr>
        <p:txBody>
          <a:bodyPr anchorCtr="0" anchor="ctr" bIns="91425" lIns="91425" spcFirstLastPara="1" rIns="91425" wrap="square" tIns="91425">
            <a:noAutofit/>
          </a:bodyPr>
          <a:lstStyle/>
          <a:p>
            <a:pPr indent="0" lvl="0" marL="0" rtl="0" algn="l">
              <a:lnSpc>
                <a:spcPct val="115000"/>
              </a:lnSpc>
              <a:spcBef>
                <a:spcPts val="1200"/>
              </a:spcBef>
              <a:spcAft>
                <a:spcPts val="0"/>
              </a:spcAft>
              <a:buNone/>
            </a:pPr>
            <a:r>
              <a:t/>
            </a:r>
            <a:endParaRPr sz="1200">
              <a:solidFill>
                <a:schemeClr val="dk2"/>
              </a:solidFill>
              <a:latin typeface="Calibri"/>
              <a:ea typeface="Calibri"/>
              <a:cs typeface="Calibri"/>
              <a:sym typeface="Calibri"/>
            </a:endParaRPr>
          </a:p>
          <a:p>
            <a:pPr indent="0" lvl="0" marL="0" rtl="0" algn="ctr">
              <a:lnSpc>
                <a:spcPct val="115000"/>
              </a:lnSpc>
              <a:spcBef>
                <a:spcPts val="1200"/>
              </a:spcBef>
              <a:spcAft>
                <a:spcPts val="1200"/>
              </a:spcAft>
              <a:buNone/>
            </a:pPr>
            <a:r>
              <a:rPr b="1" lang="cs" sz="2400">
                <a:solidFill>
                  <a:srgbClr val="990000"/>
                </a:solidFill>
                <a:latin typeface="Calibri"/>
                <a:ea typeface="Calibri"/>
                <a:cs typeface="Calibri"/>
                <a:sym typeface="Calibri"/>
              </a:rPr>
              <a:t>After these phases it is important to ask about NEXT STEP in reality, or only hypothetical, if i feel that patient is not ready to change.  </a:t>
            </a:r>
            <a:endParaRPr b="1" sz="2400">
              <a:solidFill>
                <a:srgbClr val="99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Google Shape;147;p1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Introduction</a:t>
            </a:r>
            <a:endParaRPr/>
          </a:p>
        </p:txBody>
      </p:sp>
      <p:sp>
        <p:nvSpPr>
          <p:cNvPr id="148" name="Google Shape;148;p16"/>
          <p:cNvSpPr txBox="1"/>
          <p:nvPr>
            <p:ph idx="1" type="body"/>
          </p:nvPr>
        </p:nvSpPr>
        <p:spPr>
          <a:xfrm>
            <a:off x="819150" y="1482900"/>
            <a:ext cx="7505700" cy="2955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sz="1800">
                <a:solidFill>
                  <a:srgbClr val="000000"/>
                </a:solidFill>
                <a:latin typeface="Arial"/>
                <a:ea typeface="Arial"/>
                <a:cs typeface="Arial"/>
                <a:sym typeface="Arial"/>
              </a:rPr>
              <a:t>Adherence is obviously a major worry for a patient and family. In order to help, you have to build up a relationship of trust. If you have not got this, then someone is unlikely to be honest your if they are struggling. Instead, it is likely that they will tell you what they think you want to hear.  </a:t>
            </a:r>
            <a:endParaRPr sz="1800">
              <a:solidFill>
                <a:srgbClr val="000000"/>
              </a:solidFill>
              <a:latin typeface="Arial"/>
              <a:ea typeface="Arial"/>
              <a:cs typeface="Arial"/>
              <a:sym typeface="Arial"/>
            </a:endParaRPr>
          </a:p>
          <a:p>
            <a:pPr indent="0" lvl="0" marL="0" rtl="0" algn="l">
              <a:spcBef>
                <a:spcPts val="0"/>
              </a:spcBef>
              <a:spcAft>
                <a:spcPts val="0"/>
              </a:spcAft>
              <a:buNone/>
            </a:pPr>
            <a:r>
              <a:rPr lang="cs" sz="1800">
                <a:solidFill>
                  <a:srgbClr val="000000"/>
                </a:solidFill>
                <a:latin typeface="Arial"/>
                <a:ea typeface="Arial"/>
                <a:cs typeface="Arial"/>
                <a:sym typeface="Arial"/>
              </a:rPr>
              <a:t>Good way to think about this is that you develop good contact and collaboration with your patient. </a:t>
            </a:r>
            <a:endParaRPr sz="1800">
              <a:solidFill>
                <a:srgbClr val="000000"/>
              </a:solidFill>
              <a:latin typeface="Arial"/>
              <a:ea typeface="Arial"/>
              <a:cs typeface="Arial"/>
              <a:sym typeface="Arial"/>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4" name="Shape 364"/>
        <p:cNvGrpSpPr/>
        <p:nvPr/>
      </p:nvGrpSpPr>
      <p:grpSpPr>
        <a:xfrm>
          <a:off x="0" y="0"/>
          <a:ext cx="0" cy="0"/>
          <a:chOff x="0" y="0"/>
          <a:chExt cx="0" cy="0"/>
        </a:xfrm>
      </p:grpSpPr>
      <p:sp>
        <p:nvSpPr>
          <p:cNvPr id="365" name="Google Shape;365;p52"/>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“WHAT NEXT”  (in reality)</a:t>
            </a:r>
            <a:endParaRPr/>
          </a:p>
        </p:txBody>
      </p:sp>
      <p:sp>
        <p:nvSpPr>
          <p:cNvPr id="366" name="Google Shape;366;p52"/>
          <p:cNvSpPr txBox="1"/>
          <p:nvPr>
            <p:ph idx="1" type="body"/>
          </p:nvPr>
        </p:nvSpPr>
        <p:spPr>
          <a:xfrm>
            <a:off x="819150" y="1512725"/>
            <a:ext cx="7505700" cy="24480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cs" sz="1800">
                <a:solidFill>
                  <a:srgbClr val="000000"/>
                </a:solidFill>
                <a:latin typeface="Arial"/>
                <a:ea typeface="Arial"/>
                <a:cs typeface="Arial"/>
                <a:sym typeface="Arial"/>
              </a:rPr>
              <a:t>“So what do you make of all of this now?”</a:t>
            </a:r>
            <a:endParaRPr sz="1800">
              <a:solidFill>
                <a:srgbClr val="000000"/>
              </a:solidFill>
              <a:latin typeface="Arial"/>
              <a:ea typeface="Arial"/>
              <a:cs typeface="Arial"/>
              <a:sym typeface="Arial"/>
            </a:endParaRPr>
          </a:p>
          <a:p>
            <a:pPr indent="0" lvl="0" marL="0" rtl="0" algn="l">
              <a:spcBef>
                <a:spcPts val="1200"/>
              </a:spcBef>
              <a:spcAft>
                <a:spcPts val="0"/>
              </a:spcAft>
              <a:buNone/>
            </a:pPr>
            <a:r>
              <a:rPr lang="cs" sz="1800">
                <a:solidFill>
                  <a:srgbClr val="000000"/>
                </a:solidFill>
                <a:latin typeface="Arial"/>
                <a:ea typeface="Arial"/>
                <a:cs typeface="Arial"/>
                <a:sym typeface="Arial"/>
              </a:rPr>
              <a:t>“So what are you thinking about smoking at this point?” “What do you think you’ll do?”</a:t>
            </a:r>
            <a:endParaRPr sz="1800">
              <a:solidFill>
                <a:srgbClr val="000000"/>
              </a:solidFill>
              <a:latin typeface="Arial"/>
              <a:ea typeface="Arial"/>
              <a:cs typeface="Arial"/>
              <a:sym typeface="Arial"/>
            </a:endParaRPr>
          </a:p>
          <a:p>
            <a:pPr indent="0" lvl="0" marL="0" rtl="0" algn="l">
              <a:spcBef>
                <a:spcPts val="1200"/>
              </a:spcBef>
              <a:spcAft>
                <a:spcPts val="0"/>
              </a:spcAft>
              <a:buNone/>
            </a:pPr>
            <a:r>
              <a:rPr lang="cs" sz="1800">
                <a:solidFill>
                  <a:srgbClr val="000000"/>
                </a:solidFill>
                <a:latin typeface="Arial"/>
                <a:ea typeface="Arial"/>
                <a:cs typeface="Arial"/>
                <a:sym typeface="Arial"/>
              </a:rPr>
              <a:t>“What would be a first step for you?”</a:t>
            </a:r>
            <a:endParaRPr sz="1800">
              <a:solidFill>
                <a:srgbClr val="000000"/>
              </a:solidFill>
              <a:latin typeface="Arial"/>
              <a:ea typeface="Arial"/>
              <a:cs typeface="Arial"/>
              <a:sym typeface="Arial"/>
            </a:endParaRPr>
          </a:p>
          <a:p>
            <a:pPr indent="0" lvl="0" marL="0" rtl="0" algn="l">
              <a:spcBef>
                <a:spcPts val="1200"/>
              </a:spcBef>
              <a:spcAft>
                <a:spcPts val="0"/>
              </a:spcAft>
              <a:buNone/>
            </a:pPr>
            <a:r>
              <a:rPr lang="cs" sz="1800">
                <a:solidFill>
                  <a:srgbClr val="000000"/>
                </a:solidFill>
                <a:latin typeface="Arial"/>
                <a:ea typeface="Arial"/>
                <a:cs typeface="Arial"/>
                <a:sym typeface="Arial"/>
              </a:rPr>
              <a:t>“What, if anything, do you plan to do?”</a:t>
            </a:r>
            <a:endParaRPr sz="1800">
              <a:solidFill>
                <a:srgbClr val="000000"/>
              </a:solidFill>
              <a:latin typeface="Arial"/>
              <a:ea typeface="Arial"/>
              <a:cs typeface="Arial"/>
              <a:sym typeface="Arial"/>
            </a:endParaRPr>
          </a:p>
          <a:p>
            <a:pPr indent="0" lvl="0" marL="0" rtl="0" algn="l">
              <a:spcBef>
                <a:spcPts val="1200"/>
              </a:spcBef>
              <a:spcAft>
                <a:spcPts val="0"/>
              </a:spcAft>
              <a:buNone/>
            </a:pPr>
            <a:r>
              <a:rPr lang="cs" sz="1800">
                <a:solidFill>
                  <a:srgbClr val="000000"/>
                </a:solidFill>
                <a:latin typeface="Arial"/>
                <a:ea typeface="Arial"/>
                <a:cs typeface="Arial"/>
                <a:sym typeface="Arial"/>
              </a:rPr>
              <a:t>“What do you intend to do?”</a:t>
            </a:r>
            <a:endParaRPr sz="1800">
              <a:solidFill>
                <a:srgbClr val="000000"/>
              </a:solidFill>
              <a:latin typeface="Arial"/>
              <a:ea typeface="Arial"/>
              <a:cs typeface="Arial"/>
              <a:sym typeface="Arial"/>
            </a:endParaRPr>
          </a:p>
          <a:p>
            <a:pPr indent="0" lvl="0" marL="0" rtl="0" algn="l">
              <a:spcBef>
                <a:spcPts val="1200"/>
              </a:spcBef>
              <a:spcAft>
                <a:spcPts val="1600"/>
              </a:spcAft>
              <a:buNone/>
            </a:pPr>
            <a:r>
              <a:rPr lang="cs" sz="1800"/>
              <a:t>…..When, What, How...</a:t>
            </a:r>
            <a:endParaRPr sz="1800"/>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0" name="Shape 370"/>
        <p:cNvGrpSpPr/>
        <p:nvPr/>
      </p:nvGrpSpPr>
      <p:grpSpPr>
        <a:xfrm>
          <a:off x="0" y="0"/>
          <a:ext cx="0" cy="0"/>
          <a:chOff x="0" y="0"/>
          <a:chExt cx="0" cy="0"/>
        </a:xfrm>
      </p:grpSpPr>
      <p:sp>
        <p:nvSpPr>
          <p:cNvPr id="371" name="Google Shape;371;p53"/>
          <p:cNvSpPr txBox="1"/>
          <p:nvPr>
            <p:ph type="title"/>
          </p:nvPr>
        </p:nvSpPr>
        <p:spPr>
          <a:xfrm>
            <a:off x="819150" y="4308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“WHAT NEXT”</a:t>
            </a:r>
            <a:endParaRPr/>
          </a:p>
        </p:txBody>
      </p:sp>
      <p:sp>
        <p:nvSpPr>
          <p:cNvPr id="372" name="Google Shape;372;p53"/>
          <p:cNvSpPr txBox="1"/>
          <p:nvPr>
            <p:ph idx="1" type="body"/>
          </p:nvPr>
        </p:nvSpPr>
        <p:spPr>
          <a:xfrm>
            <a:off x="819150" y="1037000"/>
            <a:ext cx="7505700" cy="34017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cs" sz="1600"/>
              <a:t>“What might it take for you to make a decision to ______?”</a:t>
            </a:r>
            <a:endParaRPr sz="1600"/>
          </a:p>
          <a:p>
            <a:pPr indent="0" lvl="0" marL="0" rtl="0" algn="l">
              <a:spcBef>
                <a:spcPts val="1200"/>
              </a:spcBef>
              <a:spcAft>
                <a:spcPts val="0"/>
              </a:spcAft>
              <a:buNone/>
            </a:pPr>
            <a:r>
              <a:rPr lang="cs" sz="1600"/>
              <a:t>“If you did make a change in __________, what might be some of the benefits?”</a:t>
            </a:r>
            <a:endParaRPr sz="1600"/>
          </a:p>
          <a:p>
            <a:pPr indent="0" lvl="0" marL="0" rtl="0" algn="l">
              <a:spcBef>
                <a:spcPts val="1200"/>
              </a:spcBef>
              <a:spcAft>
                <a:spcPts val="0"/>
              </a:spcAft>
              <a:buNone/>
            </a:pPr>
            <a:r>
              <a:rPr lang="cs" sz="1600"/>
              <a:t>“Suppose that you did decide to _____________. How would you go about it in order to succeed?”</a:t>
            </a:r>
            <a:endParaRPr sz="1600"/>
          </a:p>
          <a:p>
            <a:pPr indent="0" lvl="0" marL="0" rtl="0" algn="l">
              <a:spcBef>
                <a:spcPts val="1200"/>
              </a:spcBef>
              <a:spcAft>
                <a:spcPts val="0"/>
              </a:spcAft>
              <a:buNone/>
            </a:pPr>
            <a:r>
              <a:rPr lang="cs" sz="1600"/>
              <a:t>“Let’s imagine for a moment that you did ____________. How would your life be different?”</a:t>
            </a:r>
            <a:endParaRPr sz="1600"/>
          </a:p>
          <a:p>
            <a:pPr indent="0" lvl="0" marL="0" rtl="0" algn="l">
              <a:spcBef>
                <a:spcPts val="1200"/>
              </a:spcBef>
              <a:spcAft>
                <a:spcPts val="0"/>
              </a:spcAft>
              <a:buNone/>
            </a:pPr>
            <a:r>
              <a:rPr lang="cs" sz="1600"/>
              <a:t>“How would you like things to be different?”</a:t>
            </a:r>
            <a:endParaRPr sz="1600"/>
          </a:p>
          <a:p>
            <a:pPr indent="0" lvl="0" marL="0" rtl="0" algn="l">
              <a:spcBef>
                <a:spcPts val="1200"/>
              </a:spcBef>
              <a:spcAft>
                <a:spcPts val="1200"/>
              </a:spcAft>
              <a:buNone/>
            </a:pPr>
            <a:r>
              <a:rPr lang="cs" sz="1600"/>
              <a:t>“Suppose you continue on without making any change in ___________. What do you think might happen in 5 years?”</a:t>
            </a:r>
            <a:endParaRPr sz="1600"/>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6" name="Shape 376"/>
        <p:cNvGrpSpPr/>
        <p:nvPr/>
      </p:nvGrpSpPr>
      <p:grpSpPr>
        <a:xfrm>
          <a:off x="0" y="0"/>
          <a:ext cx="0" cy="0"/>
          <a:chOff x="0" y="0"/>
          <a:chExt cx="0" cy="0"/>
        </a:xfrm>
      </p:grpSpPr>
      <p:sp>
        <p:nvSpPr>
          <p:cNvPr id="377" name="Google Shape;377;p5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3. Useful skill is REFLECTING</a:t>
            </a:r>
            <a:endParaRPr/>
          </a:p>
        </p:txBody>
      </p:sp>
      <p:sp>
        <p:nvSpPr>
          <p:cNvPr id="378" name="Google Shape;378;p5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cs" sz="1800"/>
              <a:t>Reflecting is specific type of listening and reaction on patients words. </a:t>
            </a:r>
            <a:endParaRPr b="1" sz="1800"/>
          </a:p>
          <a:p>
            <a:pPr indent="0" lvl="0" marL="0" rtl="0" algn="l">
              <a:spcBef>
                <a:spcPts val="1600"/>
              </a:spcBef>
              <a:spcAft>
                <a:spcPts val="0"/>
              </a:spcAft>
              <a:buNone/>
            </a:pPr>
            <a:r>
              <a:rPr b="1" lang="cs" sz="1800"/>
              <a:t>Each reflection is a short summary of what is happening at that moment. </a:t>
            </a:r>
            <a:endParaRPr b="1" sz="1800"/>
          </a:p>
          <a:p>
            <a:pPr indent="0" lvl="0" marL="0" rtl="0" algn="l">
              <a:spcBef>
                <a:spcPts val="1600"/>
              </a:spcBef>
              <a:spcAft>
                <a:spcPts val="1600"/>
              </a:spcAft>
              <a:buNone/>
            </a:pPr>
            <a:r>
              <a:rPr b="1" lang="cs" sz="1800">
                <a:solidFill>
                  <a:srgbClr val="B45F06"/>
                </a:solidFill>
              </a:rPr>
              <a:t>The practitioner forms a hypothesis about what the patient means so as to be able to say it back in somewhat different word. The patient either confirms or discomfirms the hypothesis. </a:t>
            </a:r>
            <a:endParaRPr b="1" sz="1800">
              <a:solidFill>
                <a:srgbClr val="B45F06"/>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2" name="Shape 382"/>
        <p:cNvGrpSpPr/>
        <p:nvPr/>
      </p:nvGrpSpPr>
      <p:grpSpPr>
        <a:xfrm>
          <a:off x="0" y="0"/>
          <a:ext cx="0" cy="0"/>
          <a:chOff x="0" y="0"/>
          <a:chExt cx="0" cy="0"/>
        </a:xfrm>
      </p:grpSpPr>
      <p:sp>
        <p:nvSpPr>
          <p:cNvPr id="383" name="Google Shape;383;p5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Examples:</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7" name="Shape 387"/>
        <p:cNvGrpSpPr/>
        <p:nvPr/>
      </p:nvGrpSpPr>
      <p:grpSpPr>
        <a:xfrm>
          <a:off x="0" y="0"/>
          <a:ext cx="0" cy="0"/>
          <a:chOff x="0" y="0"/>
          <a:chExt cx="0" cy="0"/>
        </a:xfrm>
      </p:grpSpPr>
      <p:sp>
        <p:nvSpPr>
          <p:cNvPr id="388" name="Google Shape;388;p5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Practice part: </a:t>
            </a:r>
            <a:endParaRPr/>
          </a:p>
        </p:txBody>
      </p:sp>
      <p:sp>
        <p:nvSpPr>
          <p:cNvPr id="389" name="Google Shape;389;p56"/>
          <p:cNvSpPr txBox="1"/>
          <p:nvPr>
            <p:ph idx="1" type="body"/>
          </p:nvPr>
        </p:nvSpPr>
        <p:spPr>
          <a:xfrm>
            <a:off x="819150" y="1537525"/>
            <a:ext cx="7505700" cy="290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Listening							listening and encouragement</a:t>
            </a:r>
            <a:endParaRPr/>
          </a:p>
          <a:p>
            <a:pPr indent="0" lvl="0" marL="0" rtl="0" algn="l">
              <a:spcBef>
                <a:spcPts val="1600"/>
              </a:spcBef>
              <a:spcAft>
                <a:spcPts val="0"/>
              </a:spcAft>
              <a:buNone/>
            </a:pPr>
            <a:r>
              <a:rPr lang="cs"/>
              <a:t>Change talk							Emphasizing choice and autonomy</a:t>
            </a:r>
            <a:endParaRPr/>
          </a:p>
          <a:p>
            <a:pPr indent="0" lvl="0" marL="0" rtl="0" algn="l">
              <a:spcBef>
                <a:spcPts val="1600"/>
              </a:spcBef>
              <a:spcAft>
                <a:spcPts val="0"/>
              </a:spcAft>
              <a:buNone/>
            </a:pPr>
            <a:r>
              <a:rPr lang="cs"/>
              <a:t>Empathic statement						Reflective listening</a:t>
            </a:r>
            <a:endParaRPr/>
          </a:p>
          <a:p>
            <a:pPr indent="0" lvl="0" marL="0" rtl="0" algn="l">
              <a:spcBef>
                <a:spcPts val="1600"/>
              </a:spcBef>
              <a:spcAft>
                <a:spcPts val="0"/>
              </a:spcAft>
              <a:buNone/>
            </a:pPr>
            <a:r>
              <a:rPr lang="cs"/>
              <a:t>Informing							Asking for commitment</a:t>
            </a:r>
            <a:endParaRPr/>
          </a:p>
          <a:p>
            <a:pPr indent="0" lvl="0" marL="0" rtl="0" algn="l">
              <a:spcBef>
                <a:spcPts val="1600"/>
              </a:spcBef>
              <a:spcAft>
                <a:spcPts val="0"/>
              </a:spcAft>
              <a:buNone/>
            </a:pPr>
            <a:r>
              <a:rPr lang="cs"/>
              <a:t>Open question						Information exchange: Provide/Elicit</a:t>
            </a:r>
            <a:endParaRPr/>
          </a:p>
          <a:p>
            <a:pPr indent="0" lvl="0" marL="0" rtl="0" algn="l">
              <a:spcBef>
                <a:spcPts val="1600"/>
              </a:spcBef>
              <a:spcAft>
                <a:spcPts val="0"/>
              </a:spcAft>
              <a:buNone/>
            </a:pPr>
            <a:r>
              <a:rPr lang="cs"/>
              <a:t>Defensive							Offering a short summary</a:t>
            </a:r>
            <a:endParaRPr/>
          </a:p>
          <a:p>
            <a:pPr indent="0" lvl="0" marL="0" rtl="0" algn="l">
              <a:spcBef>
                <a:spcPts val="1600"/>
              </a:spcBef>
              <a:spcAft>
                <a:spcPts val="0"/>
              </a:spcAft>
              <a:buNone/>
            </a:pPr>
            <a:r>
              <a:rPr lang="cs"/>
              <a:t>Question gives permission inform				Agenda setting</a:t>
            </a:r>
            <a:endParaRPr/>
          </a:p>
          <a:p>
            <a:pPr indent="0" lvl="0" marL="0" rtl="0" algn="l">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Google Shape;153;p17"/>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Introduction</a:t>
            </a:r>
            <a:endParaRPr/>
          </a:p>
        </p:txBody>
      </p:sp>
      <p:sp>
        <p:nvSpPr>
          <p:cNvPr id="154" name="Google Shape;154;p17"/>
          <p:cNvSpPr txBox="1"/>
          <p:nvPr>
            <p:ph idx="1" type="body"/>
          </p:nvPr>
        </p:nvSpPr>
        <p:spPr>
          <a:xfrm>
            <a:off x="819150" y="1482900"/>
            <a:ext cx="7505700" cy="2955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sz="1800">
                <a:solidFill>
                  <a:srgbClr val="000000"/>
                </a:solidFill>
                <a:latin typeface="Arial"/>
                <a:ea typeface="Arial"/>
                <a:cs typeface="Arial"/>
                <a:sym typeface="Arial"/>
              </a:rPr>
              <a:t>Conversation about behavior change arise within a consultation whenever you or your patients are considering their doing something different in the interest of health.  That “doing” might be taking a medication regularly, using a walker, flossing teeth, changing diet, exercising, and so on. It might also involve cutting down or quitting behaviors that are harmful to health: smoking, heavy drinking, drug abuse, overworking, or eating junk food. </a:t>
            </a:r>
            <a:endParaRPr sz="1800">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8" name="Shape 158"/>
        <p:cNvGrpSpPr/>
        <p:nvPr/>
      </p:nvGrpSpPr>
      <p:grpSpPr>
        <a:xfrm>
          <a:off x="0" y="0"/>
          <a:ext cx="0" cy="0"/>
          <a:chOff x="0" y="0"/>
          <a:chExt cx="0" cy="0"/>
        </a:xfrm>
      </p:grpSpPr>
      <p:sp>
        <p:nvSpPr>
          <p:cNvPr id="159" name="Google Shape;159;p18"/>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Introduction</a:t>
            </a:r>
            <a:endParaRPr/>
          </a:p>
        </p:txBody>
      </p:sp>
      <p:sp>
        <p:nvSpPr>
          <p:cNvPr id="160" name="Google Shape;160;p18"/>
          <p:cNvSpPr txBox="1"/>
          <p:nvPr>
            <p:ph idx="1" type="body"/>
          </p:nvPr>
        </p:nvSpPr>
        <p:spPr>
          <a:xfrm>
            <a:off x="819150" y="1482900"/>
            <a:ext cx="7505700" cy="2955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cs" sz="1800">
                <a:solidFill>
                  <a:srgbClr val="000000"/>
                </a:solidFill>
                <a:latin typeface="Arial"/>
                <a:ea typeface="Arial"/>
                <a:cs typeface="Arial"/>
                <a:sym typeface="Arial"/>
              </a:rPr>
              <a:t>We know some myths about unmotivated patients:</a:t>
            </a:r>
            <a:endParaRPr b="1" sz="1800">
              <a:solidFill>
                <a:srgbClr val="000000"/>
              </a:solidFill>
              <a:latin typeface="Arial"/>
              <a:ea typeface="Arial"/>
              <a:cs typeface="Arial"/>
              <a:sym typeface="Arial"/>
            </a:endParaRPr>
          </a:p>
          <a:p>
            <a:pPr indent="-342900" lvl="0" marL="457200" rtl="0" algn="l">
              <a:spcBef>
                <a:spcPts val="0"/>
              </a:spcBef>
              <a:spcAft>
                <a:spcPts val="0"/>
              </a:spcAft>
              <a:buClr>
                <a:srgbClr val="000000"/>
              </a:buClr>
              <a:buSzPts val="1800"/>
              <a:buFont typeface="Arial"/>
              <a:buChar char="-"/>
            </a:pPr>
            <a:r>
              <a:rPr lang="cs" sz="1800" u="sng">
                <a:solidFill>
                  <a:srgbClr val="000000"/>
                </a:solidFill>
                <a:latin typeface="Arial"/>
                <a:ea typeface="Arial"/>
                <a:cs typeface="Arial"/>
                <a:sym typeface="Arial"/>
              </a:rPr>
              <a:t>We could think that</a:t>
            </a:r>
            <a:r>
              <a:rPr lang="cs" sz="1800">
                <a:solidFill>
                  <a:srgbClr val="000000"/>
                </a:solidFill>
                <a:latin typeface="Arial"/>
                <a:ea typeface="Arial"/>
                <a:cs typeface="Arial"/>
                <a:sym typeface="Arial"/>
              </a:rPr>
              <a:t> - </a:t>
            </a:r>
            <a:r>
              <a:rPr i="1" lang="cs" sz="1800">
                <a:solidFill>
                  <a:srgbClr val="000000"/>
                </a:solidFill>
                <a:latin typeface="Arial"/>
                <a:ea typeface="Arial"/>
                <a:cs typeface="Arial"/>
                <a:sym typeface="Arial"/>
              </a:rPr>
              <a:t>When a patient seems unmotivated to change or to take the advice of practitioners, it is often assumed that there is something to matter with the patient and that there is not much one can do about it. These assumptions are usually false. No person is completely unmotivated. </a:t>
            </a:r>
            <a:endParaRPr i="1" sz="1800">
              <a:solidFill>
                <a:srgbClr val="000000"/>
              </a:solidFill>
              <a:latin typeface="Arial"/>
              <a:ea typeface="Arial"/>
              <a:cs typeface="Arial"/>
              <a:sym typeface="Arial"/>
            </a:endParaRPr>
          </a:p>
          <a:p>
            <a:pPr indent="-342900" lvl="0" marL="457200" rtl="0" algn="l">
              <a:spcBef>
                <a:spcPts val="0"/>
              </a:spcBef>
              <a:spcAft>
                <a:spcPts val="0"/>
              </a:spcAft>
              <a:buClr>
                <a:srgbClr val="000000"/>
              </a:buClr>
              <a:buSzPts val="1800"/>
              <a:buFont typeface="Arial"/>
              <a:buChar char="-"/>
            </a:pPr>
            <a:r>
              <a:rPr lang="cs" sz="1800">
                <a:solidFill>
                  <a:srgbClr val="000000"/>
                </a:solidFill>
                <a:latin typeface="Arial"/>
                <a:ea typeface="Arial"/>
                <a:cs typeface="Arial"/>
                <a:sym typeface="Arial"/>
              </a:rPr>
              <a:t>I</a:t>
            </a:r>
            <a:r>
              <a:rPr lang="cs" sz="1800" u="sng">
                <a:solidFill>
                  <a:srgbClr val="000000"/>
                </a:solidFill>
                <a:latin typeface="Arial"/>
                <a:ea typeface="Arial"/>
                <a:cs typeface="Arial"/>
                <a:sym typeface="Arial"/>
              </a:rPr>
              <a:t>n opposite is attitude that </a:t>
            </a:r>
            <a:r>
              <a:rPr lang="cs" sz="1800">
                <a:solidFill>
                  <a:srgbClr val="000000"/>
                </a:solidFill>
                <a:latin typeface="Arial"/>
                <a:ea typeface="Arial"/>
                <a:cs typeface="Arial"/>
                <a:sym typeface="Arial"/>
              </a:rPr>
              <a:t>- </a:t>
            </a:r>
            <a:r>
              <a:rPr i="1" lang="cs" sz="1800">
                <a:solidFill>
                  <a:srgbClr val="000000"/>
                </a:solidFill>
                <a:latin typeface="Arial"/>
                <a:ea typeface="Arial"/>
                <a:cs typeface="Arial"/>
                <a:sym typeface="Arial"/>
              </a:rPr>
              <a:t>The way in which you talk with patients about their health can substantially influence their personal motivation for behavior change.</a:t>
            </a:r>
            <a:r>
              <a:rPr lang="cs" sz="1800">
                <a:solidFill>
                  <a:srgbClr val="000000"/>
                </a:solidFill>
                <a:latin typeface="Arial"/>
                <a:ea typeface="Arial"/>
                <a:cs typeface="Arial"/>
                <a:sym typeface="Arial"/>
              </a:rPr>
              <a:t>  </a:t>
            </a:r>
            <a:endParaRPr sz="1800">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4" name="Shape 164"/>
        <p:cNvGrpSpPr/>
        <p:nvPr/>
      </p:nvGrpSpPr>
      <p:grpSpPr>
        <a:xfrm>
          <a:off x="0" y="0"/>
          <a:ext cx="0" cy="0"/>
          <a:chOff x="0" y="0"/>
          <a:chExt cx="0" cy="0"/>
        </a:xfrm>
      </p:grpSpPr>
      <p:sp>
        <p:nvSpPr>
          <p:cNvPr id="165" name="Google Shape;165;p19"/>
          <p:cNvSpPr txBox="1"/>
          <p:nvPr>
            <p:ph type="title"/>
          </p:nvPr>
        </p:nvSpPr>
        <p:spPr>
          <a:xfrm>
            <a:off x="819150" y="72315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Introduction</a:t>
            </a:r>
            <a:endParaRPr/>
          </a:p>
        </p:txBody>
      </p:sp>
      <p:sp>
        <p:nvSpPr>
          <p:cNvPr id="166" name="Google Shape;166;p19"/>
          <p:cNvSpPr txBox="1"/>
          <p:nvPr>
            <p:ph idx="1" type="body"/>
          </p:nvPr>
        </p:nvSpPr>
        <p:spPr>
          <a:xfrm>
            <a:off x="819150" y="2059825"/>
            <a:ext cx="7505700" cy="216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sz="1800">
                <a:solidFill>
                  <a:srgbClr val="FF0000"/>
                </a:solidFill>
                <a:latin typeface="Arial"/>
                <a:ea typeface="Arial"/>
                <a:cs typeface="Arial"/>
                <a:sym typeface="Arial"/>
              </a:rPr>
              <a:t>cardiovascular disease</a:t>
            </a:r>
            <a:endParaRPr sz="1800">
              <a:solidFill>
                <a:srgbClr val="FF0000"/>
              </a:solidFill>
              <a:latin typeface="Arial"/>
              <a:ea typeface="Arial"/>
              <a:cs typeface="Arial"/>
              <a:sym typeface="Arial"/>
            </a:endParaRPr>
          </a:p>
          <a:p>
            <a:pPr indent="0" lvl="0" marL="0" rtl="0" algn="l">
              <a:spcBef>
                <a:spcPts val="0"/>
              </a:spcBef>
              <a:spcAft>
                <a:spcPts val="0"/>
              </a:spcAft>
              <a:buNone/>
            </a:pPr>
            <a:r>
              <a:rPr i="1" lang="cs" sz="1800">
                <a:solidFill>
                  <a:srgbClr val="FF0000"/>
                </a:solidFill>
                <a:latin typeface="Arial"/>
                <a:ea typeface="Arial"/>
                <a:cs typeface="Arial"/>
                <a:sym typeface="Arial"/>
              </a:rPr>
              <a:t>blood pressure</a:t>
            </a:r>
            <a:endParaRPr i="1" sz="1800">
              <a:solidFill>
                <a:srgbClr val="FF0000"/>
              </a:solidFill>
              <a:latin typeface="Arial"/>
              <a:ea typeface="Arial"/>
              <a:cs typeface="Arial"/>
              <a:sym typeface="Arial"/>
            </a:endParaRPr>
          </a:p>
          <a:p>
            <a:pPr indent="0" lvl="0" marL="0" rtl="0" algn="l">
              <a:spcBef>
                <a:spcPts val="0"/>
              </a:spcBef>
              <a:spcAft>
                <a:spcPts val="0"/>
              </a:spcAft>
              <a:buNone/>
            </a:pPr>
            <a:r>
              <a:rPr lang="cs" sz="1800">
                <a:solidFill>
                  <a:srgbClr val="FF0000"/>
                </a:solidFill>
                <a:latin typeface="Arial"/>
                <a:ea typeface="Arial"/>
                <a:cs typeface="Arial"/>
                <a:sym typeface="Arial"/>
              </a:rPr>
              <a:t>obesity</a:t>
            </a:r>
            <a:endParaRPr sz="1800">
              <a:solidFill>
                <a:srgbClr val="FF0000"/>
              </a:solidFill>
              <a:latin typeface="Arial"/>
              <a:ea typeface="Arial"/>
              <a:cs typeface="Arial"/>
              <a:sym typeface="Arial"/>
            </a:endParaRPr>
          </a:p>
          <a:p>
            <a:pPr indent="0" lvl="0" marL="0" rtl="0" algn="l">
              <a:spcBef>
                <a:spcPts val="0"/>
              </a:spcBef>
              <a:spcAft>
                <a:spcPts val="0"/>
              </a:spcAft>
              <a:buNone/>
            </a:pPr>
            <a:r>
              <a:rPr i="1" lang="cs" sz="1800">
                <a:solidFill>
                  <a:srgbClr val="FF0000"/>
                </a:solidFill>
                <a:latin typeface="Arial"/>
                <a:ea typeface="Arial"/>
                <a:cs typeface="Arial"/>
                <a:sym typeface="Arial"/>
              </a:rPr>
              <a:t>decision making about treatment of cancer</a:t>
            </a:r>
            <a:endParaRPr i="1" sz="1800">
              <a:solidFill>
                <a:srgbClr val="FF0000"/>
              </a:solidFill>
              <a:latin typeface="Arial"/>
              <a:ea typeface="Arial"/>
              <a:cs typeface="Arial"/>
              <a:sym typeface="Arial"/>
            </a:endParaRPr>
          </a:p>
          <a:p>
            <a:pPr indent="0" lvl="0" marL="0" rtl="0" algn="l">
              <a:spcBef>
                <a:spcPts val="0"/>
              </a:spcBef>
              <a:spcAft>
                <a:spcPts val="0"/>
              </a:spcAft>
              <a:buNone/>
            </a:pPr>
            <a:r>
              <a:rPr lang="cs" sz="1800">
                <a:solidFill>
                  <a:srgbClr val="FF0000"/>
                </a:solidFill>
                <a:latin typeface="Arial"/>
                <a:ea typeface="Arial"/>
                <a:cs typeface="Arial"/>
                <a:sym typeface="Arial"/>
              </a:rPr>
              <a:t>adherence of treatment</a:t>
            </a:r>
            <a:endParaRPr sz="1800">
              <a:solidFill>
                <a:srgbClr val="FF0000"/>
              </a:solidFill>
              <a:latin typeface="Arial"/>
              <a:ea typeface="Arial"/>
              <a:cs typeface="Arial"/>
              <a:sym typeface="Arial"/>
            </a:endParaRPr>
          </a:p>
          <a:p>
            <a:pPr indent="0" lvl="0" marL="0" rtl="0" algn="l">
              <a:spcBef>
                <a:spcPts val="0"/>
              </a:spcBef>
              <a:spcAft>
                <a:spcPts val="0"/>
              </a:spcAft>
              <a:buNone/>
            </a:pPr>
            <a:r>
              <a:rPr i="1" lang="cs" sz="1800">
                <a:solidFill>
                  <a:srgbClr val="FF0000"/>
                </a:solidFill>
                <a:latin typeface="Arial"/>
                <a:ea typeface="Arial"/>
                <a:cs typeface="Arial"/>
                <a:sym typeface="Arial"/>
              </a:rPr>
              <a:t>decision making about gravidity interruption</a:t>
            </a:r>
            <a:endParaRPr i="1" sz="1800">
              <a:solidFill>
                <a:srgbClr val="FF0000"/>
              </a:solidFill>
              <a:latin typeface="Arial"/>
              <a:ea typeface="Arial"/>
              <a:cs typeface="Arial"/>
              <a:sym typeface="Arial"/>
            </a:endParaRPr>
          </a:p>
          <a:p>
            <a:pPr indent="0" lvl="0" marL="0" rtl="0" algn="l">
              <a:spcBef>
                <a:spcPts val="0"/>
              </a:spcBef>
              <a:spcAft>
                <a:spcPts val="0"/>
              </a:spcAft>
              <a:buNone/>
            </a:pPr>
            <a:r>
              <a:rPr lang="cs" sz="1800">
                <a:solidFill>
                  <a:srgbClr val="FF0000"/>
                </a:solidFill>
                <a:latin typeface="Arial"/>
                <a:ea typeface="Arial"/>
                <a:cs typeface="Arial"/>
                <a:sym typeface="Arial"/>
              </a:rPr>
              <a:t>diabetes </a:t>
            </a:r>
            <a:endParaRPr sz="1800">
              <a:solidFill>
                <a:srgbClr val="FF0000"/>
              </a:solidFill>
              <a:latin typeface="Arial"/>
              <a:ea typeface="Arial"/>
              <a:cs typeface="Arial"/>
              <a:sym typeface="Arial"/>
            </a:endParaRPr>
          </a:p>
          <a:p>
            <a:pPr indent="0" lvl="0" marL="0" rtl="0" algn="l">
              <a:spcBef>
                <a:spcPts val="0"/>
              </a:spcBef>
              <a:spcAft>
                <a:spcPts val="0"/>
              </a:spcAft>
              <a:buNone/>
            </a:pPr>
            <a:r>
              <a:rPr i="1" lang="cs" sz="1800">
                <a:solidFill>
                  <a:srgbClr val="FF0000"/>
                </a:solidFill>
                <a:latin typeface="Arial"/>
                <a:ea typeface="Arial"/>
                <a:cs typeface="Arial"/>
                <a:sym typeface="Arial"/>
              </a:rPr>
              <a:t>allergy</a:t>
            </a:r>
            <a:endParaRPr i="1" sz="1800">
              <a:solidFill>
                <a:srgbClr val="FF0000"/>
              </a:solidFill>
              <a:latin typeface="Arial"/>
              <a:ea typeface="Arial"/>
              <a:cs typeface="Arial"/>
              <a:sym typeface="Arial"/>
            </a:endParaRPr>
          </a:p>
          <a:p>
            <a:pPr indent="0" lvl="0" marL="0" rtl="0" algn="l">
              <a:spcBef>
                <a:spcPts val="0"/>
              </a:spcBef>
              <a:spcAft>
                <a:spcPts val="0"/>
              </a:spcAft>
              <a:buNone/>
            </a:pPr>
            <a:r>
              <a:rPr lang="cs" sz="1800">
                <a:solidFill>
                  <a:srgbClr val="000000"/>
                </a:solidFill>
                <a:latin typeface="Arial"/>
                <a:ea typeface="Arial"/>
                <a:cs typeface="Arial"/>
                <a:sym typeface="Arial"/>
              </a:rPr>
              <a:t>...</a:t>
            </a:r>
            <a:endParaRPr sz="1800">
              <a:solidFill>
                <a:srgbClr val="FF0000"/>
              </a:solidFill>
              <a:latin typeface="Arial"/>
              <a:ea typeface="Arial"/>
              <a:cs typeface="Arial"/>
              <a:sym typeface="Arial"/>
            </a:endParaRPr>
          </a:p>
          <a:p>
            <a:pPr indent="0" lvl="0" marL="0" rtl="0" algn="l">
              <a:spcBef>
                <a:spcPts val="0"/>
              </a:spcBef>
              <a:spcAft>
                <a:spcPts val="0"/>
              </a:spcAft>
              <a:buNone/>
            </a:pPr>
            <a:r>
              <a:t/>
            </a:r>
            <a:endParaRPr sz="1800">
              <a:solidFill>
                <a:srgbClr val="FF0000"/>
              </a:solidFill>
              <a:latin typeface="Arial"/>
              <a:ea typeface="Arial"/>
              <a:cs typeface="Arial"/>
              <a:sym typeface="Arial"/>
            </a:endParaRPr>
          </a:p>
        </p:txBody>
      </p:sp>
      <p:sp>
        <p:nvSpPr>
          <p:cNvPr id="167" name="Google Shape;167;p19"/>
          <p:cNvSpPr txBox="1"/>
          <p:nvPr/>
        </p:nvSpPr>
        <p:spPr>
          <a:xfrm>
            <a:off x="835075" y="1391775"/>
            <a:ext cx="7505700" cy="612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cs" sz="1800"/>
              <a:t>Could you give me some examples where we can use a MI in medicine?</a:t>
            </a:r>
            <a:endParaRPr>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6"/>
                                        </p:tgtEl>
                                        <p:attrNameLst>
                                          <p:attrName>style.visibility</p:attrName>
                                        </p:attrNameLst>
                                      </p:cBhvr>
                                      <p:to>
                                        <p:strVal val="visible"/>
                                      </p:to>
                                    </p:set>
                                    <p:anim calcmode="lin" valueType="num">
                                      <p:cBhvr additive="base">
                                        <p:cTn dur="1500"/>
                                        <p:tgtEl>
                                          <p:spTgt spid="166"/>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20"/>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cs"/>
              <a:t> The Transtheoretical model of change</a:t>
            </a:r>
            <a:endParaRPr/>
          </a:p>
        </p:txBody>
      </p:sp>
      <p:sp>
        <p:nvSpPr>
          <p:cNvPr id="173" name="Google Shape;173;p20"/>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b="1" lang="cs" sz="1800">
                <a:solidFill>
                  <a:srgbClr val="000000"/>
                </a:solidFill>
                <a:latin typeface="Arial"/>
                <a:ea typeface="Arial"/>
                <a:cs typeface="Arial"/>
                <a:sym typeface="Arial"/>
              </a:rPr>
              <a:t>The transtheoretical model (TTM) </a:t>
            </a:r>
            <a:r>
              <a:rPr lang="cs" sz="1800">
                <a:solidFill>
                  <a:srgbClr val="000000"/>
                </a:solidFill>
                <a:latin typeface="Arial"/>
                <a:ea typeface="Arial"/>
                <a:cs typeface="Arial"/>
                <a:sym typeface="Arial"/>
              </a:rPr>
              <a:t>of change in health psychology explains or predicts a person's success or failure in achieving a proposed behavior change, such as developing different habits. It attempts to answer why the change "stuck" or alternatively why the change was not made.</a:t>
            </a:r>
            <a:endParaRPr sz="1800">
              <a:solidFill>
                <a:srgbClr val="000000"/>
              </a:solidFill>
              <a:latin typeface="Arial"/>
              <a:ea typeface="Arial"/>
              <a:cs typeface="Arial"/>
              <a:sym typeface="Arial"/>
            </a:endParaRPr>
          </a:p>
          <a:p>
            <a:pPr indent="0" lvl="0" marL="0" rtl="0" algn="l">
              <a:spcBef>
                <a:spcPts val="120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Google Shape;178;p21"/>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cs"/>
              <a:t> The Transtheoretical model of change</a:t>
            </a:r>
            <a:endParaRPr/>
          </a:p>
        </p:txBody>
      </p:sp>
      <p:sp>
        <p:nvSpPr>
          <p:cNvPr id="179" name="Google Shape;179;p21"/>
          <p:cNvSpPr txBox="1"/>
          <p:nvPr>
            <p:ph idx="1" type="body"/>
          </p:nvPr>
        </p:nvSpPr>
        <p:spPr>
          <a:xfrm>
            <a:off x="819150" y="1658875"/>
            <a:ext cx="7505700" cy="2448000"/>
          </a:xfrm>
          <a:prstGeom prst="rect">
            <a:avLst/>
          </a:prstGeom>
        </p:spPr>
        <p:txBody>
          <a:bodyPr anchorCtr="0" anchor="t" bIns="91425" lIns="91425" spcFirstLastPara="1" rIns="91425" wrap="square" tIns="91425">
            <a:noAutofit/>
          </a:bodyPr>
          <a:lstStyle/>
          <a:p>
            <a:pPr indent="0" lvl="0" marL="0" rtl="0" algn="l">
              <a:spcBef>
                <a:spcPts val="1200"/>
              </a:spcBef>
              <a:spcAft>
                <a:spcPts val="1200"/>
              </a:spcAft>
              <a:buNone/>
            </a:pPr>
            <a:r>
              <a:rPr b="1" lang="cs" sz="1800">
                <a:solidFill>
                  <a:srgbClr val="000000"/>
                </a:solidFill>
                <a:latin typeface="Arial"/>
                <a:ea typeface="Arial"/>
                <a:cs typeface="Arial"/>
                <a:sym typeface="Arial"/>
              </a:rPr>
              <a:t>The transtheoretical model (TTM) </a:t>
            </a:r>
            <a:r>
              <a:rPr lang="cs" sz="1800">
                <a:solidFill>
                  <a:srgbClr val="000000"/>
                </a:solidFill>
                <a:latin typeface="Arial"/>
                <a:ea typeface="Arial"/>
                <a:cs typeface="Arial"/>
                <a:sym typeface="Arial"/>
              </a:rPr>
              <a:t>has proven successful with a wide variety of simple and complex health behaviors, including smoking cessation, weight control, sunscreen use, reduction of dietary fat, exercise acquisition, quitting cocaine, mammography screening, and condom use (Prochaska, et al., 1994). </a:t>
            </a:r>
            <a:endParaRPr sz="18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