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2" r:id="rId1"/>
  </p:sldMasterIdLst>
  <p:notesMasterIdLst>
    <p:notesMasterId r:id="rId26"/>
  </p:notesMasterIdLst>
  <p:handoutMasterIdLst>
    <p:handoutMasterId r:id="rId27"/>
  </p:handoutMasterIdLst>
  <p:sldIdLst>
    <p:sldId id="299" r:id="rId2"/>
    <p:sldId id="300" r:id="rId3"/>
    <p:sldId id="280" r:id="rId4"/>
    <p:sldId id="281" r:id="rId5"/>
    <p:sldId id="282" r:id="rId6"/>
    <p:sldId id="284" r:id="rId7"/>
    <p:sldId id="285" r:id="rId8"/>
    <p:sldId id="286" r:id="rId9"/>
    <p:sldId id="287" r:id="rId10"/>
    <p:sldId id="301" r:id="rId11"/>
    <p:sldId id="288" r:id="rId12"/>
    <p:sldId id="289" r:id="rId13"/>
    <p:sldId id="296" r:id="rId14"/>
    <p:sldId id="290" r:id="rId15"/>
    <p:sldId id="291" r:id="rId16"/>
    <p:sldId id="297" r:id="rId17"/>
    <p:sldId id="270" r:id="rId18"/>
    <p:sldId id="271" r:id="rId19"/>
    <p:sldId id="274" r:id="rId20"/>
    <p:sldId id="298" r:id="rId21"/>
    <p:sldId id="275" r:id="rId22"/>
    <p:sldId id="277" r:id="rId23"/>
    <p:sldId id="278" r:id="rId24"/>
    <p:sldId id="279" r:id="rId25"/>
  </p:sldIdLst>
  <p:sldSz cx="10080625" cy="7559675"/>
  <p:notesSz cx="6669088" cy="9926638"/>
  <p:custDataLst>
    <p:tags r:id="rId28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6242" autoAdjust="0"/>
  </p:normalViewPr>
  <p:slideViewPr>
    <p:cSldViewPr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433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5CEA-706C-4B79-996B-1C799507268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E07C-1001-4910-9B5F-F0808858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286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561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66629" y="4714969"/>
            <a:ext cx="5331630" cy="4462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774296" y="1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8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74296" y="9429938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B5428A1-45F9-4BD2-8D83-5FAC8AF454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1333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CFCA0F6D-1982-471D-BC6C-359188B9E36B}" type="slidenum">
              <a:rPr lang="cs-CZ" altLang="cs-CZ" sz="1300"/>
              <a:pPr eaLnBrk="1">
                <a:spcBef>
                  <a:spcPct val="0"/>
                </a:spcBef>
              </a:pPr>
              <a:t>2</a:t>
            </a:fld>
            <a:endParaRPr lang="cs-CZ" altLang="cs-CZ" sz="13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8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8B386506-FC9D-4F15-B2B6-013E11760114}" type="slidenum">
              <a:rPr lang="cs-CZ" altLang="cs-CZ" sz="1300"/>
              <a:pPr eaLnBrk="1">
                <a:spcBef>
                  <a:spcPct val="0"/>
                </a:spcBef>
              </a:pPr>
              <a:t>12</a:t>
            </a:fld>
            <a:endParaRPr lang="cs-CZ" altLang="cs-CZ" sz="130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2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26D9B0CB-11E7-4B7F-908D-77CD420A4905}" type="slidenum">
              <a:rPr lang="cs-CZ" altLang="cs-CZ" sz="1300"/>
              <a:pPr eaLnBrk="1">
                <a:spcBef>
                  <a:spcPct val="0"/>
                </a:spcBef>
              </a:pPr>
              <a:t>14</a:t>
            </a:fld>
            <a:endParaRPr lang="cs-CZ" altLang="cs-CZ" sz="13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8E1D2E75-1B7D-4318-9AC1-A05920A81025}" type="slidenum">
              <a:rPr lang="cs-CZ" altLang="cs-CZ" sz="1300"/>
              <a:pPr eaLnBrk="1">
                <a:spcBef>
                  <a:spcPct val="0"/>
                </a:spcBef>
              </a:pPr>
              <a:t>15</a:t>
            </a:fld>
            <a:endParaRPr lang="cs-CZ" altLang="cs-CZ" sz="130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4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EBED6671-3495-47F0-AA15-390D1D632F4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>
                <a:latin typeface="Times New Roman" panose="02020603050405020304" pitchFamily="18" charset="0"/>
              </a:rPr>
              <a:t>Jdi na web SÚKLu a ukaž vyhledávání</a:t>
            </a:r>
          </a:p>
          <a:p>
            <a:r>
              <a:rPr lang="cs-CZ" altLang="cs-CZ">
                <a:latin typeface="Times New Roman" panose="02020603050405020304" pitchFamily="18" charset="0"/>
              </a:rPr>
              <a:t>Jdi na web EMA a ukaž vyhledávání www.ema.europa.eu &gt; Find medicine &gt;Human &gt;Product information</a:t>
            </a:r>
          </a:p>
          <a:p>
            <a:r>
              <a:rPr lang="cs-CZ" altLang="cs-CZ">
                <a:latin typeface="Times New Roman" panose="02020603050405020304" pitchFamily="18" charset="0"/>
              </a:rPr>
              <a:t>Ukaž AISLP</a:t>
            </a:r>
          </a:p>
        </p:txBody>
      </p:sp>
    </p:spTree>
    <p:extLst>
      <p:ext uri="{BB962C8B-B14F-4D97-AF65-F5344CB8AC3E}">
        <p14:creationId xmlns:p14="http://schemas.microsoft.com/office/powerpoint/2010/main" val="1878244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F3A1C38B-1A50-46DF-8828-2B430C06D07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>
                <a:latin typeface="Times New Roman" panose="02020603050405020304" pitchFamily="18" charset="0"/>
              </a:rPr>
              <a:t>Rozdej monografie</a:t>
            </a:r>
          </a:p>
        </p:txBody>
      </p:sp>
    </p:spTree>
    <p:extLst>
      <p:ext uri="{BB962C8B-B14F-4D97-AF65-F5344CB8AC3E}">
        <p14:creationId xmlns:p14="http://schemas.microsoft.com/office/powerpoint/2010/main" val="1497684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A06192F2-1061-4D22-B376-3C550C6EE54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5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98F05463-E0FA-4184-8234-44EAB7087A71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3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C7E4D143-7CD4-4771-847E-A199E520A09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9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32C7A4CB-C178-4C6A-804C-FC77E1D9D0F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4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955829CE-A328-4A43-9F30-76252134D40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94DDB1BE-D9C2-4944-895E-3DF27CD7E726}" type="slidenum">
              <a:rPr lang="cs-CZ" altLang="cs-CZ" sz="1300"/>
              <a:pPr eaLnBrk="1">
                <a:spcBef>
                  <a:spcPct val="0"/>
                </a:spcBef>
              </a:pPr>
              <a:t>3</a:t>
            </a:fld>
            <a:endParaRPr lang="cs-CZ" altLang="cs-CZ" sz="13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7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553B71A2-2981-462F-A482-0A5C78BFD638}" type="slidenum">
              <a:rPr lang="cs-CZ" altLang="cs-CZ" sz="1300"/>
              <a:pPr eaLnBrk="1">
                <a:spcBef>
                  <a:spcPct val="0"/>
                </a:spcBef>
              </a:pPr>
              <a:t>4</a:t>
            </a:fld>
            <a:endParaRPr lang="cs-CZ" altLang="cs-CZ" sz="13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6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B9AC8D8A-EEFA-45BD-B02B-008013E45C3B}" type="slidenum">
              <a:rPr lang="cs-CZ" altLang="cs-CZ" sz="1300"/>
              <a:pPr eaLnBrk="1">
                <a:spcBef>
                  <a:spcPct val="0"/>
                </a:spcBef>
              </a:pPr>
              <a:t>5</a:t>
            </a:fld>
            <a:endParaRPr lang="cs-CZ" altLang="cs-CZ" sz="13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8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E3CF93D6-1FB3-41A2-BCA0-831F8C0B1F04}" type="slidenum">
              <a:rPr lang="cs-CZ" altLang="cs-CZ" sz="1300"/>
              <a:pPr eaLnBrk="1">
                <a:spcBef>
                  <a:spcPct val="0"/>
                </a:spcBef>
              </a:pPr>
              <a:t>6</a:t>
            </a:fld>
            <a:endParaRPr lang="cs-CZ" altLang="cs-CZ" sz="130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01225B0E-A9FB-403D-88D9-5E2D5C2CA4D6}" type="slidenum">
              <a:rPr lang="cs-CZ" altLang="cs-CZ" sz="1300"/>
              <a:pPr eaLnBrk="1">
                <a:spcBef>
                  <a:spcPct val="0"/>
                </a:spcBef>
              </a:pPr>
              <a:t>7</a:t>
            </a:fld>
            <a:endParaRPr lang="cs-CZ" altLang="cs-CZ" sz="130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8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6A9021C4-6159-4CE9-AA0F-BCEAE355813D}" type="slidenum">
              <a:rPr lang="cs-CZ" altLang="cs-CZ" sz="1300"/>
              <a:pPr eaLnBrk="1">
                <a:spcBef>
                  <a:spcPct val="0"/>
                </a:spcBef>
              </a:pPr>
              <a:t>8</a:t>
            </a:fld>
            <a:endParaRPr lang="cs-CZ" altLang="cs-CZ" sz="130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8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50DBCBA6-AC19-450B-81F0-A2D4DB564D54}" type="slidenum">
              <a:rPr lang="cs-CZ" altLang="cs-CZ" sz="1300"/>
              <a:pPr eaLnBrk="1">
                <a:spcBef>
                  <a:spcPct val="0"/>
                </a:spcBef>
              </a:pPr>
              <a:t>9</a:t>
            </a:fld>
            <a:endParaRPr lang="cs-CZ" altLang="cs-CZ" sz="130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1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9FC33944-6E69-4BFC-9C28-23413BDE28ED}" type="slidenum">
              <a:rPr lang="cs-CZ" altLang="cs-CZ" sz="1300"/>
              <a:pPr eaLnBrk="1">
                <a:spcBef>
                  <a:spcPct val="0"/>
                </a:spcBef>
              </a:pPr>
              <a:t>11</a:t>
            </a:fld>
            <a:endParaRPr lang="cs-CZ" altLang="cs-CZ" sz="13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DF8C3-8352-4091-945C-237509DBDD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57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52466-B00C-4866-A485-71EE1BE195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257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0AFD-0AF4-4DEF-A13F-D7D5FB7FEE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972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1AA71-502E-461E-B6D9-405E5137E2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149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EF34E-D2A0-4A95-8A1D-13AA41CD2C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036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DF3CB-8182-4914-908F-EE8F94EF2D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18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8388D-2658-469C-B6D1-8916B5ADF6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939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0D90C-D033-4907-8083-7A6FCA3622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279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45CBC-F83B-4036-BB5B-27798D5D97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01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D8B64-794B-4958-B7AE-9E49603AC3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772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CC2E7-A6E2-4065-B7D5-0BC04FC364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225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24D03-DE6D-47D5-BA22-FCC4D03953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797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/>
              <a:t>Haga clic para modificar el estilo de texto del patrón</a:t>
            </a:r>
          </a:p>
          <a:p>
            <a:pPr lvl="1"/>
            <a:r>
              <a:rPr lang="es-ES" altLang="cs-CZ"/>
              <a:t>Segundo nivel</a:t>
            </a:r>
          </a:p>
          <a:p>
            <a:pPr lvl="2"/>
            <a:r>
              <a:rPr lang="es-ES" altLang="cs-CZ"/>
              <a:t>Tercer nivel</a:t>
            </a:r>
          </a:p>
          <a:p>
            <a:pPr lvl="3"/>
            <a:r>
              <a:rPr lang="es-ES" altLang="cs-CZ"/>
              <a:t>Cuarto nivel</a:t>
            </a:r>
          </a:p>
          <a:p>
            <a:pPr lvl="4"/>
            <a:r>
              <a:rPr lang="es-ES" altLang="cs-CZ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5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defRPr sz="15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9A5C8AE3-73E7-412E-8AB7-3D4BA94D104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FqBBQJsl2o" TargetMode="External"/><Relationship Id="rId2" Type="http://schemas.openxmlformats.org/officeDocument/2006/relationships/hyperlink" Target="https://www.youtube.com/watch?v=9VXdBprFIw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08825" y="229659"/>
            <a:ext cx="6228032" cy="3228041"/>
          </a:xfrm>
        </p:spPr>
        <p:txBody>
          <a:bodyPr anchor="ctr">
            <a:normAutofit fontScale="90000"/>
          </a:bodyPr>
          <a:lstStyle/>
          <a:p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1.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Drug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dosage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forms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b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routes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of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administration</a:t>
            </a:r>
            <a:b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2.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about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drugs</a:t>
            </a:r>
            <a:b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3.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Drug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legislation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in CZ</a:t>
            </a:r>
            <a:br>
              <a:rPr lang="en-US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sz="3858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43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87984" y="1835621"/>
            <a:ext cx="5218160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>
                <a:hlinkClick r:id="rId2"/>
              </a:rPr>
              <a:t>https://www.youtube.com/watch?v=9VXdBprFIwc</a:t>
            </a:r>
            <a:endParaRPr lang="cs-CZ" dirty="0"/>
          </a:p>
          <a:p>
            <a:endParaRPr lang="cs-CZ" u="sng" dirty="0">
              <a:hlinkClick r:id="rId3"/>
            </a:endParaRPr>
          </a:p>
          <a:p>
            <a:endParaRPr lang="cs-CZ" u="sng" dirty="0">
              <a:hlinkClick r:id="rId3"/>
            </a:endParaRPr>
          </a:p>
          <a:p>
            <a:r>
              <a:rPr lang="cs-CZ" u="sng" dirty="0">
                <a:hlinkClick r:id="rId3"/>
              </a:rPr>
              <a:t>https://www.youtube.com/watch?v=3FqBBQJsl2o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60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3328988"/>
            <a:ext cx="9070975" cy="7381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Routes</a:t>
            </a:r>
            <a:r>
              <a:rPr 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endParaRPr lang="cs-CZ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98438" y="4140200"/>
            <a:ext cx="4845050" cy="3311525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Systemic</a:t>
            </a: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administration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>
                <a:cs typeface="Arial" pitchFamily="34" charset="0"/>
              </a:rPr>
              <a:t>= </a:t>
            </a:r>
            <a:r>
              <a:rPr lang="cs-CZ" sz="2600" dirty="0" err="1">
                <a:cs typeface="Arial" pitchFamily="34" charset="0"/>
              </a:rPr>
              <a:t>drug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is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absorbed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into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circulation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>
                <a:cs typeface="Arial" pitchFamily="34" charset="0"/>
              </a:rPr>
              <a:t>→ </a:t>
            </a:r>
            <a:r>
              <a:rPr lang="cs-CZ" sz="2600" dirty="0" err="1">
                <a:cs typeface="Arial" pitchFamily="34" charset="0"/>
              </a:rPr>
              <a:t>it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influences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all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body </a:t>
            </a:r>
          </a:p>
          <a:p>
            <a:pPr marL="342865" indent="-342865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>
                <a:solidFill>
                  <a:schemeClr val="accent3"/>
                </a:solidFill>
                <a:cs typeface="Arial" pitchFamily="34" charset="0"/>
              </a:rPr>
              <a:t>Enterální aplikace:</a:t>
            </a: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dirty="0" err="1">
                <a:cs typeface="Arial" pitchFamily="34" charset="0"/>
              </a:rPr>
              <a:t>enteral</a:t>
            </a:r>
            <a:r>
              <a:rPr lang="cs-CZ" dirty="0">
                <a:cs typeface="Arial" pitchFamily="34" charset="0"/>
              </a:rPr>
              <a:t> </a:t>
            </a: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dirty="0" err="1">
                <a:cs typeface="Arial" pitchFamily="34" charset="0"/>
              </a:rPr>
              <a:t>parenteral</a:t>
            </a:r>
            <a:r>
              <a:rPr lang="cs-CZ" dirty="0">
                <a:cs typeface="Arial" pitchFamily="34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73806" y="4137025"/>
            <a:ext cx="5106818" cy="3311525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Local</a:t>
            </a: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(</a:t>
            </a:r>
            <a:r>
              <a:rPr lang="cs-CZ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topical</a:t>
            </a: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 </a:t>
            </a:r>
            <a:r>
              <a:rPr lang="cs-CZ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administration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>
                <a:cs typeface="Arial" pitchFamily="34" charset="0"/>
              </a:rPr>
              <a:t>= </a:t>
            </a:r>
            <a:r>
              <a:rPr lang="cs-CZ" sz="2600" dirty="0" err="1">
                <a:cs typeface="Arial" pitchFamily="34" charset="0"/>
              </a:rPr>
              <a:t>drug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is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absorbed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into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circulation</a:t>
            </a:r>
            <a:r>
              <a:rPr lang="cs-CZ" sz="2600" dirty="0">
                <a:cs typeface="Arial" pitchFamily="34" charset="0"/>
              </a:rPr>
              <a:t> → </a:t>
            </a:r>
            <a:r>
              <a:rPr lang="cs-CZ" sz="2600" dirty="0" err="1">
                <a:cs typeface="Arial" pitchFamily="34" charset="0"/>
              </a:rPr>
              <a:t>it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affects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only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place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application</a:t>
            </a:r>
            <a:endParaRPr lang="cs-CZ" sz="2600" b="1" dirty="0">
              <a:solidFill>
                <a:schemeClr val="accent3"/>
              </a:solidFill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>
                <a:solidFill>
                  <a:schemeClr val="accent3"/>
                </a:solidFill>
                <a:cs typeface="Arial" pitchFamily="34" charset="0"/>
              </a:rPr>
              <a:t>:</a:t>
            </a: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400" dirty="0">
                <a:cs typeface="Arial" pitchFamily="34" charset="0"/>
              </a:rPr>
              <a:t>skin, </a:t>
            </a:r>
            <a:r>
              <a:rPr lang="cs-CZ" sz="2400" dirty="0" err="1">
                <a:cs typeface="Arial" pitchFamily="34" charset="0"/>
              </a:rPr>
              <a:t>mucosa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</a:t>
            </a:r>
            <a:r>
              <a:rPr lang="cs-CZ" sz="2400" dirty="0" err="1">
                <a:cs typeface="Arial" pitchFamily="34" charset="0"/>
              </a:rPr>
              <a:t>conjunctiva</a:t>
            </a:r>
            <a:r>
              <a:rPr lang="cs-CZ" sz="2400" b="1" dirty="0">
                <a:solidFill>
                  <a:schemeClr val="accent3"/>
                </a:solidFill>
                <a:cs typeface="Arial" pitchFamily="34" charset="0"/>
              </a:rPr>
              <a:t>:</a:t>
            </a: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400" dirty="0">
                <a:cs typeface="Arial" pitchFamily="34" charset="0"/>
              </a:rPr>
              <a:t>GIT, but </a:t>
            </a:r>
            <a:r>
              <a:rPr lang="cs-CZ" sz="2400" dirty="0" err="1">
                <a:cs typeface="Arial" pitchFamily="34" charset="0"/>
              </a:rPr>
              <a:t>the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drug</a:t>
            </a:r>
            <a:r>
              <a:rPr lang="cs-CZ" sz="2400" dirty="0">
                <a:cs typeface="Arial" pitchFamily="34" charset="0"/>
              </a:rPr>
              <a:t> in not </a:t>
            </a:r>
            <a:r>
              <a:rPr lang="cs-CZ" sz="2400" dirty="0" err="1">
                <a:cs typeface="Arial" pitchFamily="34" charset="0"/>
              </a:rPr>
              <a:t>absorbed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from</a:t>
            </a:r>
            <a:r>
              <a:rPr lang="cs-CZ" sz="2400" dirty="0">
                <a:cs typeface="Arial" pitchFamily="34" charset="0"/>
              </a:rPr>
              <a:t> GIT</a:t>
            </a:r>
          </a:p>
        </p:txBody>
      </p:sp>
      <p:pic>
        <p:nvPicPr>
          <p:cNvPr id="1126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139825"/>
            <a:ext cx="219233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139825"/>
            <a:ext cx="27368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139825"/>
            <a:ext cx="27495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1139825"/>
            <a:ext cx="21891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1" y="-120650"/>
            <a:ext cx="100806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5pPr>
            <a:lvl6pPr marL="50397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1007943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51191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2015886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300" b="1" kern="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How</a:t>
            </a:r>
            <a:r>
              <a:rPr lang="cs-CZ" sz="43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300" b="1" kern="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could</a:t>
            </a:r>
            <a:r>
              <a:rPr lang="cs-CZ" sz="43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cs-CZ" sz="4300" b="1" kern="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drug</a:t>
            </a:r>
            <a:r>
              <a:rPr lang="cs-CZ" sz="43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300" b="1" kern="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be</a:t>
            </a:r>
            <a:r>
              <a:rPr lang="cs-CZ" sz="43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300" b="1" kern="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administered</a:t>
            </a:r>
            <a:r>
              <a:rPr lang="cs-CZ" sz="43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222500" y="3328988"/>
            <a:ext cx="0" cy="882650"/>
          </a:xfrm>
          <a:prstGeom prst="straightConnector1">
            <a:avLst/>
          </a:prstGeom>
          <a:ln w="50800" cap="flat">
            <a:solidFill>
              <a:srgbClr val="00B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7861300" y="3332163"/>
            <a:ext cx="0" cy="879475"/>
          </a:xfrm>
          <a:prstGeom prst="straightConnector1">
            <a:avLst/>
          </a:prstGeom>
          <a:ln w="50800" cap="flat">
            <a:solidFill>
              <a:srgbClr val="00B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/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9525000" cy="1260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Systemic</a:t>
            </a:r>
            <a:r>
              <a:rPr lang="cs-CZ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r>
              <a:rPr lang="cs-CZ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enteral</a:t>
            </a:r>
            <a:endParaRPr lang="cs-CZ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106488"/>
            <a:ext cx="9359900" cy="6345237"/>
          </a:xfrm>
        </p:spPr>
        <p:txBody>
          <a:bodyPr>
            <a:normAutofit/>
          </a:bodyPr>
          <a:lstStyle/>
          <a:p>
            <a:pPr marL="403135" indent="-341278" algn="just"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(Per)oral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(</a:t>
            </a:r>
            <a:r>
              <a:rPr lang="cs-CZ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 os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 p.o.)</a:t>
            </a:r>
            <a:r>
              <a:rPr lang="cs-CZ" sz="2600" dirty="0">
                <a:cs typeface="Arial" pitchFamily="34" charset="0"/>
              </a:rPr>
              <a:t> 			</a:t>
            </a:r>
            <a:r>
              <a:rPr lang="cs-CZ" sz="2200" i="1" dirty="0" err="1">
                <a:cs typeface="Arial" pitchFamily="34" charset="0"/>
              </a:rPr>
              <a:t>Enteron</a:t>
            </a:r>
            <a:r>
              <a:rPr lang="cs-CZ" sz="2200" i="1" dirty="0">
                <a:cs typeface="Arial" pitchFamily="34" charset="0"/>
              </a:rPr>
              <a:t> (</a:t>
            </a:r>
            <a:r>
              <a:rPr lang="cs-CZ" sz="2200" i="1" dirty="0" err="1">
                <a:cs typeface="Arial" pitchFamily="34" charset="0"/>
              </a:rPr>
              <a:t>ancient</a:t>
            </a:r>
            <a:r>
              <a:rPr lang="cs-CZ" sz="2200" i="1" dirty="0">
                <a:cs typeface="Arial" pitchFamily="34" charset="0"/>
              </a:rPr>
              <a:t> </a:t>
            </a:r>
            <a:r>
              <a:rPr lang="cs-CZ" sz="2200" i="1" dirty="0" err="1">
                <a:cs typeface="Arial" pitchFamily="34" charset="0"/>
              </a:rPr>
              <a:t>greek</a:t>
            </a:r>
            <a:r>
              <a:rPr lang="cs-CZ" sz="2200" i="1" dirty="0">
                <a:cs typeface="Arial" pitchFamily="34" charset="0"/>
              </a:rPr>
              <a:t>) = </a:t>
            </a:r>
            <a:r>
              <a:rPr lang="cs-CZ" sz="2200" i="1" dirty="0" err="1">
                <a:cs typeface="Arial" pitchFamily="34" charset="0"/>
              </a:rPr>
              <a:t>intestine</a:t>
            </a:r>
            <a:endParaRPr lang="cs-CZ" sz="2200" i="1" dirty="0">
              <a:cs typeface="Arial" pitchFamily="34" charset="0"/>
            </a:endParaRPr>
          </a:p>
          <a:p>
            <a:pPr marL="519010" indent="-457152" algn="just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Onset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effect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depends</a:t>
            </a:r>
            <a:r>
              <a:rPr lang="cs-CZ" sz="2600" dirty="0">
                <a:cs typeface="Arial" pitchFamily="34" charset="0"/>
              </a:rPr>
              <a:t> on </a:t>
            </a:r>
            <a:r>
              <a:rPr lang="cs-CZ" sz="2600" dirty="0" err="1">
                <a:cs typeface="Arial" pitchFamily="34" charset="0"/>
              </a:rPr>
              <a:t>phys-chem</a:t>
            </a:r>
            <a:r>
              <a:rPr lang="cs-CZ" sz="2600" dirty="0">
                <a:cs typeface="Arial" pitchFamily="34" charset="0"/>
              </a:rPr>
              <a:t>. </a:t>
            </a:r>
            <a:r>
              <a:rPr lang="cs-CZ" sz="2600" dirty="0" err="1">
                <a:cs typeface="Arial" pitchFamily="34" charset="0"/>
              </a:rPr>
              <a:t>properties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 </a:t>
            </a:r>
            <a:r>
              <a:rPr lang="cs-CZ" sz="2600" dirty="0" err="1">
                <a:cs typeface="Arial" pitchFamily="34" charset="0"/>
              </a:rPr>
              <a:t>medical</a:t>
            </a:r>
            <a:r>
              <a:rPr lang="cs-CZ" sz="2600" dirty="0">
                <a:cs typeface="Arial" pitchFamily="34" charset="0"/>
              </a:rPr>
              <a:t> substance and </a:t>
            </a:r>
            <a:r>
              <a:rPr lang="cs-CZ" sz="2600" dirty="0" err="1">
                <a:cs typeface="Arial" pitchFamily="34" charset="0"/>
              </a:rPr>
              <a:t>excipients</a:t>
            </a:r>
            <a:endParaRPr lang="cs-CZ" sz="2600" dirty="0">
              <a:cs typeface="Arial" pitchFamily="34" charset="0"/>
            </a:endParaRPr>
          </a:p>
          <a:p>
            <a:pPr marL="519010" indent="-457152" algn="just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Possibility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lower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bioavailability</a:t>
            </a:r>
            <a:r>
              <a:rPr lang="cs-CZ" sz="2600" dirty="0">
                <a:cs typeface="Arial" pitchFamily="34" charset="0"/>
              </a:rPr>
              <a:t>: </a:t>
            </a:r>
            <a:r>
              <a:rPr lang="cs-CZ" sz="2600" dirty="0" err="1">
                <a:cs typeface="Arial" pitchFamily="34" charset="0"/>
              </a:rPr>
              <a:t>first-pass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effect</a:t>
            </a:r>
            <a:r>
              <a:rPr lang="cs-CZ" sz="2600" dirty="0">
                <a:cs typeface="Arial" pitchFamily="34" charset="0"/>
              </a:rPr>
              <a:t> (liver)</a:t>
            </a: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Rectal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(</a:t>
            </a:r>
            <a:r>
              <a:rPr lang="cs-CZ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 </a:t>
            </a:r>
            <a:r>
              <a:rPr lang="cs-CZ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rectum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</a:t>
            </a:r>
          </a:p>
          <a:p>
            <a:pPr marL="519010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>
                <a:cs typeface="Arial" pitchFamily="34" charset="0"/>
              </a:rPr>
              <a:t>Do not </a:t>
            </a:r>
            <a:r>
              <a:rPr lang="cs-CZ" sz="2600" dirty="0" err="1">
                <a:cs typeface="Arial" pitchFamily="34" charset="0"/>
              </a:rPr>
              <a:t>irritate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stomach</a:t>
            </a:r>
            <a:r>
              <a:rPr lang="cs-CZ" sz="2600" dirty="0">
                <a:cs typeface="Arial" pitchFamily="34" charset="0"/>
              </a:rPr>
              <a:t>, do not cause </a:t>
            </a:r>
            <a:r>
              <a:rPr lang="cs-CZ" sz="2600" dirty="0" err="1">
                <a:cs typeface="Arial" pitchFamily="34" charset="0"/>
              </a:rPr>
              <a:t>nausea</a:t>
            </a:r>
            <a:endParaRPr lang="cs-CZ" sz="2600" dirty="0">
              <a:cs typeface="Arial" pitchFamily="34" charset="0"/>
            </a:endParaRPr>
          </a:p>
          <a:p>
            <a:pPr marL="519010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Lower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bioavailability</a:t>
            </a:r>
            <a:r>
              <a:rPr lang="cs-CZ" sz="2600" dirty="0">
                <a:cs typeface="Arial" pitchFamily="34" charset="0"/>
              </a:rPr>
              <a:t> – </a:t>
            </a:r>
            <a:r>
              <a:rPr lang="cs-CZ" sz="2600" dirty="0" err="1">
                <a:cs typeface="Arial" pitchFamily="34" charset="0"/>
              </a:rPr>
              <a:t>lesser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surface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rectum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walls</a:t>
            </a:r>
            <a:endParaRPr lang="cs-CZ" sz="2600" dirty="0">
              <a:cs typeface="Arial" pitchFamily="34" charset="0"/>
            </a:endParaRPr>
          </a:p>
          <a:p>
            <a:pPr marL="519010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Sooner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onset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effect</a:t>
            </a:r>
            <a:r>
              <a:rPr lang="cs-CZ" sz="2600" dirty="0">
                <a:cs typeface="Arial" pitchFamily="34" charset="0"/>
              </a:rPr>
              <a:t> – </a:t>
            </a:r>
            <a:r>
              <a:rPr lang="cs-CZ" sz="2600" i="1" dirty="0">
                <a:cs typeface="Arial" pitchFamily="34" charset="0"/>
              </a:rPr>
              <a:t>plexus </a:t>
            </a:r>
            <a:r>
              <a:rPr lang="cs-CZ" sz="2600" i="1" dirty="0" err="1">
                <a:cs typeface="Arial" pitchFamily="34" charset="0"/>
              </a:rPr>
              <a:t>venosus</a:t>
            </a:r>
            <a:r>
              <a:rPr lang="cs-CZ" sz="2600" i="1" dirty="0">
                <a:cs typeface="Arial" pitchFamily="34" charset="0"/>
              </a:rPr>
              <a:t> </a:t>
            </a:r>
            <a:r>
              <a:rPr lang="cs-CZ" sz="2600" i="1" dirty="0" err="1">
                <a:cs typeface="Arial" pitchFamily="34" charset="0"/>
              </a:rPr>
              <a:t>rectalis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flows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into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i="1" dirty="0" err="1">
                <a:cs typeface="Arial" pitchFamily="34" charset="0"/>
              </a:rPr>
              <a:t>vena</a:t>
            </a:r>
            <a:r>
              <a:rPr lang="cs-CZ" sz="2600" i="1" dirty="0">
                <a:cs typeface="Arial" pitchFamily="34" charset="0"/>
              </a:rPr>
              <a:t> </a:t>
            </a:r>
            <a:r>
              <a:rPr lang="cs-CZ" sz="2600" i="1" dirty="0" err="1">
                <a:cs typeface="Arial" pitchFamily="34" charset="0"/>
              </a:rPr>
              <a:t>cava</a:t>
            </a:r>
            <a:r>
              <a:rPr lang="cs-CZ" sz="2600" i="1" dirty="0">
                <a:cs typeface="Arial" pitchFamily="34" charset="0"/>
              </a:rPr>
              <a:t> </a:t>
            </a:r>
            <a:r>
              <a:rPr lang="cs-CZ" sz="2600" i="1" dirty="0" err="1">
                <a:cs typeface="Arial" pitchFamily="34" charset="0"/>
              </a:rPr>
              <a:t>inferior</a:t>
            </a:r>
            <a:r>
              <a:rPr lang="cs-CZ" sz="2600" i="1" dirty="0">
                <a:cs typeface="Arial" pitchFamily="34" charset="0"/>
              </a:rPr>
              <a:t> </a:t>
            </a:r>
            <a:r>
              <a:rPr lang="cs-CZ" sz="2600" dirty="0">
                <a:cs typeface="Arial" pitchFamily="34" charset="0"/>
              </a:rPr>
              <a:t>(„bypass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liver“)</a:t>
            </a: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1331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43213"/>
            <a:ext cx="25812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43213"/>
            <a:ext cx="2257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924175"/>
            <a:ext cx="2514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100584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9525000" cy="10429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„</a:t>
            </a:r>
            <a:r>
              <a:rPr lang="cs-CZ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First</a:t>
            </a:r>
            <a:r>
              <a:rPr lang="cs-CZ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pass</a:t>
            </a:r>
            <a:r>
              <a:rPr lang="cs-CZ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“ </a:t>
            </a:r>
            <a:r>
              <a:rPr lang="cs-CZ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effect</a:t>
            </a:r>
            <a:endParaRPr lang="cs-CZ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3275781"/>
            <a:ext cx="20748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438" y="3175"/>
            <a:ext cx="9683750" cy="1041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Systemic</a:t>
            </a:r>
            <a:r>
              <a:rPr lang="cs-CZ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r>
              <a:rPr lang="cs-CZ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sz="4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parenteral</a:t>
            </a:r>
            <a:endParaRPr lang="cs-CZ" sz="4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919163"/>
            <a:ext cx="9575800" cy="6640512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200" i="1" dirty="0">
                <a:cs typeface="Arial" pitchFamily="34" charset="0"/>
              </a:rPr>
              <a:t>Para </a:t>
            </a:r>
            <a:r>
              <a:rPr lang="cs-CZ" sz="2200" i="1" dirty="0" err="1">
                <a:cs typeface="Arial" pitchFamily="34" charset="0"/>
              </a:rPr>
              <a:t>enteron</a:t>
            </a:r>
            <a:r>
              <a:rPr lang="cs-CZ" sz="2200" i="1" dirty="0">
                <a:cs typeface="Arial" pitchFamily="34" charset="0"/>
              </a:rPr>
              <a:t> (</a:t>
            </a:r>
            <a:r>
              <a:rPr lang="cs-CZ" sz="2200" i="1" dirty="0" err="1">
                <a:cs typeface="Arial" pitchFamily="34" charset="0"/>
              </a:rPr>
              <a:t>ancient</a:t>
            </a:r>
            <a:r>
              <a:rPr lang="cs-CZ" sz="2200" i="1" dirty="0">
                <a:cs typeface="Arial" pitchFamily="34" charset="0"/>
              </a:rPr>
              <a:t> </a:t>
            </a:r>
            <a:r>
              <a:rPr lang="cs-CZ" sz="2200" i="1" dirty="0" err="1">
                <a:cs typeface="Arial" pitchFamily="34" charset="0"/>
              </a:rPr>
              <a:t>greek</a:t>
            </a:r>
            <a:r>
              <a:rPr lang="cs-CZ" sz="2200" i="1" dirty="0">
                <a:cs typeface="Arial" pitchFamily="34" charset="0"/>
              </a:rPr>
              <a:t>) = </a:t>
            </a:r>
            <a:r>
              <a:rPr lang="cs-CZ" sz="2200" i="1" dirty="0" err="1">
                <a:cs typeface="Arial" pitchFamily="34" charset="0"/>
              </a:rPr>
              <a:t>out</a:t>
            </a:r>
            <a:r>
              <a:rPr lang="cs-CZ" sz="2200" i="1" dirty="0">
                <a:cs typeface="Arial" pitchFamily="34" charset="0"/>
              </a:rPr>
              <a:t> </a:t>
            </a:r>
            <a:r>
              <a:rPr lang="cs-CZ" sz="2200" i="1" dirty="0" err="1">
                <a:cs typeface="Arial" pitchFamily="34" charset="0"/>
              </a:rPr>
              <a:t>of</a:t>
            </a:r>
            <a:r>
              <a:rPr lang="cs-CZ" sz="2200" i="1" dirty="0">
                <a:cs typeface="Arial" pitchFamily="34" charset="0"/>
              </a:rPr>
              <a:t> </a:t>
            </a:r>
            <a:r>
              <a:rPr lang="cs-CZ" sz="2200" i="1" dirty="0" err="1">
                <a:cs typeface="Arial" pitchFamily="34" charset="0"/>
              </a:rPr>
              <a:t>the</a:t>
            </a:r>
            <a:r>
              <a:rPr lang="cs-CZ" sz="2200" i="1" dirty="0">
                <a:cs typeface="Arial" pitchFamily="34" charset="0"/>
              </a:rPr>
              <a:t> </a:t>
            </a:r>
            <a:r>
              <a:rPr lang="cs-CZ" sz="2200" i="1" dirty="0" err="1">
                <a:cs typeface="Arial" pitchFamily="34" charset="0"/>
              </a:rPr>
              <a:t>intestine</a:t>
            </a:r>
            <a:endParaRPr lang="cs-CZ" sz="2200" i="1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 Non-</a:t>
            </a:r>
            <a:r>
              <a:rPr lang="cs-CZ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injection</a:t>
            </a: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(non-</a:t>
            </a:r>
            <a:r>
              <a:rPr lang="cs-CZ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invasive</a:t>
            </a: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</a:p>
          <a:p>
            <a:pPr marL="881063" lvl="2" indent="0"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a) oral</a:t>
            </a:r>
          </a:p>
          <a:p>
            <a:pPr marL="342865" indent="-342865" eaLnBrk="1" fontAlgn="auto" hangingPunct="1">
              <a:spcBef>
                <a:spcPts val="700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Absorption</a:t>
            </a:r>
            <a:r>
              <a:rPr lang="cs-CZ" sz="2400" dirty="0">
                <a:cs typeface="Arial" pitchFamily="34" charset="0"/>
              </a:rPr>
              <a:t> by oral </a:t>
            </a:r>
            <a:r>
              <a:rPr lang="cs-CZ" sz="2400" dirty="0" err="1">
                <a:cs typeface="Arial" pitchFamily="34" charset="0"/>
              </a:rPr>
              <a:t>mucosa</a:t>
            </a:r>
            <a:r>
              <a:rPr lang="cs-CZ" sz="2400" dirty="0">
                <a:cs typeface="Arial" pitchFamily="34" charset="0"/>
              </a:rPr>
              <a:t> (</a:t>
            </a: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</a:t>
            </a:r>
            <a:r>
              <a:rPr lang="cs-CZ" sz="2400" dirty="0" err="1">
                <a:cs typeface="Arial" pitchFamily="34" charset="0"/>
              </a:rPr>
              <a:t>subligual</a:t>
            </a:r>
            <a:r>
              <a:rPr lang="cs-CZ" sz="2400" dirty="0">
                <a:cs typeface="Arial" pitchFamily="34" charset="0"/>
              </a:rPr>
              <a:t>)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Lipophilic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substances</a:t>
            </a:r>
            <a:r>
              <a:rPr lang="cs-CZ" sz="2400" dirty="0">
                <a:cs typeface="Arial" pitchFamily="34" charset="0"/>
              </a:rPr>
              <a:t> – </a:t>
            </a:r>
            <a:r>
              <a:rPr lang="cs-CZ" sz="2400" dirty="0" err="1">
                <a:cs typeface="Arial" pitchFamily="34" charset="0"/>
              </a:rPr>
              <a:t>quick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absorption</a:t>
            </a:r>
            <a:r>
              <a:rPr lang="cs-CZ" sz="2400" dirty="0">
                <a:cs typeface="Arial" pitchFamily="34" charset="0"/>
              </a:rPr>
              <a:t> (2 </a:t>
            </a:r>
            <a:r>
              <a:rPr lang="cs-CZ" sz="2400" dirty="0" err="1">
                <a:cs typeface="Arial" pitchFamily="34" charset="0"/>
              </a:rPr>
              <a:t>mins</a:t>
            </a:r>
            <a:r>
              <a:rPr lang="cs-CZ" sz="2400" dirty="0">
                <a:cs typeface="Arial" pitchFamily="34" charset="0"/>
              </a:rPr>
              <a:t>), </a:t>
            </a: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nitroglycerin</a:t>
            </a: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b)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inhalation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Gases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vapours</a:t>
            </a:r>
            <a:r>
              <a:rPr lang="cs-CZ" sz="2400" dirty="0">
                <a:cs typeface="Arial" pitchFamily="34" charset="0"/>
              </a:rPr>
              <a:t> nebo </a:t>
            </a:r>
            <a:r>
              <a:rPr lang="cs-CZ" sz="2400" dirty="0" err="1">
                <a:cs typeface="Arial" pitchFamily="34" charset="0"/>
              </a:rPr>
              <a:t>small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particles</a:t>
            </a:r>
            <a:endParaRPr lang="cs-CZ" sz="24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Respiratory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diseases</a:t>
            </a:r>
            <a:r>
              <a:rPr lang="cs-CZ" sz="2400" dirty="0">
                <a:cs typeface="Arial" pitchFamily="34" charset="0"/>
              </a:rPr>
              <a:t> (</a:t>
            </a:r>
            <a:r>
              <a:rPr lang="cs-CZ" sz="2400" dirty="0" err="1">
                <a:cs typeface="Arial" pitchFamily="34" charset="0"/>
              </a:rPr>
              <a:t>asthma</a:t>
            </a:r>
            <a:r>
              <a:rPr lang="cs-CZ" sz="2400" dirty="0">
                <a:cs typeface="Arial" pitchFamily="34" charset="0"/>
              </a:rPr>
              <a:t>, COPD...) </a:t>
            </a: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c)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transdermal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>
                <a:cs typeface="Arial" pitchFamily="34" charset="0"/>
              </a:rPr>
              <a:t>TTS = </a:t>
            </a:r>
            <a:r>
              <a:rPr lang="cs-CZ" sz="2400" dirty="0" err="1">
                <a:cs typeface="Arial" pitchFamily="34" charset="0"/>
              </a:rPr>
              <a:t>transdermal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therapeutic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system</a:t>
            </a:r>
            <a:r>
              <a:rPr lang="cs-CZ" sz="2400" dirty="0">
                <a:cs typeface="Arial" pitchFamily="34" charset="0"/>
              </a:rPr>
              <a:t> (</a:t>
            </a:r>
            <a:r>
              <a:rPr lang="cs-CZ" sz="2400" dirty="0" err="1">
                <a:cs typeface="Arial" pitchFamily="34" charset="0"/>
              </a:rPr>
              <a:t>controlled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release</a:t>
            </a:r>
            <a:r>
              <a:rPr lang="cs-CZ" sz="2400" dirty="0">
                <a:cs typeface="Arial" pitchFamily="34" charset="0"/>
              </a:rPr>
              <a:t>)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</a:t>
            </a:r>
            <a:r>
              <a:rPr lang="cs-CZ" sz="2400" dirty="0" err="1">
                <a:cs typeface="Arial" pitchFamily="34" charset="0"/>
              </a:rPr>
              <a:t>hormonal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contraception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patch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nicotine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patch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analgesic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patch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d)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transnasal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Good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perfusion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nasal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mucosa</a:t>
            </a:r>
            <a:endParaRPr lang="cs-CZ" sz="24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Substances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could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irritate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it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or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impair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cilia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function</a:t>
            </a:r>
            <a:endParaRPr lang="cs-CZ" sz="24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</a:t>
            </a:r>
            <a:r>
              <a:rPr lang="cs-CZ" sz="2400" dirty="0" err="1">
                <a:cs typeface="Arial" pitchFamily="34" charset="0"/>
              </a:rPr>
              <a:t>calcitonin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antimigraine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drugs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e)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vaginal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– </a:t>
            </a: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</a:t>
            </a:r>
            <a:r>
              <a:rPr lang="cs-CZ" sz="2400" dirty="0" err="1">
                <a:cs typeface="Arial" pitchFamily="34" charset="0"/>
              </a:rPr>
              <a:t>hormonal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contraception</a:t>
            </a:r>
            <a:r>
              <a:rPr lang="cs-CZ" sz="2400" dirty="0">
                <a:cs typeface="Arial" pitchFamily="34" charset="0"/>
              </a:rPr>
              <a:t> ring</a:t>
            </a:r>
          </a:p>
        </p:txBody>
      </p:sp>
      <p:pic>
        <p:nvPicPr>
          <p:cNvPr id="1536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9191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52" y="5724053"/>
            <a:ext cx="2316776" cy="16195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438" y="0"/>
            <a:ext cx="9772650" cy="11699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Systemic</a:t>
            </a:r>
            <a:r>
              <a:rPr lang="cs-CZ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r>
              <a:rPr lang="cs-CZ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sz="4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parenteral</a:t>
            </a:r>
            <a:endParaRPr lang="cs-CZ" sz="4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260475"/>
            <a:ext cx="9359900" cy="6221413"/>
          </a:xfrm>
        </p:spPr>
        <p:txBody>
          <a:bodyPr>
            <a:normAutofit/>
          </a:bodyPr>
          <a:lstStyle/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u="sng" dirty="0">
                <a:cs typeface="Arial" pitchFamily="34" charset="0"/>
              </a:rPr>
              <a:t>2. </a:t>
            </a:r>
            <a:r>
              <a:rPr lang="cs-CZ" sz="2600" b="1" u="sng" dirty="0" err="1">
                <a:cs typeface="Arial" pitchFamily="34" charset="0"/>
              </a:rPr>
              <a:t>Injection</a:t>
            </a:r>
            <a:r>
              <a:rPr lang="cs-CZ" sz="2600" b="1" u="sng" dirty="0">
                <a:cs typeface="Arial" pitchFamily="34" charset="0"/>
              </a:rPr>
              <a:t> (</a:t>
            </a:r>
            <a:r>
              <a:rPr lang="cs-CZ" sz="2600" b="1" u="sng" dirty="0" err="1">
                <a:cs typeface="Arial" pitchFamily="34" charset="0"/>
              </a:rPr>
              <a:t>invasive</a:t>
            </a:r>
            <a:r>
              <a:rPr lang="cs-CZ" sz="2600" b="1" u="sng" dirty="0">
                <a:cs typeface="Arial" pitchFamily="34" charset="0"/>
              </a:rPr>
              <a:t>)</a:t>
            </a:r>
          </a:p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>
                <a:cs typeface="Arial" pitchFamily="34" charset="0"/>
              </a:rPr>
              <a:t>- non-</a:t>
            </a:r>
            <a:r>
              <a:rPr lang="cs-CZ" sz="2600" dirty="0" err="1">
                <a:cs typeface="Arial" pitchFamily="34" charset="0"/>
              </a:rPr>
              <a:t>physiological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a) </a:t>
            </a:r>
            <a:r>
              <a:rPr lang="cs-CZ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injection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519057" indent="-4572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small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volume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liquid</a:t>
            </a:r>
            <a:endParaRPr lang="cs-CZ" sz="2600" dirty="0"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>
                <a:cs typeface="Arial" pitchFamily="34" charset="0"/>
              </a:rPr>
              <a:t>i.v. </a:t>
            </a:r>
            <a:r>
              <a:rPr lang="cs-CZ" sz="2600" dirty="0" err="1">
                <a:cs typeface="Arial" pitchFamily="34" charset="0"/>
              </a:rPr>
              <a:t>administration</a:t>
            </a:r>
            <a:r>
              <a:rPr lang="cs-CZ" sz="2600" dirty="0">
                <a:cs typeface="Arial" pitchFamily="34" charset="0"/>
              </a:rPr>
              <a:t> – </a:t>
            </a:r>
            <a:r>
              <a:rPr lang="cs-CZ" sz="2600" dirty="0" err="1">
                <a:cs typeface="Arial" pitchFamily="34" charset="0"/>
              </a:rPr>
              <a:t>quick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onset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effect</a:t>
            </a:r>
            <a:endParaRPr lang="cs-CZ" sz="2600" dirty="0"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i.m</a:t>
            </a:r>
            <a:r>
              <a:rPr lang="cs-CZ" sz="2600" dirty="0">
                <a:cs typeface="Arial" pitchFamily="34" charset="0"/>
              </a:rPr>
              <a:t>., s.c. – </a:t>
            </a:r>
            <a:r>
              <a:rPr lang="cs-CZ" sz="2600" dirty="0" err="1">
                <a:cs typeface="Arial" pitchFamily="34" charset="0"/>
              </a:rPr>
              <a:t>gradual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absorption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into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circulation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b) </a:t>
            </a:r>
            <a:r>
              <a:rPr lang="cs-CZ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infusion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larger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volume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liquid</a:t>
            </a:r>
            <a:endParaRPr lang="cs-CZ" sz="2600" dirty="0"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parenteral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nutrition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minerals</a:t>
            </a:r>
            <a:r>
              <a:rPr lang="cs-CZ" sz="2600" dirty="0">
                <a:cs typeface="Arial" pitchFamily="34" charset="0"/>
              </a:rPr>
              <a:t>, </a:t>
            </a:r>
            <a:br>
              <a:rPr lang="cs-CZ" sz="2600" dirty="0">
                <a:cs typeface="Arial" pitchFamily="34" charset="0"/>
              </a:rPr>
            </a:br>
            <a:r>
              <a:rPr lang="cs-CZ" sz="2600" dirty="0" err="1">
                <a:cs typeface="Arial" pitchFamily="34" charset="0"/>
              </a:rPr>
              <a:t>glucose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ATBs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cytostatics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etc</a:t>
            </a:r>
            <a:r>
              <a:rPr lang="cs-CZ" sz="2600" dirty="0">
                <a:cs typeface="Arial" pitchFamily="34" charset="0"/>
              </a:rPr>
              <a:t>.</a:t>
            </a: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87900"/>
            <a:ext cx="30480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1043533"/>
            <a:ext cx="1490054" cy="22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78" y="971550"/>
            <a:ext cx="2746110" cy="30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730500"/>
            <a:ext cx="6613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511300" y="1331913"/>
            <a:ext cx="278473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chemeClr val="tx1"/>
                </a:solidFill>
              </a:rPr>
              <a:t>What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is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this</a:t>
            </a:r>
            <a:r>
              <a:rPr lang="cs-CZ" altLang="cs-CZ" sz="2400" dirty="0">
                <a:solidFill>
                  <a:schemeClr val="tx1"/>
                </a:solidFill>
              </a:rPr>
              <a:t> tablet?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587875" y="2211388"/>
            <a:ext cx="38459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chemeClr val="tx1"/>
                </a:solidFill>
              </a:rPr>
              <a:t>What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is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this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drug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used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for</a:t>
            </a:r>
            <a:r>
              <a:rPr lang="cs-CZ" altLang="cs-CZ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506260" y="1378688"/>
            <a:ext cx="439575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chemeClr val="tx1"/>
                </a:solidFill>
              </a:rPr>
              <a:t>How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frequently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should</a:t>
            </a:r>
            <a:r>
              <a:rPr lang="cs-CZ" altLang="cs-CZ" sz="2400" dirty="0">
                <a:solidFill>
                  <a:schemeClr val="tx1"/>
                </a:solidFill>
              </a:rPr>
              <a:t> I use </a:t>
            </a:r>
            <a:r>
              <a:rPr lang="cs-CZ" altLang="cs-CZ" sz="2400" dirty="0" err="1">
                <a:solidFill>
                  <a:schemeClr val="tx1"/>
                </a:solidFill>
              </a:rPr>
              <a:t>it</a:t>
            </a:r>
            <a:r>
              <a:rPr lang="cs-CZ" altLang="cs-CZ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92163" y="4859338"/>
            <a:ext cx="498809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chemeClr val="tx1"/>
                </a:solidFill>
              </a:rPr>
              <a:t>What</a:t>
            </a:r>
            <a:r>
              <a:rPr lang="cs-CZ" altLang="cs-CZ" sz="2400" dirty="0">
                <a:solidFill>
                  <a:schemeClr val="tx1"/>
                </a:solidFill>
              </a:rPr>
              <a:t> are </a:t>
            </a:r>
            <a:r>
              <a:rPr lang="cs-CZ" altLang="cs-CZ" sz="2400" dirty="0" err="1">
                <a:solidFill>
                  <a:schemeClr val="tx1"/>
                </a:solidFill>
              </a:rPr>
              <a:t>possible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adverse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effects</a:t>
            </a:r>
            <a:r>
              <a:rPr lang="cs-CZ" altLang="cs-CZ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944688" y="6554788"/>
            <a:ext cx="3074881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chemeClr val="tx1"/>
                </a:solidFill>
              </a:rPr>
              <a:t>Who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must</a:t>
            </a:r>
            <a:r>
              <a:rPr lang="cs-CZ" altLang="cs-CZ" sz="2400" dirty="0">
                <a:solidFill>
                  <a:schemeClr val="tx1"/>
                </a:solidFill>
              </a:rPr>
              <a:t> not use </a:t>
            </a:r>
            <a:r>
              <a:rPr lang="cs-CZ" altLang="cs-CZ" sz="2400" dirty="0" err="1">
                <a:solidFill>
                  <a:schemeClr val="tx1"/>
                </a:solidFill>
              </a:rPr>
              <a:t>it</a:t>
            </a:r>
            <a:r>
              <a:rPr lang="cs-CZ" altLang="cs-CZ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5603381" y="5340350"/>
            <a:ext cx="431079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chemeClr val="tx1"/>
                </a:solidFill>
              </a:rPr>
              <a:t>What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is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an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appropriate</a:t>
            </a:r>
            <a:r>
              <a:rPr lang="cs-CZ" altLang="cs-CZ" sz="2400" dirty="0">
                <a:solidFill>
                  <a:schemeClr val="tx1"/>
                </a:solidFill>
              </a:rPr>
              <a:t> dose?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85750" y="2700338"/>
            <a:ext cx="232307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chemeClr val="tx1"/>
                </a:solidFill>
              </a:rPr>
              <a:t>How</a:t>
            </a:r>
            <a:r>
              <a:rPr lang="cs-CZ" altLang="cs-CZ" sz="2400" dirty="0">
                <a:solidFill>
                  <a:schemeClr val="tx1"/>
                </a:solidFill>
              </a:rPr>
              <a:t> to </a:t>
            </a:r>
            <a:r>
              <a:rPr lang="cs-CZ" altLang="cs-CZ" sz="2400" dirty="0" err="1">
                <a:solidFill>
                  <a:schemeClr val="tx1"/>
                </a:solidFill>
              </a:rPr>
              <a:t>store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it</a:t>
            </a:r>
            <a:r>
              <a:rPr lang="cs-CZ" altLang="cs-CZ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713526" y="5878512"/>
            <a:ext cx="35589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chemeClr val="tx1"/>
                </a:solidFill>
              </a:rPr>
              <a:t>Does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it</a:t>
            </a:r>
            <a:r>
              <a:rPr lang="cs-CZ" altLang="cs-CZ" sz="2400" dirty="0">
                <a:solidFill>
                  <a:schemeClr val="tx1"/>
                </a:solidFill>
              </a:rPr>
              <a:t> influence vigility?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2448024" y="438094"/>
            <a:ext cx="70768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chemeClr val="tx1"/>
                </a:solidFill>
              </a:rPr>
              <a:t>Could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this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drug</a:t>
            </a:r>
            <a:r>
              <a:rPr lang="cs-CZ" altLang="cs-CZ" sz="2400" dirty="0">
                <a:solidFill>
                  <a:schemeClr val="tx1"/>
                </a:solidFill>
              </a:rPr>
              <a:t> influence </a:t>
            </a:r>
            <a:r>
              <a:rPr lang="cs-CZ" altLang="cs-CZ" sz="2400" dirty="0" err="1">
                <a:solidFill>
                  <a:schemeClr val="tx1"/>
                </a:solidFill>
              </a:rPr>
              <a:t>the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effect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of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other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drugs</a:t>
            </a:r>
            <a:r>
              <a:rPr lang="cs-CZ" altLang="cs-CZ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33400" y="1074738"/>
            <a:ext cx="654050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5800" y="3492500"/>
            <a:ext cx="654050" cy="950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712200" y="2570163"/>
            <a:ext cx="655638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57275" y="6040438"/>
            <a:ext cx="654050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704138" y="6040438"/>
            <a:ext cx="654050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168275"/>
            <a:ext cx="9069388" cy="803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Information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about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Drugs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971550"/>
            <a:ext cx="9359900" cy="6197600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PIL &amp; SPC</a:t>
            </a: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PIL = </a:t>
            </a:r>
            <a:r>
              <a:rPr lang="cs-CZ" sz="2400" dirty="0" err="1">
                <a:cs typeface="Arial" pitchFamily="34" charset="0"/>
              </a:rPr>
              <a:t>patient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information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leaflet</a:t>
            </a:r>
            <a:r>
              <a:rPr lang="cs-CZ" sz="2400" dirty="0">
                <a:cs typeface="Arial" pitchFamily="34" charset="0"/>
              </a:rPr>
              <a:t> = </a:t>
            </a:r>
            <a:r>
              <a:rPr lang="cs-CZ" sz="2400" dirty="0" err="1">
                <a:cs typeface="Arial" pitchFamily="34" charset="0"/>
              </a:rPr>
              <a:t>package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leaflet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patients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SPC = </a:t>
            </a:r>
            <a:r>
              <a:rPr lang="cs-CZ" sz="2400" dirty="0" err="1">
                <a:cs typeface="Arial" pitchFamily="34" charset="0"/>
              </a:rPr>
              <a:t>summary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product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characteristics</a:t>
            </a:r>
            <a:r>
              <a:rPr lang="cs-CZ" sz="2400" dirty="0">
                <a:cs typeface="Arial" pitchFamily="34" charset="0"/>
              </a:rPr>
              <a:t> = </a:t>
            </a:r>
            <a:r>
              <a:rPr lang="cs-CZ" sz="2400" dirty="0" err="1">
                <a:cs typeface="Arial" pitchFamily="34" charset="0"/>
              </a:rPr>
              <a:t>information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medical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specialists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(</a:t>
            </a:r>
            <a:r>
              <a:rPr lang="cs-CZ" sz="2400" dirty="0" err="1">
                <a:cs typeface="Arial" pitchFamily="34" charset="0"/>
              </a:rPr>
              <a:t>physicians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pharmacists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nurses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etc</a:t>
            </a:r>
            <a:r>
              <a:rPr lang="cs-CZ" sz="2400" dirty="0">
                <a:cs typeface="Arial" pitchFamily="34" charset="0"/>
              </a:rPr>
              <a:t>.) </a:t>
            </a: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EMA – </a:t>
            </a: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European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Medicine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Agency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(ema.europa.eu)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Database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RMPs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en-US" sz="2400" dirty="0"/>
              <a:t>granted </a:t>
            </a:r>
            <a:r>
              <a:rPr lang="cs-CZ" sz="2400" dirty="0" err="1"/>
              <a:t>central</a:t>
            </a:r>
            <a:r>
              <a:rPr lang="cs-CZ" sz="2400" dirty="0"/>
              <a:t> </a:t>
            </a:r>
            <a:r>
              <a:rPr lang="en-US" sz="2400" dirty="0" err="1"/>
              <a:t>authorisation</a:t>
            </a:r>
            <a:r>
              <a:rPr lang="en-US" sz="2400" dirty="0"/>
              <a:t> by </a:t>
            </a:r>
            <a:r>
              <a:rPr lang="cs-CZ" sz="2400" dirty="0"/>
              <a:t>EC/</a:t>
            </a:r>
            <a:r>
              <a:rPr lang="en-US" sz="2400" dirty="0"/>
              <a:t>EMA</a:t>
            </a:r>
            <a:endParaRPr lang="cs-CZ" sz="2400" dirty="0"/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cs typeface="Arial" pitchFamily="34" charset="0"/>
              </a:rPr>
              <a:t>Reports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concerning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drugs</a:t>
            </a:r>
            <a:r>
              <a:rPr lang="cs-CZ" sz="2400" dirty="0">
                <a:cs typeface="Arial" pitchFamily="34" charset="0"/>
              </a:rPr>
              <a:t>‘ </a:t>
            </a:r>
            <a:r>
              <a:rPr lang="cs-CZ" sz="2400" dirty="0" err="1">
                <a:cs typeface="Arial" pitchFamily="34" charset="0"/>
              </a:rPr>
              <a:t>safety</a:t>
            </a:r>
            <a:r>
              <a:rPr lang="cs-CZ" sz="2400" dirty="0">
                <a:cs typeface="Arial" pitchFamily="34" charset="0"/>
              </a:rPr>
              <a:t> –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alerts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List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newly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authorized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drugs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SUKL – </a:t>
            </a: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State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Institute </a:t>
            </a: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for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Drug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Control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(sukl.eu)</a:t>
            </a: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Database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RMP </a:t>
            </a:r>
            <a:r>
              <a:rPr lang="cs-CZ" sz="2400" dirty="0" err="1">
                <a:cs typeface="Arial" pitchFamily="34" charset="0"/>
              </a:rPr>
              <a:t>authorized</a:t>
            </a:r>
            <a:r>
              <a:rPr lang="cs-CZ" sz="2400" dirty="0">
                <a:cs typeface="Arial" pitchFamily="34" charset="0"/>
              </a:rPr>
              <a:t> in CZ</a:t>
            </a: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Free </a:t>
            </a:r>
            <a:r>
              <a:rPr lang="cs-CZ" sz="2400" dirty="0" err="1">
                <a:cs typeface="Arial" pitchFamily="34" charset="0"/>
              </a:rPr>
              <a:t>access</a:t>
            </a:r>
            <a:r>
              <a:rPr lang="cs-CZ" sz="2400" dirty="0">
                <a:cs typeface="Arial" pitchFamily="34" charset="0"/>
              </a:rPr>
              <a:t> to </a:t>
            </a:r>
            <a:r>
              <a:rPr lang="cs-CZ" sz="2400" dirty="0" err="1">
                <a:cs typeface="Arial" pitchFamily="34" charset="0"/>
              </a:rPr>
              <a:t>all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PILs</a:t>
            </a:r>
            <a:r>
              <a:rPr lang="cs-CZ" sz="2400" dirty="0">
                <a:cs typeface="Arial" pitchFamily="34" charset="0"/>
              </a:rPr>
              <a:t> and </a:t>
            </a:r>
            <a:r>
              <a:rPr lang="cs-CZ" sz="2400" dirty="0" err="1">
                <a:cs typeface="Arial" pitchFamily="34" charset="0"/>
              </a:rPr>
              <a:t>SPCs</a:t>
            </a:r>
            <a:r>
              <a:rPr lang="cs-CZ" sz="2400" dirty="0">
                <a:cs typeface="Arial" pitchFamily="34" charset="0"/>
              </a:rPr>
              <a:t> (in </a:t>
            </a:r>
            <a:r>
              <a:rPr lang="cs-CZ" sz="2400" dirty="0" err="1">
                <a:cs typeface="Arial" pitchFamily="34" charset="0"/>
              </a:rPr>
              <a:t>czech</a:t>
            </a:r>
            <a:r>
              <a:rPr lang="cs-CZ" sz="2400" dirty="0">
                <a:cs typeface="Arial" pitchFamily="34" charset="0"/>
              </a:rPr>
              <a:t>)</a:t>
            </a: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European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Pharmacopoeia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= </a:t>
            </a:r>
            <a:r>
              <a:rPr lang="cs-CZ" sz="2400" dirty="0" err="1">
                <a:cs typeface="Arial" pitchFamily="34" charset="0"/>
              </a:rPr>
              <a:t>european</a:t>
            </a:r>
            <a:r>
              <a:rPr lang="cs-CZ" sz="2400" dirty="0">
                <a:cs typeface="Arial" pitchFamily="34" charset="0"/>
              </a:rPr>
              <a:t> standard </a:t>
            </a:r>
            <a:r>
              <a:rPr lang="cs-CZ" sz="2400" dirty="0" err="1">
                <a:cs typeface="Arial" pitchFamily="34" charset="0"/>
              </a:rPr>
              <a:t>for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the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quality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drugs</a:t>
            </a:r>
            <a:r>
              <a:rPr lang="cs-CZ" sz="2400" dirty="0">
                <a:cs typeface="Arial" pitchFamily="34" charset="0"/>
              </a:rPr>
              <a:t> (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Czech </a:t>
            </a: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Pharmacopoeia</a:t>
            </a:r>
            <a:r>
              <a:rPr lang="cs-CZ" sz="2400" dirty="0">
                <a:cs typeface="Arial" pitchFamily="34" charset="0"/>
              </a:rPr>
              <a:t> = text </a:t>
            </a:r>
            <a:r>
              <a:rPr lang="cs-CZ" sz="2400" dirty="0" err="1">
                <a:cs typeface="Arial" pitchFamily="34" charset="0"/>
              </a:rPr>
              <a:t>from</a:t>
            </a:r>
            <a:r>
              <a:rPr lang="cs-CZ" sz="2400" dirty="0">
                <a:cs typeface="Arial" pitchFamily="34" charset="0"/>
              </a:rPr>
              <a:t> EP + </a:t>
            </a:r>
            <a:r>
              <a:rPr lang="cs-CZ" sz="2400" dirty="0" err="1">
                <a:cs typeface="Arial" pitchFamily="34" charset="0"/>
              </a:rPr>
              <a:t>czech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specialities</a:t>
            </a:r>
            <a:r>
              <a:rPr lang="cs-CZ" sz="2400" dirty="0">
                <a:cs typeface="Arial" pitchFamily="34" charset="0"/>
              </a:rPr>
              <a:t>) </a:t>
            </a: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Computer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databases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of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medical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preparations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AISLP</a:t>
            </a:r>
            <a:r>
              <a:rPr lang="cs-CZ" sz="2400" dirty="0">
                <a:cs typeface="Arial" pitchFamily="34" charset="0"/>
              </a:rPr>
              <a:t> (</a:t>
            </a:r>
            <a:r>
              <a:rPr lang="cs-CZ" sz="2400" dirty="0" err="1">
                <a:cs typeface="Arial" pitchFamily="34" charset="0"/>
              </a:rPr>
              <a:t>czech↔english</a:t>
            </a:r>
            <a:r>
              <a:rPr lang="cs-CZ" sz="2400" dirty="0">
                <a:cs typeface="Arial" pitchFamily="34" charset="0"/>
              </a:rPr>
              <a:t>, in most </a:t>
            </a:r>
            <a:r>
              <a:rPr lang="cs-CZ" sz="2400" dirty="0" err="1">
                <a:cs typeface="Arial" pitchFamily="34" charset="0"/>
              </a:rPr>
              <a:t>pharmacies</a:t>
            </a:r>
            <a:r>
              <a:rPr lang="cs-CZ" sz="2400" dirty="0">
                <a:cs typeface="Arial" pitchFamily="34" charset="0"/>
              </a:rPr>
              <a:t> and </a:t>
            </a:r>
            <a:r>
              <a:rPr lang="cs-CZ" sz="2400" dirty="0" err="1">
                <a:cs typeface="Arial" pitchFamily="34" charset="0"/>
              </a:rPr>
              <a:t>doctor‘s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offices</a:t>
            </a:r>
            <a:r>
              <a:rPr lang="cs-CZ" sz="2400" dirty="0"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9387" cy="882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Pharmacopoeia</a:t>
            </a:r>
            <a:endParaRPr lang="cs-CZ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187548"/>
            <a:ext cx="9359900" cy="6192739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>
                <a:cs typeface="Arial" pitchFamily="34" charset="0"/>
              </a:rPr>
              <a:t>Purpose: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guarantee safe, effective and quality drugs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>
                <a:cs typeface="Arial" pitchFamily="34" charset="0"/>
              </a:rPr>
              <a:t>Information about medical substances, excipients, dosage forms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>
                <a:cs typeface="Arial" pitchFamily="34" charset="0"/>
              </a:rPr>
              <a:t>Instructions for production, preparation, control, storage of drugs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>
                <a:cs typeface="Arial" pitchFamily="34" charset="0"/>
              </a:rPr>
              <a:t>Used mostly in pharma industry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What could we found there?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>
                <a:cs typeface="Arial" pitchFamily="34" charset="0"/>
              </a:rPr>
              <a:t>Analytical and instrumental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examination methods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Materials</a:t>
            </a:r>
            <a:r>
              <a:rPr lang="en-US" sz="2400" dirty="0">
                <a:cs typeface="Arial" pitchFamily="34" charset="0"/>
              </a:rPr>
              <a:t> for drug containers and cases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>
                <a:cs typeface="Arial" pitchFamily="34" charset="0"/>
              </a:rPr>
              <a:t>Instructions to ensure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sterility</a:t>
            </a:r>
            <a:r>
              <a:rPr lang="en-US" sz="2400" dirty="0">
                <a:cs typeface="Arial" pitchFamily="34" charset="0"/>
              </a:rPr>
              <a:t> of medical preparations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>
                <a:cs typeface="Arial" pitchFamily="34" charset="0"/>
              </a:rPr>
              <a:t>Instructions concerning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radiopharmaceuticals, vaccines </a:t>
            </a:r>
            <a:r>
              <a:rPr lang="en-US" sz="2400" dirty="0">
                <a:cs typeface="Arial" pitchFamily="34" charset="0"/>
              </a:rPr>
              <a:t>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Monographs</a:t>
            </a:r>
            <a:r>
              <a:rPr lang="en-US" sz="2400" dirty="0">
                <a:cs typeface="Arial" pitchFamily="34" charset="0"/>
              </a:rPr>
              <a:t> of specific substances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>
                <a:cs typeface="Arial" pitchFamily="34" charset="0"/>
              </a:rPr>
              <a:t>Tables with usual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dosage of drugs </a:t>
            </a:r>
            <a:r>
              <a:rPr lang="en-US" sz="2400" dirty="0">
                <a:cs typeface="Arial" pitchFamily="34" charset="0"/>
              </a:rPr>
              <a:t>in adults, children, animals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>
                <a:cs typeface="Arial" pitchFamily="34" charset="0"/>
              </a:rPr>
              <a:t>etc.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NO: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mechanism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actions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adverse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effects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pharmacokinetics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contraindications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pregnancy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safety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etc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79388"/>
            <a:ext cx="9069387" cy="842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Basic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Drug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Legislation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in CZ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1187450"/>
            <a:ext cx="9393238" cy="6192838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No. 378/2007 Coll., on pharmaceuticals 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Research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Authorization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new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drugs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(„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registration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“)</a:t>
            </a: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Production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and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distribution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Prescribing</a:t>
            </a:r>
            <a:r>
              <a:rPr lang="cs-CZ" sz="2400" dirty="0">
                <a:cs typeface="Arial" pitchFamily="34" charset="0"/>
              </a:rPr>
              <a:t> and dispense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medical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preparations</a:t>
            </a: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Destroying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unusable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drugs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cs typeface="Arial" pitchFamily="34" charset="0"/>
              </a:rPr>
              <a:t>Pharmacy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duties</a:t>
            </a: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Pharmacovigilance</a:t>
            </a:r>
            <a:r>
              <a:rPr lang="cs-CZ" sz="2400" dirty="0">
                <a:cs typeface="Arial" pitchFamily="34" charset="0"/>
              </a:rPr>
              <a:t> = </a:t>
            </a:r>
            <a:r>
              <a:rPr lang="cs-CZ" sz="2400" dirty="0" err="1">
                <a:cs typeface="Arial" pitchFamily="34" charset="0"/>
              </a:rPr>
              <a:t>drug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safety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service</a:t>
            </a: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Controls and </a:t>
            </a:r>
            <a:r>
              <a:rPr lang="cs-CZ" sz="2400" dirty="0" err="1">
                <a:cs typeface="Arial" pitchFamily="34" charset="0"/>
              </a:rPr>
              <a:t>sanctions</a:t>
            </a:r>
            <a:endParaRPr lang="cs-CZ" sz="2400" dirty="0">
              <a:cs typeface="Arial" pitchFamily="34" charset="0"/>
            </a:endParaRPr>
          </a:p>
        </p:txBody>
      </p:sp>
      <p:pic>
        <p:nvPicPr>
          <p:cNvPr id="2253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00" y="4859957"/>
            <a:ext cx="13350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793" y="397"/>
            <a:ext cx="9070023" cy="684141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What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is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68793" y="6300524"/>
            <a:ext cx="8998992" cy="1258755"/>
          </a:xfrm>
        </p:spPr>
        <p:txBody>
          <a:bodyPr vert="horz" wrap="square" lIns="100796" tIns="0" rIns="100796" bIns="5039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endParaRPr lang="cs-CZ" sz="2800" u="sng" dirty="0">
              <a:solidFill>
                <a:srgbClr val="7E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45000"/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endParaRPr lang="cs-CZ" sz="2599" dirty="0">
              <a:cs typeface="Arial" pitchFamily="34" charset="0"/>
            </a:endParaRPr>
          </a:p>
        </p:txBody>
      </p:sp>
      <p:pic>
        <p:nvPicPr>
          <p:cNvPr id="307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" y="684538"/>
            <a:ext cx="2947678" cy="29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42" y="684538"/>
            <a:ext cx="3846109" cy="28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11" y="684538"/>
            <a:ext cx="3638168" cy="28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57" y="3581421"/>
            <a:ext cx="4381040" cy="26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97" y="3581421"/>
            <a:ext cx="3220699" cy="2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" y="3581421"/>
            <a:ext cx="2530209" cy="2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8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79388"/>
            <a:ext cx="9069387" cy="842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Medical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Prescription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(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Rx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) in CZ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1187450"/>
            <a:ext cx="5184775" cy="6192838"/>
          </a:xfrm>
        </p:spPr>
        <p:txBody>
          <a:bodyPr>
            <a:normAutofit/>
          </a:bodyPr>
          <a:lstStyle/>
          <a:p>
            <a:pPr marL="120953" indent="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Validity:</a:t>
            </a:r>
          </a:p>
          <a:p>
            <a:pPr eaLnBrk="1" hangingPunct="1">
              <a:defRPr/>
            </a:pP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classic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: 14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ATBs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: 5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local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ATBs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: 14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600" dirty="0">
                <a:solidFill>
                  <a:srgbClr val="000000"/>
                </a:solidFill>
                <a:cs typeface="Arial" pitchFamily="34" charset="0"/>
              </a:rPr>
              <a:t>Drugs of abuse and psychotropic substances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special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form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): 14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repeated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use: 6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months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, max. 1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year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ED: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day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after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day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>
                <a:solidFill>
                  <a:srgbClr val="000000"/>
                </a:solidFill>
                <a:cs typeface="Arial" pitchFamily="34" charset="0"/>
              </a:rPr>
              <a:t>making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 up (= max. 48 h)</a:t>
            </a:r>
          </a:p>
          <a:p>
            <a:pPr marL="120953" indent="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>
              <a:cs typeface="Arial" pitchFamily="34" charset="0"/>
            </a:endParaRPr>
          </a:p>
        </p:txBody>
      </p:sp>
      <p:pic>
        <p:nvPicPr>
          <p:cNvPr id="23556" name="Zástupný symbol pro obsa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116013"/>
            <a:ext cx="41529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055688"/>
            <a:ext cx="41529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50825"/>
            <a:ext cx="9069388" cy="842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Legislation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–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Drugs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Abuse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1187450"/>
            <a:ext cx="9720262" cy="6249988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No. 167/1998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Coll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on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Dependency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Producing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&amp;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Order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Government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463/2013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Coll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r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egarding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the lists of dependency producing substances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>
                <a:cs typeface="Arial" pitchFamily="34" charset="0"/>
              </a:rPr>
              <a:t>Specified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narcotic</a:t>
            </a:r>
            <a:r>
              <a:rPr lang="cs-CZ" sz="2400" b="1" dirty="0">
                <a:cs typeface="Arial" pitchFamily="34" charset="0"/>
              </a:rPr>
              <a:t> and </a:t>
            </a:r>
            <a:r>
              <a:rPr lang="cs-CZ" sz="2400" b="1" dirty="0" err="1">
                <a:cs typeface="Arial" pitchFamily="34" charset="0"/>
              </a:rPr>
              <a:t>psychotropic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drugs</a:t>
            </a:r>
            <a:endParaRPr lang="cs-CZ" sz="2400" b="1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>
                <a:cs typeface="Arial" pitchFamily="34" charset="0"/>
              </a:rPr>
              <a:t>should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be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strictly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monitored</a:t>
            </a:r>
            <a:r>
              <a:rPr lang="cs-CZ" sz="2400" b="1" dirty="0">
                <a:cs typeface="Arial" pitchFamily="34" charset="0"/>
              </a:rPr>
              <a:t>: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cs typeface="Arial" pitchFamily="34" charset="0"/>
              </a:rPr>
              <a:t>Keeping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files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accepting</a:t>
            </a:r>
            <a:r>
              <a:rPr lang="cs-CZ" sz="2400" dirty="0">
                <a:cs typeface="Arial" pitchFamily="34" charset="0"/>
              </a:rPr>
              <a:t> and </a:t>
            </a:r>
            <a:r>
              <a:rPr lang="cs-CZ" sz="2400" dirty="0" err="1">
                <a:cs typeface="Arial" pitchFamily="34" charset="0"/>
              </a:rPr>
              <a:t>dispensing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				 – „</a:t>
            </a:r>
            <a:r>
              <a:rPr lang="cs-CZ" sz="2400" dirty="0" err="1">
                <a:cs typeface="Arial" pitchFamily="34" charset="0"/>
              </a:rPr>
              <a:t>Opiates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Book</a:t>
            </a:r>
            <a:r>
              <a:rPr lang="cs-CZ" sz="2400" dirty="0">
                <a:cs typeface="Arial" pitchFamily="34" charset="0"/>
              </a:rPr>
              <a:t>“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SUKL </a:t>
            </a:r>
            <a:r>
              <a:rPr lang="cs-CZ" sz="2400" dirty="0" err="1">
                <a:cs typeface="Arial" pitchFamily="34" charset="0"/>
              </a:rPr>
              <a:t>require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this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information</a:t>
            </a:r>
            <a:r>
              <a:rPr lang="cs-CZ" sz="2400" dirty="0"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cs typeface="Arial" pitchFamily="34" charset="0"/>
              </a:rPr>
              <a:t>Special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Rx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form</a:t>
            </a:r>
            <a:r>
              <a:rPr lang="cs-CZ" sz="2400" dirty="0">
                <a:cs typeface="Arial" pitchFamily="34" charset="0"/>
              </a:rPr>
              <a:t> – </a:t>
            </a:r>
            <a:r>
              <a:rPr lang="cs-CZ" sz="2400" dirty="0" err="1">
                <a:cs typeface="Arial" pitchFamily="34" charset="0"/>
              </a:rPr>
              <a:t>with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oblique</a:t>
            </a:r>
            <a:r>
              <a:rPr lang="cs-CZ" sz="2400" dirty="0">
                <a:cs typeface="Arial" pitchFamily="34" charset="0"/>
              </a:rPr>
              <a:t> blue </a:t>
            </a:r>
            <a:r>
              <a:rPr lang="cs-CZ" sz="2400" dirty="0" err="1">
                <a:cs typeface="Arial" pitchFamily="34" charset="0"/>
              </a:rPr>
              <a:t>strip</a:t>
            </a: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>
                <a:cs typeface="Arial" pitchFamily="34" charset="0"/>
              </a:rPr>
              <a:t>Medical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preparations</a:t>
            </a:r>
            <a:r>
              <a:rPr lang="cs-CZ" sz="2400" b="1" dirty="0">
                <a:cs typeface="Arial" pitchFamily="34" charset="0"/>
              </a:rPr>
              <a:t> and </a:t>
            </a:r>
            <a:r>
              <a:rPr lang="cs-CZ" sz="2400" b="1" dirty="0" err="1">
                <a:cs typeface="Arial" pitchFamily="34" charset="0"/>
              </a:rPr>
              <a:t>Rx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forms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should</a:t>
            </a:r>
            <a:br>
              <a:rPr lang="cs-CZ" sz="2400" b="1" dirty="0">
                <a:cs typeface="Arial" pitchFamily="34" charset="0"/>
              </a:rPr>
            </a:br>
            <a:r>
              <a:rPr lang="cs-CZ" sz="2400" b="1" dirty="0" err="1">
                <a:cs typeface="Arial" pitchFamily="34" charset="0"/>
              </a:rPr>
              <a:t>be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stored</a:t>
            </a:r>
            <a:r>
              <a:rPr lang="cs-CZ" sz="2400" b="1" dirty="0">
                <a:cs typeface="Arial" pitchFamily="34" charset="0"/>
              </a:rPr>
              <a:t> in a </a:t>
            </a:r>
            <a:r>
              <a:rPr lang="cs-CZ" sz="2400" b="1" dirty="0" err="1">
                <a:cs typeface="Arial" pitchFamily="34" charset="0"/>
              </a:rPr>
              <a:t>safe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or</a:t>
            </a:r>
            <a:r>
              <a:rPr lang="cs-CZ" sz="2400" b="1" dirty="0">
                <a:cs typeface="Arial" pitchFamily="34" charset="0"/>
              </a:rPr>
              <a:t> </a:t>
            </a:r>
            <a:r>
              <a:rPr lang="cs-CZ" sz="2400" b="1" dirty="0" err="1">
                <a:cs typeface="Arial" pitchFamily="34" charset="0"/>
              </a:rPr>
              <a:t>vault</a:t>
            </a:r>
            <a:r>
              <a:rPr lang="cs-CZ" sz="2400" b="1" dirty="0">
                <a:cs typeface="Arial" pitchFamily="34" charset="0"/>
              </a:rPr>
              <a:t>!</a:t>
            </a: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843733"/>
            <a:ext cx="280987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19138" y="179388"/>
            <a:ext cx="9050337" cy="873125"/>
          </a:xfrm>
        </p:spPr>
        <p:txBody>
          <a:bodyPr lIns="89991" tIns="46795" rIns="89991" bIns="46795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Classification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narcotics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1081088"/>
            <a:ext cx="9463087" cy="6478587"/>
          </a:xfrm>
        </p:spPr>
        <p:txBody>
          <a:bodyPr lIns="89991" tIns="46795" rIns="89991" bIns="46795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1</a:t>
            </a: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 </a:t>
            </a:r>
            <a:r>
              <a:rPr lang="cs-CZ" sz="2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Rx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blue </a:t>
            </a:r>
            <a:r>
              <a:rPr lang="cs-CZ" sz="2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strip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Highly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addictive</a:t>
            </a:r>
            <a:endParaRPr lang="cs-CZ" sz="26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E.g</a:t>
            </a:r>
            <a:r>
              <a:rPr lang="cs-CZ" sz="2600" dirty="0">
                <a:cs typeface="Arial" pitchFamily="34" charset="0"/>
              </a:rPr>
              <a:t>. </a:t>
            </a:r>
            <a:r>
              <a:rPr lang="cs-CZ" sz="2600" dirty="0" err="1">
                <a:cs typeface="Arial" pitchFamily="34" charset="0"/>
              </a:rPr>
              <a:t>strong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opioid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analgesics</a:t>
            </a:r>
            <a:endParaRPr lang="cs-CZ" sz="2600" dirty="0">
              <a:cs typeface="Arial" pitchFamily="34" charset="0"/>
            </a:endParaRPr>
          </a:p>
          <a:p>
            <a:pPr marL="2346325" lvl="4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morphine</a:t>
            </a:r>
            <a:endParaRPr lang="cs-CZ" sz="2400" dirty="0">
              <a:cs typeface="Arial" pitchFamily="34" charset="0"/>
            </a:endParaRPr>
          </a:p>
          <a:p>
            <a:pPr marL="2346325" lvl="4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oxycodone</a:t>
            </a:r>
            <a:endParaRPr lang="cs-CZ" sz="2400" dirty="0">
              <a:cs typeface="Arial" pitchFamily="34" charset="0"/>
            </a:endParaRPr>
          </a:p>
          <a:p>
            <a:pPr marL="2346325" lvl="4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fentanyl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etc</a:t>
            </a:r>
            <a:r>
              <a:rPr lang="cs-CZ" sz="2400" dirty="0">
                <a:cs typeface="Arial" pitchFamily="34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b="1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2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Lower</a:t>
            </a:r>
            <a:r>
              <a:rPr lang="cs-CZ" sz="2600" dirty="0">
                <a:cs typeface="Arial" pitchFamily="34" charset="0"/>
              </a:rPr>
              <a:t> risk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addiction</a:t>
            </a:r>
            <a:endParaRPr lang="cs-CZ" sz="26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Classic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Rx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form</a:t>
            </a:r>
            <a:endParaRPr lang="cs-CZ" sz="26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E.g</a:t>
            </a:r>
            <a:r>
              <a:rPr lang="cs-CZ" sz="2600" dirty="0">
                <a:cs typeface="Arial" pitchFamily="34" charset="0"/>
              </a:rPr>
              <a:t>. </a:t>
            </a:r>
            <a:r>
              <a:rPr lang="cs-CZ" sz="2600" dirty="0" err="1">
                <a:cs typeface="Arial" pitchFamily="34" charset="0"/>
              </a:rPr>
              <a:t>codeine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3  = </a:t>
            </a:r>
            <a:r>
              <a:rPr lang="cs-CZ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„</a:t>
            </a:r>
            <a:r>
              <a:rPr lang="cs-CZ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forbidden</a:t>
            </a:r>
            <a:r>
              <a:rPr lang="cs-CZ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>
                <a:cs typeface="Arial" pitchFamily="34" charset="0"/>
              </a:rPr>
              <a:t>No </a:t>
            </a:r>
            <a:r>
              <a:rPr lang="cs-CZ" sz="2600" dirty="0" err="1">
                <a:cs typeface="Arial" pitchFamily="34" charset="0"/>
              </a:rPr>
              <a:t>therapeutic</a:t>
            </a:r>
            <a:r>
              <a:rPr lang="cs-CZ" sz="2600" dirty="0">
                <a:cs typeface="Arial" pitchFamily="34" charset="0"/>
              </a:rPr>
              <a:t> use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Misused</a:t>
            </a:r>
            <a:endParaRPr lang="cs-CZ" sz="2600" dirty="0"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Sometimes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used</a:t>
            </a:r>
            <a:r>
              <a:rPr lang="cs-CZ" sz="2600" dirty="0">
                <a:cs typeface="Arial" pitchFamily="34" charset="0"/>
              </a:rPr>
              <a:t> in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research</a:t>
            </a:r>
            <a:endParaRPr lang="cs-CZ" sz="2600" dirty="0"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>
                <a:cs typeface="Arial" pitchFamily="34" charset="0"/>
              </a:rPr>
              <a:t>E.g</a:t>
            </a:r>
            <a:r>
              <a:rPr lang="cs-CZ" sz="2600" dirty="0">
                <a:cs typeface="Arial" pitchFamily="34" charset="0"/>
              </a:rPr>
              <a:t>. </a:t>
            </a:r>
            <a:r>
              <a:rPr lang="cs-CZ" sz="2600" dirty="0" err="1">
                <a:cs typeface="Arial" pitchFamily="34" charset="0"/>
              </a:rPr>
              <a:t>hashish</a:t>
            </a:r>
            <a:r>
              <a:rPr lang="cs-CZ" sz="2600" dirty="0">
                <a:cs typeface="Arial" pitchFamily="34" charset="0"/>
              </a:rPr>
              <a:t>, heroin </a:t>
            </a:r>
            <a:r>
              <a:rPr lang="cs-CZ" sz="2600" dirty="0" err="1">
                <a:cs typeface="Arial" pitchFamily="34" charset="0"/>
              </a:rPr>
              <a:t>etc</a:t>
            </a:r>
            <a:r>
              <a:rPr lang="cs-CZ" sz="2600" dirty="0">
                <a:cs typeface="Arial" pitchFamily="34" charset="0"/>
              </a:rPr>
              <a:t>..</a:t>
            </a:r>
          </a:p>
        </p:txBody>
      </p:sp>
      <p:pic>
        <p:nvPicPr>
          <p:cNvPr id="2560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258888"/>
            <a:ext cx="20462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5005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07988" y="179388"/>
            <a:ext cx="9361487" cy="774700"/>
          </a:xfrm>
        </p:spPr>
        <p:txBody>
          <a:bodyPr lIns="89991" tIns="46795" rIns="89991" bIns="46795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Classification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psychotropic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drugs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1438" y="1042988"/>
            <a:ext cx="9864725" cy="6391275"/>
          </a:xfrm>
        </p:spPr>
        <p:txBody>
          <a:bodyPr lIns="89991" tIns="46795" rIns="89991" bIns="46795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1 = 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„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forbidden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Hallucinogens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psychostimulants</a:t>
            </a:r>
            <a:endParaRPr lang="cs-CZ" sz="24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MDMA (</a:t>
            </a:r>
            <a:r>
              <a:rPr lang="cs-CZ" sz="2400" dirty="0" err="1">
                <a:cs typeface="Arial" pitchFamily="34" charset="0"/>
              </a:rPr>
              <a:t>exstasy</a:t>
            </a:r>
            <a:r>
              <a:rPr lang="cs-CZ" sz="2400" dirty="0">
                <a:cs typeface="Arial" pitchFamily="34" charset="0"/>
              </a:rPr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2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 </a:t>
            </a: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Rx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blue </a:t>
            </a: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strip</a:t>
            </a:r>
            <a:endParaRPr lang="cs-CZ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Misused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psychostimulants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addictive</a:t>
            </a:r>
            <a:r>
              <a:rPr lang="cs-CZ" sz="2400" dirty="0">
                <a:cs typeface="Arial" pitchFamily="34" charset="0"/>
              </a:rPr>
              <a:t> </a:t>
            </a:r>
          </a:p>
          <a:p>
            <a:pPr marL="1338263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</a:t>
            </a:r>
            <a:r>
              <a:rPr lang="cs-CZ" sz="2400" dirty="0" err="1">
                <a:cs typeface="Arial" pitchFamily="34" charset="0"/>
              </a:rPr>
              <a:t>methamphetamine</a:t>
            </a:r>
            <a:r>
              <a:rPr lang="cs-CZ" sz="2400" dirty="0">
                <a:cs typeface="Arial" pitchFamily="34" charset="0"/>
              </a:rPr>
              <a:t> and </a:t>
            </a:r>
            <a:r>
              <a:rPr lang="cs-CZ" sz="2400" dirty="0" err="1">
                <a:cs typeface="Arial" pitchFamily="34" charset="0"/>
              </a:rPr>
              <a:t>other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amphetamins</a:t>
            </a:r>
            <a:endParaRPr lang="cs-CZ" sz="24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Therapeutically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used</a:t>
            </a:r>
            <a:r>
              <a:rPr lang="cs-CZ" sz="2400" dirty="0">
                <a:cs typeface="Arial" pitchFamily="34" charset="0"/>
              </a:rPr>
              <a:t>: </a:t>
            </a: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methylphenidate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buprenorphine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3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Barbiturates</a:t>
            </a:r>
            <a:r>
              <a:rPr lang="cs-CZ" sz="2400" dirty="0">
                <a:cs typeface="Arial" pitchFamily="34" charset="0"/>
              </a:rPr>
              <a:t>, risk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addiction</a:t>
            </a:r>
            <a:r>
              <a:rPr lang="cs-CZ" sz="2400" dirty="0">
                <a:cs typeface="Arial" pitchFamily="34" charset="0"/>
              </a:rPr>
              <a:t>, limited </a:t>
            </a:r>
            <a:r>
              <a:rPr lang="cs-CZ" sz="2400" dirty="0" err="1">
                <a:cs typeface="Arial" pitchFamily="34" charset="0"/>
              </a:rPr>
              <a:t>therapeutic</a:t>
            </a:r>
            <a:r>
              <a:rPr lang="cs-CZ" sz="2400" dirty="0">
                <a:cs typeface="Arial" pitchFamily="34" charset="0"/>
              </a:rPr>
              <a:t> use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pentobarbital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4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Benzodiazepines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barbiturates</a:t>
            </a:r>
            <a:r>
              <a:rPr lang="cs-CZ" sz="2400" dirty="0">
                <a:cs typeface="Arial" pitchFamily="34" charset="0"/>
              </a:rPr>
              <a:t> and </a:t>
            </a:r>
            <a:r>
              <a:rPr lang="cs-CZ" sz="2400" dirty="0" err="1">
                <a:cs typeface="Arial" pitchFamily="34" charset="0"/>
              </a:rPr>
              <a:t>other</a:t>
            </a:r>
            <a:br>
              <a:rPr lang="cs-CZ" sz="2400" dirty="0">
                <a:cs typeface="Arial" pitchFamily="34" charset="0"/>
              </a:rPr>
            </a:br>
            <a:r>
              <a:rPr lang="cs-CZ" sz="2400" dirty="0" err="1">
                <a:cs typeface="Arial" pitchFamily="34" charset="0"/>
              </a:rPr>
              <a:t>potentially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addictive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drugs</a:t>
            </a:r>
            <a:endParaRPr lang="cs-CZ" sz="24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Classic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Rx</a:t>
            </a:r>
            <a:r>
              <a:rPr lang="cs-CZ" sz="2400" dirty="0">
                <a:cs typeface="Arial" pitchFamily="34" charset="0"/>
              </a:rPr>
              <a:t>. </a:t>
            </a:r>
            <a:r>
              <a:rPr lang="cs-CZ" sz="2400" dirty="0" err="1">
                <a:cs typeface="Arial" pitchFamily="34" charset="0"/>
              </a:rPr>
              <a:t>form</a:t>
            </a:r>
            <a:endParaRPr lang="cs-CZ" sz="24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Hypnotics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sedatives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antiepileptics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etc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cs-CZ" sz="24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>
                <a:cs typeface="Arial" pitchFamily="34" charset="0"/>
              </a:rPr>
              <a:t>E.g</a:t>
            </a:r>
            <a:r>
              <a:rPr lang="cs-CZ" sz="2400" dirty="0">
                <a:cs typeface="Arial" pitchFamily="34" charset="0"/>
              </a:rPr>
              <a:t>. diazepam, oxazepam, </a:t>
            </a:r>
            <a:r>
              <a:rPr lang="cs-CZ" sz="2400" dirty="0" err="1">
                <a:cs typeface="Arial" pitchFamily="34" charset="0"/>
              </a:rPr>
              <a:t>phenobarbital</a:t>
            </a:r>
            <a:r>
              <a:rPr lang="cs-CZ" sz="2400" dirty="0">
                <a:cs typeface="Arial" pitchFamily="34" charset="0"/>
              </a:rPr>
              <a:t>…</a:t>
            </a:r>
          </a:p>
        </p:txBody>
      </p:sp>
      <p:pic>
        <p:nvPicPr>
          <p:cNvPr id="2662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87900"/>
            <a:ext cx="32766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971550"/>
            <a:ext cx="23034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107950"/>
            <a:ext cx="9066212" cy="1257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Precursors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60363" y="1768475"/>
            <a:ext cx="9504362" cy="38830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>
                <a:cs typeface="Arial" pitchFamily="34" charset="0"/>
              </a:rPr>
              <a:t>= </a:t>
            </a:r>
            <a:r>
              <a:rPr lang="cs-CZ" sz="2600" dirty="0" err="1">
                <a:cs typeface="Arial" pitchFamily="34" charset="0"/>
              </a:rPr>
              <a:t>substances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used</a:t>
            </a:r>
            <a:r>
              <a:rPr lang="cs-CZ" sz="2600" dirty="0">
                <a:cs typeface="Arial" pitchFamily="34" charset="0"/>
              </a:rPr>
              <a:t> in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production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addictive</a:t>
            </a:r>
            <a:r>
              <a:rPr lang="cs-CZ" sz="2600" dirty="0">
                <a:cs typeface="Arial" pitchFamily="34" charset="0"/>
              </a:rPr>
              <a:t> and </a:t>
            </a:r>
            <a:r>
              <a:rPr lang="cs-CZ" sz="2600" dirty="0" err="1">
                <a:cs typeface="Arial" pitchFamily="34" charset="0"/>
              </a:rPr>
              <a:t>psychotropic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substances</a:t>
            </a:r>
            <a:r>
              <a:rPr lang="cs-CZ" sz="2600" dirty="0">
                <a:cs typeface="Arial" pitchFamily="34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err="1">
                <a:cs typeface="Arial" pitchFamily="34" charset="0"/>
              </a:rPr>
              <a:t>classic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Rx</a:t>
            </a:r>
            <a:r>
              <a:rPr lang="cs-CZ" sz="2600" dirty="0">
                <a:cs typeface="Arial" pitchFamily="34" charset="0"/>
              </a:rPr>
              <a:t> (</a:t>
            </a:r>
            <a:r>
              <a:rPr lang="cs-CZ" sz="2600" dirty="0" err="1">
                <a:cs typeface="Arial" pitchFamily="34" charset="0"/>
              </a:rPr>
              <a:t>except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pseudoephedrine</a:t>
            </a:r>
            <a:r>
              <a:rPr lang="cs-CZ" sz="2600" dirty="0">
                <a:cs typeface="Arial" pitchFamily="34" charset="0"/>
              </a:rPr>
              <a:t>)</a:t>
            </a: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ephedrine</a:t>
            </a:r>
            <a:r>
              <a:rPr lang="cs-CZ" sz="2600" dirty="0">
                <a:cs typeface="Arial" pitchFamily="34" charset="0"/>
              </a:rPr>
              <a:t> – </a:t>
            </a:r>
            <a:r>
              <a:rPr lang="cs-CZ" sz="2600" dirty="0" err="1">
                <a:cs typeface="Arial" pitchFamily="34" charset="0"/>
              </a:rPr>
              <a:t>nasal</a:t>
            </a:r>
            <a:r>
              <a:rPr lang="cs-CZ" sz="2600" dirty="0">
                <a:cs typeface="Arial" pitchFamily="34" charset="0"/>
              </a:rPr>
              <a:t> drops in </a:t>
            </a:r>
            <a:r>
              <a:rPr lang="cs-CZ" sz="2600" dirty="0" err="1">
                <a:cs typeface="Arial" pitchFamily="34" charset="0"/>
              </a:rPr>
              <a:t>sinusitis</a:t>
            </a:r>
            <a:endParaRPr lang="cs-CZ" sz="2600" dirty="0"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pseudoephedrine</a:t>
            </a:r>
            <a:r>
              <a:rPr lang="cs-CZ" sz="2600" dirty="0">
                <a:cs typeface="Arial" pitchFamily="34" charset="0"/>
              </a:rPr>
              <a:t> – </a:t>
            </a:r>
            <a:r>
              <a:rPr lang="cs-CZ" sz="2600" dirty="0" err="1">
                <a:cs typeface="Arial" pitchFamily="34" charset="0"/>
              </a:rPr>
              <a:t>medical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preparation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for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cold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treatment</a:t>
            </a:r>
            <a:endParaRPr lang="cs-CZ" sz="2600" dirty="0">
              <a:cs typeface="Arial" pitchFamily="34" charset="0"/>
            </a:endParaRPr>
          </a:p>
          <a:p>
            <a:pPr marL="1889125" lvl="4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>
                <a:cs typeface="Arial" pitchFamily="34" charset="0"/>
              </a:rPr>
              <a:t>→ OTC </a:t>
            </a:r>
            <a:r>
              <a:rPr lang="cs-CZ" sz="2600" dirty="0" err="1">
                <a:cs typeface="Arial" pitchFamily="34" charset="0"/>
              </a:rPr>
              <a:t>with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restriction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ergotamine</a:t>
            </a:r>
            <a:r>
              <a:rPr lang="cs-CZ" sz="2600" dirty="0">
                <a:cs typeface="Arial" pitchFamily="34" charset="0"/>
              </a:rPr>
              <a:t> – </a:t>
            </a:r>
            <a:r>
              <a:rPr lang="cs-CZ" sz="2600" dirty="0" err="1">
                <a:cs typeface="Arial" pitchFamily="34" charset="0"/>
              </a:rPr>
              <a:t>antimigraine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suppositories</a:t>
            </a:r>
            <a:endParaRPr lang="cs-CZ" sz="2600" dirty="0"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ergometrine</a:t>
            </a:r>
            <a:r>
              <a:rPr lang="cs-CZ" sz="2600" dirty="0">
                <a:cs typeface="Arial" pitchFamily="34" charset="0"/>
              </a:rPr>
              <a:t> – </a:t>
            </a:r>
            <a:r>
              <a:rPr lang="cs-CZ" sz="2600" dirty="0" err="1">
                <a:cs typeface="Arial" pitchFamily="34" charset="0"/>
              </a:rPr>
              <a:t>obstetrics</a:t>
            </a:r>
            <a:endParaRPr lang="cs-CZ" sz="2600" dirty="0">
              <a:cs typeface="Arial" pitchFamily="34" charset="0"/>
            </a:endParaRPr>
          </a:p>
          <a:p>
            <a:pPr marL="403177" indent="-28222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2765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5151798"/>
            <a:ext cx="3175596" cy="24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070975" cy="11715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</a:t>
            </a:r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57188" y="1160463"/>
            <a:ext cx="9542462" cy="6381750"/>
          </a:xfrm>
        </p:spPr>
        <p:txBody>
          <a:bodyPr tIns="0">
            <a:normAutofit/>
          </a:bodyPr>
          <a:lstStyle/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err="1">
                <a:cs typeface="Arial" pitchFamily="34" charset="0"/>
              </a:rPr>
              <a:t>Mixture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therapeutical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effect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>
                <a:cs typeface="Arial" pitchFamily="34" charset="0"/>
              </a:rPr>
              <a:t>and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excipients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96890" lvl="1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400" dirty="0" err="1">
                <a:cs typeface="Arial" pitchFamily="34" charset="0"/>
              </a:rPr>
              <a:t>Excipients</a:t>
            </a:r>
            <a:r>
              <a:rPr lang="cs-CZ" sz="2400" dirty="0">
                <a:cs typeface="Arial" pitchFamily="34" charset="0"/>
              </a:rPr>
              <a:t>: </a:t>
            </a:r>
            <a:r>
              <a:rPr lang="cs-CZ" sz="2400" dirty="0" err="1">
                <a:cs typeface="Arial" pitchFamily="34" charset="0"/>
              </a:rPr>
              <a:t>antioxidants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fillers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pigments</a:t>
            </a:r>
            <a:r>
              <a:rPr lang="cs-CZ" sz="2400" dirty="0">
                <a:cs typeface="Arial" pitchFamily="34" charset="0"/>
              </a:rPr>
              <a:t> (</a:t>
            </a:r>
            <a:r>
              <a:rPr lang="cs-CZ" sz="2400" dirty="0" err="1">
                <a:cs typeface="Arial" pitchFamily="34" charset="0"/>
              </a:rPr>
              <a:t>dyes</a:t>
            </a:r>
            <a:r>
              <a:rPr lang="cs-CZ" sz="2400" dirty="0">
                <a:cs typeface="Arial" pitchFamily="34" charset="0"/>
              </a:rPr>
              <a:t>), </a:t>
            </a:r>
            <a:r>
              <a:rPr lang="cs-CZ" sz="2400" dirty="0" err="1">
                <a:cs typeface="Arial" pitchFamily="34" charset="0"/>
              </a:rPr>
              <a:t>fragrances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ointment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bases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err="1">
                <a:cs typeface="Arial" pitchFamily="34" charset="0"/>
              </a:rPr>
              <a:t>solvents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etc</a:t>
            </a:r>
            <a:r>
              <a:rPr lang="cs-CZ" sz="2400" dirty="0">
                <a:cs typeface="Arial" pitchFamily="34" charset="0"/>
              </a:rPr>
              <a:t>.</a:t>
            </a:r>
          </a:p>
          <a:p>
            <a:pPr marL="896890" lvl="1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400" dirty="0">
                <a:cs typeface="Arial" pitchFamily="34" charset="0"/>
              </a:rPr>
              <a:t>No </a:t>
            </a:r>
            <a:r>
              <a:rPr lang="cs-CZ" sz="2400" dirty="0" err="1">
                <a:cs typeface="Arial" pitchFamily="34" charset="0"/>
              </a:rPr>
              <a:t>pharmacological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effect</a:t>
            </a:r>
            <a:endParaRPr lang="cs-CZ" sz="2400" dirty="0">
              <a:cs typeface="Arial" pitchFamily="34" charset="0"/>
            </a:endParaRPr>
          </a:p>
          <a:p>
            <a:pPr marL="896890" lvl="1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400" dirty="0" err="1">
                <a:cs typeface="Arial" pitchFamily="34" charset="0"/>
              </a:rPr>
              <a:t>Allergies</a:t>
            </a:r>
            <a:r>
              <a:rPr lang="cs-CZ" sz="2400" dirty="0">
                <a:cs typeface="Arial" pitchFamily="34" charset="0"/>
              </a:rPr>
              <a:t> (</a:t>
            </a:r>
            <a:r>
              <a:rPr lang="cs-CZ" sz="2400" dirty="0" err="1">
                <a:cs typeface="Arial" pitchFamily="34" charset="0"/>
              </a:rPr>
              <a:t>parabens</a:t>
            </a:r>
            <a:r>
              <a:rPr lang="cs-CZ" sz="2400" dirty="0">
                <a:cs typeface="Arial" pitchFamily="34" charset="0"/>
              </a:rPr>
              <a:t>), intolerance (</a:t>
            </a:r>
            <a:r>
              <a:rPr lang="cs-CZ" sz="2400" dirty="0" err="1">
                <a:cs typeface="Arial" pitchFamily="34" charset="0"/>
              </a:rPr>
              <a:t>lactose</a:t>
            </a:r>
            <a:r>
              <a:rPr lang="cs-CZ" sz="2400" dirty="0">
                <a:cs typeface="Arial" pitchFamily="34" charset="0"/>
              </a:rPr>
              <a:t>)</a:t>
            </a:r>
          </a:p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Shape</a:t>
            </a:r>
            <a:r>
              <a:rPr lang="cs-CZ" sz="2600" dirty="0">
                <a:cs typeface="Arial" pitchFamily="34" charset="0"/>
              </a:rPr>
              <a:t> and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characteristics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a </a:t>
            </a:r>
            <a:r>
              <a:rPr lang="cs-CZ" sz="2600" dirty="0" err="1">
                <a:cs typeface="Arial" pitchFamily="34" charset="0"/>
              </a:rPr>
              <a:t>medical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preparation</a:t>
            </a:r>
            <a:endParaRPr lang="cs-CZ" sz="2600" dirty="0"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err="1">
                <a:cs typeface="Arial" pitchFamily="34" charset="0"/>
              </a:rPr>
              <a:t>Adjusted</a:t>
            </a:r>
            <a:r>
              <a:rPr lang="cs-CZ" sz="2600" dirty="0">
                <a:cs typeface="Arial" pitchFamily="34" charset="0"/>
              </a:rPr>
              <a:t> to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route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administration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Influence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pharmacokinetics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a </a:t>
            </a:r>
            <a:r>
              <a:rPr lang="cs-CZ" sz="2600" dirty="0" err="1">
                <a:cs typeface="Arial" pitchFamily="34" charset="0"/>
              </a:rPr>
              <a:t>medical</a:t>
            </a:r>
            <a:r>
              <a:rPr lang="cs-CZ" sz="2600" dirty="0">
                <a:cs typeface="Arial" pitchFamily="34" charset="0"/>
              </a:rPr>
              <a:t> substance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endParaRPr lang="cs-CZ" sz="2600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u="sng" dirty="0" err="1">
                <a:cs typeface="Arial" pitchFamily="34" charset="0"/>
              </a:rPr>
              <a:t>Generations</a:t>
            </a:r>
            <a:r>
              <a:rPr lang="cs-CZ" sz="2600" u="sng" dirty="0">
                <a:cs typeface="Arial" pitchFamily="34" charset="0"/>
              </a:rPr>
              <a:t> </a:t>
            </a:r>
            <a:r>
              <a:rPr lang="cs-CZ" sz="2600" u="sng" dirty="0" err="1">
                <a:cs typeface="Arial" pitchFamily="34" charset="0"/>
              </a:rPr>
              <a:t>of</a:t>
            </a:r>
            <a:r>
              <a:rPr lang="cs-CZ" sz="2600" u="sng" dirty="0">
                <a:cs typeface="Arial" pitchFamily="34" charset="0"/>
              </a:rPr>
              <a:t> </a:t>
            </a:r>
            <a:r>
              <a:rPr lang="cs-CZ" sz="2600" u="sng" dirty="0" err="1">
                <a:cs typeface="Arial" pitchFamily="34" charset="0"/>
              </a:rPr>
              <a:t>dosage</a:t>
            </a:r>
            <a:r>
              <a:rPr lang="cs-CZ" sz="2600" u="sng" dirty="0">
                <a:cs typeface="Arial" pitchFamily="34" charset="0"/>
              </a:rPr>
              <a:t> </a:t>
            </a:r>
            <a:r>
              <a:rPr lang="cs-CZ" sz="2600" u="sng" dirty="0" err="1">
                <a:cs typeface="Arial" pitchFamily="34" charset="0"/>
              </a:rPr>
              <a:t>forms</a:t>
            </a:r>
            <a:r>
              <a:rPr lang="cs-CZ" sz="2600" u="sng" dirty="0">
                <a:cs typeface="Arial" pitchFamily="34" charset="0"/>
              </a:rPr>
              <a:t>:</a:t>
            </a:r>
          </a:p>
          <a:p>
            <a:pPr marL="440975" lvl="1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1st = </a:t>
            </a:r>
            <a:r>
              <a:rPr lang="cs-CZ" sz="2600" dirty="0" err="1">
                <a:cs typeface="Arial" pitchFamily="34" charset="0"/>
              </a:rPr>
              <a:t>classic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dosage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forms</a:t>
            </a:r>
            <a:endParaRPr lang="cs-CZ" sz="2600" dirty="0">
              <a:cs typeface="Arial" pitchFamily="34" charset="0"/>
            </a:endParaRPr>
          </a:p>
          <a:p>
            <a:pPr marL="440975" lvl="1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2nd = </a:t>
            </a:r>
            <a:r>
              <a:rPr lang="cs-CZ" sz="2600" dirty="0" err="1">
                <a:cs typeface="Arial" pitchFamily="34" charset="0"/>
              </a:rPr>
              <a:t>controlled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release</a:t>
            </a:r>
            <a:r>
              <a:rPr lang="cs-CZ" sz="2600" dirty="0">
                <a:cs typeface="Arial" pitchFamily="34" charset="0"/>
              </a:rPr>
              <a:t> </a:t>
            </a:r>
          </a:p>
          <a:p>
            <a:pPr marL="440975" lvl="1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3rd = </a:t>
            </a:r>
            <a:r>
              <a:rPr lang="cs-CZ" sz="2600" dirty="0" err="1">
                <a:cs typeface="Arial" pitchFamily="34" charset="0"/>
              </a:rPr>
              <a:t>controlled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biodistribution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58" y="1871781"/>
            <a:ext cx="4355282" cy="326646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02858" y="4647353"/>
            <a:ext cx="4355282" cy="238219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Excipients</a:t>
            </a: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of</a:t>
            </a: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 AERIUS </a:t>
            </a:r>
            <a:r>
              <a:rPr lang="cs-CZ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tablets</a:t>
            </a: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:</a:t>
            </a:r>
          </a:p>
          <a:p>
            <a:pPr>
              <a:buFont typeface="Times New Roman" pitchFamily="16" charset="0"/>
              <a:buNone/>
              <a:defRPr/>
            </a:pPr>
            <a:r>
              <a:rPr lang="cs-CZ" sz="2000" dirty="0" err="1">
                <a:solidFill>
                  <a:schemeClr val="tx1"/>
                </a:solidFill>
              </a:rPr>
              <a:t>Core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>
                <a:solidFill>
                  <a:schemeClr val="tx1"/>
                </a:solidFill>
              </a:rPr>
              <a:t>calcium</a:t>
            </a:r>
            <a:r>
              <a:rPr lang="cs-CZ" sz="2000" dirty="0">
                <a:solidFill>
                  <a:schemeClr val="tx1"/>
                </a:solidFill>
              </a:rPr>
              <a:t> hydrogen </a:t>
            </a:r>
            <a:r>
              <a:rPr lang="cs-CZ" sz="2000" dirty="0" err="1">
                <a:solidFill>
                  <a:schemeClr val="tx1"/>
                </a:solidFill>
              </a:rPr>
              <a:t>phosphate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dihydrate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microcrystalline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cellulose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maize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starch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talc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cs-CZ" sz="2000" dirty="0" err="1">
                <a:solidFill>
                  <a:schemeClr val="tx1"/>
                </a:solidFill>
              </a:rPr>
              <a:t>Coating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>
                <a:solidFill>
                  <a:schemeClr val="tx1"/>
                </a:solidFill>
              </a:rPr>
              <a:t>lactose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monohydrate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hypromellose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titanium</a:t>
            </a:r>
            <a:r>
              <a:rPr lang="cs-CZ" sz="2000" dirty="0">
                <a:solidFill>
                  <a:schemeClr val="tx1"/>
                </a:solidFill>
              </a:rPr>
              <a:t> dioxide, </a:t>
            </a:r>
            <a:r>
              <a:rPr lang="cs-CZ" sz="2000" dirty="0" err="1">
                <a:solidFill>
                  <a:schemeClr val="tx1"/>
                </a:solidFill>
              </a:rPr>
              <a:t>macrogol</a:t>
            </a:r>
            <a:r>
              <a:rPr lang="cs-CZ" sz="2000" dirty="0">
                <a:solidFill>
                  <a:schemeClr val="tx1"/>
                </a:solidFill>
              </a:rPr>
              <a:t> 400, </a:t>
            </a:r>
            <a:r>
              <a:rPr lang="cs-CZ" sz="2000" dirty="0" err="1">
                <a:solidFill>
                  <a:schemeClr val="tx1"/>
                </a:solidFill>
              </a:rPr>
              <a:t>indigotin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carnauba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wax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white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wax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endParaRPr 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9074150" cy="125888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Classification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03238" y="3635375"/>
            <a:ext cx="4452937" cy="2952750"/>
          </a:xfrm>
        </p:spPr>
        <p:txBody>
          <a:bodyPr tIns="0">
            <a:normAutofit/>
          </a:bodyPr>
          <a:lstStyle/>
          <a:p>
            <a:pPr marL="104765" indent="0" eaLnBrk="1" fontAlgn="auto" hangingPunct="1">
              <a:lnSpc>
                <a:spcPct val="102000"/>
              </a:lnSpc>
              <a:spcBef>
                <a:spcPts val="331"/>
              </a:spcBef>
              <a:spcAft>
                <a:spcPts val="1425"/>
              </a:spcAft>
              <a:buSzPct val="45000"/>
              <a:buNone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According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consistency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</a:p>
          <a:p>
            <a:r>
              <a:rPr lang="en-US" sz="2600" dirty="0"/>
              <a:t>solid</a:t>
            </a:r>
          </a:p>
          <a:p>
            <a:r>
              <a:rPr lang="en-US" sz="2600" dirty="0"/>
              <a:t>semi-solid </a:t>
            </a:r>
          </a:p>
          <a:p>
            <a:r>
              <a:rPr lang="en-US" sz="2600" dirty="0"/>
              <a:t>liquid</a:t>
            </a:r>
          </a:p>
          <a:p>
            <a:r>
              <a:rPr lang="en-US" sz="2600" dirty="0"/>
              <a:t>gaseous</a:t>
            </a:r>
            <a:endParaRPr lang="cs-CZ" sz="2600" b="1" dirty="0"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5124450" y="3635375"/>
            <a:ext cx="4451350" cy="3744862"/>
          </a:xfrm>
        </p:spPr>
        <p:txBody>
          <a:bodyPr/>
          <a:lstStyle/>
          <a:p>
            <a:pPr marL="104765" indent="0" eaLnBrk="1" fontAlgn="auto" hangingPunct="1">
              <a:lnSpc>
                <a:spcPct val="102000"/>
              </a:lnSpc>
              <a:spcBef>
                <a:spcPts val="331"/>
              </a:spcBef>
              <a:spcAft>
                <a:spcPts val="1425"/>
              </a:spcAft>
              <a:buSzPct val="45000"/>
              <a:buNone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According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usage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cs-CZ" sz="2400" dirty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for internal use </a:t>
            </a:r>
            <a:r>
              <a:rPr lang="en-US" sz="2400" dirty="0"/>
              <a:t>(</a:t>
            </a:r>
            <a:r>
              <a:rPr lang="en-US" sz="2400" i="1" dirty="0"/>
              <a:t>Ad </a:t>
            </a:r>
            <a:r>
              <a:rPr lang="en-US" sz="2400" i="1" dirty="0" err="1"/>
              <a:t>usum</a:t>
            </a:r>
            <a:r>
              <a:rPr lang="cs-CZ" sz="2400" i="1" dirty="0"/>
              <a:t> </a:t>
            </a:r>
            <a:r>
              <a:rPr lang="en-US" sz="2400" i="1" dirty="0" err="1"/>
              <a:t>internum</a:t>
            </a:r>
            <a:r>
              <a:rPr lang="en-US" sz="2400" dirty="0"/>
              <a:t>, e.g. </a:t>
            </a:r>
            <a:r>
              <a:rPr lang="en-US" sz="2400" i="1" dirty="0" err="1"/>
              <a:t>Peroralia</a:t>
            </a:r>
            <a:r>
              <a:rPr lang="en-US" sz="2400" i="1" dirty="0"/>
              <a:t>, </a:t>
            </a:r>
            <a:r>
              <a:rPr lang="en-US" sz="2400" i="1" dirty="0" err="1"/>
              <a:t>Parenteralia</a:t>
            </a:r>
            <a:r>
              <a:rPr lang="en-US" sz="2400" dirty="0"/>
              <a:t>) 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err="1"/>
              <a:t>for</a:t>
            </a:r>
            <a:r>
              <a:rPr lang="en-US" sz="2400" b="1" dirty="0"/>
              <a:t> other use </a:t>
            </a:r>
            <a:r>
              <a:rPr lang="en-US" sz="2400" dirty="0"/>
              <a:t>(</a:t>
            </a:r>
            <a:r>
              <a:rPr lang="en-US" sz="2400" i="1" dirty="0"/>
              <a:t>Ad </a:t>
            </a:r>
            <a:r>
              <a:rPr lang="en-US" sz="2400" i="1" dirty="0" err="1"/>
              <a:t>usum</a:t>
            </a:r>
            <a:r>
              <a:rPr lang="en-US" sz="2400" i="1" dirty="0"/>
              <a:t> </a:t>
            </a:r>
            <a:r>
              <a:rPr lang="en-US" sz="2400" i="1" dirty="0" err="1"/>
              <a:t>alium</a:t>
            </a:r>
            <a:r>
              <a:rPr lang="en-US" sz="2400" dirty="0"/>
              <a:t>, e.g. </a:t>
            </a:r>
            <a:r>
              <a:rPr lang="en-US" sz="2400" i="1" dirty="0" err="1"/>
              <a:t>Ocularia</a:t>
            </a:r>
            <a:r>
              <a:rPr lang="en-US" sz="2400" i="1" dirty="0"/>
              <a:t>, </a:t>
            </a:r>
            <a:r>
              <a:rPr lang="en-US" sz="2400" i="1" dirty="0" err="1"/>
              <a:t>Nasalia</a:t>
            </a:r>
            <a:r>
              <a:rPr lang="en-US" sz="2400" i="1" dirty="0"/>
              <a:t>,</a:t>
            </a:r>
            <a:r>
              <a:rPr lang="cs-CZ" sz="2400" i="1" dirty="0"/>
              <a:t> </a:t>
            </a:r>
            <a:r>
              <a:rPr lang="en-US" sz="2400" i="1" dirty="0" err="1"/>
              <a:t>Unguenta</a:t>
            </a:r>
            <a:r>
              <a:rPr lang="en-US" sz="2400" dirty="0"/>
              <a:t>).</a:t>
            </a:r>
            <a:endParaRPr lang="cs-CZ" sz="2400" dirty="0"/>
          </a:p>
        </p:txBody>
      </p:sp>
      <p:pic>
        <p:nvPicPr>
          <p:cNvPr id="6149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87450"/>
            <a:ext cx="147478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187450"/>
            <a:ext cx="19653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187450"/>
            <a:ext cx="1816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212850"/>
            <a:ext cx="23812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212850"/>
            <a:ext cx="1428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15938" y="0"/>
            <a:ext cx="9023350" cy="11715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Liquid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36563" y="1260475"/>
            <a:ext cx="9463087" cy="6191250"/>
          </a:xfrm>
        </p:spPr>
        <p:txBody>
          <a:bodyPr tIns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a)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internal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use:</a:t>
            </a:r>
          </a:p>
          <a:p>
            <a:pPr marL="439738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 (Per)oral 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liquids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>
                <a:cs typeface="Arial" pitchFamily="34" charset="0"/>
              </a:rPr>
              <a:t>solutions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suspension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emulsion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for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i="1" dirty="0">
                <a:cs typeface="Arial" pitchFamily="34" charset="0"/>
              </a:rPr>
              <a:t>per os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administration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>
                <a:cs typeface="Arial" pitchFamily="34" charset="0"/>
              </a:rPr>
              <a:t>tinctures</a:t>
            </a:r>
            <a:r>
              <a:rPr lang="cs-CZ" sz="2600" dirty="0">
                <a:cs typeface="Arial" pitchFamily="34" charset="0"/>
              </a:rPr>
              <a:t>, drops, </a:t>
            </a:r>
            <a:r>
              <a:rPr lang="cs-CZ" sz="2600" dirty="0" err="1">
                <a:cs typeface="Arial" pitchFamily="34" charset="0"/>
              </a:rPr>
              <a:t>syrups</a:t>
            </a:r>
            <a:endParaRPr lang="cs-CZ" sz="2600" dirty="0">
              <a:cs typeface="Arial" pitchFamily="34" charset="0"/>
            </a:endParaRPr>
          </a:p>
          <a:p>
            <a:pPr marL="439738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 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Parenteral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liquids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>
                <a:cs typeface="Arial" pitchFamily="34" charset="0"/>
              </a:rPr>
              <a:t>injections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>
                <a:cs typeface="Arial" pitchFamily="34" charset="0"/>
              </a:rPr>
              <a:t>infusions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b="1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b="1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b="1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b)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external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use: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>
                <a:cs typeface="Arial" pitchFamily="34" charset="0"/>
              </a:rPr>
              <a:t>eye</a:t>
            </a:r>
            <a:r>
              <a:rPr lang="cs-CZ" sz="2600" dirty="0">
                <a:cs typeface="Arial" pitchFamily="34" charset="0"/>
              </a:rPr>
              <a:t> drops, </a:t>
            </a:r>
            <a:r>
              <a:rPr lang="cs-CZ" sz="2600" dirty="0" err="1">
                <a:cs typeface="Arial" pitchFamily="34" charset="0"/>
              </a:rPr>
              <a:t>ocular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waters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ear</a:t>
            </a:r>
            <a:r>
              <a:rPr lang="cs-CZ" sz="2600" dirty="0">
                <a:cs typeface="Arial" pitchFamily="34" charset="0"/>
              </a:rPr>
              <a:t> drops, </a:t>
            </a:r>
            <a:r>
              <a:rPr lang="cs-CZ" sz="2600" dirty="0" err="1">
                <a:cs typeface="Arial" pitchFamily="34" charset="0"/>
              </a:rPr>
              <a:t>nasal</a:t>
            </a:r>
            <a:r>
              <a:rPr lang="cs-CZ" sz="2600" dirty="0">
                <a:cs typeface="Arial" pitchFamily="34" charset="0"/>
              </a:rPr>
              <a:t> drops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>
                <a:cs typeface="Arial" pitchFamily="34" charset="0"/>
              </a:rPr>
              <a:t>liquids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for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cutaneous</a:t>
            </a:r>
            <a:r>
              <a:rPr lang="cs-CZ" sz="2600" dirty="0">
                <a:cs typeface="Arial" pitchFamily="34" charset="0"/>
              </a:rPr>
              <a:t> use, </a:t>
            </a:r>
            <a:r>
              <a:rPr lang="cs-CZ" sz="2600" dirty="0" err="1">
                <a:cs typeface="Arial" pitchFamily="34" charset="0"/>
              </a:rPr>
              <a:t>for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compresses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>
                <a:cs typeface="Arial" pitchFamily="34" charset="0"/>
              </a:rPr>
              <a:t>liquids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applied</a:t>
            </a:r>
            <a:r>
              <a:rPr lang="cs-CZ" sz="2600" dirty="0">
                <a:cs typeface="Arial" pitchFamily="34" charset="0"/>
              </a:rPr>
              <a:t> to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mucosa</a:t>
            </a:r>
            <a:r>
              <a:rPr lang="cs-CZ" sz="2600" dirty="0">
                <a:cs typeface="Arial" pitchFamily="34" charset="0"/>
              </a:rPr>
              <a:t> (</a:t>
            </a:r>
            <a:r>
              <a:rPr lang="cs-CZ" sz="2600" dirty="0" err="1">
                <a:cs typeface="Arial" pitchFamily="34" charset="0"/>
              </a:rPr>
              <a:t>douche</a:t>
            </a:r>
            <a:r>
              <a:rPr lang="cs-CZ" sz="2600" dirty="0">
                <a:cs typeface="Arial" pitchFamily="34" charset="0"/>
              </a:rPr>
              <a:t> – </a:t>
            </a:r>
            <a:r>
              <a:rPr lang="cs-CZ" sz="2600" dirty="0" err="1">
                <a:cs typeface="Arial" pitchFamily="34" charset="0"/>
              </a:rPr>
              <a:t>irrigation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gargle</a:t>
            </a:r>
            <a:r>
              <a:rPr lang="cs-CZ" sz="2600" dirty="0">
                <a:cs typeface="Arial" pitchFamily="34" charset="0"/>
              </a:rPr>
              <a:t>)</a:t>
            </a:r>
          </a:p>
          <a:p>
            <a:pPr marL="0" lvl="4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dirty="0">
              <a:solidFill>
                <a:schemeClr val="accent3"/>
              </a:solidFill>
              <a:cs typeface="Arial" pitchFamily="34" charset="0"/>
            </a:endParaRPr>
          </a:p>
          <a:p>
            <a:pPr marL="0" lvl="3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0" lvl="3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3085306"/>
            <a:ext cx="21177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2663825"/>
            <a:ext cx="1090612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244850"/>
            <a:ext cx="254476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309688" y="0"/>
            <a:ext cx="8516937" cy="12620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Semi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-solid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78914" y="1476409"/>
            <a:ext cx="9463087" cy="5940425"/>
          </a:xfrm>
        </p:spPr>
        <p:txBody>
          <a:bodyPr tIns="0">
            <a:normAutofit/>
          </a:bodyPr>
          <a:lstStyle/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>
                <a:cs typeface="Arial" pitchFamily="34" charset="0"/>
              </a:rPr>
              <a:t>Applied</a:t>
            </a:r>
            <a:r>
              <a:rPr lang="cs-CZ" sz="2400" dirty="0">
                <a:cs typeface="Arial" pitchFamily="34" charset="0"/>
              </a:rPr>
              <a:t> on </a:t>
            </a:r>
            <a:r>
              <a:rPr lang="cs-CZ" sz="2400" dirty="0" err="1">
                <a:cs typeface="Arial" pitchFamily="34" charset="0"/>
              </a:rPr>
              <a:t>the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skin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or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mucosa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68319" lvl="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>
                <a:cs typeface="Arial" pitchFamily="34" charset="0"/>
              </a:rPr>
              <a:t>Local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effect</a:t>
            </a:r>
            <a:r>
              <a:rPr lang="cs-CZ" sz="2400" dirty="0">
                <a:cs typeface="Arial" pitchFamily="34" charset="0"/>
              </a:rPr>
              <a:t> (dermatology) </a:t>
            </a:r>
          </a:p>
          <a:p>
            <a:pPr marL="868319" lvl="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>
              <a:cs typeface="Arial" pitchFamily="34" charset="0"/>
            </a:endParaRPr>
          </a:p>
          <a:p>
            <a:pPr marL="868319" lvl="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>
                <a:cs typeface="Arial" pitchFamily="34" charset="0"/>
              </a:rPr>
              <a:t>Systemic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effect</a:t>
            </a:r>
            <a:r>
              <a:rPr lang="cs-CZ" sz="2400" dirty="0">
                <a:cs typeface="Arial" pitchFamily="34" charset="0"/>
              </a:rPr>
              <a:t> (TTS)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Ointment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unguent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cs-CZ" sz="2400" dirty="0">
                <a:cs typeface="Arial" pitchFamily="34" charset="0"/>
              </a:rPr>
              <a:t>	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Creme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		</a:t>
            </a:r>
            <a:endParaRPr lang="cs-CZ" sz="2400" dirty="0"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Gel (</a:t>
            </a: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jelly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			</a:t>
            </a:r>
            <a:r>
              <a:rPr lang="cs-CZ" sz="2400" dirty="0">
                <a:cs typeface="Arial" pitchFamily="34" charset="0"/>
              </a:rPr>
              <a:t>	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Paste		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Transdermal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patch</a:t>
            </a:r>
            <a:b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cs-CZ" sz="2400" dirty="0">
                <a:cs typeface="Arial" pitchFamily="34" charset="0"/>
              </a:rPr>
              <a:t>(TTS, </a:t>
            </a:r>
            <a:r>
              <a:rPr lang="cs-CZ" sz="2400" i="1" dirty="0" err="1">
                <a:cs typeface="Arial" pitchFamily="34" charset="0"/>
              </a:rPr>
              <a:t>Emplastra</a:t>
            </a:r>
            <a:r>
              <a:rPr lang="cs-CZ" sz="2400" dirty="0">
                <a:cs typeface="Arial" pitchFamily="34" charset="0"/>
              </a:rPr>
              <a:t>)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2" y="4919798"/>
            <a:ext cx="17049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59338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865188" y="2451100"/>
            <a:ext cx="4025900" cy="64293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cs-CZ" altLang="cs-CZ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891088" y="2771775"/>
            <a:ext cx="1816100" cy="251618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2916238"/>
            <a:ext cx="23399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72" y="1115511"/>
            <a:ext cx="2890769" cy="18005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5008563"/>
            <a:ext cx="23812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313" y="0"/>
            <a:ext cx="8380412" cy="11715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Solid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160463"/>
            <a:ext cx="5080000" cy="6038850"/>
          </a:xfrm>
        </p:spPr>
        <p:txBody>
          <a:bodyPr tIns="0">
            <a:normAutofit/>
          </a:bodyPr>
          <a:lstStyle/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>
                <a:cs typeface="Arial" pitchFamily="34" charset="0"/>
              </a:rPr>
              <a:t>Specific</a:t>
            </a:r>
            <a:r>
              <a:rPr lang="cs-CZ" sz="2600" dirty="0">
                <a:cs typeface="Arial" pitchFamily="34" charset="0"/>
              </a:rPr>
              <a:t> in </a:t>
            </a:r>
            <a:r>
              <a:rPr lang="cs-CZ" sz="2600" dirty="0" err="1">
                <a:cs typeface="Arial" pitchFamily="34" charset="0"/>
              </a:rPr>
              <a:t>shape</a:t>
            </a:r>
            <a:r>
              <a:rPr lang="cs-CZ" sz="2600" dirty="0">
                <a:cs typeface="Arial" pitchFamily="34" charset="0"/>
              </a:rPr>
              <a:t>:</a:t>
            </a: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Tablet </a:t>
            </a: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Suppository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Vaginal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pessary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suppository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Capsule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Lozenge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pastilles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78438" y="1239838"/>
            <a:ext cx="4524375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30168" indent="-322230">
              <a:buFont typeface="Times New Roman" pitchFamily="16" charset="0"/>
              <a:buNone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>
                <a:solidFill>
                  <a:schemeClr val="tx1"/>
                </a:solidFill>
                <a:ea typeface="SimSun" charset="-122"/>
                <a:cs typeface="Arial" pitchFamily="34" charset="0"/>
              </a:rPr>
              <a:t>Non-</a:t>
            </a:r>
            <a:r>
              <a:rPr lang="cs-CZ" sz="2600" dirty="0" err="1">
                <a:solidFill>
                  <a:schemeClr val="tx1"/>
                </a:solidFill>
                <a:ea typeface="SimSun" charset="-122"/>
                <a:cs typeface="Arial" pitchFamily="34" charset="0"/>
              </a:rPr>
              <a:t>specific</a:t>
            </a:r>
            <a:r>
              <a:rPr lang="cs-CZ" sz="2600" dirty="0">
                <a:solidFill>
                  <a:schemeClr val="tx1"/>
                </a:solidFill>
                <a:ea typeface="SimSun" charset="-122"/>
                <a:cs typeface="Arial" pitchFamily="34" charset="0"/>
              </a:rPr>
              <a:t> in </a:t>
            </a:r>
            <a:r>
              <a:rPr lang="cs-CZ" sz="2600" dirty="0" err="1">
                <a:solidFill>
                  <a:schemeClr val="tx1"/>
                </a:solidFill>
                <a:ea typeface="SimSun" charset="-122"/>
                <a:cs typeface="Arial" pitchFamily="34" charset="0"/>
              </a:rPr>
              <a:t>shape</a:t>
            </a:r>
            <a:r>
              <a:rPr lang="cs-CZ" sz="2600" dirty="0">
                <a:solidFill>
                  <a:schemeClr val="tx1"/>
                </a:solidFill>
                <a:ea typeface="SimSun" charset="-122"/>
                <a:cs typeface="Arial" pitchFamily="34" charset="0"/>
              </a:rPr>
              <a:t>:</a:t>
            </a:r>
          </a:p>
          <a:p>
            <a:pPr marL="430168" indent="-322230">
              <a:buSzPct val="45000"/>
              <a:buFont typeface="Wingdings" charset="2"/>
              <a:buChar char="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Dusting</a:t>
            </a:r>
            <a:r>
              <a:rPr 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powder</a:t>
            </a:r>
            <a:r>
              <a:rPr lang="cs-CZ" sz="2600" dirty="0">
                <a:solidFill>
                  <a:schemeClr val="tx1"/>
                </a:solidFill>
                <a:ea typeface="SimSun" charset="-122"/>
                <a:cs typeface="Arial" pitchFamily="34" charset="0"/>
              </a:rPr>
              <a:t> </a:t>
            </a:r>
          </a:p>
          <a:p>
            <a:pPr marL="430168" indent="-322230">
              <a:buSzPct val="45000"/>
              <a:buFont typeface="Wingdings" charset="2"/>
              <a:buChar char="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Herbal</a:t>
            </a:r>
            <a:r>
              <a:rPr 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mixture</a:t>
            </a:r>
            <a:endParaRPr lang="cs-CZ" sz="2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charset="-122"/>
              <a:cs typeface="Arial" pitchFamily="34" charset="0"/>
            </a:endParaRPr>
          </a:p>
          <a:p>
            <a:pPr marL="430168" indent="-322230">
              <a:buSzPct val="45000"/>
              <a:buFont typeface="Wingdings" charset="2"/>
              <a:buChar char="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Peroral</a:t>
            </a:r>
            <a:r>
              <a:rPr 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powder</a:t>
            </a:r>
            <a:r>
              <a:rPr lang="cs-CZ" sz="2600" dirty="0">
                <a:solidFill>
                  <a:schemeClr val="tx1"/>
                </a:solidFill>
                <a:ea typeface="SimSun" charset="-122"/>
                <a:cs typeface="Arial" pitchFamily="34" charset="0"/>
              </a:rPr>
              <a:t>:</a:t>
            </a:r>
          </a:p>
          <a:p>
            <a:pPr marL="1781792" lvl="1" indent="-455566">
              <a:buFont typeface="Times New Roman" pitchFamily="16" charset="0"/>
              <a:buChar char="•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>
                <a:solidFill>
                  <a:schemeClr val="tx1"/>
                </a:solidFill>
                <a:ea typeface="SimSun" charset="-122"/>
                <a:cs typeface="Arial" pitchFamily="34" charset="0"/>
              </a:rPr>
              <a:t>Classic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1781792" lvl="1" indent="-455566">
              <a:buFont typeface="Times New Roman" pitchFamily="16" charset="0"/>
              <a:buChar char="•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>
                <a:solidFill>
                  <a:schemeClr val="tx1"/>
                </a:solidFill>
                <a:ea typeface="SimSun" charset="-122"/>
                <a:cs typeface="Arial" pitchFamily="34" charset="0"/>
              </a:rPr>
              <a:t>Grained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1781792" lvl="1" indent="-455566">
              <a:buFont typeface="Times New Roman" pitchFamily="16" charset="0"/>
              <a:buChar char="•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>
                <a:solidFill>
                  <a:schemeClr val="tx1"/>
                </a:solidFill>
                <a:ea typeface="SimSun" charset="-122"/>
                <a:cs typeface="Arial" pitchFamily="34" charset="0"/>
              </a:rPr>
              <a:t>Effervescent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</p:txBody>
      </p:sp>
      <p:pic>
        <p:nvPicPr>
          <p:cNvPr id="9223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507038"/>
            <a:ext cx="2981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619500"/>
            <a:ext cx="3924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87" y="4456705"/>
            <a:ext cx="2604495" cy="26044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69" y="3590430"/>
            <a:ext cx="1929605" cy="14472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30313" y="0"/>
            <a:ext cx="8308975" cy="1260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Tablets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Capsules</a:t>
            </a:r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7188" y="1239838"/>
            <a:ext cx="4524375" cy="50165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>
                <a:cs typeface="Arial" pitchFamily="34" charset="0"/>
              </a:rPr>
              <a:t>Tablets</a:t>
            </a:r>
            <a:r>
              <a:rPr lang="cs-CZ" sz="2600" dirty="0">
                <a:cs typeface="Arial" pitchFamily="34" charset="0"/>
              </a:rPr>
              <a:t>: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Uncoated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Coated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Gastro-resistant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Effervescent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Tablets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disperged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mouth 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Chewable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Sublingual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etc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endParaRPr lang="cs-CZ" sz="2600" dirty="0">
              <a:solidFill>
                <a:srgbClr val="7E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02188" y="1282700"/>
            <a:ext cx="5159375" cy="4926013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>
                <a:cs typeface="Arial" pitchFamily="34" charset="0"/>
              </a:rPr>
              <a:t>Capsules</a:t>
            </a:r>
            <a:r>
              <a:rPr lang="cs-CZ" sz="2600" dirty="0">
                <a:cs typeface="Arial" pitchFamily="34" charset="0"/>
              </a:rPr>
              <a:t>: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Hard 	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Soft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Gastro-resistant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With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modified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release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etc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1042988"/>
            <a:ext cx="18605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017963"/>
            <a:ext cx="3949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5300663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389063" y="0"/>
            <a:ext cx="8183562" cy="1187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Gaseous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= </a:t>
            </a:r>
            <a:r>
              <a:rPr lang="cs-CZ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Aerodispersions</a:t>
            </a:r>
            <a:endParaRPr lang="cs-CZ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627188" y="1260475"/>
            <a:ext cx="8093075" cy="57594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Topical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>
                <a:cs typeface="Arial" pitchFamily="34" charset="0"/>
              </a:rPr>
              <a:t>ear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nasal</a:t>
            </a:r>
            <a:r>
              <a:rPr lang="cs-CZ" sz="2600" dirty="0">
                <a:cs typeface="Arial" pitchFamily="34" charset="0"/>
              </a:rPr>
              <a:t>, oral, </a:t>
            </a:r>
            <a:r>
              <a:rPr lang="cs-CZ" sz="2600" dirty="0" err="1">
                <a:cs typeface="Arial" pitchFamily="34" charset="0"/>
              </a:rPr>
              <a:t>sublingual</a:t>
            </a:r>
            <a:r>
              <a:rPr lang="cs-CZ" sz="2600" dirty="0">
                <a:cs typeface="Arial" pitchFamily="34" charset="0"/>
              </a:rPr>
              <a:t> and </a:t>
            </a:r>
            <a:r>
              <a:rPr lang="cs-CZ" sz="2600" dirty="0" err="1">
                <a:cs typeface="Arial" pitchFamily="34" charset="0"/>
              </a:rPr>
              <a:t>cutaneous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spray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Preparations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inhalation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liquids</a:t>
            </a:r>
            <a:r>
              <a:rPr lang="cs-CZ" sz="2600" dirty="0">
                <a:cs typeface="Arial" pitchFamily="34" charset="0"/>
              </a:rPr>
              <a:t> (</a:t>
            </a:r>
            <a:r>
              <a:rPr lang="cs-CZ" sz="2600" dirty="0" err="1">
                <a:cs typeface="Arial" pitchFamily="34" charset="0"/>
              </a:rPr>
              <a:t>scattering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liquid</a:t>
            </a:r>
            <a:r>
              <a:rPr lang="cs-CZ" sz="2600" dirty="0">
                <a:cs typeface="Arial" pitchFamily="34" charset="0"/>
              </a:rPr>
              <a:t> drops)</a:t>
            </a: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powders</a:t>
            </a:r>
            <a:r>
              <a:rPr lang="cs-CZ" sz="2600" dirty="0">
                <a:cs typeface="Arial" pitchFamily="34" charset="0"/>
              </a:rPr>
              <a:t> (</a:t>
            </a:r>
            <a:r>
              <a:rPr lang="cs-CZ" sz="2600" dirty="0" err="1">
                <a:cs typeface="Arial" pitchFamily="34" charset="0"/>
              </a:rPr>
              <a:t>particle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size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determines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the</a:t>
            </a:r>
            <a:r>
              <a:rPr lang="cs-CZ" sz="2600" dirty="0">
                <a:cs typeface="Arial" pitchFamily="34" charset="0"/>
              </a:rPr>
              <a:t> place </a:t>
            </a:r>
            <a:r>
              <a:rPr lang="cs-CZ" sz="2600" dirty="0" err="1">
                <a:cs typeface="Arial" pitchFamily="34" charset="0"/>
              </a:rPr>
              <a:t>of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absorption</a:t>
            </a:r>
            <a:r>
              <a:rPr lang="cs-CZ" sz="2600" dirty="0">
                <a:cs typeface="Arial" pitchFamily="34" charset="0"/>
              </a:rPr>
              <a:t>)</a:t>
            </a: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Foams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>
                <a:cs typeface="Arial" pitchFamily="34" charset="0"/>
              </a:rPr>
              <a:t>cutaneous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rectal</a:t>
            </a:r>
            <a:r>
              <a:rPr lang="cs-CZ" sz="2600" dirty="0">
                <a:cs typeface="Arial" pitchFamily="34" charset="0"/>
              </a:rPr>
              <a:t>, </a:t>
            </a:r>
            <a:r>
              <a:rPr lang="cs-CZ" sz="2600" dirty="0" err="1">
                <a:cs typeface="Arial" pitchFamily="34" charset="0"/>
              </a:rPr>
              <a:t>vaginal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foams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600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600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u="sng" dirty="0" err="1">
                <a:cs typeface="Arial" pitchFamily="34" charset="0"/>
              </a:rPr>
              <a:t>Making</a:t>
            </a:r>
            <a:r>
              <a:rPr lang="cs-CZ" sz="2600" u="sng" dirty="0">
                <a:cs typeface="Arial" pitchFamily="34" charset="0"/>
              </a:rPr>
              <a:t> </a:t>
            </a:r>
            <a:r>
              <a:rPr lang="cs-CZ" sz="2600" u="sng" dirty="0" err="1">
                <a:cs typeface="Arial" pitchFamily="34" charset="0"/>
              </a:rPr>
              <a:t>of</a:t>
            </a:r>
            <a:r>
              <a:rPr lang="cs-CZ" sz="2600" u="sng" dirty="0">
                <a:cs typeface="Arial" pitchFamily="34" charset="0"/>
              </a:rPr>
              <a:t> </a:t>
            </a:r>
            <a:r>
              <a:rPr lang="cs-CZ" sz="2600" u="sng" dirty="0" err="1">
                <a:cs typeface="Arial" pitchFamily="34" charset="0"/>
              </a:rPr>
              <a:t>an</a:t>
            </a:r>
            <a:r>
              <a:rPr lang="cs-CZ" sz="2600" u="sng" dirty="0">
                <a:cs typeface="Arial" pitchFamily="34" charset="0"/>
              </a:rPr>
              <a:t> </a:t>
            </a:r>
            <a:r>
              <a:rPr lang="cs-CZ" sz="2600" u="sng" dirty="0" err="1">
                <a:cs typeface="Arial" pitchFamily="34" charset="0"/>
              </a:rPr>
              <a:t>aerodispersion</a:t>
            </a:r>
            <a:r>
              <a:rPr lang="cs-CZ" sz="2600" u="sng" dirty="0">
                <a:cs typeface="Arial" pitchFamily="34" charset="0"/>
              </a:rPr>
              <a:t>:</a:t>
            </a:r>
          </a:p>
          <a:p>
            <a:pPr marL="377979" indent="-377979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>
                <a:cs typeface="Arial" pitchFamily="34" charset="0"/>
              </a:rPr>
              <a:t>Mechanically</a:t>
            </a:r>
            <a:r>
              <a:rPr lang="cs-CZ" sz="2600" dirty="0">
                <a:cs typeface="Arial" pitchFamily="34" charset="0"/>
              </a:rPr>
              <a:t> by a </a:t>
            </a:r>
            <a:r>
              <a:rPr lang="cs-CZ" sz="2600" dirty="0" err="1">
                <a:cs typeface="Arial" pitchFamily="34" charset="0"/>
              </a:rPr>
              <a:t>nebulizer</a:t>
            </a:r>
            <a:r>
              <a:rPr lang="cs-CZ" sz="2600" dirty="0">
                <a:cs typeface="Arial" pitchFamily="34" charset="0"/>
              </a:rPr>
              <a:t> (</a:t>
            </a:r>
            <a:r>
              <a:rPr lang="cs-CZ" sz="2600" dirty="0" err="1">
                <a:cs typeface="Arial" pitchFamily="34" charset="0"/>
              </a:rPr>
              <a:t>spray</a:t>
            </a:r>
            <a:r>
              <a:rPr lang="cs-CZ" sz="2600" dirty="0">
                <a:cs typeface="Arial" pitchFamily="34" charset="0"/>
              </a:rPr>
              <a:t>)</a:t>
            </a:r>
          </a:p>
          <a:p>
            <a:pPr marL="377979" indent="-377979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>
                <a:cs typeface="Arial" pitchFamily="34" charset="0"/>
              </a:rPr>
              <a:t>By </a:t>
            </a:r>
            <a:r>
              <a:rPr lang="cs-CZ" sz="2600" dirty="0" err="1">
                <a:cs typeface="Arial" pitchFamily="34" charset="0"/>
              </a:rPr>
              <a:t>liquefied</a:t>
            </a:r>
            <a:r>
              <a:rPr lang="cs-CZ" sz="2600" dirty="0">
                <a:cs typeface="Arial" pitchFamily="34" charset="0"/>
              </a:rPr>
              <a:t>/</a:t>
            </a:r>
            <a:r>
              <a:rPr lang="cs-CZ" sz="2600" dirty="0" err="1">
                <a:cs typeface="Arial" pitchFamily="34" charset="0"/>
              </a:rPr>
              <a:t>compressed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gas</a:t>
            </a:r>
            <a:r>
              <a:rPr lang="cs-CZ" sz="2600" dirty="0">
                <a:cs typeface="Arial" pitchFamily="34" charset="0"/>
              </a:rPr>
              <a:t> (</a:t>
            </a:r>
            <a:r>
              <a:rPr lang="cs-CZ" sz="2600" dirty="0" err="1">
                <a:cs typeface="Arial" pitchFamily="34" charset="0"/>
              </a:rPr>
              <a:t>pressure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>
                <a:cs typeface="Arial" pitchFamily="34" charset="0"/>
              </a:rPr>
              <a:t>container</a:t>
            </a:r>
            <a:r>
              <a:rPr lang="cs-CZ" sz="2600" dirty="0">
                <a:cs typeface="Arial" pitchFamily="34" charset="0"/>
              </a:rPr>
              <a:t>)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879850"/>
            <a:ext cx="15938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16325"/>
            <a:ext cx="25606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ffa2ac2-63c2-43d6-9595-f32677ffda67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251</Template>
  <TotalTime>35776</TotalTime>
  <Words>1293</Words>
  <Application>Microsoft Office PowerPoint</Application>
  <PresentationFormat>Vlastní</PresentationFormat>
  <Paragraphs>303</Paragraphs>
  <Slides>24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SimSun</vt:lpstr>
      <vt:lpstr>Arial</vt:lpstr>
      <vt:lpstr>Century Gothic</vt:lpstr>
      <vt:lpstr>Georgia</vt:lpstr>
      <vt:lpstr>Times New Roman</vt:lpstr>
      <vt:lpstr>Wingdings</vt:lpstr>
      <vt:lpstr>Diseño predeterminado</vt:lpstr>
      <vt:lpstr>1. Drug dosage forms and  routes of administration  2. Information about drugs  3. Drug legislation in CZ </vt:lpstr>
      <vt:lpstr>What is a dosage form?</vt:lpstr>
      <vt:lpstr>Dosage Form</vt:lpstr>
      <vt:lpstr>Classification of Dosage Forms</vt:lpstr>
      <vt:lpstr>Liquid Dosage Forms</vt:lpstr>
      <vt:lpstr>Semi-solid Dosage Forms</vt:lpstr>
      <vt:lpstr>Solid Dosage Forms</vt:lpstr>
      <vt:lpstr>Tablets and Capsules</vt:lpstr>
      <vt:lpstr>Gaseous Dosage Forms = Aerodispersions</vt:lpstr>
      <vt:lpstr>Prezentace aplikace PowerPoint</vt:lpstr>
      <vt:lpstr>Routes of administration</vt:lpstr>
      <vt:lpstr>Systemic administration – enteral</vt:lpstr>
      <vt:lpstr>„First pass“ effect</vt:lpstr>
      <vt:lpstr>Systemic administration – parenteral</vt:lpstr>
      <vt:lpstr>Systemic administration – parenteral</vt:lpstr>
      <vt:lpstr>Prezentace aplikace PowerPoint</vt:lpstr>
      <vt:lpstr>Information about Drugs</vt:lpstr>
      <vt:lpstr>Pharmacopoeia</vt:lpstr>
      <vt:lpstr>Basic Drug Legislation in CZ</vt:lpstr>
      <vt:lpstr>Medical Prescription (Rx) in CZ</vt:lpstr>
      <vt:lpstr>Legislation – Drugs of Abuse</vt:lpstr>
      <vt:lpstr>Classification of narcotics</vt:lpstr>
      <vt:lpstr>Classification of psychotropic drugs</vt:lpstr>
      <vt:lpstr>Precursors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Lékové formy a způsoby aplikace - - Informace o léčivech - - Legislativa a registrace léčiv -</dc:title>
  <dc:creator>Jana Merhautová</dc:creator>
  <cp:lastModifiedBy>Leoš Landa</cp:lastModifiedBy>
  <cp:revision>87</cp:revision>
  <cp:lastPrinted>2015-10-19T15:47:49Z</cp:lastPrinted>
  <dcterms:created xsi:type="dcterms:W3CDTF">2011-10-12T17:29:56Z</dcterms:created>
  <dcterms:modified xsi:type="dcterms:W3CDTF">2019-09-23T08:41:44Z</dcterms:modified>
</cp:coreProperties>
</file>