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notesSlides/notesSlide1.xml" ContentType="application/vnd.openxmlformats-officedocument.presentationml.notesSlide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notesSlides/notesSlide2.xml" ContentType="application/vnd.openxmlformats-officedocument.presentationml.notesSlide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notesSlides/notesSlide3.xml" ContentType="application/vnd.openxmlformats-officedocument.presentationml.notesSlide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notesSlides/notesSlide4.xml" ContentType="application/vnd.openxmlformats-officedocument.presentationml.notesSlide+xml"/>
  <Override PartName="/ppt/tags/tag10.xml" ContentType="application/vnd.openxmlformats-officedocument.presentationml.tags+xml"/>
  <Override PartName="/ppt/notesSlides/notesSlide5.xml" ContentType="application/vnd.openxmlformats-officedocument.presentationml.notesSlide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notesSlides/notesSlide6.xml" ContentType="application/vnd.openxmlformats-officedocument.presentationml.notesSlide+xml"/>
  <Override PartName="/ppt/tags/tag13.xml" ContentType="application/vnd.openxmlformats-officedocument.presentationml.tags+xml"/>
  <Override PartName="/ppt/notesSlides/notesSlide7.xml" ContentType="application/vnd.openxmlformats-officedocument.presentationml.notesSlide+xml"/>
  <Override PartName="/ppt/tags/tag14.xml" ContentType="application/vnd.openxmlformats-officedocument.presentationml.tags+xml"/>
  <Override PartName="/ppt/notesSlides/notesSlide8.xml" ContentType="application/vnd.openxmlformats-officedocument.presentationml.notesSlide+xml"/>
  <Override PartName="/ppt/tags/tag15.xml" ContentType="application/vnd.openxmlformats-officedocument.presentationml.tags+xml"/>
  <Override PartName="/ppt/notesSlides/notesSlide9.xml" ContentType="application/vnd.openxmlformats-officedocument.presentationml.notesSlide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notesSlides/notesSlide10.xml" ContentType="application/vnd.openxmlformats-officedocument.presentationml.notesSlide+xml"/>
  <Override PartName="/ppt/tags/tag18.xml" ContentType="application/vnd.openxmlformats-officedocument.presentationml.tags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15"/>
  </p:notesMasterIdLst>
  <p:sldIdLst>
    <p:sldId id="256" r:id="rId2"/>
    <p:sldId id="309" r:id="rId3"/>
    <p:sldId id="265" r:id="rId4"/>
    <p:sldId id="274" r:id="rId5"/>
    <p:sldId id="267" r:id="rId6"/>
    <p:sldId id="314" r:id="rId7"/>
    <p:sldId id="268" r:id="rId8"/>
    <p:sldId id="276" r:id="rId9"/>
    <p:sldId id="277" r:id="rId10"/>
    <p:sldId id="280" r:id="rId11"/>
    <p:sldId id="281" r:id="rId12"/>
    <p:sldId id="282" r:id="rId13"/>
    <p:sldId id="258" r:id="rId14"/>
  </p:sldIdLst>
  <p:sldSz cx="9144000" cy="6858000" type="screen4x3"/>
  <p:notesSz cx="6858000" cy="9144000"/>
  <p:custDataLst>
    <p:tags r:id="rId16"/>
  </p:custDataLst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617" autoAdjust="0"/>
    <p:restoredTop sz="80727" autoAdjust="0"/>
  </p:normalViewPr>
  <p:slideViewPr>
    <p:cSldViewPr>
      <p:cViewPr varScale="1">
        <p:scale>
          <a:sx n="89" d="100"/>
          <a:sy n="89" d="100"/>
        </p:scale>
        <p:origin x="1386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8754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tags" Target="tags/tag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67D82320-015E-4FA7-9B98-DD91F05280B7}" type="datetimeFigureOut">
              <a:rPr lang="cs-CZ"/>
              <a:pPr>
                <a:defRPr/>
              </a:pPr>
              <a:t>16.10.2019</a:t>
            </a:fld>
            <a:endParaRPr lang="cs-CZ"/>
          </a:p>
        </p:txBody>
      </p:sp>
      <p:sp>
        <p:nvSpPr>
          <p:cNvPr id="471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15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/>
              <a:t>Klepnutím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215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15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1547E3BC-D53F-4859-B748-96DB91AFC15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09563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547E3BC-D53F-4859-B748-96DB91AFC153}" type="slidenum">
              <a:rPr lang="cs-CZ" smtClean="0"/>
              <a:pPr>
                <a:defRPr/>
              </a:pPr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2126068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cs-CZ" dirty="0" err="1"/>
              <a:t>Volatile</a:t>
            </a:r>
            <a:r>
              <a:rPr lang="cs-CZ" dirty="0"/>
              <a:t> GA </a:t>
            </a:r>
            <a:r>
              <a:rPr lang="cs-CZ" dirty="0" err="1"/>
              <a:t>triggering</a:t>
            </a:r>
            <a:r>
              <a:rPr lang="cs-CZ" dirty="0"/>
              <a:t> MH:</a:t>
            </a:r>
            <a:r>
              <a:rPr lang="cs-CZ" baseline="0" dirty="0"/>
              <a:t> </a:t>
            </a:r>
            <a:r>
              <a:rPr lang="cs-CZ" baseline="0" dirty="0" err="1"/>
              <a:t>halothan</a:t>
            </a:r>
            <a:r>
              <a:rPr lang="cs-CZ" baseline="0" dirty="0"/>
              <a:t>, </a:t>
            </a:r>
            <a:r>
              <a:rPr lang="cs-CZ" baseline="0" dirty="0" err="1"/>
              <a:t>sevoflurane</a:t>
            </a:r>
            <a:r>
              <a:rPr lang="cs-CZ" baseline="0" dirty="0"/>
              <a:t>, </a:t>
            </a:r>
            <a:r>
              <a:rPr lang="cs-CZ" baseline="0" dirty="0" err="1"/>
              <a:t>desflurane</a:t>
            </a:r>
            <a:r>
              <a:rPr lang="cs-CZ" baseline="0" dirty="0"/>
              <a:t>, </a:t>
            </a:r>
            <a:r>
              <a:rPr lang="cs-CZ" baseline="0" dirty="0" err="1"/>
              <a:t>isoflurane</a:t>
            </a:r>
            <a:r>
              <a:rPr lang="cs-CZ" baseline="0" dirty="0"/>
              <a:t>, </a:t>
            </a:r>
            <a:r>
              <a:rPr lang="cs-CZ" baseline="0" dirty="0" err="1"/>
              <a:t>enflurane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6420858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35406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marL="228600" indent="-228600" eaLnBrk="1" hangingPunct="1">
              <a:lnSpc>
                <a:spcPct val="90000"/>
              </a:lnSpc>
            </a:pPr>
            <a:endParaRPr lang="cs-CZ" sz="1400" b="1"/>
          </a:p>
        </p:txBody>
      </p:sp>
    </p:spTree>
    <p:extLst>
      <p:ext uri="{BB962C8B-B14F-4D97-AF65-F5344CB8AC3E}">
        <p14:creationId xmlns:p14="http://schemas.microsoft.com/office/powerpoint/2010/main" val="4181238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marL="228600" indent="-228600" eaLnBrk="1" hangingPunct="1"/>
            <a:endParaRPr lang="cs-CZ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347612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cs-CZ" dirty="0" err="1"/>
              <a:t>Influx</a:t>
            </a:r>
            <a:r>
              <a:rPr lang="cs-CZ" dirty="0"/>
              <a:t> Cl- = depolarizace = snížená schopnost excitace neuronu</a:t>
            </a:r>
          </a:p>
        </p:txBody>
      </p:sp>
    </p:spTree>
    <p:extLst>
      <p:ext uri="{BB962C8B-B14F-4D97-AF65-F5344CB8AC3E}">
        <p14:creationId xmlns:p14="http://schemas.microsoft.com/office/powerpoint/2010/main" val="336720121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547E3BC-D53F-4859-B748-96DB91AFC153}" type="slidenum">
              <a:rPr lang="cs-CZ" smtClean="0"/>
              <a:pPr>
                <a:defRPr/>
              </a:pPr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9709717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9724367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Účinek lze antagonizovat zvýšením hladiny </a:t>
            </a:r>
            <a:r>
              <a:rPr lang="cs-CZ" dirty="0" err="1"/>
              <a:t>ACh</a:t>
            </a:r>
            <a:r>
              <a:rPr lang="cs-CZ" dirty="0"/>
              <a:t> v ploténce – </a:t>
            </a:r>
            <a:r>
              <a:rPr lang="cs-CZ" dirty="0" err="1"/>
              <a:t>kompetice</a:t>
            </a:r>
            <a:r>
              <a:rPr lang="cs-CZ" dirty="0"/>
              <a:t>, účinek postupce slábne, je krátký</a:t>
            </a:r>
          </a:p>
          <a:p>
            <a:r>
              <a:rPr lang="cs-CZ" dirty="0"/>
              <a:t>Parenterální podání – mají N+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547E3BC-D53F-4859-B748-96DB91AFC153}" type="slidenum">
              <a:rPr lang="cs-CZ" smtClean="0"/>
              <a:pPr>
                <a:defRPr/>
              </a:pPr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939578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0156524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924325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5" name="Group 94"/>
          <p:cNvGrpSpPr/>
          <p:nvPr/>
        </p:nvGrpSpPr>
        <p:grpSpPr>
          <a:xfrm>
            <a:off x="0" y="-30477"/>
            <a:ext cx="9067800" cy="6889273"/>
            <a:chOff x="0" y="-30477"/>
            <a:chExt cx="9067800" cy="6889273"/>
          </a:xfrm>
        </p:grpSpPr>
        <p:cxnSp>
          <p:nvCxnSpPr>
            <p:cNvPr id="110" name="Straight Connector 109"/>
            <p:cNvCxnSpPr/>
            <p:nvPr/>
          </p:nvCxnSpPr>
          <p:spPr>
            <a:xfrm rot="16200000" flipH="1">
              <a:off x="-1447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>
            <a:xfrm rot="16200000" flipH="1">
              <a:off x="-1638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/>
            <p:cNvCxnSpPr/>
            <p:nvPr/>
          </p:nvCxnSpPr>
          <p:spPr>
            <a:xfrm rot="5400000">
              <a:off x="-1485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Connector 180"/>
            <p:cNvCxnSpPr/>
            <p:nvPr/>
          </p:nvCxnSpPr>
          <p:spPr>
            <a:xfrm rot="5400000">
              <a:off x="-32385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/>
            <p:cNvCxnSpPr/>
            <p:nvPr/>
          </p:nvCxnSpPr>
          <p:spPr>
            <a:xfrm rot="16200000" flipH="1">
              <a:off x="-33147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/>
            <p:cNvCxnSpPr/>
            <p:nvPr/>
          </p:nvCxnSpPr>
          <p:spPr>
            <a:xfrm rot="16200000" flipH="1">
              <a:off x="-1371600" y="2971800"/>
              <a:ext cx="6858000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Connector 183"/>
            <p:cNvCxnSpPr/>
            <p:nvPr/>
          </p:nvCxnSpPr>
          <p:spPr>
            <a:xfrm rot="16200000" flipH="1">
              <a:off x="-2819400" y="3200400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/>
            <p:cNvCxnSpPr/>
            <p:nvPr/>
          </p:nvCxnSpPr>
          <p:spPr>
            <a:xfrm rot="5400000">
              <a:off x="-2705099" y="3238500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/>
            <p:cNvCxnSpPr/>
            <p:nvPr/>
          </p:nvCxnSpPr>
          <p:spPr>
            <a:xfrm rot="16200000" flipH="1">
              <a:off x="-21336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/>
            <p:cNvCxnSpPr/>
            <p:nvPr/>
          </p:nvCxnSpPr>
          <p:spPr>
            <a:xfrm rot="16200000" flipH="1">
              <a:off x="-31242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/>
            <p:cNvCxnSpPr/>
            <p:nvPr/>
          </p:nvCxnSpPr>
          <p:spPr>
            <a:xfrm rot="16200000" flipH="1">
              <a:off x="-1828799" y="3352799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/>
            <p:cNvCxnSpPr/>
            <p:nvPr/>
          </p:nvCxnSpPr>
          <p:spPr>
            <a:xfrm rot="16200000" flipH="1">
              <a:off x="-28194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Connector 189"/>
            <p:cNvCxnSpPr/>
            <p:nvPr/>
          </p:nvCxnSpPr>
          <p:spPr>
            <a:xfrm rot="16200000" flipH="1">
              <a:off x="-2438400" y="3124200"/>
              <a:ext cx="6858000" cy="609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>
            <a:xfrm rot="5400000">
              <a:off x="-173164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>
            <a:xfrm rot="5400000">
              <a:off x="-1142048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>
            <a:xfrm rot="5400000">
              <a:off x="-9144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>
            <a:xfrm rot="5400000">
              <a:off x="-185547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 rot="16200000" flipH="1">
              <a:off x="-26431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/>
            <p:nvPr/>
          </p:nvCxnSpPr>
          <p:spPr>
            <a:xfrm rot="16200000" flipH="1">
              <a:off x="-1954530" y="3326130"/>
              <a:ext cx="6858000" cy="20574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rot="16200000" flipH="1">
              <a:off x="-2362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Straight Connector 208"/>
            <p:cNvCxnSpPr/>
            <p:nvPr/>
          </p:nvCxnSpPr>
          <p:spPr>
            <a:xfrm rot="16200000" flipH="1">
              <a:off x="-21336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Straight Connector 209"/>
            <p:cNvCxnSpPr/>
            <p:nvPr/>
          </p:nvCxnSpPr>
          <p:spPr>
            <a:xfrm rot="16200000" flipH="1">
              <a:off x="1066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Straight Connector 210"/>
            <p:cNvCxnSpPr/>
            <p:nvPr/>
          </p:nvCxnSpPr>
          <p:spPr>
            <a:xfrm rot="16200000" flipH="1">
              <a:off x="876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Straight Connector 211"/>
            <p:cNvCxnSpPr/>
            <p:nvPr/>
          </p:nvCxnSpPr>
          <p:spPr>
            <a:xfrm rot="5400000">
              <a:off x="1028700" y="3238500"/>
              <a:ext cx="6858000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Straight Connector 212"/>
            <p:cNvCxnSpPr/>
            <p:nvPr/>
          </p:nvCxnSpPr>
          <p:spPr>
            <a:xfrm rot="5400000">
              <a:off x="-7239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Straight Connector 213"/>
            <p:cNvCxnSpPr/>
            <p:nvPr/>
          </p:nvCxnSpPr>
          <p:spPr>
            <a:xfrm rot="16200000" flipH="1">
              <a:off x="-8001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Straight Connector 214"/>
            <p:cNvCxnSpPr/>
            <p:nvPr/>
          </p:nvCxnSpPr>
          <p:spPr>
            <a:xfrm rot="5400000">
              <a:off x="-152400" y="3429000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Straight Connector 215"/>
            <p:cNvCxnSpPr/>
            <p:nvPr/>
          </p:nvCxnSpPr>
          <p:spPr>
            <a:xfrm rot="16200000" flipH="1">
              <a:off x="-304800" y="3200400"/>
              <a:ext cx="6858000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Straight Connector 216"/>
            <p:cNvCxnSpPr/>
            <p:nvPr/>
          </p:nvCxnSpPr>
          <p:spPr>
            <a:xfrm rot="5400000">
              <a:off x="-190499" y="3238500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Connector 217"/>
            <p:cNvCxnSpPr/>
            <p:nvPr/>
          </p:nvCxnSpPr>
          <p:spPr>
            <a:xfrm rot="16200000" flipH="1">
              <a:off x="3810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Straight Connector 218"/>
            <p:cNvCxnSpPr/>
            <p:nvPr/>
          </p:nvCxnSpPr>
          <p:spPr>
            <a:xfrm rot="16200000" flipH="1">
              <a:off x="-6096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Straight Connector 219"/>
            <p:cNvCxnSpPr/>
            <p:nvPr/>
          </p:nvCxnSpPr>
          <p:spPr>
            <a:xfrm rot="16200000" flipH="1">
              <a:off x="685801" y="3352799"/>
              <a:ext cx="6858000" cy="152401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Straight Connector 220"/>
            <p:cNvCxnSpPr/>
            <p:nvPr/>
          </p:nvCxnSpPr>
          <p:spPr>
            <a:xfrm rot="16200000" flipH="1">
              <a:off x="-304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Straight Connector 221"/>
            <p:cNvCxnSpPr/>
            <p:nvPr/>
          </p:nvCxnSpPr>
          <p:spPr>
            <a:xfrm rot="5400000">
              <a:off x="-10287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Straight Connector 222"/>
            <p:cNvCxnSpPr/>
            <p:nvPr/>
          </p:nvCxnSpPr>
          <p:spPr>
            <a:xfrm rot="5400000">
              <a:off x="78295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Connector 223"/>
            <p:cNvCxnSpPr/>
            <p:nvPr/>
          </p:nvCxnSpPr>
          <p:spPr>
            <a:xfrm rot="5400000">
              <a:off x="1372552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/>
            <p:cNvCxnSpPr/>
            <p:nvPr/>
          </p:nvCxnSpPr>
          <p:spPr>
            <a:xfrm rot="5400000">
              <a:off x="1600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Straight Connector 225"/>
            <p:cNvCxnSpPr/>
            <p:nvPr/>
          </p:nvCxnSpPr>
          <p:spPr>
            <a:xfrm rot="5400000">
              <a:off x="65913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Straight Connector 226"/>
            <p:cNvCxnSpPr/>
            <p:nvPr/>
          </p:nvCxnSpPr>
          <p:spPr>
            <a:xfrm rot="16200000" flipH="1">
              <a:off x="-1285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Straight Connector 227"/>
            <p:cNvCxnSpPr/>
            <p:nvPr/>
          </p:nvCxnSpPr>
          <p:spPr>
            <a:xfrm rot="16200000" flipH="1">
              <a:off x="560070" y="3326130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Straight Connector 228"/>
            <p:cNvCxnSpPr/>
            <p:nvPr/>
          </p:nvCxnSpPr>
          <p:spPr>
            <a:xfrm rot="16200000" flipH="1">
              <a:off x="1524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Straight Connector 229"/>
            <p:cNvCxnSpPr/>
            <p:nvPr/>
          </p:nvCxnSpPr>
          <p:spPr>
            <a:xfrm rot="16200000" flipH="1">
              <a:off x="3810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Straight Connector 236"/>
            <p:cNvCxnSpPr/>
            <p:nvPr/>
          </p:nvCxnSpPr>
          <p:spPr>
            <a:xfrm rot="16200000" flipH="1">
              <a:off x="2743200" y="3352801"/>
              <a:ext cx="6858000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Straight Connector 237"/>
            <p:cNvCxnSpPr/>
            <p:nvPr/>
          </p:nvCxnSpPr>
          <p:spPr>
            <a:xfrm rot="16200000" flipH="1">
              <a:off x="2095501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Straight Connector 238"/>
            <p:cNvCxnSpPr/>
            <p:nvPr/>
          </p:nvCxnSpPr>
          <p:spPr>
            <a:xfrm rot="5400000">
              <a:off x="2705100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Straight Connector 239"/>
            <p:cNvCxnSpPr/>
            <p:nvPr/>
          </p:nvCxnSpPr>
          <p:spPr>
            <a:xfrm rot="5400000">
              <a:off x="1828801" y="3276600"/>
              <a:ext cx="6857999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Straight Connector 240"/>
            <p:cNvCxnSpPr/>
            <p:nvPr/>
          </p:nvCxnSpPr>
          <p:spPr>
            <a:xfrm rot="16200000" flipH="1">
              <a:off x="1066800" y="3200402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Straight Connector 241"/>
            <p:cNvCxnSpPr/>
            <p:nvPr/>
          </p:nvCxnSpPr>
          <p:spPr>
            <a:xfrm rot="16200000" flipH="1">
              <a:off x="2362201" y="3352800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Straight Connector 242"/>
            <p:cNvCxnSpPr/>
            <p:nvPr/>
          </p:nvCxnSpPr>
          <p:spPr>
            <a:xfrm rot="5400000">
              <a:off x="2646045" y="2722246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Straight Connector 243"/>
            <p:cNvCxnSpPr/>
            <p:nvPr/>
          </p:nvCxnSpPr>
          <p:spPr>
            <a:xfrm rot="5400000">
              <a:off x="3048952" y="3277553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Straight Connector 244"/>
            <p:cNvCxnSpPr/>
            <p:nvPr/>
          </p:nvCxnSpPr>
          <p:spPr>
            <a:xfrm rot="5400000">
              <a:off x="2895600" y="3276601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Straight Connector 245"/>
            <p:cNvCxnSpPr/>
            <p:nvPr/>
          </p:nvCxnSpPr>
          <p:spPr>
            <a:xfrm rot="5400000">
              <a:off x="2388870" y="3227071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Straight Connector 246"/>
            <p:cNvCxnSpPr/>
            <p:nvPr/>
          </p:nvCxnSpPr>
          <p:spPr>
            <a:xfrm rot="16200000" flipH="1">
              <a:off x="22364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Straight Connector 247"/>
            <p:cNvCxnSpPr/>
            <p:nvPr/>
          </p:nvCxnSpPr>
          <p:spPr>
            <a:xfrm rot="16200000" flipH="1">
              <a:off x="17526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Straight Connector 248"/>
            <p:cNvCxnSpPr/>
            <p:nvPr/>
          </p:nvCxnSpPr>
          <p:spPr>
            <a:xfrm rot="16200000" flipH="1">
              <a:off x="19812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Straight Connector 249"/>
            <p:cNvCxnSpPr/>
            <p:nvPr/>
          </p:nvCxnSpPr>
          <p:spPr>
            <a:xfrm rot="5400000">
              <a:off x="3467100" y="3314701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1" name="Straight Connector 250"/>
            <p:cNvCxnSpPr/>
            <p:nvPr/>
          </p:nvCxnSpPr>
          <p:spPr>
            <a:xfrm rot="16200000" flipH="1">
              <a:off x="3467099" y="3314701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2" name="Straight Connector 251"/>
            <p:cNvCxnSpPr/>
            <p:nvPr/>
          </p:nvCxnSpPr>
          <p:spPr>
            <a:xfrm rot="5400000">
              <a:off x="4038600" y="3429001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3" name="Straight Connector 252"/>
            <p:cNvCxnSpPr/>
            <p:nvPr/>
          </p:nvCxnSpPr>
          <p:spPr>
            <a:xfrm rot="16200000" flipH="1">
              <a:off x="3886200" y="3200401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4" name="Straight Connector 253"/>
            <p:cNvCxnSpPr/>
            <p:nvPr/>
          </p:nvCxnSpPr>
          <p:spPr>
            <a:xfrm rot="5400000">
              <a:off x="4000501" y="3238501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5" name="Straight Connector 254"/>
            <p:cNvCxnSpPr/>
            <p:nvPr/>
          </p:nvCxnSpPr>
          <p:spPr>
            <a:xfrm rot="16200000" flipH="1">
              <a:off x="4572000" y="3200401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7" name="Straight Connector 256"/>
            <p:cNvCxnSpPr/>
            <p:nvPr/>
          </p:nvCxnSpPr>
          <p:spPr>
            <a:xfrm rot="16200000" flipH="1">
              <a:off x="3733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Straight Connector 257"/>
            <p:cNvCxnSpPr/>
            <p:nvPr/>
          </p:nvCxnSpPr>
          <p:spPr>
            <a:xfrm rot="5400000">
              <a:off x="36195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9" name="Straight Connector 258"/>
            <p:cNvCxnSpPr/>
            <p:nvPr/>
          </p:nvCxnSpPr>
          <p:spPr>
            <a:xfrm rot="16200000" flipH="1">
              <a:off x="4214813" y="3252788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Straight Connector 259"/>
            <p:cNvCxnSpPr/>
            <p:nvPr/>
          </p:nvCxnSpPr>
          <p:spPr>
            <a:xfrm rot="16200000" flipH="1">
              <a:off x="47510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1" name="Straight Connector 260"/>
            <p:cNvCxnSpPr/>
            <p:nvPr/>
          </p:nvCxnSpPr>
          <p:spPr>
            <a:xfrm rot="16200000" flipH="1">
              <a:off x="43434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2" name="Straight Connector 261"/>
            <p:cNvCxnSpPr/>
            <p:nvPr/>
          </p:nvCxnSpPr>
          <p:spPr>
            <a:xfrm rot="16200000" flipH="1">
              <a:off x="4572000" y="3352801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Straight Connector 263"/>
            <p:cNvCxnSpPr/>
            <p:nvPr/>
          </p:nvCxnSpPr>
          <p:spPr>
            <a:xfrm rot="16200000" flipH="1">
              <a:off x="5257800" y="3352802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5" name="Straight Connector 264"/>
            <p:cNvCxnSpPr/>
            <p:nvPr/>
          </p:nvCxnSpPr>
          <p:spPr>
            <a:xfrm rot="16200000" flipH="1">
              <a:off x="5067300" y="3238502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6" name="Straight Connector 265"/>
            <p:cNvCxnSpPr/>
            <p:nvPr/>
          </p:nvCxnSpPr>
          <p:spPr>
            <a:xfrm rot="5400000">
              <a:off x="5219700" y="3238502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Straight Connector 266"/>
            <p:cNvCxnSpPr/>
            <p:nvPr/>
          </p:nvCxnSpPr>
          <p:spPr>
            <a:xfrm rot="16200000" flipH="1">
              <a:off x="4876801" y="3352801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8" name="Straight Connector 267"/>
            <p:cNvCxnSpPr/>
            <p:nvPr/>
          </p:nvCxnSpPr>
          <p:spPr>
            <a:xfrm rot="5400000">
              <a:off x="5527994" y="3318196"/>
              <a:ext cx="6888479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Straight Connector 269"/>
            <p:cNvCxnSpPr/>
            <p:nvPr/>
          </p:nvCxnSpPr>
          <p:spPr>
            <a:xfrm rot="5400000">
              <a:off x="4850130" y="3227072"/>
              <a:ext cx="6858000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Straight Connector 270"/>
            <p:cNvCxnSpPr/>
            <p:nvPr/>
          </p:nvCxnSpPr>
          <p:spPr>
            <a:xfrm rot="16200000" flipH="1">
              <a:off x="4751070" y="3326132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Straight Connector 277"/>
            <p:cNvCxnSpPr/>
            <p:nvPr/>
          </p:nvCxnSpPr>
          <p:spPr>
            <a:xfrm rot="5400000">
              <a:off x="5562599" y="3429001"/>
              <a:ext cx="685800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3" name="Straight Connector 282"/>
            <p:cNvCxnSpPr/>
            <p:nvPr/>
          </p:nvCxnSpPr>
          <p:spPr>
            <a:xfrm rot="5400000">
              <a:off x="2552700" y="3390900"/>
              <a:ext cx="6858000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9" name="Straight Connector 288"/>
            <p:cNvCxnSpPr/>
            <p:nvPr/>
          </p:nvCxnSpPr>
          <p:spPr>
            <a:xfrm rot="16200000" flipH="1">
              <a:off x="3048000" y="3352800"/>
              <a:ext cx="6858000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2" name="Straight Connector 291"/>
            <p:cNvCxnSpPr/>
            <p:nvPr/>
          </p:nvCxnSpPr>
          <p:spPr>
            <a:xfrm rot="16200000" flipH="1">
              <a:off x="3238500" y="3238500"/>
              <a:ext cx="6858000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4" name="Straight Connector 293"/>
            <p:cNvCxnSpPr/>
            <p:nvPr/>
          </p:nvCxnSpPr>
          <p:spPr>
            <a:xfrm rot="5400000">
              <a:off x="2133600" y="3276600"/>
              <a:ext cx="6858000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8" name="Straight Connector 297"/>
            <p:cNvCxnSpPr/>
            <p:nvPr/>
          </p:nvCxnSpPr>
          <p:spPr>
            <a:xfrm rot="16200000" flipH="1">
              <a:off x="3148013" y="3252789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9" name="Straight Connector 298"/>
            <p:cNvCxnSpPr/>
            <p:nvPr/>
          </p:nvCxnSpPr>
          <p:spPr>
            <a:xfrm rot="5400000">
              <a:off x="3771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Straight Connector 301"/>
            <p:cNvCxnSpPr/>
            <p:nvPr/>
          </p:nvCxnSpPr>
          <p:spPr>
            <a:xfrm rot="5400000">
              <a:off x="4229100" y="2933700"/>
              <a:ext cx="6858000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7" name="Straight Connector 306"/>
            <p:cNvCxnSpPr/>
            <p:nvPr/>
          </p:nvCxnSpPr>
          <p:spPr>
            <a:xfrm rot="16200000" flipH="1">
              <a:off x="1371600" y="3200403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A8C9053-F53F-48EE-87A0-2B7AF5B895AD}" type="datetimeFigureOut">
              <a:rPr lang="fr-FR" smtClean="0"/>
              <a:pPr>
                <a:defRPr/>
              </a:pPr>
              <a:t>16/10/2019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3F33DB-C74B-4096-8293-56A9DD0209BA}" type="slidenum">
              <a:rPr lang="fr-CA" smtClean="0"/>
              <a:pPr>
                <a:defRPr/>
              </a:pPr>
              <a:t>‹#›</a:t>
            </a:fld>
            <a:endParaRPr lang="fr-CA"/>
          </a:p>
        </p:txBody>
      </p:sp>
      <p:sp>
        <p:nvSpPr>
          <p:cNvPr id="113" name="Rectangle 112"/>
          <p:cNvSpPr/>
          <p:nvPr/>
        </p:nvSpPr>
        <p:spPr>
          <a:xfrm>
            <a:off x="0" y="1905000"/>
            <a:ext cx="4953000" cy="3124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grpSp>
        <p:nvGrpSpPr>
          <p:cNvPr id="94" name="Group 93"/>
          <p:cNvGrpSpPr/>
          <p:nvPr/>
        </p:nvGrpSpPr>
        <p:grpSpPr>
          <a:xfrm>
            <a:off x="0" y="2057400"/>
            <a:ext cx="4801394" cy="2820988"/>
            <a:chOff x="0" y="2057400"/>
            <a:chExt cx="4801394" cy="2820988"/>
          </a:xfrm>
        </p:grpSpPr>
        <p:cxnSp>
          <p:nvCxnSpPr>
            <p:cNvPr id="117" name="Straight Connector 116"/>
            <p:cNvCxnSpPr/>
            <p:nvPr/>
          </p:nvCxnSpPr>
          <p:spPr>
            <a:xfrm>
              <a:off x="0" y="20574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/>
            <p:nvPr/>
          </p:nvCxnSpPr>
          <p:spPr>
            <a:xfrm>
              <a:off x="0" y="48768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/>
          </p:nvCxnSpPr>
          <p:spPr>
            <a:xfrm rot="5400000">
              <a:off x="3391694" y="3467100"/>
              <a:ext cx="2818606" cy="794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130425"/>
            <a:ext cx="4419600" cy="1600327"/>
          </a:xfrm>
        </p:spPr>
        <p:txBody>
          <a:bodyPr anchor="b">
            <a:normAutofit/>
          </a:bodyPr>
          <a:lstStyle>
            <a:lvl1pPr algn="l">
              <a:defRPr sz="3600" b="1" cap="none" spc="40" baseline="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733800"/>
            <a:ext cx="4419600" cy="1066800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A8C9053-F53F-48EE-87A0-2B7AF5B895AD}" type="datetimeFigureOut">
              <a:rPr lang="fr-FR" smtClean="0"/>
              <a:pPr>
                <a:defRPr/>
              </a:pPr>
              <a:t>16/10/2019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3F33DB-C74B-4096-8293-56A9DD0209BA}" type="slidenum">
              <a:rPr lang="fr-CA" smtClean="0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A8C9053-F53F-48EE-87A0-2B7AF5B895AD}" type="datetimeFigureOut">
              <a:rPr lang="fr-FR" smtClean="0"/>
              <a:pPr>
                <a:defRPr/>
              </a:pPr>
              <a:t>16/10/2019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3F33DB-C74B-4096-8293-56A9DD0209BA}" type="slidenum">
              <a:rPr lang="fr-CA" smtClean="0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BEA677-8EE4-4D02-8F13-D61FED22F441}" type="datetimeFigureOut">
              <a:rPr lang="fr-FR"/>
              <a:pPr>
                <a:defRPr/>
              </a:pPr>
              <a:t>16/10/2019</a:t>
            </a:fld>
            <a:endParaRPr lang="fr-CA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F3D095-505A-470A-A04B-DEFA67CE735F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7359279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A8C9053-F53F-48EE-87A0-2B7AF5B895AD}" type="datetimeFigureOut">
              <a:rPr lang="fr-FR" smtClean="0"/>
              <a:pPr>
                <a:defRPr/>
              </a:pPr>
              <a:t>16/10/2019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3F33DB-C74B-4096-8293-56A9DD0209BA}" type="slidenum">
              <a:rPr lang="fr-CA" smtClean="0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92"/>
          <p:cNvGrpSpPr/>
          <p:nvPr/>
        </p:nvGrpSpPr>
        <p:grpSpPr>
          <a:xfrm>
            <a:off x="1" y="-30478"/>
            <a:ext cx="9067799" cy="4846320"/>
            <a:chOff x="1" y="-30477"/>
            <a:chExt cx="9067799" cy="4526277"/>
          </a:xfrm>
        </p:grpSpPr>
        <p:cxnSp>
          <p:nvCxnSpPr>
            <p:cNvPr id="8" name="Straight Connector 7"/>
            <p:cNvCxnSpPr/>
            <p:nvPr/>
          </p:nvCxnSpPr>
          <p:spPr>
            <a:xfrm rot="16200000" flipH="1">
              <a:off x="-2716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H="1">
              <a:off x="-4621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>
              <a:off x="-3097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5400000">
              <a:off x="-206236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H="1">
              <a:off x="-213856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H="1">
              <a:off x="-195465" y="1785212"/>
              <a:ext cx="4505731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6200000" flipH="1">
              <a:off x="-164326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-1528964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H="1">
              <a:off x="-95746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H="1">
              <a:off x="-194806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6200000" flipH="1">
              <a:off x="-652664" y="2166211"/>
              <a:ext cx="4505731" cy="152401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16200000" flipH="1">
              <a:off x="-16432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H="1">
              <a:off x="-1790700" y="2019300"/>
              <a:ext cx="4495800" cy="4572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>
              <a:off x="-55551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5400000">
              <a:off x="340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>
              <a:off x="26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>
              <a:off x="-67933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16200000" flipH="1">
              <a:off x="-1467052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16200000" flipH="1">
              <a:off x="-77839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16200000" flipH="1">
              <a:off x="-11860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16200000" flipH="1">
              <a:off x="-9574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16200000" flipH="1">
              <a:off x="22429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16200000" flipH="1">
              <a:off x="20524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2204835" y="2051912"/>
              <a:ext cx="4505731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5400000">
              <a:off x="452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16200000" flipH="1">
              <a:off x="37603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5400000">
              <a:off x="1023735" y="2242139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16200000" flipH="1">
              <a:off x="871335" y="2013812"/>
              <a:ext cx="4505731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>
              <a:off x="985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6200000" flipH="1">
              <a:off x="155713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16200000" flipH="1">
              <a:off x="5665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16200000" flipH="1">
              <a:off x="1861936" y="2166211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16200000" flipH="1">
              <a:off x="8713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>
              <a:off x="1474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195909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5400000">
              <a:off x="25486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5400000">
              <a:off x="27763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5400000">
              <a:off x="183526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16200000" flipH="1">
              <a:off x="1047548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16200000" flipH="1">
              <a:off x="1736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16200000" flipH="1">
              <a:off x="1328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16200000" flipH="1">
              <a:off x="1557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16200000" flipH="1">
              <a:off x="39193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16200000" flipH="1">
              <a:off x="3271636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5400000">
              <a:off x="38812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>
              <a:off x="3004936" y="2090012"/>
              <a:ext cx="4505730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16200000" flipH="1">
              <a:off x="22429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16200000" flipH="1">
              <a:off x="35383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>
              <a:off x="382218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5400000">
              <a:off x="4225087" y="2090965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5400000">
              <a:off x="407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5400000">
              <a:off x="356500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16200000" flipH="1">
              <a:off x="34126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16200000" flipH="1">
              <a:off x="29287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16200000" flipH="1">
              <a:off x="3081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5400000">
              <a:off x="4643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16200000" flipH="1">
              <a:off x="4643234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5400000">
              <a:off x="5214735" y="2242140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16200000" flipH="1">
              <a:off x="506233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>
              <a:off x="5176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16200000" flipH="1">
              <a:off x="57481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16200000" flipH="1">
              <a:off x="49099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5400000">
              <a:off x="47956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16200000" flipH="1">
              <a:off x="53909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16200000" flipH="1">
              <a:off x="5927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16200000" flipH="1">
              <a:off x="5519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16200000" flipH="1">
              <a:off x="5748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16200000" flipH="1">
              <a:off x="6433935" y="2166213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16200000" flipH="1">
              <a:off x="62434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5400000">
              <a:off x="63958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16200000" flipH="1">
              <a:off x="60529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5400000">
              <a:off x="6709356" y="2136834"/>
              <a:ext cx="4525755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5400000">
              <a:off x="6026265" y="2040483"/>
              <a:ext cx="4505731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6200000" flipH="1">
              <a:off x="5927205" y="2139543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5400000">
              <a:off x="6738734" y="2242140"/>
              <a:ext cx="450573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>
              <a:off x="3728835" y="2204312"/>
              <a:ext cx="4505731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16200000" flipH="1">
              <a:off x="4224135" y="2166212"/>
              <a:ext cx="4505731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16200000" flipH="1">
              <a:off x="4414635" y="2051912"/>
              <a:ext cx="4505731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5400000">
              <a:off x="3309735" y="2090012"/>
              <a:ext cx="4505731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16200000" flipH="1">
              <a:off x="43241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rot="5400000">
              <a:off x="49480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 rot="5400000">
              <a:off x="5405235" y="1747112"/>
              <a:ext cx="4505731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 rot="16200000" flipH="1">
              <a:off x="2547735" y="2013814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4" name="Rectangle 93"/>
          <p:cNvSpPr/>
          <p:nvPr/>
        </p:nvSpPr>
        <p:spPr>
          <a:xfrm>
            <a:off x="0" y="4311168"/>
            <a:ext cx="9144000" cy="1905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96" name="Straight Connector 95"/>
          <p:cNvCxnSpPr/>
          <p:nvPr/>
        </p:nvCxnSpPr>
        <p:spPr>
          <a:xfrm>
            <a:off x="0" y="4387368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0" y="6138380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621364"/>
            <a:ext cx="8305800" cy="414649"/>
          </a:xfrm>
        </p:spPr>
        <p:txBody>
          <a:bodyPr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95" name="Title 94"/>
          <p:cNvSpPr>
            <a:spLocks noGrp="1"/>
          </p:cNvSpPr>
          <p:nvPr>
            <p:ph type="title"/>
          </p:nvPr>
        </p:nvSpPr>
        <p:spPr>
          <a:xfrm>
            <a:off x="457200" y="4463568"/>
            <a:ext cx="8305800" cy="11430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A8C9053-F53F-48EE-87A0-2B7AF5B895AD}" type="datetimeFigureOut">
              <a:rPr lang="fr-FR" smtClean="0"/>
              <a:pPr>
                <a:defRPr/>
              </a:pPr>
              <a:t>16/10/2019</a:t>
            </a:fld>
            <a:endParaRPr lang="fr-CA"/>
          </a:p>
        </p:txBody>
      </p:sp>
      <p:sp>
        <p:nvSpPr>
          <p:cNvPr id="91" name="Footer Placeholder 9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CA"/>
          </a:p>
        </p:txBody>
      </p:sp>
      <p:sp>
        <p:nvSpPr>
          <p:cNvPr id="92" name="Slide Number Placeholder 9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3F33DB-C74B-4096-8293-56A9DD0209BA}" type="slidenum">
              <a:rPr lang="fr-CA" smtClean="0"/>
              <a:pPr>
                <a:defRPr/>
              </a:pPr>
              <a:t>‹#›</a:t>
            </a:fld>
            <a:endParaRPr lang="fr-C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A8C9053-F53F-48EE-87A0-2B7AF5B895AD}" type="datetimeFigureOut">
              <a:rPr lang="fr-FR" smtClean="0"/>
              <a:pPr>
                <a:defRPr/>
              </a:pPr>
              <a:t>16/10/2019</a:t>
            </a:fld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3F33DB-C74B-4096-8293-56A9DD0209BA}" type="slidenum">
              <a:rPr lang="fr-CA" smtClean="0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A8C9053-F53F-48EE-87A0-2B7AF5B895AD}" type="datetimeFigureOut">
              <a:rPr lang="fr-FR" smtClean="0"/>
              <a:pPr>
                <a:defRPr/>
              </a:pPr>
              <a:t>16/10/2019</a:t>
            </a:fld>
            <a:endParaRPr lang="fr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3F33DB-C74B-4096-8293-56A9DD0209BA}" type="slidenum">
              <a:rPr lang="fr-CA" smtClean="0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A8C9053-F53F-48EE-87A0-2B7AF5B895AD}" type="datetimeFigureOut">
              <a:rPr lang="fr-FR" smtClean="0"/>
              <a:pPr>
                <a:defRPr/>
              </a:pPr>
              <a:t>16/10/2019</a:t>
            </a:fld>
            <a:endParaRPr lang="fr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3F33DB-C74B-4096-8293-56A9DD0209BA}" type="slidenum">
              <a:rPr lang="fr-CA" smtClean="0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A8C9053-F53F-48EE-87A0-2B7AF5B895AD}" type="datetimeFigureOut">
              <a:rPr lang="fr-FR" smtClean="0"/>
              <a:pPr>
                <a:defRPr/>
              </a:pPr>
              <a:t>16/10/2019</a:t>
            </a:fld>
            <a:endParaRPr lang="fr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3F33DB-C74B-4096-8293-56A9DD0209BA}" type="slidenum">
              <a:rPr lang="fr-CA" smtClean="0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0" y="273050"/>
            <a:ext cx="5486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A8C9053-F53F-48EE-87A0-2B7AF5B895AD}" type="datetimeFigureOut">
              <a:rPr lang="fr-FR" smtClean="0"/>
              <a:pPr>
                <a:defRPr/>
              </a:pPr>
              <a:t>16/10/2019</a:t>
            </a:fld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3F33DB-C74B-4096-8293-56A9DD0209BA}" type="slidenum">
              <a:rPr lang="fr-CA" smtClean="0"/>
              <a:pPr>
                <a:defRPr/>
              </a:pPr>
              <a:t>‹#›</a:t>
            </a:fld>
            <a:endParaRPr lang="fr-CA"/>
          </a:p>
        </p:txBody>
      </p:sp>
      <p:sp>
        <p:nvSpPr>
          <p:cNvPr id="37" name="Rectangle 36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901952"/>
            <a:ext cx="2377440" cy="137160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tabLst>
                <a:tab pos="3830638" algn="l"/>
              </a:tabLst>
              <a:defRPr lang="en-US" sz="2600" b="1" kern="1200" cap="none" spc="20" baseline="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3552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200400" y="381000"/>
            <a:ext cx="5562600" cy="5638800"/>
          </a:xfrm>
          <a:solidFill>
            <a:schemeClr val="bg2"/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A8C9053-F53F-48EE-87A0-2B7AF5B895AD}" type="datetimeFigureOut">
              <a:rPr lang="fr-FR" smtClean="0"/>
              <a:pPr>
                <a:defRPr/>
              </a:pPr>
              <a:t>16/10/2019</a:t>
            </a:fld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3F33DB-C74B-4096-8293-56A9DD0209BA}" type="slidenum">
              <a:rPr lang="fr-CA" smtClean="0"/>
              <a:pPr>
                <a:defRPr/>
              </a:pPr>
              <a:t>‹#›</a:t>
            </a:fld>
            <a:endParaRPr lang="fr-CA"/>
          </a:p>
        </p:txBody>
      </p:sp>
      <p:sp>
        <p:nvSpPr>
          <p:cNvPr id="33" name="Rectangle 32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48" y="1905000"/>
            <a:ext cx="2377440" cy="1371600"/>
          </a:xfrm>
        </p:spPr>
        <p:txBody>
          <a:bodyPr anchor="b">
            <a:normAutofit/>
          </a:bodyPr>
          <a:lstStyle>
            <a:lvl1pPr algn="l">
              <a:defRPr sz="2600" b="1" cap="none" spc="20" baseline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6600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Rectangle 189"/>
          <p:cNvSpPr/>
          <p:nvPr/>
        </p:nvSpPr>
        <p:spPr>
          <a:xfrm>
            <a:off x="149352" y="137160"/>
            <a:ext cx="8869680" cy="6583680"/>
          </a:xfrm>
          <a:prstGeom prst="rect">
            <a:avLst/>
          </a:prstGeom>
          <a:noFill/>
          <a:ln w="19050" cmpd="sng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EA8C9053-F53F-48EE-87A0-2B7AF5B895AD}" type="datetimeFigureOut">
              <a:rPr lang="fr-FR" smtClean="0"/>
              <a:pPr>
                <a:defRPr/>
              </a:pPr>
              <a:t>16/10/2019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31123" y="6312408"/>
            <a:ext cx="34817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9B3F33DB-C74B-4096-8293-56A9DD0209BA}" type="slidenum">
              <a:rPr lang="fr-CA" smtClean="0"/>
              <a:pPr>
                <a:defRPr/>
              </a:pPr>
              <a:t>‹#›</a:t>
            </a:fld>
            <a:endParaRPr lang="fr-CA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spcBef>
          <a:spcPct val="0"/>
        </a:spcBef>
        <a:buNone/>
        <a:tabLst>
          <a:tab pos="3830638" algn="l"/>
        </a:tabLst>
        <a:defRPr sz="3600" b="1" kern="1200" cap="none" spc="50">
          <a:ln w="13335" cmpd="sng">
            <a:solidFill>
              <a:schemeClr val="accent1">
                <a:lumMod val="50000"/>
              </a:schemeClr>
            </a:solidFill>
            <a:prstDash val="solid"/>
          </a:ln>
          <a:solidFill>
            <a:schemeClr val="accent6">
              <a:tint val="1000"/>
            </a:schemeClr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8872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91640" indent="-18288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4884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5.xml"/><Relationship Id="rId1" Type="http://schemas.openxmlformats.org/officeDocument/2006/relationships/tags" Target="../tags/tag4.xml"/><Relationship Id="rId4" Type="http://schemas.openxmlformats.org/officeDocument/2006/relationships/notesSlide" Target="../notesSlides/notesSlid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7.xml"/><Relationship Id="rId1" Type="http://schemas.openxmlformats.org/officeDocument/2006/relationships/tags" Target="../tags/tag6.xml"/><Relationship Id="rId4" Type="http://schemas.openxmlformats.org/officeDocument/2006/relationships/notesSlide" Target="../notesSlides/notesSlid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9.xml"/><Relationship Id="rId1" Type="http://schemas.openxmlformats.org/officeDocument/2006/relationships/tags" Target="../tags/tag8.xml"/><Relationship Id="rId4" Type="http://schemas.openxmlformats.org/officeDocument/2006/relationships/notesSlide" Target="../notesSlides/notesSlid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10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2.xml"/><Relationship Id="rId1" Type="http://schemas.openxmlformats.org/officeDocument/2006/relationships/tags" Target="../tags/tag11.xml"/><Relationship Id="rId4" Type="http://schemas.openxmlformats.org/officeDocument/2006/relationships/notesSlide" Target="../notesSlides/notesSlide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13.xml"/><Relationship Id="rId4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re 1"/>
          <p:cNvSpPr>
            <a:spLocks noGrp="1"/>
          </p:cNvSpPr>
          <p:nvPr>
            <p:ph type="ctrTitle"/>
          </p:nvPr>
        </p:nvSpPr>
        <p:spPr>
          <a:xfrm>
            <a:off x="251520" y="2060848"/>
            <a:ext cx="6480720" cy="2808734"/>
          </a:xfrm>
        </p:spPr>
        <p:txBody>
          <a:bodyPr anchor="ctr">
            <a:normAutofit/>
          </a:bodyPr>
          <a:lstStyle/>
          <a:p>
            <a:pPr eaLnBrk="1" hangingPunct="1"/>
            <a:r>
              <a:rPr lang="cs-CZ" sz="42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Muscle</a:t>
            </a:r>
            <a:r>
              <a:rPr lang="cs-CZ" sz="4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42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R</a:t>
            </a:r>
            <a:r>
              <a:rPr lang="cs-CZ" sz="42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elaxants</a:t>
            </a:r>
            <a:br>
              <a:rPr lang="cs-CZ" sz="4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br>
              <a:rPr lang="cs-CZ" sz="4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endParaRPr lang="fr-CA" sz="42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/>
          </p:cNvSpPr>
          <p:nvPr>
            <p:ph type="title"/>
          </p:nvPr>
        </p:nvSpPr>
        <p:spPr>
          <a:xfrm>
            <a:off x="457200" y="34944"/>
            <a:ext cx="8229600" cy="778098"/>
          </a:xfrm>
        </p:spPr>
        <p:txBody>
          <a:bodyPr anchor="ctr">
            <a:normAutofit/>
          </a:bodyPr>
          <a:lstStyle/>
          <a:p>
            <a:pPr algn="ctr" eaLnBrk="1" hangingPunct="1"/>
            <a:r>
              <a:rPr lang="cs-CZ" sz="4000" b="1" dirty="0" err="1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Depolarizing</a:t>
            </a:r>
            <a:r>
              <a:rPr lang="cs-CZ" sz="4000" b="1" dirty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4000" dirty="0" err="1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</a:t>
            </a:r>
            <a:r>
              <a:rPr lang="cs-CZ" sz="4000" b="1" dirty="0" err="1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gents</a:t>
            </a:r>
            <a:endParaRPr lang="cs-CZ" sz="4000" b="1" dirty="0">
              <a:solidFill>
                <a:schemeClr val="accent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21507" name="Rectangle 3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256436"/>
          </a:xfrm>
        </p:spPr>
        <p:txBody>
          <a:bodyPr/>
          <a:lstStyle/>
          <a:p>
            <a:pPr eaLnBrk="1" hangingPunct="1"/>
            <a:r>
              <a:rPr lang="cs-CZ" sz="2800" dirty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N</a:t>
            </a:r>
            <a:r>
              <a:rPr lang="cs-CZ" sz="2800" baseline="-25000" dirty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M </a:t>
            </a:r>
            <a:r>
              <a:rPr lang="cs-CZ" sz="2800" dirty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receptor </a:t>
            </a:r>
            <a:r>
              <a:rPr lang="cs-CZ" sz="2800" dirty="0" err="1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agonists</a:t>
            </a:r>
            <a:r>
              <a:rPr lang="cs-CZ" sz="2800" dirty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</a:p>
          <a:p>
            <a:pPr eaLnBrk="1" hangingPunct="1"/>
            <a:r>
              <a:rPr lang="cs-CZ" sz="2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Open Na</a:t>
            </a:r>
            <a:r>
              <a:rPr lang="cs-CZ" sz="2800" baseline="30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+ </a:t>
            </a:r>
            <a:r>
              <a:rPr lang="cs-CZ" sz="28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channels</a:t>
            </a:r>
            <a:r>
              <a:rPr lang="cs-CZ" sz="2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→ </a:t>
            </a:r>
            <a:r>
              <a:rPr lang="cs-CZ" sz="2800" dirty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cause long-term </a:t>
            </a:r>
            <a:r>
              <a:rPr lang="cs-CZ" sz="2800" dirty="0" err="1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depolarization</a:t>
            </a:r>
            <a:r>
              <a:rPr lang="cs-CZ" sz="2800" dirty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2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→ </a:t>
            </a:r>
            <a:r>
              <a:rPr lang="cs-CZ" sz="28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resistancy</a:t>
            </a:r>
            <a:r>
              <a:rPr lang="cs-CZ" sz="2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to </a:t>
            </a:r>
            <a:r>
              <a:rPr lang="cs-CZ" sz="28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activation</a:t>
            </a:r>
            <a:r>
              <a:rPr lang="cs-CZ" sz="2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by </a:t>
            </a:r>
            <a:r>
              <a:rPr lang="cs-CZ" sz="28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ACh</a:t>
            </a:r>
            <a:r>
              <a:rPr lang="cs-CZ" sz="2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= </a:t>
            </a:r>
            <a:r>
              <a:rPr lang="cs-CZ" sz="2800" b="1" dirty="0" err="1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depolarization</a:t>
            </a:r>
            <a:r>
              <a:rPr lang="cs-CZ" sz="2800" b="1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2800" b="1" dirty="0" err="1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blockade</a:t>
            </a:r>
            <a:endParaRPr lang="cs-CZ" sz="10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eaLnBrk="1" hangingPunct="1"/>
            <a:r>
              <a:rPr lang="cs-CZ" sz="28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Remain</a:t>
            </a:r>
            <a:r>
              <a:rPr lang="cs-CZ" sz="2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on </a:t>
            </a:r>
            <a:r>
              <a:rPr lang="cs-CZ" sz="28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the</a:t>
            </a:r>
            <a:r>
              <a:rPr lang="cs-CZ" sz="2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receptor </a:t>
            </a:r>
            <a:r>
              <a:rPr lang="cs-CZ" sz="28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for</a:t>
            </a:r>
            <a:r>
              <a:rPr lang="cs-CZ" sz="2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a </a:t>
            </a:r>
            <a:r>
              <a:rPr lang="cs-CZ" sz="28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longer</a:t>
            </a:r>
            <a:r>
              <a:rPr lang="cs-CZ" sz="2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28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time</a:t>
            </a:r>
            <a:r>
              <a:rPr lang="cs-CZ" sz="2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, </a:t>
            </a:r>
            <a:r>
              <a:rPr lang="cs-CZ" sz="28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resistant</a:t>
            </a:r>
            <a:r>
              <a:rPr lang="cs-CZ" sz="2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to </a:t>
            </a:r>
            <a:r>
              <a:rPr lang="cs-CZ" sz="28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AChE</a:t>
            </a:r>
            <a:endParaRPr lang="cs-CZ" sz="28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r>
              <a:rPr lang="cs-CZ" sz="2800" dirty="0" err="1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Fasciculation</a:t>
            </a:r>
            <a:r>
              <a:rPr lang="cs-CZ" sz="2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(</a:t>
            </a:r>
            <a:r>
              <a:rPr lang="cs-CZ" sz="28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muscle</a:t>
            </a:r>
            <a:r>
              <a:rPr lang="cs-CZ" sz="2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28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twitches</a:t>
            </a:r>
            <a:r>
              <a:rPr lang="cs-CZ" sz="2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)</a:t>
            </a:r>
          </a:p>
          <a:p>
            <a:pPr marL="0" indent="0">
              <a:buNone/>
            </a:pPr>
            <a:r>
              <a:rPr lang="cs-CZ" sz="2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		 → </a:t>
            </a:r>
            <a:r>
              <a:rPr lang="cs-CZ" sz="2800" dirty="0" err="1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muscle</a:t>
            </a:r>
            <a:r>
              <a:rPr lang="cs-CZ" sz="2800" dirty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2800" dirty="0" err="1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relaxation</a:t>
            </a:r>
            <a:r>
              <a:rPr lang="cs-CZ" sz="2800" dirty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2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(</a:t>
            </a:r>
            <a:r>
              <a:rPr lang="cs-CZ" sz="28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paralysis</a:t>
            </a:r>
            <a:r>
              <a:rPr lang="cs-CZ" sz="2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)</a:t>
            </a:r>
          </a:p>
          <a:p>
            <a:r>
              <a:rPr lang="cs-CZ" sz="2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AE:</a:t>
            </a:r>
            <a:r>
              <a:rPr lang="cs-CZ" sz="2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28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cardiac</a:t>
            </a:r>
            <a:r>
              <a:rPr lang="cs-CZ" sz="2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28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arrhythmias</a:t>
            </a:r>
            <a:r>
              <a:rPr lang="cs-CZ" sz="2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, </a:t>
            </a:r>
            <a:r>
              <a:rPr lang="cs-CZ" sz="28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hyperkalemia</a:t>
            </a:r>
            <a:r>
              <a:rPr lang="cs-CZ" sz="2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, </a:t>
            </a:r>
            <a:r>
              <a:rPr lang="cs-CZ" sz="28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increase</a:t>
            </a:r>
            <a:r>
              <a:rPr lang="cs-CZ" sz="2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28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of</a:t>
            </a:r>
            <a:r>
              <a:rPr lang="cs-CZ" sz="2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28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intraocular</a:t>
            </a:r>
            <a:r>
              <a:rPr lang="cs-CZ" sz="2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28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pressure</a:t>
            </a:r>
            <a:r>
              <a:rPr lang="cs-CZ" sz="2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(IOP)</a:t>
            </a:r>
            <a:br>
              <a:rPr lang="cs-CZ" sz="2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cs-CZ" sz="2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		+ </a:t>
            </a:r>
            <a:r>
              <a:rPr lang="cs-CZ" sz="2800" b="1" dirty="0" err="1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malignant</a:t>
            </a:r>
            <a:r>
              <a:rPr lang="cs-CZ" sz="2800" b="1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2800" b="1" dirty="0" err="1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hyperthermia</a:t>
            </a:r>
            <a:r>
              <a:rPr lang="cs-CZ" sz="2800" b="1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2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!</a:t>
            </a:r>
          </a:p>
        </p:txBody>
      </p:sp>
    </p:spTree>
    <p:custDataLst>
      <p:tags r:id="rId1"/>
    </p:custData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sz="2600" dirty="0" err="1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Decamethonium</a:t>
            </a:r>
            <a:endParaRPr lang="cs-CZ" sz="26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cs-CZ" sz="2600" dirty="0" err="1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Suxamethonium</a:t>
            </a:r>
            <a:r>
              <a:rPr lang="cs-CZ" sz="2600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(</a:t>
            </a:r>
            <a:r>
              <a:rPr lang="cs-CZ" sz="2600" dirty="0" err="1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succinylcholine</a:t>
            </a:r>
            <a:r>
              <a:rPr lang="cs-CZ" sz="2600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)</a:t>
            </a:r>
            <a:r>
              <a:rPr lang="cs-CZ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endParaRPr lang="cs-CZ" sz="26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eaLnBrk="1" hangingPunct="1">
              <a:lnSpc>
                <a:spcPct val="90000"/>
              </a:lnSpc>
            </a:pPr>
            <a:endParaRPr lang="cs-CZ" sz="2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lvl="1" eaLnBrk="1" hangingPunct="1">
              <a:lnSpc>
                <a:spcPct val="90000"/>
              </a:lnSpc>
            </a:pPr>
            <a:r>
              <a:rPr lang="cs-CZ" sz="2600" dirty="0" err="1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Short</a:t>
            </a:r>
            <a:r>
              <a:rPr lang="cs-CZ" sz="2600" dirty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-term</a:t>
            </a:r>
            <a:r>
              <a:rPr lang="cs-CZ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2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muscle</a:t>
            </a:r>
            <a:r>
              <a:rPr lang="cs-CZ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2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relaxation</a:t>
            </a:r>
            <a:r>
              <a:rPr lang="cs-CZ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(3-5 min) 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600" dirty="0" err="1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Mechanical</a:t>
            </a:r>
            <a:r>
              <a:rPr lang="cs-CZ" sz="2600" dirty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2600" dirty="0" err="1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ventilation</a:t>
            </a:r>
            <a:r>
              <a:rPr lang="cs-CZ" sz="2600" dirty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(</a:t>
            </a:r>
            <a:r>
              <a:rPr lang="cs-CZ" sz="2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tracheal</a:t>
            </a:r>
            <a:r>
              <a:rPr lang="cs-CZ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2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intubation</a:t>
            </a:r>
            <a:r>
              <a:rPr lang="cs-CZ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)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600" dirty="0" err="1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Orthopedic</a:t>
            </a:r>
            <a:r>
              <a:rPr lang="cs-CZ" sz="2600" dirty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2600" dirty="0" err="1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manipulations</a:t>
            </a:r>
            <a:r>
              <a:rPr lang="cs-CZ" sz="2600" dirty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– </a:t>
            </a:r>
            <a:r>
              <a:rPr lang="cs-CZ" sz="2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repositiong</a:t>
            </a:r>
            <a:r>
              <a:rPr lang="cs-CZ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2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of</a:t>
            </a:r>
            <a:r>
              <a:rPr lang="cs-CZ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2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dislocated</a:t>
            </a:r>
            <a:r>
              <a:rPr lang="cs-CZ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joint, </a:t>
            </a:r>
            <a:r>
              <a:rPr lang="cs-CZ" sz="2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fractures</a:t>
            </a:r>
            <a:endParaRPr lang="cs-CZ" sz="2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2"/>
          <p:cNvSpPr txBox="1">
            <a:spLocks/>
          </p:cNvSpPr>
          <p:nvPr/>
        </p:nvSpPr>
        <p:spPr>
          <a:xfrm>
            <a:off x="457200" y="34944"/>
            <a:ext cx="8229600" cy="7780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tabLst>
                <a:tab pos="3830638" algn="l"/>
              </a:tabLst>
              <a:defRPr sz="3600" b="1" kern="1200" cap="none" spc="5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 fontAlgn="auto">
              <a:spcAft>
                <a:spcPts val="0"/>
              </a:spcAft>
            </a:pPr>
            <a:r>
              <a:rPr lang="cs-CZ" sz="4000" dirty="0" err="1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Depolarizing</a:t>
            </a:r>
            <a:r>
              <a:rPr lang="cs-CZ" sz="4000" dirty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4000" dirty="0" err="1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Agents</a:t>
            </a:r>
            <a:endParaRPr lang="cs-CZ" sz="4000" dirty="0">
              <a:solidFill>
                <a:schemeClr val="accent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706090"/>
          </a:xfrm>
        </p:spPr>
        <p:txBody>
          <a:bodyPr>
            <a:normAutofit/>
          </a:bodyPr>
          <a:lstStyle/>
          <a:p>
            <a:pPr algn="ctr" eaLnBrk="1" hangingPunct="1"/>
            <a:r>
              <a:rPr lang="cs-CZ" sz="4000" b="1" dirty="0" err="1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Malignant</a:t>
            </a:r>
            <a:r>
              <a:rPr lang="cs-CZ" sz="4000" b="1" dirty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4000" dirty="0" err="1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H</a:t>
            </a:r>
            <a:r>
              <a:rPr lang="cs-CZ" sz="4000" b="1" dirty="0" err="1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yperthermia</a:t>
            </a:r>
            <a:endParaRPr lang="cs-CZ" sz="4000" b="1" dirty="0">
              <a:solidFill>
                <a:schemeClr val="accent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24579" name="Rectangle 3"/>
          <p:cNvSpPr>
            <a:spLocks noGrp="1"/>
          </p:cNvSpPr>
          <p:nvPr>
            <p:ph idx="1"/>
          </p:nvPr>
        </p:nvSpPr>
        <p:spPr>
          <a:xfrm>
            <a:off x="457200" y="1124744"/>
            <a:ext cx="8435280" cy="5472608"/>
          </a:xfrm>
        </p:spPr>
        <p:txBody>
          <a:bodyPr>
            <a:normAutofit/>
          </a:bodyPr>
          <a:lstStyle/>
          <a:p>
            <a:pPr eaLnBrk="1" hangingPunct="1"/>
            <a:r>
              <a:rPr lang="cs-CZ" sz="26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Rare</a:t>
            </a:r>
            <a:r>
              <a:rPr lang="cs-CZ" sz="2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AE </a:t>
            </a:r>
            <a:r>
              <a:rPr lang="cs-CZ" sz="26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of</a:t>
            </a:r>
            <a:r>
              <a:rPr lang="cs-CZ" sz="2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2600" dirty="0" err="1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depolarizing</a:t>
            </a:r>
            <a:r>
              <a:rPr lang="cs-CZ" sz="2600" dirty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MR</a:t>
            </a:r>
            <a:r>
              <a:rPr lang="cs-CZ" sz="2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and/</a:t>
            </a:r>
            <a:r>
              <a:rPr lang="cs-CZ" sz="26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or</a:t>
            </a:r>
            <a:r>
              <a:rPr lang="cs-CZ" sz="2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26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volatile</a:t>
            </a:r>
            <a:r>
              <a:rPr lang="cs-CZ" sz="2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2600" dirty="0" err="1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general</a:t>
            </a:r>
            <a:r>
              <a:rPr lang="cs-CZ" sz="2600" dirty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2600" dirty="0" err="1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anesthetics</a:t>
            </a:r>
            <a:endParaRPr lang="cs-CZ" sz="26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0" indent="0" eaLnBrk="1" hangingPunct="1">
              <a:buNone/>
            </a:pPr>
            <a:r>
              <a:rPr lang="cs-CZ" sz="26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Mechanisms</a:t>
            </a:r>
            <a:r>
              <a:rPr lang="cs-CZ" sz="2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:</a:t>
            </a:r>
          </a:p>
          <a:p>
            <a:pPr eaLnBrk="1" hangingPunct="1"/>
            <a:r>
              <a:rPr lang="cs-CZ" sz="26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Defect</a:t>
            </a:r>
            <a:r>
              <a:rPr lang="cs-CZ" sz="2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26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of</a:t>
            </a:r>
            <a:r>
              <a:rPr lang="cs-CZ" sz="2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2600" b="1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RYR receptor </a:t>
            </a:r>
            <a:r>
              <a:rPr lang="cs-CZ" sz="2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– </a:t>
            </a:r>
            <a:r>
              <a:rPr lang="cs-CZ" sz="26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controls</a:t>
            </a:r>
            <a:r>
              <a:rPr lang="cs-CZ" sz="2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26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release</a:t>
            </a:r>
            <a:r>
              <a:rPr lang="cs-CZ" sz="2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26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of</a:t>
            </a:r>
            <a:r>
              <a:rPr lang="cs-CZ" sz="2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Ca</a:t>
            </a:r>
            <a:r>
              <a:rPr lang="cs-CZ" sz="2600" baseline="30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2+</a:t>
            </a:r>
            <a:r>
              <a:rPr lang="cs-CZ" sz="2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26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from</a:t>
            </a:r>
            <a:r>
              <a:rPr lang="cs-CZ" sz="2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26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sarcoplasmic</a:t>
            </a:r>
            <a:r>
              <a:rPr lang="cs-CZ" sz="2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26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reticulum</a:t>
            </a:r>
            <a:endParaRPr lang="cs-CZ" sz="26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eaLnBrk="1" hangingPunct="1"/>
            <a:r>
              <a:rPr lang="cs-CZ" sz="26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Increase</a:t>
            </a:r>
            <a:r>
              <a:rPr lang="cs-CZ" sz="2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26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of</a:t>
            </a:r>
            <a:r>
              <a:rPr lang="cs-CZ" sz="2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Ca</a:t>
            </a:r>
            <a:r>
              <a:rPr lang="cs-CZ" sz="2600" baseline="30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2+</a:t>
            </a:r>
            <a:r>
              <a:rPr lang="cs-CZ" sz="2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in </a:t>
            </a:r>
            <a:r>
              <a:rPr lang="cs-CZ" sz="26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myocyte</a:t>
            </a:r>
            <a:r>
              <a:rPr lang="cs-CZ" sz="2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→ </a:t>
            </a:r>
            <a:r>
              <a:rPr lang="cs-CZ" sz="2600" dirty="0" err="1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uncontrolled</a:t>
            </a:r>
            <a:r>
              <a:rPr lang="cs-CZ" sz="2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26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increase</a:t>
            </a:r>
            <a:r>
              <a:rPr lang="cs-CZ" sz="2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26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of</a:t>
            </a:r>
            <a:r>
              <a:rPr lang="cs-CZ" sz="2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26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contractions</a:t>
            </a:r>
            <a:r>
              <a:rPr lang="cs-CZ" sz="2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, aerobic/</a:t>
            </a:r>
            <a:r>
              <a:rPr lang="cs-CZ" sz="26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anaerobic</a:t>
            </a:r>
            <a:r>
              <a:rPr lang="cs-CZ" sz="2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26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metabolism</a:t>
            </a:r>
            <a:endParaRPr lang="cs-CZ" sz="26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eaLnBrk="1" hangingPunct="1"/>
            <a:r>
              <a:rPr lang="cs-CZ" sz="26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Symptoms</a:t>
            </a:r>
            <a:r>
              <a:rPr lang="cs-CZ" sz="2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: </a:t>
            </a:r>
            <a:r>
              <a:rPr lang="cs-CZ" sz="2600" dirty="0" err="1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hyperthermia</a:t>
            </a:r>
            <a:r>
              <a:rPr lang="cs-CZ" sz="2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, </a:t>
            </a:r>
            <a:r>
              <a:rPr lang="cs-CZ" sz="2600" dirty="0" err="1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cramps</a:t>
            </a:r>
            <a:r>
              <a:rPr lang="cs-CZ" sz="2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and</a:t>
            </a:r>
            <a:r>
              <a:rPr lang="cs-CZ" sz="2600" dirty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rigidity</a:t>
            </a:r>
            <a:r>
              <a:rPr lang="cs-CZ" sz="2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, </a:t>
            </a:r>
            <a:br>
              <a:rPr lang="cs-CZ" sz="2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cs-CZ" sz="2600" dirty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↑ </a:t>
            </a:r>
            <a:r>
              <a:rPr lang="cs-CZ" sz="2600" dirty="0" err="1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heart</a:t>
            </a:r>
            <a:r>
              <a:rPr lang="cs-CZ" sz="2600" dirty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2600" dirty="0" err="1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rate</a:t>
            </a:r>
            <a:r>
              <a:rPr lang="cs-CZ" sz="2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and </a:t>
            </a:r>
            <a:r>
              <a:rPr lang="cs-CZ" sz="26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breathing</a:t>
            </a:r>
            <a:r>
              <a:rPr lang="cs-CZ" sz="2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, </a:t>
            </a:r>
            <a:r>
              <a:rPr lang="cs-CZ" sz="26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cyanosis</a:t>
            </a:r>
            <a:r>
              <a:rPr lang="cs-CZ" sz="2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, </a:t>
            </a:r>
            <a:r>
              <a:rPr lang="cs-CZ" sz="2600" dirty="0" err="1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lactate</a:t>
            </a:r>
            <a:r>
              <a:rPr lang="cs-CZ" sz="2600" dirty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2600" dirty="0" err="1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acidosis</a:t>
            </a:r>
            <a:r>
              <a:rPr lang="cs-CZ" sz="2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, </a:t>
            </a:r>
            <a:r>
              <a:rPr lang="cs-CZ" sz="26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rhabdomyolysis</a:t>
            </a:r>
            <a:r>
              <a:rPr lang="cs-CZ" sz="2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...</a:t>
            </a:r>
          </a:p>
          <a:p>
            <a:pPr eaLnBrk="1" hangingPunct="1"/>
            <a:r>
              <a:rPr lang="cs-CZ" sz="2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60 % </a:t>
            </a:r>
            <a:r>
              <a:rPr lang="cs-CZ" sz="26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of</a:t>
            </a:r>
            <a:r>
              <a:rPr lang="cs-CZ" sz="2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26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untreated</a:t>
            </a:r>
            <a:r>
              <a:rPr lang="cs-CZ" sz="2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26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cases</a:t>
            </a:r>
            <a:r>
              <a:rPr lang="cs-CZ" sz="2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are </a:t>
            </a:r>
            <a:r>
              <a:rPr lang="cs-CZ" sz="2600" dirty="0" err="1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lethal</a:t>
            </a:r>
            <a:r>
              <a:rPr lang="cs-CZ" sz="2600" dirty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2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(5 % </a:t>
            </a:r>
            <a:r>
              <a:rPr lang="cs-CZ" sz="26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of</a:t>
            </a:r>
            <a:r>
              <a:rPr lang="cs-CZ" sz="2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26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treated</a:t>
            </a:r>
            <a:r>
              <a:rPr lang="cs-CZ" sz="2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)</a:t>
            </a:r>
          </a:p>
          <a:p>
            <a:pPr eaLnBrk="1" hangingPunct="1"/>
            <a:r>
              <a:rPr lang="cs-CZ" sz="26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Therapy</a:t>
            </a:r>
            <a:r>
              <a:rPr lang="cs-CZ" sz="2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: </a:t>
            </a:r>
            <a:r>
              <a:rPr lang="cs-CZ" sz="2600" dirty="0" err="1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dantrolene</a:t>
            </a:r>
            <a:r>
              <a:rPr lang="cs-CZ" sz="2600" dirty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, </a:t>
            </a:r>
            <a:r>
              <a:rPr lang="cs-CZ" sz="2600" dirty="0" err="1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intensive</a:t>
            </a:r>
            <a:r>
              <a:rPr lang="cs-CZ" sz="2600" dirty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2600" dirty="0" err="1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cooling</a:t>
            </a:r>
            <a:endParaRPr lang="cs-CZ" sz="2600" dirty="0">
              <a:solidFill>
                <a:schemeClr val="accent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re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706090"/>
          </a:xfrm>
        </p:spPr>
        <p:txBody>
          <a:bodyPr>
            <a:normAutofit/>
          </a:bodyPr>
          <a:lstStyle/>
          <a:p>
            <a:pPr algn="ctr" eaLnBrk="1" hangingPunct="1"/>
            <a:r>
              <a:rPr lang="cs-CZ" sz="4000" dirty="0" err="1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Dantrolene</a:t>
            </a:r>
            <a:endParaRPr lang="fr-CA" sz="4000" dirty="0">
              <a:solidFill>
                <a:schemeClr val="accent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23555" name="Espace réservé du contenu 2"/>
          <p:cNvSpPr>
            <a:spLocks noGrp="1"/>
          </p:cNvSpPr>
          <p:nvPr>
            <p:ph idx="1"/>
          </p:nvPr>
        </p:nvSpPr>
        <p:spPr>
          <a:xfrm>
            <a:off x="467544" y="1124744"/>
            <a:ext cx="8229600" cy="4896544"/>
          </a:xfrm>
        </p:spPr>
        <p:txBody>
          <a:bodyPr>
            <a:noAutofit/>
          </a:bodyPr>
          <a:lstStyle/>
          <a:p>
            <a:pPr>
              <a:buClr>
                <a:schemeClr val="tx1"/>
              </a:buClr>
            </a:pPr>
            <a:r>
              <a:rPr lang="sk-SK" sz="26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Peripherally</a:t>
            </a:r>
            <a:r>
              <a:rPr lang="sk-SK" sz="2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sk-SK" sz="26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active</a:t>
            </a:r>
            <a:r>
              <a:rPr lang="sk-SK" sz="2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sk-SK" sz="26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muscle</a:t>
            </a:r>
            <a:r>
              <a:rPr lang="sk-SK" sz="2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sk-SK" sz="26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relaxant</a:t>
            </a:r>
            <a:endParaRPr lang="sk-SK" sz="26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eaLnBrk="1" hangingPunct="1">
              <a:buClr>
                <a:schemeClr val="tx1"/>
              </a:buClr>
            </a:pPr>
            <a:r>
              <a:rPr lang="sk-SK" sz="2600" dirty="0" err="1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Blocks</a:t>
            </a:r>
            <a:r>
              <a:rPr lang="sk-SK" sz="2600" dirty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sk-SK" sz="2600" dirty="0" err="1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the</a:t>
            </a:r>
            <a:r>
              <a:rPr lang="sk-SK" sz="2600" dirty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sk-SK" sz="2600" dirty="0" err="1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release</a:t>
            </a:r>
            <a:r>
              <a:rPr lang="sk-SK" sz="2600" dirty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of Ca</a:t>
            </a:r>
            <a:r>
              <a:rPr lang="sk-SK" sz="2600" baseline="30000" dirty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2+</a:t>
            </a:r>
            <a:r>
              <a:rPr lang="sk-SK" sz="2600" dirty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sk-SK" sz="2600" dirty="0" err="1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from</a:t>
            </a:r>
            <a:r>
              <a:rPr lang="sk-SK" sz="2600" dirty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sk-SK" sz="2600" dirty="0" err="1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sarcoplasmic</a:t>
            </a:r>
            <a:r>
              <a:rPr lang="sk-SK" sz="2600" dirty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sk-SK" sz="2600" dirty="0" err="1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reticulum</a:t>
            </a:r>
            <a:r>
              <a:rPr lang="sk-SK" sz="2600" dirty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by </a:t>
            </a:r>
            <a:r>
              <a:rPr lang="sk-SK" sz="2600" dirty="0" err="1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interaction</a:t>
            </a:r>
            <a:r>
              <a:rPr lang="sk-SK" sz="2600" dirty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sk-SK" sz="2600" dirty="0" err="1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with</a:t>
            </a:r>
            <a:r>
              <a:rPr lang="sk-SK" sz="2600" dirty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RYR</a:t>
            </a:r>
          </a:p>
          <a:p>
            <a:pPr eaLnBrk="1" hangingPunct="1">
              <a:buClr>
                <a:schemeClr val="tx1"/>
              </a:buClr>
            </a:pPr>
            <a:r>
              <a:rPr lang="sk-SK" sz="2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Do </a:t>
            </a:r>
            <a:r>
              <a:rPr lang="sk-SK" sz="26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not</a:t>
            </a:r>
            <a:r>
              <a:rPr lang="sk-SK" sz="2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sk-SK" sz="26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affect</a:t>
            </a:r>
            <a:r>
              <a:rPr lang="sk-SK" sz="2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sk-SK" sz="26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smooth</a:t>
            </a:r>
            <a:r>
              <a:rPr lang="sk-SK" sz="2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sk-SK" sz="26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muscle</a:t>
            </a:r>
            <a:r>
              <a:rPr lang="sk-SK" sz="2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and </a:t>
            </a:r>
            <a:r>
              <a:rPr lang="sk-SK" sz="26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myocardium</a:t>
            </a:r>
            <a:endParaRPr lang="sk-SK" sz="26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eaLnBrk="1" hangingPunct="1">
              <a:buClr>
                <a:schemeClr val="tx1"/>
              </a:buClr>
            </a:pPr>
            <a:endParaRPr lang="sk-SK" sz="26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eaLnBrk="1" hangingPunct="1">
              <a:buClr>
                <a:schemeClr val="tx1"/>
              </a:buClr>
            </a:pPr>
            <a:r>
              <a:rPr lang="cs-CZ" sz="2600" dirty="0" err="1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Malignant</a:t>
            </a:r>
            <a:r>
              <a:rPr lang="cs-CZ" sz="2600" dirty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2600" dirty="0" err="1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hyperthermia</a:t>
            </a:r>
            <a:endParaRPr lang="cs-CZ" sz="2600" dirty="0">
              <a:solidFill>
                <a:schemeClr val="accent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>
              <a:buClr>
                <a:schemeClr val="tx1"/>
              </a:buClr>
            </a:pPr>
            <a:r>
              <a:rPr lang="cs-CZ" sz="2600" dirty="0" err="1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Spastic</a:t>
            </a:r>
            <a:r>
              <a:rPr lang="cs-CZ" sz="2600" dirty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2600" dirty="0" err="1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disorders</a:t>
            </a:r>
            <a:r>
              <a:rPr lang="cs-CZ" sz="2600" dirty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26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associated</a:t>
            </a:r>
            <a:r>
              <a:rPr lang="cs-CZ" sz="2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26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with</a:t>
            </a:r>
            <a:r>
              <a:rPr lang="cs-CZ" sz="2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en-US" sz="2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spinal cord injury, stroke, cerebral palsy and </a:t>
            </a:r>
            <a:r>
              <a:rPr lang="cs-CZ" sz="26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multiple</a:t>
            </a:r>
            <a:r>
              <a:rPr lang="cs-CZ" sz="2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26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sclerosis</a:t>
            </a:r>
            <a:endParaRPr lang="cs-CZ" sz="26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lvl="2">
              <a:buClr>
                <a:schemeClr val="tx1"/>
              </a:buClr>
              <a:buFont typeface="Arial" panose="020B0604020202020204" pitchFamily="34" charset="0"/>
              <a:buChar char="‒"/>
            </a:pPr>
            <a:r>
              <a:rPr lang="cs-CZ" sz="26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Advantage</a:t>
            </a:r>
            <a:r>
              <a:rPr lang="cs-CZ" sz="2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: no CNS </a:t>
            </a:r>
            <a:r>
              <a:rPr lang="cs-CZ" sz="26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depression</a:t>
            </a:r>
            <a:endParaRPr lang="fr-CA" sz="26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75023"/>
            <a:ext cx="8229600" cy="733697"/>
          </a:xfrm>
        </p:spPr>
        <p:txBody>
          <a:bodyPr anchor="ctr">
            <a:normAutofit/>
          </a:bodyPr>
          <a:lstStyle/>
          <a:p>
            <a:pPr algn="ctr"/>
            <a:r>
              <a:rPr lang="cs-CZ" sz="4000" dirty="0" err="1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Overview</a:t>
            </a:r>
            <a:r>
              <a:rPr lang="cs-CZ" sz="4000" dirty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4000" dirty="0" err="1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of</a:t>
            </a:r>
            <a:r>
              <a:rPr lang="cs-CZ" sz="4000" dirty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4000" dirty="0" err="1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Muscle</a:t>
            </a:r>
            <a:r>
              <a:rPr lang="cs-CZ" sz="4000" dirty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4000" dirty="0" err="1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Relaxants</a:t>
            </a:r>
            <a:endParaRPr lang="cs-CZ" sz="4000" dirty="0">
              <a:solidFill>
                <a:schemeClr val="accent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827584" y="1823025"/>
            <a:ext cx="3653772" cy="4896544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cs-CZ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Centrally</a:t>
            </a:r>
            <a:r>
              <a:rPr lang="cs-CZ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active</a:t>
            </a:r>
            <a:endParaRPr lang="cs-CZ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endParaRPr lang="cs-CZ" dirty="0">
              <a:solidFill>
                <a:schemeClr val="accent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r>
              <a:rPr lang="cs-CZ" dirty="0" err="1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Baclofen</a:t>
            </a:r>
            <a:endParaRPr lang="cs-CZ" dirty="0">
              <a:solidFill>
                <a:schemeClr val="accent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r>
              <a:rPr lang="cs-CZ" dirty="0" err="1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Benzodiazepines</a:t>
            </a:r>
            <a:r>
              <a:rPr lang="cs-CZ" dirty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:</a:t>
            </a:r>
          </a:p>
          <a:p>
            <a:pPr lvl="1"/>
            <a:r>
              <a:rPr lang="cs-CZ" sz="2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Tetrazepam </a:t>
            </a:r>
          </a:p>
          <a:p>
            <a:pPr lvl="1"/>
            <a:r>
              <a:rPr lang="cs-CZ" sz="2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Diazepam</a:t>
            </a:r>
          </a:p>
          <a:p>
            <a:pPr lvl="1"/>
            <a:r>
              <a:rPr lang="cs-CZ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Clonazepam</a:t>
            </a:r>
            <a:endParaRPr lang="cs-CZ" sz="28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r>
              <a:rPr lang="cs-CZ" dirty="0" err="1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Thiocolchicoside</a:t>
            </a:r>
            <a:endParaRPr lang="cs-CZ" dirty="0">
              <a:solidFill>
                <a:schemeClr val="accent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r>
              <a:rPr lang="cs-CZ" dirty="0" err="1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Mephenoxalone</a:t>
            </a:r>
            <a:endParaRPr lang="cs-CZ" dirty="0">
              <a:solidFill>
                <a:schemeClr val="accent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r>
              <a:rPr lang="cs-CZ" dirty="0" err="1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Tizanidine</a:t>
            </a:r>
            <a:endParaRPr lang="cs-CZ" dirty="0">
              <a:solidFill>
                <a:schemeClr val="accent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r>
              <a:rPr lang="cs-CZ" dirty="0" err="1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Guaifenesin</a:t>
            </a:r>
            <a:endParaRPr lang="cs-CZ" dirty="0">
              <a:solidFill>
                <a:schemeClr val="accent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r>
              <a:rPr lang="cs-CZ" dirty="0" err="1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Orphenadrine</a:t>
            </a:r>
            <a:endParaRPr lang="cs-CZ" dirty="0">
              <a:solidFill>
                <a:schemeClr val="accent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endParaRPr lang="cs-CZ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endParaRPr lang="cs-CZ" dirty="0">
              <a:solidFill>
                <a:srgbClr val="009900"/>
              </a:solidFill>
              <a:latin typeface="Arial" pitchFamily="34" charset="0"/>
              <a:cs typeface="Arial" pitchFamily="34" charset="0"/>
            </a:endParaRPr>
          </a:p>
          <a:p>
            <a:endParaRPr lang="cs-CZ" dirty="0"/>
          </a:p>
          <a:p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2"/>
          </p:nvPr>
        </p:nvSpPr>
        <p:spPr>
          <a:xfrm>
            <a:off x="4572000" y="1844824"/>
            <a:ext cx="4392488" cy="4712433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cs-CZ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Peripherally</a:t>
            </a:r>
            <a:r>
              <a:rPr lang="cs-CZ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active</a:t>
            </a:r>
            <a:endParaRPr lang="cs-CZ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endParaRPr lang="cs-CZ" dirty="0">
              <a:solidFill>
                <a:schemeClr val="accent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r>
              <a:rPr lang="cs-CZ" dirty="0" err="1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Presynaptically</a:t>
            </a:r>
            <a:r>
              <a:rPr lang="cs-CZ" dirty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active</a:t>
            </a:r>
            <a:r>
              <a:rPr lang="cs-CZ" dirty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:</a:t>
            </a:r>
            <a:r>
              <a:rPr lang="cs-CZ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botulinum</a:t>
            </a:r>
            <a:r>
              <a:rPr lang="cs-CZ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toxin</a:t>
            </a:r>
          </a:p>
          <a:p>
            <a:endParaRPr lang="cs-CZ" sz="1800" dirty="0">
              <a:solidFill>
                <a:schemeClr val="accent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r>
              <a:rPr lang="cs-CZ" dirty="0" err="1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Postsynaptically</a:t>
            </a:r>
            <a:r>
              <a:rPr lang="cs-CZ" dirty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active</a:t>
            </a:r>
            <a:r>
              <a:rPr lang="cs-CZ" dirty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:</a:t>
            </a:r>
          </a:p>
          <a:p>
            <a:pPr lvl="1"/>
            <a:r>
              <a:rPr lang="cs-CZ" sz="2800" dirty="0" err="1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Depolarizing</a:t>
            </a:r>
            <a:r>
              <a:rPr lang="cs-CZ" sz="2800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2800" dirty="0" err="1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blocking</a:t>
            </a:r>
            <a:r>
              <a:rPr lang="cs-CZ" sz="2800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2800" dirty="0" err="1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agents</a:t>
            </a:r>
            <a:r>
              <a:rPr lang="cs-CZ" sz="2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(</a:t>
            </a:r>
            <a:r>
              <a:rPr lang="cs-CZ" sz="28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suxamethonium</a:t>
            </a:r>
            <a:r>
              <a:rPr lang="cs-CZ" sz="2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)</a:t>
            </a:r>
          </a:p>
          <a:p>
            <a:pPr lvl="1"/>
            <a:endParaRPr lang="cs-CZ" sz="1800" dirty="0">
              <a:solidFill>
                <a:schemeClr val="accent5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lvl="1"/>
            <a:r>
              <a:rPr lang="cs-CZ" sz="2800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Non-</a:t>
            </a:r>
            <a:r>
              <a:rPr lang="cs-CZ" sz="2800" dirty="0" err="1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depolarizing</a:t>
            </a:r>
            <a:r>
              <a:rPr lang="cs-CZ" sz="2800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2800" dirty="0" err="1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blocking</a:t>
            </a:r>
            <a:r>
              <a:rPr lang="cs-CZ" sz="2800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2800" dirty="0" err="1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agents</a:t>
            </a:r>
            <a:r>
              <a:rPr lang="cs-CZ" sz="2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(</a:t>
            </a:r>
            <a:r>
              <a:rPr lang="cs-CZ" sz="28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atracurium</a:t>
            </a:r>
            <a:r>
              <a:rPr lang="cs-CZ" sz="2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, </a:t>
            </a:r>
            <a:r>
              <a:rPr lang="cs-CZ" sz="28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vecuronium</a:t>
            </a:r>
            <a:r>
              <a:rPr lang="cs-CZ" sz="2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, </a:t>
            </a:r>
            <a:r>
              <a:rPr lang="cs-CZ" sz="28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pancuronium</a:t>
            </a:r>
            <a:r>
              <a:rPr lang="cs-CZ" sz="2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28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etc</a:t>
            </a:r>
            <a:r>
              <a:rPr lang="cs-CZ" sz="2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.)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2872599" y="827206"/>
            <a:ext cx="3246402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600" dirty="0" err="1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Mechanism</a:t>
            </a:r>
            <a:r>
              <a:rPr lang="cs-CZ" sz="2600" dirty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2600" dirty="0" err="1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of</a:t>
            </a:r>
            <a:r>
              <a:rPr lang="cs-CZ" sz="2600" dirty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2600" dirty="0" err="1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action</a:t>
            </a:r>
            <a:endParaRPr lang="cs-CZ" sz="2600" dirty="0">
              <a:solidFill>
                <a:schemeClr val="accent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8" name="Přímá spojnice se šipkou 7"/>
          <p:cNvCxnSpPr>
            <a:stCxn id="6" idx="2"/>
          </p:cNvCxnSpPr>
          <p:nvPr/>
        </p:nvCxnSpPr>
        <p:spPr>
          <a:xfrm flipH="1">
            <a:off x="2728588" y="1319649"/>
            <a:ext cx="1767212" cy="434189"/>
          </a:xfrm>
          <a:prstGeom prst="straightConnector1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nice se šipkou 9"/>
          <p:cNvCxnSpPr>
            <a:stCxn id="6" idx="2"/>
          </p:cNvCxnSpPr>
          <p:nvPr/>
        </p:nvCxnSpPr>
        <p:spPr>
          <a:xfrm>
            <a:off x="4495800" y="1319649"/>
            <a:ext cx="1905191" cy="434189"/>
          </a:xfrm>
          <a:prstGeom prst="straightConnector1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2836898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107504" y="0"/>
            <a:ext cx="8928992" cy="836712"/>
          </a:xfrm>
        </p:spPr>
        <p:txBody>
          <a:bodyPr anchor="ctr">
            <a:normAutofit/>
          </a:bodyPr>
          <a:lstStyle/>
          <a:p>
            <a:pPr algn="ctr" eaLnBrk="1" hangingPunct="1"/>
            <a:r>
              <a:rPr lang="cs-CZ" sz="4000" b="1" dirty="0" err="1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Centrally</a:t>
            </a:r>
            <a:r>
              <a:rPr lang="cs-CZ" sz="4000" b="1" dirty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4000" dirty="0" err="1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</a:t>
            </a:r>
            <a:r>
              <a:rPr lang="cs-CZ" sz="4000" b="1" dirty="0" err="1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ctive</a:t>
            </a:r>
            <a:r>
              <a:rPr lang="cs-CZ" sz="4000" b="1" dirty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4000" dirty="0" err="1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</a:t>
            </a:r>
            <a:r>
              <a:rPr lang="cs-CZ" sz="4000" b="1" dirty="0" err="1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gents</a:t>
            </a:r>
            <a:endParaRPr lang="cs-CZ" sz="4000" b="1" dirty="0">
              <a:solidFill>
                <a:schemeClr val="accent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8195" name="Rectangle 3"/>
          <p:cNvSpPr>
            <a:spLocks noGrp="1"/>
          </p:cNvSpPr>
          <p:nvPr>
            <p:ph idx="1"/>
          </p:nvPr>
        </p:nvSpPr>
        <p:spPr>
          <a:xfrm>
            <a:off x="251520" y="764704"/>
            <a:ext cx="8712968" cy="5760640"/>
          </a:xfrm>
        </p:spPr>
        <p:txBody>
          <a:bodyPr>
            <a:noAutofit/>
          </a:bodyPr>
          <a:lstStyle/>
          <a:p>
            <a:r>
              <a:rPr lang="cs-CZ" sz="26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Attenuate</a:t>
            </a:r>
            <a:r>
              <a:rPr lang="cs-CZ" sz="2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2600" dirty="0" err="1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transmission</a:t>
            </a:r>
            <a:r>
              <a:rPr lang="cs-CZ" sz="2600" dirty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2600" dirty="0" err="1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of</a:t>
            </a:r>
            <a:r>
              <a:rPr lang="cs-CZ" sz="2600" dirty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2600" dirty="0" err="1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motoric</a:t>
            </a:r>
            <a:r>
              <a:rPr lang="cs-CZ" sz="2600" dirty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2600" dirty="0" err="1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impulses</a:t>
            </a:r>
            <a:r>
              <a:rPr lang="cs-CZ" sz="2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in </a:t>
            </a:r>
            <a:r>
              <a:rPr lang="cs-CZ" sz="2600" b="1" dirty="0" err="1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spinal</a:t>
            </a:r>
            <a:r>
              <a:rPr lang="cs-CZ" sz="2600" b="1" dirty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2600" b="1" dirty="0" err="1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cord</a:t>
            </a:r>
            <a:r>
              <a:rPr lang="cs-CZ" sz="2600" b="1" dirty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2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and </a:t>
            </a:r>
            <a:r>
              <a:rPr lang="cs-CZ" sz="2600" b="1" dirty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CNS</a:t>
            </a:r>
          </a:p>
          <a:p>
            <a:r>
              <a:rPr lang="cs-CZ" sz="2600" dirty="0" err="1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Decrease</a:t>
            </a:r>
            <a:r>
              <a:rPr lang="cs-CZ" sz="2600" dirty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2600" dirty="0" err="1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muscle</a:t>
            </a:r>
            <a:r>
              <a:rPr lang="cs-CZ" sz="2600" dirty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tone</a:t>
            </a:r>
            <a:r>
              <a:rPr lang="cs-CZ" sz="2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, do not influence </a:t>
            </a:r>
            <a:r>
              <a:rPr lang="cs-CZ" sz="2600" dirty="0" err="1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intentional</a:t>
            </a:r>
            <a:r>
              <a:rPr lang="cs-CZ" sz="2600" dirty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2600" dirty="0" err="1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contractions</a:t>
            </a:r>
            <a:r>
              <a:rPr lang="cs-CZ" sz="2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→ </a:t>
            </a:r>
            <a:r>
              <a:rPr lang="cs-CZ" sz="26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weaker</a:t>
            </a:r>
            <a:r>
              <a:rPr lang="cs-CZ" sz="2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26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muscle</a:t>
            </a:r>
            <a:r>
              <a:rPr lang="cs-CZ" sz="2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26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relaxant</a:t>
            </a:r>
            <a:r>
              <a:rPr lang="cs-CZ" sz="2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26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activity</a:t>
            </a:r>
            <a:endParaRPr lang="cs-CZ" sz="26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r>
              <a:rPr lang="cs-CZ" sz="2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AE:</a:t>
            </a:r>
            <a:r>
              <a:rPr lang="cs-CZ" sz="2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26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depression</a:t>
            </a:r>
            <a:r>
              <a:rPr lang="cs-CZ" sz="2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26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of</a:t>
            </a:r>
            <a:r>
              <a:rPr lang="cs-CZ" sz="2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CNS → </a:t>
            </a:r>
            <a:r>
              <a:rPr lang="cs-CZ" sz="2600" dirty="0" err="1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sedation</a:t>
            </a:r>
            <a:r>
              <a:rPr lang="cs-CZ" sz="2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, somnolence, </a:t>
            </a:r>
            <a:r>
              <a:rPr lang="cs-CZ" sz="26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confusion</a:t>
            </a:r>
            <a:r>
              <a:rPr lang="cs-CZ" sz="2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…</a:t>
            </a:r>
          </a:p>
          <a:p>
            <a:r>
              <a:rPr lang="cs-CZ" sz="2600" b="1" dirty="0" err="1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Acute</a:t>
            </a:r>
            <a:r>
              <a:rPr lang="cs-CZ" sz="2600" b="1" dirty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and </a:t>
            </a:r>
            <a:r>
              <a:rPr lang="cs-CZ" sz="2600" b="1" dirty="0" err="1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chronic</a:t>
            </a:r>
            <a:r>
              <a:rPr lang="cs-CZ" sz="2600" b="1" dirty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2600" b="1" dirty="0" err="1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painful</a:t>
            </a:r>
            <a:r>
              <a:rPr lang="cs-CZ" sz="2600" b="1" dirty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2600" b="1" dirty="0" err="1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spasms</a:t>
            </a:r>
            <a:r>
              <a:rPr lang="cs-CZ" sz="2600" b="1" dirty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2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– p.o., </a:t>
            </a:r>
            <a:r>
              <a:rPr lang="cs-CZ" sz="26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parenterally</a:t>
            </a:r>
            <a:endParaRPr lang="cs-CZ" sz="26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lvl="1"/>
            <a:r>
              <a:rPr lang="cs-CZ" sz="2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Spastic</a:t>
            </a:r>
            <a:r>
              <a:rPr lang="cs-CZ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2600" dirty="0" err="1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rheumatism</a:t>
            </a:r>
            <a:r>
              <a:rPr lang="cs-CZ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</a:p>
          <a:p>
            <a:pPr lvl="1"/>
            <a:r>
              <a:rPr lang="cs-CZ" sz="2600" dirty="0" err="1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Damage</a:t>
            </a:r>
            <a:r>
              <a:rPr lang="cs-CZ" sz="2600" dirty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2600" dirty="0" err="1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of</a:t>
            </a:r>
            <a:r>
              <a:rPr lang="cs-CZ" sz="2600" dirty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2600" i="1" dirty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n. </a:t>
            </a:r>
            <a:r>
              <a:rPr lang="cs-CZ" sz="2600" i="1" dirty="0" err="1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ischiadicus</a:t>
            </a:r>
            <a:r>
              <a:rPr lang="cs-CZ" sz="2600" i="1" dirty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(</a:t>
            </a:r>
            <a:r>
              <a:rPr lang="cs-CZ" sz="2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spasms</a:t>
            </a:r>
            <a:r>
              <a:rPr lang="cs-CZ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2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of</a:t>
            </a:r>
            <a:r>
              <a:rPr lang="cs-CZ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2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deep</a:t>
            </a:r>
            <a:r>
              <a:rPr lang="cs-CZ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2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paravertebral</a:t>
            </a:r>
            <a:r>
              <a:rPr lang="cs-CZ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2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muscles</a:t>
            </a:r>
            <a:r>
              <a:rPr lang="cs-CZ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, </a:t>
            </a:r>
            <a:r>
              <a:rPr lang="cs-CZ" sz="2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compressions</a:t>
            </a:r>
            <a:r>
              <a:rPr lang="cs-CZ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in </a:t>
            </a:r>
            <a:r>
              <a:rPr lang="cs-CZ" sz="2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intervertebral</a:t>
            </a:r>
            <a:r>
              <a:rPr lang="cs-CZ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2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space</a:t>
            </a:r>
            <a:r>
              <a:rPr lang="cs-CZ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2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etc</a:t>
            </a:r>
            <a:r>
              <a:rPr lang="cs-CZ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.)</a:t>
            </a:r>
          </a:p>
          <a:p>
            <a:pPr lvl="1"/>
            <a:r>
              <a:rPr lang="cs-CZ" sz="2600" dirty="0" err="1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Spastic</a:t>
            </a:r>
            <a:r>
              <a:rPr lang="cs-CZ" sz="2600" dirty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2600" dirty="0" err="1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disorders</a:t>
            </a:r>
            <a:r>
              <a:rPr lang="cs-CZ" sz="2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26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associated</a:t>
            </a:r>
            <a:r>
              <a:rPr lang="cs-CZ" sz="2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26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with</a:t>
            </a:r>
            <a:r>
              <a:rPr lang="cs-CZ" sz="2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2600" dirty="0" err="1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cerebral</a:t>
            </a:r>
            <a:r>
              <a:rPr lang="cs-CZ" sz="2600" dirty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2600" dirty="0" err="1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palsy</a:t>
            </a:r>
            <a:r>
              <a:rPr lang="cs-CZ" sz="2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, </a:t>
            </a:r>
            <a:r>
              <a:rPr lang="cs-CZ" sz="2600" dirty="0" err="1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multiple</a:t>
            </a:r>
            <a:r>
              <a:rPr lang="cs-CZ" sz="2600" dirty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2600" dirty="0" err="1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sclerosis</a:t>
            </a:r>
            <a:r>
              <a:rPr lang="cs-CZ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,</a:t>
            </a:r>
            <a:r>
              <a:rPr lang="cs-CZ" sz="2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2600" dirty="0" err="1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injuries</a:t>
            </a:r>
            <a:r>
              <a:rPr lang="cs-CZ" sz="2600" dirty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26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of</a:t>
            </a:r>
            <a:r>
              <a:rPr lang="cs-CZ" sz="2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brain </a:t>
            </a:r>
            <a:r>
              <a:rPr lang="cs-CZ" sz="26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or</a:t>
            </a:r>
            <a:r>
              <a:rPr lang="cs-CZ" sz="2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spine…</a:t>
            </a:r>
          </a:p>
        </p:txBody>
      </p:sp>
    </p:spTree>
    <p:custDataLst>
      <p:tags r:id="rId1"/>
    </p:custData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107504" y="13678"/>
            <a:ext cx="8928992" cy="895041"/>
          </a:xfrm>
        </p:spPr>
        <p:txBody>
          <a:bodyPr anchor="ctr">
            <a:normAutofit/>
          </a:bodyPr>
          <a:lstStyle/>
          <a:p>
            <a:pPr algn="ctr"/>
            <a:r>
              <a:rPr lang="cs-CZ" sz="4000" dirty="0" err="1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Centrally</a:t>
            </a:r>
            <a:r>
              <a:rPr lang="cs-CZ" sz="4000" dirty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4000" dirty="0" err="1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Active</a:t>
            </a:r>
            <a:r>
              <a:rPr lang="cs-CZ" sz="4000" dirty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4000" dirty="0" err="1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Agents</a:t>
            </a:r>
            <a:endParaRPr lang="cs-CZ" sz="4000" b="1" dirty="0">
              <a:solidFill>
                <a:schemeClr val="accent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9219" name="Rectangle 3"/>
          <p:cNvSpPr>
            <a:spLocks noGrp="1"/>
          </p:cNvSpPr>
          <p:nvPr>
            <p:ph idx="1"/>
          </p:nvPr>
        </p:nvSpPr>
        <p:spPr>
          <a:xfrm>
            <a:off x="323528" y="836712"/>
            <a:ext cx="8363272" cy="5832648"/>
          </a:xfrm>
        </p:spPr>
        <p:txBody>
          <a:bodyPr>
            <a:noAutofit/>
          </a:bodyPr>
          <a:lstStyle/>
          <a:p>
            <a:pPr marL="0" indent="0" eaLnBrk="1" hangingPunct="1">
              <a:buNone/>
            </a:pPr>
            <a:r>
              <a:rPr lang="cs-CZ" sz="26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Mechanism</a:t>
            </a:r>
            <a:r>
              <a:rPr lang="cs-CZ" sz="2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26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of</a:t>
            </a:r>
            <a:r>
              <a:rPr lang="cs-CZ" sz="2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26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action</a:t>
            </a:r>
            <a:r>
              <a:rPr lang="cs-CZ" sz="2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:</a:t>
            </a:r>
          </a:p>
          <a:p>
            <a:pPr eaLnBrk="1" hangingPunct="1"/>
            <a:r>
              <a:rPr lang="cs-CZ" sz="26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Increase</a:t>
            </a:r>
            <a:r>
              <a:rPr lang="cs-CZ" sz="2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26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effects</a:t>
            </a:r>
            <a:r>
              <a:rPr lang="cs-CZ" sz="2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26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of</a:t>
            </a:r>
            <a:r>
              <a:rPr lang="cs-CZ" sz="2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inhibitory </a:t>
            </a:r>
            <a:r>
              <a:rPr lang="cs-CZ" sz="26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neurotransmitter</a:t>
            </a:r>
            <a:r>
              <a:rPr lang="cs-CZ" sz="2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br>
              <a:rPr lang="cs-CZ" sz="2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l-GR" sz="2600" b="1" dirty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γ</a:t>
            </a:r>
            <a:r>
              <a:rPr lang="cs-CZ" sz="2600" b="1" dirty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-</a:t>
            </a:r>
            <a:r>
              <a:rPr lang="cs-CZ" sz="2600" b="1" dirty="0" err="1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aminobutyric</a:t>
            </a:r>
            <a:r>
              <a:rPr lang="cs-CZ" sz="2600" b="1" dirty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acid </a:t>
            </a:r>
            <a:r>
              <a:rPr lang="cs-CZ" sz="2600" dirty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(GABA) in </a:t>
            </a:r>
            <a:r>
              <a:rPr lang="cs-CZ" sz="2600" b="1" dirty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CNS </a:t>
            </a:r>
            <a:r>
              <a:rPr lang="cs-CZ" sz="2600" dirty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and </a:t>
            </a:r>
            <a:r>
              <a:rPr lang="cs-CZ" sz="2600" b="1" dirty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spine </a:t>
            </a:r>
            <a:r>
              <a:rPr lang="cs-CZ" sz="2600" b="1" dirty="0" err="1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cord</a:t>
            </a:r>
            <a:endParaRPr lang="el-GR" sz="2600" b="1" dirty="0">
              <a:solidFill>
                <a:schemeClr val="accent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eaLnBrk="1" hangingPunct="1">
              <a:buFont typeface="Arial" charset="0"/>
              <a:buNone/>
            </a:pPr>
            <a:r>
              <a:rPr lang="cs-CZ" sz="2600" b="1" dirty="0" err="1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Baclofen</a:t>
            </a:r>
            <a:endParaRPr lang="cs-CZ" sz="2600" b="1" dirty="0">
              <a:solidFill>
                <a:schemeClr val="accent5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r>
              <a:rPr lang="cs-CZ" sz="26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cs typeface="Arial"/>
              </a:rPr>
              <a:t>Attenuates</a:t>
            </a:r>
            <a:r>
              <a:rPr lang="cs-CZ" sz="2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cs typeface="Arial"/>
              </a:rPr>
              <a:t> </a:t>
            </a:r>
            <a:r>
              <a:rPr lang="cs-CZ" sz="26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cs typeface="Arial"/>
              </a:rPr>
              <a:t>the</a:t>
            </a:r>
            <a:r>
              <a:rPr lang="cs-CZ" sz="2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cs typeface="Arial"/>
              </a:rPr>
              <a:t> </a:t>
            </a:r>
            <a:r>
              <a:rPr lang="cs-CZ" sz="26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cs typeface="Arial"/>
              </a:rPr>
              <a:t>activation</a:t>
            </a:r>
            <a:r>
              <a:rPr lang="cs-CZ" sz="2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cs typeface="Arial"/>
              </a:rPr>
              <a:t> </a:t>
            </a:r>
            <a:r>
              <a:rPr lang="cs-CZ" sz="26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cs typeface="Arial"/>
              </a:rPr>
              <a:t>of</a:t>
            </a:r>
            <a:r>
              <a:rPr lang="cs-CZ" sz="2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cs typeface="Arial"/>
              </a:rPr>
              <a:t> motor </a:t>
            </a:r>
            <a:r>
              <a:rPr lang="cs-CZ" sz="26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cs typeface="Arial"/>
              </a:rPr>
              <a:t>neurons</a:t>
            </a:r>
            <a:r>
              <a:rPr lang="cs-CZ" sz="2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cs typeface="Arial"/>
              </a:rPr>
              <a:t> in </a:t>
            </a:r>
            <a:r>
              <a:rPr lang="cs-CZ" sz="26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cs typeface="Arial"/>
              </a:rPr>
              <a:t>the</a:t>
            </a:r>
            <a:r>
              <a:rPr lang="cs-CZ" sz="2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cs typeface="Arial"/>
              </a:rPr>
              <a:t> spine </a:t>
            </a:r>
            <a:r>
              <a:rPr lang="cs-CZ" sz="26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cs typeface="Arial"/>
              </a:rPr>
              <a:t>cord</a:t>
            </a:r>
            <a:endParaRPr lang="cs-CZ" sz="26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/>
              <a:cs typeface="Arial"/>
            </a:endParaRPr>
          </a:p>
          <a:p>
            <a:r>
              <a:rPr lang="cs-CZ" sz="2600" dirty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GABA</a:t>
            </a:r>
            <a:r>
              <a:rPr lang="cs-CZ" sz="2600" baseline="-25000" dirty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B</a:t>
            </a:r>
            <a:r>
              <a:rPr lang="cs-CZ" sz="2600" dirty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receptor </a:t>
            </a:r>
            <a:r>
              <a:rPr lang="cs-CZ" sz="2600" dirty="0" err="1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agonist</a:t>
            </a:r>
            <a:endParaRPr lang="cs-CZ" sz="2600" dirty="0">
              <a:solidFill>
                <a:schemeClr val="accent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r>
              <a:rPr lang="cs-CZ" sz="26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Multiple</a:t>
            </a:r>
            <a:r>
              <a:rPr lang="cs-CZ" sz="2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26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sclerosis</a:t>
            </a:r>
            <a:r>
              <a:rPr lang="cs-CZ" sz="2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, </a:t>
            </a:r>
            <a:r>
              <a:rPr lang="cs-CZ" sz="26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cerebral</a:t>
            </a:r>
            <a:r>
              <a:rPr lang="cs-CZ" sz="2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26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palsy</a:t>
            </a:r>
            <a:r>
              <a:rPr lang="cs-CZ" sz="2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, </a:t>
            </a:r>
            <a:r>
              <a:rPr lang="cs-CZ" sz="26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injuries</a:t>
            </a:r>
            <a:r>
              <a:rPr lang="cs-CZ" sz="2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26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of</a:t>
            </a:r>
            <a:r>
              <a:rPr lang="cs-CZ" sz="2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brain and </a:t>
            </a:r>
            <a:r>
              <a:rPr lang="cs-CZ" sz="26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spinal</a:t>
            </a:r>
            <a:r>
              <a:rPr lang="cs-CZ" sz="2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26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cord</a:t>
            </a:r>
            <a:r>
              <a:rPr lang="cs-CZ" sz="2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…</a:t>
            </a:r>
          </a:p>
          <a:p>
            <a:endParaRPr lang="cs-CZ" sz="26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r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179512" y="116632"/>
            <a:ext cx="8964488" cy="792088"/>
          </a:xfrm>
        </p:spPr>
        <p:txBody>
          <a:bodyPr anchor="ctr">
            <a:noAutofit/>
          </a:bodyPr>
          <a:lstStyle/>
          <a:p>
            <a:pPr algn="ctr"/>
            <a:r>
              <a:rPr lang="cs-CZ" dirty="0" err="1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Centrally</a:t>
            </a:r>
            <a:r>
              <a:rPr lang="cs-CZ" dirty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Active</a:t>
            </a:r>
            <a:r>
              <a:rPr lang="cs-CZ" dirty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Agents</a:t>
            </a:r>
            <a:endParaRPr lang="fr-FR" b="1" dirty="0">
              <a:solidFill>
                <a:schemeClr val="accent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251521" y="1268760"/>
            <a:ext cx="4851066" cy="5184576"/>
          </a:xfrm>
        </p:spPr>
        <p:txBody>
          <a:bodyPr>
            <a:normAutofit/>
          </a:bodyPr>
          <a:lstStyle/>
          <a:p>
            <a:r>
              <a:rPr lang="cs-CZ" sz="2600" dirty="0" err="1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Baclofen</a:t>
            </a:r>
            <a:endParaRPr lang="cs-CZ" sz="2600" dirty="0">
              <a:solidFill>
                <a:schemeClr val="accent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r>
              <a:rPr lang="cs-CZ" sz="2600" dirty="0" err="1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Benzodiazepines</a:t>
            </a:r>
            <a:r>
              <a:rPr lang="cs-CZ" sz="2600" dirty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:</a:t>
            </a:r>
          </a:p>
          <a:p>
            <a:pPr lvl="1"/>
            <a:r>
              <a:rPr lang="cs-CZ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Tetrazepam </a:t>
            </a:r>
          </a:p>
          <a:p>
            <a:pPr lvl="1"/>
            <a:r>
              <a:rPr lang="cs-CZ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Diazepam</a:t>
            </a:r>
          </a:p>
          <a:p>
            <a:pPr lvl="1"/>
            <a:r>
              <a:rPr lang="cs-CZ" sz="2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Clonazepam</a:t>
            </a:r>
            <a:endParaRPr lang="cs-CZ" sz="2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r>
              <a:rPr lang="cs-CZ" sz="2600" dirty="0" err="1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Thiocolchicoside</a:t>
            </a:r>
            <a:endParaRPr lang="cs-CZ" sz="2600" dirty="0">
              <a:solidFill>
                <a:schemeClr val="accent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r>
              <a:rPr lang="cs-CZ" sz="2600" dirty="0" err="1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Mephenoxalone</a:t>
            </a:r>
            <a:endParaRPr lang="cs-CZ" sz="2600" dirty="0">
              <a:solidFill>
                <a:schemeClr val="accent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r>
              <a:rPr lang="cs-CZ" sz="2600" dirty="0" err="1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Tizanidine</a:t>
            </a:r>
            <a:endParaRPr lang="cs-CZ" sz="2600" dirty="0">
              <a:solidFill>
                <a:schemeClr val="accent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r>
              <a:rPr lang="cs-CZ" sz="2600" dirty="0" err="1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Guaifenesin</a:t>
            </a:r>
            <a:endParaRPr lang="cs-CZ" sz="2600" dirty="0">
              <a:solidFill>
                <a:schemeClr val="accent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r>
              <a:rPr lang="cs-CZ" sz="2600" dirty="0" err="1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Orphenadrine</a:t>
            </a:r>
            <a:endParaRPr lang="cs-CZ" sz="2600" dirty="0">
              <a:solidFill>
                <a:schemeClr val="accent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endParaRPr lang="cs-CZ" sz="2600" dirty="0"/>
          </a:p>
        </p:txBody>
      </p:sp>
      <p:sp>
        <p:nvSpPr>
          <p:cNvPr id="3" name="TextovéPole 2"/>
          <p:cNvSpPr txBox="1"/>
          <p:nvPr/>
        </p:nvSpPr>
        <p:spPr>
          <a:xfrm>
            <a:off x="4942040" y="1496817"/>
            <a:ext cx="3597459" cy="2893100"/>
          </a:xfrm>
          <a:prstGeom prst="rect">
            <a:avLst/>
          </a:prstGeom>
          <a:noFill/>
          <a:ln>
            <a:solidFill>
              <a:schemeClr val="accent2">
                <a:lumMod val="60000"/>
                <a:lumOff val="40000"/>
              </a:schemeClr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cs-CZ" sz="2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Psychiatric</a:t>
            </a:r>
            <a:r>
              <a:rPr lang="cs-CZ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2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medication</a:t>
            </a:r>
            <a:r>
              <a:rPr lang="cs-CZ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pPr algn="ctr"/>
            <a:r>
              <a:rPr lang="cs-CZ" sz="2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with</a:t>
            </a:r>
            <a:r>
              <a:rPr lang="cs-CZ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5 </a:t>
            </a:r>
            <a:r>
              <a:rPr lang="cs-CZ" sz="2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effects</a:t>
            </a:r>
            <a:r>
              <a:rPr lang="cs-CZ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</a:p>
          <a:p>
            <a:pPr algn="ctr"/>
            <a:r>
              <a:rPr lang="cs-CZ" sz="2600" dirty="0" err="1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Anxiolytic</a:t>
            </a:r>
            <a:endParaRPr lang="cs-CZ" sz="2600" dirty="0">
              <a:solidFill>
                <a:schemeClr val="accent5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cs-CZ" sz="2600" dirty="0" err="1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Hypnotic</a:t>
            </a:r>
            <a:endParaRPr lang="cs-CZ" sz="2600" dirty="0">
              <a:solidFill>
                <a:schemeClr val="accent5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cs-CZ" sz="2600" b="1" dirty="0" err="1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Muscle</a:t>
            </a:r>
            <a:r>
              <a:rPr lang="cs-CZ" sz="2600" b="1" dirty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2600" b="1" dirty="0" err="1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relaxant</a:t>
            </a:r>
            <a:endParaRPr lang="cs-CZ" sz="2600" b="1" dirty="0">
              <a:solidFill>
                <a:schemeClr val="accent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cs-CZ" sz="2600" dirty="0" err="1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Anticonvulsant</a:t>
            </a:r>
            <a:endParaRPr lang="cs-CZ" sz="2600" dirty="0">
              <a:solidFill>
                <a:schemeClr val="accent5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cs-CZ" sz="2600" dirty="0" err="1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Amnestic</a:t>
            </a:r>
            <a:endParaRPr lang="cs-CZ" sz="2600" dirty="0">
              <a:solidFill>
                <a:schemeClr val="accent5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5" name="Přímá spojnice se šipkou 4"/>
          <p:cNvCxnSpPr/>
          <p:nvPr/>
        </p:nvCxnSpPr>
        <p:spPr>
          <a:xfrm>
            <a:off x="3347864" y="1988840"/>
            <a:ext cx="1368152" cy="0"/>
          </a:xfrm>
          <a:prstGeom prst="straightConnector1">
            <a:avLst/>
          </a:prstGeom>
          <a:ln w="19050">
            <a:solidFill>
              <a:schemeClr val="accent2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ovéPole 5"/>
          <p:cNvSpPr txBox="1"/>
          <p:nvPr/>
        </p:nvSpPr>
        <p:spPr>
          <a:xfrm>
            <a:off x="5209864" y="4509120"/>
            <a:ext cx="3682615" cy="2092881"/>
          </a:xfrm>
          <a:prstGeom prst="rect">
            <a:avLst/>
          </a:prstGeom>
          <a:noFill/>
          <a:ln>
            <a:solidFill>
              <a:schemeClr val="accent2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cs-CZ" sz="2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Low</a:t>
            </a:r>
            <a:r>
              <a:rPr lang="cs-CZ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2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doses</a:t>
            </a:r>
            <a:r>
              <a:rPr lang="cs-CZ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2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have</a:t>
            </a:r>
            <a:r>
              <a:rPr lang="cs-CZ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2600" dirty="0" err="1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expectorant</a:t>
            </a:r>
            <a:r>
              <a:rPr lang="cs-CZ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2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effect</a:t>
            </a:r>
            <a:r>
              <a:rPr lang="cs-CZ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</a:t>
            </a:r>
          </a:p>
          <a:p>
            <a:r>
              <a:rPr lang="cs-CZ" sz="2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Higher</a:t>
            </a:r>
            <a:r>
              <a:rPr lang="cs-CZ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2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doses</a:t>
            </a:r>
            <a:r>
              <a:rPr lang="cs-CZ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2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have</a:t>
            </a:r>
            <a:r>
              <a:rPr lang="cs-CZ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2600" dirty="0" err="1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muscle</a:t>
            </a:r>
            <a:r>
              <a:rPr lang="cs-CZ" sz="2600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2600" dirty="0" err="1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relaxant</a:t>
            </a:r>
            <a:r>
              <a:rPr lang="cs-CZ" sz="2600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</a:t>
            </a:r>
            <a:r>
              <a:rPr lang="cs-CZ" sz="2600" dirty="0" err="1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anxiolytic</a:t>
            </a:r>
            <a:r>
              <a:rPr lang="cs-CZ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2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effect</a:t>
            </a:r>
            <a:endParaRPr lang="cs-CZ" sz="2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11" name="Přímá spojnice se šipkou 10"/>
          <p:cNvCxnSpPr>
            <a:endCxn id="6" idx="1"/>
          </p:cNvCxnSpPr>
          <p:nvPr/>
        </p:nvCxnSpPr>
        <p:spPr>
          <a:xfrm>
            <a:off x="2601253" y="5373218"/>
            <a:ext cx="2608611" cy="182343"/>
          </a:xfrm>
          <a:prstGeom prst="straightConnector1">
            <a:avLst/>
          </a:prstGeom>
          <a:ln w="19050">
            <a:solidFill>
              <a:schemeClr val="accent2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ovéPole 3"/>
          <p:cNvSpPr txBox="1"/>
          <p:nvPr/>
        </p:nvSpPr>
        <p:spPr>
          <a:xfrm>
            <a:off x="4945460" y="848826"/>
            <a:ext cx="386375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b="1" dirty="0" err="1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MoA</a:t>
            </a:r>
            <a:r>
              <a:rPr lang="cs-CZ" sz="2000" b="1" dirty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r>
              <a:rPr lang="cs-CZ" sz="2000" dirty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2000" dirty="0" err="1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Enhance</a:t>
            </a:r>
            <a:r>
              <a:rPr lang="cs-CZ" sz="2000" dirty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2000" dirty="0" err="1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of</a:t>
            </a:r>
            <a:r>
              <a:rPr lang="cs-CZ" sz="2000" dirty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2000" dirty="0" err="1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GABAergic</a:t>
            </a:r>
            <a:endParaRPr lang="cs-CZ" sz="2000" dirty="0">
              <a:solidFill>
                <a:schemeClr val="accent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cs-CZ" sz="2000" dirty="0" err="1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transmission</a:t>
            </a:r>
            <a:r>
              <a:rPr lang="cs-CZ" sz="2000" dirty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– GABA</a:t>
            </a:r>
            <a:r>
              <a:rPr lang="cs-CZ" sz="2000" baseline="-25000" dirty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cs-CZ" sz="2000" dirty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2000" dirty="0" err="1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receptors</a:t>
            </a:r>
            <a:endParaRPr lang="cs-CZ" sz="2000" dirty="0">
              <a:solidFill>
                <a:schemeClr val="accent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75023"/>
            <a:ext cx="8229600" cy="733697"/>
          </a:xfrm>
        </p:spPr>
        <p:txBody>
          <a:bodyPr anchor="ctr">
            <a:normAutofit/>
          </a:bodyPr>
          <a:lstStyle/>
          <a:p>
            <a:pPr algn="ctr"/>
            <a:r>
              <a:rPr lang="cs-CZ" sz="4000" dirty="0" err="1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Overview</a:t>
            </a:r>
            <a:r>
              <a:rPr lang="cs-CZ" sz="4000" dirty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4000" dirty="0" err="1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of</a:t>
            </a:r>
            <a:r>
              <a:rPr lang="cs-CZ" sz="4000" dirty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4000" dirty="0" err="1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Muscle</a:t>
            </a:r>
            <a:r>
              <a:rPr lang="cs-CZ" sz="4000" dirty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4000" dirty="0" err="1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Relaxants</a:t>
            </a:r>
            <a:endParaRPr lang="cs-CZ" sz="4000" dirty="0">
              <a:solidFill>
                <a:schemeClr val="accent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827584" y="1823025"/>
            <a:ext cx="3653772" cy="4896544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cs-CZ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Centrally</a:t>
            </a:r>
            <a:r>
              <a:rPr lang="cs-CZ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active</a:t>
            </a:r>
            <a:endParaRPr lang="cs-CZ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0" indent="0" algn="ctr">
              <a:buNone/>
            </a:pPr>
            <a:endParaRPr lang="cs-CZ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r>
              <a:rPr lang="cs-CZ" dirty="0" err="1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Baclofen</a:t>
            </a:r>
            <a:endParaRPr lang="cs-CZ" dirty="0">
              <a:solidFill>
                <a:schemeClr val="accent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r>
              <a:rPr lang="cs-CZ" dirty="0" err="1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Benzodiazepines</a:t>
            </a:r>
            <a:r>
              <a:rPr lang="cs-CZ" dirty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:</a:t>
            </a:r>
          </a:p>
          <a:p>
            <a:pPr lvl="1"/>
            <a:r>
              <a:rPr lang="cs-CZ" sz="2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Tetrazepam </a:t>
            </a:r>
          </a:p>
          <a:p>
            <a:pPr lvl="1"/>
            <a:r>
              <a:rPr lang="cs-CZ" sz="2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Diazepam</a:t>
            </a:r>
          </a:p>
          <a:p>
            <a:pPr lvl="1"/>
            <a:r>
              <a:rPr lang="cs-CZ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Clonazepam</a:t>
            </a:r>
            <a:endParaRPr lang="cs-CZ" sz="28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r>
              <a:rPr lang="cs-CZ" dirty="0" err="1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Thiocolchicoside</a:t>
            </a:r>
            <a:endParaRPr lang="cs-CZ" dirty="0">
              <a:solidFill>
                <a:schemeClr val="accent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r>
              <a:rPr lang="cs-CZ" dirty="0" err="1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Mephenoxalone</a:t>
            </a:r>
            <a:endParaRPr lang="cs-CZ" dirty="0">
              <a:solidFill>
                <a:schemeClr val="accent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r>
              <a:rPr lang="cs-CZ" dirty="0" err="1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Tizanidine</a:t>
            </a:r>
            <a:endParaRPr lang="cs-CZ" dirty="0">
              <a:solidFill>
                <a:schemeClr val="accent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r>
              <a:rPr lang="cs-CZ" dirty="0" err="1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Guaifenesin</a:t>
            </a:r>
            <a:endParaRPr lang="cs-CZ" dirty="0">
              <a:solidFill>
                <a:schemeClr val="accent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r>
              <a:rPr lang="cs-CZ" dirty="0" err="1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Orphenadrine</a:t>
            </a:r>
            <a:endParaRPr lang="cs-CZ" dirty="0">
              <a:solidFill>
                <a:schemeClr val="accent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endParaRPr lang="cs-CZ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endParaRPr lang="cs-CZ" dirty="0">
              <a:solidFill>
                <a:srgbClr val="009900"/>
              </a:solidFill>
              <a:latin typeface="Arial" pitchFamily="34" charset="0"/>
              <a:cs typeface="Arial" pitchFamily="34" charset="0"/>
            </a:endParaRPr>
          </a:p>
          <a:p>
            <a:endParaRPr lang="cs-CZ" dirty="0"/>
          </a:p>
          <a:p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2"/>
          </p:nvPr>
        </p:nvSpPr>
        <p:spPr>
          <a:xfrm>
            <a:off x="4572000" y="1844824"/>
            <a:ext cx="4392488" cy="4712433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cs-CZ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Peripherally</a:t>
            </a:r>
            <a:r>
              <a:rPr lang="cs-CZ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active</a:t>
            </a:r>
            <a:endParaRPr lang="cs-CZ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endParaRPr lang="cs-CZ" dirty="0">
              <a:solidFill>
                <a:schemeClr val="accent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r>
              <a:rPr lang="cs-CZ" dirty="0" err="1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Presynaptically</a:t>
            </a:r>
            <a:r>
              <a:rPr lang="cs-CZ" dirty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active</a:t>
            </a:r>
            <a:r>
              <a:rPr lang="cs-CZ" dirty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:</a:t>
            </a:r>
            <a:r>
              <a:rPr lang="cs-CZ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botulinum</a:t>
            </a:r>
            <a:r>
              <a:rPr lang="cs-CZ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toxin</a:t>
            </a:r>
          </a:p>
          <a:p>
            <a:endParaRPr lang="cs-CZ" sz="1800" dirty="0">
              <a:solidFill>
                <a:schemeClr val="accent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r>
              <a:rPr lang="cs-CZ" dirty="0" err="1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Postsynaptically</a:t>
            </a:r>
            <a:r>
              <a:rPr lang="cs-CZ" dirty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active</a:t>
            </a:r>
            <a:r>
              <a:rPr lang="cs-CZ" dirty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:</a:t>
            </a:r>
          </a:p>
          <a:p>
            <a:pPr lvl="1"/>
            <a:r>
              <a:rPr lang="cs-CZ" sz="2800" dirty="0" err="1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Depolarizing</a:t>
            </a:r>
            <a:r>
              <a:rPr lang="cs-CZ" sz="2800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2800" dirty="0" err="1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blocking</a:t>
            </a:r>
            <a:r>
              <a:rPr lang="cs-CZ" sz="2800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2800" dirty="0" err="1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agents</a:t>
            </a:r>
            <a:r>
              <a:rPr lang="cs-CZ" sz="2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(</a:t>
            </a:r>
            <a:r>
              <a:rPr lang="cs-CZ" sz="28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suxamethonium</a:t>
            </a:r>
            <a:r>
              <a:rPr lang="cs-CZ" sz="2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)</a:t>
            </a:r>
          </a:p>
          <a:p>
            <a:pPr lvl="1"/>
            <a:endParaRPr lang="cs-CZ" sz="1800" dirty="0">
              <a:solidFill>
                <a:schemeClr val="accent5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lvl="1"/>
            <a:r>
              <a:rPr lang="cs-CZ" sz="2800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Non-</a:t>
            </a:r>
            <a:r>
              <a:rPr lang="cs-CZ" sz="2800" dirty="0" err="1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depolarizing</a:t>
            </a:r>
            <a:r>
              <a:rPr lang="cs-CZ" sz="2800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2800" dirty="0" err="1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blocking</a:t>
            </a:r>
            <a:r>
              <a:rPr lang="cs-CZ" sz="2800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2800" dirty="0" err="1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agents</a:t>
            </a:r>
            <a:r>
              <a:rPr lang="cs-CZ" sz="2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(</a:t>
            </a:r>
            <a:r>
              <a:rPr lang="cs-CZ" sz="28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atracurium</a:t>
            </a:r>
            <a:r>
              <a:rPr lang="cs-CZ" sz="2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, </a:t>
            </a:r>
            <a:r>
              <a:rPr lang="cs-CZ" sz="28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vecuronium</a:t>
            </a:r>
            <a:r>
              <a:rPr lang="cs-CZ" sz="2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, </a:t>
            </a:r>
            <a:r>
              <a:rPr lang="cs-CZ" sz="28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pancuronium</a:t>
            </a:r>
            <a:r>
              <a:rPr lang="cs-CZ" sz="2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28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etc</a:t>
            </a:r>
            <a:r>
              <a:rPr lang="cs-CZ" sz="2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.)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2872599" y="827206"/>
            <a:ext cx="3246402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600" dirty="0" err="1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Mechanism</a:t>
            </a:r>
            <a:r>
              <a:rPr lang="cs-CZ" sz="2600" dirty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2600" dirty="0" err="1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of</a:t>
            </a:r>
            <a:r>
              <a:rPr lang="cs-CZ" sz="2600" dirty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2600" dirty="0" err="1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action</a:t>
            </a:r>
            <a:endParaRPr lang="cs-CZ" sz="2600" dirty="0">
              <a:solidFill>
                <a:schemeClr val="accent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8" name="Přímá spojnice se šipkou 7"/>
          <p:cNvCxnSpPr>
            <a:stCxn id="6" idx="2"/>
          </p:cNvCxnSpPr>
          <p:nvPr/>
        </p:nvCxnSpPr>
        <p:spPr>
          <a:xfrm flipH="1">
            <a:off x="2728588" y="1319649"/>
            <a:ext cx="1767212" cy="434189"/>
          </a:xfrm>
          <a:prstGeom prst="straightConnector1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nice se šipkou 9"/>
          <p:cNvCxnSpPr>
            <a:stCxn id="6" idx="2"/>
          </p:cNvCxnSpPr>
          <p:nvPr/>
        </p:nvCxnSpPr>
        <p:spPr>
          <a:xfrm>
            <a:off x="4495800" y="1319649"/>
            <a:ext cx="1905191" cy="434189"/>
          </a:xfrm>
          <a:prstGeom prst="straightConnector1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8356501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457200" y="116632"/>
            <a:ext cx="8229600" cy="1080120"/>
          </a:xfrm>
        </p:spPr>
        <p:txBody>
          <a:bodyPr anchor="ctr">
            <a:normAutofit/>
          </a:bodyPr>
          <a:lstStyle/>
          <a:p>
            <a:pPr algn="ctr" eaLnBrk="1" hangingPunct="1"/>
            <a:r>
              <a:rPr lang="cs-CZ" sz="4000" b="1" dirty="0" err="1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Peripherally</a:t>
            </a:r>
            <a:r>
              <a:rPr lang="cs-CZ" sz="4000" b="1" dirty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4000" b="1" dirty="0" err="1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Active</a:t>
            </a:r>
            <a:r>
              <a:rPr lang="cs-CZ" sz="4000" b="1" dirty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4000" b="1" dirty="0" err="1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Agents</a:t>
            </a:r>
            <a:r>
              <a:rPr lang="cs-CZ" sz="4000" b="1" dirty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</a:p>
        </p:txBody>
      </p:sp>
      <p:sp>
        <p:nvSpPr>
          <p:cNvPr id="13315" name="Rectangle 3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256312"/>
          </a:xfrm>
        </p:spPr>
        <p:txBody>
          <a:bodyPr>
            <a:noAutofit/>
          </a:bodyPr>
          <a:lstStyle/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cs-CZ" sz="2600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1.) </a:t>
            </a:r>
            <a:r>
              <a:rPr lang="cs-CZ" sz="2600" dirty="0" err="1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Presynaptically</a:t>
            </a:r>
            <a:r>
              <a:rPr lang="cs-CZ" sz="2600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2600" dirty="0" err="1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active</a:t>
            </a:r>
            <a:r>
              <a:rPr lang="cs-CZ" sz="2600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2600" dirty="0" err="1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agents</a:t>
            </a:r>
            <a:r>
              <a:rPr lang="cs-CZ" sz="2600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</a:p>
          <a:p>
            <a:pPr marL="990600" lvl="1" indent="-533400" eaLnBrk="1" hangingPunct="1">
              <a:lnSpc>
                <a:spcPct val="80000"/>
              </a:lnSpc>
              <a:buFont typeface="Calibri" pitchFamily="34" charset="0"/>
              <a:buChar char="–"/>
            </a:pPr>
            <a:r>
              <a:rPr lang="cs-CZ" sz="2600" dirty="0" err="1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  <a:sym typeface="Symbol" pitchFamily="18" charset="2"/>
              </a:rPr>
              <a:t>Decrease</a:t>
            </a:r>
            <a:r>
              <a:rPr lang="cs-CZ" sz="2600" dirty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  <a:sym typeface="Symbol" pitchFamily="18" charset="2"/>
              </a:rPr>
              <a:t> </a:t>
            </a:r>
            <a:r>
              <a:rPr lang="cs-CZ" sz="2600" dirty="0" err="1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  <a:sym typeface="Symbol" pitchFamily="18" charset="2"/>
              </a:rPr>
              <a:t>ACh</a:t>
            </a:r>
            <a:r>
              <a:rPr lang="cs-CZ" sz="2600" dirty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  <a:sym typeface="Symbol" pitchFamily="18" charset="2"/>
              </a:rPr>
              <a:t> </a:t>
            </a:r>
            <a:r>
              <a:rPr lang="cs-CZ" sz="2600" dirty="0" err="1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  <a:sym typeface="Symbol" pitchFamily="18" charset="2"/>
              </a:rPr>
              <a:t>release</a:t>
            </a:r>
            <a:r>
              <a:rPr lang="cs-CZ" sz="2600" dirty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  <a:sym typeface="Symbol" pitchFamily="18" charset="2"/>
              </a:rPr>
              <a:t> </a:t>
            </a:r>
            <a:endParaRPr lang="cs-CZ" sz="2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990600" lvl="1" indent="-533400" eaLnBrk="1" hangingPunct="1">
              <a:lnSpc>
                <a:spcPct val="80000"/>
              </a:lnSpc>
              <a:buFont typeface="Calibri" pitchFamily="34" charset="0"/>
              <a:buChar char="–"/>
            </a:pPr>
            <a:r>
              <a:rPr lang="cs-CZ" sz="2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Botulinum</a:t>
            </a:r>
            <a:r>
              <a:rPr lang="cs-CZ" sz="2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toxin</a:t>
            </a:r>
            <a:r>
              <a:rPr lang="cs-CZ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endParaRPr lang="cs-CZ" sz="26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cs-CZ" sz="2600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2.) </a:t>
            </a:r>
            <a:r>
              <a:rPr lang="cs-CZ" sz="2600" dirty="0" err="1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Postsynaptically</a:t>
            </a:r>
            <a:r>
              <a:rPr lang="cs-CZ" sz="2600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2600" dirty="0" err="1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active</a:t>
            </a:r>
            <a:r>
              <a:rPr lang="cs-CZ" sz="2600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2600" dirty="0" err="1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agents</a:t>
            </a:r>
            <a:r>
              <a:rPr lang="cs-CZ" sz="2600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</a:p>
          <a:p>
            <a:pPr marL="990600" lvl="1" indent="-533400" eaLnBrk="1" hangingPunct="1">
              <a:lnSpc>
                <a:spcPct val="80000"/>
              </a:lnSpc>
              <a:buFont typeface="Calibri" pitchFamily="34" charset="0"/>
              <a:buChar char="–"/>
            </a:pPr>
            <a:r>
              <a:rPr lang="cs-CZ" sz="2600" dirty="0" err="1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Act</a:t>
            </a:r>
            <a:r>
              <a:rPr lang="cs-CZ" sz="2600" dirty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on </a:t>
            </a:r>
            <a:r>
              <a:rPr lang="cs-CZ" sz="2600" dirty="0" err="1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nicotinic</a:t>
            </a:r>
            <a:r>
              <a:rPr lang="cs-CZ" sz="2600" dirty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2600" dirty="0" err="1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receptors</a:t>
            </a:r>
            <a:r>
              <a:rPr lang="cs-CZ" sz="2600" dirty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(N</a:t>
            </a:r>
            <a:r>
              <a:rPr lang="cs-CZ" sz="2600" baseline="-25000" dirty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M</a:t>
            </a:r>
            <a:r>
              <a:rPr lang="cs-CZ" sz="2600" dirty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)</a:t>
            </a:r>
          </a:p>
          <a:p>
            <a:pPr marL="990600" lvl="1" indent="-533400" eaLnBrk="1" hangingPunct="1">
              <a:lnSpc>
                <a:spcPct val="80000"/>
              </a:lnSpc>
              <a:buFontTx/>
              <a:buChar char="•"/>
            </a:pPr>
            <a:r>
              <a:rPr lang="cs-CZ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Non-</a:t>
            </a:r>
            <a:r>
              <a:rPr lang="cs-CZ" sz="2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depolarizing</a:t>
            </a:r>
            <a:endParaRPr lang="cs-CZ" sz="2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990600" lvl="1" indent="-533400" eaLnBrk="1" hangingPunct="1">
              <a:lnSpc>
                <a:spcPct val="80000"/>
              </a:lnSpc>
              <a:buFontTx/>
              <a:buChar char="•"/>
            </a:pPr>
            <a:r>
              <a:rPr lang="cs-CZ" sz="2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Depolarizing</a:t>
            </a:r>
            <a:endParaRPr lang="cs-CZ" sz="2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/>
          </p:cNvSpPr>
          <p:nvPr>
            <p:ph type="title"/>
          </p:nvPr>
        </p:nvSpPr>
        <p:spPr>
          <a:xfrm>
            <a:off x="468313" y="117103"/>
            <a:ext cx="8229600" cy="648072"/>
          </a:xfrm>
        </p:spPr>
        <p:txBody>
          <a:bodyPr anchor="ctr">
            <a:noAutofit/>
          </a:bodyPr>
          <a:lstStyle/>
          <a:p>
            <a:pPr algn="ctr" eaLnBrk="1" hangingPunct="1"/>
            <a:r>
              <a:rPr lang="cs-CZ" sz="4000" b="1" dirty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Non-</a:t>
            </a:r>
            <a:r>
              <a:rPr lang="cs-CZ" sz="4000" b="1" dirty="0" err="1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depolarizing</a:t>
            </a:r>
            <a:r>
              <a:rPr lang="cs-CZ" sz="4000" b="1" dirty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4000" b="1" dirty="0" err="1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agents</a:t>
            </a:r>
            <a:endParaRPr lang="cs-CZ" sz="4000" b="1" dirty="0">
              <a:solidFill>
                <a:schemeClr val="accent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48131" name="Rectangle 3"/>
          <p:cNvSpPr>
            <a:spLocks noGrp="1"/>
          </p:cNvSpPr>
          <p:nvPr>
            <p:ph type="body" sz="half" idx="1"/>
          </p:nvPr>
        </p:nvSpPr>
        <p:spPr>
          <a:xfrm>
            <a:off x="468313" y="980728"/>
            <a:ext cx="8507412" cy="5616623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cs-CZ" sz="26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Firstly</a:t>
            </a:r>
            <a:r>
              <a:rPr lang="cs-CZ" sz="2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26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described</a:t>
            </a:r>
            <a:r>
              <a:rPr lang="cs-CZ" sz="2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in 15</a:t>
            </a:r>
            <a:r>
              <a:rPr lang="cs-CZ" sz="2600" baseline="30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th</a:t>
            </a:r>
            <a:r>
              <a:rPr lang="cs-CZ" sz="2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26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century</a:t>
            </a:r>
            <a:r>
              <a:rPr lang="cs-CZ" sz="2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br>
              <a:rPr lang="cs-CZ" sz="2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cs-CZ" sz="2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by </a:t>
            </a:r>
            <a:r>
              <a:rPr lang="cs-CZ" sz="26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european</a:t>
            </a:r>
            <a:r>
              <a:rPr lang="cs-CZ" sz="2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26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explorers</a:t>
            </a:r>
            <a:r>
              <a:rPr lang="cs-CZ" sz="2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in S. America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sz="26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Used</a:t>
            </a:r>
            <a:r>
              <a:rPr lang="cs-CZ" sz="2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by </a:t>
            </a:r>
            <a:r>
              <a:rPr lang="cs-CZ" sz="26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natives</a:t>
            </a:r>
            <a:r>
              <a:rPr lang="cs-CZ" sz="2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as </a:t>
            </a:r>
            <a:r>
              <a:rPr lang="cs-CZ" sz="26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arrow</a:t>
            </a:r>
            <a:r>
              <a:rPr lang="cs-CZ" sz="2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26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poisons</a:t>
            </a:r>
            <a:r>
              <a:rPr lang="cs-CZ" sz="2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sz="2600" dirty="0" err="1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Tubocurarine</a:t>
            </a:r>
            <a:r>
              <a:rPr lang="cs-CZ" sz="2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– natural alkaloid</a:t>
            </a:r>
          </a:p>
          <a:p>
            <a:pPr eaLnBrk="1" hangingPunct="1">
              <a:lnSpc>
                <a:spcPct val="90000"/>
              </a:lnSpc>
              <a:defRPr/>
            </a:pPr>
            <a:endParaRPr lang="cs-CZ" sz="26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  <a:defRPr/>
            </a:pPr>
            <a:r>
              <a:rPr lang="cs-CZ" sz="26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Competitive</a:t>
            </a:r>
            <a:r>
              <a:rPr lang="cs-CZ" sz="2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2600" dirty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N</a:t>
            </a:r>
            <a:r>
              <a:rPr lang="cs-CZ" sz="2600" baseline="-25000" dirty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M </a:t>
            </a:r>
            <a:r>
              <a:rPr lang="cs-CZ" sz="2600" dirty="0" err="1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receptors</a:t>
            </a:r>
            <a:r>
              <a:rPr lang="cs-CZ" sz="2600" dirty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2600" dirty="0" err="1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antagonists</a:t>
            </a:r>
            <a:endParaRPr lang="cs-CZ" sz="2600" dirty="0">
              <a:solidFill>
                <a:schemeClr val="accent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  <a:defRPr/>
            </a:pPr>
            <a:r>
              <a:rPr lang="cs-CZ" sz="2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AE:</a:t>
            </a:r>
            <a:r>
              <a:rPr lang="cs-CZ" sz="2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26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release</a:t>
            </a:r>
            <a:r>
              <a:rPr lang="cs-CZ" sz="2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26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of</a:t>
            </a:r>
            <a:r>
              <a:rPr lang="cs-CZ" sz="2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histamine (</a:t>
            </a:r>
            <a:r>
              <a:rPr lang="cs-CZ" sz="26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bronchoconstriction</a:t>
            </a:r>
            <a:r>
              <a:rPr lang="cs-CZ" sz="2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, </a:t>
            </a:r>
            <a:r>
              <a:rPr lang="cs-CZ" sz="26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hypotension</a:t>
            </a:r>
            <a:r>
              <a:rPr lang="cs-CZ" sz="2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, </a:t>
            </a:r>
            <a:r>
              <a:rPr lang="cs-CZ" sz="26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syncope</a:t>
            </a:r>
            <a:r>
              <a:rPr lang="cs-CZ" sz="2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– </a:t>
            </a:r>
            <a:r>
              <a:rPr lang="cs-CZ" sz="26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fainting</a:t>
            </a:r>
            <a:r>
              <a:rPr lang="cs-CZ" sz="2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)</a:t>
            </a:r>
          </a:p>
          <a:p>
            <a:pPr>
              <a:lnSpc>
                <a:spcPct val="90000"/>
              </a:lnSpc>
              <a:defRPr/>
            </a:pPr>
            <a:r>
              <a:rPr lang="cs-CZ" sz="2600" dirty="0" err="1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Progressive</a:t>
            </a:r>
            <a:r>
              <a:rPr lang="cs-CZ" sz="2600" dirty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2600" dirty="0" err="1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relaxation</a:t>
            </a:r>
            <a:r>
              <a:rPr lang="cs-CZ" sz="2600" dirty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:</a:t>
            </a:r>
            <a:r>
              <a:rPr lang="cs-CZ" sz="2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26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eye</a:t>
            </a:r>
            <a:r>
              <a:rPr lang="cs-CZ" sz="2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26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muscles</a:t>
            </a:r>
            <a:r>
              <a:rPr lang="cs-CZ" sz="2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2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cs typeface="Arial"/>
              </a:rPr>
              <a:t>→</a:t>
            </a:r>
            <a:r>
              <a:rPr lang="cs-CZ" sz="2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26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muscles</a:t>
            </a:r>
            <a:r>
              <a:rPr lang="cs-CZ" sz="2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26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of</a:t>
            </a:r>
            <a:r>
              <a:rPr lang="cs-CZ" sz="2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26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mastication</a:t>
            </a:r>
            <a:r>
              <a:rPr lang="cs-CZ" sz="2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2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cs typeface="Arial"/>
              </a:rPr>
              <a:t>→</a:t>
            </a:r>
            <a:r>
              <a:rPr lang="cs-CZ" sz="2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26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neck</a:t>
            </a:r>
            <a:r>
              <a:rPr lang="cs-CZ" sz="2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and </a:t>
            </a:r>
            <a:r>
              <a:rPr lang="cs-CZ" sz="26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limbs</a:t>
            </a:r>
            <a:r>
              <a:rPr lang="cs-CZ" sz="2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2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cs typeface="Arial"/>
              </a:rPr>
              <a:t>→</a:t>
            </a:r>
            <a:r>
              <a:rPr lang="cs-CZ" sz="2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26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trunk</a:t>
            </a:r>
            <a:r>
              <a:rPr lang="cs-CZ" sz="2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2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cs typeface="Arial"/>
              </a:rPr>
              <a:t>→ </a:t>
            </a:r>
            <a:r>
              <a:rPr lang="cs-CZ" sz="26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cs typeface="Arial"/>
              </a:rPr>
              <a:t>diaphragm</a:t>
            </a:r>
            <a:endParaRPr lang="cs-CZ" sz="26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  <a:defRPr/>
            </a:pPr>
            <a:r>
              <a:rPr lang="cs-CZ" sz="26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Administered</a:t>
            </a:r>
            <a:r>
              <a:rPr lang="cs-CZ" sz="2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26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parenterally</a:t>
            </a:r>
            <a:endParaRPr lang="cs-CZ" sz="26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  <a:defRPr/>
            </a:pPr>
            <a:r>
              <a:rPr lang="cs-CZ" sz="26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Effect</a:t>
            </a:r>
            <a:r>
              <a:rPr lang="cs-CZ" sz="2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26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weakens</a:t>
            </a:r>
            <a:r>
              <a:rPr lang="cs-CZ" sz="2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and </a:t>
            </a:r>
            <a:r>
              <a:rPr lang="cs-CZ" sz="26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is</a:t>
            </a:r>
            <a:r>
              <a:rPr lang="cs-CZ" sz="2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2600" b="1" dirty="0" err="1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reversible</a:t>
            </a:r>
            <a:r>
              <a:rPr lang="cs-CZ" sz="2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– </a:t>
            </a:r>
            <a:r>
              <a:rPr lang="cs-CZ" sz="2600" b="1" dirty="0" err="1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competition</a:t>
            </a:r>
            <a:r>
              <a:rPr lang="cs-CZ" sz="2600" b="1" dirty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2600" b="1" dirty="0" err="1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of</a:t>
            </a:r>
            <a:r>
              <a:rPr lang="cs-CZ" sz="2600" b="1" dirty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2600" b="1" dirty="0" err="1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receptors</a:t>
            </a:r>
            <a:endParaRPr lang="cs-CZ" sz="2600" b="1" dirty="0">
              <a:solidFill>
                <a:schemeClr val="accent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pic>
        <p:nvPicPr>
          <p:cNvPr id="16388" name="Picture 3"/>
          <p:cNvPicPr>
            <a:picLocks noGrp="1" noChangeAspect="1" noChangeArrowheads="1"/>
          </p:cNvPicPr>
          <p:nvPr>
            <p:ph sz="half" idx="2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574185" y="774892"/>
            <a:ext cx="2123728" cy="2691667"/>
          </a:xfrm>
          <a:noFill/>
        </p:spPr>
      </p:pic>
    </p:spTree>
    <p:custDataLst>
      <p:tags r:id="rId1"/>
    </p:custData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792088"/>
          </a:xfrm>
        </p:spPr>
        <p:txBody>
          <a:bodyPr>
            <a:normAutofit/>
          </a:bodyPr>
          <a:lstStyle/>
          <a:p>
            <a:pPr algn="ctr" eaLnBrk="1" hangingPunct="1"/>
            <a:r>
              <a:rPr lang="cs-CZ" sz="4000" b="1" dirty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Non-</a:t>
            </a:r>
            <a:r>
              <a:rPr lang="cs-CZ" sz="4000" b="1" dirty="0" err="1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depolarizing</a:t>
            </a:r>
            <a:r>
              <a:rPr lang="cs-CZ" sz="4000" b="1" dirty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4000" dirty="0" err="1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</a:t>
            </a:r>
            <a:r>
              <a:rPr lang="cs-CZ" sz="4000" b="1" dirty="0" err="1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gents</a:t>
            </a:r>
            <a:endParaRPr lang="cs-CZ" sz="4000" b="1" dirty="0">
              <a:solidFill>
                <a:schemeClr val="accent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8435" name="Rectangle 3"/>
          <p:cNvSpPr>
            <a:spLocks noGrp="1"/>
          </p:cNvSpPr>
          <p:nvPr>
            <p:ph idx="1"/>
          </p:nvPr>
        </p:nvSpPr>
        <p:spPr>
          <a:xfrm>
            <a:off x="457200" y="1268760"/>
            <a:ext cx="8363272" cy="4857403"/>
          </a:xfrm>
        </p:spPr>
        <p:txBody>
          <a:bodyPr>
            <a:normAutofit/>
          </a:bodyPr>
          <a:lstStyle/>
          <a:p>
            <a:pPr eaLnBrk="1" hangingPunct="1">
              <a:spcBef>
                <a:spcPts val="600"/>
              </a:spcBef>
            </a:pPr>
            <a:r>
              <a:rPr lang="cs-CZ" sz="26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With</a:t>
            </a:r>
            <a:r>
              <a:rPr lang="cs-CZ" sz="2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long </a:t>
            </a:r>
            <a:r>
              <a:rPr lang="cs-CZ" sz="26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effect</a:t>
            </a:r>
            <a:r>
              <a:rPr lang="cs-CZ" sz="2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(1-2 h): </a:t>
            </a:r>
            <a:r>
              <a:rPr lang="cs-CZ" sz="2600" dirty="0" err="1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tubocurarine</a:t>
            </a:r>
            <a:r>
              <a:rPr lang="cs-CZ" sz="2600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, </a:t>
            </a:r>
            <a:r>
              <a:rPr lang="cs-CZ" sz="2600" dirty="0" err="1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pancuronium</a:t>
            </a:r>
            <a:r>
              <a:rPr lang="cs-CZ" sz="2600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, </a:t>
            </a:r>
            <a:r>
              <a:rPr lang="cs-CZ" sz="2600" dirty="0" err="1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pipecuronium</a:t>
            </a:r>
            <a:r>
              <a:rPr lang="cs-CZ" sz="2600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, </a:t>
            </a:r>
            <a:r>
              <a:rPr lang="cs-CZ" sz="2600" dirty="0" err="1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vecuronium</a:t>
            </a:r>
            <a:endParaRPr lang="cs-CZ" sz="2600" dirty="0">
              <a:solidFill>
                <a:schemeClr val="accent5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eaLnBrk="1" hangingPunct="1">
              <a:spcBef>
                <a:spcPts val="600"/>
              </a:spcBef>
            </a:pPr>
            <a:r>
              <a:rPr lang="cs-CZ" sz="26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With</a:t>
            </a:r>
            <a:r>
              <a:rPr lang="cs-CZ" sz="2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26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short</a:t>
            </a:r>
            <a:r>
              <a:rPr lang="cs-CZ" sz="2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26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efect</a:t>
            </a:r>
            <a:r>
              <a:rPr lang="cs-CZ" sz="2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(10-30 min): </a:t>
            </a:r>
            <a:r>
              <a:rPr lang="cs-CZ" sz="2600" dirty="0" err="1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alcuronium</a:t>
            </a:r>
            <a:r>
              <a:rPr lang="cs-CZ" sz="2600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, </a:t>
            </a:r>
            <a:r>
              <a:rPr lang="cs-CZ" sz="2600" dirty="0" err="1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atracurium</a:t>
            </a:r>
            <a:endParaRPr lang="cs-CZ" sz="2600" dirty="0">
              <a:solidFill>
                <a:schemeClr val="accent5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>
              <a:spcBef>
                <a:spcPts val="600"/>
              </a:spcBef>
            </a:pPr>
            <a:endParaRPr lang="cs-CZ" sz="26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>
              <a:spcBef>
                <a:spcPts val="600"/>
              </a:spcBef>
            </a:pPr>
            <a:r>
              <a:rPr lang="cs-CZ" sz="26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Surgery</a:t>
            </a:r>
            <a:r>
              <a:rPr lang="cs-CZ" sz="2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– </a:t>
            </a:r>
            <a:r>
              <a:rPr lang="cs-CZ" sz="26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muscle</a:t>
            </a:r>
            <a:r>
              <a:rPr lang="cs-CZ" sz="2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26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relaxation</a:t>
            </a:r>
            <a:r>
              <a:rPr lang="cs-CZ" sz="2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2600" dirty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in </a:t>
            </a:r>
            <a:r>
              <a:rPr lang="cs-CZ" sz="2600" dirty="0" err="1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the</a:t>
            </a:r>
            <a:r>
              <a:rPr lang="cs-CZ" sz="2600" dirty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2600" dirty="0" err="1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operating</a:t>
            </a:r>
            <a:r>
              <a:rPr lang="cs-CZ" sz="2600" dirty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2600" dirty="0" err="1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field</a:t>
            </a:r>
            <a:r>
              <a:rPr lang="cs-CZ" sz="2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, </a:t>
            </a:r>
            <a:r>
              <a:rPr lang="cs-CZ" sz="26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or</a:t>
            </a:r>
            <a:r>
              <a:rPr lang="cs-CZ" sz="2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26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before</a:t>
            </a:r>
            <a:r>
              <a:rPr lang="cs-CZ" sz="2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2600" dirty="0" err="1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mechanical</a:t>
            </a:r>
            <a:r>
              <a:rPr lang="cs-CZ" sz="2600" dirty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2600" dirty="0" err="1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ventilation</a:t>
            </a:r>
            <a:r>
              <a:rPr lang="cs-CZ" sz="2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(</a:t>
            </a:r>
            <a:r>
              <a:rPr lang="cs-CZ" sz="26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tracheal</a:t>
            </a:r>
            <a:r>
              <a:rPr lang="cs-CZ" sz="2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26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intubation</a:t>
            </a:r>
            <a:r>
              <a:rPr lang="cs-CZ" sz="2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)</a:t>
            </a:r>
          </a:p>
          <a:p>
            <a:pPr>
              <a:spcBef>
                <a:spcPts val="600"/>
              </a:spcBef>
            </a:pPr>
            <a:endParaRPr lang="cs-CZ" sz="26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>
              <a:spcBef>
                <a:spcPts val="600"/>
              </a:spcBef>
            </a:pPr>
            <a:r>
              <a:rPr lang="cs-CZ" sz="26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Ovedosing</a:t>
            </a:r>
            <a:r>
              <a:rPr lang="cs-CZ" sz="2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: </a:t>
            </a:r>
            <a:r>
              <a:rPr lang="cs-CZ" sz="2600" dirty="0" err="1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antidote</a:t>
            </a:r>
            <a:r>
              <a:rPr lang="cs-CZ" sz="2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= </a:t>
            </a:r>
            <a:r>
              <a:rPr lang="cs-CZ" sz="2600" dirty="0" err="1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acetylcholinesterase</a:t>
            </a:r>
            <a:r>
              <a:rPr lang="cs-CZ" sz="2600" dirty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2600" dirty="0" err="1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inhibitors</a:t>
            </a:r>
            <a:r>
              <a:rPr lang="cs-CZ" sz="2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(</a:t>
            </a:r>
            <a:r>
              <a:rPr lang="cs-CZ" sz="26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neostigmine</a:t>
            </a:r>
            <a:r>
              <a:rPr lang="cs-CZ" sz="2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, </a:t>
            </a:r>
            <a:r>
              <a:rPr lang="cs-CZ" sz="26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pyridostigmine</a:t>
            </a:r>
            <a:r>
              <a:rPr lang="cs-CZ" sz="2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…)</a:t>
            </a:r>
          </a:p>
        </p:txBody>
      </p:sp>
    </p:spTree>
    <p:custDataLst>
      <p:tags r:id="rId1"/>
    </p:custData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PPT_DBNAME" val="Myo_ENG[20191016123157266].mdb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OINTWIDTH" val="0.5"/>
  <p:tag name="ARS_CHARTSHOWITEMTEXT" val="0"/>
  <p:tag name="ARS_CHARTPARA_SHOWWINDOW" val="0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OINTWIDTH" val="0.5"/>
  <p:tag name="ARS_CHARTSHOWITEMTEXT" val="0"/>
  <p:tag name="ARS_CHARTPARA_SHOWWINDOW" val="0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TITLE_AUTOSET" val="0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OINTWIDTH" val="0.5"/>
  <p:tag name="ARS_CHARTSHOWITEMTEXT" val="0"/>
  <p:tag name="ARS_CHARTPARA_SHOWWINDOW" val="0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OINTWIDTH" val="0.5"/>
  <p:tag name="ARS_CHARTSHOWITEMTEXT" val="0"/>
  <p:tag name="ARS_CHARTPARA_SHOWWINDOW" val="0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OINTWIDTH" val="0.5"/>
  <p:tag name="ARS_CHARTSHOWITEMTEXT" val="0"/>
  <p:tag name="ARS_CHARTPARA_SHOWWINDOW" val="0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OINTWIDTH" val="0.5"/>
  <p:tag name="ARS_CHARTSHOWITEMTEXT" val="0"/>
  <p:tag name="ARS_CHARTPARA_SHOWWINDOW" val="0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OINTWIDTH" val="0.5"/>
  <p:tag name="ARS_CHARTSHOWITEMTEXT" val="0"/>
  <p:tag name="ARS_CHARTPARA_SHOWWINDOW" val="0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OINTWIDTH" val="0.5"/>
  <p:tag name="ARS_CHARTSHOWITEMTEXT" val="0"/>
  <p:tag name="ARS_CHARTPARA_SHOWWINDOW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OINTWIDTH" val="0.5"/>
  <p:tag name="ARS_CHARTSHOWITEMTEXT" val="0"/>
  <p:tag name="ARS_CHARTPARA_SHOWWINDOW" val="0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OINTWIDTH" val="0.5"/>
  <p:tag name="ARS_CHARTSHOWITEMTEXT" val="0"/>
  <p:tag name="ARS_CHARTPARA_SHOWWINDOW" val="0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OINTWIDTH" val="0.5"/>
  <p:tag name="ARS_CHARTSHOWITEMTEXT" val="0"/>
  <p:tag name="ARS_CHARTPARA_SHOWWINDOW" val="0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TITLE_AUTOSET" val="0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OINTWIDTH" val="0.5"/>
  <p:tag name="ARS_CHARTSHOWITEMTEXT" val="0"/>
  <p:tag name="ARS_CHARTPARA_SHOWWINDOW" val="0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TITLE_AUTOSET" val="0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TITLE_AUTOSET" val="0"/>
</p:tagLst>
</file>

<file path=ppt/theme/theme1.xml><?xml version="1.0" encoding="utf-8"?>
<a:theme xmlns:a="http://schemas.openxmlformats.org/drawingml/2006/main" name="Došky">
  <a:themeElements>
    <a:clrScheme name="Došky">
      <a:dk1>
        <a:sysClr val="windowText" lastClr="000000"/>
      </a:dk1>
      <a:lt1>
        <a:sysClr val="window" lastClr="FFFFFF"/>
      </a:lt1>
      <a:dk2>
        <a:srgbClr val="1D3641"/>
      </a:dk2>
      <a:lt2>
        <a:srgbClr val="DFE6D0"/>
      </a:lt2>
      <a:accent1>
        <a:srgbClr val="759AA5"/>
      </a:accent1>
      <a:accent2>
        <a:srgbClr val="CFC60D"/>
      </a:accent2>
      <a:accent3>
        <a:srgbClr val="99987F"/>
      </a:accent3>
      <a:accent4>
        <a:srgbClr val="90AC97"/>
      </a:accent4>
      <a:accent5>
        <a:srgbClr val="FFAD1C"/>
      </a:accent5>
      <a:accent6>
        <a:srgbClr val="B9AB6F"/>
      </a:accent6>
      <a:hlink>
        <a:srgbClr val="66AACD"/>
      </a:hlink>
      <a:folHlink>
        <a:srgbClr val="809DB3"/>
      </a:folHlink>
    </a:clrScheme>
    <a:fontScheme name="Medián">
      <a:maj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ošky">
      <a:fillStyleLst>
        <a:solidFill>
          <a:schemeClr val="phClr"/>
        </a:solidFill>
        <a:gradFill rotWithShape="1">
          <a:gsLst>
            <a:gs pos="0">
              <a:schemeClr val="phClr">
                <a:tint val="79000"/>
                <a:satMod val="180000"/>
              </a:schemeClr>
            </a:gs>
            <a:gs pos="65000">
              <a:schemeClr val="phClr">
                <a:tint val="52000"/>
                <a:satMod val="250000"/>
              </a:schemeClr>
            </a:gs>
            <a:gs pos="100000">
              <a:schemeClr val="phClr">
                <a:tint val="29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8700000"/>
            </a:lightRig>
          </a:scene3d>
          <a:sp3d contourW="12700" prstMaterial="dkEdge">
            <a:bevelT w="0" h="0" prst="relaxedInset"/>
            <a:contourClr>
              <a:schemeClr val="phClr">
                <a:shade val="65000"/>
                <a:satMod val="15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13200000"/>
            </a:lightRig>
          </a:scene3d>
          <a:sp3d prstMaterial="dkEdge">
            <a:bevelT w="63500" h="50800" prst="relaxedIns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hade val="95000"/>
                <a:satMod val="200000"/>
              </a:schemeClr>
            </a:gs>
            <a:gs pos="53000">
              <a:schemeClr val="phClr">
                <a:shade val="60000"/>
                <a:satMod val="220000"/>
              </a:schemeClr>
            </a:gs>
            <a:gs pos="100000">
              <a:schemeClr val="phClr">
                <a:shade val="45000"/>
                <a:satMod val="22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3000"/>
                <a:shade val="97000"/>
                <a:satMod val="230000"/>
              </a:schemeClr>
            </a:gs>
            <a:gs pos="100000">
              <a:schemeClr val="phClr">
                <a:shade val="35000"/>
                <a:satMod val="250000"/>
              </a:schemeClr>
            </a:gs>
          </a:gsLst>
          <a:path path="circle">
            <a:fillToRect l="15000" t="50000" r="85000" b="6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Thatch</Template>
  <TotalTime>1966</TotalTime>
  <Words>547</Words>
  <Application>Microsoft Office PowerPoint</Application>
  <PresentationFormat>Předvádění na obrazovce (4:3)</PresentationFormat>
  <Paragraphs>149</Paragraphs>
  <Slides>13</Slides>
  <Notes>11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8" baseType="lpstr">
      <vt:lpstr>Arial</vt:lpstr>
      <vt:lpstr>Calibri</vt:lpstr>
      <vt:lpstr>Symbol</vt:lpstr>
      <vt:lpstr>Tw Cen MT</vt:lpstr>
      <vt:lpstr>Došky</vt:lpstr>
      <vt:lpstr>Muscle Relaxants  </vt:lpstr>
      <vt:lpstr>Overview of Muscle Relaxants</vt:lpstr>
      <vt:lpstr>Centrally Active Agents</vt:lpstr>
      <vt:lpstr>Centrally Active Agents</vt:lpstr>
      <vt:lpstr>Centrally Active Agents</vt:lpstr>
      <vt:lpstr>Overview of Muscle Relaxants</vt:lpstr>
      <vt:lpstr>Peripherally Active Agents </vt:lpstr>
      <vt:lpstr>Non-depolarizing agents</vt:lpstr>
      <vt:lpstr>Non-depolarizing Agents</vt:lpstr>
      <vt:lpstr>Depolarizing Agents</vt:lpstr>
      <vt:lpstr>Prezentace aplikace PowerPoint</vt:lpstr>
      <vt:lpstr>Malignant Hyperthermia</vt:lpstr>
      <vt:lpstr>Dantrolene</vt:lpstr>
    </vt:vector>
  </TitlesOfParts>
  <Company>LF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 NAME</dc:title>
  <dc:creator>Gabriela Dovrtelova</dc:creator>
  <cp:lastModifiedBy>ucitel</cp:lastModifiedBy>
  <cp:revision>190</cp:revision>
  <dcterms:created xsi:type="dcterms:W3CDTF">2012-11-01T12:51:50Z</dcterms:created>
  <dcterms:modified xsi:type="dcterms:W3CDTF">2019-10-16T10:57:47Z</dcterms:modified>
</cp:coreProperties>
</file>