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256" r:id="rId2"/>
    <p:sldId id="301" r:id="rId3"/>
    <p:sldId id="287" r:id="rId4"/>
    <p:sldId id="278" r:id="rId5"/>
    <p:sldId id="279" r:id="rId6"/>
    <p:sldId id="281" r:id="rId7"/>
    <p:sldId id="302" r:id="rId8"/>
    <p:sldId id="299" r:id="rId9"/>
    <p:sldId id="300" r:id="rId10"/>
    <p:sldId id="288" r:id="rId11"/>
    <p:sldId id="282" r:id="rId12"/>
    <p:sldId id="297" r:id="rId13"/>
    <p:sldId id="295" r:id="rId14"/>
    <p:sldId id="294" r:id="rId15"/>
    <p:sldId id="296" r:id="rId16"/>
    <p:sldId id="276" r:id="rId17"/>
    <p:sldId id="289" r:id="rId18"/>
    <p:sldId id="266" r:id="rId19"/>
    <p:sldId id="290" r:id="rId20"/>
    <p:sldId id="277" r:id="rId21"/>
    <p:sldId id="275" r:id="rId22"/>
    <p:sldId id="291" r:id="rId23"/>
    <p:sldId id="258" r:id="rId24"/>
    <p:sldId id="257" r:id="rId25"/>
    <p:sldId id="292" r:id="rId26"/>
    <p:sldId id="274" r:id="rId27"/>
    <p:sldId id="260" r:id="rId28"/>
    <p:sldId id="308" r:id="rId29"/>
    <p:sldId id="303" r:id="rId30"/>
    <p:sldId id="262" r:id="rId31"/>
    <p:sldId id="265" r:id="rId32"/>
    <p:sldId id="263" r:id="rId33"/>
    <p:sldId id="306" r:id="rId34"/>
    <p:sldId id="264" r:id="rId35"/>
    <p:sldId id="267" r:id="rId36"/>
    <p:sldId id="259" r:id="rId37"/>
    <p:sldId id="270" r:id="rId38"/>
    <p:sldId id="307" r:id="rId39"/>
    <p:sldId id="283" r:id="rId40"/>
    <p:sldId id="284" r:id="rId41"/>
    <p:sldId id="285" r:id="rId42"/>
    <p:sldId id="286" r:id="rId43"/>
    <p:sldId id="293" r:id="rId44"/>
    <p:sldId id="273" r:id="rId45"/>
    <p:sldId id="272" r:id="rId46"/>
    <p:sldId id="269" r:id="rId47"/>
    <p:sldId id="298" r:id="rId48"/>
    <p:sldId id="305" r:id="rId49"/>
    <p:sldId id="304" r:id="rId5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74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gul\Kliniky\IHOK\PDM\aktivn&#237;\chip\genter\Dom&#225;c&#237;%20osobn&#237;\Real%20time%20PCR\p53%20downstream%20dr&#225;ha\Kopie%20-%20Indukce%20p53%20dr&#225;hy%20kolo%201%20Jana%20Figulov&#225;%20srpen%202015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Nasgul\Kliniky\IHOK\PDM\aktivn&#237;\chip\genter\Dom&#225;c&#237;%20osobn&#237;\Real%20time%20PCR\p53%20downstream%20dr&#225;ha\Kopie%20-%20Indukce%20p53%20dr&#225;hy%20kolo%201%20Jana%20Figulov&#225;%20srpen%202015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Macková!$A$2</c:f>
              <c:strCache>
                <c:ptCount val="1"/>
                <c:pt idx="0">
                  <c:v>kontrola</c:v>
                </c:pt>
              </c:strCache>
            </c:strRef>
          </c:tx>
          <c:invertIfNegative val="0"/>
          <c:cat>
            <c:strRef>
              <c:f>Macková!$B$1:$G$1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Macková!$B$2:$G$2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510-4B4F-AC61-982FB75A2B28}"/>
            </c:ext>
          </c:extLst>
        </c:ser>
        <c:ser>
          <c:idx val="1"/>
          <c:order val="1"/>
          <c:tx>
            <c:strRef>
              <c:f>Macková!$A$3</c:f>
              <c:strCache>
                <c:ptCount val="1"/>
                <c:pt idx="0">
                  <c:v>fludarabin</c:v>
                </c:pt>
              </c:strCache>
            </c:strRef>
          </c:tx>
          <c:invertIfNegative val="0"/>
          <c:cat>
            <c:strRef>
              <c:f>Macková!$B$1:$G$1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Macková!$B$3:$G$3</c:f>
              <c:numCache>
                <c:formatCode>General</c:formatCode>
                <c:ptCount val="6"/>
                <c:pt idx="0">
                  <c:v>1116.9925836301722</c:v>
                </c:pt>
                <c:pt idx="1">
                  <c:v>532.04478934968768</c:v>
                </c:pt>
                <c:pt idx="2">
                  <c:v>1328.3355278582721</c:v>
                </c:pt>
                <c:pt idx="3">
                  <c:v>594.44680001874792</c:v>
                </c:pt>
                <c:pt idx="4">
                  <c:v>95.807756736386708</c:v>
                </c:pt>
                <c:pt idx="5">
                  <c:v>104.35847027314745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510-4B4F-AC61-982FB75A2B28}"/>
            </c:ext>
          </c:extLst>
        </c:ser>
        <c:ser>
          <c:idx val="2"/>
          <c:order val="2"/>
          <c:tx>
            <c:strRef>
              <c:f>Macková!$A$4</c:f>
              <c:strCache>
                <c:ptCount val="1"/>
                <c:pt idx="0">
                  <c:v>inhibitor chk1</c:v>
                </c:pt>
              </c:strCache>
            </c:strRef>
          </c:tx>
          <c:invertIfNegative val="0"/>
          <c:cat>
            <c:strRef>
              <c:f>Macková!$B$1:$G$1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Macková!$B$4:$G$4</c:f>
              <c:numCache>
                <c:formatCode>General</c:formatCode>
                <c:ptCount val="6"/>
                <c:pt idx="0">
                  <c:v>72.359242017882167</c:v>
                </c:pt>
                <c:pt idx="1">
                  <c:v>119.74088739981319</c:v>
                </c:pt>
                <c:pt idx="2">
                  <c:v>131.94309640545941</c:v>
                </c:pt>
                <c:pt idx="3">
                  <c:v>125.69400721541471</c:v>
                </c:pt>
                <c:pt idx="4">
                  <c:v>105.6956400863168</c:v>
                </c:pt>
                <c:pt idx="5">
                  <c:v>94.600247765033131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510-4B4F-AC61-982FB75A2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63520"/>
        <c:axId val="85965056"/>
      </c:barChart>
      <c:catAx>
        <c:axId val="859635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5965056"/>
        <c:crosses val="autoZero"/>
        <c:auto val="1"/>
        <c:lblAlgn val="ctr"/>
        <c:lblOffset val="100"/>
        <c:noMultiLvlLbl val="0"/>
      </c:catAx>
      <c:valAx>
        <c:axId val="8596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963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Smilek!$A$2</c:f>
              <c:strCache>
                <c:ptCount val="1"/>
                <c:pt idx="0">
                  <c:v>kontrola</c:v>
                </c:pt>
              </c:strCache>
            </c:strRef>
          </c:tx>
          <c:invertIfNegative val="0"/>
          <c:cat>
            <c:strRef>
              <c:f>Smilek!$B$1:$G$1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Smilek!$B$2:$G$2</c:f>
              <c:numCache>
                <c:formatCode>General</c:formatCode>
                <c:ptCount val="6"/>
                <c:pt idx="0">
                  <c:v>100</c:v>
                </c:pt>
                <c:pt idx="1">
                  <c:v>100</c:v>
                </c:pt>
                <c:pt idx="2">
                  <c:v>100</c:v>
                </c:pt>
                <c:pt idx="3">
                  <c:v>100</c:v>
                </c:pt>
                <c:pt idx="4">
                  <c:v>100</c:v>
                </c:pt>
                <c:pt idx="5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B40-4021-8C6C-5ACE708BEFCC}"/>
            </c:ext>
          </c:extLst>
        </c:ser>
        <c:ser>
          <c:idx val="1"/>
          <c:order val="1"/>
          <c:tx>
            <c:strRef>
              <c:f>Smilek!$A$3</c:f>
              <c:strCache>
                <c:ptCount val="1"/>
                <c:pt idx="0">
                  <c:v>fludarabin</c:v>
                </c:pt>
              </c:strCache>
            </c:strRef>
          </c:tx>
          <c:invertIfNegative val="0"/>
          <c:cat>
            <c:strRef>
              <c:f>Smilek!$B$1:$G$1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Smilek!$B$3:$G$3</c:f>
              <c:numCache>
                <c:formatCode>General</c:formatCode>
                <c:ptCount val="6"/>
                <c:pt idx="0">
                  <c:v>1889.4624202950715</c:v>
                </c:pt>
                <c:pt idx="1">
                  <c:v>581.5502757428626</c:v>
                </c:pt>
                <c:pt idx="2">
                  <c:v>1222.337337744706</c:v>
                </c:pt>
                <c:pt idx="3">
                  <c:v>592.3995671677294</c:v>
                </c:pt>
                <c:pt idx="4">
                  <c:v>96.364293987631157</c:v>
                </c:pt>
                <c:pt idx="5">
                  <c:v>103.75905557413151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B40-4021-8C6C-5ACE708BEFCC}"/>
            </c:ext>
          </c:extLst>
        </c:ser>
        <c:ser>
          <c:idx val="2"/>
          <c:order val="2"/>
          <c:tx>
            <c:strRef>
              <c:f>Smilek!$A$4</c:f>
              <c:strCache>
                <c:ptCount val="1"/>
                <c:pt idx="0">
                  <c:v>inhibitor Chk1</c:v>
                </c:pt>
              </c:strCache>
            </c:strRef>
          </c:tx>
          <c:invertIfNegative val="0"/>
          <c:cat>
            <c:strRef>
              <c:f>Smilek!$B$1:$G$1</c:f>
              <c:strCache>
                <c:ptCount val="6"/>
                <c:pt idx="0">
                  <c:v>PUMA</c:v>
                </c:pt>
                <c:pt idx="1">
                  <c:v>BAX</c:v>
                </c:pt>
                <c:pt idx="2">
                  <c:v>p21</c:v>
                </c:pt>
                <c:pt idx="3">
                  <c:v>GADD45</c:v>
                </c:pt>
                <c:pt idx="4">
                  <c:v>HPRT1</c:v>
                </c:pt>
                <c:pt idx="5">
                  <c:v>TBP</c:v>
                </c:pt>
              </c:strCache>
            </c:strRef>
          </c:cat>
          <c:val>
            <c:numRef>
              <c:f>Smilek!$B$4:$G$4</c:f>
              <c:numCache>
                <c:formatCode>General</c:formatCode>
                <c:ptCount val="6"/>
                <c:pt idx="0">
                  <c:v>98.168718065332087</c:v>
                </c:pt>
                <c:pt idx="1">
                  <c:v>123.68483433170687</c:v>
                </c:pt>
                <c:pt idx="2">
                  <c:v>156.73585844451065</c:v>
                </c:pt>
                <c:pt idx="3">
                  <c:v>108.67363297627618</c:v>
                </c:pt>
                <c:pt idx="4">
                  <c:v>100.23145150983446</c:v>
                </c:pt>
                <c:pt idx="5">
                  <c:v>99.769352354424825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B40-4021-8C6C-5ACE708BE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5994880"/>
        <c:axId val="86008960"/>
      </c:barChart>
      <c:catAx>
        <c:axId val="85994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86008960"/>
        <c:crosses val="autoZero"/>
        <c:auto val="1"/>
        <c:lblAlgn val="ctr"/>
        <c:lblOffset val="100"/>
        <c:noMultiLvlLbl val="0"/>
      </c:catAx>
      <c:valAx>
        <c:axId val="860089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5994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DE3C8E-9E7F-4F38-A22F-4752ECD4E1FA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1FEFF9-3139-427A-937B-53399EFDD363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21200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Zástupný symbol pro poznámky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47108" name="Zástupný symbol pro číslo snímku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06400" algn="l"/>
                <a:tab pos="814388" algn="l"/>
                <a:tab pos="1223963" algn="l"/>
                <a:tab pos="1631950" algn="l"/>
                <a:tab pos="2039938" algn="l"/>
                <a:tab pos="2447925" algn="l"/>
                <a:tab pos="2857500" algn="l"/>
                <a:tab pos="3265488" algn="l"/>
                <a:tab pos="3673475" algn="l"/>
                <a:tab pos="4083050" algn="l"/>
                <a:tab pos="4491038" algn="l"/>
                <a:tab pos="4899025" algn="l"/>
                <a:tab pos="5308600" algn="l"/>
                <a:tab pos="5716588" algn="l"/>
                <a:tab pos="6124575" algn="l"/>
                <a:tab pos="6532563" algn="l"/>
                <a:tab pos="6942138" algn="l"/>
                <a:tab pos="7350125" algn="l"/>
                <a:tab pos="7758113" algn="l"/>
                <a:tab pos="8167688" algn="l"/>
              </a:tabLst>
              <a:defRPr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fld id="{613187A7-2B58-47B8-A68D-C0F11DA6D188}" type="slidenum">
              <a:rPr lang="cs-CZ" altLang="cs-CZ" smtClean="0">
                <a:solidFill>
                  <a:srgbClr val="000000"/>
                </a:solidFill>
                <a:latin typeface="Times New Roman" pitchFamily="18" charset="0"/>
              </a:rPr>
              <a:pPr/>
              <a:t>15</a:t>
            </a:fld>
            <a:endParaRPr lang="cs-CZ" altLang="cs-CZ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17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20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21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22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10B7270-D382-4CD4-A69E-BC93A40F56B6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cs-CZ" altLang="cs-CZ">
              <a:latin typeface="Arial" charset="0"/>
            </a:endParaRPr>
          </a:p>
        </p:txBody>
      </p:sp>
      <p:sp>
        <p:nvSpPr>
          <p:cNvPr id="3481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482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147EF-7A22-44AA-BEA1-99F14CDDEBC1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24</a:t>
            </a:fld>
            <a:endParaRPr lang="cs-CZ" altLang="cs-CZ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F244FA-58A2-4F7C-887A-02C73A2C303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cs-CZ" altLang="cs-CZ">
              <a:latin typeface="Arial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8147EF-7A22-44AA-BEA1-99F14CDDEBC1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cs-CZ" altLang="cs-CZ">
              <a:latin typeface="Arial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5ED0AF57-5A15-4656-A34E-AD15EF3F128D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27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 altLang="cs-CZ" sz="2400"/>
              <a:t>Podrobněji k dráze p53:</a:t>
            </a:r>
          </a:p>
          <a:p>
            <a:r>
              <a:rPr lang="cs-CZ" altLang="cs-CZ" sz="2400"/>
              <a:t>poškozeni (…) - signalizováno dalšími proteiny - modifikace p53, aktivace a stabilizace. Aktivovaný p53¨- aktivace transkripce genů zahrnutých v… i represe a protein-protein interakce</a:t>
            </a:r>
          </a:p>
          <a:p>
            <a:r>
              <a:rPr lang="cs-CZ" altLang="cs-CZ" sz="2400"/>
              <a:t>Přísná regulace hladiny p53 v normální buňce - přes MDM2.</a:t>
            </a:r>
          </a:p>
          <a:p>
            <a:r>
              <a:rPr lang="cs-CZ" altLang="cs-CZ" sz="2400"/>
              <a:t>p53 - tr. faktor, funguje jako tetramer, 393 aminokyselin, 50 kDa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204550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605377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006204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407032" indent="-200414" defTabSz="393869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477" algn="l"/>
                <a:tab pos="786346" algn="l"/>
                <a:tab pos="1180214" algn="l"/>
                <a:tab pos="1574082" algn="l"/>
                <a:tab pos="1967950" algn="l"/>
                <a:tab pos="2361819" algn="l"/>
                <a:tab pos="2755687" algn="l"/>
                <a:tab pos="3149556" algn="l"/>
                <a:tab pos="3543424" algn="l"/>
                <a:tab pos="3937293" algn="l"/>
                <a:tab pos="4331161" algn="l"/>
                <a:tab pos="4725030" algn="l"/>
                <a:tab pos="5118898" algn="l"/>
                <a:tab pos="5512767" algn="l"/>
                <a:tab pos="5906635" algn="l"/>
                <a:tab pos="6300504" algn="l"/>
                <a:tab pos="6694372" algn="l"/>
                <a:tab pos="7088240" algn="l"/>
                <a:tab pos="7482108" algn="l"/>
                <a:tab pos="7875977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/>
            <a:fld id="{6B183243-5F5B-481F-B45C-828D35719BDB}" type="slidenum">
              <a:rPr lang="cs-CZ" altLang="cs-CZ" b="0" smtClean="0">
                <a:solidFill>
                  <a:srgbClr val="000000"/>
                </a:solidFill>
                <a:latin typeface="Times New Roman" pitchFamily="18" charset="0"/>
              </a:rPr>
              <a:pPr eaLnBrk="1"/>
              <a:t>28</a:t>
            </a:fld>
            <a:endParaRPr lang="cs-CZ" altLang="cs-CZ" b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512" y="4343230"/>
            <a:ext cx="5486976" cy="411513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3884613" y="8685213"/>
            <a:ext cx="2968625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49" tIns="46711" rIns="89949" bIns="46711" anchor="b"/>
          <a:lstStyle>
            <a:lvl1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defTabSz="393700" eaLnBrk="0" hangingPunct="0">
              <a:spcBef>
                <a:spcPct val="30000"/>
              </a:spcBef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3937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392113" algn="l"/>
                <a:tab pos="785813" algn="l"/>
                <a:tab pos="1179513" algn="l"/>
                <a:tab pos="1574800" algn="l"/>
                <a:tab pos="1968500" algn="l"/>
                <a:tab pos="2362200" algn="l"/>
                <a:tab pos="2755900" algn="l"/>
                <a:tab pos="3149600" algn="l"/>
                <a:tab pos="3543300" algn="l"/>
                <a:tab pos="3937000" algn="l"/>
                <a:tab pos="4330700" algn="l"/>
                <a:tab pos="4724400" algn="l"/>
                <a:tab pos="5119688" algn="l"/>
                <a:tab pos="5513388" algn="l"/>
                <a:tab pos="5907088" algn="l"/>
                <a:tab pos="6300788" algn="l"/>
                <a:tab pos="6694488" algn="l"/>
                <a:tab pos="7088188" algn="l"/>
                <a:tab pos="7481888" algn="l"/>
                <a:tab pos="7875588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C2E6CE2-3FB2-4C79-941D-81220519909E}" type="slidenum">
              <a:rPr lang="cs-CZ" altLang="cs-CZ">
                <a:latin typeface="Arial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cs-CZ" altLang="cs-CZ">
              <a:latin typeface="Arial" charset="0"/>
            </a:endParaRPr>
          </a:p>
        </p:txBody>
      </p:sp>
      <p:sp>
        <p:nvSpPr>
          <p:cNvPr id="4096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096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65763" cy="40941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84A835A-8944-4C09-9A8B-85595C960170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33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0E32AE8F-DE1C-46C9-8697-11F80BFD3F20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34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343696B3-5D96-4737-89DD-F3D7BAFCC18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35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39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40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41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42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9BC1A18-DABC-45A1-9148-5A1C133CD272}" type="slidenum">
              <a:rPr lang="cs-CZ" smtClean="0">
                <a:solidFill>
                  <a:srgbClr val="000000"/>
                </a:solidFill>
              </a:rPr>
              <a:pPr eaLnBrk="1" hangingPunct="1"/>
              <a:t>44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79BC1A18-DABC-45A1-9148-5A1C133CD272}" type="slidenum">
              <a:rPr lang="cs-CZ" smtClean="0">
                <a:solidFill>
                  <a:srgbClr val="000000"/>
                </a:solidFill>
              </a:rPr>
              <a:pPr eaLnBrk="1" hangingPunct="1"/>
              <a:t>45</a:t>
            </a:fld>
            <a:endParaRPr lang="cs-CZ">
              <a:solidFill>
                <a:srgbClr val="000000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30AE004-8C18-4056-9118-81EA9375C59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46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30AE004-8C18-4056-9118-81EA9375C59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47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30AE004-8C18-4056-9118-81EA9375C59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48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fld id="{230AE004-8C18-4056-9118-81EA9375C59B}" type="slidenum">
              <a:rPr lang="cs-CZ" altLang="cs-CZ" smtClean="0">
                <a:solidFill>
                  <a:srgbClr val="000000"/>
                </a:solidFill>
              </a:rPr>
              <a:pPr eaLnBrk="1" hangingPunct="1"/>
              <a:t>49</a:t>
            </a:fld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6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8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9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86E7352-93C1-4593-8E52-3C3E52072087}" type="slidenum">
              <a:rPr lang="cs-CZ" altLang="cs-CZ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cs-CZ" altLang="cs-CZ">
              <a:latin typeface="Arial" charset="0"/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6425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60EBA-1FDD-4D7B-AB6B-6209ADA2633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241116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6425" cy="58483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DE4E9-7C92-4349-BBE5-B96BF0500CC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5478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31.10.2018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24783" y="260648"/>
            <a:ext cx="8435975" cy="2376264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>
                <a:solidFill>
                  <a:srgbClr val="9900FF"/>
                </a:solidFill>
              </a:rPr>
              <a:t>ONCOGENETICS</a:t>
            </a:r>
            <a:br>
              <a:rPr lang="cs-CZ" altLang="cs-CZ" sz="3200" dirty="0">
                <a:solidFill>
                  <a:srgbClr val="9900FF"/>
                </a:solidFill>
              </a:rPr>
            </a:b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>
                <a:solidFill>
                  <a:srgbClr val="9900FF"/>
                </a:solidFill>
              </a:rPr>
              <a:t>„</a:t>
            </a:r>
            <a:r>
              <a:rPr lang="cs-CZ" altLang="cs-CZ" sz="3200" dirty="0" err="1">
                <a:solidFill>
                  <a:srgbClr val="9900FF"/>
                </a:solidFill>
              </a:rPr>
              <a:t>Origin</a:t>
            </a:r>
            <a:r>
              <a:rPr lang="cs-CZ" altLang="cs-CZ" sz="3200" dirty="0">
                <a:solidFill>
                  <a:srgbClr val="9900FF"/>
                </a:solidFill>
              </a:rPr>
              <a:t>, </a:t>
            </a:r>
            <a:r>
              <a:rPr lang="cs-CZ" altLang="cs-CZ" sz="3200" dirty="0" err="1">
                <a:solidFill>
                  <a:srgbClr val="9900FF"/>
                </a:solidFill>
              </a:rPr>
              <a:t>evolution</a:t>
            </a:r>
            <a:r>
              <a:rPr lang="cs-CZ" altLang="cs-CZ" sz="3200" dirty="0">
                <a:solidFill>
                  <a:srgbClr val="9900FF"/>
                </a:solidFill>
              </a:rPr>
              <a:t> and </a:t>
            </a:r>
            <a:r>
              <a:rPr lang="cs-CZ" altLang="cs-CZ" sz="3200" dirty="0" err="1">
                <a:solidFill>
                  <a:srgbClr val="9900FF"/>
                </a:solidFill>
              </a:rPr>
              <a:t>treatment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r>
              <a:rPr lang="cs-CZ" altLang="cs-CZ" sz="3200" dirty="0">
                <a:solidFill>
                  <a:srgbClr val="9900FF"/>
                </a:solidFill>
              </a:rPr>
              <a:t>“</a:t>
            </a:r>
            <a:r>
              <a:rPr lang="cs-CZ" altLang="cs-CZ" sz="2800" dirty="0"/>
              <a:t> </a:t>
            </a:r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1331640" y="2780928"/>
            <a:ext cx="6622262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cs-CZ" altLang="cs-CZ" sz="2000" b="1" dirty="0" err="1">
                <a:solidFill>
                  <a:schemeClr val="tx1"/>
                </a:solidFill>
              </a:rPr>
              <a:t>Assoc</a:t>
            </a:r>
            <a:r>
              <a:rPr lang="cs-CZ" altLang="cs-CZ" sz="2000" b="1" dirty="0">
                <a:solidFill>
                  <a:schemeClr val="tx1"/>
                </a:solidFill>
              </a:rPr>
              <a:t>. Prof. Martin Trbušek, Ph.D.</a:t>
            </a:r>
          </a:p>
          <a:p>
            <a:pPr algn="ctr"/>
            <a:endParaRPr lang="cs-CZ" altLang="cs-CZ" sz="2000" dirty="0">
              <a:solidFill>
                <a:schemeClr val="tx1"/>
              </a:solidFill>
            </a:endParaRPr>
          </a:p>
          <a:p>
            <a:pPr algn="ctr"/>
            <a:r>
              <a:rPr lang="cs-CZ" altLang="cs-CZ" sz="2000" dirty="0"/>
              <a:t>Department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Internal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Medicine</a:t>
            </a:r>
            <a:r>
              <a:rPr lang="cs-CZ" altLang="cs-CZ" sz="2000" dirty="0"/>
              <a:t> – Hematology and </a:t>
            </a:r>
            <a:r>
              <a:rPr lang="cs-CZ" altLang="cs-CZ" sz="2000" dirty="0" err="1"/>
              <a:t>Oncology</a:t>
            </a:r>
            <a:endParaRPr lang="cs-CZ" altLang="cs-CZ" sz="2000" dirty="0"/>
          </a:p>
          <a:p>
            <a:pPr algn="ctr"/>
            <a:r>
              <a:rPr lang="cs-CZ" altLang="cs-CZ" sz="2000" dirty="0">
                <a:solidFill>
                  <a:schemeClr val="tx1"/>
                </a:solidFill>
              </a:rPr>
              <a:t>University </a:t>
            </a:r>
            <a:r>
              <a:rPr lang="cs-CZ" altLang="cs-CZ" sz="2000" dirty="0" err="1">
                <a:solidFill>
                  <a:schemeClr val="tx1"/>
                </a:solidFill>
              </a:rPr>
              <a:t>Hospital</a:t>
            </a:r>
            <a:r>
              <a:rPr lang="cs-CZ" altLang="cs-CZ" sz="2000" dirty="0">
                <a:solidFill>
                  <a:schemeClr val="tx1"/>
                </a:solidFill>
              </a:rPr>
              <a:t> Brno</a:t>
            </a:r>
          </a:p>
          <a:p>
            <a:pPr algn="ctr"/>
            <a:r>
              <a:rPr lang="cs-CZ" altLang="cs-CZ" sz="2000" dirty="0" err="1"/>
              <a:t>Faculty</a:t>
            </a:r>
            <a:r>
              <a:rPr lang="cs-CZ" altLang="cs-CZ" sz="2000" dirty="0"/>
              <a:t> </a:t>
            </a:r>
            <a:r>
              <a:rPr lang="cs-CZ" altLang="cs-CZ" sz="2000" dirty="0" err="1"/>
              <a:t>of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Medicine</a:t>
            </a:r>
            <a:r>
              <a:rPr lang="cs-CZ" altLang="cs-CZ" sz="2000" dirty="0"/>
              <a:t>, Masaryk University </a:t>
            </a:r>
            <a:endParaRPr lang="cs-CZ" altLang="cs-CZ" sz="2000" dirty="0">
              <a:solidFill>
                <a:schemeClr val="tx1"/>
              </a:solidFill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73216"/>
            <a:ext cx="2509738" cy="887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5065650"/>
            <a:ext cx="1335212" cy="1335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369811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024" y="116632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>
                <a:solidFill>
                  <a:srgbClr val="9900FF"/>
                </a:solidFill>
              </a:rPr>
              <a:t>Role </a:t>
            </a:r>
            <a:r>
              <a:rPr lang="cs-CZ" altLang="cs-CZ" sz="2800" dirty="0" err="1">
                <a:solidFill>
                  <a:srgbClr val="9900FF"/>
                </a:solidFill>
              </a:rPr>
              <a:t>of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cancer</a:t>
            </a:r>
            <a:r>
              <a:rPr lang="cs-CZ" altLang="cs-CZ" sz="2800" dirty="0">
                <a:solidFill>
                  <a:srgbClr val="9900FF"/>
                </a:solidFill>
              </a:rPr>
              <a:t> stem </a:t>
            </a:r>
            <a:r>
              <a:rPr lang="cs-CZ" altLang="cs-CZ" sz="2800" dirty="0" err="1">
                <a:solidFill>
                  <a:srgbClr val="9900FF"/>
                </a:solidFill>
              </a:rPr>
              <a:t>cells</a:t>
            </a:r>
            <a:r>
              <a:rPr lang="cs-CZ" altLang="cs-CZ" sz="2800" dirty="0">
                <a:solidFill>
                  <a:srgbClr val="9900FF"/>
                </a:solidFill>
              </a:rPr>
              <a:t> (CSC) </a:t>
            </a:r>
            <a:br>
              <a:rPr lang="cs-CZ" altLang="cs-CZ" sz="2800" dirty="0">
                <a:solidFill>
                  <a:srgbClr val="9900FF"/>
                </a:solidFill>
              </a:rPr>
            </a:br>
            <a:r>
              <a:rPr lang="cs-CZ" altLang="cs-CZ" sz="2800" dirty="0">
                <a:solidFill>
                  <a:srgbClr val="9900FF"/>
                </a:solidFill>
              </a:rPr>
              <a:t>in tumor </a:t>
            </a:r>
            <a:r>
              <a:rPr lang="cs-CZ" altLang="cs-CZ" sz="2800" dirty="0" err="1">
                <a:solidFill>
                  <a:srgbClr val="9900FF"/>
                </a:solidFill>
              </a:rPr>
              <a:t>initiation</a:t>
            </a:r>
            <a:r>
              <a:rPr lang="cs-CZ" altLang="cs-CZ" sz="2800" dirty="0">
                <a:solidFill>
                  <a:srgbClr val="9900FF"/>
                </a:solidFill>
              </a:rPr>
              <a:t> and </a:t>
            </a:r>
            <a:r>
              <a:rPr lang="cs-CZ" altLang="cs-CZ" sz="2800" dirty="0" err="1">
                <a:solidFill>
                  <a:srgbClr val="9900FF"/>
                </a:solidFill>
              </a:rPr>
              <a:t>progression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395536" y="5291724"/>
            <a:ext cx="3097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Human</a:t>
            </a:r>
            <a:r>
              <a:rPr lang="cs-CZ" sz="1600" dirty="0"/>
              <a:t> body </a:t>
            </a:r>
            <a:r>
              <a:rPr lang="cs-CZ" sz="1600" dirty="0" err="1"/>
              <a:t>contains</a:t>
            </a:r>
            <a:r>
              <a:rPr lang="cs-CZ" sz="1600" dirty="0"/>
              <a:t> </a:t>
            </a:r>
            <a:r>
              <a:rPr lang="cs-CZ" sz="1600" b="1" dirty="0">
                <a:cs typeface="Calibri"/>
              </a:rPr>
              <a:t>~</a:t>
            </a:r>
            <a:r>
              <a:rPr lang="cs-CZ" sz="1600" b="1" dirty="0"/>
              <a:t>10</a:t>
            </a:r>
            <a:r>
              <a:rPr lang="cs-CZ" sz="1600" b="1" baseline="30000" dirty="0"/>
              <a:t>14</a:t>
            </a:r>
            <a:r>
              <a:rPr lang="cs-CZ" sz="1600" b="1" dirty="0"/>
              <a:t> </a:t>
            </a:r>
            <a:r>
              <a:rPr lang="cs-CZ" sz="1600" dirty="0" err="1">
                <a:cs typeface="Calibri"/>
              </a:rPr>
              <a:t>cells</a:t>
            </a:r>
            <a:endParaRPr lang="cs-CZ" sz="1600" dirty="0"/>
          </a:p>
          <a:p>
            <a:r>
              <a:rPr lang="cs-CZ" sz="1600" b="1" dirty="0">
                <a:cs typeface="Calibri"/>
              </a:rPr>
              <a:t>~</a:t>
            </a:r>
            <a:r>
              <a:rPr lang="cs-CZ" sz="1600" b="1" dirty="0"/>
              <a:t>10</a:t>
            </a:r>
            <a:r>
              <a:rPr lang="cs-CZ" sz="1600" b="1" baseline="30000" dirty="0"/>
              <a:t>11  </a:t>
            </a:r>
            <a:r>
              <a:rPr lang="cs-CZ" sz="1600" b="1" dirty="0"/>
              <a:t> </a:t>
            </a:r>
            <a:r>
              <a:rPr lang="cs-CZ" sz="1600" dirty="0" err="1"/>
              <a:t>cells</a:t>
            </a:r>
            <a:r>
              <a:rPr lang="cs-CZ" sz="1600" dirty="0"/>
              <a:t> are </a:t>
            </a:r>
            <a:r>
              <a:rPr lang="cs-CZ" sz="1600" dirty="0" err="1"/>
              <a:t>renewed</a:t>
            </a:r>
            <a:r>
              <a:rPr lang="cs-CZ" sz="1600" dirty="0"/>
              <a:t> </a:t>
            </a:r>
            <a:r>
              <a:rPr lang="cs-CZ" sz="1600" dirty="0" err="1"/>
              <a:t>every</a:t>
            </a:r>
            <a:r>
              <a:rPr lang="cs-CZ" sz="1600" dirty="0"/>
              <a:t> </a:t>
            </a:r>
            <a:r>
              <a:rPr lang="cs-CZ" sz="1600" dirty="0" err="1"/>
              <a:t>day</a:t>
            </a:r>
            <a:r>
              <a:rPr lang="cs-CZ" sz="1600" dirty="0"/>
              <a:t> </a:t>
            </a:r>
          </a:p>
          <a:p>
            <a:r>
              <a:rPr lang="cs-CZ" sz="1600" dirty="0" err="1"/>
              <a:t>from</a:t>
            </a:r>
            <a:r>
              <a:rPr lang="cs-CZ" sz="1600" dirty="0"/>
              <a:t> </a:t>
            </a:r>
            <a:r>
              <a:rPr lang="cs-CZ" sz="1600" dirty="0" err="1"/>
              <a:t>the</a:t>
            </a:r>
            <a:r>
              <a:rPr lang="cs-CZ" sz="1600" dirty="0"/>
              <a:t> stem </a:t>
            </a:r>
            <a:r>
              <a:rPr lang="cs-CZ" sz="1600" dirty="0" err="1"/>
              <a:t>cells</a:t>
            </a:r>
            <a:endParaRPr lang="cs-CZ" sz="1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6" y="1124744"/>
            <a:ext cx="2830612" cy="3906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499" y="1340768"/>
            <a:ext cx="4985345" cy="3034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940564" y="4569655"/>
            <a:ext cx="337278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Only</a:t>
            </a:r>
            <a:r>
              <a:rPr lang="cs-CZ" sz="1600" dirty="0"/>
              <a:t> a </a:t>
            </a:r>
            <a:r>
              <a:rPr lang="cs-CZ" sz="1600" dirty="0" err="1"/>
              <a:t>proportion</a:t>
            </a:r>
            <a:r>
              <a:rPr lang="cs-CZ" sz="1600" dirty="0"/>
              <a:t> </a:t>
            </a:r>
            <a:r>
              <a:rPr lang="cs-CZ" sz="1600" dirty="0" err="1"/>
              <a:t>of</a:t>
            </a:r>
            <a:r>
              <a:rPr lang="cs-CZ" sz="1600" dirty="0"/>
              <a:t> </a:t>
            </a:r>
            <a:r>
              <a:rPr lang="cs-CZ" sz="1600" dirty="0" err="1"/>
              <a:t>cancer</a:t>
            </a:r>
            <a:r>
              <a:rPr lang="cs-CZ" sz="1600" dirty="0"/>
              <a:t> </a:t>
            </a:r>
            <a:r>
              <a:rPr lang="cs-CZ" sz="1600" dirty="0" err="1"/>
              <a:t>cells</a:t>
            </a:r>
            <a:r>
              <a:rPr lang="cs-CZ" sz="1600" dirty="0"/>
              <a:t> (CSC)</a:t>
            </a:r>
          </a:p>
          <a:p>
            <a:r>
              <a:rPr lang="cs-CZ" sz="1600" dirty="0"/>
              <a:t>in a </a:t>
            </a:r>
            <a:r>
              <a:rPr lang="cs-CZ" sz="1600" dirty="0" err="1"/>
              <a:t>given</a:t>
            </a:r>
            <a:r>
              <a:rPr lang="cs-CZ" sz="1600" dirty="0"/>
              <a:t> tumor </a:t>
            </a:r>
            <a:r>
              <a:rPr lang="cs-CZ" sz="1600" dirty="0" err="1"/>
              <a:t>population</a:t>
            </a:r>
            <a:r>
              <a:rPr lang="cs-CZ" sz="1600" dirty="0"/>
              <a:t> </a:t>
            </a:r>
            <a:r>
              <a:rPr lang="cs-CZ" sz="1600" dirty="0" err="1"/>
              <a:t>is</a:t>
            </a:r>
            <a:r>
              <a:rPr lang="cs-CZ" sz="1600" dirty="0"/>
              <a:t> </a:t>
            </a:r>
            <a:r>
              <a:rPr lang="cs-CZ" sz="1600" dirty="0" err="1"/>
              <a:t>able</a:t>
            </a:r>
            <a:endParaRPr lang="cs-CZ" sz="1600" dirty="0"/>
          </a:p>
          <a:p>
            <a:r>
              <a:rPr lang="cs-CZ" sz="1600" dirty="0"/>
              <a:t>to </a:t>
            </a:r>
            <a:r>
              <a:rPr lang="cs-CZ" sz="1600" dirty="0" err="1"/>
              <a:t>self-renew</a:t>
            </a:r>
            <a:r>
              <a:rPr lang="cs-CZ" sz="1600" dirty="0"/>
              <a:t> (</a:t>
            </a:r>
            <a:r>
              <a:rPr lang="cs-CZ" sz="1600" dirty="0" err="1"/>
              <a:t>proliferate</a:t>
            </a:r>
            <a:r>
              <a:rPr lang="cs-CZ" sz="1600" dirty="0"/>
              <a:t>) </a:t>
            </a:r>
            <a:r>
              <a:rPr lang="cs-CZ" sz="1600" dirty="0" err="1"/>
              <a:t>infinitely</a:t>
            </a:r>
            <a:r>
              <a:rPr lang="cs-CZ" sz="1600" dirty="0"/>
              <a:t> 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29373" y="6040446"/>
            <a:ext cx="2545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dirty="0" err="1"/>
              <a:t>Adopted</a:t>
            </a:r>
            <a:r>
              <a:rPr lang="cs-CZ" sz="1400" dirty="0"/>
              <a:t> </a:t>
            </a:r>
            <a:r>
              <a:rPr lang="cs-CZ" sz="1400" dirty="0" err="1"/>
              <a:t>from</a:t>
            </a:r>
            <a:r>
              <a:rPr lang="cs-CZ" sz="1400" dirty="0"/>
              <a:t> </a:t>
            </a:r>
            <a:r>
              <a:rPr lang="cs-CZ" sz="1400" dirty="0" err="1"/>
              <a:t>Batlle</a:t>
            </a:r>
            <a:r>
              <a:rPr lang="cs-CZ" sz="1400" dirty="0"/>
              <a:t> and </a:t>
            </a:r>
            <a:r>
              <a:rPr lang="cs-CZ" sz="1400" dirty="0" err="1"/>
              <a:t>Clevers</a:t>
            </a:r>
            <a:endParaRPr lang="cs-CZ" sz="1400" dirty="0"/>
          </a:p>
          <a:p>
            <a:r>
              <a:rPr lang="cs-CZ" sz="1400" b="1" i="1" dirty="0" err="1"/>
              <a:t>Nature</a:t>
            </a:r>
            <a:r>
              <a:rPr lang="cs-CZ" sz="1400" b="1" i="1" dirty="0"/>
              <a:t> Med</a:t>
            </a:r>
            <a:r>
              <a:rPr lang="cs-CZ" sz="1400" dirty="0"/>
              <a:t> 2017 </a:t>
            </a:r>
          </a:p>
        </p:txBody>
      </p:sp>
    </p:spTree>
    <p:extLst>
      <p:ext uri="{BB962C8B-B14F-4D97-AF65-F5344CB8AC3E}">
        <p14:creationId xmlns:p14="http://schemas.microsoft.com/office/powerpoint/2010/main" val="374348373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2112" y="11219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 err="1">
                <a:solidFill>
                  <a:srgbClr val="9900FF"/>
                </a:solidFill>
              </a:rPr>
              <a:t>Cellular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origin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of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cancer</a:t>
            </a:r>
            <a:r>
              <a:rPr lang="cs-CZ" altLang="cs-CZ" sz="2800" dirty="0">
                <a:solidFill>
                  <a:srgbClr val="9900FF"/>
                </a:solidFill>
              </a:rPr>
              <a:t> vs. </a:t>
            </a:r>
            <a:r>
              <a:rPr lang="cs-CZ" altLang="cs-CZ" sz="2800" dirty="0" err="1">
                <a:solidFill>
                  <a:srgbClr val="9900FF"/>
                </a:solidFill>
              </a:rPr>
              <a:t>therapy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974026" y="764704"/>
            <a:ext cx="76304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Tumors</a:t>
            </a:r>
            <a:r>
              <a:rPr lang="cs-CZ" dirty="0"/>
              <a:t> </a:t>
            </a:r>
            <a:r>
              <a:rPr lang="cs-CZ" dirty="0" err="1"/>
              <a:t>originate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b="1" dirty="0">
                <a:solidFill>
                  <a:srgbClr val="FF0000"/>
                </a:solidFill>
              </a:rPr>
              <a:t>stem </a:t>
            </a:r>
            <a:r>
              <a:rPr lang="cs-CZ" b="1" dirty="0" err="1">
                <a:solidFill>
                  <a:srgbClr val="FF0000"/>
                </a:solidFill>
              </a:rPr>
              <a:t>cells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b="1" dirty="0" err="1">
                <a:solidFill>
                  <a:srgbClr val="FF0000"/>
                </a:solidFill>
              </a:rPr>
              <a:t>progenitor</a:t>
            </a:r>
            <a:r>
              <a:rPr lang="cs-CZ" b="1" dirty="0">
                <a:solidFill>
                  <a:srgbClr val="FF0000"/>
                </a:solidFill>
              </a:rPr>
              <a:t> </a:t>
            </a:r>
            <a:r>
              <a:rPr lang="cs-CZ" b="1" dirty="0" err="1">
                <a:solidFill>
                  <a:srgbClr val="FF0000"/>
                </a:solidFill>
              </a:rPr>
              <a:t>cells</a:t>
            </a:r>
            <a:r>
              <a:rPr lang="cs-CZ" dirty="0"/>
              <a:t>,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development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which</a:t>
            </a:r>
            <a:endParaRPr lang="cs-CZ" dirty="0"/>
          </a:p>
          <a:p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skewed</a:t>
            </a:r>
            <a:r>
              <a:rPr lang="cs-CZ" dirty="0"/>
              <a:t> by </a:t>
            </a:r>
            <a:r>
              <a:rPr lang="cs-CZ" u="sng" dirty="0" err="1"/>
              <a:t>favoring</a:t>
            </a:r>
            <a:r>
              <a:rPr lang="cs-CZ" u="sng" dirty="0"/>
              <a:t> </a:t>
            </a:r>
            <a:r>
              <a:rPr lang="cs-CZ" u="sng" dirty="0" err="1"/>
              <a:t>self-renewal</a:t>
            </a:r>
            <a:r>
              <a:rPr lang="cs-CZ" u="sng" dirty="0"/>
              <a:t> </a:t>
            </a:r>
            <a:r>
              <a:rPr lang="cs-CZ" u="sng" dirty="0" err="1"/>
              <a:t>over</a:t>
            </a:r>
            <a:r>
              <a:rPr lang="cs-CZ" u="sng" dirty="0"/>
              <a:t> </a:t>
            </a:r>
            <a:r>
              <a:rPr lang="cs-CZ" u="sng" dirty="0" err="1"/>
              <a:t>differentiation</a:t>
            </a:r>
            <a:r>
              <a:rPr lang="cs-CZ" u="sng" dirty="0"/>
              <a:t> 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323528" y="2069942"/>
            <a:ext cx="370601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phenomenon</a:t>
            </a:r>
            <a:r>
              <a:rPr lang="cs-CZ" dirty="0"/>
              <a:t> </a:t>
            </a:r>
            <a:r>
              <a:rPr lang="cs-CZ" dirty="0" err="1"/>
              <a:t>hardly</a:t>
            </a:r>
            <a:r>
              <a:rPr lang="cs-CZ" dirty="0"/>
              <a:t> </a:t>
            </a:r>
            <a:r>
              <a:rPr lang="cs-CZ" dirty="0" err="1"/>
              <a:t>aggravates</a:t>
            </a:r>
            <a:r>
              <a:rPr lang="cs-CZ" dirty="0"/>
              <a:t> </a:t>
            </a:r>
          </a:p>
          <a:p>
            <a:r>
              <a:rPr lang="cs-CZ" dirty="0" err="1"/>
              <a:t>successfull</a:t>
            </a:r>
            <a:r>
              <a:rPr lang="cs-CZ" dirty="0"/>
              <a:t> (</a:t>
            </a:r>
            <a:r>
              <a:rPr lang="cs-CZ" dirty="0" err="1"/>
              <a:t>curable</a:t>
            </a:r>
            <a:r>
              <a:rPr lang="cs-CZ" dirty="0"/>
              <a:t>) </a:t>
            </a:r>
            <a:r>
              <a:rPr lang="cs-CZ" dirty="0" err="1"/>
              <a:t>therapy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</a:p>
          <a:p>
            <a:r>
              <a:rPr lang="cs-CZ" dirty="0"/>
              <a:t>a </a:t>
            </a:r>
            <a:r>
              <a:rPr lang="cs-CZ" b="1" dirty="0" err="1">
                <a:solidFill>
                  <a:srgbClr val="0000FF"/>
                </a:solidFill>
              </a:rPr>
              <a:t>minimal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residual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b="1" dirty="0" err="1">
                <a:solidFill>
                  <a:srgbClr val="0000FF"/>
                </a:solidFill>
              </a:rPr>
              <a:t>disease</a:t>
            </a:r>
            <a:r>
              <a:rPr lang="cs-CZ" b="1" dirty="0">
                <a:solidFill>
                  <a:srgbClr val="0000FF"/>
                </a:solidFill>
              </a:rPr>
              <a:t> </a:t>
            </a:r>
            <a:r>
              <a:rPr lang="cs-CZ" dirty="0"/>
              <a:t>presence</a:t>
            </a:r>
          </a:p>
          <a:p>
            <a:r>
              <a:rPr lang="cs-CZ" dirty="0"/>
              <a:t>and </a:t>
            </a:r>
            <a:r>
              <a:rPr lang="cs-CZ" dirty="0" err="1"/>
              <a:t>subsequent</a:t>
            </a:r>
            <a:r>
              <a:rPr lang="cs-CZ" dirty="0"/>
              <a:t> </a:t>
            </a:r>
            <a:r>
              <a:rPr lang="cs-CZ" b="1" dirty="0">
                <a:solidFill>
                  <a:srgbClr val="0000FF"/>
                </a:solidFill>
              </a:rPr>
              <a:t>relapse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on </a:t>
            </a:r>
          </a:p>
          <a:p>
            <a:r>
              <a:rPr lang="cs-CZ" dirty="0"/>
              <a:t>a </a:t>
            </a:r>
            <a:r>
              <a:rPr lang="cs-CZ" dirty="0" err="1"/>
              <a:t>resistant</a:t>
            </a:r>
            <a:r>
              <a:rPr lang="cs-CZ" dirty="0"/>
              <a:t> </a:t>
            </a:r>
            <a:r>
              <a:rPr lang="cs-CZ" dirty="0" err="1"/>
              <a:t>clone</a:t>
            </a:r>
            <a:r>
              <a:rPr lang="cs-CZ" dirty="0"/>
              <a:t> </a:t>
            </a:r>
            <a:r>
              <a:rPr lang="cs-CZ" dirty="0" err="1"/>
              <a:t>proliferation</a:t>
            </a:r>
            <a:r>
              <a:rPr lang="cs-CZ" dirty="0"/>
              <a:t> </a:t>
            </a:r>
          </a:p>
        </p:txBody>
      </p:sp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676064" y="2040034"/>
            <a:ext cx="3814763" cy="4484688"/>
            <a:chOff x="3365" y="1495"/>
            <a:chExt cx="2403" cy="2825"/>
          </a:xfrm>
        </p:grpSpPr>
        <p:sp>
          <p:nvSpPr>
            <p:cNvPr id="7" name="Oval 3"/>
            <p:cNvSpPr/>
            <p:nvPr/>
          </p:nvSpPr>
          <p:spPr>
            <a:xfrm>
              <a:off x="3709" y="176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8" name="Oval 4"/>
            <p:cNvSpPr/>
            <p:nvPr/>
          </p:nvSpPr>
          <p:spPr>
            <a:xfrm>
              <a:off x="3529" y="235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/>
            </a:p>
          </p:txBody>
        </p:sp>
        <p:sp>
          <p:nvSpPr>
            <p:cNvPr id="9" name="Oval 5"/>
            <p:cNvSpPr/>
            <p:nvPr/>
          </p:nvSpPr>
          <p:spPr>
            <a:xfrm>
              <a:off x="4069" y="226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0" name="Oval 6"/>
            <p:cNvSpPr/>
            <p:nvPr/>
          </p:nvSpPr>
          <p:spPr>
            <a:xfrm>
              <a:off x="3889" y="212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1" name="Oval 7"/>
            <p:cNvSpPr/>
            <p:nvPr/>
          </p:nvSpPr>
          <p:spPr>
            <a:xfrm>
              <a:off x="3868" y="1924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2" name="Oval 8"/>
            <p:cNvSpPr/>
            <p:nvPr/>
          </p:nvSpPr>
          <p:spPr>
            <a:xfrm>
              <a:off x="3556" y="2062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3" name="Oval 9"/>
            <p:cNvSpPr/>
            <p:nvPr/>
          </p:nvSpPr>
          <p:spPr>
            <a:xfrm>
              <a:off x="3709" y="203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4" name="Oval 10"/>
            <p:cNvSpPr/>
            <p:nvPr/>
          </p:nvSpPr>
          <p:spPr>
            <a:xfrm>
              <a:off x="3748" y="2254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5" name="Oval 11"/>
            <p:cNvSpPr/>
            <p:nvPr/>
          </p:nvSpPr>
          <p:spPr>
            <a:xfrm>
              <a:off x="3934" y="244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6" name="Oval 12"/>
            <p:cNvSpPr/>
            <p:nvPr/>
          </p:nvSpPr>
          <p:spPr>
            <a:xfrm>
              <a:off x="4920" y="1843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7" name="Oval 13"/>
            <p:cNvSpPr/>
            <p:nvPr/>
          </p:nvSpPr>
          <p:spPr>
            <a:xfrm>
              <a:off x="4617" y="208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8" name="Oval 14"/>
            <p:cNvSpPr/>
            <p:nvPr/>
          </p:nvSpPr>
          <p:spPr>
            <a:xfrm>
              <a:off x="5112" y="181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19" name="Oval 15"/>
            <p:cNvSpPr/>
            <p:nvPr/>
          </p:nvSpPr>
          <p:spPr>
            <a:xfrm>
              <a:off x="5067" y="208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0" name="Oval 16"/>
            <p:cNvSpPr/>
            <p:nvPr/>
          </p:nvSpPr>
          <p:spPr>
            <a:xfrm>
              <a:off x="4887" y="2215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1" name="Oval 17"/>
            <p:cNvSpPr/>
            <p:nvPr/>
          </p:nvSpPr>
          <p:spPr>
            <a:xfrm>
              <a:off x="4842" y="2035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2" name="Oval 18"/>
            <p:cNvSpPr/>
            <p:nvPr/>
          </p:nvSpPr>
          <p:spPr>
            <a:xfrm>
              <a:off x="5112" y="235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3" name="Oval 19"/>
            <p:cNvSpPr/>
            <p:nvPr/>
          </p:nvSpPr>
          <p:spPr>
            <a:xfrm>
              <a:off x="5292" y="2215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4" name="Oval 20"/>
            <p:cNvSpPr/>
            <p:nvPr/>
          </p:nvSpPr>
          <p:spPr>
            <a:xfrm>
              <a:off x="4842" y="2485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5" name="TextBox 21"/>
            <p:cNvSpPr txBox="1">
              <a:spLocks noChangeArrowheads="1"/>
            </p:cNvSpPr>
            <p:nvPr/>
          </p:nvSpPr>
          <p:spPr bwMode="auto">
            <a:xfrm>
              <a:off x="4021" y="1873"/>
              <a:ext cx="4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itchFamily="34" charset="0"/>
                </a:rPr>
                <a:t>mutTP53</a:t>
              </a:r>
            </a:p>
          </p:txBody>
        </p:sp>
        <p:sp>
          <p:nvSpPr>
            <p:cNvPr id="26" name="TextBox 25"/>
            <p:cNvSpPr txBox="1">
              <a:spLocks noChangeArrowheads="1"/>
            </p:cNvSpPr>
            <p:nvPr/>
          </p:nvSpPr>
          <p:spPr bwMode="auto">
            <a:xfrm>
              <a:off x="5292" y="1720"/>
              <a:ext cx="47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itchFamily="34" charset="0"/>
                </a:rPr>
                <a:t>mutTP53</a:t>
              </a:r>
            </a:p>
          </p:txBody>
        </p:sp>
        <p:sp>
          <p:nvSpPr>
            <p:cNvPr id="27" name="Oval 29"/>
            <p:cNvSpPr/>
            <p:nvPr/>
          </p:nvSpPr>
          <p:spPr>
            <a:xfrm>
              <a:off x="4842" y="1720"/>
              <a:ext cx="225" cy="22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28" name="TextBox 30"/>
            <p:cNvSpPr txBox="1">
              <a:spLocks noChangeArrowheads="1"/>
            </p:cNvSpPr>
            <p:nvPr/>
          </p:nvSpPr>
          <p:spPr bwMode="auto">
            <a:xfrm>
              <a:off x="3389" y="1670"/>
              <a:ext cx="4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itchFamily="34" charset="0"/>
                </a:rPr>
                <a:t>wtTP53</a:t>
              </a:r>
            </a:p>
          </p:txBody>
        </p:sp>
        <p:sp>
          <p:nvSpPr>
            <p:cNvPr id="29" name="Oval 31"/>
            <p:cNvSpPr/>
            <p:nvPr/>
          </p:nvSpPr>
          <p:spPr>
            <a:xfrm>
              <a:off x="5067" y="248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30" name="Oval 32"/>
            <p:cNvSpPr/>
            <p:nvPr/>
          </p:nvSpPr>
          <p:spPr>
            <a:xfrm>
              <a:off x="5292" y="199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31" name="Oval 33"/>
            <p:cNvSpPr/>
            <p:nvPr/>
          </p:nvSpPr>
          <p:spPr>
            <a:xfrm>
              <a:off x="3709" y="2485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32" name="Oval 34"/>
            <p:cNvSpPr/>
            <p:nvPr/>
          </p:nvSpPr>
          <p:spPr>
            <a:xfrm>
              <a:off x="4707" y="1810"/>
              <a:ext cx="225" cy="225"/>
            </a:xfrm>
            <a:prstGeom prst="ellipse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  <a:ln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914400" fontAlgn="auto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lang="cs-CZ" b="1" dirty="0"/>
            </a:p>
          </p:txBody>
        </p:sp>
        <p:sp>
          <p:nvSpPr>
            <p:cNvPr id="33" name="TextBox 45"/>
            <p:cNvSpPr txBox="1">
              <a:spLocks noChangeArrowheads="1"/>
            </p:cNvSpPr>
            <p:nvPr/>
          </p:nvSpPr>
          <p:spPr bwMode="auto">
            <a:xfrm>
              <a:off x="4500" y="1679"/>
              <a:ext cx="4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cs-CZ" altLang="cs-CZ" sz="1200" b="1">
                  <a:solidFill>
                    <a:schemeClr val="tx1"/>
                  </a:solidFill>
                  <a:latin typeface="Calibri" pitchFamily="34" charset="0"/>
                </a:rPr>
                <a:t>wtTP53</a:t>
              </a:r>
            </a:p>
          </p:txBody>
        </p:sp>
        <p:sp>
          <p:nvSpPr>
            <p:cNvPr id="34" name="TextBox 53"/>
            <p:cNvSpPr txBox="1">
              <a:spLocks noChangeArrowheads="1"/>
            </p:cNvSpPr>
            <p:nvPr/>
          </p:nvSpPr>
          <p:spPr bwMode="auto">
            <a:xfrm>
              <a:off x="3536" y="1495"/>
              <a:ext cx="81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en-US" altLang="cs-CZ" sz="1200" b="1" u="sng">
                  <a:solidFill>
                    <a:schemeClr val="tx1"/>
                  </a:solidFill>
                  <a:latin typeface="Calibri" pitchFamily="34" charset="0"/>
                </a:rPr>
                <a:t>BEFORE THERAPY</a:t>
              </a:r>
              <a:endParaRPr lang="cs-CZ" altLang="cs-CZ" sz="1200" b="1" u="sng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sp>
          <p:nvSpPr>
            <p:cNvPr id="35" name="TextBox 54"/>
            <p:cNvSpPr txBox="1">
              <a:spLocks noChangeArrowheads="1"/>
            </p:cNvSpPr>
            <p:nvPr/>
          </p:nvSpPr>
          <p:spPr bwMode="auto">
            <a:xfrm>
              <a:off x="4715" y="1501"/>
              <a:ext cx="75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bg1"/>
                  </a:solidFill>
                  <a:latin typeface="Arial" charset="0"/>
                </a:defRPr>
              </a:lvl1pPr>
              <a:lvl2pPr eaLnBrk="0" hangingPunct="0">
                <a:defRPr>
                  <a:solidFill>
                    <a:schemeClr val="bg1"/>
                  </a:solidFill>
                  <a:latin typeface="Arial" charset="0"/>
                </a:defRPr>
              </a:lvl2pPr>
              <a:lvl3pPr eaLnBrk="0" hangingPunct="0">
                <a:defRPr>
                  <a:solidFill>
                    <a:schemeClr val="bg1"/>
                  </a:solidFill>
                  <a:latin typeface="Arial" charset="0"/>
                </a:defRPr>
              </a:lvl3pPr>
              <a:lvl4pPr eaLnBrk="0" hangingPunct="0">
                <a:defRPr>
                  <a:solidFill>
                    <a:schemeClr val="bg1"/>
                  </a:solidFill>
                  <a:latin typeface="Arial" charset="0"/>
                </a:defRPr>
              </a:lvl4pPr>
              <a:lvl5pPr eaLnBrk="0" hangingPunct="0">
                <a:defRPr>
                  <a:solidFill>
                    <a:schemeClr val="bg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>
                  <a:solidFill>
                    <a:schemeClr val="bg1"/>
                  </a:solidFill>
                  <a:latin typeface="Arial" charset="0"/>
                </a:defRPr>
              </a:lvl9pPr>
            </a:lstStyle>
            <a:p>
              <a:pPr defTabSz="914400" eaLnBrk="1" hangingPunct="1">
                <a:buClrTx/>
                <a:buSzTx/>
                <a:buFontTx/>
                <a:buNone/>
              </a:pPr>
              <a:r>
                <a:rPr lang="en-US" altLang="cs-CZ" sz="1200" b="1" u="sng">
                  <a:solidFill>
                    <a:schemeClr val="tx1"/>
                  </a:solidFill>
                  <a:latin typeface="Calibri" pitchFamily="34" charset="0"/>
                </a:rPr>
                <a:t>AFTER THERAPY</a:t>
              </a:r>
              <a:endParaRPr lang="cs-CZ" altLang="cs-CZ" sz="1200" b="1" u="sng">
                <a:solidFill>
                  <a:schemeClr val="tx1"/>
                </a:solidFill>
                <a:latin typeface="Calibri" pitchFamily="34" charset="0"/>
              </a:endParaRPr>
            </a:p>
          </p:txBody>
        </p:sp>
        <p:pic>
          <p:nvPicPr>
            <p:cNvPr id="36" name="Picture 55" descr="Data 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254"/>
            <a:stretch>
              <a:fillRect/>
            </a:stretch>
          </p:blipFill>
          <p:spPr bwMode="auto">
            <a:xfrm>
              <a:off x="4596" y="2751"/>
              <a:ext cx="1164" cy="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56" descr="Data 1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49281"/>
            <a:stretch>
              <a:fillRect/>
            </a:stretch>
          </p:blipFill>
          <p:spPr bwMode="auto">
            <a:xfrm>
              <a:off x="3365" y="2751"/>
              <a:ext cx="1237" cy="15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214496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sah 2"/>
          <p:cNvSpPr>
            <a:spLocks noGrp="1"/>
          </p:cNvSpPr>
          <p:nvPr>
            <p:ph idx="1"/>
          </p:nvPr>
        </p:nvSpPr>
        <p:spPr>
          <a:xfrm>
            <a:off x="987099" y="404664"/>
            <a:ext cx="7442661" cy="86409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cs-CZ" altLang="en-US" sz="2500" dirty="0"/>
              <a:t> </a:t>
            </a:r>
            <a:r>
              <a:rPr lang="cs-CZ" altLang="en-US" sz="3500" dirty="0" err="1">
                <a:solidFill>
                  <a:srgbClr val="9900FF"/>
                </a:solidFill>
                <a:ea typeface="+mj-ea"/>
                <a:cs typeface="+mj-cs"/>
              </a:rPr>
              <a:t>Clonal</a:t>
            </a:r>
            <a:r>
              <a:rPr lang="cs-CZ" altLang="en-US" sz="3500" dirty="0">
                <a:solidFill>
                  <a:srgbClr val="9900FF"/>
                </a:solidFill>
                <a:ea typeface="+mj-ea"/>
                <a:cs typeface="+mj-cs"/>
              </a:rPr>
              <a:t> </a:t>
            </a:r>
            <a:r>
              <a:rPr lang="cs-CZ" altLang="en-US" sz="3500" dirty="0" err="1">
                <a:solidFill>
                  <a:srgbClr val="9900FF"/>
                </a:solidFill>
                <a:ea typeface="+mj-ea"/>
                <a:cs typeface="+mj-cs"/>
              </a:rPr>
              <a:t>evolution</a:t>
            </a:r>
            <a:r>
              <a:rPr lang="cs-CZ" altLang="en-US" sz="3500" dirty="0">
                <a:solidFill>
                  <a:srgbClr val="9900FF"/>
                </a:solidFill>
                <a:ea typeface="+mj-ea"/>
                <a:cs typeface="+mj-cs"/>
              </a:rPr>
              <a:t> and a </a:t>
            </a:r>
            <a:r>
              <a:rPr lang="cs-CZ" altLang="en-US" sz="3500" dirty="0" err="1">
                <a:solidFill>
                  <a:srgbClr val="9900FF"/>
                </a:solidFill>
                <a:ea typeface="+mj-ea"/>
                <a:cs typeface="+mj-cs"/>
              </a:rPr>
              <a:t>narrow</a:t>
            </a:r>
            <a:r>
              <a:rPr lang="cs-CZ" altLang="en-US" sz="3500" dirty="0">
                <a:solidFill>
                  <a:srgbClr val="9900FF"/>
                </a:solidFill>
                <a:ea typeface="+mj-ea"/>
                <a:cs typeface="+mj-cs"/>
              </a:rPr>
              <a:t> </a:t>
            </a:r>
            <a:r>
              <a:rPr lang="cs-CZ" altLang="en-US" sz="3500" dirty="0" err="1">
                <a:solidFill>
                  <a:srgbClr val="9900FF"/>
                </a:solidFill>
                <a:ea typeface="+mj-ea"/>
                <a:cs typeface="+mj-cs"/>
              </a:rPr>
              <a:t>throat</a:t>
            </a:r>
            <a:r>
              <a:rPr lang="cs-CZ" altLang="en-US" sz="3500" dirty="0">
                <a:solidFill>
                  <a:srgbClr val="9900FF"/>
                </a:solidFill>
                <a:ea typeface="+mj-ea"/>
                <a:cs typeface="+mj-cs"/>
              </a:rPr>
              <a:t> </a:t>
            </a:r>
            <a:r>
              <a:rPr lang="cs-CZ" altLang="en-US" sz="3500" dirty="0" err="1">
                <a:solidFill>
                  <a:srgbClr val="9900FF"/>
                </a:solidFill>
                <a:ea typeface="+mj-ea"/>
                <a:cs typeface="+mj-cs"/>
              </a:rPr>
              <a:t>of</a:t>
            </a:r>
            <a:r>
              <a:rPr lang="cs-CZ" altLang="en-US" sz="3500" dirty="0">
                <a:solidFill>
                  <a:srgbClr val="9900FF"/>
                </a:solidFill>
                <a:ea typeface="+mj-ea"/>
                <a:cs typeface="+mj-cs"/>
              </a:rPr>
              <a:t> </a:t>
            </a:r>
            <a:r>
              <a:rPr lang="cs-CZ" altLang="en-US" sz="3500" dirty="0" err="1">
                <a:solidFill>
                  <a:srgbClr val="9900FF"/>
                </a:solidFill>
                <a:ea typeface="+mj-ea"/>
                <a:cs typeface="+mj-cs"/>
              </a:rPr>
              <a:t>therapy</a:t>
            </a:r>
            <a:r>
              <a:rPr lang="cs-CZ" altLang="en-US" sz="3500" dirty="0">
                <a:solidFill>
                  <a:srgbClr val="9900FF"/>
                </a:solidFill>
                <a:ea typeface="+mj-ea"/>
                <a:cs typeface="+mj-cs"/>
              </a:rPr>
              <a:t>: </a:t>
            </a:r>
          </a:p>
          <a:p>
            <a:pPr marL="0" indent="0" algn="ctr">
              <a:buNone/>
            </a:pPr>
            <a:r>
              <a:rPr lang="cs-CZ" altLang="en-US" sz="3500" dirty="0">
                <a:solidFill>
                  <a:srgbClr val="9900FF"/>
                </a:solidFill>
                <a:ea typeface="+mj-ea"/>
                <a:cs typeface="+mj-cs"/>
              </a:rPr>
              <a:t>case </a:t>
            </a:r>
            <a:r>
              <a:rPr lang="cs-CZ" altLang="en-US" sz="3500" dirty="0" err="1">
                <a:solidFill>
                  <a:srgbClr val="9900FF"/>
                </a:solidFill>
                <a:ea typeface="+mj-ea"/>
                <a:cs typeface="+mj-cs"/>
              </a:rPr>
              <a:t>of</a:t>
            </a:r>
            <a:r>
              <a:rPr lang="cs-CZ" altLang="en-US" sz="3500" dirty="0">
                <a:solidFill>
                  <a:srgbClr val="9900FF"/>
                </a:solidFill>
                <a:ea typeface="+mj-ea"/>
                <a:cs typeface="+mj-cs"/>
              </a:rPr>
              <a:t> AML</a:t>
            </a:r>
            <a:endParaRPr lang="en-GB" altLang="en-US" sz="3500" dirty="0">
              <a:solidFill>
                <a:srgbClr val="9900FF"/>
              </a:solidFill>
              <a:ea typeface="+mj-ea"/>
              <a:cs typeface="+mj-cs"/>
            </a:endParaRPr>
          </a:p>
        </p:txBody>
      </p:sp>
      <p:pic>
        <p:nvPicPr>
          <p:cNvPr id="32771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1991729"/>
            <a:ext cx="7711200" cy="376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2" name="TextovéPole 5"/>
          <p:cNvSpPr txBox="1">
            <a:spLocks noChangeArrowheads="1"/>
          </p:cNvSpPr>
          <p:nvPr/>
        </p:nvSpPr>
        <p:spPr bwMode="auto">
          <a:xfrm>
            <a:off x="6732240" y="6217816"/>
            <a:ext cx="1873746" cy="29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en-US" sz="1400" dirty="0">
                <a:solidFill>
                  <a:schemeClr val="tx1"/>
                </a:solidFill>
              </a:rPr>
              <a:t>Ding et al.,</a:t>
            </a:r>
            <a:r>
              <a:rPr lang="cs-CZ" altLang="en-US" sz="1400" b="1" i="1" dirty="0" err="1">
                <a:solidFill>
                  <a:schemeClr val="tx1"/>
                </a:solidFill>
              </a:rPr>
              <a:t>Nature</a:t>
            </a:r>
            <a:r>
              <a:rPr lang="cs-CZ" altLang="en-US" sz="1400" dirty="0">
                <a:solidFill>
                  <a:schemeClr val="tx1"/>
                </a:solidFill>
              </a:rPr>
              <a:t> 2012</a:t>
            </a:r>
            <a:endParaRPr lang="en-GB" alt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20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 bwMode="auto">
          <a:xfrm>
            <a:off x="611560" y="173281"/>
            <a:ext cx="7962514" cy="794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r>
              <a:rPr lang="cs-CZ" altLang="cs-CZ" sz="3200" dirty="0">
                <a:solidFill>
                  <a:srgbClr val="9900FF"/>
                </a:solidFill>
              </a:rPr>
              <a:t>Gene </a:t>
            </a:r>
            <a:r>
              <a:rPr lang="cs-CZ" altLang="cs-CZ" sz="3200" dirty="0" err="1">
                <a:solidFill>
                  <a:srgbClr val="9900FF"/>
                </a:solidFill>
              </a:rPr>
              <a:t>mutations</a:t>
            </a:r>
            <a:r>
              <a:rPr lang="cs-CZ" altLang="cs-CZ" sz="3200" dirty="0">
                <a:solidFill>
                  <a:srgbClr val="9900FF"/>
                </a:solidFill>
              </a:rPr>
              <a:t> as a </a:t>
            </a:r>
            <a:r>
              <a:rPr lang="cs-CZ" altLang="cs-CZ" sz="3200" dirty="0" err="1">
                <a:solidFill>
                  <a:srgbClr val="9900FF"/>
                </a:solidFill>
              </a:rPr>
              <a:t>hallmark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pic>
        <p:nvPicPr>
          <p:cNvPr id="5123" name="Picture 2" descr="Výsledek obrázku pro sanger sequencing g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9896" y="1337901"/>
            <a:ext cx="3188160" cy="473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TextovéPole 2"/>
          <p:cNvSpPr txBox="1">
            <a:spLocks noChangeArrowheads="1"/>
          </p:cNvSpPr>
          <p:nvPr/>
        </p:nvSpPr>
        <p:spPr bwMode="auto">
          <a:xfrm>
            <a:off x="6804248" y="2132856"/>
            <a:ext cx="1587386" cy="730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cs-CZ" sz="2200" dirty="0" err="1"/>
              <a:t>Classic</a:t>
            </a:r>
            <a:r>
              <a:rPr lang="cs-CZ" altLang="cs-CZ" sz="2200" dirty="0"/>
              <a:t> PAGE</a:t>
            </a:r>
          </a:p>
          <a:p>
            <a:r>
              <a:rPr lang="cs-CZ" sz="2400" baseline="30000" dirty="0"/>
              <a:t>35</a:t>
            </a:r>
            <a:r>
              <a:rPr lang="cs-CZ" sz="2000" dirty="0"/>
              <a:t>S </a:t>
            </a:r>
            <a:r>
              <a:rPr lang="cs-CZ" sz="2000" dirty="0" err="1"/>
              <a:t>labelling</a:t>
            </a:r>
            <a:endParaRPr lang="cs-CZ" altLang="cs-CZ" sz="2200" dirty="0"/>
          </a:p>
        </p:txBody>
      </p:sp>
      <p:pic>
        <p:nvPicPr>
          <p:cNvPr id="5125" name="Picture 6" descr="Výsledek obrázku pro frederick sang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560" y="1337901"/>
            <a:ext cx="1555200" cy="20320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8808" y="3650718"/>
            <a:ext cx="2194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/>
              <a:t>Frederick </a:t>
            </a:r>
            <a:r>
              <a:rPr lang="cs-CZ" b="1" dirty="0" err="1"/>
              <a:t>Sanger</a:t>
            </a:r>
            <a:endParaRPr lang="cs-CZ" b="1" dirty="0"/>
          </a:p>
          <a:p>
            <a:r>
              <a:rPr lang="cs-CZ" dirty="0"/>
              <a:t>Cambridge University</a:t>
            </a:r>
          </a:p>
        </p:txBody>
      </p:sp>
    </p:spTree>
    <p:extLst>
      <p:ext uri="{BB962C8B-B14F-4D97-AF65-F5344CB8AC3E}">
        <p14:creationId xmlns:p14="http://schemas.microsoft.com/office/powerpoint/2010/main" val="36018321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85699" y="1412776"/>
            <a:ext cx="7313760" cy="4572481"/>
          </a:xfrm>
        </p:spPr>
      </p:pic>
      <p:sp>
        <p:nvSpPr>
          <p:cNvPr id="4099" name="TextovéPole 4"/>
          <p:cNvSpPr txBox="1">
            <a:spLocks noChangeArrowheads="1"/>
          </p:cNvSpPr>
          <p:nvPr/>
        </p:nvSpPr>
        <p:spPr bwMode="auto">
          <a:xfrm>
            <a:off x="6009121" y="6272670"/>
            <a:ext cx="2441466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en-GB" altLang="en-US" sz="1600" dirty="0">
                <a:solidFill>
                  <a:schemeClr val="tx1"/>
                </a:solidFill>
              </a:rPr>
              <a:t>Stratton </a:t>
            </a:r>
            <a:r>
              <a:rPr lang="cs-CZ" altLang="en-US" sz="1600" dirty="0">
                <a:solidFill>
                  <a:schemeClr val="tx1"/>
                </a:solidFill>
              </a:rPr>
              <a:t>et al.,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Nature</a:t>
            </a:r>
            <a:r>
              <a:rPr lang="cs-CZ" altLang="en-US" sz="1600" dirty="0">
                <a:solidFill>
                  <a:schemeClr val="tx1"/>
                </a:solidFill>
              </a:rPr>
              <a:t> </a:t>
            </a:r>
            <a:r>
              <a:rPr lang="en-GB" altLang="en-US" sz="1600" dirty="0">
                <a:solidFill>
                  <a:schemeClr val="tx1"/>
                </a:solidFill>
              </a:rPr>
              <a:t>2009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 bwMode="auto">
          <a:xfrm>
            <a:off x="425619" y="293791"/>
            <a:ext cx="8233920" cy="7949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r>
              <a:rPr lang="cs-CZ" altLang="cs-CZ" sz="3200" dirty="0" err="1">
                <a:solidFill>
                  <a:srgbClr val="9900FF"/>
                </a:solidFill>
              </a:rPr>
              <a:t>Breath-taking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technological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advancements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</a:p>
          <a:p>
            <a:pPr eaLnBrk="1">
              <a:defRPr/>
            </a:pPr>
            <a:r>
              <a:rPr lang="cs-CZ" altLang="cs-CZ" sz="3200" dirty="0">
                <a:solidFill>
                  <a:srgbClr val="9900FF"/>
                </a:solidFill>
              </a:rPr>
              <a:t>in DNA </a:t>
            </a:r>
            <a:r>
              <a:rPr lang="cs-CZ" altLang="cs-CZ" sz="3200" dirty="0" err="1">
                <a:solidFill>
                  <a:srgbClr val="9900FF"/>
                </a:solidFill>
              </a:rPr>
              <a:t>sequencing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90267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ovéPole 4"/>
          <p:cNvSpPr txBox="1">
            <a:spLocks noChangeArrowheads="1"/>
          </p:cNvSpPr>
          <p:nvPr/>
        </p:nvSpPr>
        <p:spPr bwMode="auto">
          <a:xfrm>
            <a:off x="5025609" y="5989182"/>
            <a:ext cx="3703671" cy="329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en-US" sz="1600" dirty="0">
                <a:solidFill>
                  <a:schemeClr val="tx1"/>
                </a:solidFill>
              </a:rPr>
              <a:t>Simon et al.,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Nat</a:t>
            </a:r>
            <a:r>
              <a:rPr lang="cs-CZ" altLang="en-US" sz="1600" b="1" i="1" dirty="0">
                <a:solidFill>
                  <a:schemeClr val="tx1"/>
                </a:solidFill>
              </a:rPr>
              <a:t>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Rev</a:t>
            </a:r>
            <a:r>
              <a:rPr lang="cs-CZ" altLang="en-US" sz="1600" b="1" i="1" dirty="0">
                <a:solidFill>
                  <a:schemeClr val="tx1"/>
                </a:solidFill>
              </a:rPr>
              <a:t>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Drug</a:t>
            </a:r>
            <a:r>
              <a:rPr lang="cs-CZ" altLang="en-US" sz="1600" b="1" i="1" dirty="0">
                <a:solidFill>
                  <a:schemeClr val="tx1"/>
                </a:solidFill>
              </a:rPr>
              <a:t> </a:t>
            </a:r>
            <a:r>
              <a:rPr lang="cs-CZ" altLang="en-US" sz="1600" b="1" i="1" dirty="0" err="1">
                <a:solidFill>
                  <a:schemeClr val="tx1"/>
                </a:solidFill>
              </a:rPr>
              <a:t>Discovery</a:t>
            </a:r>
            <a:r>
              <a:rPr lang="cs-CZ" altLang="en-US" sz="1600" b="1" i="1" dirty="0">
                <a:solidFill>
                  <a:schemeClr val="tx1"/>
                </a:solidFill>
              </a:rPr>
              <a:t> </a:t>
            </a:r>
            <a:r>
              <a:rPr lang="cs-CZ" altLang="en-US" sz="1600" dirty="0">
                <a:solidFill>
                  <a:schemeClr val="tx1"/>
                </a:solidFill>
              </a:rPr>
              <a:t>2013</a:t>
            </a:r>
            <a:endParaRPr lang="en-GB" altLang="en-US" sz="1600" dirty="0">
              <a:solidFill>
                <a:schemeClr val="tx1"/>
              </a:solidFill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 bwMode="auto">
          <a:xfrm>
            <a:off x="368641" y="116632"/>
            <a:ext cx="8360640" cy="87419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ctr"/>
          <a:lstStyle>
            <a:lvl1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defTabSz="449263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algn="ctr" defTabSz="449263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4400">
                <a:solidFill>
                  <a:srgbClr val="000000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>
              <a:defRPr/>
            </a:pPr>
            <a:r>
              <a:rPr lang="cs-CZ" altLang="cs-CZ" sz="3200" dirty="0" err="1">
                <a:solidFill>
                  <a:srgbClr val="9900FF"/>
                </a:solidFill>
              </a:rPr>
              <a:t>State</a:t>
            </a:r>
            <a:r>
              <a:rPr lang="cs-CZ" altLang="cs-CZ" sz="3200" dirty="0">
                <a:solidFill>
                  <a:srgbClr val="9900FF"/>
                </a:solidFill>
              </a:rPr>
              <a:t>-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-</a:t>
            </a:r>
            <a:r>
              <a:rPr lang="cs-CZ" altLang="cs-CZ" sz="3200" dirty="0" err="1">
                <a:solidFill>
                  <a:srgbClr val="9900FF"/>
                </a:solidFill>
              </a:rPr>
              <a:t>the</a:t>
            </a:r>
            <a:r>
              <a:rPr lang="cs-CZ" altLang="cs-CZ" sz="3200" dirty="0">
                <a:solidFill>
                  <a:srgbClr val="9900FF"/>
                </a:solidFill>
              </a:rPr>
              <a:t>-art: </a:t>
            </a:r>
            <a:r>
              <a:rPr lang="cs-CZ" altLang="cs-CZ" sz="3200" dirty="0" err="1">
                <a:solidFill>
                  <a:srgbClr val="9900FF"/>
                </a:solidFill>
              </a:rPr>
              <a:t>custom-directed</a:t>
            </a:r>
            <a:r>
              <a:rPr lang="cs-CZ" altLang="cs-CZ" sz="3200" dirty="0">
                <a:solidFill>
                  <a:srgbClr val="9900FF"/>
                </a:solidFill>
              </a:rPr>
              <a:t> NGS</a:t>
            </a:r>
          </a:p>
        </p:txBody>
      </p:sp>
      <p:sp>
        <p:nvSpPr>
          <p:cNvPr id="7172" name="TextovéPole 6"/>
          <p:cNvSpPr txBox="1">
            <a:spLocks noChangeArrowheads="1"/>
          </p:cNvSpPr>
          <p:nvPr/>
        </p:nvSpPr>
        <p:spPr bwMode="auto">
          <a:xfrm>
            <a:off x="368641" y="4725136"/>
            <a:ext cx="7008806" cy="422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en-US" sz="2200" dirty="0"/>
              <a:t>Genome              </a:t>
            </a:r>
            <a:r>
              <a:rPr lang="cs-CZ" altLang="en-US" sz="2200" dirty="0" err="1"/>
              <a:t>Exome</a:t>
            </a:r>
            <a:r>
              <a:rPr lang="cs-CZ" altLang="en-US" sz="2200" dirty="0"/>
              <a:t>              </a:t>
            </a:r>
            <a:r>
              <a:rPr lang="cs-CZ" altLang="en-US" sz="2200" dirty="0" err="1"/>
              <a:t>Amplicon</a:t>
            </a:r>
            <a:r>
              <a:rPr lang="cs-CZ" altLang="en-US" sz="2200" dirty="0"/>
              <a:t>         </a:t>
            </a:r>
            <a:r>
              <a:rPr lang="cs-CZ" altLang="en-US" sz="2200" dirty="0" err="1"/>
              <a:t>Transcriptome</a:t>
            </a:r>
            <a:endParaRPr lang="en-GB" altLang="en-US" sz="2200" dirty="0"/>
          </a:p>
        </p:txBody>
      </p:sp>
      <p:pic>
        <p:nvPicPr>
          <p:cNvPr id="7173" name="Zástupný symbol pro obsah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121" y="1202527"/>
            <a:ext cx="8840160" cy="3532690"/>
          </a:xfrm>
        </p:spPr>
      </p:pic>
    </p:spTree>
    <p:extLst>
      <p:ext uri="{BB962C8B-B14F-4D97-AF65-F5344CB8AC3E}">
        <p14:creationId xmlns:p14="http://schemas.microsoft.com/office/powerpoint/2010/main" val="21114865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251520" y="269011"/>
            <a:ext cx="2267198" cy="1296144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>
                <a:solidFill>
                  <a:srgbClr val="9900FF"/>
                </a:solidFill>
              </a:rPr>
              <a:t>Genome </a:t>
            </a:r>
            <a:r>
              <a:rPr lang="cs-CZ" altLang="cs-CZ" sz="3200" dirty="0" err="1">
                <a:solidFill>
                  <a:srgbClr val="9900FF"/>
                </a:solidFill>
              </a:rPr>
              <a:t>Landscapes</a:t>
            </a:r>
            <a:endParaRPr lang="cs-CZ" altLang="cs-CZ" sz="28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75209"/>
            <a:ext cx="5700489" cy="6182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3425" y="6390620"/>
            <a:ext cx="2651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Vogelstein</a:t>
            </a:r>
            <a:r>
              <a:rPr lang="cs-CZ" sz="1600" dirty="0"/>
              <a:t> et al. </a:t>
            </a:r>
            <a:r>
              <a:rPr lang="cs-CZ" sz="1600" b="1" i="1" dirty="0"/>
              <a:t>Science</a:t>
            </a:r>
            <a:r>
              <a:rPr lang="cs-CZ" sz="1600" dirty="0"/>
              <a:t> 2013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84653" y="2276872"/>
            <a:ext cx="265194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2000" dirty="0"/>
              <a:t>Driver </a:t>
            </a:r>
            <a:r>
              <a:rPr lang="cs-CZ" sz="2000" dirty="0" err="1"/>
              <a:t>mutations</a:t>
            </a:r>
            <a:endParaRPr lang="cs-CZ" sz="2000" dirty="0"/>
          </a:p>
          <a:p>
            <a:pPr algn="ctr"/>
            <a:r>
              <a:rPr lang="cs-CZ" sz="2000" dirty="0"/>
              <a:t>vs.</a:t>
            </a:r>
          </a:p>
          <a:p>
            <a:pPr algn="ctr"/>
            <a:r>
              <a:rPr lang="cs-CZ" sz="2000" dirty="0" err="1"/>
              <a:t>Passenger</a:t>
            </a:r>
            <a:r>
              <a:rPr lang="cs-CZ" sz="2000" dirty="0"/>
              <a:t> </a:t>
            </a:r>
            <a:r>
              <a:rPr lang="cs-CZ" sz="2000" dirty="0" err="1"/>
              <a:t>mutations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000" dirty="0">
                <a:solidFill>
                  <a:srgbClr val="C00000"/>
                </a:solidFill>
              </a:rPr>
              <a:t>Driver </a:t>
            </a:r>
            <a:r>
              <a:rPr lang="cs-CZ" sz="2000" dirty="0" err="1">
                <a:solidFill>
                  <a:srgbClr val="C00000"/>
                </a:solidFill>
              </a:rPr>
              <a:t>genes</a:t>
            </a:r>
            <a:r>
              <a:rPr lang="cs-CZ" sz="2000" dirty="0">
                <a:solidFill>
                  <a:srgbClr val="C00000"/>
                </a:solidFill>
              </a:rPr>
              <a:t>: </a:t>
            </a:r>
            <a:r>
              <a:rPr lang="cs-CZ" sz="2000" dirty="0">
                <a:solidFill>
                  <a:srgbClr val="C00000"/>
                </a:solidFill>
                <a:latin typeface="Calibri"/>
                <a:cs typeface="Calibri"/>
              </a:rPr>
              <a:t>~125</a:t>
            </a:r>
          </a:p>
          <a:p>
            <a:pPr algn="ctr"/>
            <a:r>
              <a:rPr lang="cs-CZ" sz="2000" dirty="0">
                <a:latin typeface="Calibri"/>
                <a:cs typeface="Calibri"/>
              </a:rPr>
              <a:t>71 TS/54 ONC</a:t>
            </a:r>
            <a:endParaRPr lang="cs-CZ" sz="2000" dirty="0"/>
          </a:p>
          <a:p>
            <a:pPr algn="ctr"/>
            <a:endParaRPr lang="cs-CZ" sz="2000" dirty="0"/>
          </a:p>
          <a:p>
            <a:pPr algn="ctr"/>
            <a:r>
              <a:rPr lang="cs-CZ" sz="2000" dirty="0"/>
              <a:t>PRINCIPALS OF</a:t>
            </a:r>
          </a:p>
          <a:p>
            <a:pPr algn="ctr"/>
            <a:r>
              <a:rPr lang="cs-CZ" sz="2000" u="sng" dirty="0"/>
              <a:t>DARWINIAN SELECTION</a:t>
            </a:r>
          </a:p>
        </p:txBody>
      </p:sp>
    </p:spTree>
    <p:extLst>
      <p:ext uri="{BB962C8B-B14F-4D97-AF65-F5344CB8AC3E}">
        <p14:creationId xmlns:p14="http://schemas.microsoft.com/office/powerpoint/2010/main" val="763857660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1041037" y="188640"/>
            <a:ext cx="6984776" cy="855733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3200" dirty="0" err="1">
                <a:solidFill>
                  <a:srgbClr val="9900FF"/>
                </a:solidFill>
              </a:rPr>
              <a:t>Additional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r>
              <a:rPr lang="cs-CZ" altLang="cs-CZ" sz="3200" dirty="0">
                <a:solidFill>
                  <a:srgbClr val="9900FF"/>
                </a:solidFill>
              </a:rPr>
              <a:t> genome </a:t>
            </a:r>
            <a:r>
              <a:rPr lang="cs-CZ" altLang="cs-CZ" sz="3200" dirty="0" err="1">
                <a:solidFill>
                  <a:srgbClr val="9900FF"/>
                </a:solidFill>
              </a:rPr>
              <a:t>modifications</a:t>
            </a:r>
            <a:endParaRPr lang="cs-CZ" alt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467544" y="1412776"/>
            <a:ext cx="813176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Epigenetic</a:t>
            </a:r>
            <a:r>
              <a:rPr lang="cs-CZ" sz="2000" dirty="0"/>
              <a:t> </a:t>
            </a:r>
            <a:r>
              <a:rPr lang="cs-CZ" sz="2000" dirty="0" err="1"/>
              <a:t>silencing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tumor-</a:t>
            </a:r>
            <a:r>
              <a:rPr lang="cs-CZ" sz="2000" dirty="0" err="1"/>
              <a:t>suppressor</a:t>
            </a:r>
            <a:r>
              <a:rPr lang="cs-CZ" sz="2000" dirty="0"/>
              <a:t> </a:t>
            </a:r>
            <a:r>
              <a:rPr lang="cs-CZ" sz="2000" dirty="0" err="1"/>
              <a:t>genes</a:t>
            </a:r>
            <a:r>
              <a:rPr lang="cs-CZ" sz="2000" dirty="0"/>
              <a:t> (</a:t>
            </a:r>
            <a:r>
              <a:rPr lang="cs-CZ" sz="2000" dirty="0" err="1"/>
              <a:t>promoter</a:t>
            </a:r>
            <a:r>
              <a:rPr lang="cs-CZ" sz="2000" dirty="0"/>
              <a:t> </a:t>
            </a:r>
            <a:r>
              <a:rPr lang="cs-CZ" sz="2000" dirty="0" err="1"/>
              <a:t>methylation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Global</a:t>
            </a:r>
            <a:r>
              <a:rPr lang="cs-CZ" sz="2000" dirty="0"/>
              <a:t> (</a:t>
            </a:r>
            <a:r>
              <a:rPr lang="cs-CZ" sz="2000" dirty="0" err="1"/>
              <a:t>whole</a:t>
            </a:r>
            <a:r>
              <a:rPr lang="cs-CZ" sz="2000" dirty="0"/>
              <a:t>-genome) </a:t>
            </a:r>
            <a:r>
              <a:rPr lang="cs-CZ" sz="2000" dirty="0" err="1"/>
              <a:t>hypomethylation</a:t>
            </a:r>
            <a:endParaRPr lang="cs-CZ" sz="2000" u="sng" dirty="0"/>
          </a:p>
        </p:txBody>
      </p:sp>
      <p:pic>
        <p:nvPicPr>
          <p:cNvPr id="2050" name="Picture 2" descr="Výsledek obrázku pro bisulfite sequenc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6858" y="2996952"/>
            <a:ext cx="543848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7839897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251520" y="12724"/>
            <a:ext cx="8712968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Recurrent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 </a:t>
            </a: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mutations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in </a:t>
            </a: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cancer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– CLL as </a:t>
            </a: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an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example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 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744538"/>
            <a:ext cx="6972300" cy="541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ovéPole 1"/>
          <p:cNvSpPr txBox="1">
            <a:spLocks noChangeArrowheads="1"/>
          </p:cNvSpPr>
          <p:nvPr/>
        </p:nvSpPr>
        <p:spPr bwMode="auto">
          <a:xfrm>
            <a:off x="1259632" y="6278518"/>
            <a:ext cx="656577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dirty="0" err="1"/>
              <a:t>The</a:t>
            </a:r>
            <a:r>
              <a:rPr lang="cs-CZ" altLang="cs-CZ" sz="2000" dirty="0"/>
              <a:t> most </a:t>
            </a:r>
            <a:r>
              <a:rPr lang="cs-CZ" altLang="cs-CZ" sz="2000" dirty="0" err="1"/>
              <a:t>frequent</a:t>
            </a:r>
            <a:r>
              <a:rPr lang="cs-CZ" altLang="cs-CZ" sz="2000" dirty="0"/>
              <a:t> </a:t>
            </a:r>
            <a:r>
              <a:rPr lang="cs-CZ" altLang="cs-CZ" sz="2000" dirty="0" err="1"/>
              <a:t>mutations</a:t>
            </a:r>
            <a:r>
              <a:rPr lang="cs-CZ" altLang="cs-CZ" sz="2000" dirty="0"/>
              <a:t> in </a:t>
            </a:r>
            <a:r>
              <a:rPr lang="cs-CZ" altLang="cs-CZ" sz="2000" dirty="0" err="1"/>
              <a:t>the</a:t>
            </a:r>
            <a:r>
              <a:rPr lang="cs-CZ" altLang="cs-CZ" sz="2000" dirty="0"/>
              <a:t> </a:t>
            </a:r>
            <a:r>
              <a:rPr lang="cs-CZ" altLang="cs-CZ" sz="2000" dirty="0" err="1"/>
              <a:t>genes</a:t>
            </a:r>
            <a:r>
              <a:rPr lang="cs-CZ" altLang="cs-CZ" sz="2000" dirty="0"/>
              <a:t>:</a:t>
            </a:r>
            <a:r>
              <a:rPr lang="cs-CZ" altLang="cs-CZ" sz="2000" dirty="0">
                <a:solidFill>
                  <a:srgbClr val="0000FF"/>
                </a:solidFill>
              </a:rPr>
              <a:t> </a:t>
            </a:r>
            <a:r>
              <a:rPr lang="cs-CZ" altLang="cs-CZ" sz="2000" i="1" dirty="0">
                <a:solidFill>
                  <a:srgbClr val="0000FF"/>
                </a:solidFill>
              </a:rPr>
              <a:t>SF3B1</a:t>
            </a:r>
            <a:r>
              <a:rPr lang="cs-CZ" altLang="cs-CZ" sz="2000" dirty="0">
                <a:solidFill>
                  <a:srgbClr val="0000FF"/>
                </a:solidFill>
              </a:rPr>
              <a:t>, </a:t>
            </a:r>
            <a:r>
              <a:rPr lang="cs-CZ" altLang="cs-CZ" sz="2000" i="1" dirty="0">
                <a:solidFill>
                  <a:srgbClr val="0000FF"/>
                </a:solidFill>
              </a:rPr>
              <a:t>ATM</a:t>
            </a:r>
            <a:r>
              <a:rPr lang="cs-CZ" altLang="cs-CZ" sz="2000" dirty="0">
                <a:solidFill>
                  <a:srgbClr val="0000FF"/>
                </a:solidFill>
              </a:rPr>
              <a:t>, </a:t>
            </a:r>
            <a:r>
              <a:rPr lang="cs-CZ" altLang="cs-CZ" sz="2000" b="1" i="1" u="sng" dirty="0">
                <a:solidFill>
                  <a:srgbClr val="0000FF"/>
                </a:solidFill>
              </a:rPr>
              <a:t>TP53</a:t>
            </a:r>
            <a:endParaRPr lang="cs-CZ" altLang="cs-CZ" sz="2000" b="1" i="1" u="sng" dirty="0">
              <a:solidFill>
                <a:srgbClr val="FF0000"/>
              </a:solidFill>
            </a:endParaRPr>
          </a:p>
        </p:txBody>
      </p:sp>
      <p:sp>
        <p:nvSpPr>
          <p:cNvPr id="4101" name="TextovéPole 2"/>
          <p:cNvSpPr txBox="1">
            <a:spLocks noChangeArrowheads="1"/>
          </p:cNvSpPr>
          <p:nvPr/>
        </p:nvSpPr>
        <p:spPr bwMode="auto">
          <a:xfrm>
            <a:off x="7264913" y="4509120"/>
            <a:ext cx="134575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dirty="0" err="1">
                <a:solidFill>
                  <a:schemeClr val="tx1"/>
                </a:solidFill>
              </a:rPr>
              <a:t>Landau</a:t>
            </a:r>
            <a:r>
              <a:rPr lang="cs-CZ" altLang="cs-CZ" sz="1600" dirty="0">
                <a:solidFill>
                  <a:schemeClr val="tx1"/>
                </a:solidFill>
              </a:rPr>
              <a:t> et al., </a:t>
            </a:r>
          </a:p>
          <a:p>
            <a:r>
              <a:rPr lang="cs-CZ" altLang="cs-CZ" sz="1600" b="1" i="1" dirty="0" err="1">
                <a:solidFill>
                  <a:schemeClr val="tx1"/>
                </a:solidFill>
              </a:rPr>
              <a:t>Nature</a:t>
            </a:r>
            <a:r>
              <a:rPr lang="cs-CZ" altLang="cs-CZ" sz="1600" dirty="0">
                <a:solidFill>
                  <a:schemeClr val="tx1"/>
                </a:solidFill>
              </a:rPr>
              <a:t> 2015 </a:t>
            </a:r>
          </a:p>
        </p:txBody>
      </p:sp>
    </p:spTree>
    <p:extLst>
      <p:ext uri="{BB962C8B-B14F-4D97-AF65-F5344CB8AC3E}">
        <p14:creationId xmlns:p14="http://schemas.microsoft.com/office/powerpoint/2010/main" val="2461124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/>
        </p:nvGraphicFramePr>
        <p:xfrm>
          <a:off x="195840" y="816567"/>
          <a:ext cx="8817120" cy="535736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470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291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502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70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470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2908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38172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40202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5046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Count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Coverage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Frequency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Gene_function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RefGene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Exon_number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cDNA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solidFill>
                            <a:schemeClr val="tx1"/>
                          </a:solidFill>
                          <a:effectLst/>
                        </a:rPr>
                        <a:t>Codon</a:t>
                      </a:r>
                      <a:endParaRPr lang="cs-CZ" sz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1752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1752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100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exon40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c.5948A&gt;G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p.N1983S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2261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2452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92,21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exon22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c.3161C&gt;G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p.P1054R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690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2962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23,3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exon50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c.7311C&gt;A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p.Y2437X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1203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8,31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exon24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c.3433_3435del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p.1145_1145del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74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1433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5,16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exon30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c.4578C&gt;T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p.P1526P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46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1281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3,59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exon43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c.6258T&gt;A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p.Y2086X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243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8231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2,95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splicing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exon19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c.2921+1G&gt;A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p.P962Q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699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2,72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exon25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c.3705_3709del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p.P1235fs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1087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2,3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c.480delT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p.S160fs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1046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2,29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exon5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c.483G&gt;C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p.Q161H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>
                          <a:solidFill>
                            <a:schemeClr val="tx1"/>
                          </a:solidFill>
                          <a:effectLst/>
                        </a:rPr>
                        <a:t>67</a:t>
                      </a:r>
                      <a:endParaRPr lang="cs-CZ" sz="1100" b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3357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c.3837G&gt;A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p.W1279X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50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5626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ATM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exon26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c.3952_3960del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p.1318_1320del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64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5151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1,24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ATM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exon49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c.7181C&gt;T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p.S2394L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57627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904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1,22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exonic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ATM</a:t>
                      </a:r>
                      <a:endParaRPr lang="cs-CZ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exon63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c.9022C&gt;T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p.R3008C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504693"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b="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1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3514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1,2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 err="1">
                          <a:effectLst/>
                        </a:rPr>
                        <a:t>exonic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ATM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exon10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c.1402_1403del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p.K468fs</a:t>
                      </a:r>
                      <a:endParaRPr lang="cs-CZ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0317" marR="40317" marT="0" marB="0" anchor="b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</a:tbl>
          </a:graphicData>
        </a:graphic>
      </p:graphicFrame>
      <p:sp>
        <p:nvSpPr>
          <p:cNvPr id="12445" name="TextovéPole 3"/>
          <p:cNvSpPr txBox="1">
            <a:spLocks noChangeArrowheads="1"/>
          </p:cNvSpPr>
          <p:nvPr/>
        </p:nvSpPr>
        <p:spPr bwMode="auto">
          <a:xfrm>
            <a:off x="205234" y="147539"/>
            <a:ext cx="8788781" cy="57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945" tIns="41473" rIns="82945" bIns="41473">
            <a:spAutoFit/>
          </a:bodyPr>
          <a:lstStyle/>
          <a:p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Intraclonal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heterogeneity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wthinin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tumor </a:t>
            </a: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population</a:t>
            </a:r>
            <a:endParaRPr lang="cs-CZ" altLang="cs-CZ" sz="3200" dirty="0">
              <a:solidFill>
                <a:srgbClr val="9900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109785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24783" y="260648"/>
            <a:ext cx="8435975" cy="792088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>
                <a:solidFill>
                  <a:srgbClr val="9900FF"/>
                </a:solidFill>
              </a:rPr>
              <a:t>CANCER: </a:t>
            </a:r>
            <a:r>
              <a:rPr lang="cs-CZ" altLang="cs-CZ" sz="2800" dirty="0" err="1">
                <a:solidFill>
                  <a:srgbClr val="9900FF"/>
                </a:solidFill>
              </a:rPr>
              <a:t>definition</a:t>
            </a:r>
            <a:r>
              <a:rPr lang="cs-CZ" altLang="cs-CZ" sz="2800" dirty="0">
                <a:solidFill>
                  <a:srgbClr val="9900FF"/>
                </a:solidFill>
              </a:rPr>
              <a:t> and basic </a:t>
            </a:r>
            <a:r>
              <a:rPr lang="cs-CZ" altLang="cs-CZ" sz="2800" dirty="0" err="1">
                <a:solidFill>
                  <a:srgbClr val="9900FF"/>
                </a:solidFill>
              </a:rPr>
              <a:t>classification</a:t>
            </a:r>
            <a:endParaRPr lang="cs-CZ" altLang="cs-CZ" sz="2800" dirty="0"/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209066" y="1628800"/>
            <a:ext cx="884667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cs-CZ" altLang="cs-CZ" b="1" dirty="0">
                <a:solidFill>
                  <a:schemeClr val="tx1"/>
                </a:solidFill>
              </a:rPr>
              <a:t>CANCER </a:t>
            </a:r>
            <a:r>
              <a:rPr lang="cs-CZ" altLang="cs-CZ" dirty="0" err="1">
                <a:solidFill>
                  <a:schemeClr val="tx1"/>
                </a:solidFill>
              </a:rPr>
              <a:t>is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an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abnormal</a:t>
            </a:r>
            <a:r>
              <a:rPr lang="cs-CZ" altLang="cs-CZ" dirty="0">
                <a:solidFill>
                  <a:schemeClr val="tx1"/>
                </a:solidFill>
              </a:rPr>
              <a:t> cell </a:t>
            </a:r>
            <a:r>
              <a:rPr lang="cs-CZ" altLang="cs-CZ" dirty="0" err="1">
                <a:solidFill>
                  <a:schemeClr val="tx1"/>
                </a:solidFill>
              </a:rPr>
              <a:t>growth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with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subsequent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spreading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throughout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the</a:t>
            </a:r>
            <a:r>
              <a:rPr lang="cs-CZ" altLang="cs-CZ" dirty="0">
                <a:solidFill>
                  <a:schemeClr val="tx1"/>
                </a:solidFill>
              </a:rPr>
              <a:t> body </a:t>
            </a:r>
            <a:r>
              <a:rPr lang="cs-CZ" altLang="cs-CZ" dirty="0" err="1">
                <a:solidFill>
                  <a:schemeClr val="tx1"/>
                </a:solidFill>
              </a:rPr>
              <a:t>creating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metastases</a:t>
            </a:r>
            <a:endParaRPr lang="cs-CZ" altLang="cs-CZ" b="1" dirty="0">
              <a:solidFill>
                <a:schemeClr val="tx1"/>
              </a:solidFill>
            </a:endParaRPr>
          </a:p>
          <a:p>
            <a:endParaRPr lang="cs-CZ" altLang="cs-CZ" dirty="0">
              <a:solidFill>
                <a:schemeClr val="tx1"/>
              </a:solidFill>
            </a:endParaRPr>
          </a:p>
          <a:p>
            <a:r>
              <a:rPr lang="cs-CZ" altLang="cs-CZ" dirty="0">
                <a:solidFill>
                  <a:srgbClr val="0000FF"/>
                </a:solidFill>
              </a:rPr>
              <a:t>Basic </a:t>
            </a:r>
            <a:r>
              <a:rPr lang="cs-CZ" altLang="cs-CZ" dirty="0" err="1">
                <a:solidFill>
                  <a:srgbClr val="0000FF"/>
                </a:solidFill>
              </a:rPr>
              <a:t>division</a:t>
            </a:r>
            <a:r>
              <a:rPr lang="cs-CZ" altLang="cs-CZ" dirty="0">
                <a:solidFill>
                  <a:srgbClr val="0000FF"/>
                </a:solidFill>
              </a:rPr>
              <a:t>  </a:t>
            </a:r>
            <a:r>
              <a:rPr lang="cs-CZ" altLang="cs-CZ" dirty="0" err="1">
                <a:solidFill>
                  <a:srgbClr val="0000FF"/>
                </a:solidFill>
              </a:rPr>
              <a:t>follows</a:t>
            </a:r>
            <a:r>
              <a:rPr lang="cs-CZ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the</a:t>
            </a:r>
            <a:r>
              <a:rPr lang="cs-CZ" altLang="cs-CZ" dirty="0">
                <a:solidFill>
                  <a:srgbClr val="0000FF"/>
                </a:solidFill>
              </a:rPr>
              <a:t> cell (</a:t>
            </a:r>
            <a:r>
              <a:rPr lang="cs-CZ" altLang="cs-CZ" dirty="0" err="1">
                <a:solidFill>
                  <a:srgbClr val="0000FF"/>
                </a:solidFill>
              </a:rPr>
              <a:t>tissue</a:t>
            </a:r>
            <a:r>
              <a:rPr lang="cs-CZ" altLang="cs-CZ" dirty="0">
                <a:solidFill>
                  <a:srgbClr val="0000FF"/>
                </a:solidFill>
              </a:rPr>
              <a:t>) </a:t>
            </a:r>
            <a:r>
              <a:rPr lang="cs-CZ" altLang="cs-CZ" dirty="0" err="1">
                <a:solidFill>
                  <a:srgbClr val="0000FF"/>
                </a:solidFill>
              </a:rPr>
              <a:t>of</a:t>
            </a:r>
            <a:r>
              <a:rPr lang="cs-CZ" altLang="cs-CZ" dirty="0">
                <a:solidFill>
                  <a:srgbClr val="0000FF"/>
                </a:solidFill>
              </a:rPr>
              <a:t> </a:t>
            </a:r>
            <a:r>
              <a:rPr lang="cs-CZ" altLang="cs-CZ" dirty="0" err="1">
                <a:solidFill>
                  <a:srgbClr val="0000FF"/>
                </a:solidFill>
              </a:rPr>
              <a:t>origin</a:t>
            </a:r>
            <a:r>
              <a:rPr lang="cs-CZ" altLang="cs-CZ" dirty="0">
                <a:solidFill>
                  <a:srgbClr val="0000FF"/>
                </a:solidFill>
              </a:rPr>
              <a:t>:</a:t>
            </a:r>
          </a:p>
          <a:p>
            <a:endParaRPr lang="cs-CZ" altLang="cs-CZ" dirty="0"/>
          </a:p>
          <a:p>
            <a:r>
              <a:rPr lang="cs-CZ" altLang="cs-CZ" u="sng" dirty="0" err="1"/>
              <a:t>Carcinomas</a:t>
            </a:r>
            <a:r>
              <a:rPr lang="cs-CZ" altLang="cs-CZ" dirty="0"/>
              <a:t> </a:t>
            </a:r>
            <a:r>
              <a:rPr lang="cs-CZ" altLang="cs-CZ" dirty="0" err="1"/>
              <a:t>derive</a:t>
            </a:r>
            <a:r>
              <a:rPr lang="cs-CZ" altLang="cs-CZ" dirty="0"/>
              <a:t> </a:t>
            </a:r>
            <a:r>
              <a:rPr lang="cs-CZ" altLang="cs-CZ" dirty="0" err="1"/>
              <a:t>from</a:t>
            </a:r>
            <a:r>
              <a:rPr lang="cs-CZ" altLang="cs-CZ" dirty="0"/>
              <a:t> </a:t>
            </a:r>
            <a:r>
              <a:rPr lang="cs-CZ" altLang="cs-CZ" dirty="0" err="1"/>
              <a:t>an</a:t>
            </a:r>
            <a:r>
              <a:rPr lang="cs-CZ" altLang="cs-CZ" dirty="0"/>
              <a:t> </a:t>
            </a:r>
            <a:r>
              <a:rPr lang="cs-CZ" altLang="cs-CZ" dirty="0" err="1"/>
              <a:t>epithelial</a:t>
            </a:r>
            <a:r>
              <a:rPr lang="cs-CZ" altLang="cs-CZ" dirty="0"/>
              <a:t> </a:t>
            </a:r>
            <a:r>
              <a:rPr lang="cs-CZ" altLang="cs-CZ" dirty="0" err="1"/>
              <a:t>tissue</a:t>
            </a:r>
            <a:r>
              <a:rPr lang="cs-CZ" altLang="cs-CZ" dirty="0"/>
              <a:t> - </a:t>
            </a:r>
            <a:r>
              <a:rPr lang="cs-CZ" altLang="cs-CZ" dirty="0" err="1"/>
              <a:t>e.g</a:t>
            </a:r>
            <a:r>
              <a:rPr lang="cs-CZ" altLang="cs-CZ" dirty="0"/>
              <a:t>. </a:t>
            </a:r>
            <a:r>
              <a:rPr lang="cs-CZ" altLang="cs-CZ" dirty="0" err="1"/>
              <a:t>breast</a:t>
            </a:r>
            <a:r>
              <a:rPr lang="cs-CZ" altLang="cs-CZ" dirty="0"/>
              <a:t>, </a:t>
            </a:r>
            <a:r>
              <a:rPr lang="cs-CZ" altLang="cs-CZ" dirty="0" err="1"/>
              <a:t>lung</a:t>
            </a:r>
            <a:r>
              <a:rPr lang="cs-CZ" altLang="cs-CZ" dirty="0"/>
              <a:t>, </a:t>
            </a:r>
            <a:r>
              <a:rPr lang="cs-CZ" altLang="cs-CZ" dirty="0" err="1"/>
              <a:t>colon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pancreatic</a:t>
            </a:r>
            <a:r>
              <a:rPr lang="cs-CZ" altLang="cs-CZ" dirty="0"/>
              <a:t> </a:t>
            </a:r>
          </a:p>
          <a:p>
            <a:r>
              <a:rPr lang="cs-CZ" altLang="cs-CZ" dirty="0"/>
              <a:t>                      </a:t>
            </a:r>
            <a:r>
              <a:rPr lang="cs-CZ" altLang="cs-CZ" dirty="0" err="1"/>
              <a:t>cancer</a:t>
            </a:r>
            <a:r>
              <a:rPr lang="cs-CZ" altLang="cs-CZ" dirty="0"/>
              <a:t>  </a:t>
            </a:r>
          </a:p>
          <a:p>
            <a:endParaRPr lang="cs-CZ" altLang="cs-CZ" dirty="0"/>
          </a:p>
          <a:p>
            <a:r>
              <a:rPr lang="cs-CZ" altLang="cs-CZ" u="sng" dirty="0" err="1"/>
              <a:t>Sarcomas</a:t>
            </a:r>
            <a:r>
              <a:rPr lang="cs-CZ" altLang="cs-CZ" u="sng" dirty="0"/>
              <a:t> </a:t>
            </a:r>
            <a:r>
              <a:rPr lang="cs-CZ" altLang="cs-CZ" dirty="0" err="1"/>
              <a:t>originate</a:t>
            </a:r>
            <a:r>
              <a:rPr lang="cs-CZ" altLang="cs-CZ" dirty="0"/>
              <a:t> </a:t>
            </a:r>
            <a:r>
              <a:rPr lang="cs-CZ" altLang="cs-CZ" dirty="0" err="1"/>
              <a:t>from</a:t>
            </a:r>
            <a:r>
              <a:rPr lang="cs-CZ" altLang="cs-CZ" dirty="0"/>
              <a:t> </a:t>
            </a:r>
            <a:r>
              <a:rPr lang="cs-CZ" altLang="cs-CZ" dirty="0" err="1"/>
              <a:t>mesenchymal</a:t>
            </a:r>
            <a:r>
              <a:rPr lang="cs-CZ" altLang="cs-CZ" dirty="0"/>
              <a:t> </a:t>
            </a:r>
            <a:r>
              <a:rPr lang="cs-CZ" altLang="cs-CZ" dirty="0" err="1"/>
              <a:t>cells</a:t>
            </a:r>
            <a:r>
              <a:rPr lang="cs-CZ" altLang="cs-CZ" dirty="0"/>
              <a:t> (</a:t>
            </a:r>
            <a:r>
              <a:rPr lang="cs-CZ" altLang="cs-CZ" dirty="0" err="1"/>
              <a:t>conective</a:t>
            </a:r>
            <a:r>
              <a:rPr lang="cs-CZ" altLang="cs-CZ" dirty="0"/>
              <a:t> </a:t>
            </a:r>
            <a:r>
              <a:rPr lang="cs-CZ" altLang="cs-CZ" dirty="0" err="1"/>
              <a:t>tissue</a:t>
            </a:r>
            <a:r>
              <a:rPr lang="cs-CZ" altLang="cs-CZ" dirty="0"/>
              <a:t>) – </a:t>
            </a:r>
            <a:r>
              <a:rPr lang="cs-CZ" altLang="cs-CZ" dirty="0" err="1"/>
              <a:t>e.g</a:t>
            </a:r>
            <a:r>
              <a:rPr lang="cs-CZ" altLang="cs-CZ" dirty="0"/>
              <a:t>. bone </a:t>
            </a:r>
            <a:r>
              <a:rPr lang="cs-CZ" altLang="cs-CZ" dirty="0" err="1"/>
              <a:t>tumors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u="sng" dirty="0" err="1"/>
              <a:t>Cancer</a:t>
            </a:r>
            <a:r>
              <a:rPr lang="cs-CZ" altLang="cs-CZ" u="sng" dirty="0"/>
              <a:t> </a:t>
            </a:r>
            <a:r>
              <a:rPr lang="cs-CZ" altLang="cs-CZ" u="sng" dirty="0" err="1"/>
              <a:t>of</a:t>
            </a:r>
            <a:r>
              <a:rPr lang="cs-CZ" altLang="cs-CZ" u="sng" dirty="0"/>
              <a:t> </a:t>
            </a:r>
            <a:r>
              <a:rPr lang="cs-CZ" altLang="cs-CZ" u="sng" dirty="0" err="1"/>
              <a:t>blood</a:t>
            </a:r>
            <a:r>
              <a:rPr lang="cs-CZ" altLang="cs-CZ" u="sng" dirty="0"/>
              <a:t> </a:t>
            </a:r>
            <a:r>
              <a:rPr lang="cs-CZ" altLang="cs-CZ" u="sng" dirty="0" err="1"/>
              <a:t>cells</a:t>
            </a:r>
            <a:r>
              <a:rPr lang="cs-CZ" altLang="cs-CZ" u="sng" dirty="0"/>
              <a:t> </a:t>
            </a:r>
            <a:r>
              <a:rPr lang="cs-CZ" altLang="cs-CZ" u="sng" dirty="0" err="1"/>
              <a:t>or</a:t>
            </a:r>
            <a:r>
              <a:rPr lang="cs-CZ" altLang="cs-CZ" u="sng" dirty="0"/>
              <a:t> </a:t>
            </a:r>
            <a:r>
              <a:rPr lang="cs-CZ" altLang="cs-CZ" u="sng" dirty="0" err="1"/>
              <a:t>hematopoietic</a:t>
            </a:r>
            <a:r>
              <a:rPr lang="cs-CZ" altLang="cs-CZ" u="sng" dirty="0"/>
              <a:t> </a:t>
            </a:r>
            <a:r>
              <a:rPr lang="cs-CZ" altLang="cs-CZ" u="sng" dirty="0" err="1"/>
              <a:t>system</a:t>
            </a:r>
            <a:r>
              <a:rPr lang="cs-CZ" altLang="cs-CZ" u="sng" dirty="0"/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leukemias</a:t>
            </a:r>
            <a:r>
              <a:rPr lang="cs-CZ" altLang="cs-CZ" dirty="0"/>
              <a:t> and </a:t>
            </a:r>
            <a:r>
              <a:rPr lang="cs-CZ" altLang="cs-CZ" dirty="0" err="1"/>
              <a:t>lymphomas</a:t>
            </a:r>
            <a:endParaRPr lang="cs-CZ" altLang="cs-CZ" dirty="0"/>
          </a:p>
          <a:p>
            <a:endParaRPr lang="cs-CZ" altLang="cs-CZ" dirty="0"/>
          </a:p>
          <a:p>
            <a:r>
              <a:rPr lang="cs-CZ" altLang="cs-CZ" u="sng" dirty="0" err="1"/>
              <a:t>Germ</a:t>
            </a:r>
            <a:r>
              <a:rPr lang="cs-CZ" altLang="cs-CZ" u="sng" dirty="0"/>
              <a:t> cell </a:t>
            </a:r>
            <a:r>
              <a:rPr lang="cs-CZ" altLang="cs-CZ" u="sng" dirty="0" err="1"/>
              <a:t>tumors</a:t>
            </a:r>
            <a:r>
              <a:rPr lang="cs-CZ" altLang="cs-CZ" u="sng" dirty="0"/>
              <a:t> </a:t>
            </a:r>
            <a:r>
              <a:rPr lang="cs-CZ" altLang="cs-CZ" dirty="0"/>
              <a:t>– </a:t>
            </a:r>
            <a:r>
              <a:rPr lang="cs-CZ" altLang="cs-CZ" dirty="0" err="1"/>
              <a:t>e.g</a:t>
            </a:r>
            <a:r>
              <a:rPr lang="cs-CZ" altLang="cs-CZ" dirty="0"/>
              <a:t>. </a:t>
            </a:r>
            <a:r>
              <a:rPr lang="cs-CZ" altLang="cs-CZ" dirty="0" err="1"/>
              <a:t>ovarian</a:t>
            </a:r>
            <a:r>
              <a:rPr lang="cs-CZ" altLang="cs-CZ" dirty="0"/>
              <a:t> </a:t>
            </a:r>
            <a:r>
              <a:rPr lang="cs-CZ" altLang="cs-CZ" dirty="0" err="1"/>
              <a:t>cancer</a:t>
            </a:r>
            <a:r>
              <a:rPr lang="cs-CZ" altLang="cs-CZ" dirty="0"/>
              <a:t> </a:t>
            </a:r>
            <a:r>
              <a:rPr lang="cs-CZ" altLang="cs-CZ" dirty="0" err="1"/>
              <a:t>or</a:t>
            </a:r>
            <a:r>
              <a:rPr lang="cs-CZ" altLang="cs-CZ" dirty="0"/>
              <a:t> </a:t>
            </a:r>
            <a:r>
              <a:rPr lang="cs-CZ" altLang="cs-CZ" dirty="0" err="1"/>
              <a:t>seminomas</a:t>
            </a:r>
            <a:r>
              <a:rPr lang="cs-CZ" altLang="cs-CZ" dirty="0"/>
              <a:t>  </a:t>
            </a:r>
            <a:endParaRPr lang="cs-CZ" altLang="cs-CZ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8314795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28636"/>
            <a:ext cx="7992888" cy="711717"/>
          </a:xfrm>
        </p:spPr>
        <p:txBody>
          <a:bodyPr>
            <a:noAutofit/>
          </a:bodyPr>
          <a:lstStyle/>
          <a:p>
            <a:pPr algn="l" eaLnBrk="1" hangingPunct="1"/>
            <a:r>
              <a:rPr lang="cs-CZ" altLang="cs-CZ" sz="3200" dirty="0">
                <a:solidFill>
                  <a:srgbClr val="9900FF"/>
                </a:solidFill>
              </a:rPr>
              <a:t>(12) </a:t>
            </a:r>
            <a:r>
              <a:rPr lang="cs-CZ" altLang="cs-CZ" sz="3200" dirty="0" err="1">
                <a:solidFill>
                  <a:srgbClr val="9900FF"/>
                </a:solidFill>
              </a:rPr>
              <a:t>affected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biochemical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pathways</a:t>
            </a:r>
            <a:r>
              <a:rPr lang="cs-CZ" altLang="cs-CZ" sz="3200" dirty="0">
                <a:solidFill>
                  <a:srgbClr val="9900FF"/>
                </a:solidFill>
              </a:rPr>
              <a:t> in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940152" y="6236717"/>
            <a:ext cx="26761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Vogelstein</a:t>
            </a:r>
            <a:r>
              <a:rPr lang="cs-CZ" sz="1600" dirty="0"/>
              <a:t> et al., </a:t>
            </a:r>
            <a:r>
              <a:rPr lang="cs-CZ" sz="1600" b="1" i="1" dirty="0"/>
              <a:t>Science</a:t>
            </a:r>
            <a:r>
              <a:rPr lang="cs-CZ" sz="1600" dirty="0"/>
              <a:t> 2013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4503" y="942803"/>
            <a:ext cx="4588648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79512" y="1785071"/>
            <a:ext cx="413972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99.9%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alterations</a:t>
            </a:r>
            <a:r>
              <a:rPr lang="cs-CZ" dirty="0"/>
              <a:t> in </a:t>
            </a:r>
            <a:r>
              <a:rPr lang="cs-CZ" dirty="0" err="1"/>
              <a:t>cancer</a:t>
            </a:r>
            <a:r>
              <a:rPr lang="cs-CZ" dirty="0"/>
              <a:t> </a:t>
            </a:r>
            <a:r>
              <a:rPr lang="cs-CZ" dirty="0" err="1"/>
              <a:t>cells</a:t>
            </a:r>
            <a:endParaRPr lang="cs-CZ" dirty="0"/>
          </a:p>
          <a:p>
            <a:r>
              <a:rPr lang="cs-CZ" dirty="0" err="1"/>
              <a:t>provides</a:t>
            </a:r>
            <a:r>
              <a:rPr lang="cs-CZ" dirty="0"/>
              <a:t> </a:t>
            </a:r>
            <a:r>
              <a:rPr lang="cs-CZ" b="1" dirty="0"/>
              <a:t>no </a:t>
            </a:r>
            <a:r>
              <a:rPr lang="cs-CZ" b="1" dirty="0" err="1"/>
              <a:t>selective</a:t>
            </a:r>
            <a:r>
              <a:rPr lang="cs-CZ" b="1" dirty="0"/>
              <a:t> </a:t>
            </a:r>
            <a:r>
              <a:rPr lang="cs-CZ" b="1" dirty="0" err="1"/>
              <a:t>growth</a:t>
            </a:r>
            <a:r>
              <a:rPr lang="cs-CZ" b="1" dirty="0"/>
              <a:t> </a:t>
            </a:r>
            <a:r>
              <a:rPr lang="cs-CZ" b="1" dirty="0" err="1"/>
              <a:t>advantage</a:t>
            </a:r>
            <a:endParaRPr lang="cs-CZ" b="1" dirty="0"/>
          </a:p>
          <a:p>
            <a:endParaRPr lang="cs-CZ" dirty="0"/>
          </a:p>
          <a:p>
            <a:r>
              <a:rPr lang="cs-CZ" b="1" dirty="0"/>
              <a:t>Mutability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human</a:t>
            </a:r>
            <a:r>
              <a:rPr lang="cs-CZ" dirty="0"/>
              <a:t> genome </a:t>
            </a:r>
            <a:r>
              <a:rPr lang="cs-CZ" b="1" dirty="0" err="1"/>
              <a:t>is</a:t>
            </a:r>
            <a:r>
              <a:rPr lang="cs-CZ" b="1" dirty="0"/>
              <a:t> </a:t>
            </a:r>
            <a:r>
              <a:rPr lang="cs-CZ" b="1" dirty="0" err="1"/>
              <a:t>normal</a:t>
            </a:r>
            <a:r>
              <a:rPr lang="cs-CZ" dirty="0"/>
              <a:t>;</a:t>
            </a:r>
          </a:p>
          <a:p>
            <a:r>
              <a:rPr lang="cs-CZ" dirty="0" err="1"/>
              <a:t>However</a:t>
            </a:r>
            <a:r>
              <a:rPr lang="cs-CZ" dirty="0"/>
              <a:t>, </a:t>
            </a:r>
            <a:r>
              <a:rPr lang="cs-CZ" dirty="0" err="1"/>
              <a:t>normal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also</a:t>
            </a:r>
            <a:r>
              <a:rPr lang="cs-CZ" dirty="0"/>
              <a:t> to </a:t>
            </a:r>
            <a:r>
              <a:rPr lang="cs-CZ" dirty="0" err="1"/>
              <a:t>avoid</a:t>
            </a:r>
            <a:r>
              <a:rPr lang="cs-CZ" dirty="0"/>
              <a:t> </a:t>
            </a:r>
            <a:r>
              <a:rPr lang="cs-CZ" dirty="0" err="1"/>
              <a:t>aberrant</a:t>
            </a:r>
            <a:r>
              <a:rPr lang="cs-CZ" dirty="0"/>
              <a:t>,</a:t>
            </a:r>
          </a:p>
          <a:p>
            <a:r>
              <a:rPr lang="cs-CZ" dirty="0" err="1"/>
              <a:t>dangerous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</a:t>
            </a:r>
            <a:r>
              <a:rPr lang="cs-CZ" dirty="0" err="1"/>
              <a:t>through</a:t>
            </a:r>
            <a:r>
              <a:rPr lang="cs-CZ" dirty="0"/>
              <a:t> </a:t>
            </a:r>
            <a:r>
              <a:rPr lang="cs-CZ" dirty="0" err="1"/>
              <a:t>continuously</a:t>
            </a:r>
            <a:endParaRPr lang="cs-CZ" dirty="0"/>
          </a:p>
          <a:p>
            <a:r>
              <a:rPr lang="cs-CZ" dirty="0" err="1"/>
              <a:t>operating</a:t>
            </a:r>
            <a:r>
              <a:rPr lang="cs-CZ" dirty="0"/>
              <a:t> </a:t>
            </a:r>
            <a:r>
              <a:rPr lang="cs-CZ" dirty="0" err="1"/>
              <a:t>apoptosis</a:t>
            </a:r>
            <a:r>
              <a:rPr lang="cs-CZ" dirty="0"/>
              <a:t>….</a:t>
            </a:r>
          </a:p>
        </p:txBody>
      </p:sp>
    </p:spTree>
    <p:extLst>
      <p:ext uri="{BB962C8B-B14F-4D97-AF65-F5344CB8AC3E}">
        <p14:creationId xmlns:p14="http://schemas.microsoft.com/office/powerpoint/2010/main" val="301261479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95536" y="116632"/>
            <a:ext cx="8435975" cy="706437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>
                <a:solidFill>
                  <a:srgbClr val="9900FF"/>
                </a:solidFill>
              </a:rPr>
              <a:t>Model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tumor </a:t>
            </a:r>
            <a:r>
              <a:rPr lang="cs-CZ" altLang="cs-CZ" sz="3200" dirty="0" err="1">
                <a:solidFill>
                  <a:srgbClr val="9900FF"/>
                </a:solidFill>
              </a:rPr>
              <a:t>initiation</a:t>
            </a:r>
            <a:r>
              <a:rPr lang="cs-CZ" altLang="cs-CZ" sz="3200" dirty="0">
                <a:solidFill>
                  <a:srgbClr val="9900FF"/>
                </a:solidFill>
              </a:rPr>
              <a:t> and </a:t>
            </a:r>
            <a:r>
              <a:rPr lang="cs-CZ" altLang="cs-CZ" sz="3200" dirty="0" err="1">
                <a:solidFill>
                  <a:srgbClr val="9900FF"/>
                </a:solidFill>
              </a:rPr>
              <a:t>progression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6084168" y="6153237"/>
            <a:ext cx="25195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dirty="0">
                <a:solidFill>
                  <a:schemeClr val="tx1"/>
                </a:solidFill>
              </a:rPr>
              <a:t>Bartkova et al., </a:t>
            </a:r>
            <a:r>
              <a:rPr lang="cs-CZ" altLang="cs-CZ" sz="1600" b="1" i="1" dirty="0" err="1">
                <a:solidFill>
                  <a:schemeClr val="tx1"/>
                </a:solidFill>
              </a:rPr>
              <a:t>Nature</a:t>
            </a:r>
            <a:r>
              <a:rPr lang="cs-CZ" altLang="cs-CZ" sz="1600" b="1" dirty="0">
                <a:solidFill>
                  <a:schemeClr val="tx1"/>
                </a:solidFill>
              </a:rPr>
              <a:t> </a:t>
            </a:r>
            <a:r>
              <a:rPr lang="cs-CZ" altLang="cs-CZ" sz="1600" dirty="0">
                <a:solidFill>
                  <a:schemeClr val="tx1"/>
                </a:solidFill>
              </a:rPr>
              <a:t>2005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816" y="902647"/>
            <a:ext cx="5194124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aoblený obdélník 1"/>
          <p:cNvSpPr/>
          <p:nvPr/>
        </p:nvSpPr>
        <p:spPr>
          <a:xfrm>
            <a:off x="2123728" y="2996952"/>
            <a:ext cx="122413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5220072" y="2992760"/>
            <a:ext cx="1224136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851920" y="3573016"/>
            <a:ext cx="936104" cy="50405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548300" y="1268760"/>
            <a:ext cx="895908" cy="504056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CC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6499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7992888" cy="711717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>
                <a:solidFill>
                  <a:srgbClr val="9900FF"/>
                </a:solidFill>
              </a:rPr>
              <a:t>Interfence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with</a:t>
            </a:r>
            <a:r>
              <a:rPr lang="cs-CZ" altLang="cs-CZ" sz="3200" dirty="0">
                <a:solidFill>
                  <a:srgbClr val="9900FF"/>
                </a:solidFill>
              </a:rPr>
              <a:t> DNA </a:t>
            </a:r>
            <a:r>
              <a:rPr lang="cs-CZ" altLang="cs-CZ" sz="3200" dirty="0" err="1">
                <a:solidFill>
                  <a:srgbClr val="9900FF"/>
                </a:solidFill>
              </a:rPr>
              <a:t>replication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results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>
                <a:solidFill>
                  <a:srgbClr val="9900FF"/>
                </a:solidFill>
              </a:rPr>
              <a:t>in </a:t>
            </a:r>
            <a:r>
              <a:rPr lang="cs-CZ" altLang="cs-CZ" sz="3200" dirty="0" err="1">
                <a:solidFill>
                  <a:srgbClr val="9900FF"/>
                </a:solidFill>
              </a:rPr>
              <a:t>apoptosis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induction</a:t>
            </a:r>
            <a:r>
              <a:rPr lang="cs-CZ" altLang="cs-CZ" sz="3200" dirty="0">
                <a:solidFill>
                  <a:srgbClr val="9900FF"/>
                </a:solidFill>
              </a:rPr>
              <a:t> in tumor </a:t>
            </a:r>
            <a:r>
              <a:rPr lang="cs-CZ" altLang="cs-CZ" sz="3200" dirty="0" err="1">
                <a:solidFill>
                  <a:srgbClr val="9900FF"/>
                </a:solidFill>
              </a:rPr>
              <a:t>cells</a:t>
            </a:r>
            <a:endParaRPr lang="cs-CZ" altLang="cs-CZ" sz="28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899592" y="5445223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/>
              <a:t>Cleaved</a:t>
            </a:r>
            <a:r>
              <a:rPr lang="cs-CZ" dirty="0"/>
              <a:t> </a:t>
            </a:r>
            <a:r>
              <a:rPr lang="cs-CZ" dirty="0" err="1"/>
              <a:t>proteins</a:t>
            </a:r>
            <a:r>
              <a:rPr lang="cs-CZ" dirty="0"/>
              <a:t> PARP and Caspase-3 </a:t>
            </a:r>
            <a:r>
              <a:rPr lang="cs-CZ" dirty="0" err="1"/>
              <a:t>demonstrate</a:t>
            </a:r>
            <a:r>
              <a:rPr lang="cs-CZ" dirty="0"/>
              <a:t> a presence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apoptosis</a:t>
            </a:r>
            <a:r>
              <a:rPr lang="cs-CZ" dirty="0"/>
              <a:t> </a:t>
            </a:r>
            <a:r>
              <a:rPr lang="cs-CZ" dirty="0" err="1"/>
              <a:t>after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Chk1 </a:t>
            </a:r>
            <a:r>
              <a:rPr lang="cs-CZ" dirty="0" err="1"/>
              <a:t>inhibition</a:t>
            </a:r>
            <a:r>
              <a:rPr lang="cs-CZ" dirty="0"/>
              <a:t>; </a:t>
            </a:r>
            <a:r>
              <a:rPr lang="cs-CZ" u="sng" dirty="0" err="1"/>
              <a:t>cells</a:t>
            </a:r>
            <a:r>
              <a:rPr lang="cs-CZ" u="sng" dirty="0"/>
              <a:t>: MEC-1, TP53-mutated CLL</a:t>
            </a:r>
          </a:p>
        </p:txBody>
      </p:sp>
      <p:pic>
        <p:nvPicPr>
          <p:cNvPr id="6" name="Picture 2" descr="C:\Users\3755\Downloads\MEC-1 48h EN1, ATRi vše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412776"/>
            <a:ext cx="4464496" cy="3744416"/>
          </a:xfrm>
          <a:prstGeom prst="rect">
            <a:avLst/>
          </a:prstGeom>
          <a:noFill/>
          <a:extLst/>
        </p:spPr>
      </p:pic>
      <p:sp>
        <p:nvSpPr>
          <p:cNvPr id="5" name="Zaoblený obdélník 4"/>
          <p:cNvSpPr/>
          <p:nvPr/>
        </p:nvSpPr>
        <p:spPr>
          <a:xfrm>
            <a:off x="4319972" y="1988840"/>
            <a:ext cx="936104" cy="50405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Zaoblený obdélník 6"/>
          <p:cNvSpPr/>
          <p:nvPr/>
        </p:nvSpPr>
        <p:spPr>
          <a:xfrm>
            <a:off x="4355976" y="2996952"/>
            <a:ext cx="936104" cy="50405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23977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273748" y="2225316"/>
            <a:ext cx="344017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FF"/>
                </a:solidFill>
              </a:rPr>
              <a:t>Physical</a:t>
            </a:r>
            <a:r>
              <a:rPr lang="cs-CZ" sz="2400" dirty="0">
                <a:solidFill>
                  <a:srgbClr val="0000FF"/>
                </a:solidFill>
              </a:rPr>
              <a:t> cell </a:t>
            </a:r>
            <a:r>
              <a:rPr lang="cs-CZ" sz="2400" dirty="0" err="1">
                <a:solidFill>
                  <a:srgbClr val="0000FF"/>
                </a:solidFill>
              </a:rPr>
              <a:t>distruction</a:t>
            </a:r>
            <a:r>
              <a:rPr lang="cs-CZ" sz="2400" dirty="0">
                <a:solidFill>
                  <a:srgbClr val="0000FF"/>
                </a:solidFill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solidFill>
                  <a:srgbClr val="0000FF"/>
                </a:solidFill>
              </a:rPr>
              <a:t>„</a:t>
            </a:r>
            <a:r>
              <a:rPr lang="cs-CZ" sz="2400" dirty="0" err="1">
                <a:solidFill>
                  <a:srgbClr val="0000FF"/>
                </a:solidFill>
              </a:rPr>
              <a:t>Trash</a:t>
            </a:r>
            <a:r>
              <a:rPr lang="cs-CZ" sz="2400" dirty="0">
                <a:solidFill>
                  <a:srgbClr val="0000FF"/>
                </a:solidFill>
              </a:rPr>
              <a:t>“ </a:t>
            </a:r>
            <a:r>
              <a:rPr lang="cs-CZ" sz="2400" dirty="0" err="1">
                <a:solidFill>
                  <a:srgbClr val="0000FF"/>
                </a:solidFill>
              </a:rPr>
              <a:t>elimination</a:t>
            </a:r>
            <a:r>
              <a:rPr lang="cs-CZ" sz="2400" dirty="0">
                <a:solidFill>
                  <a:srgbClr val="0000FF"/>
                </a:solidFill>
              </a:rPr>
              <a:t> </a:t>
            </a:r>
          </a:p>
          <a:p>
            <a:r>
              <a:rPr lang="cs-CZ" sz="2400" dirty="0">
                <a:solidFill>
                  <a:srgbClr val="0000FF"/>
                </a:solidFill>
              </a:rPr>
              <a:t>      (recycling)</a:t>
            </a:r>
          </a:p>
          <a:p>
            <a:r>
              <a:rPr lang="cs-CZ" sz="2400" dirty="0">
                <a:solidFill>
                  <a:srgbClr val="0000FF"/>
                </a:solidFill>
              </a:rPr>
              <a:t>    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7" y="548680"/>
            <a:ext cx="4859674" cy="5825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1"/>
          <p:cNvSpPr>
            <a:spLocks noGrp="1" noChangeArrowheads="1"/>
          </p:cNvSpPr>
          <p:nvPr>
            <p:ph type="title"/>
          </p:nvPr>
        </p:nvSpPr>
        <p:spPr>
          <a:xfrm>
            <a:off x="2987824" y="44624"/>
            <a:ext cx="6156176" cy="1008112"/>
          </a:xfrm>
        </p:spPr>
        <p:txBody>
          <a:bodyPr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>
                <a:solidFill>
                  <a:srgbClr val="9900FF"/>
                </a:solidFill>
              </a:rPr>
              <a:t>Apoptosis</a:t>
            </a:r>
            <a:r>
              <a:rPr lang="cs-CZ" altLang="cs-CZ" sz="3200" dirty="0">
                <a:solidFill>
                  <a:srgbClr val="9900FF"/>
                </a:solidFill>
              </a:rPr>
              <a:t>: „</a:t>
            </a:r>
            <a:r>
              <a:rPr lang="cs-CZ" altLang="cs-CZ" sz="3200" dirty="0" err="1">
                <a:solidFill>
                  <a:srgbClr val="9900FF"/>
                </a:solidFill>
              </a:rPr>
              <a:t>optimal</a:t>
            </a:r>
            <a:r>
              <a:rPr lang="cs-CZ" altLang="cs-CZ" sz="3200" dirty="0">
                <a:solidFill>
                  <a:srgbClr val="9900FF"/>
                </a:solidFill>
              </a:rPr>
              <a:t> cell </a:t>
            </a:r>
            <a:r>
              <a:rPr lang="cs-CZ" altLang="cs-CZ" sz="3200" dirty="0" err="1">
                <a:solidFill>
                  <a:srgbClr val="9900FF"/>
                </a:solidFill>
              </a:rPr>
              <a:t>death</a:t>
            </a:r>
            <a:r>
              <a:rPr lang="cs-CZ" altLang="cs-CZ" sz="3200" dirty="0">
                <a:solidFill>
                  <a:srgbClr val="9900FF"/>
                </a:solidFill>
              </a:rPr>
              <a:t>“</a:t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>
                <a:solidFill>
                  <a:srgbClr val="9900FF"/>
                </a:solidFill>
              </a:rPr>
              <a:t> in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therapy</a:t>
            </a:r>
            <a:endParaRPr lang="cs-CZ" altLang="cs-CZ" sz="3200" dirty="0">
              <a:solidFill>
                <a:srgbClr val="FF66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724128" y="6257189"/>
            <a:ext cx="2467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Kerr</a:t>
            </a:r>
            <a:r>
              <a:rPr lang="cs-CZ" sz="1600" dirty="0"/>
              <a:t> et al., </a:t>
            </a:r>
            <a:r>
              <a:rPr lang="cs-CZ" sz="1600" b="1" i="1" dirty="0"/>
              <a:t>Br J </a:t>
            </a:r>
            <a:r>
              <a:rPr lang="cs-CZ" sz="1600" b="1" i="1" dirty="0" err="1"/>
              <a:t>Cancer</a:t>
            </a:r>
            <a:r>
              <a:rPr lang="cs-CZ" sz="1600" b="1" i="1" dirty="0"/>
              <a:t> </a:t>
            </a:r>
            <a:r>
              <a:rPr lang="cs-CZ" sz="1600" dirty="0"/>
              <a:t>1972</a:t>
            </a:r>
          </a:p>
        </p:txBody>
      </p:sp>
    </p:spTree>
    <p:extLst>
      <p:ext uri="{BB962C8B-B14F-4D97-AF65-F5344CB8AC3E}">
        <p14:creationId xmlns:p14="http://schemas.microsoft.com/office/powerpoint/2010/main" val="22925618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16632"/>
            <a:ext cx="8229600" cy="908348"/>
          </a:xfrm>
        </p:spPr>
        <p:txBody>
          <a:bodyPr>
            <a:no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>
                <a:solidFill>
                  <a:srgbClr val="9900FF"/>
                </a:solidFill>
              </a:rPr>
              <a:t>Discovery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p53 protein: </a:t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>
                <a:solidFill>
                  <a:srgbClr val="9900FF"/>
                </a:solidFill>
              </a:rPr>
              <a:t>a </a:t>
            </a:r>
            <a:r>
              <a:rPr lang="cs-CZ" altLang="cs-CZ" sz="3200" dirty="0" err="1">
                <a:solidFill>
                  <a:srgbClr val="9900FF"/>
                </a:solidFill>
              </a:rPr>
              <a:t>milestone</a:t>
            </a:r>
            <a:r>
              <a:rPr lang="cs-CZ" altLang="cs-CZ" sz="3200" dirty="0">
                <a:solidFill>
                  <a:srgbClr val="9900FF"/>
                </a:solidFill>
              </a:rPr>
              <a:t> in </a:t>
            </a:r>
            <a:r>
              <a:rPr lang="cs-CZ" altLang="cs-CZ" sz="3200" dirty="0" err="1">
                <a:solidFill>
                  <a:srgbClr val="9900FF"/>
                </a:solidFill>
              </a:rPr>
              <a:t>oncology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research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58988" y="2132856"/>
            <a:ext cx="6381212" cy="311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000" b="1" dirty="0"/>
              <a:t>David P. Lane</a:t>
            </a:r>
            <a:endParaRPr lang="cs-CZ" altLang="cs-CZ" sz="20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000" b="1" dirty="0">
                <a:solidFill>
                  <a:srgbClr val="0000FF"/>
                </a:solidFill>
              </a:rPr>
              <a:t>Imperial Cancer Research Fund</a:t>
            </a:r>
            <a:r>
              <a:rPr lang="cs-CZ" altLang="cs-CZ" sz="2000" b="1" dirty="0">
                <a:solidFill>
                  <a:srgbClr val="0000FF"/>
                </a:solidFill>
              </a:rPr>
              <a:t>, London</a:t>
            </a:r>
            <a:endParaRPr lang="en-US" altLang="cs-CZ" sz="20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8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000" b="1" dirty="0"/>
              <a:t>Arnold J. Levine</a:t>
            </a:r>
            <a:endParaRPr lang="cs-CZ" altLang="cs-CZ" sz="2000" b="1" dirty="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cs-CZ" sz="2000" b="1" dirty="0">
                <a:solidFill>
                  <a:srgbClr val="0000FF"/>
                </a:solidFill>
              </a:rPr>
              <a:t>Princeton University</a:t>
            </a:r>
            <a:r>
              <a:rPr lang="cs-CZ" altLang="cs-CZ" sz="2000" b="1" dirty="0">
                <a:solidFill>
                  <a:srgbClr val="0000FF"/>
                </a:solidFill>
              </a:rPr>
              <a:t>, New Jersey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b="1" dirty="0">
              <a:solidFill>
                <a:srgbClr val="99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b="1" dirty="0">
              <a:solidFill>
                <a:srgbClr val="9900CC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>
                <a:solidFill>
                  <a:schemeClr val="tx1"/>
                </a:solidFill>
              </a:rPr>
              <a:t>Lloyd</a:t>
            </a:r>
            <a:r>
              <a:rPr lang="cs-CZ" altLang="cs-CZ" sz="2000" b="1" dirty="0">
                <a:solidFill>
                  <a:schemeClr val="tx1"/>
                </a:solidFill>
              </a:rPr>
              <a:t> John </a:t>
            </a:r>
            <a:r>
              <a:rPr lang="cs-CZ" altLang="cs-CZ" sz="2000" b="1" dirty="0" err="1">
                <a:solidFill>
                  <a:schemeClr val="tx1"/>
                </a:solidFill>
              </a:rPr>
              <a:t>Old</a:t>
            </a:r>
            <a:endParaRPr lang="cs-CZ" altLang="cs-CZ" sz="2000" b="1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>
                <a:solidFill>
                  <a:srgbClr val="0000FF"/>
                </a:solidFill>
              </a:rPr>
              <a:t>Memorial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>
                <a:solidFill>
                  <a:srgbClr val="0000FF"/>
                </a:solidFill>
              </a:rPr>
              <a:t>Sloan-Kettering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>
                <a:solidFill>
                  <a:srgbClr val="0000FF"/>
                </a:solidFill>
              </a:rPr>
              <a:t>Cancer</a:t>
            </a:r>
            <a:r>
              <a:rPr lang="cs-CZ" altLang="cs-CZ" sz="2000" b="1" dirty="0">
                <a:solidFill>
                  <a:srgbClr val="0000FF"/>
                </a:solidFill>
              </a:rPr>
              <a:t> Center, New York</a:t>
            </a:r>
            <a:endParaRPr lang="en-US" altLang="cs-CZ" sz="2000" b="1" dirty="0">
              <a:solidFill>
                <a:srgbClr val="0000FF"/>
              </a:solidFill>
            </a:endParaRPr>
          </a:p>
        </p:txBody>
      </p:sp>
      <p:sp>
        <p:nvSpPr>
          <p:cNvPr id="8197" name="TextovéPole 1"/>
          <p:cNvSpPr txBox="1">
            <a:spLocks noChangeArrowheads="1"/>
          </p:cNvSpPr>
          <p:nvPr/>
        </p:nvSpPr>
        <p:spPr bwMode="auto">
          <a:xfrm>
            <a:off x="1579827" y="1378454"/>
            <a:ext cx="65740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 err="1"/>
              <a:t>Reported</a:t>
            </a:r>
            <a:r>
              <a:rPr lang="cs-CZ" altLang="cs-CZ" sz="2000" b="1" dirty="0"/>
              <a:t> in 1979, </a:t>
            </a:r>
            <a:r>
              <a:rPr lang="cs-CZ" altLang="cs-CZ" sz="2000" b="1" dirty="0" err="1"/>
              <a:t>interaction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with</a:t>
            </a:r>
            <a:r>
              <a:rPr lang="cs-CZ" altLang="cs-CZ" sz="2000" b="1" dirty="0"/>
              <a:t>  a T-antigen </a:t>
            </a:r>
            <a:r>
              <a:rPr lang="cs-CZ" altLang="cs-CZ" sz="2000" b="1" dirty="0" err="1"/>
              <a:t>of</a:t>
            </a:r>
            <a:r>
              <a:rPr lang="cs-CZ" altLang="cs-CZ" sz="2000" b="1" dirty="0"/>
              <a:t> SV40 virus</a:t>
            </a:r>
          </a:p>
        </p:txBody>
      </p:sp>
      <p:pic>
        <p:nvPicPr>
          <p:cNvPr id="8198" name="Picture 6" descr="http://www.a-star.edu.sg/portals/2/people/David_Lan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989138"/>
            <a:ext cx="942975" cy="1179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9" name="Picture 6" descr="http://www.sns.ias.edu/~alevine/PR-Levin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356991"/>
            <a:ext cx="1002644" cy="1253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s://upload.wikimedia.org/wikipedia/commons/thumb/3/3d/Lloyd_J._Old%2C_M.D.%2C_c._1995.jpg/220px-Lloyd_J._Old%2C_M.D.%2C_c._199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8" y="4610296"/>
            <a:ext cx="1072397" cy="1511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03004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584200" y="404664"/>
            <a:ext cx="8229600" cy="619125"/>
          </a:xfrm>
        </p:spPr>
        <p:txBody>
          <a:bodyPr>
            <a:normAutofit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>
                <a:solidFill>
                  <a:srgbClr val="9900FF"/>
                </a:solidFill>
              </a:rPr>
              <a:t>The</a:t>
            </a:r>
            <a:r>
              <a:rPr lang="cs-CZ" altLang="cs-CZ" sz="3200" dirty="0">
                <a:solidFill>
                  <a:srgbClr val="9900FF"/>
                </a:solidFill>
              </a:rPr>
              <a:t> p53 </a:t>
            </a:r>
            <a:r>
              <a:rPr lang="cs-CZ" altLang="cs-CZ" sz="3200" dirty="0" err="1">
                <a:solidFill>
                  <a:srgbClr val="9900FF"/>
                </a:solidFill>
              </a:rPr>
              <a:t>research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from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the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historical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perspective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2413000"/>
            <a:ext cx="8607425" cy="320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spcBef>
                <a:spcPts val="8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eaLnBrk="0" hangingPunct="0">
              <a:spcBef>
                <a:spcPts val="7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eaLnBrk="0" hangingPunct="0">
              <a:spcBef>
                <a:spcPts val="6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eaLnBrk="0" hangingPunct="0">
              <a:spcBef>
                <a:spcPts val="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solidFill>
                <a:srgbClr val="008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Eliyahu</a:t>
            </a:r>
            <a:r>
              <a:rPr lang="cs-CZ" altLang="cs-CZ" sz="1800" b="1" dirty="0"/>
              <a:t> D et al.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Participation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of</a:t>
            </a:r>
            <a:r>
              <a:rPr lang="cs-CZ" altLang="cs-CZ" sz="1800" b="1" dirty="0">
                <a:solidFill>
                  <a:srgbClr val="0000FF"/>
                </a:solidFill>
              </a:rPr>
              <a:t> p53 </a:t>
            </a:r>
            <a:r>
              <a:rPr lang="cs-CZ" altLang="cs-CZ" sz="1800" b="1" dirty="0" err="1">
                <a:solidFill>
                  <a:srgbClr val="0000FF"/>
                </a:solidFill>
              </a:rPr>
              <a:t>cellular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tumour</a:t>
            </a:r>
            <a:r>
              <a:rPr lang="cs-CZ" altLang="cs-CZ" sz="1800" b="1" dirty="0">
                <a:solidFill>
                  <a:srgbClr val="0000FF"/>
                </a:solidFill>
              </a:rPr>
              <a:t> antigen in </a:t>
            </a:r>
            <a:r>
              <a:rPr lang="cs-CZ" altLang="cs-CZ" sz="1800" b="1" dirty="0" err="1">
                <a:solidFill>
                  <a:srgbClr val="0000FF"/>
                </a:solidFill>
              </a:rPr>
              <a:t>transformation</a:t>
            </a:r>
            <a:endParaRPr lang="cs-CZ" altLang="cs-CZ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>
                <a:solidFill>
                  <a:srgbClr val="0000FF"/>
                </a:solidFill>
              </a:rPr>
              <a:t>of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normal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embryonic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cells</a:t>
            </a:r>
            <a:r>
              <a:rPr lang="cs-CZ" altLang="cs-CZ" sz="1800" b="1" dirty="0">
                <a:solidFill>
                  <a:srgbClr val="9900CC"/>
                </a:solidFill>
              </a:rPr>
              <a:t>. </a:t>
            </a:r>
            <a:r>
              <a:rPr lang="cs-CZ" altLang="cs-CZ" sz="1800" b="1" dirty="0" err="1">
                <a:solidFill>
                  <a:schemeClr val="tx1"/>
                </a:solidFill>
              </a:rPr>
              <a:t>Nature</a:t>
            </a:r>
            <a:r>
              <a:rPr lang="cs-CZ" altLang="cs-CZ" sz="1800" b="1" dirty="0">
                <a:solidFill>
                  <a:schemeClr val="tx1"/>
                </a:solidFill>
              </a:rPr>
              <a:t> 1984; 312: 646-9.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Parada</a:t>
            </a:r>
            <a:r>
              <a:rPr lang="cs-CZ" altLang="cs-CZ" sz="1800" b="1" dirty="0"/>
              <a:t> LF et al.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Cooperation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between</a:t>
            </a:r>
            <a:r>
              <a:rPr lang="cs-CZ" altLang="cs-CZ" sz="1800" b="1" dirty="0">
                <a:solidFill>
                  <a:srgbClr val="0000FF"/>
                </a:solidFill>
              </a:rPr>
              <a:t> gene </a:t>
            </a:r>
            <a:r>
              <a:rPr lang="cs-CZ" altLang="cs-CZ" sz="1800" b="1" dirty="0" err="1">
                <a:solidFill>
                  <a:srgbClr val="0000FF"/>
                </a:solidFill>
              </a:rPr>
              <a:t>encoding</a:t>
            </a:r>
            <a:r>
              <a:rPr lang="cs-CZ" altLang="cs-CZ" sz="1800" b="1" dirty="0">
                <a:solidFill>
                  <a:srgbClr val="0000FF"/>
                </a:solidFill>
              </a:rPr>
              <a:t> p53 </a:t>
            </a:r>
            <a:r>
              <a:rPr lang="cs-CZ" altLang="cs-CZ" sz="1800" b="1" dirty="0" err="1">
                <a:solidFill>
                  <a:srgbClr val="0000FF"/>
                </a:solidFill>
              </a:rPr>
              <a:t>tumour</a:t>
            </a:r>
            <a:r>
              <a:rPr lang="cs-CZ" altLang="cs-CZ" sz="1800" b="1" dirty="0">
                <a:solidFill>
                  <a:srgbClr val="0000FF"/>
                </a:solidFill>
              </a:rPr>
              <a:t> antigen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>
                <a:solidFill>
                  <a:srgbClr val="0000FF"/>
                </a:solidFill>
              </a:rPr>
              <a:t>and ras in </a:t>
            </a:r>
            <a:r>
              <a:rPr lang="cs-CZ" altLang="cs-CZ" sz="1800" b="1" dirty="0" err="1">
                <a:solidFill>
                  <a:srgbClr val="0000FF"/>
                </a:solidFill>
              </a:rPr>
              <a:t>cellular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transformation</a:t>
            </a:r>
            <a:r>
              <a:rPr lang="cs-CZ" altLang="cs-CZ" sz="1800" b="1" dirty="0">
                <a:solidFill>
                  <a:srgbClr val="0000FF"/>
                </a:solidFill>
              </a:rPr>
              <a:t>. </a:t>
            </a:r>
            <a:r>
              <a:rPr lang="cs-CZ" altLang="cs-CZ" sz="1800" b="1" dirty="0" err="1">
                <a:solidFill>
                  <a:schemeClr val="tx1"/>
                </a:solidFill>
              </a:rPr>
              <a:t>Nature</a:t>
            </a:r>
            <a:r>
              <a:rPr lang="cs-CZ" altLang="cs-CZ" sz="1800" b="1" dirty="0">
                <a:solidFill>
                  <a:schemeClr val="tx1"/>
                </a:solidFill>
              </a:rPr>
              <a:t> 1984; 312: 649-51</a:t>
            </a:r>
            <a:r>
              <a:rPr lang="cs-CZ" altLang="cs-CZ" sz="1800" b="1" dirty="0">
                <a:solidFill>
                  <a:srgbClr val="FF0000"/>
                </a:solidFill>
              </a:rPr>
              <a:t>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/>
              <a:t>Jenkins</a:t>
            </a:r>
            <a:r>
              <a:rPr lang="cs-CZ" altLang="cs-CZ" sz="1800" b="1" dirty="0"/>
              <a:t> JR et al. </a:t>
            </a:r>
            <a:r>
              <a:rPr lang="cs-CZ" altLang="cs-CZ" sz="1800" b="1" dirty="0" err="1">
                <a:solidFill>
                  <a:srgbClr val="0000FF"/>
                </a:solidFill>
              </a:rPr>
              <a:t>Cellular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immortalization</a:t>
            </a:r>
            <a:r>
              <a:rPr lang="cs-CZ" altLang="cs-CZ" sz="1800" b="1" dirty="0">
                <a:solidFill>
                  <a:srgbClr val="0000FF"/>
                </a:solidFill>
              </a:rPr>
              <a:t> by a </a:t>
            </a:r>
            <a:r>
              <a:rPr lang="cs-CZ" altLang="cs-CZ" sz="1800" b="1" dirty="0" err="1">
                <a:solidFill>
                  <a:srgbClr val="0000FF"/>
                </a:solidFill>
              </a:rPr>
              <a:t>cDNA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clone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encoding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the</a:t>
            </a:r>
            <a:endParaRPr lang="cs-CZ" altLang="cs-CZ" sz="1800" b="1" dirty="0">
              <a:solidFill>
                <a:srgbClr val="0000FF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800" b="1" dirty="0" err="1">
                <a:solidFill>
                  <a:srgbClr val="0000FF"/>
                </a:solidFill>
              </a:rPr>
              <a:t>transformation-associated</a:t>
            </a:r>
            <a:r>
              <a:rPr lang="cs-CZ" altLang="cs-CZ" sz="1800" b="1" dirty="0">
                <a:solidFill>
                  <a:srgbClr val="0000FF"/>
                </a:solidFill>
              </a:rPr>
              <a:t> </a:t>
            </a:r>
            <a:r>
              <a:rPr lang="cs-CZ" altLang="cs-CZ" sz="1800" b="1" dirty="0" err="1">
                <a:solidFill>
                  <a:srgbClr val="0000FF"/>
                </a:solidFill>
              </a:rPr>
              <a:t>phosphoprotein</a:t>
            </a:r>
            <a:r>
              <a:rPr lang="cs-CZ" altLang="cs-CZ" sz="1800" b="1" dirty="0">
                <a:solidFill>
                  <a:srgbClr val="0000FF"/>
                </a:solidFill>
              </a:rPr>
              <a:t> p53. </a:t>
            </a:r>
            <a:r>
              <a:rPr lang="cs-CZ" altLang="cs-CZ" sz="1800" b="1" dirty="0" err="1">
                <a:solidFill>
                  <a:schemeClr val="tx1"/>
                </a:solidFill>
              </a:rPr>
              <a:t>Nature</a:t>
            </a:r>
            <a:r>
              <a:rPr lang="cs-CZ" altLang="cs-CZ" sz="1800" b="1" dirty="0">
                <a:solidFill>
                  <a:schemeClr val="tx1"/>
                </a:solidFill>
              </a:rPr>
              <a:t> 1984; 312: 651-4.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1800" b="1" dirty="0">
              <a:solidFill>
                <a:srgbClr val="FF0000"/>
              </a:solidFill>
            </a:endParaRPr>
          </a:p>
        </p:txBody>
      </p:sp>
      <p:sp>
        <p:nvSpPr>
          <p:cNvPr id="9221" name="TextovéPole 2"/>
          <p:cNvSpPr txBox="1">
            <a:spLocks noChangeArrowheads="1"/>
          </p:cNvSpPr>
          <p:nvPr/>
        </p:nvSpPr>
        <p:spPr bwMode="auto">
          <a:xfrm>
            <a:off x="2197353" y="1563286"/>
            <a:ext cx="500329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800" b="1" u="sng" dirty="0" err="1">
                <a:solidFill>
                  <a:srgbClr val="663300"/>
                </a:solidFill>
              </a:rPr>
              <a:t>Oncogene</a:t>
            </a:r>
            <a:r>
              <a:rPr lang="cs-CZ" altLang="cs-CZ" sz="2800" b="1" u="sng" dirty="0">
                <a:solidFill>
                  <a:srgbClr val="663300"/>
                </a:solidFill>
              </a:rPr>
              <a:t> </a:t>
            </a:r>
            <a:r>
              <a:rPr lang="cs-CZ" altLang="cs-CZ" sz="2800" b="1" u="sng" dirty="0" err="1">
                <a:solidFill>
                  <a:srgbClr val="663300"/>
                </a:solidFill>
              </a:rPr>
              <a:t>or</a:t>
            </a:r>
            <a:r>
              <a:rPr lang="cs-CZ" altLang="cs-CZ" sz="2800" b="1" u="sng" dirty="0">
                <a:solidFill>
                  <a:srgbClr val="663300"/>
                </a:solidFill>
              </a:rPr>
              <a:t> tumor-</a:t>
            </a:r>
            <a:r>
              <a:rPr lang="cs-CZ" altLang="cs-CZ" sz="2800" b="1" u="sng" dirty="0" err="1">
                <a:solidFill>
                  <a:srgbClr val="663300"/>
                </a:solidFill>
              </a:rPr>
              <a:t>suppressor</a:t>
            </a:r>
            <a:r>
              <a:rPr lang="cs-CZ" altLang="cs-CZ" sz="2800" b="1" u="sng" dirty="0">
                <a:solidFill>
                  <a:srgbClr val="663300"/>
                </a:solidFill>
              </a:rPr>
              <a:t>?</a:t>
            </a:r>
            <a:endParaRPr lang="cs-CZ" altLang="cs-CZ" sz="2800" b="1" dirty="0">
              <a:solidFill>
                <a:srgbClr val="663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1608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65212" y="21098"/>
            <a:ext cx="8229600" cy="908348"/>
          </a:xfrm>
        </p:spPr>
        <p:txBody>
          <a:bodyPr>
            <a:normAutofit fontScale="90000"/>
          </a:bodyPr>
          <a:lstStyle/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600" dirty="0" err="1">
                <a:solidFill>
                  <a:srgbClr val="9900FF"/>
                </a:solidFill>
              </a:rPr>
              <a:t>Impact</a:t>
            </a:r>
            <a:r>
              <a:rPr lang="cs-CZ" altLang="cs-CZ" sz="3200" dirty="0">
                <a:solidFill>
                  <a:srgbClr val="6600FF"/>
                </a:solidFill>
              </a:rPr>
              <a:t> </a:t>
            </a:r>
            <a:r>
              <a:rPr lang="cs-CZ" altLang="cs-CZ" sz="3600" dirty="0" err="1">
                <a:solidFill>
                  <a:srgbClr val="9900FF"/>
                </a:solidFill>
              </a:rPr>
              <a:t>of</a:t>
            </a:r>
            <a:r>
              <a:rPr lang="cs-CZ" altLang="cs-CZ" sz="3600" dirty="0">
                <a:solidFill>
                  <a:srgbClr val="9900FF"/>
                </a:solidFill>
              </a:rPr>
              <a:t> </a:t>
            </a:r>
            <a:r>
              <a:rPr lang="cs-CZ" altLang="cs-CZ" sz="3600" dirty="0" err="1">
                <a:solidFill>
                  <a:srgbClr val="9900FF"/>
                </a:solidFill>
              </a:rPr>
              <a:t>the</a:t>
            </a:r>
            <a:r>
              <a:rPr lang="cs-CZ" altLang="cs-CZ" sz="3600" dirty="0">
                <a:solidFill>
                  <a:srgbClr val="9900FF"/>
                </a:solidFill>
              </a:rPr>
              <a:t> TP53 gene </a:t>
            </a:r>
            <a:r>
              <a:rPr lang="cs-CZ" altLang="cs-CZ" sz="3600" dirty="0" err="1">
                <a:solidFill>
                  <a:srgbClr val="9900FF"/>
                </a:solidFill>
              </a:rPr>
              <a:t>disruption</a:t>
            </a:r>
            <a:r>
              <a:rPr lang="cs-CZ" altLang="cs-CZ" sz="3600" dirty="0">
                <a:solidFill>
                  <a:srgbClr val="9900FF"/>
                </a:solidFill>
              </a:rPr>
              <a:t> </a:t>
            </a:r>
            <a:br>
              <a:rPr lang="cs-CZ" altLang="cs-CZ" sz="3600" dirty="0">
                <a:solidFill>
                  <a:srgbClr val="9900FF"/>
                </a:solidFill>
              </a:rPr>
            </a:br>
            <a:r>
              <a:rPr lang="cs-CZ" altLang="cs-CZ" sz="3600" dirty="0">
                <a:solidFill>
                  <a:srgbClr val="9900FF"/>
                </a:solidFill>
              </a:rPr>
              <a:t>on tumor </a:t>
            </a:r>
            <a:r>
              <a:rPr lang="cs-CZ" altLang="cs-CZ" sz="3600" dirty="0" err="1">
                <a:solidFill>
                  <a:srgbClr val="9900FF"/>
                </a:solidFill>
              </a:rPr>
              <a:t>development</a:t>
            </a:r>
            <a:endParaRPr lang="cs-CZ" altLang="cs-CZ" sz="3600" dirty="0">
              <a:solidFill>
                <a:srgbClr val="9900FF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24745"/>
            <a:ext cx="6408712" cy="32976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436096" y="6093763"/>
            <a:ext cx="31520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Donehower</a:t>
            </a:r>
            <a:r>
              <a:rPr lang="cs-CZ" sz="1600" dirty="0"/>
              <a:t> et al., </a:t>
            </a:r>
            <a:r>
              <a:rPr lang="cs-CZ" sz="1600" b="1" i="1" dirty="0" err="1"/>
              <a:t>Nature</a:t>
            </a:r>
            <a:r>
              <a:rPr lang="cs-CZ" sz="1600" b="1" i="1" dirty="0"/>
              <a:t> </a:t>
            </a:r>
            <a:r>
              <a:rPr lang="cs-CZ" sz="1600" dirty="0"/>
              <a:t>1992 </a:t>
            </a:r>
          </a:p>
          <a:p>
            <a:r>
              <a:rPr lang="cs-CZ" sz="1600" dirty="0" err="1"/>
              <a:t>Adopted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: IARC TP53 database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400798" y="4677991"/>
            <a:ext cx="648357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Elefants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low</a:t>
            </a:r>
            <a:r>
              <a:rPr lang="cs-CZ" sz="2000" dirty="0"/>
              <a:t> </a:t>
            </a:r>
            <a:r>
              <a:rPr lang="cs-CZ" sz="2000" dirty="0" err="1"/>
              <a:t>cancer</a:t>
            </a:r>
            <a:r>
              <a:rPr lang="cs-CZ" sz="2000" dirty="0"/>
              <a:t> </a:t>
            </a:r>
            <a:r>
              <a:rPr lang="cs-CZ" sz="2000" dirty="0" err="1"/>
              <a:t>rates</a:t>
            </a:r>
            <a:r>
              <a:rPr lang="cs-CZ" sz="2000" dirty="0"/>
              <a:t> (</a:t>
            </a:r>
            <a:r>
              <a:rPr lang="cs-CZ" sz="2000" dirty="0" err="1"/>
              <a:t>Peto</a:t>
            </a:r>
            <a:r>
              <a:rPr lang="cs-CZ" sz="2000" dirty="0"/>
              <a:t> paradox) </a:t>
            </a:r>
          </a:p>
          <a:p>
            <a:r>
              <a:rPr lang="cs-CZ" sz="2000" dirty="0" err="1"/>
              <a:t>This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(</a:t>
            </a:r>
            <a:r>
              <a:rPr lang="cs-CZ" sz="2000" dirty="0" err="1"/>
              <a:t>among</a:t>
            </a:r>
            <a:r>
              <a:rPr lang="cs-CZ" sz="2000" dirty="0"/>
              <a:t> </a:t>
            </a:r>
            <a:r>
              <a:rPr lang="cs-CZ" sz="2000" dirty="0" err="1"/>
              <a:t>others</a:t>
            </a:r>
            <a:r>
              <a:rPr lang="cs-CZ" sz="2000" dirty="0"/>
              <a:t>) </a:t>
            </a:r>
            <a:r>
              <a:rPr lang="cs-CZ" sz="2000" dirty="0" err="1"/>
              <a:t>owing</a:t>
            </a:r>
            <a:r>
              <a:rPr lang="cs-CZ" sz="2000" dirty="0"/>
              <a:t> to </a:t>
            </a:r>
            <a:r>
              <a:rPr lang="cs-CZ" sz="2000" dirty="0">
                <a:latin typeface="Calibri"/>
                <a:cs typeface="Calibri"/>
              </a:rPr>
              <a:t>~</a:t>
            </a:r>
            <a:r>
              <a:rPr lang="cs-CZ" sz="2000" dirty="0"/>
              <a:t>20 </a:t>
            </a:r>
            <a:r>
              <a:rPr lang="cs-CZ" sz="2000" dirty="0" err="1"/>
              <a:t>copies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TP53 gene</a:t>
            </a:r>
          </a:p>
        </p:txBody>
      </p:sp>
    </p:spTree>
    <p:extLst>
      <p:ext uri="{BB962C8B-B14F-4D97-AF65-F5344CB8AC3E}">
        <p14:creationId xmlns:p14="http://schemas.microsoft.com/office/powerpoint/2010/main" val="24102122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2"/>
          <p:cNvSpPr txBox="1">
            <a:spLocks noChangeArrowheads="1"/>
          </p:cNvSpPr>
          <p:nvPr/>
        </p:nvSpPr>
        <p:spPr bwMode="auto">
          <a:xfrm>
            <a:off x="1908175" y="373063"/>
            <a:ext cx="197802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>
                <a:solidFill>
                  <a:srgbClr val="008000"/>
                </a:solidFill>
              </a:rPr>
              <a:t>DNA </a:t>
            </a:r>
            <a:r>
              <a:rPr lang="cs-CZ" altLang="cs-CZ" sz="1600" b="1" dirty="0" err="1">
                <a:solidFill>
                  <a:srgbClr val="008000"/>
                </a:solidFill>
              </a:rPr>
              <a:t>damage</a:t>
            </a:r>
            <a:endParaRPr lang="cs-CZ" altLang="cs-CZ" sz="1600" dirty="0">
              <a:solidFill>
                <a:srgbClr val="008000"/>
              </a:solidFill>
            </a:endParaRP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4059238" y="0"/>
            <a:ext cx="23225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8000"/>
                </a:solidFill>
              </a:rPr>
              <a:t>Hypoxia</a:t>
            </a:r>
            <a:endParaRPr lang="cs-CZ" altLang="cs-CZ" sz="1600" b="1" dirty="0">
              <a:solidFill>
                <a:srgbClr val="008000"/>
              </a:solidFill>
            </a:endParaRPr>
          </a:p>
          <a:p>
            <a:pPr algn="ctr" eaLnBrk="0" hangingPunct="0"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8000"/>
                </a:solidFill>
              </a:rPr>
              <a:t>Telomere</a:t>
            </a:r>
            <a:r>
              <a:rPr lang="cs-CZ" altLang="cs-CZ" sz="1600" b="1" dirty="0">
                <a:solidFill>
                  <a:srgbClr val="008000"/>
                </a:solidFill>
              </a:rPr>
              <a:t> </a:t>
            </a:r>
            <a:r>
              <a:rPr lang="cs-CZ" altLang="cs-CZ" sz="1600" b="1" dirty="0" err="1">
                <a:solidFill>
                  <a:srgbClr val="008000"/>
                </a:solidFill>
              </a:rPr>
              <a:t>shortening</a:t>
            </a:r>
            <a:endParaRPr lang="cs-CZ" altLang="cs-CZ" sz="1600" b="1" dirty="0">
              <a:solidFill>
                <a:srgbClr val="008000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1908175" y="4594225"/>
            <a:ext cx="1633538" cy="6309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</a:rPr>
              <a:t>Cell </a:t>
            </a:r>
            <a:r>
              <a:rPr lang="cs-CZ" altLang="cs-CZ" sz="1400" b="1" dirty="0" err="1">
                <a:solidFill>
                  <a:schemeClr val="tx1"/>
                </a:solidFill>
              </a:rPr>
              <a:t>cycle</a:t>
            </a:r>
            <a:endParaRPr lang="cs-CZ" altLang="cs-CZ" sz="1400" b="1" dirty="0">
              <a:solidFill>
                <a:schemeClr val="tx1"/>
              </a:solidFill>
            </a:endParaRPr>
          </a:p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 err="1">
                <a:solidFill>
                  <a:schemeClr val="tx1"/>
                </a:solidFill>
              </a:rPr>
              <a:t>checkpoints</a:t>
            </a:r>
            <a:endParaRPr lang="cs-CZ" altLang="cs-CZ" sz="1400" b="1" dirty="0">
              <a:solidFill>
                <a:schemeClr val="tx1"/>
              </a:solidFill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268538" y="5157788"/>
            <a:ext cx="1031875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p21</a:t>
            </a:r>
            <a:r>
              <a:rPr lang="cs-CZ" altLang="cs-CZ" sz="1400" b="1" baseline="30000" dirty="0">
                <a:solidFill>
                  <a:srgbClr val="0000FF"/>
                </a:solidFill>
              </a:rPr>
              <a:t>WAF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14-3-3</a:t>
            </a:r>
            <a:r>
              <a:rPr lang="cs-CZ" altLang="cs-CZ" sz="1400" b="1" dirty="0">
                <a:solidFill>
                  <a:srgbClr val="0000FF"/>
                </a:solidFill>
                <a:sym typeface="Symbol" pitchFamily="18" charset="2"/>
              </a:rPr>
              <a:t>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  <a:sym typeface="Symbol" pitchFamily="18" charset="2"/>
              </a:rPr>
              <a:t>GADD 45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 err="1">
                <a:solidFill>
                  <a:srgbClr val="0000FF"/>
                </a:solidFill>
                <a:sym typeface="Symbol" pitchFamily="18" charset="2"/>
              </a:rPr>
              <a:t>Reprimo</a:t>
            </a:r>
            <a:endParaRPr lang="cs-CZ" altLang="cs-CZ" sz="1400" b="1" dirty="0">
              <a:solidFill>
                <a:srgbClr val="0000FF"/>
              </a:solidFill>
              <a:sym typeface="Symbol" pitchFamily="18" charset="2"/>
            </a:endParaRPr>
          </a:p>
          <a:p>
            <a:pPr eaLnBrk="0" hangingPunct="0">
              <a:buClrTx/>
              <a:buSzTx/>
              <a:buFontTx/>
              <a:buNone/>
            </a:pPr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4102" name="Text Box 6"/>
          <p:cNvSpPr txBox="1">
            <a:spLocks noChangeArrowheads="1"/>
          </p:cNvSpPr>
          <p:nvPr/>
        </p:nvSpPr>
        <p:spPr bwMode="auto">
          <a:xfrm>
            <a:off x="3370263" y="4679950"/>
            <a:ext cx="137795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 err="1">
                <a:solidFill>
                  <a:schemeClr val="tx1"/>
                </a:solidFill>
              </a:rPr>
              <a:t>Apoptosis</a:t>
            </a:r>
            <a:endParaRPr lang="cs-CZ" altLang="cs-CZ" sz="1400" b="1" dirty="0">
              <a:solidFill>
                <a:schemeClr val="tx1"/>
              </a:solidFill>
            </a:endParaRP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3708400" y="5062538"/>
            <a:ext cx="1547813" cy="160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PUMA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NOXA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 err="1">
                <a:solidFill>
                  <a:srgbClr val="0000FF"/>
                </a:solidFill>
              </a:rPr>
              <a:t>Bax</a:t>
            </a:r>
            <a:endParaRPr lang="cs-CZ" altLang="cs-CZ" sz="1400" b="1" dirty="0">
              <a:solidFill>
                <a:srgbClr val="0000FF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KILLER/DR5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p53AIP1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Fas/Apo1/ CD95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 err="1">
                <a:solidFill>
                  <a:srgbClr val="0000FF"/>
                </a:solidFill>
              </a:rPr>
              <a:t>PIGs</a:t>
            </a:r>
            <a:endParaRPr lang="cs-CZ" altLang="cs-CZ" sz="1400" b="1" dirty="0">
              <a:solidFill>
                <a:srgbClr val="0000FF"/>
              </a:solidFill>
            </a:endParaRPr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5865813" y="4695825"/>
            <a:ext cx="17192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</a:rPr>
              <a:t>Senescence</a:t>
            </a:r>
          </a:p>
        </p:txBody>
      </p:sp>
      <p:sp>
        <p:nvSpPr>
          <p:cNvPr id="4105" name="Text Box 9"/>
          <p:cNvSpPr txBox="1">
            <a:spLocks noChangeArrowheads="1"/>
          </p:cNvSpPr>
          <p:nvPr/>
        </p:nvSpPr>
        <p:spPr bwMode="auto">
          <a:xfrm>
            <a:off x="6227763" y="5084763"/>
            <a:ext cx="94615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p21</a:t>
            </a:r>
            <a:r>
              <a:rPr lang="cs-CZ" altLang="cs-CZ" sz="1400" b="1" baseline="30000" dirty="0">
                <a:solidFill>
                  <a:srgbClr val="0000FF"/>
                </a:solidFill>
              </a:rPr>
              <a:t>WAF</a:t>
            </a:r>
            <a:endParaRPr lang="cs-CZ" altLang="cs-CZ" sz="1400" b="1" dirty="0">
              <a:solidFill>
                <a:srgbClr val="0000FF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endParaRPr lang="cs-CZ" altLang="cs-CZ" sz="1200" dirty="0">
              <a:solidFill>
                <a:schemeClr val="tx1"/>
              </a:solidFill>
            </a:endParaRPr>
          </a:p>
        </p:txBody>
      </p:sp>
      <p:sp>
        <p:nvSpPr>
          <p:cNvPr id="4106" name="Text Box 10"/>
          <p:cNvSpPr txBox="1">
            <a:spLocks noChangeArrowheads="1"/>
          </p:cNvSpPr>
          <p:nvPr/>
        </p:nvSpPr>
        <p:spPr bwMode="auto">
          <a:xfrm>
            <a:off x="7156450" y="4476750"/>
            <a:ext cx="12906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 err="1">
                <a:solidFill>
                  <a:schemeClr val="tx1"/>
                </a:solidFill>
              </a:rPr>
              <a:t>Inhibition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cs-CZ" altLang="cs-CZ" sz="1400" b="1" dirty="0" err="1">
                <a:solidFill>
                  <a:schemeClr val="tx1"/>
                </a:solidFill>
              </a:rPr>
              <a:t>of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cs-CZ" altLang="cs-CZ" sz="1400" b="1" dirty="0" err="1">
                <a:solidFill>
                  <a:schemeClr val="tx1"/>
                </a:solidFill>
              </a:rPr>
              <a:t>pathological</a:t>
            </a:r>
            <a:r>
              <a:rPr lang="cs-CZ" altLang="cs-CZ" sz="1400" b="1" dirty="0">
                <a:solidFill>
                  <a:schemeClr val="tx1"/>
                </a:solidFill>
              </a:rPr>
              <a:t> </a:t>
            </a:r>
            <a:r>
              <a:rPr lang="cs-CZ" altLang="cs-CZ" sz="1400" b="1" dirty="0" err="1">
                <a:solidFill>
                  <a:schemeClr val="tx1"/>
                </a:solidFill>
              </a:rPr>
              <a:t>angiogenesis</a:t>
            </a:r>
            <a:endParaRPr lang="cs-CZ" altLang="cs-CZ" sz="1400" b="1" dirty="0">
              <a:solidFill>
                <a:schemeClr val="tx1"/>
              </a:solidFill>
            </a:endParaRPr>
          </a:p>
        </p:txBody>
      </p: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7300292" y="5226913"/>
            <a:ext cx="11176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Tsp1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BAI1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 err="1">
                <a:solidFill>
                  <a:srgbClr val="0000FF"/>
                </a:solidFill>
              </a:rPr>
              <a:t>Maspin</a:t>
            </a:r>
            <a:endParaRPr lang="cs-CZ" altLang="cs-CZ" sz="1400" b="1" dirty="0">
              <a:solidFill>
                <a:srgbClr val="0000FF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GD-AIF</a:t>
            </a:r>
          </a:p>
        </p:txBody>
      </p:sp>
      <p:sp>
        <p:nvSpPr>
          <p:cNvPr id="4108" name="Oval 12"/>
          <p:cNvSpPr>
            <a:spLocks noChangeArrowheads="1"/>
          </p:cNvSpPr>
          <p:nvPr/>
        </p:nvSpPr>
        <p:spPr bwMode="auto">
          <a:xfrm>
            <a:off x="6599238" y="1616075"/>
            <a:ext cx="603250" cy="5969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6623051" y="1733550"/>
            <a:ext cx="1117600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b="1" dirty="0">
                <a:solidFill>
                  <a:srgbClr val="CC0000"/>
                </a:solidFill>
              </a:rPr>
              <a:t>p14</a:t>
            </a:r>
            <a:r>
              <a:rPr lang="cs-CZ" altLang="cs-CZ" sz="1200" b="1" baseline="30000" dirty="0">
                <a:solidFill>
                  <a:srgbClr val="CC0000"/>
                </a:solidFill>
              </a:rPr>
              <a:t>ARF</a:t>
            </a:r>
            <a:endParaRPr lang="cs-CZ" altLang="cs-CZ" sz="1200" b="1" dirty="0">
              <a:solidFill>
                <a:srgbClr val="CC0000"/>
              </a:solidFill>
            </a:endParaRP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000" b="1" dirty="0">
                <a:solidFill>
                  <a:srgbClr val="CC0000"/>
                </a:solidFill>
              </a:rPr>
              <a:t>     ?</a:t>
            </a:r>
            <a:endParaRPr lang="cs-CZ" altLang="cs-CZ" sz="1200" b="1" dirty="0">
              <a:solidFill>
                <a:schemeClr val="tx1"/>
              </a:solidFill>
            </a:endParaRPr>
          </a:p>
        </p:txBody>
      </p:sp>
      <p:sp>
        <p:nvSpPr>
          <p:cNvPr id="4110" name="Oval 14"/>
          <p:cNvSpPr>
            <a:spLocks noChangeArrowheads="1"/>
          </p:cNvSpPr>
          <p:nvPr/>
        </p:nvSpPr>
        <p:spPr bwMode="auto">
          <a:xfrm>
            <a:off x="4230688" y="3233738"/>
            <a:ext cx="1117600" cy="595312"/>
          </a:xfrm>
          <a:prstGeom prst="ellipse">
            <a:avLst/>
          </a:prstGeom>
          <a:solidFill>
            <a:srgbClr val="FFCCCC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4403725" y="3317875"/>
            <a:ext cx="77470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>
                <a:solidFill>
                  <a:schemeClr val="tx1"/>
                </a:solidFill>
              </a:rPr>
              <a:t>p53</a:t>
            </a:r>
            <a:endParaRPr lang="cs-CZ" altLang="cs-CZ" sz="160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12" name="AutoShape 16"/>
          <p:cNvSpPr>
            <a:spLocks noChangeArrowheads="1"/>
          </p:cNvSpPr>
          <p:nvPr/>
        </p:nvSpPr>
        <p:spPr bwMode="auto">
          <a:xfrm>
            <a:off x="5262563" y="3063875"/>
            <a:ext cx="517525" cy="254000"/>
          </a:xfrm>
          <a:custGeom>
            <a:avLst/>
            <a:gdLst>
              <a:gd name="T0" fmla="*/ 2147483647 w 21600"/>
              <a:gd name="T1" fmla="*/ 103982402 h 21600"/>
              <a:gd name="T2" fmla="*/ 0 w 21600"/>
              <a:gd name="T3" fmla="*/ 206511219 h 21600"/>
              <a:gd name="T4" fmla="*/ 2147483647 w 21600"/>
              <a:gd name="T5" fmla="*/ 103982402 h 21600"/>
              <a:gd name="T6" fmla="*/ 1303340039 w 21600"/>
              <a:gd name="T7" fmla="*/ 429008305 h 21600"/>
              <a:gd name="T8" fmla="*/ 987641859 w 21600"/>
              <a:gd name="T9" fmla="*/ 358316436 h 21600"/>
              <a:gd name="T10" fmla="*/ 2147483647 w 21600"/>
              <a:gd name="T11" fmla="*/ 339997086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5324" y="20108"/>
                </a:moveTo>
                <a:cubicBezTo>
                  <a:pt x="6983" y="21085"/>
                  <a:pt x="8874" y="21600"/>
                  <a:pt x="10800" y="21600"/>
                </a:cubicBezTo>
                <a:cubicBezTo>
                  <a:pt x="16764" y="21600"/>
                  <a:pt x="21600" y="16764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6764"/>
                  <a:pt x="16764" y="21600"/>
                  <a:pt x="10800" y="21600"/>
                </a:cubicBezTo>
                <a:cubicBezTo>
                  <a:pt x="8874" y="21600"/>
                  <a:pt x="6983" y="21085"/>
                  <a:pt x="5324" y="20108"/>
                </a:cubicBezTo>
                <a:lnTo>
                  <a:pt x="3955" y="22436"/>
                </a:lnTo>
                <a:lnTo>
                  <a:pt x="2997" y="18739"/>
                </a:lnTo>
                <a:lnTo>
                  <a:pt x="6693" y="17781"/>
                </a:lnTo>
                <a:lnTo>
                  <a:pt x="5324" y="2010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  <p:sp>
        <p:nvSpPr>
          <p:cNvPr id="4113" name="Oval 17"/>
          <p:cNvSpPr>
            <a:spLocks noChangeArrowheads="1"/>
          </p:cNvSpPr>
          <p:nvPr/>
        </p:nvSpPr>
        <p:spPr bwMode="auto">
          <a:xfrm>
            <a:off x="5822950" y="2935288"/>
            <a:ext cx="688975" cy="341312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607050" y="2978150"/>
            <a:ext cx="111918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000" b="1">
                <a:solidFill>
                  <a:schemeClr val="tx1"/>
                </a:solidFill>
              </a:rPr>
              <a:t>MDM2</a:t>
            </a:r>
            <a:endParaRPr lang="cs-CZ" altLang="cs-CZ" sz="1200" b="1">
              <a:solidFill>
                <a:schemeClr val="tx1"/>
              </a:solidFill>
            </a:endParaRPr>
          </a:p>
        </p:txBody>
      </p:sp>
      <p:sp>
        <p:nvSpPr>
          <p:cNvPr id="4115" name="Line 19"/>
          <p:cNvSpPr>
            <a:spLocks noChangeShapeType="1"/>
          </p:cNvSpPr>
          <p:nvPr/>
        </p:nvSpPr>
        <p:spPr bwMode="auto">
          <a:xfrm>
            <a:off x="5951538" y="280828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grpSp>
        <p:nvGrpSpPr>
          <p:cNvPr id="4116" name="Group 20"/>
          <p:cNvGrpSpPr>
            <a:grpSpLocks/>
          </p:cNvGrpSpPr>
          <p:nvPr/>
        </p:nvGrpSpPr>
        <p:grpSpPr bwMode="auto">
          <a:xfrm rot="-3850329">
            <a:off x="6300788" y="2466975"/>
            <a:ext cx="679450" cy="171450"/>
            <a:chOff x="2976" y="1920"/>
            <a:chExt cx="384" cy="96"/>
          </a:xfrm>
        </p:grpSpPr>
        <p:sp>
          <p:nvSpPr>
            <p:cNvPr id="4143" name="Line 21"/>
            <p:cNvSpPr>
              <a:spLocks noChangeShapeType="1"/>
            </p:cNvSpPr>
            <p:nvPr/>
          </p:nvSpPr>
          <p:spPr bwMode="auto">
            <a:xfrm>
              <a:off x="2976" y="1920"/>
              <a:ext cx="0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4144" name="Line 22"/>
            <p:cNvSpPr>
              <a:spLocks noChangeShapeType="1"/>
            </p:cNvSpPr>
            <p:nvPr/>
          </p:nvSpPr>
          <p:spPr bwMode="auto">
            <a:xfrm>
              <a:off x="2976" y="1968"/>
              <a:ext cx="384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cs-CZ"/>
            </a:p>
          </p:txBody>
        </p:sp>
      </p:grpSp>
      <p:sp>
        <p:nvSpPr>
          <p:cNvPr id="4117" name="Oval 23"/>
          <p:cNvSpPr>
            <a:spLocks noChangeArrowheads="1"/>
          </p:cNvSpPr>
          <p:nvPr/>
        </p:nvSpPr>
        <p:spPr bwMode="auto">
          <a:xfrm>
            <a:off x="2252663" y="882650"/>
            <a:ext cx="601662" cy="595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18" name="Text Box 24"/>
          <p:cNvSpPr txBox="1">
            <a:spLocks noChangeArrowheads="1"/>
          </p:cNvSpPr>
          <p:nvPr/>
        </p:nvSpPr>
        <p:spPr bwMode="auto">
          <a:xfrm>
            <a:off x="2295525" y="1004192"/>
            <a:ext cx="858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C00000"/>
                </a:solidFill>
              </a:rPr>
              <a:t>ATM</a:t>
            </a:r>
          </a:p>
        </p:txBody>
      </p:sp>
      <p:sp>
        <p:nvSpPr>
          <p:cNvPr id="4119" name="Oval 25"/>
          <p:cNvSpPr>
            <a:spLocks noChangeArrowheads="1"/>
          </p:cNvSpPr>
          <p:nvPr/>
        </p:nvSpPr>
        <p:spPr bwMode="auto">
          <a:xfrm>
            <a:off x="3629025" y="882650"/>
            <a:ext cx="601663" cy="595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20" name="Text Box 26"/>
          <p:cNvSpPr txBox="1">
            <a:spLocks noChangeArrowheads="1"/>
          </p:cNvSpPr>
          <p:nvPr/>
        </p:nvSpPr>
        <p:spPr bwMode="auto">
          <a:xfrm>
            <a:off x="3713163" y="1020763"/>
            <a:ext cx="86042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CC0000"/>
                </a:solidFill>
              </a:rPr>
              <a:t>ATR</a:t>
            </a:r>
          </a:p>
        </p:txBody>
      </p:sp>
      <p:sp>
        <p:nvSpPr>
          <p:cNvPr id="4121" name="Oval 27"/>
          <p:cNvSpPr>
            <a:spLocks noChangeArrowheads="1"/>
          </p:cNvSpPr>
          <p:nvPr/>
        </p:nvSpPr>
        <p:spPr bwMode="auto">
          <a:xfrm>
            <a:off x="2941638" y="882650"/>
            <a:ext cx="600075" cy="595313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22" name="Text Box 28"/>
          <p:cNvSpPr txBox="1">
            <a:spLocks noChangeArrowheads="1"/>
          </p:cNvSpPr>
          <p:nvPr/>
        </p:nvSpPr>
        <p:spPr bwMode="auto">
          <a:xfrm>
            <a:off x="2876550" y="1020763"/>
            <a:ext cx="85883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CC0000"/>
                </a:solidFill>
              </a:rPr>
              <a:t>DNA PK</a:t>
            </a:r>
          </a:p>
        </p:txBody>
      </p:sp>
      <p:sp>
        <p:nvSpPr>
          <p:cNvPr id="4123" name="Oval 29"/>
          <p:cNvSpPr>
            <a:spLocks noChangeArrowheads="1"/>
          </p:cNvSpPr>
          <p:nvPr/>
        </p:nvSpPr>
        <p:spPr bwMode="auto">
          <a:xfrm>
            <a:off x="4878388" y="1138238"/>
            <a:ext cx="601662" cy="595312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24" name="Text Box 30"/>
          <p:cNvSpPr txBox="1">
            <a:spLocks noChangeArrowheads="1"/>
          </p:cNvSpPr>
          <p:nvPr/>
        </p:nvSpPr>
        <p:spPr bwMode="auto">
          <a:xfrm>
            <a:off x="4833938" y="1257300"/>
            <a:ext cx="8588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endParaRPr lang="cs-CZ" altLang="cs-CZ" sz="1200" b="1">
              <a:solidFill>
                <a:srgbClr val="CC0000"/>
              </a:solidFill>
            </a:endParaRPr>
          </a:p>
        </p:txBody>
      </p:sp>
      <p:sp>
        <p:nvSpPr>
          <p:cNvPr id="4125" name="Text Box 31"/>
          <p:cNvSpPr txBox="1">
            <a:spLocks noChangeArrowheads="1"/>
          </p:cNvSpPr>
          <p:nvPr/>
        </p:nvSpPr>
        <p:spPr bwMode="auto">
          <a:xfrm>
            <a:off x="6210300" y="1020763"/>
            <a:ext cx="206375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600" b="1" dirty="0" err="1">
                <a:solidFill>
                  <a:srgbClr val="008000"/>
                </a:solidFill>
              </a:rPr>
              <a:t>Oncogene</a:t>
            </a:r>
            <a:r>
              <a:rPr lang="cs-CZ" altLang="cs-CZ" sz="1600" b="1" dirty="0">
                <a:solidFill>
                  <a:srgbClr val="008000"/>
                </a:solidFill>
              </a:rPr>
              <a:t> </a:t>
            </a:r>
            <a:r>
              <a:rPr lang="cs-CZ" altLang="cs-CZ" sz="1600" b="1" dirty="0" err="1">
                <a:solidFill>
                  <a:srgbClr val="008000"/>
                </a:solidFill>
              </a:rPr>
              <a:t>activation</a:t>
            </a:r>
            <a:endParaRPr lang="cs-CZ" altLang="cs-CZ" sz="1600" b="1" dirty="0">
              <a:solidFill>
                <a:srgbClr val="008000"/>
              </a:solidFill>
            </a:endParaRPr>
          </a:p>
        </p:txBody>
      </p:sp>
      <p:sp>
        <p:nvSpPr>
          <p:cNvPr id="4126" name="Text Box 32"/>
          <p:cNvSpPr txBox="1">
            <a:spLocks noChangeArrowheads="1"/>
          </p:cNvSpPr>
          <p:nvPr/>
        </p:nvSpPr>
        <p:spPr bwMode="auto">
          <a:xfrm>
            <a:off x="4919663" y="4695825"/>
            <a:ext cx="137636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chemeClr val="tx1"/>
                </a:solidFill>
              </a:rPr>
              <a:t>DNA </a:t>
            </a:r>
            <a:r>
              <a:rPr lang="cs-CZ" altLang="cs-CZ" sz="1400" b="1" dirty="0" err="1">
                <a:solidFill>
                  <a:schemeClr val="tx1"/>
                </a:solidFill>
              </a:rPr>
              <a:t>repair</a:t>
            </a:r>
            <a:endParaRPr lang="cs-CZ" altLang="cs-CZ" sz="1400" b="1" dirty="0">
              <a:solidFill>
                <a:schemeClr val="tx1"/>
              </a:solidFill>
            </a:endParaRPr>
          </a:p>
        </p:txBody>
      </p:sp>
      <p:sp>
        <p:nvSpPr>
          <p:cNvPr id="4127" name="Text Box 33"/>
          <p:cNvSpPr txBox="1">
            <a:spLocks noChangeArrowheads="1"/>
          </p:cNvSpPr>
          <p:nvPr/>
        </p:nvSpPr>
        <p:spPr bwMode="auto">
          <a:xfrm>
            <a:off x="5076825" y="5084763"/>
            <a:ext cx="858838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GADD45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p48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0000FF"/>
                </a:solidFill>
              </a:rPr>
              <a:t>p53R2</a:t>
            </a:r>
          </a:p>
        </p:txBody>
      </p:sp>
      <p:sp>
        <p:nvSpPr>
          <p:cNvPr id="4128" name="AutoShape 34"/>
          <p:cNvSpPr>
            <a:spLocks noChangeArrowheads="1"/>
          </p:cNvSpPr>
          <p:nvPr/>
        </p:nvSpPr>
        <p:spPr bwMode="auto">
          <a:xfrm rot="3118147">
            <a:off x="3480594" y="3364707"/>
            <a:ext cx="198437" cy="1435100"/>
          </a:xfrm>
          <a:prstGeom prst="downArrow">
            <a:avLst>
              <a:gd name="adj1" fmla="val 50000"/>
              <a:gd name="adj2" fmla="val 180800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29" name="AutoShape 35"/>
          <p:cNvSpPr>
            <a:spLocks noChangeArrowheads="1"/>
          </p:cNvSpPr>
          <p:nvPr/>
        </p:nvSpPr>
        <p:spPr bwMode="auto">
          <a:xfrm rot="-4192852">
            <a:off x="6375401" y="2990850"/>
            <a:ext cx="169862" cy="2020887"/>
          </a:xfrm>
          <a:prstGeom prst="downArrow">
            <a:avLst>
              <a:gd name="adj1" fmla="val 50000"/>
              <a:gd name="adj2" fmla="val 297431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30" name="AutoShape 36"/>
          <p:cNvSpPr>
            <a:spLocks noChangeArrowheads="1"/>
          </p:cNvSpPr>
          <p:nvPr/>
        </p:nvSpPr>
        <p:spPr bwMode="auto">
          <a:xfrm rot="1530478">
            <a:off x="4230688" y="3914775"/>
            <a:ext cx="152400" cy="781050"/>
          </a:xfrm>
          <a:prstGeom prst="downArrow">
            <a:avLst>
              <a:gd name="adj1" fmla="val 50000"/>
              <a:gd name="adj2" fmla="val 128125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31" name="AutoShape 37"/>
          <p:cNvSpPr>
            <a:spLocks noChangeArrowheads="1"/>
          </p:cNvSpPr>
          <p:nvPr/>
        </p:nvSpPr>
        <p:spPr bwMode="auto">
          <a:xfrm rot="-1694986">
            <a:off x="5224463" y="3862388"/>
            <a:ext cx="173037" cy="850900"/>
          </a:xfrm>
          <a:prstGeom prst="downArrow">
            <a:avLst>
              <a:gd name="adj1" fmla="val 50000"/>
              <a:gd name="adj2" fmla="val 122936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32" name="AutoShape 38"/>
          <p:cNvSpPr>
            <a:spLocks noChangeArrowheads="1"/>
          </p:cNvSpPr>
          <p:nvPr/>
        </p:nvSpPr>
        <p:spPr bwMode="auto">
          <a:xfrm rot="-3197739">
            <a:off x="5861844" y="3569494"/>
            <a:ext cx="188913" cy="1387475"/>
          </a:xfrm>
          <a:prstGeom prst="downArrow">
            <a:avLst>
              <a:gd name="adj1" fmla="val 50000"/>
              <a:gd name="adj2" fmla="val 183613"/>
            </a:avLst>
          </a:prstGeom>
          <a:solidFill>
            <a:srgbClr val="EAEAEA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 altLang="cs-CZ"/>
          </a:p>
        </p:txBody>
      </p:sp>
      <p:sp>
        <p:nvSpPr>
          <p:cNvPr id="4133" name="Line 39"/>
          <p:cNvSpPr>
            <a:spLocks noChangeShapeType="1"/>
          </p:cNvSpPr>
          <p:nvPr/>
        </p:nvSpPr>
        <p:spPr bwMode="auto">
          <a:xfrm>
            <a:off x="6554788" y="3082925"/>
            <a:ext cx="344487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34" name="Text Box 40"/>
          <p:cNvSpPr txBox="1">
            <a:spLocks noChangeArrowheads="1"/>
          </p:cNvSpPr>
          <p:nvPr/>
        </p:nvSpPr>
        <p:spPr bwMode="auto">
          <a:xfrm>
            <a:off x="6811962" y="2808288"/>
            <a:ext cx="19365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</a:rPr>
              <a:t>p53 </a:t>
            </a:r>
            <a:r>
              <a:rPr lang="cs-CZ" altLang="cs-CZ" sz="1400" b="1" dirty="0" err="1">
                <a:solidFill>
                  <a:srgbClr val="FF0000"/>
                </a:solidFill>
              </a:rPr>
              <a:t>ubiquitination</a:t>
            </a:r>
            <a:r>
              <a:rPr lang="cs-CZ" altLang="cs-CZ" sz="1400" b="1" dirty="0">
                <a:solidFill>
                  <a:srgbClr val="FF0000"/>
                </a:solidFill>
              </a:rPr>
              <a:t> and </a:t>
            </a:r>
            <a:r>
              <a:rPr lang="cs-CZ" altLang="cs-CZ" sz="1400" b="1" dirty="0" err="1">
                <a:solidFill>
                  <a:srgbClr val="FF0000"/>
                </a:solidFill>
              </a:rPr>
              <a:t>degradation</a:t>
            </a:r>
            <a:endParaRPr lang="cs-CZ" altLang="cs-CZ" sz="1400" b="1" dirty="0">
              <a:solidFill>
                <a:srgbClr val="FF0000"/>
              </a:solidFill>
            </a:endParaRPr>
          </a:p>
        </p:txBody>
      </p:sp>
      <p:sp>
        <p:nvSpPr>
          <p:cNvPr id="4135" name="Text Box 41"/>
          <p:cNvSpPr txBox="1">
            <a:spLocks noChangeArrowheads="1"/>
          </p:cNvSpPr>
          <p:nvPr/>
        </p:nvSpPr>
        <p:spPr bwMode="auto">
          <a:xfrm>
            <a:off x="5005388" y="1276350"/>
            <a:ext cx="515937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buClrTx/>
              <a:buSzTx/>
              <a:buFontTx/>
              <a:buNone/>
            </a:pPr>
            <a:r>
              <a:rPr lang="cs-CZ" altLang="cs-CZ" sz="1200" b="1">
                <a:solidFill>
                  <a:srgbClr val="CC0000"/>
                </a:solidFill>
              </a:rPr>
              <a:t>?</a:t>
            </a:r>
          </a:p>
        </p:txBody>
      </p:sp>
      <p:sp>
        <p:nvSpPr>
          <p:cNvPr id="4136" name="Line 42"/>
          <p:cNvSpPr>
            <a:spLocks noChangeShapeType="1"/>
          </p:cNvSpPr>
          <p:nvPr/>
        </p:nvSpPr>
        <p:spPr bwMode="auto">
          <a:xfrm>
            <a:off x="2682875" y="1616075"/>
            <a:ext cx="1031875" cy="936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37" name="Line 43"/>
          <p:cNvSpPr>
            <a:spLocks noChangeShapeType="1"/>
          </p:cNvSpPr>
          <p:nvPr/>
        </p:nvSpPr>
        <p:spPr bwMode="auto">
          <a:xfrm>
            <a:off x="3370263" y="1531938"/>
            <a:ext cx="515937" cy="8509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38" name="Line 44"/>
          <p:cNvSpPr>
            <a:spLocks noChangeShapeType="1"/>
          </p:cNvSpPr>
          <p:nvPr/>
        </p:nvSpPr>
        <p:spPr bwMode="auto">
          <a:xfrm>
            <a:off x="3973513" y="1531938"/>
            <a:ext cx="85725" cy="765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39" name="Line 45"/>
          <p:cNvSpPr>
            <a:spLocks noChangeShapeType="1"/>
          </p:cNvSpPr>
          <p:nvPr/>
        </p:nvSpPr>
        <p:spPr bwMode="auto">
          <a:xfrm rot="20901776" flipH="1">
            <a:off x="5005388" y="1787525"/>
            <a:ext cx="173037" cy="509588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4140" name="Text Box 46"/>
          <p:cNvSpPr txBox="1">
            <a:spLocks noChangeArrowheads="1"/>
          </p:cNvSpPr>
          <p:nvPr/>
        </p:nvSpPr>
        <p:spPr bwMode="auto">
          <a:xfrm>
            <a:off x="2424113" y="2638425"/>
            <a:ext cx="361315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>
                <a:solidFill>
                  <a:srgbClr val="FF0000"/>
                </a:solidFill>
              </a:rPr>
              <a:t>Post-</a:t>
            </a:r>
            <a:r>
              <a:rPr lang="cs-CZ" altLang="cs-CZ" sz="1400" b="1" dirty="0" err="1">
                <a:solidFill>
                  <a:srgbClr val="FF0000"/>
                </a:solidFill>
              </a:rPr>
              <a:t>translational</a:t>
            </a:r>
            <a:r>
              <a:rPr lang="cs-CZ" altLang="cs-CZ" sz="1400" b="1" dirty="0">
                <a:solidFill>
                  <a:srgbClr val="FF0000"/>
                </a:solidFill>
              </a:rPr>
              <a:t> </a:t>
            </a:r>
            <a:r>
              <a:rPr lang="cs-CZ" altLang="cs-CZ" sz="1400" b="1" dirty="0" err="1">
                <a:solidFill>
                  <a:srgbClr val="FF0000"/>
                </a:solidFill>
              </a:rPr>
              <a:t>modification</a:t>
            </a:r>
            <a:r>
              <a:rPr lang="cs-CZ" altLang="cs-CZ" sz="1400" b="1" dirty="0">
                <a:solidFill>
                  <a:srgbClr val="FF0000"/>
                </a:solidFill>
              </a:rPr>
              <a:t> </a:t>
            </a:r>
            <a:r>
              <a:rPr lang="cs-CZ" altLang="cs-CZ" sz="1400" b="1" dirty="0" err="1">
                <a:solidFill>
                  <a:srgbClr val="FF0000"/>
                </a:solidFill>
              </a:rPr>
              <a:t>of</a:t>
            </a:r>
            <a:r>
              <a:rPr lang="cs-CZ" altLang="cs-CZ" sz="1400" b="1" dirty="0">
                <a:solidFill>
                  <a:srgbClr val="FF0000"/>
                </a:solidFill>
              </a:rPr>
              <a:t> p53</a:t>
            </a:r>
          </a:p>
          <a:p>
            <a:pPr eaLnBrk="0" hangingPunct="0">
              <a:buClrTx/>
              <a:buSzTx/>
              <a:buFontTx/>
              <a:buNone/>
            </a:pPr>
            <a:r>
              <a:rPr lang="cs-CZ" altLang="cs-CZ" sz="1400" b="1" dirty="0" err="1">
                <a:solidFill>
                  <a:srgbClr val="FF0000"/>
                </a:solidFill>
              </a:rPr>
              <a:t>activation</a:t>
            </a:r>
            <a:r>
              <a:rPr lang="cs-CZ" altLang="cs-CZ" sz="1400" b="1" dirty="0">
                <a:solidFill>
                  <a:srgbClr val="FF0000"/>
                </a:solidFill>
              </a:rPr>
              <a:t> and </a:t>
            </a:r>
            <a:r>
              <a:rPr lang="cs-CZ" altLang="cs-CZ" sz="1400" b="1" dirty="0" err="1">
                <a:solidFill>
                  <a:srgbClr val="FF0000"/>
                </a:solidFill>
              </a:rPr>
              <a:t>stabilisation</a:t>
            </a:r>
            <a:endParaRPr lang="cs-CZ" altLang="cs-CZ" sz="1400" b="1" dirty="0">
              <a:solidFill>
                <a:srgbClr val="FF0000"/>
              </a:solidFill>
            </a:endParaRPr>
          </a:p>
        </p:txBody>
      </p:sp>
      <p:sp>
        <p:nvSpPr>
          <p:cNvPr id="4141" name="Text Box 48"/>
          <p:cNvSpPr txBox="1">
            <a:spLocks noChangeArrowheads="1"/>
          </p:cNvSpPr>
          <p:nvPr/>
        </p:nvSpPr>
        <p:spPr bwMode="auto">
          <a:xfrm>
            <a:off x="179388" y="1700213"/>
            <a:ext cx="2482987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buClrTx/>
              <a:buSzTx/>
              <a:buFontTx/>
              <a:buNone/>
            </a:pP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Transcription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-</a:t>
            </a:r>
          </a:p>
          <a:p>
            <a:pPr>
              <a:buClrTx/>
              <a:buSzTx/>
              <a:buFontTx/>
              <a:buNone/>
            </a:pP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dependent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</a:p>
          <a:p>
            <a:pPr>
              <a:buClrTx/>
              <a:buSzTx/>
              <a:buFontTx/>
              <a:buNone/>
            </a:pP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role </a:t>
            </a:r>
            <a:r>
              <a:rPr lang="cs-CZ" altLang="cs-CZ" sz="32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p53</a:t>
            </a:r>
          </a:p>
        </p:txBody>
      </p:sp>
    </p:spTree>
    <p:extLst>
      <p:ext uri="{BB962C8B-B14F-4D97-AF65-F5344CB8AC3E}">
        <p14:creationId xmlns:p14="http://schemas.microsoft.com/office/powerpoint/2010/main" val="38845210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17440" y="2923507"/>
            <a:ext cx="8926560" cy="3529811"/>
          </a:xfrm>
        </p:spPr>
        <p:txBody>
          <a:bodyPr lIns="89991" tIns="46795" rIns="89991" bIns="46795"/>
          <a:lstStyle/>
          <a:p>
            <a:pPr indent="-308165">
              <a:lnSpc>
                <a:spcPct val="11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u="sng" dirty="0">
              <a:solidFill>
                <a:srgbClr val="339933"/>
              </a:solidFill>
              <a:latin typeface="Comic Sans MS" pitchFamily="66" charset="0"/>
            </a:endParaRPr>
          </a:p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800" b="1" u="sng" dirty="0">
              <a:solidFill>
                <a:srgbClr val="339933"/>
              </a:solidFill>
              <a:latin typeface="Comic Sans MS" pitchFamily="66" charset="0"/>
            </a:endParaRPr>
          </a:p>
          <a:p>
            <a:pPr indent="-308165"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indent="-308165">
              <a:lnSpc>
                <a:spcPct val="12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indent="-308165">
              <a:lnSpc>
                <a:spcPct val="12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endParaRPr lang="cs-CZ" altLang="cs-CZ" sz="1600" b="1" dirty="0">
              <a:solidFill>
                <a:srgbClr val="333399"/>
              </a:solidFill>
              <a:latin typeface="Comic Sans MS" pitchFamily="66" charset="0"/>
            </a:endParaRPr>
          </a:p>
          <a:p>
            <a:pPr indent="-308165">
              <a:lnSpc>
                <a:spcPct val="12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1600" b="1" dirty="0">
                <a:solidFill>
                  <a:srgbClr val="660033"/>
                </a:solidFill>
                <a:latin typeface="Comic Sans MS" pitchFamily="66" charset="0"/>
              </a:rPr>
              <a:t> </a:t>
            </a:r>
          </a:p>
          <a:p>
            <a:pPr indent="-308165">
              <a:lnSpc>
                <a:spcPct val="120000"/>
              </a:lnSpc>
              <a:buNone/>
              <a:tabLst>
                <a:tab pos="311045" algn="l"/>
                <a:tab pos="406086" algn="l"/>
                <a:tab pos="813612" algn="l"/>
                <a:tab pos="1221138" algn="l"/>
                <a:tab pos="1628664" algn="l"/>
                <a:tab pos="2036190" algn="l"/>
                <a:tab pos="2443717" algn="l"/>
                <a:tab pos="2851242" algn="l"/>
                <a:tab pos="3258769" algn="l"/>
                <a:tab pos="3666294" algn="l"/>
                <a:tab pos="4073821" algn="l"/>
                <a:tab pos="4481346" algn="l"/>
                <a:tab pos="4888873" algn="l"/>
                <a:tab pos="5296398" algn="l"/>
                <a:tab pos="5703925" algn="l"/>
                <a:tab pos="6111450" algn="l"/>
                <a:tab pos="6518977" algn="l"/>
                <a:tab pos="6926502" algn="l"/>
                <a:tab pos="7334029" algn="l"/>
                <a:tab pos="7741554" algn="l"/>
                <a:tab pos="8149081" algn="l"/>
              </a:tabLst>
            </a:pPr>
            <a:r>
              <a:rPr lang="cs-CZ" altLang="cs-CZ" sz="1600" b="1" dirty="0">
                <a:solidFill>
                  <a:srgbClr val="660033"/>
                </a:solidFill>
                <a:latin typeface="Comic Sans MS" pitchFamily="66" charset="0"/>
              </a:rPr>
              <a:t>DNA</a:t>
            </a:r>
          </a:p>
        </p:txBody>
      </p:sp>
      <p:sp>
        <p:nvSpPr>
          <p:cNvPr id="9219" name="Rectangle 3"/>
          <p:cNvSpPr>
            <a:spLocks noChangeArrowheads="1"/>
          </p:cNvSpPr>
          <p:nvPr/>
        </p:nvSpPr>
        <p:spPr bwMode="auto">
          <a:xfrm>
            <a:off x="167263" y="15008"/>
            <a:ext cx="8964000" cy="10081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89991" tIns="46795" rIns="89991" bIns="46795" anchor="ctr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algn="ctr" eaLnBrk="1">
              <a:buClrTx/>
              <a:buFontTx/>
              <a:buNone/>
            </a:pPr>
            <a:r>
              <a:rPr lang="cs-CZ" altLang="cs-CZ" sz="3200" b="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Cancer</a:t>
            </a:r>
            <a:r>
              <a:rPr lang="cs-CZ" altLang="cs-CZ" sz="3200" b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b="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from</a:t>
            </a:r>
            <a:r>
              <a:rPr lang="cs-CZ" altLang="cs-CZ" sz="3200" b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b="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altLang="cs-CZ" sz="3200" b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point </a:t>
            </a:r>
            <a:r>
              <a:rPr lang="cs-CZ" altLang="cs-CZ" sz="3200" b="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altLang="cs-CZ" sz="3200" b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b="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view</a:t>
            </a:r>
            <a:r>
              <a:rPr lang="cs-CZ" altLang="cs-CZ" sz="3200" b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b="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altLang="cs-CZ" sz="3200" b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sz="3200" b="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altLang="cs-CZ" sz="3200" b="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cell </a:t>
            </a:r>
            <a:r>
              <a:rPr lang="cs-CZ" altLang="cs-CZ" sz="3200" b="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cycle</a:t>
            </a:r>
            <a:endParaRPr lang="cs-CZ" altLang="cs-CZ" sz="3200" b="0" dirty="0">
              <a:solidFill>
                <a:srgbClr val="99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476000" y="1412789"/>
            <a:ext cx="6480000" cy="1311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altLang="cs-CZ" sz="4000" b="0">
                <a:solidFill>
                  <a:srgbClr val="008000"/>
                </a:solidFill>
              </a:rPr>
              <a:t>G1  </a:t>
            </a:r>
            <a:r>
              <a:rPr lang="cs-CZ" altLang="cs-CZ" sz="4000" b="0">
                <a:solidFill>
                  <a:srgbClr val="008000"/>
                </a:solidFill>
                <a:cs typeface="Arial" charset="0"/>
              </a:rPr>
              <a:t>→   S   →   G2   →   M</a:t>
            </a:r>
          </a:p>
          <a:p>
            <a:pPr eaLnBrk="1" hangingPunct="1">
              <a:lnSpc>
                <a:spcPct val="100000"/>
              </a:lnSpc>
            </a:pPr>
            <a:endParaRPr lang="cs-CZ" altLang="cs-CZ" sz="2000" b="0">
              <a:solidFill>
                <a:srgbClr val="FF0000"/>
              </a:solidFill>
              <a:cs typeface="Arial" charset="0"/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sz="2000" b="0">
                <a:solidFill>
                  <a:srgbClr val="FF0000"/>
                </a:solidFill>
                <a:cs typeface="Arial" charset="0"/>
              </a:rPr>
              <a:t>             </a:t>
            </a:r>
            <a:r>
              <a:rPr lang="cs-CZ" altLang="cs-CZ" sz="2000" b="0">
                <a:solidFill>
                  <a:schemeClr val="tx1"/>
                </a:solidFill>
                <a:cs typeface="Arial" charset="0"/>
              </a:rPr>
              <a:t>G1/S</a:t>
            </a:r>
            <a:r>
              <a:rPr lang="cs-CZ" altLang="cs-CZ" sz="2000" b="0">
                <a:solidFill>
                  <a:srgbClr val="FF0000"/>
                </a:solidFill>
                <a:cs typeface="Arial" charset="0"/>
              </a:rPr>
              <a:t>                   </a:t>
            </a:r>
            <a:r>
              <a:rPr lang="cs-CZ" altLang="cs-CZ" sz="2000" b="0">
                <a:solidFill>
                  <a:schemeClr val="tx1"/>
                </a:solidFill>
                <a:cs typeface="Arial" charset="0"/>
              </a:rPr>
              <a:t>S                       G2/M</a:t>
            </a:r>
            <a:endParaRPr lang="cs-CZ" altLang="cs-CZ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9221" name="Oval 5"/>
          <p:cNvSpPr>
            <a:spLocks noChangeArrowheads="1"/>
          </p:cNvSpPr>
          <p:nvPr/>
        </p:nvSpPr>
        <p:spPr bwMode="auto">
          <a:xfrm>
            <a:off x="1548000" y="4797152"/>
            <a:ext cx="1008000" cy="50405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cs-CZ" altLang="cs-CZ"/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5076056" y="4149076"/>
            <a:ext cx="1008000" cy="50405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cs-CZ" altLang="cs-CZ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5076056" y="5085187"/>
            <a:ext cx="1080000" cy="504053"/>
          </a:xfrm>
          <a:prstGeom prst="ellipse">
            <a:avLst/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82945" tIns="41473" rIns="82945" bIns="41473" anchor="ctr"/>
          <a:lstStyle/>
          <a:p>
            <a:endParaRPr lang="cs-CZ" altLang="cs-CZ"/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1613119" y="2937728"/>
            <a:ext cx="2495520" cy="923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0" tIns="45715" rIns="91430" bIns="45715">
            <a:spAutoFit/>
          </a:bodyPr>
          <a:lstStyle>
            <a:lvl1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altLang="cs-CZ" b="0" dirty="0">
                <a:solidFill>
                  <a:srgbClr val="FF0000"/>
                </a:solidFill>
              </a:rPr>
              <a:t>Universal </a:t>
            </a:r>
            <a:r>
              <a:rPr lang="cs-CZ" altLang="cs-CZ" b="0" dirty="0" err="1">
                <a:solidFill>
                  <a:srgbClr val="FF0000"/>
                </a:solidFill>
              </a:rPr>
              <a:t>inactivation</a:t>
            </a:r>
            <a:endParaRPr lang="cs-CZ" altLang="cs-CZ" b="0" dirty="0">
              <a:solidFill>
                <a:srgbClr val="FF0000"/>
              </a:solidFill>
            </a:endParaRPr>
          </a:p>
          <a:p>
            <a:pPr eaLnBrk="1" hangingPunct="1">
              <a:lnSpc>
                <a:spcPct val="100000"/>
              </a:lnSpc>
            </a:pPr>
            <a:r>
              <a:rPr lang="cs-CZ" altLang="cs-CZ" dirty="0" err="1">
                <a:solidFill>
                  <a:srgbClr val="6600FF"/>
                </a:solidFill>
              </a:rPr>
              <a:t>Loss</a:t>
            </a:r>
            <a:r>
              <a:rPr lang="cs-CZ" altLang="cs-CZ" dirty="0">
                <a:solidFill>
                  <a:srgbClr val="6600FF"/>
                </a:solidFill>
              </a:rPr>
              <a:t> </a:t>
            </a:r>
            <a:r>
              <a:rPr lang="cs-CZ" altLang="cs-CZ" dirty="0" err="1">
                <a:solidFill>
                  <a:srgbClr val="6600FF"/>
                </a:solidFill>
              </a:rPr>
              <a:t>of</a:t>
            </a:r>
            <a:r>
              <a:rPr lang="cs-CZ" altLang="cs-CZ" dirty="0">
                <a:solidFill>
                  <a:srgbClr val="6600FF"/>
                </a:solidFill>
              </a:rPr>
              <a:t> p53, </a:t>
            </a:r>
            <a:r>
              <a:rPr lang="cs-CZ" altLang="cs-CZ" dirty="0" err="1">
                <a:solidFill>
                  <a:srgbClr val="6600FF"/>
                </a:solidFill>
              </a:rPr>
              <a:t>Rb</a:t>
            </a:r>
            <a:r>
              <a:rPr lang="cs-CZ" altLang="cs-CZ" dirty="0">
                <a:solidFill>
                  <a:srgbClr val="6600FF"/>
                </a:solidFill>
              </a:rPr>
              <a:t>, p16</a:t>
            </a:r>
          </a:p>
          <a:p>
            <a:pPr eaLnBrk="1" hangingPunct="1">
              <a:lnSpc>
                <a:spcPct val="100000"/>
              </a:lnSpc>
            </a:pPr>
            <a:r>
              <a:rPr lang="cs-CZ" altLang="cs-CZ" dirty="0" err="1">
                <a:solidFill>
                  <a:srgbClr val="6600FF"/>
                </a:solidFill>
              </a:rPr>
              <a:t>etc</a:t>
            </a:r>
            <a:r>
              <a:rPr lang="cs-CZ" altLang="cs-CZ" dirty="0">
                <a:solidFill>
                  <a:srgbClr val="6600FF"/>
                </a:solidFill>
              </a:rPr>
              <a:t>.</a:t>
            </a:r>
          </a:p>
        </p:txBody>
      </p:sp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50561" y="2348887"/>
            <a:ext cx="1454224" cy="36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30" tIns="45715" rIns="91430" bIns="45715">
            <a:spAutoFit/>
          </a:bodyPr>
          <a:lstStyle>
            <a:lvl1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1pPr>
            <a:lvl2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defTabSz="495300" eaLnBrk="0"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defTabSz="49530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b="1">
                <a:solidFill>
                  <a:schemeClr val="bg1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>
              <a:lnSpc>
                <a:spcPct val="100000"/>
              </a:lnSpc>
            </a:pPr>
            <a:r>
              <a:rPr lang="cs-CZ" altLang="cs-CZ" b="0" dirty="0" err="1">
                <a:solidFill>
                  <a:schemeClr val="tx1"/>
                </a:solidFill>
              </a:rPr>
              <a:t>Checkpoints</a:t>
            </a:r>
            <a:endParaRPr lang="cs-CZ" altLang="cs-CZ" b="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5580056" y="2919426"/>
            <a:ext cx="2111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rgbClr val="FF0000"/>
                </a:solidFill>
              </a:rPr>
              <a:t>Ability</a:t>
            </a:r>
            <a:r>
              <a:rPr lang="cs-CZ" dirty="0">
                <a:solidFill>
                  <a:srgbClr val="FF0000"/>
                </a:solidFill>
              </a:rPr>
              <a:t> to  </a:t>
            </a:r>
            <a:r>
              <a:rPr lang="cs-CZ" dirty="0" err="1">
                <a:solidFill>
                  <a:srgbClr val="FF0000"/>
                </a:solidFill>
              </a:rPr>
              <a:t>continue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 err="1">
                <a:solidFill>
                  <a:srgbClr val="FF0000"/>
                </a:solidFill>
              </a:rPr>
              <a:t>with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 err="1">
                <a:solidFill>
                  <a:srgbClr val="FF0000"/>
                </a:solidFill>
              </a:rPr>
              <a:t>the</a:t>
            </a:r>
            <a:r>
              <a:rPr lang="cs-CZ" dirty="0">
                <a:solidFill>
                  <a:srgbClr val="FF0000"/>
                </a:solidFill>
              </a:rPr>
              <a:t> cell </a:t>
            </a:r>
            <a:r>
              <a:rPr lang="cs-CZ" dirty="0" err="1">
                <a:solidFill>
                  <a:srgbClr val="FF0000"/>
                </a:solidFill>
              </a:rPr>
              <a:t>division</a:t>
            </a:r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079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89042" y="116632"/>
            <a:ext cx="8964613" cy="1150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129" tIns="46698" rIns="90129" bIns="46698" anchor="ctr"/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  <a:tab pos="853598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Analysis</a:t>
            </a:r>
            <a:r>
              <a:rPr lang="cs-CZ" altLang="cs-CZ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altLang="cs-CZ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altLang="cs-CZ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altLang="cs-CZ" i="1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TP53</a:t>
            </a:r>
            <a:r>
              <a:rPr lang="cs-CZ" altLang="cs-CZ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gene in CLL </a:t>
            </a:r>
            <a:r>
              <a:rPr lang="cs-CZ" altLang="cs-CZ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patients</a:t>
            </a:r>
            <a:endParaRPr lang="cs-CZ" altLang="cs-CZ" dirty="0">
              <a:solidFill>
                <a:srgbClr val="9900FF"/>
              </a:solidFill>
              <a:latin typeface="+mj-lt"/>
              <a:ea typeface="+mj-ea"/>
              <a:cs typeface="+mj-cs"/>
            </a:endParaRPr>
          </a:p>
          <a:p>
            <a:pPr algn="ctr" eaLnBrk="1" hangingPunct="1">
              <a:lnSpc>
                <a:spcPct val="93000"/>
              </a:lnSpc>
              <a:spcBef>
                <a:spcPct val="0"/>
              </a:spcBef>
              <a:buClrTx/>
              <a:buFontTx/>
              <a:buNone/>
            </a:pPr>
            <a:r>
              <a:rPr lang="cs-CZ" altLang="cs-CZ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in </a:t>
            </a:r>
            <a:r>
              <a:rPr lang="cs-CZ" altLang="cs-CZ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the</a:t>
            </a:r>
            <a:r>
              <a:rPr lang="cs-CZ" altLang="cs-CZ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University </a:t>
            </a:r>
            <a:r>
              <a:rPr lang="cs-CZ" altLang="cs-CZ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Hospital</a:t>
            </a:r>
            <a:r>
              <a:rPr lang="cs-CZ" altLang="cs-CZ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Brno</a:t>
            </a:r>
            <a:endParaRPr lang="cs-CZ" altLang="cs-CZ" sz="2800" b="1" dirty="0">
              <a:solidFill>
                <a:srgbClr val="6600FF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1143000" y="1168400"/>
            <a:ext cx="5330351" cy="132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129" tIns="46698" rIns="90129" bIns="46698">
            <a:spAutoFit/>
          </a:bodyPr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 err="1">
                <a:solidFill>
                  <a:srgbClr val="6600FF"/>
                </a:solidFill>
              </a:rPr>
              <a:t>Del</a:t>
            </a:r>
            <a:r>
              <a:rPr lang="cs-CZ" altLang="cs-CZ" sz="2000" dirty="0">
                <a:solidFill>
                  <a:srgbClr val="6600FF"/>
                </a:solidFill>
              </a:rPr>
              <a:t>(17p) </a:t>
            </a:r>
            <a:r>
              <a:rPr lang="cs-CZ" altLang="cs-CZ" sz="2000" dirty="0" err="1">
                <a:solidFill>
                  <a:srgbClr val="6600FF"/>
                </a:solidFill>
              </a:rPr>
              <a:t>using</a:t>
            </a:r>
            <a:r>
              <a:rPr lang="cs-CZ" altLang="cs-CZ" sz="2000" dirty="0">
                <a:solidFill>
                  <a:srgbClr val="6600FF"/>
                </a:solidFill>
              </a:rPr>
              <a:t> I-FISH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dirty="0" err="1">
                <a:solidFill>
                  <a:srgbClr val="FF0000"/>
                </a:solidFill>
              </a:rPr>
              <a:t>Mut</a:t>
            </a:r>
            <a:r>
              <a:rPr lang="cs-CZ" altLang="cs-CZ" sz="2000" dirty="0">
                <a:solidFill>
                  <a:srgbClr val="FF0000"/>
                </a:solidFill>
              </a:rPr>
              <a:t> TP53 </a:t>
            </a:r>
            <a:r>
              <a:rPr lang="cs-CZ" altLang="cs-CZ" sz="2000" dirty="0" err="1">
                <a:solidFill>
                  <a:srgbClr val="FF0000"/>
                </a:solidFill>
              </a:rPr>
              <a:t>using</a:t>
            </a:r>
            <a:r>
              <a:rPr lang="cs-CZ" altLang="cs-CZ" sz="2000" dirty="0">
                <a:solidFill>
                  <a:srgbClr val="FF0000"/>
                </a:solidFill>
              </a:rPr>
              <a:t> FASAY and DNA </a:t>
            </a:r>
            <a:r>
              <a:rPr lang="cs-CZ" altLang="cs-CZ" sz="2000" dirty="0" err="1">
                <a:solidFill>
                  <a:srgbClr val="FF0000"/>
                </a:solidFill>
              </a:rPr>
              <a:t>sequencing</a:t>
            </a:r>
            <a:endParaRPr lang="cs-CZ" altLang="cs-CZ" sz="2000" dirty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000" dirty="0">
              <a:solidFill>
                <a:srgbClr val="FF0000"/>
              </a:solidFill>
            </a:endParaRP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46350"/>
            <a:ext cx="2327275" cy="1836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3" y="4548187"/>
            <a:ext cx="2327275" cy="177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748213" y="4013200"/>
            <a:ext cx="505258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Wt</a:t>
            </a:r>
            <a:endParaRPr lang="cs-CZ" altLang="cs-CZ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4748213" y="5640257"/>
            <a:ext cx="635102" cy="400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436" tIns="45718" rIns="91436" bIns="45718">
            <a:spAutoFit/>
          </a:bodyPr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000" b="1" dirty="0" err="1">
                <a:latin typeface="+mn-lt"/>
              </a:rPr>
              <a:t>Mut</a:t>
            </a:r>
            <a:endParaRPr lang="cs-CZ" altLang="cs-CZ" sz="2000" b="1" dirty="0">
              <a:latin typeface="+mn-lt"/>
            </a:endParaRPr>
          </a:p>
        </p:txBody>
      </p:sp>
      <p:pic>
        <p:nvPicPr>
          <p:cNvPr id="1332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4594225"/>
            <a:ext cx="2092325" cy="177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332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225" y="2657475"/>
            <a:ext cx="2092325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23" name="TextovéPole 1"/>
          <p:cNvSpPr txBox="1">
            <a:spLocks noChangeArrowheads="1"/>
          </p:cNvSpPr>
          <p:nvPr/>
        </p:nvSpPr>
        <p:spPr bwMode="auto">
          <a:xfrm>
            <a:off x="611560" y="5802313"/>
            <a:ext cx="66075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2000" b="1" dirty="0">
                <a:solidFill>
                  <a:schemeClr val="tx1"/>
                </a:solidFill>
              </a:rPr>
              <a:t>17p-</a:t>
            </a:r>
          </a:p>
        </p:txBody>
      </p:sp>
    </p:spTree>
    <p:extLst>
      <p:ext uri="{BB962C8B-B14F-4D97-AF65-F5344CB8AC3E}">
        <p14:creationId xmlns:p14="http://schemas.microsoft.com/office/powerpoint/2010/main" val="10406877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552" y="773415"/>
            <a:ext cx="8435975" cy="1647473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400" dirty="0" err="1">
                <a:solidFill>
                  <a:srgbClr val="0000FF"/>
                </a:solidFill>
              </a:rPr>
              <a:t>Somatic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err="1">
                <a:solidFill>
                  <a:srgbClr val="0000FF"/>
                </a:solidFill>
              </a:rPr>
              <a:t>mutation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err="1">
                <a:solidFill>
                  <a:srgbClr val="0000FF"/>
                </a:solidFill>
              </a:rPr>
              <a:t>theory</a:t>
            </a:r>
            <a:r>
              <a:rPr lang="cs-CZ" altLang="cs-CZ" sz="2400" dirty="0">
                <a:solidFill>
                  <a:srgbClr val="0000FF"/>
                </a:solidFill>
              </a:rPr>
              <a:t> (SMT)</a:t>
            </a:r>
            <a:br>
              <a:rPr lang="cs-CZ" altLang="cs-CZ" sz="2400" dirty="0">
                <a:solidFill>
                  <a:srgbClr val="0000FF"/>
                </a:solidFill>
              </a:rPr>
            </a:br>
            <a:r>
              <a:rPr lang="cs-CZ" altLang="cs-CZ" sz="2800" dirty="0"/>
              <a:t>vs.</a:t>
            </a:r>
            <a:r>
              <a:rPr lang="cs-CZ" altLang="cs-CZ" sz="2800" dirty="0">
                <a:solidFill>
                  <a:srgbClr val="FF0000"/>
                </a:solidFill>
              </a:rPr>
              <a:t> </a:t>
            </a:r>
            <a:br>
              <a:rPr lang="cs-CZ" altLang="cs-CZ" sz="2800" dirty="0">
                <a:solidFill>
                  <a:srgbClr val="FF0000"/>
                </a:solidFill>
              </a:rPr>
            </a:br>
            <a:r>
              <a:rPr lang="cs-CZ" altLang="cs-CZ" sz="2400" dirty="0" err="1">
                <a:solidFill>
                  <a:srgbClr val="0000FF"/>
                </a:solidFill>
              </a:rPr>
              <a:t>Tissue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err="1">
                <a:solidFill>
                  <a:srgbClr val="0000FF"/>
                </a:solidFill>
              </a:rPr>
              <a:t>organization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err="1">
                <a:solidFill>
                  <a:srgbClr val="0000FF"/>
                </a:solidFill>
              </a:rPr>
              <a:t>field</a:t>
            </a:r>
            <a:r>
              <a:rPr lang="cs-CZ" altLang="cs-CZ" sz="2400" dirty="0">
                <a:solidFill>
                  <a:srgbClr val="0000FF"/>
                </a:solidFill>
              </a:rPr>
              <a:t> </a:t>
            </a:r>
            <a:r>
              <a:rPr lang="cs-CZ" altLang="cs-CZ" sz="2400" dirty="0" err="1">
                <a:solidFill>
                  <a:srgbClr val="0000FF"/>
                </a:solidFill>
              </a:rPr>
              <a:t>theory</a:t>
            </a:r>
            <a:r>
              <a:rPr lang="cs-CZ" altLang="cs-CZ" sz="2400" dirty="0">
                <a:solidFill>
                  <a:srgbClr val="0000FF"/>
                </a:solidFill>
              </a:rPr>
              <a:t> (TOFT) </a:t>
            </a:r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4403472" y="6021288"/>
            <a:ext cx="434304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 err="1">
                <a:solidFill>
                  <a:schemeClr val="tx1"/>
                </a:solidFill>
              </a:rPr>
              <a:t>Sonnenschein</a:t>
            </a:r>
            <a:r>
              <a:rPr lang="cs-CZ" altLang="cs-CZ" sz="1400" dirty="0">
                <a:solidFill>
                  <a:schemeClr val="tx1"/>
                </a:solidFill>
              </a:rPr>
              <a:t> and </a:t>
            </a:r>
            <a:r>
              <a:rPr lang="cs-CZ" altLang="cs-CZ" sz="1400" dirty="0" err="1">
                <a:solidFill>
                  <a:schemeClr val="tx1"/>
                </a:solidFill>
              </a:rPr>
              <a:t>Soto</a:t>
            </a:r>
            <a:r>
              <a:rPr lang="cs-CZ" altLang="cs-CZ" sz="1400" dirty="0">
                <a:solidFill>
                  <a:schemeClr val="tx1"/>
                </a:solidFill>
              </a:rPr>
              <a:t>, </a:t>
            </a:r>
            <a:r>
              <a:rPr lang="cs-CZ" altLang="cs-CZ" sz="1400" b="1" i="1" dirty="0" err="1">
                <a:solidFill>
                  <a:schemeClr val="tx1"/>
                </a:solidFill>
              </a:rPr>
              <a:t>Progress</a:t>
            </a:r>
            <a:r>
              <a:rPr lang="cs-CZ" altLang="cs-CZ" sz="1400" b="1" i="1" dirty="0">
                <a:solidFill>
                  <a:schemeClr val="tx1"/>
                </a:solidFill>
              </a:rPr>
              <a:t> </a:t>
            </a:r>
            <a:r>
              <a:rPr lang="cs-CZ" altLang="cs-CZ" sz="1400" b="1" i="1" dirty="0" err="1">
                <a:solidFill>
                  <a:schemeClr val="tx1"/>
                </a:solidFill>
              </a:rPr>
              <a:t>Biophys</a:t>
            </a:r>
            <a:r>
              <a:rPr lang="cs-CZ" altLang="cs-CZ" sz="1400" b="1" i="1" dirty="0">
                <a:solidFill>
                  <a:schemeClr val="tx1"/>
                </a:solidFill>
              </a:rPr>
              <a:t> Mol </a:t>
            </a:r>
            <a:r>
              <a:rPr lang="cs-CZ" altLang="cs-CZ" sz="1400" b="1" i="1" dirty="0" err="1">
                <a:solidFill>
                  <a:schemeClr val="tx1"/>
                </a:solidFill>
              </a:rPr>
              <a:t>Biol</a:t>
            </a:r>
            <a:r>
              <a:rPr lang="cs-CZ" altLang="cs-CZ" sz="1400" dirty="0">
                <a:solidFill>
                  <a:schemeClr val="tx1"/>
                </a:solidFill>
              </a:rPr>
              <a:t>, 2016</a:t>
            </a:r>
          </a:p>
          <a:p>
            <a:r>
              <a:rPr lang="cs-CZ" altLang="cs-CZ" sz="1400" dirty="0">
                <a:solidFill>
                  <a:schemeClr val="tx1"/>
                </a:solidFill>
              </a:rPr>
              <a:t>Šmardová and Koptíková, </a:t>
            </a:r>
            <a:r>
              <a:rPr lang="cs-CZ" altLang="cs-CZ" sz="1400" b="1" i="1" dirty="0"/>
              <a:t>Klinická onkologie </a:t>
            </a:r>
            <a:r>
              <a:rPr lang="cs-CZ" altLang="cs-CZ" sz="1400" dirty="0"/>
              <a:t>2016</a:t>
            </a:r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631891" y="188639"/>
            <a:ext cx="55648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Origin</a:t>
            </a:r>
            <a:r>
              <a:rPr 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cancer</a:t>
            </a:r>
            <a:r>
              <a:rPr 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: </a:t>
            </a:r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conceptual</a:t>
            </a:r>
            <a:r>
              <a:rPr 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theories</a:t>
            </a:r>
            <a:endParaRPr lang="cs-CZ" sz="2800" dirty="0">
              <a:solidFill>
                <a:srgbClr val="99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807312" y="2582902"/>
            <a:ext cx="772512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/>
              <a:t>SMT:</a:t>
            </a:r>
          </a:p>
          <a:p>
            <a:r>
              <a:rPr lang="cs-CZ" dirty="0"/>
              <a:t>Default </a:t>
            </a:r>
            <a:r>
              <a:rPr lang="cs-CZ" dirty="0" err="1"/>
              <a:t>setting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cell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quiescence</a:t>
            </a:r>
            <a:r>
              <a:rPr lang="cs-CZ" dirty="0"/>
              <a:t> and </a:t>
            </a:r>
            <a:r>
              <a:rPr lang="cs-CZ" dirty="0" err="1"/>
              <a:t>cancer</a:t>
            </a:r>
            <a:r>
              <a:rPr lang="cs-CZ" dirty="0"/>
              <a:t> </a:t>
            </a:r>
            <a:r>
              <a:rPr lang="cs-CZ" dirty="0" err="1"/>
              <a:t>represents</a:t>
            </a:r>
            <a:r>
              <a:rPr lang="cs-CZ" dirty="0"/>
              <a:t> „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escape</a:t>
            </a:r>
            <a:r>
              <a:rPr lang="cs-CZ" dirty="0"/>
              <a:t>“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it</a:t>
            </a:r>
            <a:r>
              <a:rPr lang="cs-CZ" dirty="0"/>
              <a:t>.</a:t>
            </a:r>
          </a:p>
          <a:p>
            <a:endParaRPr lang="cs-CZ" dirty="0"/>
          </a:p>
          <a:p>
            <a:r>
              <a:rPr lang="cs-CZ" dirty="0" err="1"/>
              <a:t>Malignant</a:t>
            </a:r>
            <a:r>
              <a:rPr lang="cs-CZ" dirty="0"/>
              <a:t> cell </a:t>
            </a:r>
            <a:r>
              <a:rPr lang="cs-CZ" dirty="0" err="1"/>
              <a:t>manifests</a:t>
            </a:r>
            <a:r>
              <a:rPr lang="cs-CZ" dirty="0"/>
              <a:t> a </a:t>
            </a:r>
            <a:r>
              <a:rPr lang="cs-CZ" dirty="0" err="1"/>
              <a:t>selective</a:t>
            </a:r>
            <a:r>
              <a:rPr lang="cs-CZ" dirty="0"/>
              <a:t> </a:t>
            </a:r>
            <a:r>
              <a:rPr lang="cs-CZ" dirty="0" err="1"/>
              <a:t>growth</a:t>
            </a:r>
            <a:r>
              <a:rPr lang="cs-CZ" dirty="0"/>
              <a:t> </a:t>
            </a:r>
            <a:r>
              <a:rPr lang="cs-CZ" dirty="0" err="1"/>
              <a:t>advantage</a:t>
            </a:r>
            <a:r>
              <a:rPr lang="cs-CZ" dirty="0"/>
              <a:t> </a:t>
            </a:r>
            <a:r>
              <a:rPr lang="cs-CZ" dirty="0" err="1"/>
              <a:t>over</a:t>
            </a:r>
            <a:r>
              <a:rPr lang="cs-CZ" dirty="0"/>
              <a:t> </a:t>
            </a:r>
            <a:r>
              <a:rPr lang="cs-CZ" dirty="0" err="1"/>
              <a:t>healty</a:t>
            </a:r>
            <a:r>
              <a:rPr lang="cs-CZ" dirty="0"/>
              <a:t> </a:t>
            </a:r>
            <a:r>
              <a:rPr lang="cs-CZ" dirty="0" err="1"/>
              <a:t>counterparts</a:t>
            </a:r>
            <a:r>
              <a:rPr lang="cs-CZ" dirty="0"/>
              <a:t>. </a:t>
            </a:r>
          </a:p>
          <a:p>
            <a:endParaRPr lang="cs-CZ" dirty="0"/>
          </a:p>
          <a:p>
            <a:r>
              <a:rPr lang="cs-CZ" b="1" u="sng" dirty="0"/>
              <a:t>TOFT:</a:t>
            </a:r>
            <a:r>
              <a:rPr lang="cs-CZ" dirty="0"/>
              <a:t> </a:t>
            </a:r>
          </a:p>
          <a:p>
            <a:r>
              <a:rPr lang="cs-CZ" dirty="0"/>
              <a:t>Default </a:t>
            </a:r>
            <a:r>
              <a:rPr lang="cs-CZ" dirty="0" err="1"/>
              <a:t>setting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cell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infinite</a:t>
            </a:r>
            <a:r>
              <a:rPr lang="cs-CZ" dirty="0"/>
              <a:t> </a:t>
            </a:r>
            <a:r>
              <a:rPr lang="cs-CZ" dirty="0" err="1"/>
              <a:t>proliferation</a:t>
            </a:r>
            <a:r>
              <a:rPr lang="cs-CZ" dirty="0"/>
              <a:t> (</a:t>
            </a:r>
            <a:r>
              <a:rPr lang="cs-CZ" dirty="0" err="1"/>
              <a:t>phylogenetically</a:t>
            </a:r>
            <a:r>
              <a:rPr lang="cs-CZ" dirty="0"/>
              <a:t>)</a:t>
            </a:r>
          </a:p>
          <a:p>
            <a:endParaRPr lang="cs-CZ" dirty="0"/>
          </a:p>
          <a:p>
            <a:r>
              <a:rPr lang="cs-CZ" dirty="0"/>
              <a:t>These are </a:t>
            </a:r>
            <a:r>
              <a:rPr lang="cs-CZ" dirty="0" err="1"/>
              <a:t>tissues</a:t>
            </a:r>
            <a:r>
              <a:rPr lang="cs-CZ" dirty="0"/>
              <a:t> </a:t>
            </a:r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keep</a:t>
            </a:r>
            <a:r>
              <a:rPr lang="cs-CZ" dirty="0"/>
              <a:t> </a:t>
            </a:r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cells</a:t>
            </a:r>
            <a:r>
              <a:rPr lang="cs-CZ" dirty="0"/>
              <a:t> in a </a:t>
            </a:r>
            <a:r>
              <a:rPr lang="cs-CZ" dirty="0" err="1"/>
              <a:t>resting</a:t>
            </a:r>
            <a:r>
              <a:rPr lang="cs-CZ" dirty="0"/>
              <a:t> </a:t>
            </a:r>
            <a:r>
              <a:rPr lang="cs-CZ" dirty="0" err="1"/>
              <a:t>stage</a:t>
            </a:r>
            <a:r>
              <a:rPr lang="cs-CZ" dirty="0"/>
              <a:t> and </a:t>
            </a:r>
            <a:r>
              <a:rPr lang="cs-CZ" dirty="0" err="1"/>
              <a:t>prevent</a:t>
            </a:r>
            <a:r>
              <a:rPr lang="cs-CZ" dirty="0"/>
              <a:t> </a:t>
            </a:r>
            <a:r>
              <a:rPr lang="cs-CZ" dirty="0" err="1"/>
              <a:t>their</a:t>
            </a:r>
            <a:endParaRPr lang="cs-CZ" dirty="0"/>
          </a:p>
          <a:p>
            <a:r>
              <a:rPr lang="cs-CZ" dirty="0" err="1"/>
              <a:t>unlimited</a:t>
            </a:r>
            <a:r>
              <a:rPr lang="cs-CZ" dirty="0"/>
              <a:t> </a:t>
            </a:r>
            <a:r>
              <a:rPr lang="cs-CZ" dirty="0" err="1"/>
              <a:t>proliferation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4064469"/>
      </p:ext>
    </p:extLst>
  </p:cSld>
  <p:clrMapOvr>
    <a:masterClrMapping/>
  </p:clrMapOvr>
  <p:transition spd="med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229600" cy="648072"/>
          </a:xfrm>
        </p:spPr>
        <p:txBody>
          <a:bodyPr>
            <a:noAutofit/>
          </a:bodyPr>
          <a:lstStyle/>
          <a:p>
            <a:r>
              <a:rPr lang="cs-CZ" altLang="cs-CZ" sz="3200" i="1" dirty="0">
                <a:solidFill>
                  <a:srgbClr val="9900FF"/>
                </a:solidFill>
              </a:rPr>
              <a:t>TP53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defects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impair</a:t>
            </a:r>
            <a:r>
              <a:rPr lang="cs-CZ" altLang="cs-CZ" sz="3200" dirty="0">
                <a:solidFill>
                  <a:srgbClr val="9900FF"/>
                </a:solidFill>
              </a:rPr>
              <a:t> a </a:t>
            </a:r>
            <a:r>
              <a:rPr lang="cs-CZ" altLang="cs-CZ" sz="3200" dirty="0" err="1">
                <a:solidFill>
                  <a:srgbClr val="9900FF"/>
                </a:solidFill>
              </a:rPr>
              <a:t>therapeutic</a:t>
            </a:r>
            <a:r>
              <a:rPr lang="cs-CZ" altLang="cs-CZ" sz="3200" dirty="0">
                <a:solidFill>
                  <a:srgbClr val="9900FF"/>
                </a:solidFill>
              </a:rPr>
              <a:t> response </a:t>
            </a:r>
          </a:p>
        </p:txBody>
      </p:sp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262349"/>
            <a:ext cx="5329238" cy="490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5868144" y="6392861"/>
            <a:ext cx="2923714" cy="3405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90129" tIns="46698" rIns="90129" bIns="46698">
            <a:spAutoFit/>
          </a:bodyPr>
          <a:lstStyle>
            <a:lvl1pPr defTabSz="407988" eaLnBrk="0" hangingPunct="0">
              <a:spcBef>
                <a:spcPts val="8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3200">
                <a:solidFill>
                  <a:srgbClr val="000000"/>
                </a:solidFill>
                <a:latin typeface="Arial" charset="0"/>
              </a:defRPr>
            </a:lvl1pPr>
            <a:lvl2pPr defTabSz="407988" eaLnBrk="0" hangingPunct="0">
              <a:spcBef>
                <a:spcPts val="7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800">
                <a:solidFill>
                  <a:srgbClr val="000000"/>
                </a:solidFill>
                <a:latin typeface="Arial" charset="0"/>
              </a:defRPr>
            </a:lvl2pPr>
            <a:lvl3pPr defTabSz="407988" eaLnBrk="0" hangingPunct="0">
              <a:spcBef>
                <a:spcPts val="6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400">
                <a:solidFill>
                  <a:srgbClr val="000000"/>
                </a:solidFill>
                <a:latin typeface="Arial" charset="0"/>
              </a:defRPr>
            </a:lvl3pPr>
            <a:lvl4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4pPr>
            <a:lvl5pPr defTabSz="407988" eaLnBrk="0" hangingPunct="0">
              <a:spcBef>
                <a:spcPts val="500"/>
              </a:spcBef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5pPr>
            <a:lvl6pPr marL="25146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6pPr>
            <a:lvl7pPr marL="29718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7pPr>
            <a:lvl8pPr marL="34290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8pPr>
            <a:lvl9pPr marL="3886200" indent="-228600" defTabSz="407988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06400" algn="l"/>
                <a:tab pos="814388" algn="l"/>
                <a:tab pos="1220788" algn="l"/>
                <a:tab pos="1628775" algn="l"/>
                <a:tab pos="2036763" algn="l"/>
                <a:tab pos="2443163" algn="l"/>
                <a:tab pos="2851150" algn="l"/>
                <a:tab pos="3259138" algn="l"/>
                <a:tab pos="3665538" algn="l"/>
                <a:tab pos="4073525" algn="l"/>
                <a:tab pos="4481513" algn="l"/>
                <a:tab pos="4889500" algn="l"/>
                <a:tab pos="5295900" algn="l"/>
                <a:tab pos="5703888" algn="l"/>
                <a:tab pos="6111875" algn="l"/>
                <a:tab pos="6518275" algn="l"/>
                <a:tab pos="6926263" algn="l"/>
                <a:tab pos="7334250" algn="l"/>
                <a:tab pos="7742238" algn="l"/>
                <a:tab pos="8148638" algn="l"/>
              </a:tabLst>
              <a:defRPr sz="2000">
                <a:solidFill>
                  <a:srgbClr val="000000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</a:pPr>
            <a:r>
              <a:rPr lang="cs-CZ" sz="1600" dirty="0" err="1">
                <a:latin typeface="+mn-lt"/>
              </a:rPr>
              <a:t>Malcikova</a:t>
            </a:r>
            <a:r>
              <a:rPr lang="cs-CZ" sz="1600" dirty="0">
                <a:latin typeface="+mn-lt"/>
              </a:rPr>
              <a:t> J et al., </a:t>
            </a:r>
            <a:r>
              <a:rPr lang="cs-CZ" sz="1600" b="1" i="1" dirty="0" err="1">
                <a:latin typeface="+mn-lt"/>
              </a:rPr>
              <a:t>Blood</a:t>
            </a:r>
            <a:r>
              <a:rPr lang="cs-CZ" sz="1600" dirty="0">
                <a:latin typeface="+mn-lt"/>
              </a:rPr>
              <a:t> 2009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7020272" y="2204864"/>
            <a:ext cx="20176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Test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cellular</a:t>
            </a:r>
            <a:r>
              <a:rPr lang="cs-CZ" dirty="0"/>
              <a:t> </a:t>
            </a:r>
          </a:p>
          <a:p>
            <a:r>
              <a:rPr lang="cs-CZ" dirty="0" err="1"/>
              <a:t>viability</a:t>
            </a:r>
            <a:r>
              <a:rPr lang="cs-CZ" dirty="0"/>
              <a:t> </a:t>
            </a:r>
            <a:r>
              <a:rPr lang="cs-CZ" i="1" dirty="0"/>
              <a:t>in vitro</a:t>
            </a:r>
          </a:p>
          <a:p>
            <a:endParaRPr lang="cs-CZ" dirty="0"/>
          </a:p>
          <a:p>
            <a:r>
              <a:rPr lang="cs-CZ" dirty="0" err="1"/>
              <a:t>Treatment</a:t>
            </a:r>
            <a:r>
              <a:rPr lang="cs-CZ" dirty="0"/>
              <a:t> FLU 48 h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4211961" y="1988841"/>
            <a:ext cx="1080119" cy="316835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924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720080"/>
          </a:xfrm>
        </p:spPr>
        <p:txBody>
          <a:bodyPr>
            <a:noAutofit/>
          </a:bodyPr>
          <a:lstStyle/>
          <a:p>
            <a:r>
              <a:rPr lang="cs-CZ" altLang="cs-CZ" sz="3200" dirty="0">
                <a:solidFill>
                  <a:srgbClr val="9900FF"/>
                </a:solidFill>
              </a:rPr>
              <a:t>DNA </a:t>
            </a:r>
            <a:r>
              <a:rPr lang="cs-CZ" altLang="cs-CZ" sz="3200" dirty="0" err="1">
                <a:solidFill>
                  <a:srgbClr val="9900FF"/>
                </a:solidFill>
              </a:rPr>
              <a:t>damage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induces</a:t>
            </a:r>
            <a:r>
              <a:rPr lang="cs-CZ" altLang="cs-CZ" sz="3200" dirty="0">
                <a:solidFill>
                  <a:srgbClr val="9900FF"/>
                </a:solidFill>
              </a:rPr>
              <a:t> p53-dependent response </a:t>
            </a:r>
          </a:p>
        </p:txBody>
      </p:sp>
      <p:graphicFrame>
        <p:nvGraphicFramePr>
          <p:cNvPr id="6" name="Graf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9410785"/>
              </p:ext>
            </p:extLst>
          </p:nvPr>
        </p:nvGraphicFramePr>
        <p:xfrm>
          <a:off x="2195736" y="1196752"/>
          <a:ext cx="4536504" cy="2520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Graf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74798113"/>
              </p:ext>
            </p:extLst>
          </p:nvPr>
        </p:nvGraphicFramePr>
        <p:xfrm>
          <a:off x="2260911" y="3789040"/>
          <a:ext cx="4248472" cy="2371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508104" y="6257835"/>
            <a:ext cx="33267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/>
              <a:t>Real </a:t>
            </a:r>
            <a:r>
              <a:rPr lang="cs-CZ" sz="2000" dirty="0" err="1"/>
              <a:t>time</a:t>
            </a:r>
            <a:r>
              <a:rPr lang="cs-CZ" sz="2000" dirty="0"/>
              <a:t> PCR, </a:t>
            </a:r>
            <a:r>
              <a:rPr lang="cs-CZ" sz="2000" dirty="0" err="1"/>
              <a:t>treatment</a:t>
            </a:r>
            <a:r>
              <a:rPr lang="cs-CZ" sz="2000" dirty="0"/>
              <a:t> 24 h</a:t>
            </a:r>
          </a:p>
        </p:txBody>
      </p:sp>
    </p:spTree>
    <p:extLst>
      <p:ext uri="{BB962C8B-B14F-4D97-AF65-F5344CB8AC3E}">
        <p14:creationId xmlns:p14="http://schemas.microsoft.com/office/powerpoint/2010/main" val="222489007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3111500" y="928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824163" y="928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altLang="cs-CZ">
              <a:solidFill>
                <a:srgbClr val="FF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494" y="1259905"/>
            <a:ext cx="4232674" cy="454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5936047" y="6230966"/>
            <a:ext cx="2750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Herndon</a:t>
            </a:r>
            <a:r>
              <a:rPr lang="cs-CZ" sz="1600" dirty="0"/>
              <a:t> et al., </a:t>
            </a:r>
            <a:r>
              <a:rPr lang="cs-CZ" sz="1600" b="1" i="1" dirty="0" err="1"/>
              <a:t>Leukemia</a:t>
            </a:r>
            <a:r>
              <a:rPr lang="cs-CZ" sz="1600" b="1" i="1" dirty="0"/>
              <a:t> </a:t>
            </a:r>
            <a:r>
              <a:rPr lang="cs-CZ" sz="1600" dirty="0"/>
              <a:t>2017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60971" y="2561128"/>
            <a:ext cx="215719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aseline="30000" dirty="0"/>
              <a:t>2</a:t>
            </a:r>
            <a:r>
              <a:rPr lang="cs-CZ" sz="2000" dirty="0"/>
              <a:t>H</a:t>
            </a:r>
            <a:r>
              <a:rPr lang="cs-CZ" sz="2000" baseline="-25000" dirty="0"/>
              <a:t>2</a:t>
            </a:r>
            <a:r>
              <a:rPr lang="cs-CZ" sz="2000" dirty="0"/>
              <a:t>O </a:t>
            </a:r>
            <a:r>
              <a:rPr lang="cs-CZ" sz="2000" dirty="0" err="1"/>
              <a:t>accumulation</a:t>
            </a:r>
            <a:endParaRPr lang="cs-CZ" sz="2000" dirty="0"/>
          </a:p>
          <a:p>
            <a:r>
              <a:rPr lang="cs-CZ" sz="2000" dirty="0"/>
              <a:t>in </a:t>
            </a:r>
            <a:r>
              <a:rPr lang="cs-CZ" sz="2000" dirty="0" err="1"/>
              <a:t>leukemic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endParaRPr lang="cs-CZ" sz="2000" dirty="0"/>
          </a:p>
          <a:p>
            <a:r>
              <a:rPr lang="cs-CZ" sz="2000" dirty="0" err="1"/>
              <a:t>located</a:t>
            </a:r>
            <a:r>
              <a:rPr lang="cs-CZ" sz="2000" dirty="0"/>
              <a:t> in </a:t>
            </a:r>
            <a:r>
              <a:rPr lang="cs-CZ" sz="2000" dirty="0" err="1"/>
              <a:t>LNs</a:t>
            </a:r>
            <a:endParaRPr lang="cs-CZ" sz="2000" dirty="0"/>
          </a:p>
        </p:txBody>
      </p:sp>
      <p:sp>
        <p:nvSpPr>
          <p:cNvPr id="8" name="Nadpis 1"/>
          <p:cNvSpPr txBox="1">
            <a:spLocks/>
          </p:cNvSpPr>
          <p:nvPr/>
        </p:nvSpPr>
        <p:spPr>
          <a:xfrm>
            <a:off x="457200" y="274638"/>
            <a:ext cx="8229600" cy="65405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i="1" dirty="0">
                <a:solidFill>
                  <a:srgbClr val="9900FF"/>
                </a:solidFill>
              </a:rPr>
              <a:t>TP53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defects</a:t>
            </a:r>
            <a:r>
              <a:rPr lang="cs-CZ" altLang="cs-CZ" sz="3200" dirty="0">
                <a:solidFill>
                  <a:srgbClr val="9900FF"/>
                </a:solidFill>
              </a:rPr>
              <a:t> support tumor </a:t>
            </a:r>
            <a:r>
              <a:rPr lang="cs-CZ" altLang="cs-CZ" sz="3200" dirty="0" err="1">
                <a:solidFill>
                  <a:srgbClr val="9900FF"/>
                </a:solidFill>
              </a:rPr>
              <a:t>cells</a:t>
            </a:r>
            <a:r>
              <a:rPr lang="cs-CZ" altLang="cs-CZ" sz="3200" dirty="0">
                <a:solidFill>
                  <a:srgbClr val="9900FF"/>
                </a:solidFill>
              </a:rPr>
              <a:t>´ </a:t>
            </a:r>
            <a:r>
              <a:rPr lang="cs-CZ" altLang="cs-CZ" sz="3200" dirty="0" err="1">
                <a:solidFill>
                  <a:srgbClr val="9900FF"/>
                </a:solidFill>
              </a:rPr>
              <a:t>proliferation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999309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16632"/>
            <a:ext cx="8229600" cy="114300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>
                <a:solidFill>
                  <a:srgbClr val="9900FF"/>
                </a:solidFill>
              </a:rPr>
              <a:t>p53 </a:t>
            </a:r>
            <a:r>
              <a:rPr lang="cs-CZ" altLang="cs-CZ" sz="3200" dirty="0" err="1">
                <a:solidFill>
                  <a:srgbClr val="9900FF"/>
                </a:solidFill>
              </a:rPr>
              <a:t>mutations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associate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with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poor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survival</a:t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>
                <a:solidFill>
                  <a:srgbClr val="9900FF"/>
                </a:solidFill>
              </a:rPr>
              <a:t>in CLL </a:t>
            </a:r>
            <a:r>
              <a:rPr lang="cs-CZ" altLang="cs-CZ" sz="3200" dirty="0" err="1">
                <a:solidFill>
                  <a:srgbClr val="9900FF"/>
                </a:solidFill>
              </a:rPr>
              <a:t>patients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5867400" y="1557338"/>
            <a:ext cx="2716213" cy="4757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A: wt-p53/mut-IgVH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MS: not reached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B: mut-p53/mut-IgVH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MS: not reached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C: wt-p53/unmut-IgVH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MS: 69 months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FF0000"/>
                </a:solidFill>
              </a:rPr>
              <a:t>D: mut-p53/unmut IgVH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000000"/>
                </a:solidFill>
              </a:rPr>
              <a:t>MS: 23 months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000000"/>
              </a:solidFill>
            </a:endParaRPr>
          </a:p>
          <a:p>
            <a:pPr eaLnBrk="1" hangingPunct="1">
              <a:buClr>
                <a:srgbClr val="339933"/>
              </a:buClr>
              <a:buFont typeface="Times New Roman" pitchFamily="18" charset="0"/>
              <a:buAutoNum type="alphaUcParenBoth"/>
            </a:pPr>
            <a:r>
              <a:rPr lang="cs-CZ" altLang="cs-CZ">
                <a:solidFill>
                  <a:srgbClr val="339933"/>
                </a:solidFill>
              </a:rPr>
              <a:t>vs. (B) P=0.016</a:t>
            </a:r>
          </a:p>
          <a:p>
            <a:pPr eaLnBrk="1" hangingPunct="1">
              <a:buClr>
                <a:srgbClr val="339933"/>
              </a:buClr>
              <a:buFont typeface="Times New Roman" pitchFamily="18" charset="0"/>
              <a:buAutoNum type="alphaUcParenBoth"/>
            </a:pPr>
            <a:r>
              <a:rPr lang="cs-CZ" altLang="cs-CZ">
                <a:solidFill>
                  <a:srgbClr val="339933"/>
                </a:solidFill>
              </a:rPr>
              <a:t>vs. (D) P=0.018</a:t>
            </a:r>
          </a:p>
          <a:p>
            <a:pPr eaLnBrk="1" hangingPunct="1">
              <a:buClr>
                <a:srgbClr val="339933"/>
              </a:buClr>
              <a:buFont typeface="Times New Roman" pitchFamily="18" charset="0"/>
              <a:buAutoNum type="alphaUcParenBoth"/>
            </a:pPr>
            <a:r>
              <a:rPr lang="cs-CZ" altLang="cs-CZ">
                <a:solidFill>
                  <a:srgbClr val="339933"/>
                </a:solidFill>
              </a:rPr>
              <a:t>vs. (D) P</a:t>
            </a:r>
            <a:r>
              <a:rPr lang="en-US" altLang="cs-CZ">
                <a:solidFill>
                  <a:srgbClr val="339933"/>
                </a:solidFill>
                <a:cs typeface="Arial" charset="0"/>
              </a:rPr>
              <a:t>&lt;</a:t>
            </a:r>
            <a:r>
              <a:rPr lang="cs-CZ" altLang="cs-CZ">
                <a:solidFill>
                  <a:srgbClr val="339933"/>
                </a:solidFill>
                <a:cs typeface="Arial" charset="0"/>
              </a:rPr>
              <a:t>0.001</a:t>
            </a:r>
          </a:p>
          <a:p>
            <a:pPr eaLnBrk="1" hangingPunct="1">
              <a:buClrTx/>
              <a:buFontTx/>
              <a:buNone/>
            </a:pPr>
            <a:r>
              <a:rPr lang="cs-CZ" altLang="cs-CZ">
                <a:solidFill>
                  <a:srgbClr val="339933"/>
                </a:solidFill>
                <a:cs typeface="Arial" charset="0"/>
              </a:rPr>
              <a:t>(A) vs.(C)  P</a:t>
            </a:r>
            <a:r>
              <a:rPr lang="en-US" altLang="cs-CZ">
                <a:solidFill>
                  <a:srgbClr val="339933"/>
                </a:solidFill>
              </a:rPr>
              <a:t>&lt;</a:t>
            </a:r>
            <a:r>
              <a:rPr lang="cs-CZ" altLang="cs-CZ">
                <a:solidFill>
                  <a:srgbClr val="339933"/>
                </a:solidFill>
              </a:rPr>
              <a:t>0.001</a:t>
            </a:r>
          </a:p>
          <a:p>
            <a:pPr eaLnBrk="1" hangingPunct="1">
              <a:buClrTx/>
              <a:buFontTx/>
              <a:buNone/>
            </a:pPr>
            <a:endParaRPr lang="cs-CZ" altLang="cs-CZ">
              <a:solidFill>
                <a:srgbClr val="339933"/>
              </a:solidFill>
            </a:endParaRPr>
          </a:p>
        </p:txBody>
      </p:sp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916113"/>
            <a:ext cx="5480050" cy="391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1269" name="Text Box 5"/>
          <p:cNvSpPr txBox="1">
            <a:spLocks noChangeArrowheads="1"/>
          </p:cNvSpPr>
          <p:nvPr/>
        </p:nvSpPr>
        <p:spPr bwMode="auto">
          <a:xfrm>
            <a:off x="500063" y="6237288"/>
            <a:ext cx="81073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400" b="1" dirty="0" err="1">
                <a:solidFill>
                  <a:srgbClr val="000000"/>
                </a:solidFill>
              </a:rPr>
              <a:t>Note</a:t>
            </a:r>
            <a:r>
              <a:rPr lang="cs-CZ" altLang="cs-CZ" sz="1400" b="1" dirty="0">
                <a:solidFill>
                  <a:srgbClr val="000000"/>
                </a:solidFill>
              </a:rPr>
              <a:t>: </a:t>
            </a:r>
            <a:r>
              <a:rPr lang="cs-CZ" altLang="cs-CZ" sz="1400" b="1" dirty="0" err="1">
                <a:solidFill>
                  <a:srgbClr val="000000"/>
                </a:solidFill>
              </a:rPr>
              <a:t>survival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assessed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from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time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of</a:t>
            </a:r>
            <a:r>
              <a:rPr lang="cs-CZ" altLang="cs-CZ" sz="1400" b="1" dirty="0">
                <a:solidFill>
                  <a:srgbClr val="000000"/>
                </a:solidFill>
              </a:rPr>
              <a:t> p53 </a:t>
            </a:r>
            <a:r>
              <a:rPr lang="cs-CZ" altLang="cs-CZ" sz="1400" b="1" dirty="0" err="1">
                <a:solidFill>
                  <a:srgbClr val="000000"/>
                </a:solidFill>
              </a:rPr>
              <a:t>defect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identification</a:t>
            </a:r>
            <a:r>
              <a:rPr lang="cs-CZ" altLang="cs-CZ" sz="1400" b="1" dirty="0">
                <a:solidFill>
                  <a:srgbClr val="000000"/>
                </a:solidFill>
              </a:rPr>
              <a:t> / </a:t>
            </a:r>
            <a:r>
              <a:rPr lang="cs-CZ" altLang="cs-CZ" sz="1400" b="1" dirty="0" err="1">
                <a:solidFill>
                  <a:srgbClr val="000000"/>
                </a:solidFill>
              </a:rPr>
              <a:t>investigation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showing</a:t>
            </a:r>
            <a:r>
              <a:rPr lang="cs-CZ" altLang="cs-CZ" sz="1400" b="1" dirty="0">
                <a:solidFill>
                  <a:srgbClr val="000000"/>
                </a:solidFill>
              </a:rPr>
              <a:t> wt-p53</a:t>
            </a:r>
            <a:r>
              <a:rPr lang="cs-CZ" altLang="cs-CZ" sz="24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14062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03188"/>
            <a:ext cx="8229600" cy="877540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>
                <a:solidFill>
                  <a:srgbClr val="9900FF"/>
                </a:solidFill>
              </a:rPr>
              <a:t>Individual</a:t>
            </a:r>
            <a:r>
              <a:rPr lang="cs-CZ" altLang="cs-CZ" sz="3200" dirty="0">
                <a:solidFill>
                  <a:srgbClr val="9900FF"/>
                </a:solidFill>
              </a:rPr>
              <a:t> p53 </a:t>
            </a:r>
            <a:r>
              <a:rPr lang="cs-CZ" altLang="cs-CZ" sz="3200" dirty="0" err="1">
                <a:solidFill>
                  <a:srgbClr val="9900FF"/>
                </a:solidFill>
              </a:rPr>
              <a:t>mutations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differ</a:t>
            </a:r>
            <a:r>
              <a:rPr lang="cs-CZ" altLang="cs-CZ" sz="3200" dirty="0">
                <a:solidFill>
                  <a:srgbClr val="9900FF"/>
                </a:solidFill>
              </a:rPr>
              <a:t> in </a:t>
            </a:r>
            <a:r>
              <a:rPr lang="cs-CZ" altLang="cs-CZ" sz="3200" dirty="0" err="1">
                <a:solidFill>
                  <a:srgbClr val="9900FF"/>
                </a:solidFill>
              </a:rPr>
              <a:t>their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impact</a:t>
            </a:r>
            <a:r>
              <a:rPr lang="cs-CZ" altLang="cs-CZ" sz="3200" dirty="0">
                <a:solidFill>
                  <a:srgbClr val="9900FF"/>
                </a:solidFill>
              </a:rPr>
              <a:t>  </a:t>
            </a: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341438"/>
            <a:ext cx="3943350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5292725" y="1360488"/>
            <a:ext cx="318452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</a:rPr>
              <a:t>Fig</a:t>
            </a:r>
            <a:r>
              <a:rPr lang="cs-CZ" altLang="cs-CZ" sz="2000" dirty="0">
                <a:solidFill>
                  <a:srgbClr val="000000"/>
                </a:solidFill>
              </a:rPr>
              <a:t>. A:</a:t>
            </a:r>
            <a:r>
              <a:rPr lang="cs-CZ" altLang="cs-CZ" sz="2000" dirty="0">
                <a:solidFill>
                  <a:srgbClr val="009999"/>
                </a:solidFill>
              </a:rPr>
              <a:t> </a:t>
            </a:r>
            <a:r>
              <a:rPr lang="cs-CZ" altLang="cs-CZ" sz="2000" dirty="0" err="1">
                <a:solidFill>
                  <a:srgbClr val="009999"/>
                </a:solidFill>
              </a:rPr>
              <a:t>all</a:t>
            </a:r>
            <a:r>
              <a:rPr lang="cs-CZ" altLang="cs-CZ" sz="2000" dirty="0">
                <a:solidFill>
                  <a:srgbClr val="009999"/>
                </a:solidFill>
              </a:rPr>
              <a:t> </a:t>
            </a:r>
            <a:r>
              <a:rPr lang="cs-CZ" altLang="cs-CZ" sz="2000" dirty="0" err="1">
                <a:solidFill>
                  <a:srgbClr val="009999"/>
                </a:solidFill>
              </a:rPr>
              <a:t>mutations</a:t>
            </a:r>
            <a:endParaRPr lang="cs-CZ" altLang="cs-CZ" sz="2000" dirty="0">
              <a:solidFill>
                <a:srgbClr val="009999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2000" dirty="0" err="1">
                <a:solidFill>
                  <a:srgbClr val="000000"/>
                </a:solidFill>
              </a:rPr>
              <a:t>Fig</a:t>
            </a:r>
            <a:r>
              <a:rPr lang="cs-CZ" altLang="cs-CZ" sz="2000" dirty="0">
                <a:solidFill>
                  <a:srgbClr val="000000"/>
                </a:solidFill>
              </a:rPr>
              <a:t>. B:</a:t>
            </a:r>
            <a:r>
              <a:rPr lang="cs-CZ" altLang="cs-CZ" sz="2000" dirty="0">
                <a:solidFill>
                  <a:srgbClr val="009999"/>
                </a:solidFill>
              </a:rPr>
              <a:t> </a:t>
            </a:r>
            <a:r>
              <a:rPr lang="cs-CZ" altLang="cs-CZ" sz="2000" dirty="0" err="1">
                <a:solidFill>
                  <a:srgbClr val="009999"/>
                </a:solidFill>
              </a:rPr>
              <a:t>mutation</a:t>
            </a:r>
            <a:r>
              <a:rPr lang="cs-CZ" altLang="cs-CZ" sz="2000" dirty="0">
                <a:solidFill>
                  <a:srgbClr val="009999"/>
                </a:solidFill>
              </a:rPr>
              <a:t> + </a:t>
            </a:r>
            <a:r>
              <a:rPr lang="cs-CZ" altLang="cs-CZ" sz="2000" dirty="0" err="1">
                <a:solidFill>
                  <a:srgbClr val="009999"/>
                </a:solidFill>
              </a:rPr>
              <a:t>del</a:t>
            </a:r>
            <a:r>
              <a:rPr lang="cs-CZ" altLang="cs-CZ" sz="2000" dirty="0">
                <a:solidFill>
                  <a:srgbClr val="009999"/>
                </a:solidFill>
              </a:rPr>
              <a:t>(17p)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5292725" y="2565400"/>
            <a:ext cx="3313113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marL="342900" indent="-339725"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A: wt-p53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MS: 69 </a:t>
            </a:r>
            <a:r>
              <a:rPr lang="cs-CZ" altLang="cs-CZ" sz="1600" b="1" dirty="0" err="1">
                <a:solidFill>
                  <a:srgbClr val="000000"/>
                </a:solidFill>
              </a:rPr>
              <a:t>months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B: </a:t>
            </a:r>
            <a:r>
              <a:rPr lang="cs-CZ" altLang="cs-CZ" sz="1600" b="1" dirty="0" err="1">
                <a:solidFill>
                  <a:srgbClr val="FF0000"/>
                </a:solidFill>
              </a:rPr>
              <a:t>nonmissense</a:t>
            </a:r>
            <a:r>
              <a:rPr lang="cs-CZ" altLang="cs-CZ" sz="1600" b="1" dirty="0">
                <a:solidFill>
                  <a:srgbClr val="FF0000"/>
                </a:solidFill>
              </a:rPr>
              <a:t> p53 </a:t>
            </a:r>
            <a:r>
              <a:rPr lang="cs-CZ" altLang="cs-CZ" sz="1600" b="1" dirty="0" err="1">
                <a:solidFill>
                  <a:srgbClr val="FF0000"/>
                </a:solidFill>
              </a:rPr>
              <a:t>mutations</a:t>
            </a:r>
            <a:endParaRPr lang="cs-CZ" altLang="cs-CZ" sz="1600" b="1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MS: 36 </a:t>
            </a:r>
            <a:r>
              <a:rPr lang="cs-CZ" altLang="cs-CZ" sz="1600" b="1" dirty="0" err="1">
                <a:solidFill>
                  <a:srgbClr val="000000"/>
                </a:solidFill>
              </a:rPr>
              <a:t>months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C: p53 </a:t>
            </a:r>
            <a:r>
              <a:rPr lang="cs-CZ" altLang="cs-CZ" sz="1600" b="1" dirty="0" err="1">
                <a:solidFill>
                  <a:srgbClr val="FF0000"/>
                </a:solidFill>
              </a:rPr>
              <a:t>missense</a:t>
            </a:r>
            <a:r>
              <a:rPr lang="cs-CZ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</a:rPr>
              <a:t>out</a:t>
            </a:r>
            <a:r>
              <a:rPr lang="cs-CZ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</a:rPr>
              <a:t>of</a:t>
            </a:r>
            <a:r>
              <a:rPr lang="cs-CZ" altLang="cs-CZ" sz="1600" b="1" dirty="0">
                <a:solidFill>
                  <a:srgbClr val="FF0000"/>
                </a:solidFill>
              </a:rPr>
              <a:t> </a:t>
            </a:r>
            <a:r>
              <a:rPr lang="cs-CZ" altLang="cs-CZ" sz="1600" b="1" dirty="0" err="1">
                <a:solidFill>
                  <a:srgbClr val="FF0000"/>
                </a:solidFill>
              </a:rPr>
              <a:t>DBMs</a:t>
            </a:r>
            <a:endParaRPr lang="cs-CZ" altLang="cs-CZ" sz="1600" b="1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MS: 41 </a:t>
            </a:r>
            <a:r>
              <a:rPr lang="cs-CZ" altLang="cs-CZ" sz="1600" b="1" dirty="0" err="1">
                <a:solidFill>
                  <a:srgbClr val="000000"/>
                </a:solidFill>
              </a:rPr>
              <a:t>months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FF0000"/>
                </a:solidFill>
              </a:rPr>
              <a:t>D: p53 </a:t>
            </a:r>
            <a:r>
              <a:rPr lang="cs-CZ" altLang="cs-CZ" sz="1600" b="1" dirty="0" err="1">
                <a:solidFill>
                  <a:srgbClr val="FF0000"/>
                </a:solidFill>
              </a:rPr>
              <a:t>missense</a:t>
            </a:r>
            <a:r>
              <a:rPr lang="cs-CZ" altLang="cs-CZ" sz="1600" b="1" dirty="0">
                <a:solidFill>
                  <a:srgbClr val="FF0000"/>
                </a:solidFill>
              </a:rPr>
              <a:t> in </a:t>
            </a:r>
            <a:r>
              <a:rPr lang="cs-CZ" altLang="cs-CZ" sz="1600" b="1" dirty="0" err="1">
                <a:solidFill>
                  <a:srgbClr val="FF0000"/>
                </a:solidFill>
              </a:rPr>
              <a:t>DBMs</a:t>
            </a:r>
            <a:endParaRPr lang="cs-CZ" altLang="cs-CZ" sz="1600" b="1" dirty="0">
              <a:solidFill>
                <a:srgbClr val="FF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000000"/>
                </a:solidFill>
              </a:rPr>
              <a:t>MS: 12 </a:t>
            </a:r>
            <a:r>
              <a:rPr lang="cs-CZ" altLang="cs-CZ" sz="1600" b="1" dirty="0" err="1">
                <a:solidFill>
                  <a:srgbClr val="000000"/>
                </a:solidFill>
              </a:rPr>
              <a:t>months</a:t>
            </a: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339933"/>
                </a:solidFill>
              </a:rPr>
              <a:t>(D) vs. (C) P=0.009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1600" b="1" dirty="0">
                <a:solidFill>
                  <a:srgbClr val="339933"/>
                </a:solidFill>
              </a:rPr>
              <a:t>(D) vs. (B) P=0.002</a:t>
            </a:r>
          </a:p>
          <a:p>
            <a:pPr eaLnBrk="1" hangingPunct="1">
              <a:buClrTx/>
              <a:buFontTx/>
              <a:buNone/>
            </a:pPr>
            <a:endParaRPr lang="cs-CZ" altLang="cs-CZ" sz="1600" b="1" dirty="0">
              <a:solidFill>
                <a:srgbClr val="339933"/>
              </a:solidFill>
            </a:endParaRP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5776602" y="6308725"/>
            <a:ext cx="282923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dirty="0">
                <a:solidFill>
                  <a:schemeClr val="tx1"/>
                </a:solidFill>
              </a:rPr>
              <a:t>Trbusek et al., </a:t>
            </a:r>
            <a:r>
              <a:rPr lang="cs-CZ" altLang="cs-CZ" sz="1600" b="1" i="1" dirty="0">
                <a:solidFill>
                  <a:schemeClr val="tx1"/>
                </a:solidFill>
              </a:rPr>
              <a:t>J </a:t>
            </a:r>
            <a:r>
              <a:rPr lang="cs-CZ" altLang="cs-CZ" sz="1600" b="1" i="1" dirty="0" err="1">
                <a:solidFill>
                  <a:schemeClr val="tx1"/>
                </a:solidFill>
              </a:rPr>
              <a:t>Clin</a:t>
            </a:r>
            <a:r>
              <a:rPr lang="cs-CZ" altLang="cs-CZ" sz="1600" b="1" i="1" dirty="0">
                <a:solidFill>
                  <a:schemeClr val="tx1"/>
                </a:solidFill>
              </a:rPr>
              <a:t> </a:t>
            </a:r>
            <a:r>
              <a:rPr lang="cs-CZ" altLang="cs-CZ" sz="1600" b="1" i="1" dirty="0" err="1">
                <a:solidFill>
                  <a:schemeClr val="tx1"/>
                </a:solidFill>
              </a:rPr>
              <a:t>Oncol</a:t>
            </a:r>
            <a:r>
              <a:rPr lang="cs-CZ" altLang="cs-CZ" sz="1600" b="1" i="1" dirty="0">
                <a:solidFill>
                  <a:schemeClr val="tx1"/>
                </a:solidFill>
              </a:rPr>
              <a:t> </a:t>
            </a:r>
            <a:r>
              <a:rPr lang="cs-CZ" altLang="cs-CZ" sz="1600" dirty="0">
                <a:solidFill>
                  <a:schemeClr val="tx1"/>
                </a:solidFill>
              </a:rPr>
              <a:t>2011</a:t>
            </a:r>
          </a:p>
        </p:txBody>
      </p:sp>
    </p:spTree>
    <p:extLst>
      <p:ext uri="{BB962C8B-B14F-4D97-AF65-F5344CB8AC3E}">
        <p14:creationId xmlns:p14="http://schemas.microsoft.com/office/powerpoint/2010/main" val="113549383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49275" y="24867"/>
            <a:ext cx="8229600" cy="706437"/>
          </a:xfrm>
        </p:spPr>
        <p:txBody>
          <a:bodyPr>
            <a:norm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>
                <a:solidFill>
                  <a:srgbClr val="9900FF"/>
                </a:solidFill>
              </a:rPr>
              <a:t>Prognostic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impact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TP53 </a:t>
            </a:r>
            <a:r>
              <a:rPr lang="cs-CZ" altLang="cs-CZ" sz="3200" dirty="0" err="1">
                <a:solidFill>
                  <a:srgbClr val="9900FF"/>
                </a:solidFill>
              </a:rPr>
              <a:t>mutations</a:t>
            </a:r>
            <a:r>
              <a:rPr lang="cs-CZ" altLang="cs-CZ" sz="3200" dirty="0">
                <a:solidFill>
                  <a:srgbClr val="9900FF"/>
                </a:solidFill>
              </a:rPr>
              <a:t> in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endParaRPr lang="cs-CZ" altLang="cs-CZ" sz="3200" dirty="0">
              <a:solidFill>
                <a:srgbClr val="9900FF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115616" y="5733256"/>
            <a:ext cx="752475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cs-CZ" altLang="cs-CZ" sz="1400" b="1" dirty="0" err="1">
                <a:solidFill>
                  <a:srgbClr val="000000"/>
                </a:solidFill>
              </a:rPr>
              <a:t>Adopted</a:t>
            </a:r>
            <a:r>
              <a:rPr lang="cs-CZ" altLang="cs-CZ" sz="1400" b="1" dirty="0">
                <a:solidFill>
                  <a:srgbClr val="000000"/>
                </a:solidFill>
              </a:rPr>
              <a:t> </a:t>
            </a:r>
            <a:r>
              <a:rPr lang="cs-CZ" altLang="cs-CZ" sz="1400" b="1" dirty="0" err="1">
                <a:solidFill>
                  <a:srgbClr val="000000"/>
                </a:solidFill>
              </a:rPr>
              <a:t>from</a:t>
            </a:r>
            <a:r>
              <a:rPr lang="cs-CZ" altLang="cs-CZ" sz="1400" b="1" dirty="0">
                <a:solidFill>
                  <a:srgbClr val="000000"/>
                </a:solidFill>
              </a:rPr>
              <a:t>: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1400" b="1" dirty="0" err="1">
                <a:solidFill>
                  <a:srgbClr val="3333CC"/>
                </a:solidFill>
              </a:rPr>
              <a:t>Robles</a:t>
            </a:r>
            <a:r>
              <a:rPr lang="cs-CZ" altLang="cs-CZ" sz="1400" b="1" dirty="0">
                <a:solidFill>
                  <a:srgbClr val="3333CC"/>
                </a:solidFill>
              </a:rPr>
              <a:t> AI, </a:t>
            </a:r>
            <a:r>
              <a:rPr lang="cs-CZ" altLang="cs-CZ" sz="1400" b="1" dirty="0" err="1">
                <a:solidFill>
                  <a:srgbClr val="3333CC"/>
                </a:solidFill>
              </a:rPr>
              <a:t>Harris</a:t>
            </a:r>
            <a:r>
              <a:rPr lang="cs-CZ" altLang="cs-CZ" sz="1400" b="1" dirty="0">
                <a:solidFill>
                  <a:srgbClr val="3333CC"/>
                </a:solidFill>
              </a:rPr>
              <a:t> CC: </a:t>
            </a:r>
            <a:r>
              <a:rPr lang="cs-CZ" altLang="cs-CZ" sz="1400" b="1" dirty="0" err="1">
                <a:solidFill>
                  <a:srgbClr val="3333CC"/>
                </a:solidFill>
              </a:rPr>
              <a:t>Clinical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outcomes</a:t>
            </a:r>
            <a:r>
              <a:rPr lang="cs-CZ" altLang="cs-CZ" sz="1400" b="1" dirty="0">
                <a:solidFill>
                  <a:srgbClr val="3333CC"/>
                </a:solidFill>
              </a:rPr>
              <a:t> and </a:t>
            </a:r>
            <a:r>
              <a:rPr lang="cs-CZ" altLang="cs-CZ" sz="1400" b="1" dirty="0" err="1">
                <a:solidFill>
                  <a:srgbClr val="3333CC"/>
                </a:solidFill>
              </a:rPr>
              <a:t>correlates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of</a:t>
            </a:r>
            <a:r>
              <a:rPr lang="cs-CZ" altLang="cs-CZ" sz="1400" b="1" dirty="0">
                <a:solidFill>
                  <a:srgbClr val="3333CC"/>
                </a:solidFill>
              </a:rPr>
              <a:t> TP53 </a:t>
            </a:r>
            <a:r>
              <a:rPr lang="cs-CZ" altLang="cs-CZ" sz="1400" b="1" dirty="0" err="1">
                <a:solidFill>
                  <a:srgbClr val="3333CC"/>
                </a:solidFill>
              </a:rPr>
              <a:t>mutations</a:t>
            </a:r>
            <a:r>
              <a:rPr lang="cs-CZ" altLang="cs-CZ" sz="1400" b="1" dirty="0">
                <a:solidFill>
                  <a:srgbClr val="3333CC"/>
                </a:solidFill>
              </a:rPr>
              <a:t> and </a:t>
            </a:r>
            <a:r>
              <a:rPr lang="cs-CZ" altLang="cs-CZ" sz="1400" b="1" dirty="0" err="1">
                <a:solidFill>
                  <a:srgbClr val="3333CC"/>
                </a:solidFill>
              </a:rPr>
              <a:t>cancer</a:t>
            </a:r>
            <a:r>
              <a:rPr lang="cs-CZ" altLang="cs-CZ" sz="1400" b="1" dirty="0">
                <a:solidFill>
                  <a:srgbClr val="3333CC"/>
                </a:solidFill>
              </a:rPr>
              <a:t>. </a:t>
            </a:r>
          </a:p>
          <a:p>
            <a:pPr eaLnBrk="1" hangingPunct="1">
              <a:buClrTx/>
              <a:buFontTx/>
              <a:buNone/>
            </a:pPr>
            <a:r>
              <a:rPr lang="cs-CZ" altLang="cs-CZ" sz="1400" b="1" dirty="0" err="1">
                <a:solidFill>
                  <a:srgbClr val="3333CC"/>
                </a:solidFill>
              </a:rPr>
              <a:t>Cold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Spring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Harb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Perspect</a:t>
            </a:r>
            <a:r>
              <a:rPr lang="cs-CZ" altLang="cs-CZ" sz="1400" b="1" dirty="0">
                <a:solidFill>
                  <a:srgbClr val="3333CC"/>
                </a:solidFill>
              </a:rPr>
              <a:t> </a:t>
            </a:r>
            <a:r>
              <a:rPr lang="cs-CZ" altLang="cs-CZ" sz="1400" b="1" dirty="0" err="1">
                <a:solidFill>
                  <a:srgbClr val="3333CC"/>
                </a:solidFill>
              </a:rPr>
              <a:t>Biol</a:t>
            </a:r>
            <a:r>
              <a:rPr lang="cs-CZ" altLang="cs-CZ" sz="1400" b="1" dirty="0">
                <a:solidFill>
                  <a:srgbClr val="3333CC"/>
                </a:solidFill>
              </a:rPr>
              <a:t> 2010; 2: a001016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908050"/>
            <a:ext cx="4194175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6" name="Zaoblený obdélník 1"/>
          <p:cNvSpPr>
            <a:spLocks noChangeArrowheads="1"/>
          </p:cNvSpPr>
          <p:nvPr/>
        </p:nvSpPr>
        <p:spPr bwMode="auto">
          <a:xfrm>
            <a:off x="2600325" y="3429000"/>
            <a:ext cx="819150" cy="385763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5127" name="Zaoblený obdélník 6"/>
          <p:cNvSpPr>
            <a:spLocks noChangeArrowheads="1"/>
          </p:cNvSpPr>
          <p:nvPr/>
        </p:nvSpPr>
        <p:spPr bwMode="auto">
          <a:xfrm flipV="1">
            <a:off x="2600325" y="3967163"/>
            <a:ext cx="819150" cy="398462"/>
          </a:xfrm>
          <a:prstGeom prst="roundRect">
            <a:avLst>
              <a:gd name="adj" fmla="val 16667"/>
            </a:avLst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 altLang="cs-CZ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24949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116632"/>
            <a:ext cx="8226425" cy="648072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sz="3200" dirty="0">
                <a:solidFill>
                  <a:srgbClr val="9900FF"/>
                </a:solidFill>
              </a:rPr>
              <a:t>p53 </a:t>
            </a:r>
            <a:r>
              <a:rPr lang="cs-CZ" altLang="cs-CZ" sz="3200" dirty="0" err="1">
                <a:solidFill>
                  <a:srgbClr val="9900FF"/>
                </a:solidFill>
              </a:rPr>
              <a:t>activation</a:t>
            </a:r>
            <a:r>
              <a:rPr lang="cs-CZ" altLang="cs-CZ" sz="3200" dirty="0">
                <a:solidFill>
                  <a:srgbClr val="9900FF"/>
                </a:solidFill>
              </a:rPr>
              <a:t>: </a:t>
            </a:r>
            <a:r>
              <a:rPr lang="cs-CZ" altLang="cs-CZ" sz="3200" dirty="0" err="1">
                <a:solidFill>
                  <a:srgbClr val="9900FF"/>
                </a:solidFill>
              </a:rPr>
              <a:t>breaking</a:t>
            </a:r>
            <a:r>
              <a:rPr lang="cs-CZ" altLang="cs-CZ" sz="3200" dirty="0">
                <a:solidFill>
                  <a:srgbClr val="9900FF"/>
                </a:solidFill>
              </a:rPr>
              <a:t> a </a:t>
            </a:r>
            <a:r>
              <a:rPr lang="cs-CZ" altLang="cs-CZ" sz="3200" dirty="0" err="1">
                <a:solidFill>
                  <a:srgbClr val="9900FF"/>
                </a:solidFill>
              </a:rPr>
              <a:t>loop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with</a:t>
            </a:r>
            <a:r>
              <a:rPr lang="cs-CZ" altLang="cs-CZ" sz="3200" dirty="0">
                <a:solidFill>
                  <a:srgbClr val="9900FF"/>
                </a:solidFill>
              </a:rPr>
              <a:t> MDM2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763" y="1104900"/>
            <a:ext cx="6848475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076056" y="6080651"/>
            <a:ext cx="3528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Adopted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: IARC TP53 database </a:t>
            </a:r>
          </a:p>
        </p:txBody>
      </p:sp>
    </p:spTree>
    <p:extLst>
      <p:ext uri="{BB962C8B-B14F-4D97-AF65-F5344CB8AC3E}">
        <p14:creationId xmlns:p14="http://schemas.microsoft.com/office/powerpoint/2010/main" val="19161514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35327" y="116632"/>
            <a:ext cx="8712968" cy="936104"/>
          </a:xfrm>
        </p:spPr>
        <p:txBody>
          <a:bodyPr>
            <a:noAutofit/>
          </a:bodyPr>
          <a:lstStyle/>
          <a:p>
            <a:r>
              <a:rPr lang="cs-CZ" sz="3200" dirty="0" err="1">
                <a:solidFill>
                  <a:srgbClr val="9900FF"/>
                </a:solidFill>
              </a:rPr>
              <a:t>Impact</a:t>
            </a:r>
            <a:r>
              <a:rPr lang="cs-CZ" sz="3200" dirty="0">
                <a:solidFill>
                  <a:srgbClr val="9900FF"/>
                </a:solidFill>
              </a:rPr>
              <a:t> </a:t>
            </a:r>
            <a:r>
              <a:rPr lang="cs-CZ" sz="3200" dirty="0" err="1">
                <a:solidFill>
                  <a:srgbClr val="9900FF"/>
                </a:solidFill>
              </a:rPr>
              <a:t>of</a:t>
            </a:r>
            <a:r>
              <a:rPr lang="cs-CZ" sz="3200" dirty="0">
                <a:solidFill>
                  <a:srgbClr val="9900FF"/>
                </a:solidFill>
              </a:rPr>
              <a:t> ATM </a:t>
            </a:r>
            <a:r>
              <a:rPr lang="cs-CZ" sz="3200" dirty="0" err="1">
                <a:solidFill>
                  <a:srgbClr val="9900FF"/>
                </a:solidFill>
              </a:rPr>
              <a:t>defects</a:t>
            </a:r>
            <a:r>
              <a:rPr lang="cs-CZ" sz="3200" dirty="0">
                <a:solidFill>
                  <a:srgbClr val="9900FF"/>
                </a:solidFill>
              </a:rPr>
              <a:t> on p53 </a:t>
            </a:r>
            <a:r>
              <a:rPr lang="cs-CZ" sz="3200" dirty="0" err="1">
                <a:solidFill>
                  <a:srgbClr val="9900FF"/>
                </a:solidFill>
              </a:rPr>
              <a:t>activation</a:t>
            </a:r>
            <a:endParaRPr lang="cs-CZ" sz="3200" dirty="0">
              <a:solidFill>
                <a:srgbClr val="99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315347" y="5661248"/>
            <a:ext cx="23277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Odd</a:t>
            </a:r>
            <a:r>
              <a:rPr lang="cs-CZ" dirty="0"/>
              <a:t> </a:t>
            </a:r>
            <a:r>
              <a:rPr lang="cs-CZ" dirty="0" err="1"/>
              <a:t>columns</a:t>
            </a:r>
            <a:r>
              <a:rPr lang="cs-CZ" dirty="0"/>
              <a:t>: </a:t>
            </a:r>
            <a:r>
              <a:rPr lang="cs-CZ" dirty="0" err="1"/>
              <a:t>controls</a:t>
            </a:r>
            <a:endParaRPr lang="cs-CZ" dirty="0"/>
          </a:p>
          <a:p>
            <a:r>
              <a:rPr lang="cs-CZ" dirty="0" err="1"/>
              <a:t>Even</a:t>
            </a:r>
            <a:r>
              <a:rPr lang="cs-CZ" dirty="0"/>
              <a:t> </a:t>
            </a:r>
            <a:r>
              <a:rPr lang="cs-CZ" dirty="0" err="1"/>
              <a:t>columns</a:t>
            </a:r>
            <a:r>
              <a:rPr lang="cs-CZ" dirty="0"/>
              <a:t>: IR (5Gy)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347" y="1158967"/>
            <a:ext cx="83529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3131840" y="5384248"/>
            <a:ext cx="17632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00CC00"/>
                </a:solidFill>
              </a:rPr>
              <a:t>1,2 – </a:t>
            </a:r>
            <a:r>
              <a:rPr lang="cs-CZ" dirty="0" err="1">
                <a:solidFill>
                  <a:srgbClr val="00CC00"/>
                </a:solidFill>
              </a:rPr>
              <a:t>wt</a:t>
            </a:r>
            <a:endParaRPr lang="cs-CZ" dirty="0">
              <a:solidFill>
                <a:srgbClr val="00CC00"/>
              </a:solidFill>
            </a:endParaRPr>
          </a:p>
          <a:p>
            <a:r>
              <a:rPr lang="cs-CZ" dirty="0">
                <a:solidFill>
                  <a:srgbClr val="0000FF"/>
                </a:solidFill>
              </a:rPr>
              <a:t>3,4 – sole 11q-</a:t>
            </a:r>
          </a:p>
          <a:p>
            <a:r>
              <a:rPr lang="cs-CZ" dirty="0">
                <a:solidFill>
                  <a:srgbClr val="FF0000"/>
                </a:solidFill>
              </a:rPr>
              <a:t>5,6 – ATM-mut-1</a:t>
            </a:r>
          </a:p>
          <a:p>
            <a:r>
              <a:rPr lang="cs-CZ" dirty="0">
                <a:solidFill>
                  <a:srgbClr val="FF0000"/>
                </a:solidFill>
              </a:rPr>
              <a:t>7,8 – ATM-mut-2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5436096" y="6327583"/>
            <a:ext cx="34278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/>
              <a:t>Navrkalova et al., </a:t>
            </a:r>
            <a:r>
              <a:rPr lang="cs-CZ" sz="1600" b="1" i="1" dirty="0" err="1"/>
              <a:t>Haematologica</a:t>
            </a:r>
            <a:r>
              <a:rPr lang="cs-CZ" sz="1600" i="1" dirty="0"/>
              <a:t> </a:t>
            </a:r>
            <a:r>
              <a:rPr lang="cs-CZ" sz="1600" dirty="0"/>
              <a:t>2013</a:t>
            </a:r>
          </a:p>
        </p:txBody>
      </p:sp>
      <p:sp>
        <p:nvSpPr>
          <p:cNvPr id="7" name="Zaoblený obdélník 6"/>
          <p:cNvSpPr/>
          <p:nvPr/>
        </p:nvSpPr>
        <p:spPr>
          <a:xfrm>
            <a:off x="3473400" y="1340768"/>
            <a:ext cx="1170608" cy="3384376"/>
          </a:xfrm>
          <a:prstGeom prst="roundRect">
            <a:avLst/>
          </a:prstGeom>
          <a:noFill/>
          <a:ln>
            <a:solidFill>
              <a:srgbClr val="00C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4708557" y="1350684"/>
            <a:ext cx="1080119" cy="3374460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5788676" y="1350684"/>
            <a:ext cx="2239708" cy="3374460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690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16632"/>
            <a:ext cx="8712968" cy="720080"/>
          </a:xfrm>
        </p:spPr>
        <p:txBody>
          <a:bodyPr>
            <a:noAutofit/>
          </a:bodyPr>
          <a:lstStyle/>
          <a:p>
            <a:r>
              <a:rPr lang="cs-CZ" sz="3200" dirty="0" err="1">
                <a:solidFill>
                  <a:srgbClr val="9900FF"/>
                </a:solidFill>
              </a:rPr>
              <a:t>Onocogenes</a:t>
            </a:r>
            <a:r>
              <a:rPr lang="cs-CZ" sz="3200" dirty="0">
                <a:solidFill>
                  <a:srgbClr val="9900FF"/>
                </a:solidFill>
              </a:rPr>
              <a:t>: </a:t>
            </a:r>
            <a:r>
              <a:rPr lang="cs-CZ" sz="3200" dirty="0" err="1">
                <a:solidFill>
                  <a:srgbClr val="9900FF"/>
                </a:solidFill>
              </a:rPr>
              <a:t>driving</a:t>
            </a:r>
            <a:r>
              <a:rPr lang="cs-CZ" sz="3200" dirty="0">
                <a:solidFill>
                  <a:srgbClr val="9900FF"/>
                </a:solidFill>
              </a:rPr>
              <a:t> </a:t>
            </a:r>
            <a:r>
              <a:rPr lang="cs-CZ" sz="3200" dirty="0" err="1">
                <a:solidFill>
                  <a:srgbClr val="9900FF"/>
                </a:solidFill>
              </a:rPr>
              <a:t>cancer</a:t>
            </a:r>
            <a:r>
              <a:rPr lang="cs-CZ" sz="3200" dirty="0">
                <a:solidFill>
                  <a:srgbClr val="9900FF"/>
                </a:solidFill>
              </a:rPr>
              <a:t> </a:t>
            </a:r>
            <a:r>
              <a:rPr lang="cs-CZ" sz="3200" dirty="0" err="1">
                <a:solidFill>
                  <a:srgbClr val="9900FF"/>
                </a:solidFill>
              </a:rPr>
              <a:t>cell´s</a:t>
            </a:r>
            <a:r>
              <a:rPr lang="cs-CZ" sz="3200" dirty="0">
                <a:solidFill>
                  <a:srgbClr val="9900FF"/>
                </a:solidFill>
              </a:rPr>
              <a:t> </a:t>
            </a:r>
            <a:r>
              <a:rPr lang="cs-CZ" sz="3200" dirty="0" err="1">
                <a:solidFill>
                  <a:srgbClr val="9900FF"/>
                </a:solidFill>
              </a:rPr>
              <a:t>proliferation</a:t>
            </a:r>
            <a:endParaRPr lang="cs-CZ" sz="3200" dirty="0">
              <a:solidFill>
                <a:srgbClr val="9900FF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1647164"/>
            <a:ext cx="277409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/>
              <a:t>CLL </a:t>
            </a:r>
            <a:r>
              <a:rPr lang="cs-CZ" sz="2400" dirty="0" err="1"/>
              <a:t>patients</a:t>
            </a:r>
            <a:endParaRPr lang="cs-CZ" sz="2400" dirty="0"/>
          </a:p>
          <a:p>
            <a:r>
              <a:rPr lang="cs-CZ" sz="2400" dirty="0"/>
              <a:t>WB </a:t>
            </a:r>
            <a:r>
              <a:rPr lang="cs-CZ" sz="2400" dirty="0">
                <a:solidFill>
                  <a:srgbClr val="0000FF"/>
                </a:solidFill>
              </a:rPr>
              <a:t>c-</a:t>
            </a:r>
            <a:r>
              <a:rPr lang="cs-CZ" sz="2400" dirty="0" err="1">
                <a:solidFill>
                  <a:srgbClr val="0000FF"/>
                </a:solidFill>
              </a:rPr>
              <a:t>Myc</a:t>
            </a:r>
            <a:endParaRPr lang="cs-CZ" sz="2400" dirty="0">
              <a:solidFill>
                <a:srgbClr val="0000FF"/>
              </a:solidFill>
            </a:endParaRPr>
          </a:p>
          <a:p>
            <a:endParaRPr lang="cs-CZ" sz="2400" dirty="0"/>
          </a:p>
          <a:p>
            <a:r>
              <a:rPr lang="cs-CZ" sz="2400" dirty="0" err="1"/>
              <a:t>Frequently</a:t>
            </a:r>
            <a:r>
              <a:rPr lang="cs-CZ" sz="2400" dirty="0"/>
              <a:t> </a:t>
            </a:r>
            <a:r>
              <a:rPr lang="cs-CZ" sz="2400" dirty="0" err="1"/>
              <a:t>TFs</a:t>
            </a:r>
            <a:endParaRPr lang="cs-CZ" sz="2400" dirty="0"/>
          </a:p>
          <a:p>
            <a:r>
              <a:rPr lang="cs-CZ" sz="2400" dirty="0" err="1"/>
              <a:t>Cooperation</a:t>
            </a:r>
            <a:r>
              <a:rPr lang="cs-CZ" sz="2400" dirty="0"/>
              <a:t> ONC/TS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670" y="1340768"/>
            <a:ext cx="6145496" cy="5029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85562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>
                <a:solidFill>
                  <a:srgbClr val="9900FF"/>
                </a:solidFill>
              </a:rPr>
              <a:t>Treatment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908720"/>
            <a:ext cx="83529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Surgery</a:t>
            </a:r>
            <a:r>
              <a:rPr lang="cs-CZ" sz="2400" dirty="0"/>
              <a:t> (</a:t>
            </a:r>
            <a:r>
              <a:rPr lang="cs-CZ" sz="2400" dirty="0" err="1"/>
              <a:t>primary</a:t>
            </a:r>
            <a:r>
              <a:rPr lang="cs-CZ" sz="2400" dirty="0"/>
              <a:t> </a:t>
            </a:r>
            <a:r>
              <a:rPr lang="cs-CZ" sz="2400" dirty="0" err="1"/>
              <a:t>site</a:t>
            </a:r>
            <a:r>
              <a:rPr lang="cs-CZ" sz="2400" dirty="0"/>
              <a:t>, </a:t>
            </a:r>
            <a:r>
              <a:rPr lang="cs-CZ" sz="2400" dirty="0" err="1"/>
              <a:t>localized</a:t>
            </a:r>
            <a:r>
              <a:rPr lang="cs-CZ" sz="2400" dirty="0"/>
              <a:t> </a:t>
            </a:r>
            <a:r>
              <a:rPr lang="cs-CZ" sz="2400" dirty="0" err="1"/>
              <a:t>matastases</a:t>
            </a:r>
            <a:r>
              <a:rPr lang="cs-CZ" sz="2400" dirty="0"/>
              <a:t>); </a:t>
            </a:r>
            <a:r>
              <a:rPr lang="cs-CZ" sz="2400" dirty="0" err="1"/>
              <a:t>local</a:t>
            </a:r>
            <a:r>
              <a:rPr lang="cs-CZ" sz="2400" dirty="0"/>
              <a:t> </a:t>
            </a:r>
            <a:r>
              <a:rPr lang="cs-CZ" sz="2400" dirty="0" err="1"/>
              <a:t>radiotherapy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r>
              <a:rPr lang="cs-CZ" sz="2400" u="sng" dirty="0" err="1">
                <a:solidFill>
                  <a:srgbClr val="0000FF"/>
                </a:solidFill>
              </a:rPr>
              <a:t>Systemic</a:t>
            </a:r>
            <a:r>
              <a:rPr lang="cs-CZ" sz="2400" u="sng" dirty="0">
                <a:solidFill>
                  <a:srgbClr val="0000FF"/>
                </a:solidFill>
              </a:rPr>
              <a:t> </a:t>
            </a:r>
            <a:r>
              <a:rPr lang="cs-CZ" sz="2400" u="sng" dirty="0" err="1">
                <a:solidFill>
                  <a:srgbClr val="0000FF"/>
                </a:solidFill>
              </a:rPr>
              <a:t>therapies</a:t>
            </a:r>
            <a:endParaRPr lang="cs-CZ" sz="2400" u="sng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(</a:t>
            </a:r>
            <a:r>
              <a:rPr lang="cs-CZ" sz="2400" dirty="0" err="1"/>
              <a:t>Combination</a:t>
            </a:r>
            <a:r>
              <a:rPr lang="cs-CZ" sz="2400" dirty="0"/>
              <a:t>) </a:t>
            </a:r>
            <a:r>
              <a:rPr lang="cs-CZ" sz="2400" dirty="0" err="1"/>
              <a:t>chemotherapy</a:t>
            </a:r>
            <a:r>
              <a:rPr lang="cs-CZ" sz="2400" dirty="0"/>
              <a:t>; </a:t>
            </a:r>
            <a:r>
              <a:rPr lang="cs-CZ" sz="2400" dirty="0" err="1"/>
              <a:t>total</a:t>
            </a:r>
            <a:r>
              <a:rPr lang="cs-CZ" sz="2400" dirty="0"/>
              <a:t> body </a:t>
            </a:r>
            <a:r>
              <a:rPr lang="cs-CZ" sz="2400" dirty="0" err="1"/>
              <a:t>irradiation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Stem cell </a:t>
            </a:r>
            <a:r>
              <a:rPr lang="cs-CZ" sz="2400" dirty="0" err="1"/>
              <a:t>transplantation</a:t>
            </a:r>
            <a:r>
              <a:rPr lang="cs-CZ" sz="2400" dirty="0"/>
              <a:t> (</a:t>
            </a:r>
            <a:r>
              <a:rPr lang="cs-CZ" sz="2400" dirty="0" err="1"/>
              <a:t>hematopoiteic</a:t>
            </a:r>
            <a:r>
              <a:rPr lang="cs-CZ" sz="2400" dirty="0"/>
              <a:t> and solid </a:t>
            </a:r>
            <a:r>
              <a:rPr lang="cs-CZ" sz="2400" dirty="0" err="1"/>
              <a:t>tumors</a:t>
            </a:r>
            <a:r>
              <a:rPr lang="cs-CZ" sz="2400" dirty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Immunotherapy</a:t>
            </a:r>
            <a:r>
              <a:rPr lang="cs-CZ" sz="2400" dirty="0"/>
              <a:t> , </a:t>
            </a:r>
            <a:r>
              <a:rPr lang="cs-CZ" sz="2400" dirty="0" err="1"/>
              <a:t>including</a:t>
            </a:r>
            <a:r>
              <a:rPr lang="cs-CZ" sz="2400" dirty="0"/>
              <a:t> „CAR T-</a:t>
            </a:r>
            <a:r>
              <a:rPr lang="cs-CZ" sz="2400" dirty="0" err="1"/>
              <a:t>lymphocytes</a:t>
            </a:r>
            <a:r>
              <a:rPr lang="cs-CZ" sz="2400" dirty="0"/>
              <a:t>“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„</a:t>
            </a:r>
            <a:r>
              <a:rPr lang="cs-CZ" sz="2400" dirty="0" err="1"/>
              <a:t>Differentiation</a:t>
            </a:r>
            <a:r>
              <a:rPr lang="cs-CZ" sz="2400" dirty="0"/>
              <a:t>“ </a:t>
            </a:r>
            <a:r>
              <a:rPr lang="cs-CZ" sz="2400" dirty="0" err="1"/>
              <a:t>therapy</a:t>
            </a:r>
            <a:r>
              <a:rPr lang="cs-CZ" sz="2400" dirty="0"/>
              <a:t> (</a:t>
            </a:r>
            <a:r>
              <a:rPr lang="cs-CZ" sz="2400" dirty="0" err="1"/>
              <a:t>e.g</a:t>
            </a:r>
            <a:r>
              <a:rPr lang="cs-CZ" sz="2400" dirty="0"/>
              <a:t>. ATRA in APML)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Use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monoclonal</a:t>
            </a:r>
            <a:r>
              <a:rPr lang="cs-CZ" sz="2400" dirty="0"/>
              <a:t> </a:t>
            </a:r>
            <a:r>
              <a:rPr lang="cs-CZ" sz="2400" dirty="0" err="1"/>
              <a:t>antibodies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Targeted</a:t>
            </a:r>
            <a:r>
              <a:rPr lang="cs-CZ" sz="2400" dirty="0"/>
              <a:t> </a:t>
            </a:r>
            <a:r>
              <a:rPr lang="cs-CZ" sz="2400" dirty="0" err="1"/>
              <a:t>therapy</a:t>
            </a:r>
            <a:r>
              <a:rPr lang="cs-CZ" sz="2400" dirty="0"/>
              <a:t> (</a:t>
            </a:r>
            <a:r>
              <a:rPr lang="cs-CZ" sz="2400" dirty="0" err="1"/>
              <a:t>small</a:t>
            </a:r>
            <a:r>
              <a:rPr lang="cs-CZ" sz="2400" dirty="0"/>
              <a:t> </a:t>
            </a:r>
            <a:r>
              <a:rPr lang="cs-CZ" sz="2400" dirty="0" err="1"/>
              <a:t>molecule</a:t>
            </a:r>
            <a:r>
              <a:rPr lang="cs-CZ" sz="2400" dirty="0"/>
              <a:t> </a:t>
            </a:r>
            <a:r>
              <a:rPr lang="cs-CZ" sz="2400" dirty="0" err="1"/>
              <a:t>inhibitors</a:t>
            </a:r>
            <a:r>
              <a:rPr lang="cs-CZ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0420911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414723" y="1484784"/>
            <a:ext cx="7189725" cy="40934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>
                <a:solidFill>
                  <a:srgbClr val="0000FF"/>
                </a:solidFill>
              </a:rPr>
              <a:t>Inherited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tumors</a:t>
            </a:r>
            <a:r>
              <a:rPr lang="cs-CZ" sz="2000" dirty="0">
                <a:solidFill>
                  <a:srgbClr val="0000FF"/>
                </a:solidFill>
              </a:rPr>
              <a:t> (</a:t>
            </a:r>
            <a:r>
              <a:rPr lang="cs-CZ" sz="2000" dirty="0" err="1">
                <a:solidFill>
                  <a:srgbClr val="0000FF"/>
                </a:solidFill>
              </a:rPr>
              <a:t>incl</a:t>
            </a:r>
            <a:r>
              <a:rPr lang="cs-CZ" sz="2000" dirty="0">
                <a:solidFill>
                  <a:srgbClr val="0000FF"/>
                </a:solidFill>
              </a:rPr>
              <a:t>. </a:t>
            </a:r>
            <a:r>
              <a:rPr lang="cs-CZ" sz="2000" dirty="0" err="1">
                <a:solidFill>
                  <a:srgbClr val="0000FF"/>
                </a:solidFill>
              </a:rPr>
              <a:t>hereditary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cancer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syndromes</a:t>
            </a:r>
            <a:r>
              <a:rPr lang="cs-CZ" sz="2000" dirty="0">
                <a:solidFill>
                  <a:srgbClr val="0000FF"/>
                </a:solidFill>
              </a:rPr>
              <a:t>) </a:t>
            </a:r>
          </a:p>
          <a:p>
            <a:r>
              <a:rPr lang="cs-CZ" sz="2000" dirty="0">
                <a:solidFill>
                  <a:srgbClr val="0000FF"/>
                </a:solidFill>
              </a:rPr>
              <a:t>5-10% </a:t>
            </a:r>
            <a:r>
              <a:rPr lang="cs-CZ" sz="2000" dirty="0" err="1">
                <a:solidFill>
                  <a:srgbClr val="0000FF"/>
                </a:solidFill>
              </a:rPr>
              <a:t>of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all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cancer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cases</a:t>
            </a: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>
              <a:solidFill>
                <a:srgbClr val="0000FF"/>
              </a:solidFill>
            </a:endParaRPr>
          </a:p>
          <a:p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i="1" dirty="0" err="1"/>
              <a:t>Li-Fraumeni</a:t>
            </a:r>
            <a:r>
              <a:rPr lang="cs-CZ" sz="2000" i="1" dirty="0"/>
              <a:t> syndrome </a:t>
            </a:r>
            <a:r>
              <a:rPr lang="cs-CZ" sz="2000" dirty="0" err="1"/>
              <a:t>associated</a:t>
            </a:r>
            <a:r>
              <a:rPr lang="cs-CZ" sz="2000" dirty="0"/>
              <a:t> </a:t>
            </a:r>
            <a:r>
              <a:rPr lang="cs-CZ" sz="2000" dirty="0" err="1"/>
              <a:t>with</a:t>
            </a:r>
            <a:r>
              <a:rPr lang="cs-CZ" sz="2000" dirty="0"/>
              <a:t> </a:t>
            </a:r>
            <a:r>
              <a:rPr lang="cs-CZ" sz="2000" i="1" dirty="0"/>
              <a:t>TP53</a:t>
            </a:r>
            <a:r>
              <a:rPr lang="cs-CZ" sz="2000" dirty="0"/>
              <a:t> </a:t>
            </a:r>
            <a:r>
              <a:rPr lang="cs-CZ" sz="2000" dirty="0" err="1"/>
              <a:t>mutations</a:t>
            </a:r>
            <a:endParaRPr lang="cs-CZ" sz="2000" dirty="0"/>
          </a:p>
          <a:p>
            <a:r>
              <a:rPr lang="cs-CZ" sz="2000" dirty="0"/>
              <a:t>        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i="1" dirty="0" err="1"/>
              <a:t>xeroderma</a:t>
            </a:r>
            <a:r>
              <a:rPr lang="cs-CZ" sz="2000" i="1" dirty="0"/>
              <a:t> </a:t>
            </a:r>
            <a:r>
              <a:rPr lang="cs-CZ" sz="2000" i="1" dirty="0" err="1"/>
              <a:t>pigmentosum</a:t>
            </a:r>
            <a:r>
              <a:rPr lang="cs-CZ" sz="2000" i="1" dirty="0"/>
              <a:t> </a:t>
            </a:r>
            <a:r>
              <a:rPr lang="cs-CZ" sz="2000" dirty="0" err="1"/>
              <a:t>involving</a:t>
            </a:r>
            <a:r>
              <a:rPr lang="cs-CZ" sz="2000" dirty="0"/>
              <a:t> </a:t>
            </a:r>
            <a:r>
              <a:rPr lang="cs-CZ" sz="2000" dirty="0" err="1"/>
              <a:t>mutations</a:t>
            </a:r>
            <a:r>
              <a:rPr lang="cs-CZ" sz="2000" dirty="0"/>
              <a:t> in DNA</a:t>
            </a:r>
          </a:p>
          <a:p>
            <a:r>
              <a:rPr lang="cs-CZ" sz="2000" dirty="0">
                <a:solidFill>
                  <a:srgbClr val="0000FF"/>
                </a:solidFill>
              </a:rPr>
              <a:t>        </a:t>
            </a:r>
            <a:r>
              <a:rPr lang="cs-CZ" sz="2000" dirty="0" err="1"/>
              <a:t>repair</a:t>
            </a:r>
            <a:r>
              <a:rPr lang="cs-CZ" sz="2000" dirty="0"/>
              <a:t> </a:t>
            </a:r>
            <a:r>
              <a:rPr lang="cs-CZ" sz="2000" dirty="0" err="1"/>
              <a:t>genes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 err="1">
                <a:solidFill>
                  <a:srgbClr val="0000FF"/>
                </a:solidFill>
              </a:rPr>
              <a:t>Sporadic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tumors</a:t>
            </a:r>
            <a:r>
              <a:rPr lang="cs-CZ" sz="2000" dirty="0">
                <a:solidFill>
                  <a:srgbClr val="0000FF"/>
                </a:solidFill>
              </a:rPr>
              <a:t> – </a:t>
            </a:r>
            <a:r>
              <a:rPr lang="cs-CZ" sz="2000" dirty="0" err="1">
                <a:solidFill>
                  <a:srgbClr val="0000FF"/>
                </a:solidFill>
              </a:rPr>
              <a:t>the</a:t>
            </a:r>
            <a:r>
              <a:rPr lang="cs-CZ" sz="2000" dirty="0">
                <a:solidFill>
                  <a:srgbClr val="0000FF"/>
                </a:solidFill>
              </a:rPr>
              <a:t> rest, </a:t>
            </a:r>
            <a:r>
              <a:rPr lang="cs-CZ" sz="2000" dirty="0" err="1">
                <a:solidFill>
                  <a:srgbClr val="0000FF"/>
                </a:solidFill>
              </a:rPr>
              <a:t>originate</a:t>
            </a:r>
            <a:r>
              <a:rPr lang="cs-CZ" sz="2000" dirty="0">
                <a:solidFill>
                  <a:srgbClr val="0000FF"/>
                </a:solidFill>
              </a:rPr>
              <a:t> in a </a:t>
            </a:r>
            <a:r>
              <a:rPr lang="cs-CZ" sz="2000" dirty="0" err="1">
                <a:solidFill>
                  <a:srgbClr val="0000FF"/>
                </a:solidFill>
              </a:rPr>
              <a:t>somatic</a:t>
            </a:r>
            <a:r>
              <a:rPr lang="cs-CZ" sz="2000" dirty="0">
                <a:solidFill>
                  <a:srgbClr val="0000FF"/>
                </a:solidFill>
              </a:rPr>
              <a:t> </a:t>
            </a:r>
            <a:r>
              <a:rPr lang="cs-CZ" sz="2000" dirty="0" err="1">
                <a:solidFill>
                  <a:srgbClr val="0000FF"/>
                </a:solidFill>
              </a:rPr>
              <a:t>tissue</a:t>
            </a:r>
            <a:endParaRPr lang="cs-CZ" sz="2000" dirty="0">
              <a:solidFill>
                <a:srgbClr val="0000FF"/>
              </a:solidFill>
            </a:endParaRPr>
          </a:p>
          <a:p>
            <a:endParaRPr lang="cs-CZ" sz="2000" dirty="0"/>
          </a:p>
          <a:p>
            <a:r>
              <a:rPr lang="cs-CZ" sz="2000" u="sng" dirty="0" err="1"/>
              <a:t>Genetic</a:t>
            </a:r>
            <a:r>
              <a:rPr lang="cs-CZ" sz="2000" u="sng" dirty="0"/>
              <a:t> </a:t>
            </a:r>
            <a:r>
              <a:rPr lang="cs-CZ" sz="2000" u="sng" dirty="0" err="1"/>
              <a:t>defects</a:t>
            </a:r>
            <a:r>
              <a:rPr lang="cs-CZ" sz="2000" u="sng" dirty="0"/>
              <a:t> are </a:t>
            </a:r>
            <a:r>
              <a:rPr lang="cs-CZ" sz="2000" u="sng" dirty="0" err="1"/>
              <a:t>underlying</a:t>
            </a:r>
            <a:r>
              <a:rPr lang="cs-CZ" sz="2000" u="sng" dirty="0"/>
              <a:t> cause in </a:t>
            </a:r>
            <a:r>
              <a:rPr lang="cs-CZ" sz="2000" u="sng" dirty="0" err="1"/>
              <a:t>both</a:t>
            </a:r>
            <a:r>
              <a:rPr lang="cs-CZ" sz="2000" u="sng" dirty="0"/>
              <a:t> </a:t>
            </a:r>
            <a:r>
              <a:rPr lang="cs-CZ" sz="2000" u="sng" dirty="0" err="1"/>
              <a:t>cases</a:t>
            </a:r>
            <a:r>
              <a:rPr lang="cs-CZ" sz="2000" u="sng" dirty="0"/>
              <a:t>;</a:t>
            </a:r>
          </a:p>
          <a:p>
            <a:r>
              <a:rPr lang="cs-CZ" sz="2000" u="sng" dirty="0"/>
              <a:t>In </a:t>
            </a:r>
            <a:r>
              <a:rPr lang="cs-CZ" sz="2000" u="sng" dirty="0" err="1"/>
              <a:t>addition</a:t>
            </a:r>
            <a:r>
              <a:rPr lang="cs-CZ" sz="2000" u="sng" dirty="0"/>
              <a:t>, 15-20% </a:t>
            </a:r>
            <a:r>
              <a:rPr lang="cs-CZ" sz="2000" u="sng" dirty="0" err="1"/>
              <a:t>of</a:t>
            </a:r>
            <a:r>
              <a:rPr lang="cs-CZ" sz="2000" u="sng" dirty="0"/>
              <a:t> </a:t>
            </a:r>
            <a:r>
              <a:rPr lang="cs-CZ" sz="2000" u="sng" dirty="0" err="1"/>
              <a:t>cancer</a:t>
            </a:r>
            <a:r>
              <a:rPr lang="cs-CZ" sz="2000" u="sng" dirty="0"/>
              <a:t> </a:t>
            </a:r>
            <a:r>
              <a:rPr lang="cs-CZ" sz="2000" u="sng" dirty="0" err="1"/>
              <a:t>involve</a:t>
            </a:r>
            <a:r>
              <a:rPr lang="cs-CZ" sz="2000" u="sng" dirty="0"/>
              <a:t> </a:t>
            </a:r>
            <a:r>
              <a:rPr lang="cs-CZ" sz="2000" u="sng" dirty="0" err="1"/>
              <a:t>an</a:t>
            </a:r>
            <a:r>
              <a:rPr lang="cs-CZ" sz="2000" u="sng" dirty="0"/>
              <a:t> </a:t>
            </a:r>
            <a:r>
              <a:rPr lang="cs-CZ" sz="2000" u="sng" dirty="0" err="1"/>
              <a:t>infectious</a:t>
            </a:r>
            <a:r>
              <a:rPr lang="cs-CZ" sz="2000" u="sng" dirty="0"/>
              <a:t> agent (</a:t>
            </a:r>
            <a:r>
              <a:rPr lang="cs-CZ" sz="2000" u="sng" dirty="0" err="1"/>
              <a:t>causality</a:t>
            </a:r>
            <a:r>
              <a:rPr lang="cs-CZ" sz="2000" u="sng" dirty="0"/>
              <a:t>)</a:t>
            </a:r>
          </a:p>
          <a:p>
            <a:endParaRPr lang="cs-CZ" sz="2000" u="sng" dirty="0"/>
          </a:p>
          <a:p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dirty="0" err="1"/>
              <a:t>high</a:t>
            </a:r>
            <a:r>
              <a:rPr lang="cs-CZ" sz="2000" dirty="0"/>
              <a:t> risk </a:t>
            </a:r>
            <a:r>
              <a:rPr lang="cs-CZ" sz="2000" dirty="0" err="1"/>
              <a:t>HPVs</a:t>
            </a:r>
            <a:r>
              <a:rPr lang="cs-CZ" sz="2000" dirty="0"/>
              <a:t> in </a:t>
            </a:r>
            <a:r>
              <a:rPr lang="cs-CZ" sz="2000" dirty="0" err="1"/>
              <a:t>cervical</a:t>
            </a:r>
            <a:r>
              <a:rPr lang="cs-CZ" sz="2000" dirty="0"/>
              <a:t> </a:t>
            </a:r>
            <a:r>
              <a:rPr lang="cs-CZ" sz="2000" dirty="0" err="1"/>
              <a:t>carcinoma</a:t>
            </a:r>
            <a:endParaRPr lang="cs-CZ" sz="2000" dirty="0"/>
          </a:p>
        </p:txBody>
      </p:sp>
      <p:sp>
        <p:nvSpPr>
          <p:cNvPr id="3" name="TextovéPole 2"/>
          <p:cNvSpPr txBox="1"/>
          <p:nvPr/>
        </p:nvSpPr>
        <p:spPr>
          <a:xfrm>
            <a:off x="1979712" y="457140"/>
            <a:ext cx="492089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Origin</a:t>
            </a:r>
            <a:r>
              <a:rPr 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cancer</a:t>
            </a:r>
            <a:r>
              <a:rPr 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: role </a:t>
            </a:r>
            <a:r>
              <a:rPr lang="cs-CZ" sz="2800" dirty="0" err="1">
                <a:solidFill>
                  <a:srgbClr val="9900FF"/>
                </a:solidFill>
                <a:latin typeface="+mj-lt"/>
                <a:ea typeface="+mj-ea"/>
                <a:cs typeface="+mj-cs"/>
              </a:rPr>
              <a:t>of</a:t>
            </a:r>
            <a:r>
              <a:rPr lang="cs-CZ" sz="2800" dirty="0">
                <a:solidFill>
                  <a:srgbClr val="9900FF"/>
                </a:solidFill>
                <a:latin typeface="+mj-lt"/>
                <a:ea typeface="+mj-ea"/>
                <a:cs typeface="+mj-cs"/>
              </a:rPr>
              <a:t> heredity</a:t>
            </a:r>
          </a:p>
        </p:txBody>
      </p:sp>
    </p:spTree>
    <p:extLst>
      <p:ext uri="{BB962C8B-B14F-4D97-AF65-F5344CB8AC3E}">
        <p14:creationId xmlns:p14="http://schemas.microsoft.com/office/powerpoint/2010/main" val="2544124096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23528" y="0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>
                <a:solidFill>
                  <a:srgbClr val="9900FF"/>
                </a:solidFill>
              </a:rPr>
              <a:t>Progress</a:t>
            </a:r>
            <a:r>
              <a:rPr lang="cs-CZ" altLang="cs-CZ" sz="3200" dirty="0">
                <a:solidFill>
                  <a:srgbClr val="9900FF"/>
                </a:solidFill>
              </a:rPr>
              <a:t> in </a:t>
            </a:r>
            <a:r>
              <a:rPr lang="cs-CZ" altLang="cs-CZ" sz="3200" dirty="0" err="1">
                <a:solidFill>
                  <a:srgbClr val="9900FF"/>
                </a:solidFill>
              </a:rPr>
              <a:t>the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treatment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539552" y="846425"/>
            <a:ext cx="7976094" cy="60016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FF"/>
                </a:solidFill>
              </a:rPr>
              <a:t>Satisfactory</a:t>
            </a:r>
            <a:r>
              <a:rPr lang="cs-CZ" sz="2400" dirty="0">
                <a:solidFill>
                  <a:srgbClr val="0000FF"/>
                </a:solidFill>
              </a:rPr>
              <a:t> </a:t>
            </a:r>
            <a:r>
              <a:rPr lang="cs-CZ" sz="2400" dirty="0" err="1">
                <a:solidFill>
                  <a:srgbClr val="0000FF"/>
                </a:solidFill>
              </a:rPr>
              <a:t>outcomes</a:t>
            </a:r>
            <a:endParaRPr lang="cs-CZ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Chronic</a:t>
            </a:r>
            <a:r>
              <a:rPr lang="cs-CZ" sz="2400" dirty="0"/>
              <a:t> </a:t>
            </a:r>
            <a:r>
              <a:rPr lang="cs-CZ" sz="2400" dirty="0" err="1"/>
              <a:t>myeloid</a:t>
            </a:r>
            <a:r>
              <a:rPr lang="cs-CZ" sz="2400" dirty="0"/>
              <a:t> </a:t>
            </a:r>
            <a:r>
              <a:rPr lang="cs-CZ" sz="2400" dirty="0" err="1"/>
              <a:t>leukemia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Some</a:t>
            </a:r>
            <a:r>
              <a:rPr lang="cs-CZ" sz="2400" dirty="0"/>
              <a:t> </a:t>
            </a:r>
            <a:r>
              <a:rPr lang="cs-CZ" sz="2400" dirty="0" err="1"/>
              <a:t>childhood</a:t>
            </a:r>
            <a:r>
              <a:rPr lang="cs-CZ" sz="2400" dirty="0"/>
              <a:t> </a:t>
            </a:r>
            <a:r>
              <a:rPr lang="cs-CZ" sz="2400" dirty="0" err="1"/>
              <a:t>leukemias</a:t>
            </a:r>
            <a:r>
              <a:rPr lang="cs-CZ" sz="2400" dirty="0"/>
              <a:t> (</a:t>
            </a:r>
            <a:r>
              <a:rPr lang="cs-CZ" sz="2400" dirty="0" err="1"/>
              <a:t>e.g</a:t>
            </a:r>
            <a:r>
              <a:rPr lang="cs-CZ" sz="2400" dirty="0"/>
              <a:t>. ALL, ETV6-RUNX1-positive)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Hodgkin´s</a:t>
            </a:r>
            <a:r>
              <a:rPr lang="cs-CZ" sz="2400" dirty="0"/>
              <a:t> </a:t>
            </a:r>
            <a:r>
              <a:rPr lang="cs-CZ" sz="2400" dirty="0" err="1"/>
              <a:t>lymphoma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Testicular</a:t>
            </a:r>
            <a:r>
              <a:rPr lang="cs-CZ" sz="2400" dirty="0"/>
              <a:t> tumor in </a:t>
            </a:r>
            <a:r>
              <a:rPr lang="cs-CZ" sz="2400" dirty="0" err="1"/>
              <a:t>young</a:t>
            </a:r>
            <a:r>
              <a:rPr lang="cs-CZ" sz="2400" dirty="0"/>
              <a:t> </a:t>
            </a:r>
            <a:r>
              <a:rPr lang="cs-CZ" sz="2400" dirty="0" err="1"/>
              <a:t>men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r>
              <a:rPr lang="cs-CZ" sz="2400" u="sng" dirty="0" err="1">
                <a:solidFill>
                  <a:srgbClr val="C00000"/>
                </a:solidFill>
              </a:rPr>
              <a:t>Favorable</a:t>
            </a:r>
            <a:r>
              <a:rPr lang="cs-CZ" sz="2400" u="sng" dirty="0">
                <a:solidFill>
                  <a:srgbClr val="C00000"/>
                </a:solidFill>
              </a:rPr>
              <a:t> </a:t>
            </a:r>
            <a:r>
              <a:rPr lang="cs-CZ" sz="2400" u="sng" dirty="0" err="1">
                <a:solidFill>
                  <a:srgbClr val="C00000"/>
                </a:solidFill>
              </a:rPr>
              <a:t>genetic</a:t>
            </a:r>
            <a:r>
              <a:rPr lang="cs-CZ" sz="2400" u="sng" dirty="0">
                <a:solidFill>
                  <a:srgbClr val="C00000"/>
                </a:solidFill>
              </a:rPr>
              <a:t> </a:t>
            </a:r>
            <a:r>
              <a:rPr lang="cs-CZ" sz="2400" u="sng" dirty="0" err="1">
                <a:solidFill>
                  <a:srgbClr val="C00000"/>
                </a:solidFill>
              </a:rPr>
              <a:t>features</a:t>
            </a:r>
            <a:r>
              <a:rPr lang="cs-CZ" sz="2400" dirty="0">
                <a:solidFill>
                  <a:srgbClr val="C00000"/>
                </a:solidFill>
              </a:rPr>
              <a:t>: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Hallmark</a:t>
            </a:r>
            <a:r>
              <a:rPr lang="cs-CZ" sz="2400" dirty="0"/>
              <a:t> abnormality, </a:t>
            </a:r>
            <a:r>
              <a:rPr lang="cs-CZ" sz="2400" dirty="0" err="1"/>
              <a:t>low</a:t>
            </a:r>
            <a:r>
              <a:rPr lang="cs-CZ" sz="2400" dirty="0"/>
              <a:t> </a:t>
            </a:r>
            <a:r>
              <a:rPr lang="cs-CZ" sz="2400" dirty="0" err="1"/>
              <a:t>genomic</a:t>
            </a:r>
            <a:r>
              <a:rPr lang="cs-CZ" sz="2400" dirty="0"/>
              <a:t> </a:t>
            </a:r>
            <a:r>
              <a:rPr lang="cs-CZ" sz="2400" dirty="0" err="1"/>
              <a:t>instability</a:t>
            </a:r>
            <a:endParaRPr lang="cs-CZ" sz="2400" dirty="0"/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Low</a:t>
            </a:r>
            <a:r>
              <a:rPr lang="cs-CZ" sz="2400" dirty="0"/>
              <a:t> </a:t>
            </a:r>
            <a:r>
              <a:rPr lang="cs-CZ" sz="2400" dirty="0" err="1"/>
              <a:t>pressure</a:t>
            </a:r>
            <a:r>
              <a:rPr lang="cs-CZ" sz="2400" dirty="0"/>
              <a:t> to </a:t>
            </a:r>
            <a:r>
              <a:rPr lang="cs-CZ" sz="2400" dirty="0" err="1"/>
              <a:t>inactivate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TP53 tumor-</a:t>
            </a:r>
            <a:r>
              <a:rPr lang="cs-CZ" sz="2400" dirty="0" err="1"/>
              <a:t>suppressor</a:t>
            </a:r>
            <a:r>
              <a:rPr lang="cs-CZ" sz="2400" dirty="0"/>
              <a:t> gene</a:t>
            </a:r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286980733"/>
      </p:ext>
    </p:extLst>
  </p:cSld>
  <p:clrMapOvr>
    <a:masterClrMapping/>
  </p:clrMapOvr>
  <p:transition spd="med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16730" y="116632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>
                <a:solidFill>
                  <a:srgbClr val="9900FF"/>
                </a:solidFill>
              </a:rPr>
              <a:t>Progress</a:t>
            </a:r>
            <a:r>
              <a:rPr lang="cs-CZ" altLang="cs-CZ" sz="3200" dirty="0">
                <a:solidFill>
                  <a:srgbClr val="9900FF"/>
                </a:solidFill>
              </a:rPr>
              <a:t> in </a:t>
            </a:r>
            <a:r>
              <a:rPr lang="cs-CZ" altLang="cs-CZ" sz="3200" dirty="0" err="1">
                <a:solidFill>
                  <a:srgbClr val="9900FF"/>
                </a:solidFill>
              </a:rPr>
              <a:t>the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treatment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cancer</a:t>
            </a:r>
            <a:endParaRPr lang="cs-CZ" altLang="cs-CZ" sz="2800" dirty="0"/>
          </a:p>
        </p:txBody>
      </p:sp>
      <p:sp>
        <p:nvSpPr>
          <p:cNvPr id="2" name="TextovéPole 1"/>
          <p:cNvSpPr txBox="1"/>
          <p:nvPr/>
        </p:nvSpPr>
        <p:spPr>
          <a:xfrm>
            <a:off x="467544" y="1093496"/>
            <a:ext cx="8800422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>
                <a:solidFill>
                  <a:srgbClr val="0000FF"/>
                </a:solidFill>
              </a:rPr>
              <a:t>Unsatisfactory</a:t>
            </a:r>
            <a:r>
              <a:rPr lang="cs-CZ" sz="2400" dirty="0">
                <a:solidFill>
                  <a:srgbClr val="0000FF"/>
                </a:solidFill>
              </a:rPr>
              <a:t> </a:t>
            </a:r>
            <a:r>
              <a:rPr lang="cs-CZ" sz="2400" dirty="0" err="1">
                <a:solidFill>
                  <a:srgbClr val="0000FF"/>
                </a:solidFill>
              </a:rPr>
              <a:t>outcomes</a:t>
            </a:r>
            <a:endParaRPr lang="cs-CZ" sz="2400" dirty="0">
              <a:solidFill>
                <a:srgbClr val="0000FF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Malignant</a:t>
            </a:r>
            <a:r>
              <a:rPr lang="cs-CZ" sz="2400" dirty="0"/>
              <a:t> </a:t>
            </a:r>
            <a:r>
              <a:rPr lang="cs-CZ" sz="2400" dirty="0" err="1"/>
              <a:t>melanoma</a:t>
            </a:r>
            <a:r>
              <a:rPr lang="cs-CZ" sz="2400" dirty="0"/>
              <a:t> (</a:t>
            </a:r>
            <a:r>
              <a:rPr lang="cs-CZ" sz="2400" dirty="0" err="1"/>
              <a:t>metastatic</a:t>
            </a:r>
            <a:r>
              <a:rPr lang="cs-CZ" sz="2400" dirty="0"/>
              <a:t> variant, OS </a:t>
            </a:r>
            <a:r>
              <a:rPr lang="cs-CZ" sz="2400" dirty="0">
                <a:latin typeface="Calibri"/>
                <a:cs typeface="Calibri"/>
              </a:rPr>
              <a:t>˂10% </a:t>
            </a:r>
            <a:r>
              <a:rPr lang="cs-CZ" sz="2400" dirty="0" err="1">
                <a:latin typeface="Calibri"/>
                <a:cs typeface="Calibri"/>
              </a:rPr>
              <a:t>at</a:t>
            </a:r>
            <a:r>
              <a:rPr lang="cs-CZ" sz="2400" dirty="0">
                <a:latin typeface="Calibri"/>
                <a:cs typeface="Calibri"/>
              </a:rPr>
              <a:t> 5 </a:t>
            </a:r>
            <a:r>
              <a:rPr lang="cs-CZ" sz="2400" dirty="0" err="1">
                <a:latin typeface="Calibri"/>
                <a:cs typeface="Calibri"/>
              </a:rPr>
              <a:t>years</a:t>
            </a:r>
            <a:r>
              <a:rPr lang="cs-CZ" sz="2400" dirty="0">
                <a:latin typeface="Calibri"/>
                <a:cs typeface="Calibri"/>
              </a:rPr>
              <a:t>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TP53-mutated </a:t>
            </a:r>
            <a:r>
              <a:rPr lang="cs-CZ" sz="2400" dirty="0" err="1"/>
              <a:t>chronic</a:t>
            </a:r>
            <a:r>
              <a:rPr lang="cs-CZ" sz="2400" dirty="0"/>
              <a:t> </a:t>
            </a:r>
            <a:r>
              <a:rPr lang="cs-CZ" sz="2400" dirty="0" err="1"/>
              <a:t>lymphocytic</a:t>
            </a:r>
            <a:r>
              <a:rPr lang="cs-CZ" sz="2400" dirty="0"/>
              <a:t> </a:t>
            </a:r>
            <a:r>
              <a:rPr lang="cs-CZ" sz="2400" dirty="0" err="1"/>
              <a:t>leukemia</a:t>
            </a:r>
            <a:r>
              <a:rPr lang="cs-CZ" sz="2400" dirty="0"/>
              <a:t> (</a:t>
            </a:r>
            <a:r>
              <a:rPr lang="cs-CZ" sz="2400" dirty="0" err="1"/>
              <a:t>median</a:t>
            </a:r>
            <a:r>
              <a:rPr lang="cs-CZ" sz="2400" dirty="0"/>
              <a:t> OS </a:t>
            </a:r>
            <a:r>
              <a:rPr lang="cs-CZ" sz="2400" dirty="0">
                <a:latin typeface="Calibri"/>
                <a:cs typeface="Calibri"/>
              </a:rPr>
              <a:t>~3 </a:t>
            </a:r>
            <a:r>
              <a:rPr lang="cs-CZ" sz="2400" dirty="0" err="1">
                <a:latin typeface="Calibri"/>
                <a:cs typeface="Calibri"/>
              </a:rPr>
              <a:t>years</a:t>
            </a:r>
            <a:r>
              <a:rPr lang="cs-CZ" sz="2400" dirty="0">
                <a:latin typeface="Calibri"/>
                <a:cs typeface="Calibri"/>
              </a:rPr>
              <a:t>)</a:t>
            </a: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err="1"/>
              <a:t>Cervical</a:t>
            </a:r>
            <a:r>
              <a:rPr lang="cs-CZ" sz="2400" dirty="0"/>
              <a:t> </a:t>
            </a:r>
            <a:r>
              <a:rPr lang="cs-CZ" sz="2400" dirty="0" err="1"/>
              <a:t>carcinoma</a:t>
            </a:r>
            <a:r>
              <a:rPr lang="cs-CZ" sz="2400" dirty="0"/>
              <a:t> (</a:t>
            </a:r>
            <a:r>
              <a:rPr lang="cs-CZ" sz="2400" dirty="0" err="1"/>
              <a:t>high</a:t>
            </a:r>
            <a:r>
              <a:rPr lang="cs-CZ" sz="2400" dirty="0"/>
              <a:t>-risk </a:t>
            </a:r>
            <a:r>
              <a:rPr lang="cs-CZ" sz="2400" dirty="0" err="1"/>
              <a:t>HPVs</a:t>
            </a:r>
            <a:r>
              <a:rPr lang="cs-CZ" sz="2400" dirty="0"/>
              <a:t>, direct p53 </a:t>
            </a:r>
            <a:r>
              <a:rPr lang="cs-CZ" sz="2400" dirty="0" err="1"/>
              <a:t>inactivation</a:t>
            </a:r>
            <a:r>
              <a:rPr lang="cs-CZ" sz="2400" dirty="0"/>
              <a:t>)</a:t>
            </a:r>
          </a:p>
          <a:p>
            <a:endParaRPr lang="cs-CZ" sz="2400" dirty="0"/>
          </a:p>
          <a:p>
            <a:r>
              <a:rPr lang="cs-CZ" sz="2400" u="sng" dirty="0" err="1">
                <a:solidFill>
                  <a:srgbClr val="C00000"/>
                </a:solidFill>
              </a:rPr>
              <a:t>Unfavorable</a:t>
            </a:r>
            <a:r>
              <a:rPr lang="cs-CZ" sz="2400" u="sng" dirty="0">
                <a:solidFill>
                  <a:srgbClr val="C00000"/>
                </a:solidFill>
              </a:rPr>
              <a:t> </a:t>
            </a:r>
            <a:r>
              <a:rPr lang="cs-CZ" sz="2400" u="sng" dirty="0" err="1">
                <a:solidFill>
                  <a:srgbClr val="C00000"/>
                </a:solidFill>
              </a:rPr>
              <a:t>genetic</a:t>
            </a:r>
            <a:r>
              <a:rPr lang="cs-CZ" sz="2400" u="sng" dirty="0">
                <a:solidFill>
                  <a:srgbClr val="C00000"/>
                </a:solidFill>
              </a:rPr>
              <a:t> </a:t>
            </a:r>
            <a:r>
              <a:rPr lang="cs-CZ" sz="2400" u="sng" dirty="0" err="1">
                <a:solidFill>
                  <a:srgbClr val="C00000"/>
                </a:solidFill>
              </a:rPr>
              <a:t>features</a:t>
            </a:r>
            <a:r>
              <a:rPr lang="cs-CZ" sz="2400" dirty="0">
                <a:solidFill>
                  <a:srgbClr val="C00000"/>
                </a:solidFill>
              </a:rPr>
              <a:t>: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Genetic</a:t>
            </a:r>
            <a:r>
              <a:rPr lang="cs-CZ" sz="2400" dirty="0"/>
              <a:t> </a:t>
            </a:r>
            <a:r>
              <a:rPr lang="cs-CZ" sz="2400" dirty="0" err="1"/>
              <a:t>heterogeneity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tumor cell </a:t>
            </a:r>
            <a:r>
              <a:rPr lang="cs-CZ" sz="2400" dirty="0" err="1"/>
              <a:t>population</a:t>
            </a:r>
            <a:r>
              <a:rPr lang="cs-CZ" sz="2400" dirty="0"/>
              <a:t> </a:t>
            </a:r>
          </a:p>
          <a:p>
            <a:endParaRPr lang="cs-CZ" sz="24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400" dirty="0" err="1"/>
              <a:t>Inactivation</a:t>
            </a:r>
            <a:r>
              <a:rPr lang="cs-CZ" sz="2400" dirty="0"/>
              <a:t> </a:t>
            </a:r>
            <a:r>
              <a:rPr lang="cs-CZ" sz="2400" dirty="0" err="1"/>
              <a:t>of</a:t>
            </a:r>
            <a:r>
              <a:rPr lang="cs-CZ" sz="2400" dirty="0"/>
              <a:t> </a:t>
            </a:r>
            <a:r>
              <a:rPr lang="cs-CZ" sz="2400" dirty="0" err="1"/>
              <a:t>genes</a:t>
            </a:r>
            <a:r>
              <a:rPr lang="cs-CZ" sz="2400" dirty="0"/>
              <a:t> </a:t>
            </a:r>
            <a:r>
              <a:rPr lang="cs-CZ" sz="2400" dirty="0" err="1"/>
              <a:t>responding</a:t>
            </a:r>
            <a:r>
              <a:rPr lang="cs-CZ" sz="2400" dirty="0"/>
              <a:t> to </a:t>
            </a:r>
            <a:r>
              <a:rPr lang="cs-CZ" sz="2400" dirty="0" err="1"/>
              <a:t>therapeutic</a:t>
            </a:r>
            <a:r>
              <a:rPr lang="cs-CZ" sz="2400" dirty="0"/>
              <a:t> </a:t>
            </a:r>
            <a:r>
              <a:rPr lang="cs-CZ" sz="2400" dirty="0" err="1"/>
              <a:t>intervention</a:t>
            </a:r>
            <a:endParaRPr lang="cs-CZ" sz="2400" dirty="0"/>
          </a:p>
          <a:p>
            <a:r>
              <a:rPr lang="cs-CZ" sz="2400" dirty="0"/>
              <a:t>     </a:t>
            </a:r>
            <a:r>
              <a:rPr lang="cs-CZ" sz="2400" dirty="0" err="1"/>
              <a:t>within</a:t>
            </a:r>
            <a:r>
              <a:rPr lang="cs-CZ" sz="2400" dirty="0"/>
              <a:t> </a:t>
            </a:r>
            <a:r>
              <a:rPr lang="cs-CZ" sz="2400" dirty="0" err="1"/>
              <a:t>the</a:t>
            </a:r>
            <a:r>
              <a:rPr lang="cs-CZ" sz="2400" dirty="0"/>
              <a:t> DNA </a:t>
            </a:r>
            <a:r>
              <a:rPr lang="cs-CZ" sz="2400" dirty="0" err="1"/>
              <a:t>damage</a:t>
            </a:r>
            <a:r>
              <a:rPr lang="cs-CZ" sz="2400" dirty="0"/>
              <a:t> response (DDR) </a:t>
            </a:r>
            <a:r>
              <a:rPr lang="cs-CZ" sz="2400" dirty="0" err="1"/>
              <a:t>pathway</a:t>
            </a:r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185614454"/>
      </p:ext>
    </p:extLst>
  </p:cSld>
  <p:clrMapOvr>
    <a:masterClrMapping/>
  </p:clrMapOvr>
  <p:transition spd="med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305593" y="188640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3200" dirty="0" err="1">
                <a:solidFill>
                  <a:srgbClr val="9900FF"/>
                </a:solidFill>
              </a:rPr>
              <a:t>Treatment</a:t>
            </a:r>
            <a:r>
              <a:rPr lang="cs-CZ" altLang="cs-CZ" sz="3200" dirty="0">
                <a:solidFill>
                  <a:srgbClr val="9900FF"/>
                </a:solidFill>
              </a:rPr>
              <a:t> „by </a:t>
            </a:r>
            <a:r>
              <a:rPr lang="cs-CZ" altLang="cs-CZ" sz="3200" dirty="0" err="1">
                <a:solidFill>
                  <a:srgbClr val="9900FF"/>
                </a:solidFill>
              </a:rPr>
              <a:t>differentiation</a:t>
            </a:r>
            <a:r>
              <a:rPr lang="cs-CZ" altLang="cs-CZ" sz="3200" dirty="0">
                <a:solidFill>
                  <a:srgbClr val="9900FF"/>
                </a:solidFill>
              </a:rPr>
              <a:t>“:  APL</a:t>
            </a:r>
            <a:endParaRPr lang="cs-CZ" altLang="cs-CZ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70" y="1340768"/>
            <a:ext cx="8186423" cy="4324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5900519" y="6081949"/>
            <a:ext cx="2710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Greaves</a:t>
            </a:r>
            <a:r>
              <a:rPr lang="cs-CZ" sz="1600" dirty="0"/>
              <a:t>, </a:t>
            </a:r>
            <a:r>
              <a:rPr lang="cs-CZ" sz="1600" b="1" i="1" dirty="0" err="1"/>
              <a:t>Nat</a:t>
            </a:r>
            <a:r>
              <a:rPr lang="cs-CZ" sz="1600" b="1" i="1" dirty="0"/>
              <a:t> </a:t>
            </a:r>
            <a:r>
              <a:rPr lang="cs-CZ" sz="1600" b="1" i="1" dirty="0" err="1"/>
              <a:t>Rev</a:t>
            </a:r>
            <a:r>
              <a:rPr lang="cs-CZ" sz="1600" b="1" i="1" dirty="0"/>
              <a:t> </a:t>
            </a:r>
            <a:r>
              <a:rPr lang="cs-CZ" sz="1600" b="1" i="1" dirty="0" err="1"/>
              <a:t>Cancer</a:t>
            </a:r>
            <a:r>
              <a:rPr lang="cs-CZ" sz="1600" b="1" i="1" dirty="0"/>
              <a:t> </a:t>
            </a:r>
            <a:r>
              <a:rPr lang="cs-CZ" sz="1600" dirty="0"/>
              <a:t>20</a:t>
            </a:r>
            <a:r>
              <a:rPr lang="cs-CZ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3398830716"/>
      </p:ext>
    </p:extLst>
  </p:cSld>
  <p:clrMapOvr>
    <a:masterClrMapping/>
  </p:clrMapOvr>
  <p:transition spd="med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9" name="Text Box 9"/>
          <p:cNvSpPr txBox="1">
            <a:spLocks noChangeArrowheads="1"/>
          </p:cNvSpPr>
          <p:nvPr/>
        </p:nvSpPr>
        <p:spPr bwMode="auto">
          <a:xfrm>
            <a:off x="3111500" y="928688"/>
            <a:ext cx="1841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cs-CZ" altLang="cs-CZ"/>
          </a:p>
        </p:txBody>
      </p:sp>
      <p:sp>
        <p:nvSpPr>
          <p:cNvPr id="41990" name="Text Box 10"/>
          <p:cNvSpPr txBox="1">
            <a:spLocks noChangeArrowheads="1"/>
          </p:cNvSpPr>
          <p:nvPr/>
        </p:nvSpPr>
        <p:spPr bwMode="auto">
          <a:xfrm>
            <a:off x="2824163" y="928688"/>
            <a:ext cx="16764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cs-CZ" altLang="cs-CZ">
              <a:solidFill>
                <a:srgbClr val="FF0000"/>
              </a:solidFill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>
          <a:xfrm>
            <a:off x="1331640" y="188640"/>
            <a:ext cx="6560914" cy="6407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altLang="cs-CZ" sz="3200" dirty="0" err="1">
                <a:solidFill>
                  <a:srgbClr val="9900FF"/>
                </a:solidFill>
              </a:rPr>
              <a:t>Therapy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using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monoclonal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antibodies</a:t>
            </a:r>
            <a:endParaRPr lang="en-US" altLang="cs-CZ" sz="3200" dirty="0">
              <a:solidFill>
                <a:srgbClr val="9900FF"/>
              </a:solidFill>
            </a:endParaRPr>
          </a:p>
        </p:txBody>
      </p:sp>
      <p:pic>
        <p:nvPicPr>
          <p:cNvPr id="1026" name="Picture 2" descr="Výsledek obrázku pro ofatumumab mechanism of a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148" y="1527317"/>
            <a:ext cx="4433931" cy="4061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891118" y="1844824"/>
            <a:ext cx="415306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Targeting</a:t>
            </a:r>
            <a:r>
              <a:rPr lang="cs-CZ" sz="2000" dirty="0"/>
              <a:t> to a cell </a:t>
            </a:r>
            <a:r>
              <a:rPr lang="cs-CZ" sz="2000" dirty="0" err="1"/>
              <a:t>surface</a:t>
            </a:r>
            <a:r>
              <a:rPr lang="cs-CZ" sz="2000" dirty="0"/>
              <a:t> epitope</a:t>
            </a:r>
          </a:p>
          <a:p>
            <a:r>
              <a:rPr lang="cs-CZ" sz="2000" dirty="0"/>
              <a:t>     (specificity </a:t>
            </a:r>
            <a:r>
              <a:rPr lang="cs-CZ" sz="2000" dirty="0" err="1"/>
              <a:t>vs.effectivity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/>
              <a:t>1st </a:t>
            </a:r>
            <a:r>
              <a:rPr lang="cs-CZ" sz="2000" dirty="0" err="1"/>
              <a:t>mAb</a:t>
            </a:r>
            <a:r>
              <a:rPr lang="cs-CZ" sz="2000" dirty="0"/>
              <a:t> in </a:t>
            </a:r>
            <a:r>
              <a:rPr lang="cs-CZ" sz="2000" dirty="0" err="1"/>
              <a:t>clinic</a:t>
            </a:r>
            <a:r>
              <a:rPr lang="cs-CZ" sz="2000" dirty="0"/>
              <a:t>: </a:t>
            </a:r>
            <a:r>
              <a:rPr lang="cs-CZ" sz="2000" dirty="0" err="1"/>
              <a:t>rituximab</a:t>
            </a:r>
            <a:r>
              <a:rPr lang="cs-CZ" sz="2000" dirty="0"/>
              <a:t>, 1997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Available</a:t>
            </a:r>
            <a:r>
              <a:rPr lang="cs-CZ" sz="2000" dirty="0"/>
              <a:t> </a:t>
            </a:r>
            <a:r>
              <a:rPr lang="cs-CZ" sz="2000" dirty="0" err="1"/>
              <a:t>also</a:t>
            </a:r>
            <a:r>
              <a:rPr lang="cs-CZ" sz="2000" dirty="0"/>
              <a:t> </a:t>
            </a:r>
            <a:r>
              <a:rPr lang="cs-CZ" sz="2000" dirty="0" err="1"/>
              <a:t>fo</a:t>
            </a:r>
            <a:r>
              <a:rPr lang="cs-CZ" sz="2000" dirty="0"/>
              <a:t> solid </a:t>
            </a:r>
            <a:r>
              <a:rPr lang="cs-CZ" sz="2000" dirty="0" err="1"/>
              <a:t>cancers</a:t>
            </a:r>
            <a:endParaRPr lang="cs-CZ" sz="2000" dirty="0"/>
          </a:p>
          <a:p>
            <a:r>
              <a:rPr lang="cs-CZ" sz="2000" dirty="0"/>
              <a:t>      (</a:t>
            </a:r>
            <a:r>
              <a:rPr lang="cs-CZ" sz="2000" dirty="0" err="1"/>
              <a:t>e.g</a:t>
            </a:r>
            <a:r>
              <a:rPr lang="cs-CZ" sz="2000" dirty="0"/>
              <a:t>. </a:t>
            </a:r>
            <a:r>
              <a:rPr lang="cs-CZ" sz="2000" dirty="0" err="1"/>
              <a:t>trastuzumab</a:t>
            </a:r>
            <a:r>
              <a:rPr lang="cs-CZ" sz="2000" dirty="0"/>
              <a:t> in </a:t>
            </a:r>
            <a:r>
              <a:rPr lang="cs-CZ" sz="2000" dirty="0" err="1"/>
              <a:t>breast</a:t>
            </a:r>
            <a:r>
              <a:rPr lang="cs-CZ" sz="2000" dirty="0"/>
              <a:t> </a:t>
            </a:r>
            <a:r>
              <a:rPr lang="cs-CZ" sz="2000" dirty="0" err="1"/>
              <a:t>cancer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Complex</a:t>
            </a:r>
            <a:r>
              <a:rPr lang="cs-CZ" sz="2000" dirty="0"/>
              <a:t> </a:t>
            </a:r>
            <a:r>
              <a:rPr lang="cs-CZ" sz="2000" dirty="0" err="1"/>
              <a:t>machanisms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action</a:t>
            </a:r>
            <a:endParaRPr lang="cs-CZ" sz="2000" dirty="0"/>
          </a:p>
          <a:p>
            <a:r>
              <a:rPr lang="cs-CZ" sz="2000" dirty="0"/>
              <a:t>      (CDC, ADCC, </a:t>
            </a:r>
            <a:r>
              <a:rPr lang="cs-CZ" sz="2000" dirty="0" err="1"/>
              <a:t>apoptosis</a:t>
            </a:r>
            <a:r>
              <a:rPr lang="cs-CZ" sz="2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2106088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76718" y="260648"/>
            <a:ext cx="8435975" cy="850453"/>
          </a:xfrm>
        </p:spPr>
        <p:txBody>
          <a:bodyPr>
            <a:noAutofit/>
          </a:bodyPr>
          <a:lstStyle/>
          <a:p>
            <a:pPr eaLnBrk="1" hangingPunct="1"/>
            <a:r>
              <a:rPr lang="cs-CZ" sz="3200" b="1" dirty="0">
                <a:solidFill>
                  <a:srgbClr val="9966FF"/>
                </a:solidFill>
              </a:rPr>
              <a:t>Protein </a:t>
            </a:r>
            <a:r>
              <a:rPr lang="cs-CZ" sz="3200" b="1" dirty="0" err="1">
                <a:solidFill>
                  <a:srgbClr val="9966FF"/>
                </a:solidFill>
              </a:rPr>
              <a:t>targeting</a:t>
            </a:r>
            <a:r>
              <a:rPr lang="cs-CZ" sz="3200" b="1" dirty="0">
                <a:solidFill>
                  <a:srgbClr val="9966FF"/>
                </a:solidFill>
              </a:rPr>
              <a:t> (</a:t>
            </a:r>
            <a:r>
              <a:rPr lang="cs-CZ" sz="3200" b="1" dirty="0" err="1">
                <a:solidFill>
                  <a:srgbClr val="9966FF"/>
                </a:solidFill>
              </a:rPr>
              <a:t>inhibition</a:t>
            </a:r>
            <a:r>
              <a:rPr lang="cs-CZ" sz="3200" b="1" dirty="0">
                <a:solidFill>
                  <a:srgbClr val="9966FF"/>
                </a:solidFill>
              </a:rPr>
              <a:t>) </a:t>
            </a:r>
            <a:r>
              <a:rPr lang="cs-CZ" sz="3200" b="1" dirty="0" err="1">
                <a:solidFill>
                  <a:srgbClr val="9966FF"/>
                </a:solidFill>
              </a:rPr>
              <a:t>using</a:t>
            </a:r>
            <a:r>
              <a:rPr lang="cs-CZ" sz="3200" b="1" dirty="0">
                <a:solidFill>
                  <a:srgbClr val="9966FF"/>
                </a:solidFill>
              </a:rPr>
              <a:t> </a:t>
            </a:r>
            <a:r>
              <a:rPr lang="cs-CZ" sz="3200" b="1" dirty="0" err="1">
                <a:solidFill>
                  <a:srgbClr val="9966FF"/>
                </a:solidFill>
              </a:rPr>
              <a:t>small</a:t>
            </a:r>
            <a:r>
              <a:rPr lang="cs-CZ" sz="3200" b="1" dirty="0">
                <a:solidFill>
                  <a:srgbClr val="9966FF"/>
                </a:solidFill>
              </a:rPr>
              <a:t> </a:t>
            </a:r>
            <a:r>
              <a:rPr lang="cs-CZ" sz="3200" b="1" dirty="0" err="1">
                <a:solidFill>
                  <a:srgbClr val="9966FF"/>
                </a:solidFill>
              </a:rPr>
              <a:t>molecules</a:t>
            </a:r>
            <a:endParaRPr lang="cs-CZ" sz="3200" b="1" dirty="0">
              <a:solidFill>
                <a:srgbClr val="9966FF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241076" y="6014269"/>
            <a:ext cx="67153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Adopted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: </a:t>
            </a:r>
            <a:r>
              <a:rPr lang="cs-CZ" sz="1600" dirty="0" err="1"/>
              <a:t>Vogelstein</a:t>
            </a:r>
            <a:r>
              <a:rPr lang="cs-CZ" sz="1600" dirty="0"/>
              <a:t> B et al. </a:t>
            </a:r>
            <a:r>
              <a:rPr lang="cs-CZ" sz="1600" dirty="0" err="1"/>
              <a:t>Cancer</a:t>
            </a:r>
            <a:r>
              <a:rPr lang="cs-CZ" sz="1600" dirty="0"/>
              <a:t> Genome </a:t>
            </a:r>
            <a:r>
              <a:rPr lang="cs-CZ" sz="1600" dirty="0" err="1"/>
              <a:t>Landscapes</a:t>
            </a:r>
            <a:r>
              <a:rPr lang="cs-CZ" sz="1600" dirty="0"/>
              <a:t>, </a:t>
            </a:r>
            <a:r>
              <a:rPr lang="cs-CZ" sz="1600" b="1" dirty="0"/>
              <a:t>Science</a:t>
            </a:r>
            <a:r>
              <a:rPr lang="cs-CZ" sz="1600" dirty="0"/>
              <a:t> 2013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179568" y="1916832"/>
            <a:ext cx="67687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rgbClr val="0000FF"/>
                </a:solidFill>
              </a:rPr>
              <a:t>Kinases</a:t>
            </a:r>
            <a:r>
              <a:rPr lang="cs-CZ" sz="2000" dirty="0">
                <a:solidFill>
                  <a:srgbClr val="0000FF"/>
                </a:solidFill>
              </a:rPr>
              <a:t>:</a:t>
            </a:r>
            <a:r>
              <a:rPr lang="cs-CZ" sz="2000" dirty="0"/>
              <a:t> </a:t>
            </a:r>
            <a:r>
              <a:rPr lang="cs-CZ" sz="2000" dirty="0" err="1"/>
              <a:t>relatively</a:t>
            </a:r>
            <a:r>
              <a:rPr lang="cs-CZ" sz="2000" dirty="0"/>
              <a:t> „</a:t>
            </a:r>
            <a:r>
              <a:rPr lang="cs-CZ" sz="2000" dirty="0" err="1"/>
              <a:t>easy“inhibition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enzymatic</a:t>
            </a:r>
            <a:r>
              <a:rPr lang="cs-CZ" sz="2000" dirty="0"/>
              <a:t> </a:t>
            </a:r>
            <a:r>
              <a:rPr lang="cs-CZ" sz="2000" dirty="0" err="1"/>
              <a:t>activity</a:t>
            </a:r>
            <a:endParaRPr lang="cs-CZ" sz="2000" dirty="0"/>
          </a:p>
          <a:p>
            <a:r>
              <a:rPr lang="cs-CZ" sz="2000" dirty="0"/>
              <a:t>      </a:t>
            </a:r>
            <a:r>
              <a:rPr lang="cs-CZ" sz="2000" dirty="0" err="1"/>
              <a:t>All</a:t>
            </a:r>
            <a:r>
              <a:rPr lang="cs-CZ" sz="2000" dirty="0"/>
              <a:t> </a:t>
            </a:r>
            <a:r>
              <a:rPr lang="cs-CZ" sz="2000" dirty="0" err="1"/>
              <a:t>clinically</a:t>
            </a:r>
            <a:r>
              <a:rPr lang="cs-CZ" sz="2000" dirty="0"/>
              <a:t> </a:t>
            </a:r>
            <a:r>
              <a:rPr lang="cs-CZ" sz="2000" dirty="0" err="1"/>
              <a:t>approved</a:t>
            </a:r>
            <a:r>
              <a:rPr lang="cs-CZ" sz="2000" dirty="0"/>
              <a:t> </a:t>
            </a:r>
            <a:r>
              <a:rPr lang="cs-CZ" sz="2000" dirty="0" err="1"/>
              <a:t>small</a:t>
            </a:r>
            <a:r>
              <a:rPr lang="cs-CZ" sz="2000" dirty="0"/>
              <a:t> </a:t>
            </a:r>
            <a:r>
              <a:rPr lang="cs-CZ" sz="2000" dirty="0" err="1"/>
              <a:t>molecule</a:t>
            </a:r>
            <a:r>
              <a:rPr lang="cs-CZ" sz="2000" dirty="0"/>
              <a:t> </a:t>
            </a:r>
            <a:r>
              <a:rPr lang="cs-CZ" sz="2000" dirty="0" err="1"/>
              <a:t>drugs</a:t>
            </a:r>
            <a:r>
              <a:rPr lang="cs-CZ" sz="2000" dirty="0"/>
              <a:t> </a:t>
            </a:r>
            <a:r>
              <a:rPr lang="cs-CZ" sz="2000" dirty="0" err="1"/>
              <a:t>target</a:t>
            </a:r>
            <a:r>
              <a:rPr lang="cs-CZ" sz="2000" dirty="0"/>
              <a:t> </a:t>
            </a:r>
            <a:r>
              <a:rPr lang="cs-CZ" sz="2000" dirty="0" err="1"/>
              <a:t>kinases</a:t>
            </a:r>
            <a:endParaRPr lang="cs-CZ" sz="2000" dirty="0"/>
          </a:p>
          <a:p>
            <a:r>
              <a:rPr lang="cs-CZ" sz="2000" dirty="0"/>
              <a:t>    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 err="1">
                <a:solidFill>
                  <a:srgbClr val="0000FF"/>
                </a:solidFill>
              </a:rPr>
              <a:t>Oncogenes</a:t>
            </a:r>
            <a:r>
              <a:rPr lang="cs-CZ" sz="2000" dirty="0">
                <a:solidFill>
                  <a:srgbClr val="0000FF"/>
                </a:solidFill>
              </a:rPr>
              <a:t>:</a:t>
            </a:r>
            <a:r>
              <a:rPr lang="cs-CZ" sz="2000" dirty="0"/>
              <a:t> </a:t>
            </a:r>
            <a:r>
              <a:rPr lang="cs-CZ" sz="2000" dirty="0" err="1"/>
              <a:t>only</a:t>
            </a:r>
            <a:r>
              <a:rPr lang="cs-CZ" sz="2000" dirty="0"/>
              <a:t> minority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them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enzymatic</a:t>
            </a:r>
            <a:r>
              <a:rPr lang="cs-CZ" sz="2000" dirty="0"/>
              <a:t> </a:t>
            </a:r>
            <a:r>
              <a:rPr lang="cs-CZ" sz="2000" dirty="0" err="1"/>
              <a:t>activity</a:t>
            </a:r>
            <a:endParaRPr lang="cs-CZ" sz="2000" dirty="0"/>
          </a:p>
          <a:p>
            <a:r>
              <a:rPr lang="cs-CZ" sz="2000" dirty="0"/>
              <a:t>      In </a:t>
            </a:r>
            <a:r>
              <a:rPr lang="cs-CZ" sz="2000" dirty="0" err="1"/>
              <a:t>contrast</a:t>
            </a:r>
            <a:r>
              <a:rPr lang="cs-CZ" sz="2000" dirty="0"/>
              <a:t>, many </a:t>
            </a:r>
            <a:r>
              <a:rPr lang="cs-CZ" sz="2000" dirty="0" err="1"/>
              <a:t>oncogenes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multiple</a:t>
            </a:r>
            <a:r>
              <a:rPr lang="cs-CZ" sz="2000" dirty="0"/>
              <a:t> </a:t>
            </a:r>
            <a:r>
              <a:rPr lang="cs-CZ" sz="2000" dirty="0" err="1"/>
              <a:t>interactions</a:t>
            </a:r>
            <a:endParaRPr lang="cs-CZ" sz="2000" dirty="0"/>
          </a:p>
          <a:p>
            <a:endParaRPr lang="cs-CZ" sz="2000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cs-CZ" sz="2000" dirty="0">
                <a:solidFill>
                  <a:srgbClr val="0000FF"/>
                </a:solidFill>
              </a:rPr>
              <a:t>Tumor-</a:t>
            </a:r>
            <a:r>
              <a:rPr lang="cs-CZ" sz="2000" dirty="0" err="1">
                <a:solidFill>
                  <a:srgbClr val="0000FF"/>
                </a:solidFill>
              </a:rPr>
              <a:t>suppressors</a:t>
            </a:r>
            <a:r>
              <a:rPr lang="cs-CZ" sz="2000" dirty="0">
                <a:solidFill>
                  <a:srgbClr val="0000FF"/>
                </a:solidFill>
              </a:rPr>
              <a:t>:</a:t>
            </a:r>
            <a:r>
              <a:rPr lang="cs-CZ" sz="2000" dirty="0"/>
              <a:t> very </a:t>
            </a:r>
            <a:r>
              <a:rPr lang="cs-CZ" sz="2000" dirty="0" err="1"/>
              <a:t>difficult</a:t>
            </a:r>
            <a:r>
              <a:rPr lang="cs-CZ" sz="2000" dirty="0"/>
              <a:t> </a:t>
            </a:r>
            <a:r>
              <a:rPr lang="cs-CZ" sz="2000" dirty="0" err="1"/>
              <a:t>replacement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lost</a:t>
            </a:r>
            <a:r>
              <a:rPr lang="cs-CZ" sz="2000" dirty="0"/>
              <a:t> </a:t>
            </a:r>
            <a:r>
              <a:rPr lang="cs-CZ" sz="2000" dirty="0" err="1"/>
              <a:t>function</a:t>
            </a:r>
            <a:r>
              <a:rPr lang="cs-CZ" sz="2000" dirty="0"/>
              <a:t>.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option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to </a:t>
            </a:r>
            <a:r>
              <a:rPr lang="cs-CZ" sz="2000" dirty="0" err="1"/>
              <a:t>target</a:t>
            </a:r>
            <a:r>
              <a:rPr lang="cs-CZ" sz="2000" dirty="0"/>
              <a:t> a </a:t>
            </a:r>
            <a:r>
              <a:rPr lang="cs-CZ" sz="2000" dirty="0" err="1"/>
              <a:t>complementary</a:t>
            </a:r>
            <a:r>
              <a:rPr lang="cs-CZ" sz="2000" dirty="0"/>
              <a:t> </a:t>
            </a:r>
            <a:r>
              <a:rPr lang="cs-CZ" sz="2000" dirty="0" err="1"/>
              <a:t>activated</a:t>
            </a:r>
            <a:r>
              <a:rPr lang="cs-CZ" sz="2000" dirty="0"/>
              <a:t> </a:t>
            </a:r>
            <a:r>
              <a:rPr lang="cs-CZ" sz="2000" dirty="0" err="1"/>
              <a:t>pathway</a:t>
            </a:r>
            <a:r>
              <a:rPr lang="cs-CZ" sz="2000" dirty="0"/>
              <a:t> (</a:t>
            </a:r>
            <a:r>
              <a:rPr lang="cs-CZ" sz="2000" dirty="0" err="1"/>
              <a:t>e.g</a:t>
            </a:r>
            <a:r>
              <a:rPr lang="cs-CZ" sz="2000" dirty="0"/>
              <a:t>. BRCA </a:t>
            </a:r>
            <a:r>
              <a:rPr lang="cs-CZ" sz="2000" dirty="0" err="1"/>
              <a:t>loss</a:t>
            </a:r>
            <a:r>
              <a:rPr lang="cs-CZ" sz="2000" dirty="0"/>
              <a:t> → </a:t>
            </a:r>
            <a:r>
              <a:rPr lang="cs-CZ" sz="2000" dirty="0" err="1"/>
              <a:t>addiction</a:t>
            </a:r>
            <a:r>
              <a:rPr lang="cs-CZ" sz="2000" dirty="0"/>
              <a:t> to PARP </a:t>
            </a:r>
            <a:r>
              <a:rPr lang="cs-CZ" sz="2000" dirty="0" err="1"/>
              <a:t>activity</a:t>
            </a:r>
            <a:r>
              <a:rPr lang="cs-CZ" sz="2000" dirty="0"/>
              <a:t>).  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cs-CZ" dirty="0"/>
          </a:p>
          <a:p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5750113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>
          <a:xfrm>
            <a:off x="331930" y="116632"/>
            <a:ext cx="8435975" cy="706437"/>
          </a:xfrm>
        </p:spPr>
        <p:txBody>
          <a:bodyPr>
            <a:noAutofit/>
          </a:bodyPr>
          <a:lstStyle/>
          <a:p>
            <a:pPr eaLnBrk="1" hangingPunct="1"/>
            <a:r>
              <a:rPr lang="cs-CZ" sz="3200" b="1" dirty="0" err="1">
                <a:solidFill>
                  <a:srgbClr val="9966FF"/>
                </a:solidFill>
              </a:rPr>
              <a:t>Synthetic</a:t>
            </a:r>
            <a:r>
              <a:rPr lang="cs-CZ" sz="3200" b="1" dirty="0">
                <a:solidFill>
                  <a:srgbClr val="9966FF"/>
                </a:solidFill>
              </a:rPr>
              <a:t> </a:t>
            </a:r>
            <a:r>
              <a:rPr lang="cs-CZ" sz="3200" b="1" dirty="0" err="1">
                <a:solidFill>
                  <a:srgbClr val="9966FF"/>
                </a:solidFill>
              </a:rPr>
              <a:t>lethality</a:t>
            </a:r>
            <a:r>
              <a:rPr lang="cs-CZ" sz="3200" b="1" dirty="0">
                <a:solidFill>
                  <a:srgbClr val="9966FF"/>
                </a:solidFill>
              </a:rPr>
              <a:t> </a:t>
            </a:r>
            <a:r>
              <a:rPr lang="cs-CZ" sz="3200" b="1" dirty="0" err="1">
                <a:solidFill>
                  <a:srgbClr val="9966FF"/>
                </a:solidFill>
              </a:rPr>
              <a:t>within</a:t>
            </a:r>
            <a:r>
              <a:rPr lang="cs-CZ" sz="3200" b="1" dirty="0">
                <a:solidFill>
                  <a:srgbClr val="9966FF"/>
                </a:solidFill>
              </a:rPr>
              <a:t> DNA </a:t>
            </a:r>
            <a:r>
              <a:rPr lang="cs-CZ" sz="3200" b="1" dirty="0" err="1">
                <a:solidFill>
                  <a:srgbClr val="9966FF"/>
                </a:solidFill>
              </a:rPr>
              <a:t>damage</a:t>
            </a:r>
            <a:r>
              <a:rPr lang="cs-CZ" sz="3200" b="1" dirty="0">
                <a:solidFill>
                  <a:srgbClr val="9966FF"/>
                </a:solidFill>
              </a:rPr>
              <a:t> response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4932040" y="6086654"/>
            <a:ext cx="363881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dirty="0" err="1"/>
              <a:t>Adopted</a:t>
            </a:r>
            <a:r>
              <a:rPr lang="cs-CZ" sz="1600" dirty="0"/>
              <a:t> </a:t>
            </a:r>
            <a:r>
              <a:rPr lang="cs-CZ" sz="1600" dirty="0" err="1"/>
              <a:t>from</a:t>
            </a:r>
            <a:r>
              <a:rPr lang="cs-CZ" sz="1600" dirty="0"/>
              <a:t>: Fang B, </a:t>
            </a:r>
            <a:r>
              <a:rPr lang="cs-CZ" sz="1600" b="1" i="1" dirty="0"/>
              <a:t>J Med </a:t>
            </a:r>
            <a:r>
              <a:rPr lang="cs-CZ" sz="1600" b="1" i="1" dirty="0" err="1"/>
              <a:t>Chem</a:t>
            </a:r>
            <a:r>
              <a:rPr lang="cs-CZ" sz="1600" b="1" i="1" dirty="0"/>
              <a:t> </a:t>
            </a:r>
            <a:r>
              <a:rPr lang="cs-CZ" sz="1600" dirty="0"/>
              <a:t>2014 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715" y="1196752"/>
            <a:ext cx="8004355" cy="4099218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</p:pic>
      <p:sp>
        <p:nvSpPr>
          <p:cNvPr id="6" name="Šipka doleva 5"/>
          <p:cNvSpPr/>
          <p:nvPr/>
        </p:nvSpPr>
        <p:spPr>
          <a:xfrm>
            <a:off x="7524328" y="3044854"/>
            <a:ext cx="576064" cy="2423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0000"/>
              </a:solidFill>
            </a:endParaRPr>
          </a:p>
        </p:txBody>
      </p:sp>
      <p:sp>
        <p:nvSpPr>
          <p:cNvPr id="8" name="Zaoblený obdélník 7"/>
          <p:cNvSpPr/>
          <p:nvPr/>
        </p:nvSpPr>
        <p:spPr>
          <a:xfrm>
            <a:off x="4034060" y="3246361"/>
            <a:ext cx="681956" cy="61468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2123728" y="2127787"/>
            <a:ext cx="1080119" cy="62396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63783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55705" y="476672"/>
            <a:ext cx="8137525" cy="620688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>
                <a:solidFill>
                  <a:srgbClr val="9900FF"/>
                </a:solidFill>
              </a:rPr>
              <a:t>Specific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targeting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may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lead</a:t>
            </a:r>
            <a:r>
              <a:rPr lang="cs-CZ" altLang="cs-CZ" sz="3200" dirty="0">
                <a:solidFill>
                  <a:srgbClr val="9900FF"/>
                </a:solidFill>
              </a:rPr>
              <a:t> to </a:t>
            </a:r>
            <a:r>
              <a:rPr lang="cs-CZ" altLang="cs-CZ" sz="3200" dirty="0" err="1">
                <a:solidFill>
                  <a:srgbClr val="9900FF"/>
                </a:solidFill>
              </a:rPr>
              <a:t>distinct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outcomes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406326" y="2060848"/>
            <a:ext cx="851483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Mutation</a:t>
            </a:r>
            <a:r>
              <a:rPr lang="cs-CZ" sz="2000" dirty="0"/>
              <a:t> </a:t>
            </a:r>
            <a:r>
              <a:rPr lang="cs-CZ" sz="2000" b="1" dirty="0"/>
              <a:t>V600E </a:t>
            </a:r>
            <a:r>
              <a:rPr lang="cs-CZ" sz="2000" dirty="0"/>
              <a:t>in </a:t>
            </a:r>
            <a:r>
              <a:rPr lang="cs-CZ" sz="2000" b="1" dirty="0"/>
              <a:t>BRAF protein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detected</a:t>
            </a:r>
            <a:r>
              <a:rPr lang="cs-CZ" sz="2000" dirty="0"/>
              <a:t> in </a:t>
            </a:r>
            <a:r>
              <a:rPr lang="cs-CZ" sz="2000" b="1" dirty="0" err="1">
                <a:solidFill>
                  <a:srgbClr val="0000FF"/>
                </a:solidFill>
              </a:rPr>
              <a:t>malignant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 err="1">
                <a:solidFill>
                  <a:srgbClr val="0000FF"/>
                </a:solidFill>
              </a:rPr>
              <a:t>melanoma</a:t>
            </a:r>
            <a:r>
              <a:rPr lang="cs-CZ" sz="2000" b="1" dirty="0">
                <a:solidFill>
                  <a:srgbClr val="0000FF"/>
                </a:solidFill>
              </a:rPr>
              <a:t>  </a:t>
            </a:r>
            <a:r>
              <a:rPr lang="cs-CZ" sz="2000" dirty="0"/>
              <a:t>(MM)</a:t>
            </a:r>
          </a:p>
          <a:p>
            <a:r>
              <a:rPr lang="cs-CZ" sz="2000" dirty="0"/>
              <a:t>as </a:t>
            </a:r>
            <a:r>
              <a:rPr lang="cs-CZ" sz="2000" dirty="0" err="1"/>
              <a:t>well</a:t>
            </a:r>
            <a:r>
              <a:rPr lang="cs-CZ" sz="2000" dirty="0"/>
              <a:t> as in </a:t>
            </a:r>
            <a:r>
              <a:rPr lang="cs-CZ" sz="2000" dirty="0" err="1"/>
              <a:t>metastatic</a:t>
            </a:r>
            <a:r>
              <a:rPr lang="cs-CZ" sz="2000" dirty="0"/>
              <a:t> </a:t>
            </a:r>
            <a:r>
              <a:rPr lang="cs-CZ" sz="2000" b="1" dirty="0" err="1">
                <a:solidFill>
                  <a:srgbClr val="0000FF"/>
                </a:solidFill>
              </a:rPr>
              <a:t>colorectal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b="1" dirty="0" err="1">
                <a:solidFill>
                  <a:srgbClr val="0000FF"/>
                </a:solidFill>
              </a:rPr>
              <a:t>cancer</a:t>
            </a:r>
            <a:r>
              <a:rPr lang="cs-CZ" sz="2000" b="1" dirty="0">
                <a:solidFill>
                  <a:srgbClr val="0000FF"/>
                </a:solidFill>
              </a:rPr>
              <a:t> </a:t>
            </a:r>
            <a:r>
              <a:rPr lang="cs-CZ" sz="2000" dirty="0"/>
              <a:t>(CRC)</a:t>
            </a:r>
          </a:p>
          <a:p>
            <a:endParaRPr lang="cs-CZ" sz="2000" dirty="0"/>
          </a:p>
          <a:p>
            <a:r>
              <a:rPr lang="cs-CZ" sz="2000" dirty="0" err="1"/>
              <a:t>However</a:t>
            </a:r>
            <a:r>
              <a:rPr lang="cs-CZ" sz="2000" dirty="0"/>
              <a:t>, a </a:t>
            </a:r>
            <a:r>
              <a:rPr lang="cs-CZ" sz="2000" dirty="0" err="1"/>
              <a:t>specific</a:t>
            </a:r>
            <a:r>
              <a:rPr lang="cs-CZ" sz="2000" dirty="0"/>
              <a:t> inhibitor </a:t>
            </a:r>
            <a:r>
              <a:rPr lang="cs-CZ" sz="2000" dirty="0" err="1"/>
              <a:t>of</a:t>
            </a:r>
            <a:r>
              <a:rPr lang="cs-CZ" sz="2000" dirty="0"/>
              <a:t> BRAF </a:t>
            </a:r>
            <a:r>
              <a:rPr lang="cs-CZ" sz="2000" dirty="0" err="1"/>
              <a:t>signalling</a:t>
            </a:r>
            <a:r>
              <a:rPr lang="cs-CZ" sz="2000" dirty="0"/>
              <a:t> (</a:t>
            </a:r>
            <a:r>
              <a:rPr lang="cs-CZ" sz="2000" dirty="0" err="1"/>
              <a:t>Vemurafenib</a:t>
            </a:r>
            <a:r>
              <a:rPr lang="cs-CZ" sz="2000" dirty="0"/>
              <a:t>)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hihgly</a:t>
            </a:r>
            <a:r>
              <a:rPr lang="cs-CZ" sz="2000" dirty="0"/>
              <a:t> </a:t>
            </a:r>
            <a:r>
              <a:rPr lang="cs-CZ" sz="2000" dirty="0" err="1"/>
              <a:t>effective</a:t>
            </a:r>
            <a:endParaRPr lang="cs-CZ" sz="2000" dirty="0"/>
          </a:p>
          <a:p>
            <a:r>
              <a:rPr lang="cs-CZ" sz="2000" dirty="0"/>
              <a:t>in MM, but not in CRC</a:t>
            </a:r>
          </a:p>
          <a:p>
            <a:endParaRPr lang="cs-CZ" sz="2000" dirty="0"/>
          </a:p>
          <a:p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reasons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</a:t>
            </a:r>
            <a:r>
              <a:rPr lang="cs-CZ" sz="2000" dirty="0" err="1"/>
              <a:t>an</a:t>
            </a:r>
            <a:r>
              <a:rPr lang="cs-CZ" sz="2000" dirty="0"/>
              <a:t> </a:t>
            </a:r>
            <a:r>
              <a:rPr lang="cs-CZ" sz="2000" dirty="0" err="1"/>
              <a:t>activation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PI3K/AKT </a:t>
            </a:r>
            <a:r>
              <a:rPr lang="cs-CZ" sz="2000" dirty="0" err="1"/>
              <a:t>pathway</a:t>
            </a:r>
            <a:r>
              <a:rPr lang="cs-CZ" sz="2000" dirty="0"/>
              <a:t> </a:t>
            </a:r>
            <a:r>
              <a:rPr lang="cs-CZ" sz="2000" dirty="0" err="1"/>
              <a:t>eliminating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effect</a:t>
            </a:r>
            <a:r>
              <a:rPr lang="cs-CZ" sz="2000" dirty="0"/>
              <a:t>  </a:t>
            </a:r>
          </a:p>
          <a:p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inhibition</a:t>
            </a:r>
            <a:r>
              <a:rPr lang="cs-CZ" sz="2000" dirty="0"/>
              <a:t> in 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latter</a:t>
            </a:r>
            <a:r>
              <a:rPr lang="cs-CZ" sz="2000" dirty="0"/>
              <a:t> </a:t>
            </a:r>
            <a:r>
              <a:rPr lang="cs-CZ" sz="2000" dirty="0" err="1"/>
              <a:t>cancer</a:t>
            </a:r>
            <a:r>
              <a:rPr lang="cs-CZ" sz="2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20601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03237" y="188640"/>
            <a:ext cx="8137525" cy="620688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>
                <a:solidFill>
                  <a:srgbClr val="9900FF"/>
                </a:solidFill>
              </a:rPr>
              <a:t>Current</a:t>
            </a:r>
            <a:r>
              <a:rPr lang="cs-CZ" altLang="cs-CZ" sz="3200" dirty="0">
                <a:solidFill>
                  <a:srgbClr val="9900FF"/>
                </a:solidFill>
              </a:rPr>
              <a:t> portfolio </a:t>
            </a:r>
            <a:r>
              <a:rPr lang="cs-CZ" altLang="cs-CZ" sz="3200" dirty="0" err="1">
                <a:solidFill>
                  <a:srgbClr val="9900FF"/>
                </a:solidFill>
              </a:rPr>
              <a:t>of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specific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molecular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  <a:r>
              <a:rPr lang="cs-CZ" altLang="cs-CZ" sz="3200" dirty="0" err="1">
                <a:solidFill>
                  <a:srgbClr val="9900FF"/>
                </a:solidFill>
              </a:rPr>
              <a:t>targeting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908720"/>
            <a:ext cx="7458075" cy="549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312441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71800" y="116632"/>
            <a:ext cx="3816424" cy="620688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 err="1">
                <a:solidFill>
                  <a:srgbClr val="9900FF"/>
                </a:solidFill>
              </a:rPr>
              <a:t>Summary</a:t>
            </a:r>
            <a:r>
              <a:rPr lang="cs-CZ" altLang="cs-CZ" sz="3200" dirty="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539552" y="1072885"/>
            <a:ext cx="8457893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 err="1"/>
              <a:t>Cancer</a:t>
            </a:r>
            <a:r>
              <a:rPr lang="cs-CZ" sz="2000" dirty="0"/>
              <a:t> </a:t>
            </a:r>
            <a:r>
              <a:rPr lang="cs-CZ" sz="2000" dirty="0" err="1"/>
              <a:t>is</a:t>
            </a:r>
            <a:r>
              <a:rPr lang="cs-CZ" sz="2000" dirty="0"/>
              <a:t> a </a:t>
            </a:r>
            <a:r>
              <a:rPr lang="cs-CZ" sz="2000" b="1" dirty="0"/>
              <a:t>„</a:t>
            </a:r>
            <a:r>
              <a:rPr lang="cs-CZ" sz="2000" b="1" dirty="0" err="1"/>
              <a:t>disease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genes</a:t>
            </a:r>
            <a:r>
              <a:rPr lang="cs-CZ" sz="2000" b="1" dirty="0"/>
              <a:t>“</a:t>
            </a:r>
            <a:r>
              <a:rPr lang="cs-CZ" sz="2000" dirty="0"/>
              <a:t>, </a:t>
            </a:r>
            <a:r>
              <a:rPr lang="cs-CZ" sz="2000" dirty="0" err="1"/>
              <a:t>regardless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presence </a:t>
            </a:r>
            <a:r>
              <a:rPr lang="cs-CZ" sz="2000" dirty="0" err="1"/>
              <a:t>or</a:t>
            </a:r>
            <a:r>
              <a:rPr lang="cs-CZ" sz="2000" dirty="0"/>
              <a:t> absence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</a:p>
          <a:p>
            <a:r>
              <a:rPr lang="cs-CZ" sz="2000" dirty="0"/>
              <a:t>     a </a:t>
            </a:r>
            <a:r>
              <a:rPr lang="cs-CZ" sz="2000" dirty="0" err="1"/>
              <a:t>heritable</a:t>
            </a:r>
            <a:r>
              <a:rPr lang="cs-CZ" sz="2000" dirty="0"/>
              <a:t> </a:t>
            </a:r>
            <a:r>
              <a:rPr lang="cs-CZ" sz="2000" dirty="0" err="1"/>
              <a:t>predisposition</a:t>
            </a:r>
            <a:r>
              <a:rPr lang="cs-CZ" sz="2000" dirty="0"/>
              <a:t> 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Genetic</a:t>
            </a:r>
            <a:r>
              <a:rPr lang="cs-CZ" sz="2000" dirty="0"/>
              <a:t> background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different</a:t>
            </a:r>
            <a:r>
              <a:rPr lang="cs-CZ" sz="2000" dirty="0"/>
              <a:t> </a:t>
            </a:r>
            <a:r>
              <a:rPr lang="cs-CZ" sz="2000" dirty="0" err="1"/>
              <a:t>cancers</a:t>
            </a:r>
            <a:r>
              <a:rPr lang="cs-CZ" sz="2000" dirty="0"/>
              <a:t> </a:t>
            </a:r>
            <a:r>
              <a:rPr lang="cs-CZ" sz="2000" dirty="0" err="1"/>
              <a:t>have</a:t>
            </a:r>
            <a:r>
              <a:rPr lang="cs-CZ" sz="2000" dirty="0"/>
              <a:t> </a:t>
            </a:r>
            <a:r>
              <a:rPr lang="cs-CZ" sz="2000" dirty="0" err="1"/>
              <a:t>some</a:t>
            </a:r>
            <a:r>
              <a:rPr lang="cs-CZ" sz="2000" dirty="0"/>
              <a:t> </a:t>
            </a:r>
            <a:r>
              <a:rPr lang="cs-CZ" sz="2000" dirty="0" err="1"/>
              <a:t>common</a:t>
            </a:r>
            <a:r>
              <a:rPr lang="cs-CZ" sz="2000" dirty="0"/>
              <a:t> </a:t>
            </a:r>
            <a:r>
              <a:rPr lang="cs-CZ" sz="2000" dirty="0" err="1"/>
              <a:t>features</a:t>
            </a:r>
            <a:r>
              <a:rPr lang="cs-CZ" sz="2000" dirty="0"/>
              <a:t>,</a:t>
            </a:r>
          </a:p>
          <a:p>
            <a:r>
              <a:rPr lang="cs-CZ" sz="2000" dirty="0"/>
              <a:t>      but </a:t>
            </a:r>
            <a:r>
              <a:rPr lang="cs-CZ" sz="2000" b="1" dirty="0" err="1"/>
              <a:t>overall</a:t>
            </a:r>
            <a:r>
              <a:rPr lang="cs-CZ" sz="2000" b="1" dirty="0"/>
              <a:t> variability </a:t>
            </a:r>
            <a:r>
              <a:rPr lang="cs-CZ" sz="2000" b="1" dirty="0" err="1"/>
              <a:t>is</a:t>
            </a:r>
            <a:r>
              <a:rPr lang="cs-CZ" sz="2000" b="1" dirty="0"/>
              <a:t> </a:t>
            </a:r>
            <a:r>
              <a:rPr lang="cs-CZ" sz="2000" b="1" dirty="0" err="1"/>
              <a:t>huge</a:t>
            </a:r>
            <a:r>
              <a:rPr lang="cs-CZ" sz="2000" b="1" dirty="0"/>
              <a:t> </a:t>
            </a:r>
            <a:r>
              <a:rPr lang="cs-CZ" sz="2000" dirty="0"/>
              <a:t>and </a:t>
            </a:r>
            <a:r>
              <a:rPr lang="cs-CZ" sz="2000" dirty="0" err="1"/>
              <a:t>requires</a:t>
            </a:r>
            <a:r>
              <a:rPr lang="cs-CZ" sz="2000" dirty="0"/>
              <a:t> „</a:t>
            </a:r>
            <a:r>
              <a:rPr lang="cs-CZ" sz="2000" dirty="0" err="1"/>
              <a:t>the</a:t>
            </a:r>
            <a:r>
              <a:rPr lang="cs-CZ" sz="2000" dirty="0"/>
              <a:t> </a:t>
            </a:r>
            <a:r>
              <a:rPr lang="cs-CZ" sz="2000" dirty="0" err="1"/>
              <a:t>cancer-specific</a:t>
            </a:r>
            <a:r>
              <a:rPr lang="cs-CZ" sz="2000" dirty="0"/>
              <a:t>“ </a:t>
            </a:r>
            <a:r>
              <a:rPr lang="cs-CZ" sz="2000" dirty="0" err="1"/>
              <a:t>approach</a:t>
            </a:r>
            <a:r>
              <a:rPr lang="cs-CZ" sz="2000" dirty="0"/>
              <a:t>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2000" dirty="0"/>
              <a:t>Major </a:t>
            </a:r>
            <a:r>
              <a:rPr lang="cs-CZ" sz="2000" dirty="0" err="1"/>
              <a:t>obstacle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effective</a:t>
            </a:r>
            <a:r>
              <a:rPr lang="cs-CZ" sz="2000" dirty="0"/>
              <a:t> </a:t>
            </a:r>
            <a:r>
              <a:rPr lang="cs-CZ" sz="2000" dirty="0" err="1"/>
              <a:t>therapy</a:t>
            </a:r>
            <a:r>
              <a:rPr lang="cs-CZ" sz="2000" dirty="0"/>
              <a:t> </a:t>
            </a:r>
            <a:r>
              <a:rPr lang="cs-CZ" sz="2000" dirty="0" err="1"/>
              <a:t>represent</a:t>
            </a:r>
            <a:r>
              <a:rPr lang="cs-CZ" sz="2000" dirty="0"/>
              <a:t> in many </a:t>
            </a:r>
            <a:r>
              <a:rPr lang="cs-CZ" sz="2000" dirty="0" err="1"/>
              <a:t>cancers</a:t>
            </a:r>
            <a:r>
              <a:rPr lang="cs-CZ" sz="2000" dirty="0"/>
              <a:t> </a:t>
            </a:r>
            <a:r>
              <a:rPr lang="cs-CZ" sz="2000" dirty="0" err="1"/>
              <a:t>defects</a:t>
            </a:r>
            <a:r>
              <a:rPr lang="cs-CZ" sz="2000" dirty="0"/>
              <a:t> </a:t>
            </a:r>
          </a:p>
          <a:p>
            <a:r>
              <a:rPr lang="cs-CZ" sz="2000" dirty="0"/>
              <a:t>     in </a:t>
            </a:r>
            <a:r>
              <a:rPr lang="cs-CZ" sz="2000" b="1" dirty="0" err="1"/>
              <a:t>the</a:t>
            </a:r>
            <a:r>
              <a:rPr lang="cs-CZ" sz="2000" b="1" dirty="0"/>
              <a:t> TP53 gene </a:t>
            </a:r>
            <a:r>
              <a:rPr lang="cs-CZ" sz="2000" dirty="0"/>
              <a:t>(</a:t>
            </a:r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p53 </a:t>
            </a:r>
            <a:r>
              <a:rPr lang="cs-CZ" sz="2000" dirty="0" err="1"/>
              <a:t>pathway</a:t>
            </a:r>
            <a:r>
              <a:rPr lang="cs-CZ" sz="2000" dirty="0"/>
              <a:t> in </a:t>
            </a:r>
            <a:r>
              <a:rPr lang="cs-CZ" sz="2000" dirty="0" err="1"/>
              <a:t>general</a:t>
            </a:r>
            <a:r>
              <a:rPr lang="cs-CZ" sz="2000" dirty="0"/>
              <a:t>)</a:t>
            </a:r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Technologial</a:t>
            </a:r>
            <a:r>
              <a:rPr lang="cs-CZ" sz="2000" dirty="0"/>
              <a:t> </a:t>
            </a:r>
            <a:r>
              <a:rPr lang="cs-CZ" sz="2000" dirty="0" err="1"/>
              <a:t>advancements</a:t>
            </a:r>
            <a:r>
              <a:rPr lang="cs-CZ" sz="2000" dirty="0"/>
              <a:t> in tumor cell </a:t>
            </a:r>
            <a:r>
              <a:rPr lang="cs-CZ" sz="2000" dirty="0" err="1"/>
              <a:t>analyses</a:t>
            </a:r>
            <a:r>
              <a:rPr lang="cs-CZ" sz="2000" dirty="0"/>
              <a:t> are </a:t>
            </a:r>
            <a:r>
              <a:rPr lang="cs-CZ" sz="2000" dirty="0" err="1"/>
              <a:t>enormous</a:t>
            </a:r>
            <a:r>
              <a:rPr lang="cs-CZ" sz="2000" dirty="0"/>
              <a:t> (</a:t>
            </a:r>
            <a:r>
              <a:rPr lang="cs-CZ" sz="2000" b="1" dirty="0" err="1"/>
              <a:t>e.g</a:t>
            </a:r>
            <a:r>
              <a:rPr lang="cs-CZ" sz="2000" b="1" dirty="0"/>
              <a:t>. NGS</a:t>
            </a:r>
            <a:r>
              <a:rPr lang="cs-CZ" sz="2000" dirty="0"/>
              <a:t>), </a:t>
            </a:r>
          </a:p>
          <a:p>
            <a:r>
              <a:rPr lang="cs-CZ" sz="2000" dirty="0"/>
              <a:t>      </a:t>
            </a:r>
            <a:r>
              <a:rPr lang="cs-CZ" sz="2000" dirty="0" err="1"/>
              <a:t>however</a:t>
            </a:r>
            <a:r>
              <a:rPr lang="cs-CZ" sz="2000" dirty="0"/>
              <a:t> </a:t>
            </a:r>
            <a:r>
              <a:rPr lang="cs-CZ" sz="2000" dirty="0" err="1"/>
              <a:t>the</a:t>
            </a:r>
            <a:r>
              <a:rPr lang="cs-CZ" sz="2000" dirty="0"/>
              <a:t> data </a:t>
            </a:r>
            <a:r>
              <a:rPr lang="cs-CZ" sz="2000" dirty="0" err="1"/>
              <a:t>interpretation</a:t>
            </a:r>
            <a:r>
              <a:rPr lang="cs-CZ" sz="2000" dirty="0"/>
              <a:t> </a:t>
            </a:r>
            <a:r>
              <a:rPr lang="cs-CZ" sz="2000" dirty="0" err="1"/>
              <a:t>remains</a:t>
            </a:r>
            <a:r>
              <a:rPr lang="cs-CZ" sz="2000" dirty="0"/>
              <a:t> </a:t>
            </a:r>
            <a:r>
              <a:rPr lang="cs-CZ" sz="2000" dirty="0" err="1"/>
              <a:t>sometimes</a:t>
            </a:r>
            <a:r>
              <a:rPr lang="cs-CZ" sz="2000" dirty="0"/>
              <a:t> (</a:t>
            </a:r>
            <a:r>
              <a:rPr lang="cs-CZ" sz="2000" dirty="0" err="1"/>
              <a:t>frequently</a:t>
            </a:r>
            <a:r>
              <a:rPr lang="cs-CZ" sz="2000" dirty="0"/>
              <a:t>?) </a:t>
            </a:r>
            <a:r>
              <a:rPr lang="cs-CZ" sz="2000" dirty="0" err="1"/>
              <a:t>elusive</a:t>
            </a:r>
            <a:endParaRPr lang="cs-CZ" sz="2000" dirty="0"/>
          </a:p>
          <a:p>
            <a:endParaRPr lang="cs-CZ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000" dirty="0" err="1"/>
              <a:t>Molecular</a:t>
            </a:r>
            <a:r>
              <a:rPr lang="cs-CZ" sz="2000" dirty="0"/>
              <a:t> </a:t>
            </a:r>
            <a:r>
              <a:rPr lang="cs-CZ" sz="2000" dirty="0" err="1"/>
              <a:t>therapy</a:t>
            </a:r>
            <a:r>
              <a:rPr lang="cs-CZ" sz="2000" dirty="0"/>
              <a:t> </a:t>
            </a:r>
            <a:r>
              <a:rPr lang="cs-CZ" sz="2000" dirty="0" err="1"/>
              <a:t>seems</a:t>
            </a:r>
            <a:r>
              <a:rPr lang="cs-CZ" sz="2000" dirty="0"/>
              <a:t> to </a:t>
            </a:r>
            <a:r>
              <a:rPr lang="cs-CZ" sz="2000" dirty="0" err="1"/>
              <a:t>be</a:t>
            </a:r>
            <a:r>
              <a:rPr lang="cs-CZ" sz="2000" dirty="0"/>
              <a:t> </a:t>
            </a:r>
            <a:r>
              <a:rPr lang="cs-CZ" sz="2000" dirty="0" err="1"/>
              <a:t>directed</a:t>
            </a:r>
            <a:r>
              <a:rPr lang="cs-CZ" sz="2000" dirty="0"/>
              <a:t> to a </a:t>
            </a:r>
            <a:r>
              <a:rPr lang="cs-CZ" sz="2000" dirty="0" err="1"/>
              <a:t>patient-specific</a:t>
            </a:r>
            <a:r>
              <a:rPr lang="cs-CZ" sz="2000" dirty="0"/>
              <a:t> „</a:t>
            </a:r>
            <a:r>
              <a:rPr lang="cs-CZ" sz="2000" dirty="0" err="1"/>
              <a:t>coctail</a:t>
            </a:r>
            <a:r>
              <a:rPr lang="cs-CZ" sz="2000" dirty="0"/>
              <a:t>“ </a:t>
            </a:r>
          </a:p>
          <a:p>
            <a:r>
              <a:rPr lang="cs-CZ" sz="2000" dirty="0"/>
              <a:t>      </a:t>
            </a:r>
            <a:r>
              <a:rPr lang="cs-CZ" sz="2000" dirty="0" err="1"/>
              <a:t>of</a:t>
            </a:r>
            <a:r>
              <a:rPr lang="cs-CZ" sz="2000" dirty="0"/>
              <a:t> </a:t>
            </a:r>
            <a:r>
              <a:rPr lang="cs-CZ" sz="2000" dirty="0" err="1"/>
              <a:t>several</a:t>
            </a:r>
            <a:r>
              <a:rPr lang="cs-CZ" sz="2000" dirty="0"/>
              <a:t> </a:t>
            </a:r>
            <a:r>
              <a:rPr lang="cs-CZ" sz="2000" dirty="0" err="1"/>
              <a:t>drugs</a:t>
            </a:r>
            <a:r>
              <a:rPr lang="cs-CZ" sz="2000" dirty="0"/>
              <a:t> </a:t>
            </a:r>
            <a:r>
              <a:rPr lang="cs-CZ" sz="2000" b="1" dirty="0" err="1"/>
              <a:t>with</a:t>
            </a:r>
            <a:r>
              <a:rPr lang="cs-CZ" sz="2000" b="1" dirty="0"/>
              <a:t> </a:t>
            </a:r>
            <a:r>
              <a:rPr lang="cs-CZ" sz="2000" b="1" dirty="0" err="1"/>
              <a:t>accompanying</a:t>
            </a:r>
            <a:r>
              <a:rPr lang="cs-CZ" sz="2000" b="1" dirty="0"/>
              <a:t> </a:t>
            </a:r>
            <a:r>
              <a:rPr lang="cs-CZ" sz="2000" b="1" dirty="0" err="1"/>
              <a:t>mechanisms</a:t>
            </a:r>
            <a:r>
              <a:rPr lang="cs-CZ" sz="2000" b="1" dirty="0"/>
              <a:t> </a:t>
            </a:r>
            <a:r>
              <a:rPr lang="cs-CZ" sz="2000" b="1" dirty="0" err="1"/>
              <a:t>of</a:t>
            </a:r>
            <a:r>
              <a:rPr lang="cs-CZ" sz="2000" b="1" dirty="0"/>
              <a:t> </a:t>
            </a:r>
            <a:r>
              <a:rPr lang="cs-CZ" sz="2000" b="1" dirty="0" err="1"/>
              <a:t>action</a:t>
            </a:r>
            <a:r>
              <a:rPr lang="cs-CZ" sz="2000" b="1" dirty="0"/>
              <a:t> </a:t>
            </a:r>
          </a:p>
          <a:p>
            <a:r>
              <a:rPr lang="cs-CZ" sz="2000" b="1" dirty="0"/>
              <a:t>      </a:t>
            </a:r>
            <a:r>
              <a:rPr lang="cs-CZ" sz="2000" dirty="0"/>
              <a:t>(no „</a:t>
            </a:r>
            <a:r>
              <a:rPr lang="cs-CZ" sz="2000" dirty="0" err="1"/>
              <a:t>one</a:t>
            </a:r>
            <a:r>
              <a:rPr lang="cs-CZ" sz="2000" dirty="0"/>
              <a:t> </a:t>
            </a:r>
            <a:r>
              <a:rPr lang="cs-CZ" sz="2000" dirty="0" err="1"/>
              <a:t>pill</a:t>
            </a:r>
            <a:r>
              <a:rPr lang="cs-CZ" sz="2000" dirty="0"/>
              <a:t>“ </a:t>
            </a:r>
            <a:r>
              <a:rPr lang="cs-CZ" sz="2000" dirty="0" err="1"/>
              <a:t>at</a:t>
            </a:r>
            <a:r>
              <a:rPr lang="cs-CZ" sz="2000" dirty="0"/>
              <a:t> </a:t>
            </a:r>
            <a:r>
              <a:rPr lang="cs-CZ" sz="2000" dirty="0" err="1"/>
              <a:t>horizon</a:t>
            </a:r>
            <a:r>
              <a:rPr lang="cs-CZ" sz="2000" dirty="0"/>
              <a:t>…..)</a:t>
            </a:r>
          </a:p>
        </p:txBody>
      </p:sp>
    </p:spTree>
    <p:extLst>
      <p:ext uri="{BB962C8B-B14F-4D97-AF65-F5344CB8AC3E}">
        <p14:creationId xmlns:p14="http://schemas.microsoft.com/office/powerpoint/2010/main" val="255323242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772816"/>
            <a:ext cx="8137525" cy="2160240"/>
          </a:xfrm>
        </p:spPr>
        <p:txBody>
          <a:bodyPr>
            <a:noAutofit/>
          </a:bodyPr>
          <a:lstStyle/>
          <a:p>
            <a:pPr eaLnBrk="1" hangingPunct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 sz="3200" dirty="0">
                <a:solidFill>
                  <a:srgbClr val="9900FF"/>
                </a:solidFill>
              </a:rPr>
              <a:t>THANK YOU VERY MUCH </a:t>
            </a: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>
                <a:solidFill>
                  <a:srgbClr val="9900FF"/>
                </a:solidFill>
              </a:rPr>
              <a:t>FOR YOUR ATTETION! </a:t>
            </a:r>
            <a:br>
              <a:rPr lang="cs-CZ" altLang="cs-CZ" sz="3200" dirty="0">
                <a:solidFill>
                  <a:srgbClr val="9900FF"/>
                </a:solidFill>
              </a:rPr>
            </a:br>
            <a:br>
              <a:rPr lang="cs-CZ" altLang="cs-CZ" sz="3200" dirty="0">
                <a:solidFill>
                  <a:srgbClr val="9900FF"/>
                </a:solidFill>
              </a:rPr>
            </a:br>
            <a:r>
              <a:rPr lang="cs-CZ" altLang="cs-CZ" sz="3200" dirty="0"/>
              <a:t>m.trbusek@volny.cz </a:t>
            </a:r>
          </a:p>
        </p:txBody>
      </p:sp>
    </p:spTree>
    <p:extLst>
      <p:ext uri="{BB962C8B-B14F-4D97-AF65-F5344CB8AC3E}">
        <p14:creationId xmlns:p14="http://schemas.microsoft.com/office/powerpoint/2010/main" val="5535376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62024" y="116632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>
                <a:solidFill>
                  <a:srgbClr val="9900FF"/>
                </a:solidFill>
              </a:rPr>
              <a:t>(</a:t>
            </a:r>
            <a:r>
              <a:rPr lang="cs-CZ" altLang="cs-CZ" sz="2800" dirty="0" err="1">
                <a:solidFill>
                  <a:srgbClr val="9900FF"/>
                </a:solidFill>
              </a:rPr>
              <a:t>Specific</a:t>
            </a:r>
            <a:r>
              <a:rPr lang="cs-CZ" altLang="cs-CZ" sz="2800" dirty="0">
                <a:solidFill>
                  <a:srgbClr val="9900FF"/>
                </a:solidFill>
              </a:rPr>
              <a:t>) </a:t>
            </a:r>
            <a:r>
              <a:rPr lang="cs-CZ" altLang="cs-CZ" sz="2800" dirty="0" err="1">
                <a:solidFill>
                  <a:srgbClr val="9900FF"/>
                </a:solidFill>
              </a:rPr>
              <a:t>aetiology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of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childhood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leukemia</a:t>
            </a:r>
            <a:endParaRPr lang="cs-CZ" altLang="cs-CZ" sz="2800" dirty="0"/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5508104" y="6227163"/>
            <a:ext cx="273164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600" dirty="0" err="1"/>
              <a:t>Greaves</a:t>
            </a:r>
            <a:r>
              <a:rPr lang="cs-CZ" altLang="cs-CZ" sz="1600" dirty="0"/>
              <a:t> , </a:t>
            </a:r>
            <a:r>
              <a:rPr lang="cs-CZ" altLang="cs-CZ" sz="1600" b="1" i="1" dirty="0" err="1"/>
              <a:t>Nat</a:t>
            </a:r>
            <a:r>
              <a:rPr lang="cs-CZ" altLang="cs-CZ" sz="1600" b="1" i="1" dirty="0"/>
              <a:t> </a:t>
            </a:r>
            <a:r>
              <a:rPr lang="cs-CZ" altLang="cs-CZ" sz="1600" b="1" i="1" dirty="0" err="1"/>
              <a:t>Rev</a:t>
            </a:r>
            <a:r>
              <a:rPr lang="cs-CZ" altLang="cs-CZ" sz="1600" b="1" i="1" dirty="0"/>
              <a:t> </a:t>
            </a:r>
            <a:r>
              <a:rPr lang="cs-CZ" altLang="cs-CZ" sz="1600" b="1" i="1" dirty="0" err="1"/>
              <a:t>Cancer</a:t>
            </a:r>
            <a:r>
              <a:rPr lang="cs-CZ" altLang="cs-CZ" sz="1600" b="1" i="1" dirty="0"/>
              <a:t> </a:t>
            </a:r>
            <a:r>
              <a:rPr lang="cs-CZ" altLang="cs-CZ" sz="1600" dirty="0"/>
              <a:t>2016</a:t>
            </a:r>
            <a:endParaRPr lang="cs-CZ" altLang="cs-CZ" sz="1600" dirty="0">
              <a:solidFill>
                <a:schemeClr val="tx1"/>
              </a:solidFill>
            </a:endParaRPr>
          </a:p>
        </p:txBody>
      </p:sp>
      <p:pic>
        <p:nvPicPr>
          <p:cNvPr id="1028" name="Picture 4" descr="https://media.springernature.com/m685/nature-assets/nrc/journal/v6/n3/images/nrc1816-f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124744"/>
            <a:ext cx="5256584" cy="4601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95536" y="5064690"/>
            <a:ext cx="296709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 err="1"/>
              <a:t>Analysis</a:t>
            </a:r>
            <a:r>
              <a:rPr lang="cs-CZ" sz="2000" dirty="0"/>
              <a:t> </a:t>
            </a:r>
            <a:r>
              <a:rPr lang="cs-CZ" sz="2000" dirty="0" err="1"/>
              <a:t>of</a:t>
            </a:r>
            <a:r>
              <a:rPr lang="cs-CZ" sz="2000" dirty="0"/>
              <a:t> „</a:t>
            </a:r>
            <a:r>
              <a:rPr lang="cs-CZ" sz="2000" dirty="0" err="1"/>
              <a:t>Guthrie</a:t>
            </a:r>
            <a:r>
              <a:rPr lang="cs-CZ" sz="2000" dirty="0"/>
              <a:t> </a:t>
            </a:r>
            <a:r>
              <a:rPr lang="cs-CZ" sz="2000" dirty="0" err="1"/>
              <a:t>cards</a:t>
            </a:r>
            <a:r>
              <a:rPr lang="cs-CZ" sz="2000" dirty="0"/>
              <a:t>“</a:t>
            </a:r>
          </a:p>
          <a:p>
            <a:r>
              <a:rPr lang="cs-CZ" sz="2000" dirty="0" err="1"/>
              <a:t>or</a:t>
            </a:r>
            <a:r>
              <a:rPr lang="cs-CZ" sz="2000" dirty="0"/>
              <a:t> </a:t>
            </a:r>
            <a:r>
              <a:rPr lang="cs-CZ" sz="2000" dirty="0" err="1"/>
              <a:t>cord</a:t>
            </a:r>
            <a:r>
              <a:rPr lang="cs-CZ" sz="2000" dirty="0"/>
              <a:t> </a:t>
            </a:r>
            <a:r>
              <a:rPr lang="cs-CZ" sz="2000" dirty="0" err="1"/>
              <a:t>blood</a:t>
            </a:r>
            <a:r>
              <a:rPr lang="cs-CZ" sz="2000" dirty="0"/>
              <a:t> </a:t>
            </a:r>
            <a:r>
              <a:rPr lang="cs-CZ" sz="2000" dirty="0" err="1"/>
              <a:t>cells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…in </a:t>
            </a:r>
            <a:r>
              <a:rPr lang="cs-CZ" sz="2000" dirty="0" err="1"/>
              <a:t>monozygotic</a:t>
            </a:r>
            <a:r>
              <a:rPr lang="cs-CZ" sz="2000" dirty="0"/>
              <a:t> </a:t>
            </a:r>
            <a:r>
              <a:rPr lang="cs-CZ" sz="2000" dirty="0" err="1"/>
              <a:t>twins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3574547577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93649" y="332656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 err="1">
                <a:solidFill>
                  <a:srgbClr val="9900FF"/>
                </a:solidFill>
              </a:rPr>
              <a:t>Contribution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of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leukemia</a:t>
            </a:r>
            <a:r>
              <a:rPr lang="cs-CZ" altLang="cs-CZ" sz="2800" dirty="0">
                <a:solidFill>
                  <a:srgbClr val="9900FF"/>
                </a:solidFill>
              </a:rPr>
              <a:t> and </a:t>
            </a:r>
            <a:r>
              <a:rPr lang="cs-CZ" altLang="cs-CZ" sz="2800" dirty="0" err="1">
                <a:solidFill>
                  <a:srgbClr val="9900FF"/>
                </a:solidFill>
              </a:rPr>
              <a:t>lymphoma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research</a:t>
            </a:r>
            <a:br>
              <a:rPr lang="cs-CZ" altLang="cs-CZ" sz="2800" dirty="0">
                <a:solidFill>
                  <a:srgbClr val="9900FF"/>
                </a:solidFill>
              </a:rPr>
            </a:br>
            <a:r>
              <a:rPr lang="cs-CZ" altLang="cs-CZ" sz="2800" dirty="0">
                <a:solidFill>
                  <a:srgbClr val="9900FF"/>
                </a:solidFill>
              </a:rPr>
              <a:t>to </a:t>
            </a:r>
            <a:r>
              <a:rPr lang="cs-CZ" altLang="cs-CZ" sz="2800" dirty="0" err="1">
                <a:solidFill>
                  <a:srgbClr val="9900FF"/>
                </a:solidFill>
              </a:rPr>
              <a:t>the</a:t>
            </a:r>
            <a:r>
              <a:rPr lang="cs-CZ" altLang="cs-CZ" sz="2800" dirty="0">
                <a:solidFill>
                  <a:srgbClr val="9900FF"/>
                </a:solidFill>
              </a:rPr>
              <a:t> SMT</a:t>
            </a:r>
            <a:endParaRPr lang="cs-CZ" altLang="cs-CZ" sz="2800" dirty="0"/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6084168" y="6187110"/>
            <a:ext cx="24340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 err="1"/>
              <a:t>Greaves</a:t>
            </a:r>
            <a:r>
              <a:rPr lang="cs-CZ" altLang="cs-CZ" sz="1400" dirty="0"/>
              <a:t> , </a:t>
            </a:r>
            <a:r>
              <a:rPr lang="cs-CZ" altLang="cs-CZ" sz="1400" b="1" i="1" dirty="0" err="1"/>
              <a:t>Nat</a:t>
            </a:r>
            <a:r>
              <a:rPr lang="cs-CZ" altLang="cs-CZ" sz="1400" b="1" i="1" dirty="0"/>
              <a:t> </a:t>
            </a:r>
            <a:r>
              <a:rPr lang="cs-CZ" altLang="cs-CZ" sz="1400" b="1" i="1" dirty="0" err="1"/>
              <a:t>Rev</a:t>
            </a:r>
            <a:r>
              <a:rPr lang="cs-CZ" altLang="cs-CZ" sz="1400" b="1" i="1" dirty="0"/>
              <a:t> </a:t>
            </a:r>
            <a:r>
              <a:rPr lang="cs-CZ" altLang="cs-CZ" sz="1400" b="1" i="1" dirty="0" err="1"/>
              <a:t>Cancer</a:t>
            </a:r>
            <a:r>
              <a:rPr lang="cs-CZ" altLang="cs-CZ" sz="1400" b="1" i="1" dirty="0"/>
              <a:t> </a:t>
            </a:r>
            <a:r>
              <a:rPr lang="cs-CZ" altLang="cs-CZ" sz="1400" dirty="0"/>
              <a:t>2016</a:t>
            </a:r>
            <a:endParaRPr lang="cs-CZ" altLang="cs-CZ" sz="14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8" y="1916832"/>
            <a:ext cx="8822120" cy="2532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aoblený obdélník 4"/>
          <p:cNvSpPr/>
          <p:nvPr/>
        </p:nvSpPr>
        <p:spPr>
          <a:xfrm>
            <a:off x="1835696" y="2204864"/>
            <a:ext cx="100811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Zaoblený obdélník 5"/>
          <p:cNvSpPr/>
          <p:nvPr/>
        </p:nvSpPr>
        <p:spPr>
          <a:xfrm>
            <a:off x="5652120" y="3269809"/>
            <a:ext cx="1368152" cy="504056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Zaoblený obdélník 7"/>
          <p:cNvSpPr/>
          <p:nvPr/>
        </p:nvSpPr>
        <p:spPr>
          <a:xfrm>
            <a:off x="3851920" y="2060848"/>
            <a:ext cx="1080120" cy="648072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Zaoblený obdélník 8"/>
          <p:cNvSpPr/>
          <p:nvPr/>
        </p:nvSpPr>
        <p:spPr>
          <a:xfrm>
            <a:off x="1187624" y="2348880"/>
            <a:ext cx="648072" cy="324036"/>
          </a:xfrm>
          <a:prstGeom prst="round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/>
          <p:cNvSpPr txBox="1"/>
          <p:nvPr/>
        </p:nvSpPr>
        <p:spPr>
          <a:xfrm>
            <a:off x="1187624" y="5121759"/>
            <a:ext cx="70036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Leukemias</a:t>
            </a:r>
            <a:r>
              <a:rPr lang="cs-CZ" dirty="0"/>
              <a:t> and </a:t>
            </a:r>
            <a:r>
              <a:rPr lang="cs-CZ" dirty="0" err="1"/>
              <a:t>lymphomas</a:t>
            </a:r>
            <a:r>
              <a:rPr lang="cs-CZ" dirty="0"/>
              <a:t> </a:t>
            </a:r>
            <a:r>
              <a:rPr lang="cs-CZ" dirty="0" err="1"/>
              <a:t>represent</a:t>
            </a:r>
            <a:r>
              <a:rPr lang="cs-CZ" dirty="0"/>
              <a:t> up to 10%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cancers</a:t>
            </a:r>
            <a:r>
              <a:rPr lang="cs-CZ" dirty="0"/>
              <a:t> </a:t>
            </a:r>
            <a:r>
              <a:rPr lang="cs-CZ" dirty="0" err="1"/>
              <a:t>worldwide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267832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188640"/>
            <a:ext cx="8225280" cy="914496"/>
          </a:xfrm>
        </p:spPr>
        <p:txBody>
          <a:bodyPr>
            <a:noAutofit/>
          </a:bodyPr>
          <a:lstStyle/>
          <a:p>
            <a:pPr eaLnBrk="1"/>
            <a:r>
              <a:rPr lang="cs-CZ" altLang="cs-CZ" sz="2800" dirty="0" err="1">
                <a:solidFill>
                  <a:srgbClr val="9900FF"/>
                </a:solidFill>
              </a:rPr>
              <a:t>Leuk</a:t>
            </a:r>
            <a:r>
              <a:rPr lang="cs-CZ" altLang="cs-CZ" sz="2800" dirty="0">
                <a:solidFill>
                  <a:srgbClr val="9900FF"/>
                </a:solidFill>
              </a:rPr>
              <a:t> and </a:t>
            </a:r>
            <a:r>
              <a:rPr lang="cs-CZ" altLang="cs-CZ" sz="2800" dirty="0" err="1">
                <a:solidFill>
                  <a:srgbClr val="9900FF"/>
                </a:solidFill>
              </a:rPr>
              <a:t>Lymp</a:t>
            </a:r>
            <a:r>
              <a:rPr lang="cs-CZ" altLang="cs-CZ" sz="2800" dirty="0">
                <a:solidFill>
                  <a:srgbClr val="9900FF"/>
                </a:solidFill>
              </a:rPr>
              <a:t>: </a:t>
            </a:r>
            <a:r>
              <a:rPr lang="cs-CZ" altLang="cs-CZ" sz="2800" dirty="0" err="1">
                <a:solidFill>
                  <a:srgbClr val="9900FF"/>
                </a:solidFill>
              </a:rPr>
              <a:t>hallmark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aberrations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br>
              <a:rPr lang="cs-CZ" altLang="cs-CZ" sz="2800" dirty="0">
                <a:solidFill>
                  <a:srgbClr val="9900FF"/>
                </a:solidFill>
              </a:rPr>
            </a:br>
            <a:r>
              <a:rPr lang="cs-CZ" altLang="cs-CZ" sz="2800" dirty="0" err="1">
                <a:solidFill>
                  <a:srgbClr val="9900FF"/>
                </a:solidFill>
              </a:rPr>
              <a:t>enable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molecular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classification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772816"/>
            <a:ext cx="7577280" cy="4536504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err="1"/>
              <a:t>Blood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cancers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have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got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quite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clear</a:t>
            </a:r>
            <a:r>
              <a:rPr lang="cs-CZ" altLang="cs-CZ" sz="2000" b="1" dirty="0"/>
              <a:t> „</a:t>
            </a:r>
            <a:r>
              <a:rPr lang="cs-CZ" altLang="cs-CZ" sz="2000" b="1" dirty="0" err="1"/>
              <a:t>accomplices</a:t>
            </a:r>
            <a:r>
              <a:rPr lang="cs-CZ" altLang="cs-CZ" sz="2000" b="1" dirty="0"/>
              <a:t>“</a:t>
            </a: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err="1">
                <a:solidFill>
                  <a:srgbClr val="0000FF"/>
                </a:solidFill>
              </a:rPr>
              <a:t>Typical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>
                <a:solidFill>
                  <a:srgbClr val="0000FF"/>
                </a:solidFill>
              </a:rPr>
              <a:t>translocations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err="1"/>
              <a:t>Chronic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myelogenous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leukemia</a:t>
            </a:r>
            <a:r>
              <a:rPr lang="cs-CZ" altLang="cs-CZ" sz="2000" b="1" dirty="0"/>
              <a:t>; </a:t>
            </a:r>
            <a:r>
              <a:rPr lang="cs-CZ" altLang="cs-CZ" sz="2000" b="1" dirty="0">
                <a:solidFill>
                  <a:srgbClr val="FF0000"/>
                </a:solidFill>
              </a:rPr>
              <a:t>t(9;22) BCR-ABL</a:t>
            </a: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/>
              <a:t>Mantle cell </a:t>
            </a:r>
            <a:r>
              <a:rPr lang="cs-CZ" altLang="cs-CZ" sz="2000" b="1" dirty="0" err="1"/>
              <a:t>lymphoma</a:t>
            </a:r>
            <a:r>
              <a:rPr lang="cs-CZ" altLang="cs-CZ" sz="2000" b="1" dirty="0"/>
              <a:t>; </a:t>
            </a:r>
            <a:r>
              <a:rPr lang="cs-CZ" altLang="cs-CZ" sz="2000" b="1" dirty="0">
                <a:solidFill>
                  <a:srgbClr val="FF0000"/>
                </a:solidFill>
              </a:rPr>
              <a:t>t(11;14) Cyclin D1/</a:t>
            </a:r>
            <a:r>
              <a:rPr lang="cs-CZ" altLang="cs-CZ" sz="2000" b="1" dirty="0" err="1">
                <a:solidFill>
                  <a:srgbClr val="FF0000"/>
                </a:solidFill>
              </a:rPr>
              <a:t>IgH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err="1"/>
              <a:t>Folicullar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lymphoma</a:t>
            </a:r>
            <a:r>
              <a:rPr lang="cs-CZ" altLang="cs-CZ" sz="2000" b="1" dirty="0"/>
              <a:t>; </a:t>
            </a:r>
            <a:r>
              <a:rPr lang="cs-CZ" altLang="cs-CZ" sz="2000" b="1" dirty="0">
                <a:solidFill>
                  <a:srgbClr val="FF0000"/>
                </a:solidFill>
              </a:rPr>
              <a:t>t(14;18) Bcl-2/</a:t>
            </a:r>
            <a:r>
              <a:rPr lang="cs-CZ" altLang="cs-CZ" sz="2000" b="1" dirty="0" err="1">
                <a:solidFill>
                  <a:srgbClr val="FF0000"/>
                </a:solidFill>
              </a:rPr>
              <a:t>IgH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err="1"/>
              <a:t>Burkitt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lymphoma</a:t>
            </a:r>
            <a:r>
              <a:rPr lang="cs-CZ" altLang="cs-CZ" sz="2000" b="1" dirty="0"/>
              <a:t>; </a:t>
            </a:r>
            <a:r>
              <a:rPr lang="cs-CZ" altLang="cs-CZ" sz="2000" b="1" dirty="0">
                <a:solidFill>
                  <a:srgbClr val="FF0000"/>
                </a:solidFill>
              </a:rPr>
              <a:t>t(8;14) c-</a:t>
            </a:r>
            <a:r>
              <a:rPr lang="cs-CZ" altLang="cs-CZ" sz="2000" b="1" dirty="0" err="1">
                <a:solidFill>
                  <a:srgbClr val="FF0000"/>
                </a:solidFill>
              </a:rPr>
              <a:t>Myc</a:t>
            </a:r>
            <a:r>
              <a:rPr lang="cs-CZ" altLang="cs-CZ" sz="2000" b="1" dirty="0">
                <a:solidFill>
                  <a:srgbClr val="FF0000"/>
                </a:solidFill>
              </a:rPr>
              <a:t>/</a:t>
            </a:r>
            <a:r>
              <a:rPr lang="cs-CZ" altLang="cs-CZ" sz="2000" b="1" dirty="0" err="1">
                <a:solidFill>
                  <a:srgbClr val="FF0000"/>
                </a:solidFill>
              </a:rPr>
              <a:t>IgH</a:t>
            </a: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endParaRPr lang="cs-CZ" altLang="cs-CZ" sz="2000" b="1" dirty="0">
              <a:solidFill>
                <a:srgbClr val="FF0000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>
                <a:solidFill>
                  <a:srgbClr val="0000FF"/>
                </a:solidFill>
              </a:rPr>
              <a:t>… </a:t>
            </a:r>
            <a:r>
              <a:rPr lang="cs-CZ" altLang="cs-CZ" sz="2000" b="1" dirty="0" err="1">
                <a:solidFill>
                  <a:srgbClr val="0000FF"/>
                </a:solidFill>
              </a:rPr>
              <a:t>or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>
                <a:solidFill>
                  <a:srgbClr val="0000FF"/>
                </a:solidFill>
              </a:rPr>
              <a:t>other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>
                <a:solidFill>
                  <a:srgbClr val="0000FF"/>
                </a:solidFill>
              </a:rPr>
              <a:t>characteristic</a:t>
            </a:r>
            <a:r>
              <a:rPr lang="cs-CZ" altLang="cs-CZ" sz="2000" b="1" dirty="0">
                <a:solidFill>
                  <a:srgbClr val="0000FF"/>
                </a:solidFill>
              </a:rPr>
              <a:t> </a:t>
            </a:r>
            <a:r>
              <a:rPr lang="cs-CZ" altLang="cs-CZ" sz="2000" b="1" dirty="0" err="1">
                <a:solidFill>
                  <a:srgbClr val="0000FF"/>
                </a:solidFill>
              </a:rPr>
              <a:t>aberrations</a:t>
            </a:r>
            <a:endParaRPr lang="cs-CZ" altLang="cs-CZ" sz="2000" b="1" dirty="0">
              <a:solidFill>
                <a:srgbClr val="0000FF"/>
              </a:solidFill>
            </a:endParaRP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r>
              <a:rPr lang="cs-CZ" altLang="cs-CZ" sz="2000" b="1" dirty="0" err="1"/>
              <a:t>Chronic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lymphocytic</a:t>
            </a:r>
            <a:r>
              <a:rPr lang="cs-CZ" altLang="cs-CZ" sz="2000" b="1" dirty="0"/>
              <a:t> </a:t>
            </a:r>
            <a:r>
              <a:rPr lang="cs-CZ" altLang="cs-CZ" sz="2000" b="1" dirty="0" err="1"/>
              <a:t>leukemia</a:t>
            </a:r>
            <a:r>
              <a:rPr lang="cs-CZ" altLang="cs-CZ" sz="2000" b="1" dirty="0"/>
              <a:t>; </a:t>
            </a:r>
            <a:r>
              <a:rPr lang="cs-CZ" altLang="cs-CZ" sz="2000" b="1" dirty="0" err="1">
                <a:solidFill>
                  <a:srgbClr val="FF0000"/>
                </a:solidFill>
              </a:rPr>
              <a:t>del</a:t>
            </a:r>
            <a:r>
              <a:rPr lang="cs-CZ" altLang="cs-CZ" sz="2000" b="1" dirty="0">
                <a:solidFill>
                  <a:srgbClr val="FF0000"/>
                </a:solidFill>
              </a:rPr>
              <a:t> 13q, </a:t>
            </a:r>
            <a:r>
              <a:rPr lang="cs-CZ" altLang="cs-CZ" sz="2000" b="1" dirty="0" err="1">
                <a:solidFill>
                  <a:srgbClr val="FF0000"/>
                </a:solidFill>
              </a:rPr>
              <a:t>del</a:t>
            </a:r>
            <a:r>
              <a:rPr lang="cs-CZ" altLang="cs-CZ" sz="2000" b="1" dirty="0">
                <a:solidFill>
                  <a:srgbClr val="FF0000"/>
                </a:solidFill>
              </a:rPr>
              <a:t> 11q, </a:t>
            </a:r>
            <a:r>
              <a:rPr lang="cs-CZ" altLang="cs-CZ" sz="2000" b="1" dirty="0" err="1">
                <a:solidFill>
                  <a:srgbClr val="FF0000"/>
                </a:solidFill>
              </a:rPr>
              <a:t>del</a:t>
            </a:r>
            <a:r>
              <a:rPr lang="cs-CZ" altLang="cs-CZ" sz="2000" b="1" dirty="0">
                <a:solidFill>
                  <a:srgbClr val="FF0000"/>
                </a:solidFill>
              </a:rPr>
              <a:t> 17p, </a:t>
            </a:r>
            <a:r>
              <a:rPr lang="cs-CZ" altLang="cs-CZ" sz="2000" b="1" dirty="0" err="1">
                <a:solidFill>
                  <a:srgbClr val="FF0000"/>
                </a:solidFill>
              </a:rPr>
              <a:t>trisomy</a:t>
            </a:r>
            <a:r>
              <a:rPr lang="cs-CZ" altLang="cs-CZ" sz="2000" b="1" dirty="0">
                <a:solidFill>
                  <a:srgbClr val="FF0000"/>
                </a:solidFill>
              </a:rPr>
              <a:t> 12</a:t>
            </a:r>
          </a:p>
          <a:p>
            <a:pPr marL="0" indent="0" algn="just">
              <a:lnSpc>
                <a:spcPct val="80000"/>
              </a:lnSpc>
              <a:spcAft>
                <a:spcPts val="1270"/>
              </a:spcAft>
              <a:buNone/>
            </a:pPr>
            <a:endParaRPr lang="cs-CZ" altLang="cs-CZ" sz="20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05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501648" y="18757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 err="1">
                <a:solidFill>
                  <a:srgbClr val="9900FF"/>
                </a:solidFill>
              </a:rPr>
              <a:t>Classic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hallmarks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of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cancer</a:t>
            </a:r>
            <a:endParaRPr lang="cs-CZ" altLang="cs-CZ" sz="2800" dirty="0"/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5940152" y="6408346"/>
            <a:ext cx="276325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 err="1"/>
              <a:t>Hanahann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Weinberg</a:t>
            </a:r>
            <a:r>
              <a:rPr lang="cs-CZ" altLang="cs-CZ" sz="1400" dirty="0"/>
              <a:t>, </a:t>
            </a:r>
            <a:r>
              <a:rPr lang="cs-CZ" altLang="cs-CZ" sz="1400" b="1" i="1" dirty="0"/>
              <a:t>Cell</a:t>
            </a:r>
            <a:r>
              <a:rPr lang="cs-CZ" altLang="cs-CZ" sz="1400" dirty="0"/>
              <a:t> 2001</a:t>
            </a:r>
            <a:endParaRPr lang="cs-CZ" altLang="cs-CZ" sz="1400" dirty="0">
              <a:solidFill>
                <a:schemeClr val="tx1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7607634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320430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title"/>
          </p:nvPr>
        </p:nvSpPr>
        <p:spPr>
          <a:xfrm>
            <a:off x="493649" y="332656"/>
            <a:ext cx="8435975" cy="720080"/>
          </a:xfrm>
        </p:spPr>
        <p:txBody>
          <a:bodyPr>
            <a:noAutofit/>
          </a:bodyPr>
          <a:lstStyle/>
          <a:p>
            <a:pPr eaLnBrk="1" hangingPunct="1"/>
            <a:r>
              <a:rPr lang="cs-CZ" altLang="cs-CZ" sz="2800" dirty="0" err="1">
                <a:solidFill>
                  <a:srgbClr val="9900FF"/>
                </a:solidFill>
              </a:rPr>
              <a:t>Emerging</a:t>
            </a:r>
            <a:r>
              <a:rPr lang="cs-CZ" altLang="cs-CZ" sz="2800" dirty="0">
                <a:solidFill>
                  <a:srgbClr val="9900FF"/>
                </a:solidFill>
              </a:rPr>
              <a:t> (</a:t>
            </a:r>
            <a:r>
              <a:rPr lang="cs-CZ" altLang="cs-CZ" sz="2800" dirty="0" err="1">
                <a:solidFill>
                  <a:srgbClr val="9900FF"/>
                </a:solidFill>
              </a:rPr>
              <a:t>additional</a:t>
            </a:r>
            <a:r>
              <a:rPr lang="cs-CZ" altLang="cs-CZ" sz="2800" dirty="0">
                <a:solidFill>
                  <a:srgbClr val="9900FF"/>
                </a:solidFill>
              </a:rPr>
              <a:t>) </a:t>
            </a:r>
            <a:r>
              <a:rPr lang="cs-CZ" altLang="cs-CZ" sz="2800" dirty="0" err="1">
                <a:solidFill>
                  <a:srgbClr val="9900FF"/>
                </a:solidFill>
              </a:rPr>
              <a:t>hallmarks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of</a:t>
            </a:r>
            <a:r>
              <a:rPr lang="cs-CZ" altLang="cs-CZ" sz="2800" dirty="0">
                <a:solidFill>
                  <a:srgbClr val="9900FF"/>
                </a:solidFill>
              </a:rPr>
              <a:t> </a:t>
            </a:r>
            <a:r>
              <a:rPr lang="cs-CZ" altLang="cs-CZ" sz="2800" dirty="0" err="1">
                <a:solidFill>
                  <a:srgbClr val="9900FF"/>
                </a:solidFill>
              </a:rPr>
              <a:t>cancer</a:t>
            </a:r>
            <a:endParaRPr lang="cs-CZ" altLang="cs-CZ" sz="2800" dirty="0"/>
          </a:p>
        </p:txBody>
      </p:sp>
      <p:sp>
        <p:nvSpPr>
          <p:cNvPr id="11271" name="TextovéPole 1"/>
          <p:cNvSpPr txBox="1">
            <a:spLocks noChangeArrowheads="1"/>
          </p:cNvSpPr>
          <p:nvPr/>
        </p:nvSpPr>
        <p:spPr bwMode="auto">
          <a:xfrm>
            <a:off x="5724128" y="6239070"/>
            <a:ext cx="280814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cs-CZ" altLang="cs-CZ" sz="1400" dirty="0" err="1"/>
              <a:t>Hanahann</a:t>
            </a:r>
            <a:r>
              <a:rPr lang="cs-CZ" altLang="cs-CZ" sz="1400" dirty="0"/>
              <a:t> and </a:t>
            </a:r>
            <a:r>
              <a:rPr lang="cs-CZ" altLang="cs-CZ" sz="1400" dirty="0" err="1"/>
              <a:t>Weinberg</a:t>
            </a:r>
            <a:r>
              <a:rPr lang="cs-CZ" altLang="cs-CZ" sz="1400" dirty="0"/>
              <a:t>, </a:t>
            </a:r>
            <a:r>
              <a:rPr lang="cs-CZ" altLang="cs-CZ" sz="1400" b="1" i="1" dirty="0"/>
              <a:t>Cell</a:t>
            </a:r>
            <a:r>
              <a:rPr lang="cs-CZ" altLang="cs-CZ" sz="1400" dirty="0"/>
              <a:t> 2011</a:t>
            </a:r>
            <a:endParaRPr lang="cs-CZ" altLang="cs-CZ" sz="1400" dirty="0">
              <a:solidFill>
                <a:schemeClr val="tx1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683568" y="5659130"/>
            <a:ext cx="77974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/>
              <a:t>Reprogramming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a </a:t>
            </a:r>
            <a:r>
              <a:rPr lang="cs-CZ" dirty="0" err="1"/>
              <a:t>cellular</a:t>
            </a:r>
            <a:r>
              <a:rPr lang="cs-CZ" dirty="0"/>
              <a:t> </a:t>
            </a:r>
            <a:r>
              <a:rPr lang="cs-CZ" dirty="0" err="1"/>
              <a:t>metabolism</a:t>
            </a:r>
            <a:r>
              <a:rPr lang="cs-CZ" dirty="0"/>
              <a:t> and </a:t>
            </a:r>
            <a:r>
              <a:rPr lang="cs-CZ" dirty="0" err="1"/>
              <a:t>an</a:t>
            </a:r>
            <a:r>
              <a:rPr lang="cs-CZ" dirty="0"/>
              <a:t> </a:t>
            </a:r>
            <a:r>
              <a:rPr lang="cs-CZ" dirty="0" err="1"/>
              <a:t>escape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immune</a:t>
            </a:r>
            <a:r>
              <a:rPr lang="cs-CZ" dirty="0"/>
              <a:t> </a:t>
            </a:r>
            <a:r>
              <a:rPr lang="cs-CZ" dirty="0" err="1"/>
              <a:t>system</a:t>
            </a:r>
            <a:endParaRPr lang="cs-CZ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2833" y="1340768"/>
            <a:ext cx="5784689" cy="4125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81163718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1173</TotalTime>
  <Words>2357</Words>
  <Application>Microsoft Office PowerPoint</Application>
  <PresentationFormat>Předvádění na obrazovce (4:3)</PresentationFormat>
  <Paragraphs>587</Paragraphs>
  <Slides>49</Slides>
  <Notes>36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49</vt:i4>
      </vt:variant>
    </vt:vector>
  </HeadingPairs>
  <TitlesOfParts>
    <vt:vector size="57" baseType="lpstr">
      <vt:lpstr>Arial Unicode MS</vt:lpstr>
      <vt:lpstr>Arial</vt:lpstr>
      <vt:lpstr>Calibri</vt:lpstr>
      <vt:lpstr>Comic Sans MS</vt:lpstr>
      <vt:lpstr>Symbol</vt:lpstr>
      <vt:lpstr>Times New Roman</vt:lpstr>
      <vt:lpstr>Wingdings</vt:lpstr>
      <vt:lpstr>Motiv sady Office</vt:lpstr>
      <vt:lpstr>ONCOGENETICS  „Origin, evolution and treatment of cancer“ </vt:lpstr>
      <vt:lpstr>CANCER: definition and basic classification</vt:lpstr>
      <vt:lpstr>Somatic mutation theory (SMT) vs.  Tissue organization field theory (TOFT) </vt:lpstr>
      <vt:lpstr>Prezentace aplikace PowerPoint</vt:lpstr>
      <vt:lpstr>(Specific) aetiology of childhood leukemia</vt:lpstr>
      <vt:lpstr>Contribution of leukemia and lymphoma research to the SMT</vt:lpstr>
      <vt:lpstr>Leuk and Lymp: hallmark aberrations  enable molecular classification </vt:lpstr>
      <vt:lpstr>Classic hallmarks of cancer</vt:lpstr>
      <vt:lpstr>Emerging (additional) hallmarks of cancer</vt:lpstr>
      <vt:lpstr>Role of cancer stem cells (CSC)  in tumor initiation and progression</vt:lpstr>
      <vt:lpstr>Cellular origin of cancer vs. therapy</vt:lpstr>
      <vt:lpstr>Prezentace aplikace PowerPoint</vt:lpstr>
      <vt:lpstr>Prezentace aplikace PowerPoint</vt:lpstr>
      <vt:lpstr>Prezentace aplikace PowerPoint</vt:lpstr>
      <vt:lpstr>Prezentace aplikace PowerPoint</vt:lpstr>
      <vt:lpstr>Cancer Genome Landscapes</vt:lpstr>
      <vt:lpstr>Additional cancer genome modifications</vt:lpstr>
      <vt:lpstr>Prezentace aplikace PowerPoint</vt:lpstr>
      <vt:lpstr>Prezentace aplikace PowerPoint</vt:lpstr>
      <vt:lpstr>(12) affected biochemical pathways in cancer</vt:lpstr>
      <vt:lpstr>Model of tumor initiation and progression </vt:lpstr>
      <vt:lpstr>Interfence with DNA replication results  in apoptosis induction in tumor cells</vt:lpstr>
      <vt:lpstr>Apoptosis: „optimal cell death“  in cancer therapy</vt:lpstr>
      <vt:lpstr>Discovery of p53 protein:  a milestone in oncology research</vt:lpstr>
      <vt:lpstr>The p53 research from the historical perspective </vt:lpstr>
      <vt:lpstr>Impact of the TP53 gene disruption  on tumor development</vt:lpstr>
      <vt:lpstr>Prezentace aplikace PowerPoint</vt:lpstr>
      <vt:lpstr>Prezentace aplikace PowerPoint</vt:lpstr>
      <vt:lpstr>Prezentace aplikace PowerPoint</vt:lpstr>
      <vt:lpstr>TP53 defects impair a therapeutic response </vt:lpstr>
      <vt:lpstr>DNA damage induces p53-dependent response </vt:lpstr>
      <vt:lpstr>Prezentace aplikace PowerPoint</vt:lpstr>
      <vt:lpstr>p53 mutations associate with poor survival in CLL patients </vt:lpstr>
      <vt:lpstr>Individual p53 mutations differ in their impact  </vt:lpstr>
      <vt:lpstr>Prognostic impact of TP53 mutations in cancer</vt:lpstr>
      <vt:lpstr>p53 activation: breaking a loop with MDM2</vt:lpstr>
      <vt:lpstr>Impact of ATM defects on p53 activation</vt:lpstr>
      <vt:lpstr>Onocogenes: driving cancer cell´s proliferation</vt:lpstr>
      <vt:lpstr>Treatment of cancer</vt:lpstr>
      <vt:lpstr>Progress in the treatment of cancer</vt:lpstr>
      <vt:lpstr>Progress in the treatment of cancer</vt:lpstr>
      <vt:lpstr>Treatment „by differentiation“:  APL</vt:lpstr>
      <vt:lpstr>Prezentace aplikace PowerPoint</vt:lpstr>
      <vt:lpstr>Protein targeting (inhibition) using small molecules</vt:lpstr>
      <vt:lpstr>Synthetic lethality within DNA damage response</vt:lpstr>
      <vt:lpstr>Specific targeting may lead to distinct outcomes </vt:lpstr>
      <vt:lpstr>Current portfolio of specific molecular targeting </vt:lpstr>
      <vt:lpstr>Summary </vt:lpstr>
      <vt:lpstr>THANK YOU VERY MUCH  FOR YOUR ATTETION!   m.trbusek@volny.cz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Model of tumor initiation and progression </dc:title>
  <cp:lastModifiedBy>Michael Doubek</cp:lastModifiedBy>
  <cp:revision>192</cp:revision>
  <dcterms:modified xsi:type="dcterms:W3CDTF">2018-10-31T20:24:08Z</dcterms:modified>
</cp:coreProperties>
</file>