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256" r:id="rId2"/>
    <p:sldId id="266" r:id="rId3"/>
    <p:sldId id="277" r:id="rId4"/>
    <p:sldId id="267" r:id="rId5"/>
    <p:sldId id="271" r:id="rId6"/>
    <p:sldId id="269" r:id="rId7"/>
    <p:sldId id="270" r:id="rId8"/>
    <p:sldId id="276" r:id="rId9"/>
    <p:sldId id="273" r:id="rId10"/>
    <p:sldId id="279" r:id="rId11"/>
    <p:sldId id="274" r:id="rId12"/>
    <p:sldId id="275" r:id="rId13"/>
    <p:sldId id="272" r:id="rId14"/>
    <p:sldId id="292" r:id="rId15"/>
    <p:sldId id="293" r:id="rId16"/>
    <p:sldId id="295" r:id="rId17"/>
    <p:sldId id="296" r:id="rId18"/>
    <p:sldId id="265" r:id="rId19"/>
    <p:sldId id="268" r:id="rId20"/>
    <p:sldId id="297" r:id="rId21"/>
    <p:sldId id="282" r:id="rId22"/>
    <p:sldId id="289" r:id="rId23"/>
    <p:sldId id="283" r:id="rId24"/>
    <p:sldId id="284" r:id="rId25"/>
    <p:sldId id="286" r:id="rId26"/>
    <p:sldId id="287" r:id="rId27"/>
    <p:sldId id="260" r:id="rId28"/>
    <p:sldId id="261" r:id="rId29"/>
    <p:sldId id="298" r:id="rId30"/>
    <p:sldId id="262" r:id="rId31"/>
    <p:sldId id="264" r:id="rId32"/>
    <p:sldId id="294" r:id="rId33"/>
    <p:sldId id="291" r:id="rId34"/>
    <p:sldId id="257" r:id="rId35"/>
    <p:sldId id="259" r:id="rId36"/>
    <p:sldId id="299" r:id="rId37"/>
    <p:sldId id="278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21D61-F586-4BC8-B348-0F39F0A1A8C7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D9524-81B8-4DBA-9F64-131BDDA90EE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Decollément</a:t>
            </a:r>
            <a:r>
              <a:rPr lang="cs-CZ" dirty="0"/>
              <a:t> = severe </a:t>
            </a:r>
            <a:r>
              <a:rPr lang="cs-CZ" dirty="0" err="1"/>
              <a:t>damage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soft </a:t>
            </a:r>
            <a:r>
              <a:rPr lang="cs-CZ" dirty="0" err="1"/>
              <a:t>tissues</a:t>
            </a:r>
            <a:r>
              <a:rPr lang="cs-CZ" dirty="0"/>
              <a:t> – </a:t>
            </a:r>
            <a:r>
              <a:rPr lang="cs-CZ" dirty="0" err="1"/>
              <a:t>undeclined</a:t>
            </a:r>
            <a:r>
              <a:rPr lang="cs-CZ" dirty="0"/>
              <a:t>, </a:t>
            </a:r>
            <a:r>
              <a:rPr lang="cs-CZ" dirty="0" err="1"/>
              <a:t>French</a:t>
            </a:r>
            <a:r>
              <a:rPr lang="cs-CZ" dirty="0"/>
              <a:t> </a:t>
            </a:r>
            <a:r>
              <a:rPr lang="cs-CZ" dirty="0" err="1"/>
              <a:t>origin</a:t>
            </a:r>
            <a:r>
              <a:rPr lang="cs-CZ" dirty="0"/>
              <a:t>; </a:t>
            </a:r>
            <a:r>
              <a:rPr lang="cs-CZ" dirty="0" err="1"/>
              <a:t>distorsio</a:t>
            </a:r>
            <a:r>
              <a:rPr lang="cs-CZ" dirty="0"/>
              <a:t> </a:t>
            </a:r>
            <a:r>
              <a:rPr lang="cs-CZ" dirty="0" err="1"/>
              <a:t>malleoli</a:t>
            </a:r>
            <a:r>
              <a:rPr lang="cs-CZ" dirty="0"/>
              <a:t> l. sin.; </a:t>
            </a:r>
            <a:r>
              <a:rPr lang="cs-CZ" dirty="0" err="1"/>
              <a:t>luxatio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 l. sin.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D9524-81B8-4DBA-9F64-131BDDA90EE8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Perf</a:t>
            </a:r>
            <a:r>
              <a:rPr lang="cs-CZ" dirty="0"/>
              <a:t> </a:t>
            </a:r>
            <a:r>
              <a:rPr lang="cs-CZ" dirty="0" err="1"/>
              <a:t>abr</a:t>
            </a:r>
            <a:r>
              <a:rPr lang="cs-CZ" dirty="0"/>
              <a:t> </a:t>
            </a:r>
            <a:r>
              <a:rPr lang="cs-CZ" dirty="0" err="1"/>
              <a:t>laes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D9524-81B8-4DBA-9F64-131BDDA90EE8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Chvilku makají, pak </a:t>
            </a:r>
            <a:r>
              <a:rPr lang="cs-CZ" dirty="0" err="1"/>
              <a:t>skontrolovat</a:t>
            </a:r>
            <a:r>
              <a:rPr lang="cs-CZ" dirty="0"/>
              <a:t> jestli mají dobrou </a:t>
            </a:r>
            <a:r>
              <a:rPr lang="cs-CZ" dirty="0" err="1"/>
              <a:t>structure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D9524-81B8-4DBA-9F64-131BDDA90EE8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Corpus </a:t>
            </a:r>
            <a:r>
              <a:rPr lang="en-US" dirty="0" err="1"/>
              <a:t>alienum</a:t>
            </a:r>
            <a:r>
              <a:rPr lang="en-US" dirty="0"/>
              <a:t> </a:t>
            </a:r>
            <a:r>
              <a:rPr lang="en-US" dirty="0" err="1"/>
              <a:t>sphaeroideum</a:t>
            </a:r>
            <a:r>
              <a:rPr lang="en-US" dirty="0"/>
              <a:t> </a:t>
            </a:r>
            <a:r>
              <a:rPr lang="en-US" dirty="0" err="1"/>
              <a:t>oropharyngis</a:t>
            </a:r>
            <a:endParaRPr lang="en-US" dirty="0"/>
          </a:p>
          <a:p>
            <a:r>
              <a:rPr lang="en-US" dirty="0" err="1"/>
              <a:t>Sphaeroideus</a:t>
            </a:r>
            <a:r>
              <a:rPr lang="en-US" dirty="0"/>
              <a:t>, a, um  - </a:t>
            </a:r>
            <a:r>
              <a:rPr lang="en-US" dirty="0" err="1"/>
              <a:t>význam</a:t>
            </a:r>
            <a:r>
              <a:rPr lang="en-US" dirty="0"/>
              <a:t> </a:t>
            </a:r>
            <a:r>
              <a:rPr lang="en-US" dirty="0" err="1"/>
              <a:t>koncovky</a:t>
            </a:r>
            <a:r>
              <a:rPr lang="en-US" dirty="0"/>
              <a:t> –</a:t>
            </a:r>
            <a:r>
              <a:rPr lang="en-US" dirty="0" err="1"/>
              <a:t>oideus</a:t>
            </a:r>
            <a:r>
              <a:rPr lang="en-US" dirty="0"/>
              <a:t>, +</a:t>
            </a:r>
            <a:r>
              <a:rPr lang="en-US" baseline="0" dirty="0"/>
              <a:t> </a:t>
            </a:r>
            <a:r>
              <a:rPr lang="en-US" baseline="0" dirty="0" err="1"/>
              <a:t>iné</a:t>
            </a:r>
            <a:r>
              <a:rPr lang="en-US" baseline="0" dirty="0"/>
              <a:t> </a:t>
            </a:r>
            <a:r>
              <a:rPr lang="en-US" baseline="0" dirty="0" err="1"/>
              <a:t>príklady</a:t>
            </a:r>
            <a:r>
              <a:rPr lang="en-US" baseline="0" dirty="0"/>
              <a:t> </a:t>
            </a:r>
            <a:r>
              <a:rPr lang="en-US" baseline="0" dirty="0" err="1"/>
              <a:t>geometr</a:t>
            </a:r>
            <a:r>
              <a:rPr lang="en-US" baseline="0" dirty="0"/>
              <a:t>. </a:t>
            </a:r>
            <a:r>
              <a:rPr lang="en-US" baseline="0" dirty="0" err="1"/>
              <a:t>tvarov</a:t>
            </a:r>
            <a:r>
              <a:rPr lang="en-US" baseline="0" dirty="0"/>
              <a:t> (</a:t>
            </a:r>
            <a:r>
              <a:rPr lang="en-US" baseline="0" dirty="0" err="1"/>
              <a:t>rhomboideus</a:t>
            </a:r>
            <a:r>
              <a:rPr lang="en-US" baseline="0" dirty="0"/>
              <a:t>, </a:t>
            </a:r>
            <a:r>
              <a:rPr lang="en-US" baseline="0" dirty="0" err="1"/>
              <a:t>conoideus</a:t>
            </a:r>
            <a:r>
              <a:rPr lang="en-US" baseline="0" dirty="0"/>
              <a:t>, </a:t>
            </a:r>
            <a:r>
              <a:rPr lang="en-US" baseline="0" dirty="0" err="1"/>
              <a:t>deltoideus</a:t>
            </a:r>
            <a:r>
              <a:rPr lang="en-US" baseline="0" dirty="0"/>
              <a:t>, </a:t>
            </a:r>
            <a:r>
              <a:rPr lang="en-US" baseline="0" dirty="0" err="1"/>
              <a:t>cuboideus</a:t>
            </a:r>
            <a:r>
              <a:rPr lang="en-US" baseline="0" dirty="0"/>
              <a:t>, </a:t>
            </a:r>
            <a:r>
              <a:rPr lang="en-US" baseline="0" dirty="0" err="1"/>
              <a:t>ellipsoideus</a:t>
            </a:r>
            <a:r>
              <a:rPr lang="en-US" baseline="0" dirty="0"/>
              <a:t>)</a:t>
            </a:r>
            <a:endParaRPr lang="en-US" dirty="0"/>
          </a:p>
          <a:p>
            <a:r>
              <a:rPr lang="en-US" dirty="0"/>
              <a:t>Oropharynx, </a:t>
            </a:r>
            <a:r>
              <a:rPr lang="en-US" dirty="0" err="1"/>
              <a:t>gis</a:t>
            </a:r>
            <a:r>
              <a:rPr lang="en-US" dirty="0"/>
              <a:t>, m.  - </a:t>
            </a:r>
            <a:r>
              <a:rPr lang="en-US" dirty="0" err="1"/>
              <a:t>požiadať</a:t>
            </a:r>
            <a:r>
              <a:rPr lang="en-US" dirty="0"/>
              <a:t> </a:t>
            </a:r>
            <a:r>
              <a:rPr lang="en-US" dirty="0" err="1"/>
              <a:t>ich</a:t>
            </a:r>
            <a:r>
              <a:rPr lang="en-US" dirty="0"/>
              <a:t>,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pokúsili</a:t>
            </a:r>
            <a:r>
              <a:rPr lang="en-US" dirty="0"/>
              <a:t> </a:t>
            </a:r>
            <a:r>
              <a:rPr lang="en-US" dirty="0" err="1"/>
              <a:t>vysvetliť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ako</a:t>
            </a:r>
            <a:r>
              <a:rPr lang="en-US" baseline="0" dirty="0"/>
              <a:t> je </a:t>
            </a:r>
            <a:r>
              <a:rPr lang="en-US" baseline="0" dirty="0" err="1"/>
              <a:t>slovo</a:t>
            </a:r>
            <a:r>
              <a:rPr lang="en-US" baseline="0" dirty="0"/>
              <a:t> </a:t>
            </a:r>
            <a:r>
              <a:rPr lang="en-US" baseline="0" dirty="0" err="1"/>
              <a:t>vytvorené</a:t>
            </a:r>
            <a:r>
              <a:rPr lang="en-US" baseline="0" dirty="0"/>
              <a:t> (</a:t>
            </a:r>
            <a:r>
              <a:rPr lang="en-US" baseline="0" dirty="0" err="1"/>
              <a:t>os</a:t>
            </a:r>
            <a:r>
              <a:rPr lang="en-US" baseline="0" dirty="0"/>
              <a:t>, </a:t>
            </a:r>
            <a:r>
              <a:rPr lang="en-US" baseline="0" dirty="0" err="1"/>
              <a:t>oris</a:t>
            </a:r>
            <a:r>
              <a:rPr lang="en-US" baseline="0" dirty="0"/>
              <a:t>, n. + pharynx, </a:t>
            </a:r>
            <a:r>
              <a:rPr lang="en-US" baseline="0" dirty="0" err="1"/>
              <a:t>gis</a:t>
            </a:r>
            <a:r>
              <a:rPr lang="en-US" baseline="0" dirty="0"/>
              <a:t>, m.)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D4730-0CC0-1146-9CED-CDD1A43E494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51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Perforatio</a:t>
            </a:r>
            <a:r>
              <a:rPr lang="en-US" dirty="0"/>
              <a:t> (per)magna </a:t>
            </a:r>
            <a:r>
              <a:rPr lang="en-US" dirty="0" err="1"/>
              <a:t>septi</a:t>
            </a:r>
            <a:r>
              <a:rPr lang="en-US" dirty="0"/>
              <a:t> </a:t>
            </a:r>
            <a:r>
              <a:rPr lang="en-US" dirty="0" err="1"/>
              <a:t>nasi</a:t>
            </a:r>
            <a:r>
              <a:rPr lang="en-US" baseline="0" dirty="0"/>
              <a:t> et </a:t>
            </a:r>
            <a:r>
              <a:rPr lang="en-US" baseline="0" dirty="0" err="1"/>
              <a:t>partis</a:t>
            </a:r>
            <a:r>
              <a:rPr lang="en-US" baseline="0" dirty="0"/>
              <a:t> </a:t>
            </a:r>
            <a:r>
              <a:rPr lang="en-US" baseline="0" dirty="0" err="1"/>
              <a:t>medialis</a:t>
            </a:r>
            <a:r>
              <a:rPr lang="en-US" baseline="0" dirty="0"/>
              <a:t> </a:t>
            </a:r>
            <a:r>
              <a:rPr lang="en-US" baseline="0" dirty="0" err="1"/>
              <a:t>palati</a:t>
            </a:r>
            <a:r>
              <a:rPr lang="en-US" baseline="0" dirty="0"/>
              <a:t> </a:t>
            </a:r>
            <a:r>
              <a:rPr lang="en-US" baseline="0"/>
              <a:t>duri</a:t>
            </a:r>
            <a:endParaRPr lang="en-US" baseline="0" dirty="0"/>
          </a:p>
          <a:p>
            <a:r>
              <a:rPr lang="en-US" baseline="0" dirty="0" err="1"/>
              <a:t>Cocainismus</a:t>
            </a:r>
            <a:r>
              <a:rPr lang="en-US" baseline="0" dirty="0"/>
              <a:t>/</a:t>
            </a:r>
            <a:r>
              <a:rPr lang="en-US" baseline="0" dirty="0" err="1"/>
              <a:t>Abusus</a:t>
            </a:r>
            <a:r>
              <a:rPr lang="en-US" baseline="0" dirty="0"/>
              <a:t> </a:t>
            </a:r>
            <a:r>
              <a:rPr lang="en-US" baseline="0" dirty="0" err="1"/>
              <a:t>cocaini</a:t>
            </a:r>
            <a:r>
              <a:rPr lang="en-US" baseline="0" dirty="0"/>
              <a:t> in </a:t>
            </a:r>
            <a:r>
              <a:rPr lang="en-US" baseline="0" dirty="0" err="1"/>
              <a:t>anamnesi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Praesenti</a:t>
            </a:r>
            <a:r>
              <a:rPr lang="en-US" baseline="0" dirty="0"/>
              <a:t> tempore </a:t>
            </a:r>
            <a:r>
              <a:rPr lang="en-US" baseline="0" dirty="0" err="1"/>
              <a:t>abstinentia</a:t>
            </a:r>
            <a:r>
              <a:rPr lang="en-US" baseline="0" dirty="0"/>
              <a:t> </a:t>
            </a:r>
            <a:r>
              <a:rPr lang="en-US" baseline="0" dirty="0" err="1"/>
              <a:t>cocaini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D4730-0CC0-1146-9CED-CDD1A43E494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2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Zaoblený obdélní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Zaoblený obdélní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s jedním zakulaceným roh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aoblený obdélní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Zástupný symbol pro nadpis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8A2481B-5154-415F-B752-558547769AA3}" type="datetimeFigureOut">
              <a:rPr lang="cs-CZ" smtClean="0"/>
              <a:pPr/>
              <a:t>10.10.2018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INJURIES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 CLINICAL TERMINOLOGY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Give</a:t>
            </a:r>
            <a:r>
              <a:rPr lang="cs-CZ" dirty="0"/>
              <a:t> full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abbreviations</a:t>
            </a:r>
            <a:r>
              <a:rPr lang="cs-CZ" dirty="0"/>
              <a:t> and </a:t>
            </a:r>
            <a:r>
              <a:rPr lang="cs-CZ" dirty="0" err="1"/>
              <a:t>numbers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1613" y="1628800"/>
            <a:ext cx="8183880" cy="936104"/>
          </a:xfrm>
        </p:spPr>
        <p:txBody>
          <a:bodyPr/>
          <a:lstStyle/>
          <a:p>
            <a:r>
              <a:rPr lang="cs-CZ" dirty="0" err="1"/>
              <a:t>vv</a:t>
            </a:r>
            <a:r>
              <a:rPr lang="cs-CZ" dirty="0"/>
              <a:t>.</a:t>
            </a:r>
            <a:r>
              <a:rPr lang="sv-SE" dirty="0"/>
              <a:t> scissa dig</a:t>
            </a:r>
            <a:r>
              <a:rPr lang="cs-CZ" dirty="0"/>
              <a:t>.</a:t>
            </a:r>
            <a:r>
              <a:rPr lang="sv-SE" dirty="0"/>
              <a:t> I</a:t>
            </a:r>
            <a:r>
              <a:rPr lang="cs-CZ" dirty="0"/>
              <a:t>I</a:t>
            </a:r>
            <a:r>
              <a:rPr lang="sv-SE" dirty="0"/>
              <a:t>-I</a:t>
            </a:r>
            <a:r>
              <a:rPr lang="cs-CZ" dirty="0"/>
              <a:t>II</a:t>
            </a:r>
            <a:r>
              <a:rPr lang="sv-SE" dirty="0"/>
              <a:t> manus l. sin.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635896" y="2564904"/>
            <a:ext cx="5050904" cy="1800200"/>
          </a:xfrm>
          <a:prstGeom prst="rect">
            <a:avLst/>
          </a:prstGeom>
        </p:spPr>
        <p:txBody>
          <a:bodyPr vert="horz" lIns="182880" tIns="91440">
            <a:normAutofit fontScale="85000" lnSpcReduction="1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cs-CZ" dirty="0" err="1"/>
              <a:t>vulnera</a:t>
            </a:r>
            <a:r>
              <a:rPr lang="sv-SE" dirty="0"/>
              <a:t> scissa dig</a:t>
            </a:r>
            <a:r>
              <a:rPr lang="cs-CZ" dirty="0" err="1"/>
              <a:t>iti</a:t>
            </a:r>
            <a:r>
              <a:rPr lang="sv-SE" dirty="0"/>
              <a:t> </a:t>
            </a:r>
            <a:r>
              <a:rPr lang="cs-CZ" dirty="0" err="1"/>
              <a:t>secundi</a:t>
            </a:r>
            <a:r>
              <a:rPr lang="cs-CZ" dirty="0"/>
              <a:t> et </a:t>
            </a:r>
            <a:r>
              <a:rPr lang="cs-CZ" dirty="0" err="1"/>
              <a:t>tertii</a:t>
            </a:r>
            <a:r>
              <a:rPr lang="sv-SE" dirty="0"/>
              <a:t> manus l</a:t>
            </a:r>
            <a:r>
              <a:rPr lang="cs-CZ" dirty="0" err="1"/>
              <a:t>ateris</a:t>
            </a:r>
            <a:r>
              <a:rPr lang="sv-SE" dirty="0"/>
              <a:t> sin</a:t>
            </a:r>
            <a:r>
              <a:rPr lang="cs-CZ" dirty="0" err="1"/>
              <a:t>istri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15744" r="1617"/>
          <a:stretch/>
        </p:blipFill>
        <p:spPr>
          <a:xfrm>
            <a:off x="473948" y="2204864"/>
            <a:ext cx="3477050" cy="381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2597" y="5373216"/>
            <a:ext cx="8183880" cy="1051560"/>
          </a:xfrm>
        </p:spPr>
        <p:txBody>
          <a:bodyPr>
            <a:normAutofit/>
          </a:bodyPr>
          <a:lstStyle/>
          <a:p>
            <a:r>
              <a:rPr lang="cs-CZ" b="1" dirty="0" err="1"/>
              <a:t>Vulnus</a:t>
            </a:r>
            <a:r>
              <a:rPr lang="cs-CZ" b="1" dirty="0"/>
              <a:t> </a:t>
            </a:r>
            <a:r>
              <a:rPr lang="cs-CZ" b="1" dirty="0" err="1"/>
              <a:t>sectum</a:t>
            </a:r>
            <a:endParaRPr lang="cs-CZ" dirty="0"/>
          </a:p>
        </p:txBody>
      </p:sp>
      <p:sp>
        <p:nvSpPr>
          <p:cNvPr id="22530" name="AutoShape 2" descr="Výsledek obrázku pro nůž v hlav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2536" name="AutoShape 8" descr="Výsledek obrázku pro střelná rá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 descr="poraneni hrudniku.jpg"/>
          <p:cNvPicPr>
            <a:picLocks noChangeAspect="1"/>
          </p:cNvPicPr>
          <p:nvPr/>
        </p:nvPicPr>
        <p:blipFill>
          <a:blip r:embed="rId2" cstate="print"/>
          <a:srcRect t="6459" r="6487" b="7425"/>
          <a:stretch>
            <a:fillRect/>
          </a:stretch>
        </p:blipFill>
        <p:spPr>
          <a:xfrm>
            <a:off x="5339656" y="357536"/>
            <a:ext cx="3456383" cy="238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74" y="2880006"/>
            <a:ext cx="3359187" cy="225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2387367" y="772302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cs-CZ" b="1" dirty="0" err="1"/>
              <a:t>cut</a:t>
            </a:r>
            <a:r>
              <a:rPr lang="en-US" b="1" dirty="0"/>
              <a:t> wound</a:t>
            </a:r>
            <a:r>
              <a:rPr lang="en-US" dirty="0"/>
              <a:t> </a:t>
            </a:r>
            <a:r>
              <a:rPr lang="cs-CZ" dirty="0"/>
              <a:t>= a </a:t>
            </a:r>
            <a:r>
              <a:rPr lang="cs-CZ" dirty="0" err="1"/>
              <a:t>wound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falling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sharp</a:t>
            </a:r>
            <a:r>
              <a:rPr lang="cs-CZ" dirty="0"/>
              <a:t> </a:t>
            </a:r>
            <a:r>
              <a:rPr lang="cs-CZ" dirty="0" err="1"/>
              <a:t>object</a:t>
            </a:r>
            <a:r>
              <a:rPr lang="cs-CZ" dirty="0"/>
              <a:t>, </a:t>
            </a:r>
            <a:r>
              <a:rPr lang="cs-CZ" dirty="0" err="1"/>
              <a:t>typically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axe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a </a:t>
            </a:r>
            <a:r>
              <a:rPr lang="cs-CZ" dirty="0" err="1"/>
              <a:t>knife</a:t>
            </a:r>
            <a:r>
              <a:rPr lang="cs-CZ" dirty="0"/>
              <a:t>...</a:t>
            </a:r>
          </a:p>
        </p:txBody>
      </p:sp>
      <p:pic>
        <p:nvPicPr>
          <p:cNvPr id="12" name="Obrázek 11" descr="sek.jpg">
            <a:extLst>
              <a:ext uri="{FF2B5EF4-FFF2-40B4-BE49-F238E27FC236}">
                <a16:creationId xmlns:a16="http://schemas.microsoft.com/office/drawing/2014/main" id="{EB36A961-ACDB-4324-8D5D-CB6F34FD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076" y="3004811"/>
            <a:ext cx="3750235" cy="28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951" y="5493370"/>
            <a:ext cx="8183880" cy="1051560"/>
          </a:xfrm>
        </p:spPr>
        <p:txBody>
          <a:bodyPr>
            <a:normAutofit/>
          </a:bodyPr>
          <a:lstStyle/>
          <a:p>
            <a:r>
              <a:rPr lang="cs-CZ" b="1" dirty="0" err="1"/>
              <a:t>Vulnus</a:t>
            </a:r>
            <a:r>
              <a:rPr lang="cs-CZ" b="1" dirty="0"/>
              <a:t> </a:t>
            </a:r>
            <a:r>
              <a:rPr lang="cs-CZ" b="1" dirty="0" err="1"/>
              <a:t>sclopetarium</a:t>
            </a:r>
            <a:endParaRPr lang="cs-CZ" dirty="0"/>
          </a:p>
        </p:txBody>
      </p:sp>
      <p:pic>
        <p:nvPicPr>
          <p:cNvPr id="21510" name="Picture 6" descr="Výsledek obrázku pro harpuna na ryb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9121" y="491962"/>
            <a:ext cx="2392332" cy="177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Výsledek obrázku pro bullet wound real foo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3800" y="2306255"/>
            <a:ext cx="2697086" cy="3586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29374" y="573938"/>
            <a:ext cx="234548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b="1" dirty="0"/>
              <a:t>gunshot wound</a:t>
            </a:r>
            <a:r>
              <a:rPr lang="en-US" dirty="0"/>
              <a:t> (</a:t>
            </a:r>
            <a:r>
              <a:rPr lang="en-US" b="1" dirty="0"/>
              <a:t>GSW</a:t>
            </a:r>
            <a:r>
              <a:rPr lang="en-US" dirty="0"/>
              <a:t>)</a:t>
            </a:r>
            <a:r>
              <a:rPr lang="cs-CZ" dirty="0"/>
              <a:t> (</a:t>
            </a:r>
            <a:r>
              <a:rPr lang="en-US" b="1" dirty="0"/>
              <a:t>ballistic trauma</a:t>
            </a:r>
            <a:r>
              <a:rPr lang="en-US" dirty="0"/>
              <a:t> or </a:t>
            </a:r>
            <a:r>
              <a:rPr lang="en-US" b="1" dirty="0"/>
              <a:t>bullet wound</a:t>
            </a:r>
            <a:r>
              <a:rPr lang="cs-CZ" b="1" dirty="0"/>
              <a:t>)</a:t>
            </a:r>
          </a:p>
          <a:p>
            <a:pPr>
              <a:spcBef>
                <a:spcPts val="600"/>
              </a:spcBef>
            </a:pPr>
            <a:r>
              <a:rPr lang="cs-CZ" dirty="0"/>
              <a:t>= a </a:t>
            </a:r>
            <a:r>
              <a:rPr lang="cs-CZ" dirty="0" err="1"/>
              <a:t>wound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en-US" dirty="0"/>
              <a:t>the discharge of arms or munitions</a:t>
            </a:r>
            <a:r>
              <a:rPr lang="cs-CZ" dirty="0"/>
              <a:t>.</a:t>
            </a:r>
          </a:p>
          <a:p>
            <a:pPr>
              <a:spcBef>
                <a:spcPts val="600"/>
              </a:spcBef>
            </a:pPr>
            <a:r>
              <a:rPr lang="en-US" dirty="0"/>
              <a:t>Ballistic trauma can be fatal or cause long-term consequences.</a:t>
            </a:r>
            <a:endParaRPr lang="cs-CZ" dirty="0"/>
          </a:p>
        </p:txBody>
      </p:sp>
      <p:pic>
        <p:nvPicPr>
          <p:cNvPr id="8" name="Obrázek 7" descr="gunshot.jpg">
            <a:extLst>
              <a:ext uri="{FF2B5EF4-FFF2-40B4-BE49-F238E27FC236}">
                <a16:creationId xmlns:a16="http://schemas.microsoft.com/office/drawing/2014/main" id="{E745CFEE-7239-41E1-B623-C691C7A9F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57" y="1379913"/>
            <a:ext cx="2678487" cy="36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25144"/>
            <a:ext cx="8183880" cy="1051560"/>
          </a:xfrm>
        </p:spPr>
        <p:txBody>
          <a:bodyPr>
            <a:normAutofit/>
          </a:bodyPr>
          <a:lstStyle/>
          <a:p>
            <a:r>
              <a:rPr lang="cs-CZ" b="1" dirty="0" err="1"/>
              <a:t>Vulnus</a:t>
            </a:r>
            <a:r>
              <a:rPr lang="cs-CZ" b="1" dirty="0"/>
              <a:t> </a:t>
            </a:r>
            <a:r>
              <a:rPr lang="cs-CZ" b="1" dirty="0" err="1"/>
              <a:t>punctum</a:t>
            </a:r>
            <a:endParaRPr lang="cs-CZ" dirty="0"/>
          </a:p>
        </p:txBody>
      </p:sp>
      <p:pic>
        <p:nvPicPr>
          <p:cNvPr id="24582" name="Picture 6" descr="Výsledek obrázku pro nůž v hlav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566" y="332392"/>
            <a:ext cx="3960440" cy="193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ástupný symbol pro obsah 7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b="8299"/>
          <a:stretch/>
        </p:blipFill>
        <p:spPr>
          <a:xfrm>
            <a:off x="323528" y="3699111"/>
            <a:ext cx="2916158" cy="230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/>
          <p:cNvSpPr txBox="1"/>
          <p:nvPr/>
        </p:nvSpPr>
        <p:spPr>
          <a:xfrm>
            <a:off x="2940627" y="2424360"/>
            <a:ext cx="5566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= a </a:t>
            </a:r>
            <a:r>
              <a:rPr lang="en-US" sz="1600" dirty="0"/>
              <a:t>specific form of penetrating trauma to the skin that results from a knife or a similar pointed object that is "deeper than it is wide".</a:t>
            </a:r>
            <a:endParaRPr 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74746" y="935470"/>
            <a:ext cx="1160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stab wound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62562" y="3642600"/>
            <a:ext cx="343800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Stab</a:t>
            </a:r>
            <a:r>
              <a:rPr lang="cs-CZ" sz="1600" dirty="0"/>
              <a:t> </a:t>
            </a:r>
            <a:r>
              <a:rPr lang="cs-CZ" sz="1600" dirty="0" err="1"/>
              <a:t>wounds</a:t>
            </a:r>
            <a:r>
              <a:rPr lang="cs-CZ" sz="1600" dirty="0"/>
              <a:t> </a:t>
            </a:r>
            <a:r>
              <a:rPr lang="cs-CZ" sz="1600" dirty="0" err="1"/>
              <a:t>can</a:t>
            </a:r>
            <a:r>
              <a:rPr lang="cs-CZ" sz="1600" dirty="0"/>
              <a:t> </a:t>
            </a:r>
            <a:r>
              <a:rPr lang="cs-CZ" sz="1600" dirty="0" err="1"/>
              <a:t>occur</a:t>
            </a:r>
            <a:r>
              <a:rPr lang="cs-CZ" sz="1600" dirty="0"/>
              <a:t> not </a:t>
            </a:r>
            <a:r>
              <a:rPr lang="cs-CZ" sz="1600" dirty="0" err="1"/>
              <a:t>only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en-US" sz="1600" dirty="0"/>
              <a:t>knives, </a:t>
            </a:r>
            <a:r>
              <a:rPr lang="cs-CZ" sz="1600" dirty="0"/>
              <a:t>but </a:t>
            </a:r>
            <a:r>
              <a:rPr lang="cs-CZ" sz="1600" dirty="0" err="1"/>
              <a:t>also</a:t>
            </a:r>
            <a:r>
              <a:rPr lang="en-US" sz="1600" dirty="0"/>
              <a:t> from ice picks, pens, broken bottles, and even coat hangers.</a:t>
            </a:r>
            <a:endParaRPr lang="cs-CZ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Even though stab wounds are inflicted at a much greater rate than gun shot wounds, they account for less than 10% of all penetrating trauma deaths.</a:t>
            </a:r>
            <a:endParaRPr lang="cs-CZ" sz="1600" dirty="0"/>
          </a:p>
        </p:txBody>
      </p:sp>
      <p:pic>
        <p:nvPicPr>
          <p:cNvPr id="10" name="Obrázek 9" descr="popova.jpg">
            <a:extLst>
              <a:ext uri="{FF2B5EF4-FFF2-40B4-BE49-F238E27FC236}">
                <a16:creationId xmlns:a16="http://schemas.microsoft.com/office/drawing/2014/main" id="{C0A674C7-D960-44F4-A0FA-B8E170F82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01" y="496078"/>
            <a:ext cx="2262549" cy="31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jeffreysterlingmd.files.wordpress.com/2015/06/human-bite1.jpg?w=300&amp;h=2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721" y="925360"/>
            <a:ext cx="2857500" cy="214312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770334" y="1152395"/>
            <a:ext cx="5373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err="1"/>
              <a:t>vulnus</a:t>
            </a:r>
            <a:r>
              <a:rPr lang="cs-CZ" sz="2700" dirty="0"/>
              <a:t> ________ </a:t>
            </a:r>
            <a:r>
              <a:rPr lang="cs-CZ" sz="2700" dirty="0" err="1"/>
              <a:t>regionis</a:t>
            </a:r>
            <a:r>
              <a:rPr lang="cs-CZ" sz="2700" dirty="0"/>
              <a:t> __________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44" y="3068485"/>
            <a:ext cx="3525777" cy="291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01041" y="3645074"/>
            <a:ext cx="45377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err="1"/>
              <a:t>vulnera</a:t>
            </a:r>
            <a:r>
              <a:rPr lang="cs-CZ" sz="2700" dirty="0"/>
              <a:t> ______________________________________??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0" y="332656"/>
            <a:ext cx="2876263" cy="321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08329" y="751562"/>
            <a:ext cx="3657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400" dirty="0" err="1"/>
              <a:t>vulnus</a:t>
            </a:r>
            <a:r>
              <a:rPr lang="cs-CZ" sz="3400" dirty="0"/>
              <a:t> ______________________???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50" y="3315555"/>
            <a:ext cx="3065662" cy="30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19019" y="4346532"/>
            <a:ext cx="52833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err="1"/>
              <a:t>mors</a:t>
            </a:r>
            <a:r>
              <a:rPr lang="cs-CZ" sz="2700" dirty="0"/>
              <a:t> </a:t>
            </a:r>
            <a:r>
              <a:rPr lang="cs-CZ" sz="2700" dirty="0" err="1"/>
              <a:t>propter</a:t>
            </a:r>
            <a:r>
              <a:rPr lang="cs-CZ" sz="2700" dirty="0"/>
              <a:t> ________________?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48" y="3429000"/>
            <a:ext cx="4006863" cy="266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7429"/>
          <a:stretch>
            <a:fillRect/>
          </a:stretch>
        </p:blipFill>
        <p:spPr bwMode="auto">
          <a:xfrm>
            <a:off x="585389" y="1204276"/>
            <a:ext cx="3835052" cy="278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724394" y="1844824"/>
            <a:ext cx="34196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400" dirty="0">
                <a:solidFill>
                  <a:srgbClr val="FF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533576" cy="105156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l</a:t>
            </a:r>
            <a:r>
              <a:rPr lang="en-US" dirty="0" err="1"/>
              <a:t>aes</a:t>
            </a:r>
            <a:r>
              <a:rPr lang="en-US" dirty="0" err="1">
                <a:solidFill>
                  <a:srgbClr val="FF0000"/>
                </a:solidFill>
              </a:rPr>
              <a:t>io</a:t>
            </a:r>
            <a:r>
              <a:rPr lang="cs-CZ" dirty="0"/>
              <a:t>, </a:t>
            </a:r>
            <a:r>
              <a:rPr lang="cs-CZ" dirty="0" err="1"/>
              <a:t>onis</a:t>
            </a:r>
            <a:r>
              <a:rPr lang="cs-CZ" dirty="0"/>
              <a:t>, </a:t>
            </a:r>
            <a:r>
              <a:rPr lang="cs-CZ" dirty="0">
                <a:solidFill>
                  <a:srgbClr val="FF0000"/>
                </a:solidFill>
              </a:rPr>
              <a:t>f</a:t>
            </a:r>
            <a:r>
              <a:rPr lang="cs-CZ" dirty="0"/>
              <a:t>.</a:t>
            </a:r>
            <a:r>
              <a:rPr lang="en-US" dirty="0"/>
              <a:t>     </a:t>
            </a:r>
            <a:r>
              <a:rPr lang="cs-CZ" dirty="0" err="1"/>
              <a:t>d</a:t>
            </a:r>
            <a:r>
              <a:rPr lang="en-US" dirty="0" err="1"/>
              <a:t>eform</a:t>
            </a:r>
            <a:r>
              <a:rPr lang="en-US" dirty="0" err="1">
                <a:solidFill>
                  <a:srgbClr val="FF0000"/>
                </a:solidFill>
              </a:rPr>
              <a:t>itas</a:t>
            </a:r>
            <a:r>
              <a:rPr lang="cs-CZ" dirty="0"/>
              <a:t>, </a:t>
            </a:r>
            <a:r>
              <a:rPr lang="cs-CZ" dirty="0" err="1"/>
              <a:t>atis</a:t>
            </a:r>
            <a:r>
              <a:rPr lang="cs-CZ" dirty="0"/>
              <a:t>, f.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8568" y="3966541"/>
            <a:ext cx="4381140" cy="1860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/>
              <a:t>    </a:t>
            </a:r>
          </a:p>
          <a:p>
            <a:pPr>
              <a:buNone/>
            </a:pPr>
            <a:r>
              <a:rPr lang="cs-CZ" sz="1800" dirty="0"/>
              <a:t>= a</a:t>
            </a:r>
            <a:r>
              <a:rPr lang="en-US" sz="1800" dirty="0" err="1"/>
              <a:t>ny</a:t>
            </a:r>
            <a:r>
              <a:rPr lang="en-US" sz="1800" dirty="0"/>
              <a:t> damage of an organ or tissue that leads to its </a:t>
            </a:r>
            <a:r>
              <a:rPr lang="en-US" sz="1800" dirty="0" err="1"/>
              <a:t>damagedfunction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75317" y="4237760"/>
            <a:ext cx="4038600" cy="2076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/>
              <a:t>    = p</a:t>
            </a:r>
            <a:r>
              <a:rPr lang="en-US" sz="1800" dirty="0" err="1"/>
              <a:t>ermanent</a:t>
            </a:r>
            <a:r>
              <a:rPr lang="en-US" sz="1800" dirty="0"/>
              <a:t> bodily malformation of the shape of and organ </a:t>
            </a:r>
            <a:r>
              <a:rPr lang="en-US" sz="1800" dirty="0" err="1"/>
              <a:t>opart</a:t>
            </a:r>
            <a:r>
              <a:rPr lang="en-US" sz="1800" dirty="0"/>
              <a:t> of the b</a:t>
            </a:r>
            <a:r>
              <a:rPr lang="cs-CZ" sz="1800" dirty="0"/>
              <a:t>o</a:t>
            </a:r>
            <a:r>
              <a:rPr lang="en-US" sz="1800" dirty="0" err="1"/>
              <a:t>dy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83" y="920126"/>
            <a:ext cx="3342517" cy="3317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483280"/>
            <a:ext cx="154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Torn meniscus</a:t>
            </a:r>
          </a:p>
        </p:txBody>
      </p:sp>
      <p:pic>
        <p:nvPicPr>
          <p:cNvPr id="1026" name="Picture 2" descr="VÃ½sledek obrÃ¡zku pro congenital deformity">
            <a:extLst>
              <a:ext uri="{FF2B5EF4-FFF2-40B4-BE49-F238E27FC236}">
                <a16:creationId xmlns:a16="http://schemas.microsoft.com/office/drawing/2014/main" id="{D3C27155-CF9F-43B2-A01B-42745D02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81" y="1788099"/>
            <a:ext cx="3590272" cy="21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370E582-D13B-4939-85B8-3EF5550AE2C1}"/>
              </a:ext>
            </a:extLst>
          </p:cNvPr>
          <p:cNvSpPr txBox="1"/>
          <p:nvPr/>
        </p:nvSpPr>
        <p:spPr>
          <a:xfrm>
            <a:off x="4769708" y="1268760"/>
            <a:ext cx="239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club </a:t>
            </a:r>
            <a:r>
              <a:rPr lang="cs-CZ" dirty="0" err="1"/>
              <a:t>foot</a:t>
            </a:r>
            <a:r>
              <a:rPr lang="cs-CZ" dirty="0"/>
              <a:t> in a baby</a:t>
            </a:r>
          </a:p>
        </p:txBody>
      </p:sp>
    </p:spTree>
    <p:extLst>
      <p:ext uri="{BB962C8B-B14F-4D97-AF65-F5344CB8AC3E}">
        <p14:creationId xmlns:p14="http://schemas.microsoft.com/office/powerpoint/2010/main" val="809851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313743" y="229240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700" i="1" dirty="0" err="1"/>
              <a:t>laesio</a:t>
            </a:r>
            <a:r>
              <a:rPr lang="cs-CZ" sz="2700" i="1" dirty="0"/>
              <a:t> – </a:t>
            </a:r>
            <a:r>
              <a:rPr lang="cs-CZ" sz="2700" i="1" dirty="0" err="1"/>
              <a:t>ligamentum</a:t>
            </a:r>
            <a:r>
              <a:rPr lang="cs-CZ" sz="2700" i="1" dirty="0"/>
              <a:t> – </a:t>
            </a:r>
            <a:r>
              <a:rPr lang="cs-CZ" sz="2700" i="1" dirty="0" err="1"/>
              <a:t>musculus</a:t>
            </a:r>
            <a:r>
              <a:rPr lang="cs-CZ" sz="2700" i="1" dirty="0"/>
              <a:t> – flexor – </a:t>
            </a:r>
            <a:r>
              <a:rPr lang="cs-CZ" sz="2700" i="1" dirty="0" err="1"/>
              <a:t>digitus</a:t>
            </a:r>
            <a:r>
              <a:rPr lang="cs-CZ" sz="2700" i="1" dirty="0"/>
              <a:t>  – </a:t>
            </a:r>
            <a:r>
              <a:rPr lang="cs-CZ" sz="2700" i="1" dirty="0" err="1"/>
              <a:t>minimus</a:t>
            </a:r>
            <a:r>
              <a:rPr lang="cs-CZ" sz="2700" i="1" dirty="0"/>
              <a:t> – </a:t>
            </a:r>
            <a:r>
              <a:rPr lang="cs-CZ" sz="2700" i="1" dirty="0" err="1"/>
              <a:t>manus</a:t>
            </a:r>
            <a:r>
              <a:rPr lang="cs-CZ" sz="2700" i="1" dirty="0"/>
              <a:t> – </a:t>
            </a:r>
            <a:r>
              <a:rPr lang="cs-CZ" sz="2700" i="1" dirty="0" err="1"/>
              <a:t>latus</a:t>
            </a:r>
            <a:r>
              <a:rPr lang="cs-CZ" sz="2700" i="1" dirty="0"/>
              <a:t> – </a:t>
            </a:r>
            <a:r>
              <a:rPr lang="cs-CZ" sz="2700" i="1" dirty="0" err="1"/>
              <a:t>sinister</a:t>
            </a:r>
            <a:endParaRPr lang="cs-CZ" sz="2700" i="1" dirty="0"/>
          </a:p>
          <a:p>
            <a:endParaRPr lang="cs-CZ" sz="2700" i="1" dirty="0"/>
          </a:p>
          <a:p>
            <a:r>
              <a:rPr lang="cs-CZ" sz="2700" i="1" dirty="0">
                <a:solidFill>
                  <a:srgbClr val="FF0000"/>
                </a:solidFill>
              </a:rPr>
              <a:t>ENDINGS??</a:t>
            </a:r>
          </a:p>
        </p:txBody>
      </p:sp>
      <p:pic>
        <p:nvPicPr>
          <p:cNvPr id="2050" name="Picture 2" descr="https://upload.wikimedia.org/wikipedia/commons/2/21/Dupuytren's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680" y="2389200"/>
            <a:ext cx="3945698" cy="2488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439" y="302635"/>
            <a:ext cx="2615853" cy="325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438394" y="713985"/>
            <a:ext cx="55302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700" i="1" dirty="0" err="1"/>
              <a:t>vulnus</a:t>
            </a:r>
            <a:r>
              <a:rPr lang="cs-CZ" sz="2700" i="1" dirty="0"/>
              <a:t> </a:t>
            </a:r>
            <a:r>
              <a:rPr lang="cs-CZ" sz="2700" i="1" dirty="0" err="1"/>
              <a:t>contus</a:t>
            </a:r>
            <a:r>
              <a:rPr lang="cs-CZ" sz="2700" i="1" dirty="0"/>
              <a:t>__ </a:t>
            </a:r>
            <a:r>
              <a:rPr lang="cs-CZ" sz="2700" i="1" dirty="0" err="1"/>
              <a:t>femor</a:t>
            </a:r>
            <a:r>
              <a:rPr lang="cs-CZ" sz="2700" i="1" dirty="0"/>
              <a:t>__ </a:t>
            </a:r>
            <a:r>
              <a:rPr lang="cs-CZ" sz="2700" i="1" dirty="0" err="1"/>
              <a:t>dextr</a:t>
            </a:r>
            <a:r>
              <a:rPr lang="cs-CZ" sz="2700" i="1" dirty="0"/>
              <a:t>__ </a:t>
            </a:r>
            <a:r>
              <a:rPr lang="cs-CZ" sz="2700" i="1" dirty="0" err="1"/>
              <a:t>cum</a:t>
            </a:r>
            <a:r>
              <a:rPr lang="cs-CZ" sz="2700" i="1" dirty="0"/>
              <a:t> </a:t>
            </a:r>
            <a:r>
              <a:rPr lang="cs-CZ" sz="2700" i="1" dirty="0" err="1"/>
              <a:t>haematomat</a:t>
            </a:r>
            <a:r>
              <a:rPr lang="cs-CZ" sz="2700" i="1" dirty="0"/>
              <a:t>__</a:t>
            </a:r>
          </a:p>
          <a:p>
            <a:endParaRPr lang="cs-CZ" sz="2700" i="1" dirty="0"/>
          </a:p>
          <a:p>
            <a:r>
              <a:rPr lang="cs-CZ" sz="2700" i="1" dirty="0">
                <a:solidFill>
                  <a:srgbClr val="FF0000"/>
                </a:solidFill>
              </a:rPr>
              <a:t>MISSING ENDINGS??</a:t>
            </a:r>
          </a:p>
        </p:txBody>
      </p:sp>
      <p:sp>
        <p:nvSpPr>
          <p:cNvPr id="7" name="Obdélník 6"/>
          <p:cNvSpPr/>
          <p:nvPr/>
        </p:nvSpPr>
        <p:spPr>
          <a:xfrm>
            <a:off x="3868705" y="3851220"/>
            <a:ext cx="50918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700" i="1" dirty="0" err="1"/>
              <a:t>perforatio</a:t>
            </a:r>
            <a:r>
              <a:rPr lang="cs-CZ" sz="2700" i="1" dirty="0"/>
              <a:t> </a:t>
            </a:r>
            <a:r>
              <a:rPr lang="cs-CZ" sz="2700" i="1" dirty="0" err="1"/>
              <a:t>membranae</a:t>
            </a:r>
            <a:r>
              <a:rPr lang="cs-CZ" sz="2700" i="1" dirty="0"/>
              <a:t> </a:t>
            </a:r>
            <a:r>
              <a:rPr lang="cs-CZ" sz="2700" i="1" dirty="0" err="1"/>
              <a:t>tympani</a:t>
            </a:r>
            <a:endParaRPr lang="cs-CZ" sz="2700" i="1" dirty="0"/>
          </a:p>
          <a:p>
            <a:endParaRPr lang="cs-CZ" sz="2700" i="1" dirty="0"/>
          </a:p>
          <a:p>
            <a:r>
              <a:rPr lang="cs-CZ" sz="2700" i="1" dirty="0">
                <a:solidFill>
                  <a:srgbClr val="FF0000"/>
                </a:solidFill>
              </a:rPr>
              <a:t>status post _____________________???</a:t>
            </a:r>
          </a:p>
        </p:txBody>
      </p:sp>
      <p:pic>
        <p:nvPicPr>
          <p:cNvPr id="24580" name="Picture 4" descr="http://www.wikiskripta.eu/images/thumb/b/b1/Otitis_chron_mesotymp_4.jpg/210px-Otitis_chron_mesotymp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438" y="3864718"/>
            <a:ext cx="2784955" cy="2572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2423" y="5868079"/>
            <a:ext cx="8208912" cy="703143"/>
          </a:xfrm>
        </p:spPr>
        <p:txBody>
          <a:bodyPr anchor="ctr">
            <a:normAutofit/>
          </a:bodyPr>
          <a:lstStyle/>
          <a:p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lacerum</a:t>
            </a:r>
            <a:endParaRPr lang="cs-CZ" dirty="0"/>
          </a:p>
        </p:txBody>
      </p:sp>
      <p:pic>
        <p:nvPicPr>
          <p:cNvPr id="5" name="Picture 4" descr="C:\Users\acer\Desktop\hluboká řezná rá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3" y="2441979"/>
            <a:ext cx="2771425" cy="356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01231" y="480558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Tear</a:t>
            </a:r>
            <a:r>
              <a:rPr lang="cs-CZ" b="1" dirty="0"/>
              <a:t> </a:t>
            </a:r>
            <a:r>
              <a:rPr lang="en-US" b="1" dirty="0"/>
              <a:t>wound</a:t>
            </a:r>
            <a:r>
              <a:rPr lang="cs-CZ" b="1" dirty="0"/>
              <a:t> </a:t>
            </a:r>
            <a:r>
              <a:rPr lang="cs-CZ" dirty="0"/>
              <a:t>= a</a:t>
            </a:r>
            <a:r>
              <a:rPr lang="en-US" dirty="0"/>
              <a:t> wound produced by the tearing of body tissue.</a:t>
            </a:r>
            <a:endParaRPr lang="cs-CZ" dirty="0"/>
          </a:p>
          <a:p>
            <a:r>
              <a:rPr lang="en-US" dirty="0"/>
              <a:t>External lacerations may be small or large and may be caused in many ways, such as a blow from a blunt instrument, a fall against a rough surface, or an accident with machinery.</a:t>
            </a:r>
            <a:endParaRPr lang="cs-CZ" dirty="0"/>
          </a:p>
          <a:p>
            <a:r>
              <a:rPr lang="en-US" dirty="0"/>
              <a:t>Lacerations within the body occur when an organ is compressed or moved out of place by an external or internal force.</a:t>
            </a:r>
            <a:endParaRPr lang="cs-CZ" dirty="0"/>
          </a:p>
        </p:txBody>
      </p:sp>
      <p:pic>
        <p:nvPicPr>
          <p:cNvPr id="4" name="Picture 4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t="5397" b="10786"/>
          <a:stretch/>
        </p:blipFill>
        <p:spPr>
          <a:xfrm>
            <a:off x="2998109" y="3404294"/>
            <a:ext cx="3530159" cy="192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torn.jpg">
            <a:extLst>
              <a:ext uri="{FF2B5EF4-FFF2-40B4-BE49-F238E27FC236}">
                <a16:creationId xmlns:a16="http://schemas.microsoft.com/office/drawing/2014/main" id="{86DC95E8-C54D-4AB9-8D07-1D01CD0D9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695628"/>
            <a:ext cx="2240248" cy="30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60" y="4832840"/>
            <a:ext cx="8686800" cy="105156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d</a:t>
            </a:r>
            <a:r>
              <a:rPr lang="en-US" dirty="0" err="1"/>
              <a:t>istens</a:t>
            </a:r>
            <a:r>
              <a:rPr lang="en-US" dirty="0" err="1">
                <a:solidFill>
                  <a:srgbClr val="FF0000"/>
                </a:solidFill>
              </a:rPr>
              <a:t>io</a:t>
            </a:r>
            <a:r>
              <a:rPr lang="cs-CZ" dirty="0"/>
              <a:t>, </a:t>
            </a:r>
            <a:r>
              <a:rPr lang="cs-CZ" dirty="0" err="1"/>
              <a:t>onis</a:t>
            </a:r>
            <a:r>
              <a:rPr lang="cs-CZ" dirty="0"/>
              <a:t>, </a:t>
            </a:r>
            <a:r>
              <a:rPr lang="cs-CZ" dirty="0">
                <a:solidFill>
                  <a:srgbClr val="FF0000"/>
                </a:solidFill>
              </a:rPr>
              <a:t>f  </a:t>
            </a:r>
            <a:r>
              <a:rPr lang="cs-CZ" dirty="0"/>
              <a:t>e</a:t>
            </a:r>
            <a:r>
              <a:rPr lang="en-US" dirty="0" err="1"/>
              <a:t>xcoriat</a:t>
            </a:r>
            <a:r>
              <a:rPr lang="en-US" dirty="0" err="1">
                <a:solidFill>
                  <a:srgbClr val="FF0000"/>
                </a:solidFill>
              </a:rPr>
              <a:t>io</a:t>
            </a:r>
            <a:r>
              <a:rPr lang="cs-CZ" dirty="0"/>
              <a:t>, </a:t>
            </a:r>
            <a:r>
              <a:rPr lang="cs-CZ" dirty="0" err="1"/>
              <a:t>onis</a:t>
            </a:r>
            <a:r>
              <a:rPr lang="cs-CZ" dirty="0"/>
              <a:t>, </a:t>
            </a:r>
            <a:r>
              <a:rPr lang="cs-CZ" dirty="0" err="1">
                <a:solidFill>
                  <a:srgbClr val="FF0000"/>
                </a:solidFill>
              </a:rPr>
              <a:t>f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a s</a:t>
            </a:r>
            <a:r>
              <a:rPr lang="en-US" dirty="0"/>
              <a:t>train</a:t>
            </a:r>
            <a:r>
              <a:rPr lang="cs-CZ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, </a:t>
            </a:r>
            <a:r>
              <a:rPr lang="cs-CZ" sz="2400" dirty="0" err="1"/>
              <a:t>ligament</a:t>
            </a:r>
            <a:r>
              <a:rPr lang="cs-CZ" sz="2400" dirty="0"/>
              <a:t>, </a:t>
            </a:r>
            <a:r>
              <a:rPr lang="cs-CZ" sz="2400" dirty="0" err="1"/>
              <a:t>etc</a:t>
            </a:r>
            <a:r>
              <a:rPr lang="cs-CZ" sz="2400" dirty="0"/>
              <a:t>.)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1700808"/>
            <a:ext cx="3931920" cy="3218664"/>
          </a:xfrm>
        </p:spPr>
        <p:txBody>
          <a:bodyPr/>
          <a:lstStyle/>
          <a:p>
            <a:pPr>
              <a:buNone/>
            </a:pPr>
            <a:r>
              <a:rPr lang="cs-CZ" dirty="0"/>
              <a:t>a </a:t>
            </a:r>
            <a:r>
              <a:rPr lang="cs-CZ" dirty="0" err="1"/>
              <a:t>scratch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abrasion</a:t>
            </a:r>
            <a:r>
              <a:rPr lang="cs-CZ" dirty="0"/>
              <a:t> </a:t>
            </a:r>
            <a:r>
              <a:rPr lang="en-US" dirty="0"/>
              <a:t>of skin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65" y="1429162"/>
            <a:ext cx="3669075" cy="3556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054" y="2741894"/>
            <a:ext cx="4002550" cy="23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35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892" y="5433372"/>
            <a:ext cx="8183880" cy="1051560"/>
          </a:xfrm>
        </p:spPr>
        <p:txBody>
          <a:bodyPr/>
          <a:lstStyle/>
          <a:p>
            <a:r>
              <a:rPr lang="cs-CZ" dirty="0" err="1"/>
              <a:t>Combustio</a:t>
            </a:r>
            <a:r>
              <a:rPr lang="cs-CZ" dirty="0"/>
              <a:t>, </a:t>
            </a:r>
            <a:r>
              <a:rPr lang="cs-CZ" dirty="0" err="1"/>
              <a:t>onis</a:t>
            </a:r>
            <a:r>
              <a:rPr lang="cs-CZ" dirty="0"/>
              <a:t>, f. = a </a:t>
            </a:r>
            <a:r>
              <a:rPr lang="cs-CZ" dirty="0" err="1"/>
              <a:t>burn</a:t>
            </a:r>
            <a:endParaRPr lang="cs-CZ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38" y="573438"/>
            <a:ext cx="3730029" cy="222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6"/>
          <p:cNvSpPr txBox="1"/>
          <p:nvPr/>
        </p:nvSpPr>
        <p:spPr>
          <a:xfrm>
            <a:off x="543812" y="2852612"/>
            <a:ext cx="229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degree/grade burn</a:t>
            </a:r>
          </a:p>
        </p:txBody>
      </p:sp>
      <p:pic>
        <p:nvPicPr>
          <p:cNvPr id="4098" name="Picture 2" descr="&#10;Burn Wound Infectio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94" y="472783"/>
            <a:ext cx="3810000" cy="254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5940152" y="3173471"/>
            <a:ext cx="25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3</a:t>
            </a:r>
            <a:r>
              <a:rPr lang="cs-CZ" baseline="30000" dirty="0"/>
              <a:t>r</a:t>
            </a:r>
            <a:r>
              <a:rPr lang="en-US" baseline="30000" dirty="0"/>
              <a:t>d</a:t>
            </a:r>
            <a:r>
              <a:rPr lang="en-US" dirty="0"/>
              <a:t> degree/grade burn</a:t>
            </a:r>
          </a:p>
        </p:txBody>
      </p:sp>
      <p:pic>
        <p:nvPicPr>
          <p:cNvPr id="4100" name="Picture 4" descr="&#10;Burn Wound Infection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5" t="-2879" b="-1"/>
          <a:stretch/>
        </p:blipFill>
        <p:spPr bwMode="auto">
          <a:xfrm>
            <a:off x="850019" y="3221944"/>
            <a:ext cx="3810000" cy="2409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903252" y="3784670"/>
            <a:ext cx="389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infected burn</a:t>
            </a:r>
            <a:r>
              <a:rPr lang="cs-CZ" b="1" dirty="0"/>
              <a:t>s</a:t>
            </a:r>
          </a:p>
          <a:p>
            <a:r>
              <a:rPr lang="cs-CZ" b="1" dirty="0"/>
              <a:t>-</a:t>
            </a:r>
            <a:r>
              <a:rPr lang="en-US" dirty="0"/>
              <a:t>change in the color of the skin around the burn, swelling, strange odor, the wound sinks deeper into the skin and gets larger, green or yellow pus develops, a fever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4021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496620"/>
            <a:ext cx="8183880" cy="105156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 dirty="0" err="1"/>
              <a:t>Write</a:t>
            </a:r>
            <a:r>
              <a:rPr lang="cs-CZ" dirty="0"/>
              <a:t> a diagnose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second </a:t>
            </a:r>
            <a:r>
              <a:rPr lang="cs-CZ" dirty="0" err="1"/>
              <a:t>degree</a:t>
            </a:r>
            <a:r>
              <a:rPr lang="cs-CZ" dirty="0"/>
              <a:t> </a:t>
            </a:r>
            <a:r>
              <a:rPr lang="cs-CZ" dirty="0" err="1"/>
              <a:t>burn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159" y="1844824"/>
            <a:ext cx="8427841" cy="4187952"/>
          </a:xfrm>
        </p:spPr>
        <p:txBody>
          <a:bodyPr/>
          <a:lstStyle/>
          <a:p>
            <a:r>
              <a:rPr lang="cs-CZ" sz="2400" dirty="0" err="1"/>
              <a:t>Combustio</a:t>
            </a:r>
            <a:r>
              <a:rPr lang="cs-CZ" sz="2400" dirty="0"/>
              <a:t> </a:t>
            </a:r>
            <a:r>
              <a:rPr lang="cs-CZ" sz="2400" dirty="0" err="1"/>
              <a:t>antebrachii</a:t>
            </a:r>
            <a:r>
              <a:rPr lang="cs-CZ" sz="2400" dirty="0"/>
              <a:t> l. sin. gradus </a:t>
            </a:r>
            <a:r>
              <a:rPr lang="cs-CZ" sz="2400" dirty="0" err="1"/>
              <a:t>secundi</a:t>
            </a:r>
            <a:endParaRPr lang="cs-CZ" sz="2400" dirty="0"/>
          </a:p>
          <a:p>
            <a:pPr marL="347472" lvl="1" indent="0">
              <a:buNone/>
            </a:pPr>
            <a:endParaRPr lang="cs-CZ" dirty="0">
              <a:solidFill>
                <a:srgbClr val="00B050"/>
              </a:solidFill>
            </a:endParaRPr>
          </a:p>
          <a:p>
            <a:pPr marL="347472" lvl="1" indent="0">
              <a:buNone/>
            </a:pPr>
            <a:r>
              <a:rPr lang="cs-CZ" dirty="0">
                <a:solidFill>
                  <a:srgbClr val="00B050"/>
                </a:solidFill>
              </a:rPr>
              <a:t>*gradus, </a:t>
            </a:r>
            <a:r>
              <a:rPr lang="cs-CZ" dirty="0" err="1">
                <a:solidFill>
                  <a:srgbClr val="00B050"/>
                </a:solidFill>
              </a:rPr>
              <a:t>us</a:t>
            </a:r>
            <a:r>
              <a:rPr lang="cs-CZ" dirty="0">
                <a:solidFill>
                  <a:srgbClr val="00B050"/>
                </a:solidFill>
              </a:rPr>
              <a:t>, m. = </a:t>
            </a:r>
            <a:r>
              <a:rPr lang="cs-CZ" dirty="0" err="1">
                <a:solidFill>
                  <a:srgbClr val="00B050"/>
                </a:solidFill>
              </a:rPr>
              <a:t>degree</a:t>
            </a:r>
            <a:r>
              <a:rPr lang="cs-CZ" dirty="0">
                <a:solidFill>
                  <a:srgbClr val="00B050"/>
                </a:solidFill>
              </a:rPr>
              <a:t>, </a:t>
            </a:r>
            <a:r>
              <a:rPr lang="cs-CZ" dirty="0" err="1">
                <a:solidFill>
                  <a:srgbClr val="00B050"/>
                </a:solidFill>
              </a:rPr>
              <a:t>stage</a:t>
            </a:r>
            <a:r>
              <a:rPr lang="cs-CZ" dirty="0">
                <a:solidFill>
                  <a:srgbClr val="00B050"/>
                </a:solidFill>
              </a:rPr>
              <a:t> – </a:t>
            </a:r>
            <a:r>
              <a:rPr lang="cs-CZ" dirty="0" err="1">
                <a:solidFill>
                  <a:srgbClr val="00B050"/>
                </a:solidFill>
              </a:rPr>
              <a:t>always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expressed</a:t>
            </a:r>
            <a:r>
              <a:rPr lang="cs-CZ" dirty="0">
                <a:solidFill>
                  <a:srgbClr val="00B050"/>
                </a:solidFill>
              </a:rPr>
              <a:t> in Genitive!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26480" b="28160"/>
          <a:stretch/>
        </p:blipFill>
        <p:spPr>
          <a:xfrm>
            <a:off x="683568" y="3789040"/>
            <a:ext cx="7620000" cy="194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1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522" y="5446764"/>
            <a:ext cx="8183880" cy="1051560"/>
          </a:xfrm>
        </p:spPr>
        <p:txBody>
          <a:bodyPr/>
          <a:lstStyle/>
          <a:p>
            <a:r>
              <a:rPr lang="cs-CZ" dirty="0" err="1"/>
              <a:t>Congelatio</a:t>
            </a:r>
            <a:r>
              <a:rPr lang="cs-CZ" dirty="0"/>
              <a:t>, </a:t>
            </a:r>
            <a:r>
              <a:rPr lang="cs-CZ" dirty="0" err="1"/>
              <a:t>onis</a:t>
            </a:r>
            <a:r>
              <a:rPr lang="cs-CZ" dirty="0"/>
              <a:t>, f.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02920" y="54868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/>
              <a:t>frostbite</a:t>
            </a:r>
            <a:endParaRPr lang="cs-CZ" b="1" dirty="0"/>
          </a:p>
        </p:txBody>
      </p:sp>
      <p:pic>
        <p:nvPicPr>
          <p:cNvPr id="6146" name="Picture 2" descr="http://www.mayoclinic.org/%7E/media/kcms/gbs/patient%20consumer/images/2014/10/14/09/41/r7_frostb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6120680" cy="4682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069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livescience.com/images/i/000/054/502/i02/necrotic-skin-130703.jpg?13728817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r="15942"/>
          <a:stretch/>
        </p:blipFill>
        <p:spPr bwMode="auto">
          <a:xfrm>
            <a:off x="5076056" y="638969"/>
            <a:ext cx="338437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c/cf/Frost_b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620688"/>
            <a:ext cx="4257675" cy="374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3568" y="458112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Congelatio</a:t>
            </a:r>
            <a:r>
              <a:rPr lang="cs-CZ" dirty="0"/>
              <a:t> </a:t>
            </a:r>
            <a:r>
              <a:rPr lang="cs-CZ" dirty="0" err="1"/>
              <a:t>digiti</a:t>
            </a:r>
            <a:r>
              <a:rPr lang="cs-CZ" dirty="0"/>
              <a:t> </a:t>
            </a:r>
            <a:r>
              <a:rPr lang="cs-CZ" dirty="0" err="1"/>
              <a:t>secundi</a:t>
            </a:r>
            <a:r>
              <a:rPr lang="cs-CZ" dirty="0"/>
              <a:t> </a:t>
            </a:r>
            <a:r>
              <a:rPr lang="cs-CZ" dirty="0" err="1"/>
              <a:t>pedis</a:t>
            </a:r>
            <a:r>
              <a:rPr lang="cs-CZ" dirty="0"/>
              <a:t> l. sin.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92080" y="429309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Congelatio</a:t>
            </a:r>
            <a:r>
              <a:rPr lang="cs-CZ" dirty="0"/>
              <a:t> </a:t>
            </a:r>
            <a:r>
              <a:rPr lang="cs-CZ" dirty="0" err="1"/>
              <a:t>auriculae</a:t>
            </a:r>
            <a:r>
              <a:rPr lang="cs-CZ" dirty="0"/>
              <a:t> </a:t>
            </a:r>
          </a:p>
          <a:p>
            <a:r>
              <a:rPr lang="cs-CZ" dirty="0"/>
              <a:t>l. </a:t>
            </a:r>
            <a:r>
              <a:rPr lang="cs-CZ" dirty="0" err="1"/>
              <a:t>dx</a:t>
            </a:r>
            <a:r>
              <a:rPr lang="cs-CZ" dirty="0"/>
              <a:t>./ l. sin.</a:t>
            </a:r>
          </a:p>
        </p:txBody>
      </p:sp>
    </p:spTree>
    <p:extLst>
      <p:ext uri="{BB962C8B-B14F-4D97-AF65-F5344CB8AC3E}">
        <p14:creationId xmlns:p14="http://schemas.microsoft.com/office/powerpoint/2010/main" val="204568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6330" y="5393221"/>
            <a:ext cx="8183880" cy="1051560"/>
          </a:xfrm>
        </p:spPr>
        <p:txBody>
          <a:bodyPr/>
          <a:lstStyle/>
          <a:p>
            <a:r>
              <a:rPr lang="cs-CZ" dirty="0" err="1"/>
              <a:t>Decubitus</a:t>
            </a:r>
            <a:r>
              <a:rPr lang="cs-CZ" dirty="0"/>
              <a:t>, </a:t>
            </a:r>
            <a:r>
              <a:rPr lang="cs-CZ" dirty="0" err="1"/>
              <a:t>us</a:t>
            </a:r>
            <a:r>
              <a:rPr lang="cs-CZ" dirty="0"/>
              <a:t>, m.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5453" y="456164"/>
            <a:ext cx="8490325" cy="47582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2200" b="1" dirty="0" err="1"/>
              <a:t>bedsore</a:t>
            </a:r>
            <a:r>
              <a:rPr lang="cs-CZ" sz="2200" dirty="0"/>
              <a:t> </a:t>
            </a:r>
            <a:r>
              <a:rPr lang="cs-CZ" sz="2100" dirty="0"/>
              <a:t>= a </a:t>
            </a:r>
            <a:r>
              <a:rPr lang="cs-CZ" sz="2100" dirty="0" err="1"/>
              <a:t>pressure</a:t>
            </a:r>
            <a:r>
              <a:rPr lang="cs-CZ" sz="2100" dirty="0"/>
              <a:t> </a:t>
            </a:r>
            <a:r>
              <a:rPr lang="cs-CZ" sz="2100" dirty="0" err="1"/>
              <a:t>ulcer</a:t>
            </a:r>
            <a:r>
              <a:rPr lang="cs-CZ" sz="2100" dirty="0"/>
              <a:t> </a:t>
            </a:r>
            <a:r>
              <a:rPr lang="en-US" sz="2100" dirty="0"/>
              <a:t>due to local interference with circulation</a:t>
            </a:r>
            <a:r>
              <a:rPr lang="cs-CZ" sz="2100" dirty="0"/>
              <a:t>; </a:t>
            </a:r>
            <a:r>
              <a:rPr lang="en-US" sz="2100" dirty="0"/>
              <a:t>persons most at risk are those</a:t>
            </a:r>
            <a:r>
              <a:rPr lang="cs-CZ" sz="2100" dirty="0"/>
              <a:t> </a:t>
            </a:r>
            <a:r>
              <a:rPr lang="en-US" sz="2100" dirty="0"/>
              <a:t>who are emaciated</a:t>
            </a:r>
            <a:r>
              <a:rPr lang="cs-CZ" sz="2100" dirty="0"/>
              <a:t> (</a:t>
            </a:r>
            <a:r>
              <a:rPr lang="cs-CZ" sz="2100" dirty="0" err="1"/>
              <a:t>nutritionally</a:t>
            </a:r>
            <a:r>
              <a:rPr lang="cs-CZ" sz="2100" dirty="0"/>
              <a:t> deficient in protein)</a:t>
            </a:r>
            <a:r>
              <a:rPr lang="en-US" sz="2100" dirty="0"/>
              <a:t>,</a:t>
            </a:r>
            <a:r>
              <a:rPr lang="cs-CZ" sz="2100" dirty="0"/>
              <a:t> </a:t>
            </a:r>
            <a:r>
              <a:rPr lang="en-US" sz="2100" dirty="0"/>
              <a:t>obese,</a:t>
            </a:r>
            <a:r>
              <a:rPr lang="cs-CZ" sz="2100" dirty="0"/>
              <a:t> </a:t>
            </a:r>
            <a:r>
              <a:rPr lang="en-US" sz="2100" dirty="0"/>
              <a:t>immobilized by</a:t>
            </a:r>
            <a:r>
              <a:rPr lang="cs-CZ" sz="2100" dirty="0"/>
              <a:t> </a:t>
            </a:r>
            <a:r>
              <a:rPr lang="en-US" sz="2100" dirty="0"/>
              <a:t>traction</a:t>
            </a:r>
            <a:endParaRPr lang="cs-CZ" sz="2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/>
              <a:t>or</a:t>
            </a:r>
            <a:r>
              <a:rPr lang="cs-CZ" sz="2100" dirty="0"/>
              <a:t> </a:t>
            </a:r>
            <a:r>
              <a:rPr lang="en-US" sz="2100" dirty="0"/>
              <a:t>anything else,</a:t>
            </a:r>
            <a:r>
              <a:rPr lang="cs-CZ" sz="2100" dirty="0"/>
              <a:t> </a:t>
            </a:r>
            <a:r>
              <a:rPr lang="en-US" sz="2100" dirty="0"/>
              <a:t>diabetic,</a:t>
            </a:r>
            <a:endParaRPr lang="cs-CZ" sz="2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/>
              <a:t>or</a:t>
            </a:r>
            <a:r>
              <a:rPr lang="cs-CZ" sz="2100" dirty="0"/>
              <a:t> </a:t>
            </a:r>
            <a:r>
              <a:rPr lang="en-US" sz="2100" dirty="0"/>
              <a:t>suffering from</a:t>
            </a:r>
            <a:r>
              <a:rPr lang="cs-CZ" sz="2100" dirty="0"/>
              <a:t> </a:t>
            </a:r>
            <a:r>
              <a:rPr lang="en-US" sz="2100" dirty="0"/>
              <a:t>a circulatory</a:t>
            </a:r>
            <a:endParaRPr lang="cs-CZ" sz="2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/>
              <a:t>disorder. </a:t>
            </a:r>
            <a:endParaRPr lang="cs-CZ" sz="2100" dirty="0"/>
          </a:p>
        </p:txBody>
      </p:sp>
      <p:pic>
        <p:nvPicPr>
          <p:cNvPr id="8194" name="Picture 2" descr="http://4.bp.blogspot.com/-NtWWNc-75WA/UQG51Icl23I/AAAAAAAAAQg/TIKO1SqMaMM/s1600/decu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6" y="2903002"/>
            <a:ext cx="4639137" cy="3025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6"/>
          <p:cNvPicPr>
            <a:picLocks noGrp="1" noChangeAspect="1"/>
          </p:cNvPicPr>
          <p:nvPr/>
        </p:nvPicPr>
        <p:blipFill rotWithShape="1">
          <a:blip r:embed="rId3"/>
          <a:srcRect l="-502" r="6874"/>
          <a:stretch/>
        </p:blipFill>
        <p:spPr>
          <a:xfrm>
            <a:off x="4644008" y="1556792"/>
            <a:ext cx="4171770" cy="290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813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77017"/>
            <a:ext cx="8183880" cy="1051560"/>
          </a:xfrm>
        </p:spPr>
        <p:txBody>
          <a:bodyPr/>
          <a:lstStyle/>
          <a:p>
            <a:r>
              <a:rPr lang="cs-CZ" dirty="0" err="1"/>
              <a:t>Decubitus</a:t>
            </a:r>
            <a:r>
              <a:rPr lang="cs-CZ" dirty="0"/>
              <a:t>, </a:t>
            </a:r>
            <a:r>
              <a:rPr lang="cs-CZ" dirty="0" err="1"/>
              <a:t>us</a:t>
            </a:r>
            <a:r>
              <a:rPr lang="cs-CZ" dirty="0"/>
              <a:t>, m.</a:t>
            </a:r>
          </a:p>
        </p:txBody>
      </p:sp>
      <p:pic>
        <p:nvPicPr>
          <p:cNvPr id="9218" name="Picture 2" descr="http://img.tfd.com/MosbyMD/thumb/pressure-ulcer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873"/>
            <a:ext cx="2955032" cy="195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g.tfd.com/MosbyMD/thumb/pressure-ulce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4288"/>
            <a:ext cx="3096344" cy="2031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g.tfd.com/MosbyMD/thumb/pressure-ulce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8895"/>
            <a:ext cx="3294145" cy="2160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242341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stage</a:t>
            </a:r>
            <a:r>
              <a:rPr lang="cs-CZ" sz="2000" dirty="0"/>
              <a:t> 1 </a:t>
            </a:r>
            <a:r>
              <a:rPr lang="cs-CZ" sz="2000" dirty="0" err="1"/>
              <a:t>pressure</a:t>
            </a:r>
            <a:r>
              <a:rPr lang="cs-CZ" sz="2000" dirty="0"/>
              <a:t> </a:t>
            </a:r>
            <a:r>
              <a:rPr lang="cs-CZ" sz="2000" dirty="0" err="1"/>
              <a:t>ulcer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27984" y="526974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stage</a:t>
            </a:r>
            <a:r>
              <a:rPr lang="cs-CZ" sz="2000" dirty="0"/>
              <a:t> 3 </a:t>
            </a:r>
            <a:r>
              <a:rPr lang="cs-CZ" sz="2000" dirty="0" err="1"/>
              <a:t>pressure</a:t>
            </a:r>
            <a:r>
              <a:rPr lang="cs-CZ" sz="2000" dirty="0"/>
              <a:t> </a:t>
            </a:r>
            <a:r>
              <a:rPr lang="cs-CZ" sz="2000" dirty="0" err="1"/>
              <a:t>ulcer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220072" y="2760969"/>
            <a:ext cx="363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stage</a:t>
            </a:r>
            <a:r>
              <a:rPr lang="cs-CZ" sz="2000" dirty="0"/>
              <a:t> 2 </a:t>
            </a:r>
            <a:r>
              <a:rPr lang="cs-CZ" sz="2000" dirty="0" err="1"/>
              <a:t>pressure</a:t>
            </a:r>
            <a:r>
              <a:rPr lang="cs-CZ" sz="2000" dirty="0"/>
              <a:t> </a:t>
            </a:r>
            <a:r>
              <a:rPr lang="cs-CZ" sz="2000" dirty="0" err="1"/>
              <a:t>ulcer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54225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injuries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86880"/>
          </a:xfrm>
        </p:spPr>
        <p:txBody>
          <a:bodyPr>
            <a:normAutofit fontScale="85000" lnSpcReduction="20000"/>
          </a:bodyPr>
          <a:lstStyle/>
          <a:p>
            <a:pPr algn="r">
              <a:lnSpc>
                <a:spcPct val="150000"/>
              </a:lnSpc>
            </a:pPr>
            <a:r>
              <a:rPr lang="cs-CZ" dirty="0" err="1"/>
              <a:t>fractura</a:t>
            </a:r>
            <a:r>
              <a:rPr lang="cs-CZ" dirty="0"/>
              <a:t> – </a:t>
            </a:r>
            <a:r>
              <a:rPr lang="cs-CZ" dirty="0" err="1"/>
              <a:t>luxatio</a:t>
            </a:r>
            <a:r>
              <a:rPr lang="cs-CZ" dirty="0"/>
              <a:t> – </a:t>
            </a:r>
            <a:r>
              <a:rPr lang="cs-CZ" dirty="0" err="1"/>
              <a:t>distorsio</a:t>
            </a:r>
            <a:endParaRPr lang="cs-CZ" dirty="0"/>
          </a:p>
          <a:p>
            <a:pPr algn="r">
              <a:lnSpc>
                <a:spcPct val="150000"/>
              </a:lnSpc>
            </a:pPr>
            <a:r>
              <a:rPr lang="cs-CZ" dirty="0" err="1"/>
              <a:t>contusio</a:t>
            </a:r>
            <a:r>
              <a:rPr lang="cs-CZ" dirty="0"/>
              <a:t> </a:t>
            </a:r>
          </a:p>
          <a:p>
            <a:pPr algn="r">
              <a:lnSpc>
                <a:spcPct val="150000"/>
              </a:lnSpc>
            </a:pPr>
            <a:r>
              <a:rPr lang="cs-CZ" dirty="0" err="1"/>
              <a:t>commotio</a:t>
            </a:r>
            <a:endParaRPr lang="cs-CZ" dirty="0"/>
          </a:p>
          <a:p>
            <a:pPr algn="r">
              <a:lnSpc>
                <a:spcPct val="150000"/>
              </a:lnSpc>
            </a:pPr>
            <a:r>
              <a:rPr lang="cs-CZ" dirty="0" err="1"/>
              <a:t>perforatio</a:t>
            </a:r>
            <a:endParaRPr lang="cs-CZ" dirty="0"/>
          </a:p>
          <a:p>
            <a:pPr algn="r">
              <a:lnSpc>
                <a:spcPct val="150000"/>
              </a:lnSpc>
            </a:pPr>
            <a:r>
              <a:rPr lang="cs-CZ" dirty="0" err="1"/>
              <a:t>laceratio</a:t>
            </a:r>
            <a:endParaRPr lang="cs-CZ" dirty="0"/>
          </a:p>
          <a:p>
            <a:pPr algn="r">
              <a:lnSpc>
                <a:spcPct val="150000"/>
              </a:lnSpc>
            </a:pPr>
            <a:r>
              <a:rPr lang="cs-CZ" dirty="0" err="1"/>
              <a:t>haematoma</a:t>
            </a:r>
            <a:endParaRPr lang="cs-CZ" dirty="0"/>
          </a:p>
          <a:p>
            <a:pPr algn="r">
              <a:lnSpc>
                <a:spcPct val="150000"/>
              </a:lnSpc>
            </a:pPr>
            <a:r>
              <a:rPr lang="cs-CZ" dirty="0" err="1"/>
              <a:t>abruptio</a:t>
            </a:r>
            <a:endParaRPr lang="cs-CZ" dirty="0"/>
          </a:p>
          <a:p>
            <a:pPr algn="r">
              <a:lnSpc>
                <a:spcPct val="150000"/>
              </a:lnSpc>
            </a:pPr>
            <a:r>
              <a:rPr lang="cs-CZ" dirty="0" err="1"/>
              <a:t>laesio</a:t>
            </a:r>
            <a:endParaRPr lang="cs-CZ" dirty="0"/>
          </a:p>
          <a:p>
            <a:pPr algn="r">
              <a:lnSpc>
                <a:spcPct val="150000"/>
              </a:lnSpc>
            </a:pPr>
            <a:r>
              <a:rPr lang="cs-CZ" dirty="0" err="1"/>
              <a:t>distensio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507939"/>
            <a:ext cx="8183880" cy="925651"/>
          </a:xfrm>
        </p:spPr>
        <p:txBody>
          <a:bodyPr>
            <a:normAutofit/>
          </a:bodyPr>
          <a:lstStyle/>
          <a:p>
            <a:r>
              <a:rPr lang="cs-CZ" dirty="0" err="1"/>
              <a:t>Bones</a:t>
            </a:r>
            <a:r>
              <a:rPr lang="cs-CZ" dirty="0"/>
              <a:t>, </a:t>
            </a:r>
            <a:r>
              <a:rPr lang="cs-CZ" dirty="0" err="1"/>
              <a:t>ligaments</a:t>
            </a:r>
            <a:r>
              <a:rPr lang="cs-CZ" dirty="0"/>
              <a:t>, soft </a:t>
            </a:r>
            <a:r>
              <a:rPr lang="cs-CZ" dirty="0" err="1"/>
              <a:t>tissues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32574"/>
            <a:ext cx="8064896" cy="43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15868"/>
            <a:ext cx="7992888" cy="23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060848"/>
            <a:ext cx="8136870" cy="2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Výsledok vyhľadávania obrázkov pre dopyt distorsio diagno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2708920"/>
            <a:ext cx="2160240" cy="2227748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/>
          <p:nvPr/>
        </p:nvCxnSpPr>
        <p:spPr>
          <a:xfrm flipH="1">
            <a:off x="2267744" y="3429000"/>
            <a:ext cx="1008112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203848" y="31409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???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2671741"/>
            <a:ext cx="223224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Přímá spojovací šipka 12"/>
          <p:cNvCxnSpPr/>
          <p:nvPr/>
        </p:nvCxnSpPr>
        <p:spPr>
          <a:xfrm flipH="1">
            <a:off x="6448880" y="3005095"/>
            <a:ext cx="1008112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485982" y="273619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???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763688" y="764704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rgbClr val="0070C0"/>
                </a:solidFill>
              </a:rPr>
              <a:t>OS = </a:t>
            </a:r>
            <a:r>
              <a:rPr lang="cs-CZ" sz="1400" i="1" dirty="0" err="1">
                <a:solidFill>
                  <a:srgbClr val="0070C0"/>
                </a:solidFill>
              </a:rPr>
              <a:t>ostesynthesis</a:t>
            </a:r>
            <a:r>
              <a:rPr lang="cs-CZ" sz="1400" i="1" dirty="0">
                <a:solidFill>
                  <a:srgbClr val="0070C0"/>
                </a:solidFill>
              </a:rPr>
              <a:t>; FE = </a:t>
            </a:r>
            <a:r>
              <a:rPr lang="cs-CZ" sz="1400" i="1" dirty="0" err="1">
                <a:solidFill>
                  <a:srgbClr val="0070C0"/>
                </a:solidFill>
              </a:rPr>
              <a:t>ferrum</a:t>
            </a:r>
            <a:r>
              <a:rPr lang="cs-CZ" sz="1400" i="1" dirty="0">
                <a:solidFill>
                  <a:srgbClr val="0070C0"/>
                </a:solidFill>
              </a:rPr>
              <a:t> (iron)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275856" y="148478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>
                <a:solidFill>
                  <a:srgbClr val="0070C0"/>
                </a:solidFill>
              </a:rPr>
              <a:t>articulationis</a:t>
            </a:r>
            <a:r>
              <a:rPr lang="cs-CZ" sz="1400" i="1" dirty="0">
                <a:solidFill>
                  <a:srgbClr val="0070C0"/>
                </a:solidFill>
              </a:rPr>
              <a:t> </a:t>
            </a:r>
            <a:r>
              <a:rPr lang="cs-CZ" sz="1400" i="1" dirty="0" err="1">
                <a:solidFill>
                  <a:srgbClr val="0070C0"/>
                </a:solidFill>
              </a:rPr>
              <a:t>sacroiliacae</a:t>
            </a:r>
            <a:endParaRPr lang="cs-CZ" sz="1400" i="1" dirty="0">
              <a:solidFill>
                <a:srgbClr val="0070C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300192" y="148478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>
                <a:solidFill>
                  <a:srgbClr val="0070C0"/>
                </a:solidFill>
              </a:rPr>
              <a:t>repositionem</a:t>
            </a:r>
            <a:endParaRPr lang="cs-CZ" sz="1400" i="1" dirty="0">
              <a:solidFill>
                <a:srgbClr val="0070C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835696" y="2276872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rgbClr val="0070C0"/>
                </a:solidFill>
              </a:rPr>
              <a:t>= severe </a:t>
            </a:r>
            <a:r>
              <a:rPr lang="cs-CZ" sz="1400" i="1" dirty="0" err="1">
                <a:solidFill>
                  <a:srgbClr val="0070C0"/>
                </a:solidFill>
              </a:rPr>
              <a:t>damage</a:t>
            </a:r>
            <a:r>
              <a:rPr lang="cs-CZ" sz="1400" i="1" dirty="0">
                <a:solidFill>
                  <a:srgbClr val="0070C0"/>
                </a:solidFill>
              </a:rPr>
              <a:t> </a:t>
            </a:r>
            <a:r>
              <a:rPr lang="cs-CZ" sz="1400" i="1" dirty="0" err="1">
                <a:solidFill>
                  <a:srgbClr val="0070C0"/>
                </a:solidFill>
              </a:rPr>
              <a:t>of</a:t>
            </a:r>
            <a:r>
              <a:rPr lang="cs-CZ" sz="1400" i="1" dirty="0">
                <a:solidFill>
                  <a:srgbClr val="0070C0"/>
                </a:solidFill>
              </a:rPr>
              <a:t> soft </a:t>
            </a:r>
            <a:r>
              <a:rPr lang="cs-CZ" sz="1400" i="1" dirty="0" err="1">
                <a:solidFill>
                  <a:srgbClr val="0070C0"/>
                </a:solidFill>
              </a:rPr>
              <a:t>tissues</a:t>
            </a:r>
            <a:endParaRPr lang="cs-CZ" sz="1400" i="1" dirty="0">
              <a:solidFill>
                <a:srgbClr val="0070C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27584" y="508518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contusum</a:t>
            </a:r>
            <a:r>
              <a:rPr lang="cs-CZ" dirty="0"/>
              <a:t>/</a:t>
            </a:r>
            <a:r>
              <a:rPr lang="cs-CZ" dirty="0" err="1"/>
              <a:t>distorsio</a:t>
            </a:r>
            <a:r>
              <a:rPr lang="cs-CZ" dirty="0"/>
              <a:t> </a:t>
            </a:r>
            <a:r>
              <a:rPr lang="cs-CZ" dirty="0" err="1"/>
              <a:t>tali</a:t>
            </a:r>
            <a:r>
              <a:rPr lang="cs-CZ" dirty="0"/>
              <a:t>/</a:t>
            </a:r>
            <a:r>
              <a:rPr lang="cs-CZ" dirty="0" err="1"/>
              <a:t>malleoli</a:t>
            </a:r>
            <a:r>
              <a:rPr lang="cs-CZ" dirty="0"/>
              <a:t> l. sin.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20072" y="508518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Luxatio</a:t>
            </a:r>
            <a:r>
              <a:rPr lang="cs-CZ" dirty="0"/>
              <a:t> (</a:t>
            </a:r>
            <a:r>
              <a:rPr lang="cs-CZ" dirty="0" err="1"/>
              <a:t>capitis</a:t>
            </a:r>
            <a:r>
              <a:rPr lang="cs-CZ" dirty="0"/>
              <a:t>) </a:t>
            </a:r>
            <a:r>
              <a:rPr lang="cs-CZ" dirty="0" err="1"/>
              <a:t>humeri</a:t>
            </a:r>
            <a:r>
              <a:rPr lang="cs-CZ" dirty="0"/>
              <a:t> l. sin.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 build="allAtOnce"/>
      <p:bldP spid="18" grpId="0"/>
      <p:bldP spid="19" grpId="0"/>
      <p:bldP spid="20" grpId="0" build="allAtOnce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8" y="24836"/>
            <a:ext cx="8426824" cy="1143000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 d</a:t>
            </a:r>
            <a:r>
              <a:rPr lang="en-US" dirty="0" err="1"/>
              <a:t>istors</a:t>
            </a:r>
            <a:r>
              <a:rPr lang="en-US" dirty="0" err="1">
                <a:solidFill>
                  <a:srgbClr val="FF0000"/>
                </a:solidFill>
              </a:rPr>
              <a:t>io</a:t>
            </a:r>
            <a:r>
              <a:rPr lang="cs-CZ" dirty="0"/>
              <a:t>, </a:t>
            </a:r>
            <a:r>
              <a:rPr lang="cs-CZ" dirty="0" err="1"/>
              <a:t>onis</a:t>
            </a:r>
            <a:r>
              <a:rPr lang="cs-CZ" dirty="0"/>
              <a:t>, </a:t>
            </a:r>
            <a:r>
              <a:rPr lang="cs-CZ" dirty="0" err="1">
                <a:solidFill>
                  <a:srgbClr val="FF0000"/>
                </a:solidFill>
              </a:rPr>
              <a:t>f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739" y="1340768"/>
            <a:ext cx="3931920" cy="20882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/>
              <a:t>    = </a:t>
            </a:r>
            <a:r>
              <a:rPr lang="en-US" sz="1800" dirty="0"/>
              <a:t>a joint injury in which some of the fibers of a supporting ligament are ruptured but the continuity of the ligament remains intact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050" name="Picture 2" descr="VÃ½sledek obrÃ¡zku pro distorsion ankle">
            <a:extLst>
              <a:ext uri="{FF2B5EF4-FFF2-40B4-BE49-F238E27FC236}">
                <a16:creationId xmlns:a16="http://schemas.microsoft.com/office/drawing/2014/main" id="{275FC87C-17DE-415B-B2A0-03A7E6549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8190"/>
            <a:ext cx="3619091" cy="30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CAEDA85-67A0-4392-942F-F4591A67E8BB}"/>
              </a:ext>
            </a:extLst>
          </p:cNvPr>
          <p:cNvSpPr txBox="1"/>
          <p:nvPr/>
        </p:nvSpPr>
        <p:spPr>
          <a:xfrm>
            <a:off x="4427984" y="498325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abruptio</a:t>
            </a:r>
            <a:r>
              <a:rPr lang="cs-CZ" sz="3600" b="1" dirty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cs-CZ" sz="3600" b="1" dirty="0" err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onis</a:t>
            </a:r>
            <a:r>
              <a:rPr lang="cs-CZ" sz="3600" b="1" dirty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, f.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1189530-33F7-4841-8D4F-9002209CAAA8}"/>
              </a:ext>
            </a:extLst>
          </p:cNvPr>
          <p:cNvSpPr txBox="1">
            <a:spLocks/>
          </p:cNvSpPr>
          <p:nvPr/>
        </p:nvSpPr>
        <p:spPr>
          <a:xfrm>
            <a:off x="4615488" y="4262305"/>
            <a:ext cx="3931920" cy="208823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</a:pPr>
            <a:r>
              <a:rPr lang="cs-CZ" sz="1800" dirty="0"/>
              <a:t>    = </a:t>
            </a:r>
            <a:r>
              <a:rPr lang="en-US" sz="1800" dirty="0"/>
              <a:t>a </a:t>
            </a:r>
            <a:r>
              <a:rPr lang="cs-CZ" sz="1800" dirty="0" err="1"/>
              <a:t>tearing</a:t>
            </a:r>
            <a:r>
              <a:rPr lang="cs-CZ" sz="1800" dirty="0"/>
              <a:t> </a:t>
            </a:r>
            <a:r>
              <a:rPr lang="cs-CZ" sz="1800" dirty="0" err="1"/>
              <a:t>away</a:t>
            </a:r>
            <a:r>
              <a:rPr lang="cs-CZ" sz="1800" dirty="0"/>
              <a:t>, </a:t>
            </a:r>
            <a:r>
              <a:rPr lang="cs-CZ" sz="1800" dirty="0" err="1"/>
              <a:t>separation</a:t>
            </a:r>
            <a:r>
              <a:rPr lang="cs-CZ" sz="1800" dirty="0"/>
              <a:t>,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cs-CZ" sz="1800" dirty="0" err="1"/>
              <a:t>detachment</a:t>
            </a:r>
            <a:endParaRPr lang="en-US" sz="1800" dirty="0"/>
          </a:p>
          <a:p>
            <a:pPr marL="0" indent="0">
              <a:buFont typeface="Wingdings 2"/>
              <a:buNone/>
            </a:pPr>
            <a:endParaRPr lang="en-US" sz="1800" dirty="0"/>
          </a:p>
        </p:txBody>
      </p:sp>
      <p:pic>
        <p:nvPicPr>
          <p:cNvPr id="2052" name="Picture 4" descr="VÃ½sledek obrÃ¡zku pro bone abruption">
            <a:extLst>
              <a:ext uri="{FF2B5EF4-FFF2-40B4-BE49-F238E27FC236}">
                <a16:creationId xmlns:a16="http://schemas.microsoft.com/office/drawing/2014/main" id="{1670BCFC-9AD3-4BBB-A5D3-2FCC77A2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64" y="1167836"/>
            <a:ext cx="3423944" cy="29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2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5511" y="404664"/>
            <a:ext cx="8183880" cy="1051560"/>
          </a:xfrm>
        </p:spPr>
        <p:txBody>
          <a:bodyPr anchor="ctr"/>
          <a:lstStyle/>
          <a:p>
            <a:r>
              <a:rPr lang="cs-CZ" dirty="0" err="1"/>
              <a:t>Put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words</a:t>
            </a:r>
            <a:r>
              <a:rPr lang="cs-CZ" dirty="0"/>
              <a:t> in </a:t>
            </a:r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order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5511" y="1268760"/>
            <a:ext cx="8183880" cy="145848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</a:t>
            </a:r>
            <a:r>
              <a:rPr lang="fr-FR" dirty="0"/>
              <a:t>upercilii</a:t>
            </a:r>
            <a:r>
              <a:rPr lang="cs-CZ" dirty="0"/>
              <a:t> - o</a:t>
            </a:r>
            <a:r>
              <a:rPr lang="fr-FR" dirty="0"/>
              <a:t>ris</a:t>
            </a:r>
            <a:r>
              <a:rPr lang="cs-CZ" dirty="0"/>
              <a:t> -</a:t>
            </a:r>
            <a:r>
              <a:rPr lang="fr-FR" dirty="0"/>
              <a:t> l. </a:t>
            </a:r>
            <a:r>
              <a:rPr lang="cs-CZ" dirty="0"/>
              <a:t>- </a:t>
            </a:r>
            <a:r>
              <a:rPr lang="fr-FR" dirty="0"/>
              <a:t>vulnus </a:t>
            </a:r>
            <a:r>
              <a:rPr lang="cs-CZ" dirty="0"/>
              <a:t>- </a:t>
            </a:r>
            <a:r>
              <a:rPr lang="fr-FR" dirty="0"/>
              <a:t>sin</a:t>
            </a:r>
            <a:r>
              <a:rPr lang="cs-CZ" dirty="0"/>
              <a:t>.- l</a:t>
            </a:r>
            <a:r>
              <a:rPr lang="fr-FR" dirty="0"/>
              <a:t>abii</a:t>
            </a:r>
            <a:r>
              <a:rPr lang="cs-CZ" dirty="0"/>
              <a:t> - </a:t>
            </a:r>
            <a:r>
              <a:rPr lang="fr-FR" dirty="0"/>
              <a:t>et</a:t>
            </a:r>
            <a:r>
              <a:rPr lang="cs-CZ" dirty="0"/>
              <a:t>- </a:t>
            </a:r>
            <a:r>
              <a:rPr lang="fr-FR" dirty="0"/>
              <a:t>lacerum </a:t>
            </a:r>
            <a:r>
              <a:rPr lang="cs-CZ" dirty="0"/>
              <a:t>- </a:t>
            </a:r>
            <a:r>
              <a:rPr lang="cs-CZ" dirty="0" err="1"/>
              <a:t>inferioris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7114" y="2996952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vulnus lacerum labii </a:t>
            </a:r>
            <a:r>
              <a:rPr lang="cs-CZ" sz="2400" dirty="0" err="1"/>
              <a:t>inferio</a:t>
            </a:r>
            <a:r>
              <a:rPr lang="fr-FR" sz="2400" dirty="0"/>
              <a:t>r</a:t>
            </a:r>
            <a:r>
              <a:rPr lang="cs-CZ" sz="2400" dirty="0" err="1"/>
              <a:t>is</a:t>
            </a:r>
            <a:r>
              <a:rPr lang="fr-FR" sz="2400" dirty="0"/>
              <a:t> oris et supercilii l. sin</a:t>
            </a:r>
            <a:r>
              <a:rPr lang="cs-CZ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018381"/>
            <a:ext cx="378904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87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Organs</a:t>
            </a:r>
            <a:r>
              <a:rPr lang="cs-CZ" dirty="0"/>
              <a:t>, soft </a:t>
            </a:r>
            <a:r>
              <a:rPr lang="cs-CZ" dirty="0" err="1"/>
              <a:t>tissues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3676191" cy="190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572000" y="90872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epidural</a:t>
            </a:r>
            <a:r>
              <a:rPr lang="cs-CZ" i="1" dirty="0"/>
              <a:t> </a:t>
            </a:r>
            <a:r>
              <a:rPr lang="cs-CZ" i="1" dirty="0" err="1"/>
              <a:t>haematoma</a:t>
            </a:r>
            <a:r>
              <a:rPr lang="cs-CZ" i="1" dirty="0"/>
              <a:t> in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left</a:t>
            </a:r>
            <a:r>
              <a:rPr lang="cs-CZ" i="1" dirty="0"/>
              <a:t> </a:t>
            </a:r>
            <a:r>
              <a:rPr lang="cs-CZ" i="1" dirty="0" err="1"/>
              <a:t>parietal</a:t>
            </a:r>
            <a:r>
              <a:rPr lang="cs-CZ" i="1" dirty="0"/>
              <a:t> region</a:t>
            </a:r>
          </a:p>
        </p:txBody>
      </p:sp>
      <p:pic>
        <p:nvPicPr>
          <p:cNvPr id="22532" name="Picture 4" descr="Výsledok vyhľadávania obrázkov pre dopyt brain concu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3168352" cy="237626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83568" y="335699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traumatic</a:t>
            </a:r>
            <a:r>
              <a:rPr lang="cs-CZ" i="1" dirty="0"/>
              <a:t> </a:t>
            </a:r>
            <a:r>
              <a:rPr lang="cs-CZ" i="1" dirty="0" err="1"/>
              <a:t>brain</a:t>
            </a:r>
            <a:r>
              <a:rPr lang="cs-CZ" i="1" dirty="0"/>
              <a:t> </a:t>
            </a:r>
            <a:r>
              <a:rPr lang="cs-CZ" i="1" dirty="0" err="1"/>
              <a:t>injury</a:t>
            </a:r>
            <a:r>
              <a:rPr lang="cs-CZ" i="1" dirty="0"/>
              <a:t> (TBI) ?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115616" y="37890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C00000"/>
                </a:solidFill>
              </a:rPr>
              <a:t>commotio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cerebri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644008" y="177281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C00000"/>
                </a:solidFill>
              </a:rPr>
              <a:t>haematoma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epidurale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reg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  <a:r>
              <a:rPr lang="cs-CZ" b="1" dirty="0" err="1">
                <a:solidFill>
                  <a:srgbClr val="C00000"/>
                </a:solidFill>
              </a:rPr>
              <a:t>parietalis</a:t>
            </a:r>
            <a:r>
              <a:rPr lang="cs-CZ" b="1" dirty="0">
                <a:solidFill>
                  <a:srgbClr val="C00000"/>
                </a:solidFill>
              </a:rPr>
              <a:t> l.sin.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build="allAtOnce"/>
      <p:bldP spid="9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Organs</a:t>
            </a:r>
            <a:r>
              <a:rPr lang="cs-CZ" dirty="0"/>
              <a:t>, soft </a:t>
            </a:r>
            <a:r>
              <a:rPr lang="cs-CZ" dirty="0" err="1"/>
              <a:t>tissues</a:t>
            </a:r>
            <a:endParaRPr lang="cs-CZ" dirty="0"/>
          </a:p>
        </p:txBody>
      </p:sp>
      <p:pic>
        <p:nvPicPr>
          <p:cNvPr id="28674" name="Picture 2" descr="Výsledok vyhľadávania obrázkov pre dopyt abruptio placenta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3176453" cy="1673747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427984" y="90872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partial</a:t>
            </a:r>
            <a:r>
              <a:rPr lang="cs-CZ" i="1" dirty="0"/>
              <a:t> </a:t>
            </a:r>
            <a:r>
              <a:rPr lang="cs-CZ" i="1" dirty="0" err="1"/>
              <a:t>abruption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placenta in </a:t>
            </a:r>
            <a:r>
              <a:rPr lang="cs-CZ" i="1" dirty="0" err="1"/>
              <a:t>the</a:t>
            </a:r>
            <a:r>
              <a:rPr lang="cs-CZ" i="1" dirty="0"/>
              <a:t> 36th </a:t>
            </a:r>
            <a:r>
              <a:rPr lang="cs-CZ" i="1" dirty="0" err="1"/>
              <a:t>week</a:t>
            </a:r>
            <a:r>
              <a:rPr lang="cs-CZ" i="1" dirty="0"/>
              <a:t> (+ 4 </a:t>
            </a:r>
            <a:r>
              <a:rPr lang="cs-CZ" i="1" dirty="0" err="1"/>
              <a:t>days</a:t>
            </a:r>
            <a:r>
              <a:rPr lang="cs-CZ" i="1" dirty="0"/>
              <a:t>)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pregnancy</a:t>
            </a:r>
            <a:r>
              <a:rPr lang="cs-CZ" i="1" dirty="0"/>
              <a:t>?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55976" y="184482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C00000"/>
                </a:solidFill>
              </a:rPr>
              <a:t>abruptio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placentae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partialis</a:t>
            </a:r>
            <a:r>
              <a:rPr lang="cs-CZ" b="1" dirty="0">
                <a:solidFill>
                  <a:srgbClr val="C00000"/>
                </a:solidFill>
              </a:rPr>
              <a:t> in </a:t>
            </a:r>
            <a:r>
              <a:rPr lang="cs-CZ" b="1" dirty="0" err="1">
                <a:solidFill>
                  <a:srgbClr val="C00000"/>
                </a:solidFill>
              </a:rPr>
              <a:t>grav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  <a:r>
              <a:rPr lang="cs-CZ" b="1" dirty="0" err="1">
                <a:solidFill>
                  <a:srgbClr val="C00000"/>
                </a:solidFill>
              </a:rPr>
              <a:t>hebd</a:t>
            </a:r>
            <a:r>
              <a:rPr lang="cs-CZ" b="1" dirty="0">
                <a:solidFill>
                  <a:srgbClr val="C00000"/>
                </a:solidFill>
              </a:rPr>
              <a:t>. 36+4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572000" y="2420888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solidFill>
                  <a:srgbClr val="0070C0"/>
                </a:solidFill>
              </a:rPr>
              <a:t>in </a:t>
            </a:r>
            <a:r>
              <a:rPr lang="cs-CZ" sz="1600" i="1" dirty="0" err="1">
                <a:solidFill>
                  <a:srgbClr val="0070C0"/>
                </a:solidFill>
              </a:rPr>
              <a:t>graviditatis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hebdomade</a:t>
            </a:r>
            <a:endParaRPr lang="cs-CZ" sz="1600" i="1" dirty="0">
              <a:solidFill>
                <a:srgbClr val="0070C0"/>
              </a:solidFill>
            </a:endParaRPr>
          </a:p>
        </p:txBody>
      </p:sp>
      <p:pic>
        <p:nvPicPr>
          <p:cNvPr id="28676" name="Picture 4" descr="Výsledok vyhľadávania obrázkov pre dopyt perforation o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924944"/>
            <a:ext cx="2088232" cy="2070066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V="1">
            <a:off x="4499992" y="4149080"/>
            <a:ext cx="1296144" cy="43204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611560" y="3068960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traumatic</a:t>
            </a:r>
            <a:r>
              <a:rPr lang="cs-CZ" i="1" dirty="0"/>
              <a:t> </a:t>
            </a:r>
            <a:r>
              <a:rPr lang="cs-CZ" i="1" dirty="0" err="1"/>
              <a:t>perforation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tympanic</a:t>
            </a:r>
            <a:r>
              <a:rPr lang="cs-CZ" i="1" dirty="0"/>
              <a:t> </a:t>
            </a:r>
            <a:r>
              <a:rPr lang="cs-CZ" i="1" dirty="0" err="1"/>
              <a:t>membrane</a:t>
            </a:r>
            <a:r>
              <a:rPr lang="cs-CZ" i="1" dirty="0"/>
              <a:t> in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right</a:t>
            </a:r>
            <a:r>
              <a:rPr lang="cs-CZ" i="1" dirty="0"/>
              <a:t> </a:t>
            </a:r>
            <a:r>
              <a:rPr lang="cs-CZ" i="1" dirty="0" err="1"/>
              <a:t>ear</a:t>
            </a:r>
            <a:r>
              <a:rPr lang="cs-CZ" i="1" dirty="0"/>
              <a:t> 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99592" y="400506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C00000"/>
                </a:solidFill>
              </a:rPr>
              <a:t>perforatio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tympani</a:t>
            </a:r>
            <a:r>
              <a:rPr lang="cs-CZ" b="1" dirty="0">
                <a:solidFill>
                  <a:srgbClr val="C00000"/>
                </a:solidFill>
              </a:rPr>
              <a:t> l. </a:t>
            </a:r>
            <a:r>
              <a:rPr lang="cs-CZ" b="1" dirty="0" err="1">
                <a:solidFill>
                  <a:srgbClr val="C00000"/>
                </a:solidFill>
              </a:rPr>
              <a:t>dx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  <a:r>
              <a:rPr lang="cs-CZ" b="1" dirty="0" err="1">
                <a:solidFill>
                  <a:srgbClr val="C00000"/>
                </a:solidFill>
              </a:rPr>
              <a:t>traumatica</a:t>
            </a:r>
            <a:endParaRPr lang="cs-CZ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 build="allAtOnce"/>
      <p:bldP spid="11" grpId="0"/>
      <p:bldP spid="12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2" y="726510"/>
            <a:ext cx="3488086" cy="26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315216" y="10396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700" i="1" dirty="0" err="1"/>
              <a:t>laceratio</a:t>
            </a:r>
            <a:r>
              <a:rPr lang="cs-CZ" sz="2700" i="1" dirty="0"/>
              <a:t> _____________??</a:t>
            </a:r>
          </a:p>
          <a:p>
            <a:endParaRPr lang="cs-CZ" sz="2700" i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2" y="3614588"/>
            <a:ext cx="3488086" cy="26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707084" y="384449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700" i="1" dirty="0" err="1"/>
              <a:t>contusio</a:t>
            </a:r>
            <a:r>
              <a:rPr lang="cs-CZ" sz="2700" i="1" dirty="0"/>
              <a:t> </a:t>
            </a:r>
            <a:r>
              <a:rPr lang="cs-CZ" sz="2700" i="1" dirty="0" err="1"/>
              <a:t>lienis</a:t>
            </a:r>
            <a:endParaRPr lang="cs-CZ" sz="2700" i="1" dirty="0"/>
          </a:p>
          <a:p>
            <a:endParaRPr lang="cs-CZ" sz="2700" i="1" dirty="0"/>
          </a:p>
          <a:p>
            <a:r>
              <a:rPr lang="cs-CZ" sz="2700" i="1" dirty="0" err="1">
                <a:solidFill>
                  <a:srgbClr val="FF0000"/>
                </a:solidFill>
              </a:rPr>
              <a:t>mors</a:t>
            </a:r>
            <a:r>
              <a:rPr lang="cs-CZ" sz="2700" i="1" dirty="0">
                <a:solidFill>
                  <a:srgbClr val="FF0000"/>
                </a:solidFill>
              </a:rPr>
              <a:t> </a:t>
            </a:r>
            <a:r>
              <a:rPr lang="cs-CZ" sz="2700" i="1" dirty="0" err="1">
                <a:solidFill>
                  <a:srgbClr val="FF0000"/>
                </a:solidFill>
              </a:rPr>
              <a:t>propter</a:t>
            </a:r>
            <a:r>
              <a:rPr lang="cs-CZ" sz="2700" i="1" dirty="0">
                <a:solidFill>
                  <a:srgbClr val="FF0000"/>
                </a:solidFill>
              </a:rPr>
              <a:t> _______________??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69149"/>
          <a:stretch/>
        </p:blipFill>
        <p:spPr>
          <a:xfrm>
            <a:off x="323528" y="1844824"/>
            <a:ext cx="851384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18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414" y="4797152"/>
            <a:ext cx="8183880" cy="1051560"/>
          </a:xfrm>
        </p:spPr>
        <p:txBody>
          <a:bodyPr>
            <a:normAutofit/>
          </a:bodyPr>
          <a:lstStyle/>
          <a:p>
            <a:r>
              <a:rPr lang="cs-CZ" dirty="0"/>
              <a:t>Basic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diagnose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908720"/>
            <a:ext cx="8183880" cy="4187952"/>
          </a:xfrm>
        </p:spPr>
        <p:txBody>
          <a:bodyPr/>
          <a:lstStyle/>
          <a:p>
            <a:r>
              <a:rPr lang="cs-CZ" dirty="0"/>
              <a:t>1) </a:t>
            </a:r>
            <a:r>
              <a:rPr lang="cs-CZ" b="1" dirty="0" err="1"/>
              <a:t>problem</a:t>
            </a:r>
            <a:r>
              <a:rPr lang="cs-CZ" dirty="0"/>
              <a:t>: </a:t>
            </a:r>
            <a:r>
              <a:rPr lang="cs-CZ" i="1" dirty="0"/>
              <a:t>Nominative</a:t>
            </a:r>
          </a:p>
          <a:p>
            <a:pPr lvl="1"/>
            <a:r>
              <a:rPr lang="cs-CZ" dirty="0" err="1"/>
              <a:t>fractura</a:t>
            </a:r>
            <a:r>
              <a:rPr lang="cs-CZ" dirty="0"/>
              <a:t>; </a:t>
            </a:r>
            <a:r>
              <a:rPr lang="cs-CZ" dirty="0" err="1"/>
              <a:t>corpora</a:t>
            </a:r>
            <a:r>
              <a:rPr lang="cs-CZ" dirty="0"/>
              <a:t> </a:t>
            </a:r>
            <a:r>
              <a:rPr lang="cs-CZ" dirty="0" err="1"/>
              <a:t>aliena</a:t>
            </a:r>
            <a:r>
              <a:rPr lang="cs-CZ" dirty="0"/>
              <a:t>; </a:t>
            </a:r>
            <a:r>
              <a:rPr lang="cs-CZ" dirty="0" err="1"/>
              <a:t>subluxatio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2) </a:t>
            </a:r>
            <a:r>
              <a:rPr lang="cs-CZ" b="1" dirty="0" err="1"/>
              <a:t>localization</a:t>
            </a:r>
            <a:r>
              <a:rPr lang="cs-CZ" dirty="0"/>
              <a:t>: </a:t>
            </a:r>
            <a:r>
              <a:rPr lang="cs-CZ" i="1" dirty="0"/>
              <a:t>Genitive </a:t>
            </a:r>
            <a:r>
              <a:rPr lang="cs-CZ" sz="2000" dirty="0"/>
              <a:t>(</a:t>
            </a:r>
            <a:r>
              <a:rPr lang="cs-CZ" sz="2000" dirty="0" err="1"/>
              <a:t>rarely</a:t>
            </a:r>
            <a:r>
              <a:rPr lang="cs-CZ" sz="2000" dirty="0"/>
              <a:t> </a:t>
            </a:r>
            <a:r>
              <a:rPr lang="cs-CZ" sz="2000" dirty="0" err="1"/>
              <a:t>preposition</a:t>
            </a:r>
            <a:r>
              <a:rPr lang="cs-CZ" sz="2000" dirty="0"/>
              <a:t>)</a:t>
            </a:r>
            <a:endParaRPr lang="cs-CZ" i="1" dirty="0"/>
          </a:p>
          <a:p>
            <a:pPr lvl="1"/>
            <a:r>
              <a:rPr lang="cs-CZ" dirty="0" err="1"/>
              <a:t>cruris</a:t>
            </a:r>
            <a:r>
              <a:rPr lang="cs-CZ" dirty="0"/>
              <a:t> </a:t>
            </a:r>
            <a:r>
              <a:rPr lang="cs-CZ" dirty="0" err="1"/>
              <a:t>l.dx</a:t>
            </a:r>
            <a:r>
              <a:rPr lang="cs-CZ" dirty="0"/>
              <a:t>.; </a:t>
            </a:r>
            <a:r>
              <a:rPr lang="cs-CZ" dirty="0" err="1"/>
              <a:t>calcanei</a:t>
            </a:r>
            <a:r>
              <a:rPr lang="cs-CZ" dirty="0"/>
              <a:t>; </a:t>
            </a:r>
            <a:r>
              <a:rPr lang="cs-CZ" dirty="0" err="1"/>
              <a:t>circum</a:t>
            </a:r>
            <a:r>
              <a:rPr lang="cs-CZ" dirty="0"/>
              <a:t> genu</a:t>
            </a:r>
          </a:p>
          <a:p>
            <a:pPr lvl="1"/>
            <a:endParaRPr lang="cs-CZ" dirty="0"/>
          </a:p>
          <a:p>
            <a:r>
              <a:rPr lang="cs-CZ" dirty="0"/>
              <a:t>3) </a:t>
            </a:r>
            <a:r>
              <a:rPr lang="cs-CZ" b="1" dirty="0" err="1"/>
              <a:t>further</a:t>
            </a:r>
            <a:r>
              <a:rPr lang="cs-CZ" b="1" dirty="0"/>
              <a:t> </a:t>
            </a:r>
            <a:r>
              <a:rPr lang="cs-CZ" b="1" dirty="0" err="1"/>
              <a:t>specification</a:t>
            </a:r>
            <a:r>
              <a:rPr lang="cs-CZ" b="1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problem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traumatica</a:t>
            </a:r>
            <a:r>
              <a:rPr lang="cs-CZ" dirty="0"/>
              <a:t>; non </a:t>
            </a:r>
            <a:r>
              <a:rPr lang="cs-CZ" dirty="0" err="1"/>
              <a:t>dislocata</a:t>
            </a:r>
            <a:r>
              <a:rPr lang="cs-CZ" dirty="0"/>
              <a:t>; </a:t>
            </a:r>
            <a:r>
              <a:rPr lang="cs-CZ" dirty="0" err="1"/>
              <a:t>comminutiva</a:t>
            </a:r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Specifics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clinical</a:t>
            </a:r>
            <a:r>
              <a:rPr lang="cs-CZ" dirty="0"/>
              <a:t> Latin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764704"/>
            <a:ext cx="8183880" cy="4187952"/>
          </a:xfrm>
        </p:spPr>
        <p:txBody>
          <a:bodyPr/>
          <a:lstStyle/>
          <a:p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expressed</a:t>
            </a:r>
            <a:r>
              <a:rPr lang="cs-CZ" dirty="0"/>
              <a:t> by </a:t>
            </a:r>
            <a:r>
              <a:rPr lang="cs-CZ" dirty="0">
                <a:solidFill>
                  <a:srgbClr val="C00000"/>
                </a:solidFill>
              </a:rPr>
              <a:t>l.sin./</a:t>
            </a:r>
            <a:r>
              <a:rPr lang="cs-CZ" dirty="0" err="1">
                <a:solidFill>
                  <a:srgbClr val="C00000"/>
                </a:solidFill>
              </a:rPr>
              <a:t>l.dx</a:t>
            </a:r>
            <a:r>
              <a:rPr lang="cs-CZ" dirty="0">
                <a:solidFill>
                  <a:srgbClr val="C00000"/>
                </a:solidFill>
              </a:rPr>
              <a:t>.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specifying</a:t>
            </a:r>
            <a:r>
              <a:rPr lang="cs-CZ" dirty="0"/>
              <a:t> </a:t>
            </a:r>
            <a:r>
              <a:rPr lang="cs-CZ" dirty="0" err="1">
                <a:solidFill>
                  <a:srgbClr val="C00000"/>
                </a:solidFill>
              </a:rPr>
              <a:t>adjective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stands</a:t>
            </a:r>
            <a:r>
              <a:rPr lang="cs-CZ" dirty="0"/>
              <a:t> </a:t>
            </a:r>
            <a:r>
              <a:rPr lang="cs-CZ" dirty="0">
                <a:solidFill>
                  <a:srgbClr val="C00000"/>
                </a:solidFill>
              </a:rPr>
              <a:t>in </a:t>
            </a:r>
            <a:r>
              <a:rPr lang="cs-CZ" dirty="0" err="1">
                <a:solidFill>
                  <a:srgbClr val="C00000"/>
                </a:solidFill>
              </a:rPr>
              <a:t>the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end</a:t>
            </a:r>
            <a:r>
              <a:rPr lang="cs-CZ" dirty="0"/>
              <a:t>: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i="1" dirty="0" err="1"/>
              <a:t>perforatio</a:t>
            </a:r>
            <a:r>
              <a:rPr lang="cs-CZ" i="1" dirty="0"/>
              <a:t> </a:t>
            </a:r>
            <a:r>
              <a:rPr lang="cs-CZ" i="1" dirty="0" err="1"/>
              <a:t>tympani</a:t>
            </a:r>
            <a:r>
              <a:rPr lang="cs-CZ" i="1" dirty="0"/>
              <a:t> l. </a:t>
            </a:r>
            <a:r>
              <a:rPr lang="cs-CZ" i="1" dirty="0" err="1"/>
              <a:t>dx</a:t>
            </a:r>
            <a:r>
              <a:rPr lang="cs-CZ" i="1" dirty="0"/>
              <a:t>. </a:t>
            </a:r>
            <a:r>
              <a:rPr lang="cs-CZ" i="1" u="sng" dirty="0" err="1"/>
              <a:t>traumatica</a:t>
            </a:r>
            <a:endParaRPr lang="cs-CZ" i="1" u="sng" dirty="0"/>
          </a:p>
          <a:p>
            <a:r>
              <a:rPr lang="cs-CZ" dirty="0" err="1">
                <a:solidFill>
                  <a:srgbClr val="C00000"/>
                </a:solidFill>
              </a:rPr>
              <a:t>Abbreviations</a:t>
            </a:r>
            <a:r>
              <a:rPr lang="cs-CZ" dirty="0"/>
              <a:t> - </a:t>
            </a:r>
            <a:r>
              <a:rPr lang="cs-CZ" i="1" dirty="0" err="1"/>
              <a:t>disloc</a:t>
            </a:r>
            <a:r>
              <a:rPr lang="cs-CZ" i="1" dirty="0"/>
              <a:t>., </a:t>
            </a:r>
            <a:r>
              <a:rPr lang="cs-CZ" i="1" dirty="0" err="1"/>
              <a:t>comm</a:t>
            </a:r>
            <a:r>
              <a:rPr lang="cs-CZ" i="1" dirty="0"/>
              <a:t>., </a:t>
            </a:r>
            <a:r>
              <a:rPr lang="cs-CZ" i="1" dirty="0" err="1"/>
              <a:t>mult</a:t>
            </a:r>
            <a:r>
              <a:rPr lang="cs-CZ" i="1" dirty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789040"/>
            <a:ext cx="8892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/>
                <a:cs typeface="Cambria"/>
              </a:rPr>
              <a:t>A three-year-old boy was playing with a plastic ball while in the </a:t>
            </a:r>
          </a:p>
          <a:p>
            <a:r>
              <a:rPr lang="en-US" sz="2000" dirty="0">
                <a:latin typeface="Cambria"/>
                <a:cs typeface="Cambria"/>
              </a:rPr>
              <a:t>backseat of a car. The father heard a gasp, saw that the child was </a:t>
            </a:r>
          </a:p>
          <a:p>
            <a:r>
              <a:rPr lang="en-US" sz="2000" dirty="0">
                <a:latin typeface="Cambria"/>
                <a:cs typeface="Cambria"/>
              </a:rPr>
              <a:t>unconscious, and suspected the child to aspirate the toy ball. </a:t>
            </a:r>
          </a:p>
          <a:p>
            <a:r>
              <a:rPr lang="en-US" sz="2000" dirty="0">
                <a:latin typeface="Cambria"/>
                <a:cs typeface="Cambria"/>
              </a:rPr>
              <a:t>Emergency personnel intubated the child, no foreign body was </a:t>
            </a:r>
          </a:p>
          <a:p>
            <a:r>
              <a:rPr lang="en-US" sz="2000" dirty="0">
                <a:latin typeface="Cambria"/>
                <a:cs typeface="Cambria"/>
              </a:rPr>
              <a:t>visualized then. The child was dead on arrival at the hospital. </a:t>
            </a:r>
          </a:p>
          <a:p>
            <a:r>
              <a:rPr lang="en-US" sz="2000" dirty="0">
                <a:latin typeface="Cambria"/>
                <a:cs typeface="Cambria"/>
              </a:rPr>
              <a:t>During the postmortem examination, a radiograph of the head and </a:t>
            </a:r>
          </a:p>
          <a:p>
            <a:r>
              <a:rPr lang="en-US" sz="2000" dirty="0">
                <a:latin typeface="Cambria"/>
                <a:cs typeface="Cambria"/>
              </a:rPr>
              <a:t>neck showed </a:t>
            </a:r>
            <a:r>
              <a:rPr lang="en-US" sz="2000" i="1" dirty="0">
                <a:latin typeface="Cambria"/>
                <a:cs typeface="Cambria"/>
              </a:rPr>
              <a:t>a</a:t>
            </a:r>
            <a:r>
              <a:rPr lang="en-US" sz="2000" dirty="0">
                <a:latin typeface="Cambria"/>
                <a:cs typeface="Cambria"/>
              </a:rPr>
              <a:t> </a:t>
            </a:r>
            <a:r>
              <a:rPr lang="en-US" sz="2000" i="1" dirty="0">
                <a:latin typeface="Cambria"/>
                <a:cs typeface="Cambria"/>
              </a:rPr>
              <a:t>spherical</a:t>
            </a:r>
            <a:r>
              <a:rPr lang="en-US" sz="2000" i="1" dirty="0">
                <a:solidFill>
                  <a:srgbClr val="FF0000"/>
                </a:solidFill>
                <a:latin typeface="Cambria"/>
                <a:cs typeface="Cambria"/>
              </a:rPr>
              <a:t> foreign body </a:t>
            </a:r>
            <a:r>
              <a:rPr lang="en-US" sz="2000" i="1" dirty="0">
                <a:latin typeface="Cambria"/>
                <a:cs typeface="Cambria"/>
              </a:rPr>
              <a:t>located</a:t>
            </a:r>
            <a:r>
              <a:rPr lang="en-US" sz="2000" i="1" dirty="0">
                <a:solidFill>
                  <a:srgbClr val="FF0000"/>
                </a:solidFill>
                <a:latin typeface="Cambria"/>
                <a:cs typeface="Cambria"/>
              </a:rPr>
              <a:t> in the oropharynx</a:t>
            </a:r>
            <a:r>
              <a:rPr lang="en-US" sz="2000" dirty="0">
                <a:solidFill>
                  <a:srgbClr val="FF0000"/>
                </a:solidFill>
                <a:latin typeface="Cambria"/>
                <a:cs typeface="Cambria"/>
              </a:rPr>
              <a:t>. </a:t>
            </a:r>
          </a:p>
          <a:p>
            <a:r>
              <a:rPr lang="en-US" sz="2000" dirty="0">
                <a:latin typeface="Cambria"/>
                <a:cs typeface="Cambria"/>
              </a:rPr>
              <a:t>The oropharynx contained a toy soccer ball 2.5 cm in diameter.</a:t>
            </a:r>
          </a:p>
        </p:txBody>
      </p:sp>
      <p:pic>
        <p:nvPicPr>
          <p:cNvPr id="3" name="Picture 2" descr="foreign bod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02" y="316646"/>
            <a:ext cx="5332173" cy="32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57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46405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mbria"/>
                <a:cs typeface="Cambria"/>
              </a:rPr>
              <a:t>A healthy 25-year-old man presented to the surgical clinic with a hole in the roof of his mouth, present for a year, and he requested surgical correction. The patient reported a 5-year history of nasal cocaine use from which he had recently abstained. Examination revealed a </a:t>
            </a:r>
            <a:r>
              <a:rPr lang="en-US" sz="2200" i="1" dirty="0">
                <a:solidFill>
                  <a:srgbClr val="FF0000"/>
                </a:solidFill>
                <a:latin typeface="Cambria"/>
                <a:cs typeface="Cambria"/>
              </a:rPr>
              <a:t>large perforation of the nasal septum and </a:t>
            </a:r>
            <a:r>
              <a:rPr lang="cs-CZ" sz="2200" i="1" dirty="0" err="1">
                <a:solidFill>
                  <a:srgbClr val="FF0000"/>
                </a:solidFill>
                <a:latin typeface="Cambria"/>
                <a:cs typeface="Cambria"/>
              </a:rPr>
              <a:t>middle</a:t>
            </a:r>
            <a:r>
              <a:rPr lang="cs-CZ" sz="2200" i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US" sz="2200" i="1" dirty="0">
                <a:solidFill>
                  <a:srgbClr val="FF0000"/>
                </a:solidFill>
                <a:latin typeface="Cambria"/>
                <a:cs typeface="Cambria"/>
              </a:rPr>
              <a:t>palate</a:t>
            </a:r>
            <a:r>
              <a:rPr lang="en-US" sz="2200" dirty="0">
                <a:latin typeface="Cambria"/>
                <a:cs typeface="Cambria"/>
              </a:rPr>
              <a:t>. Local complications of intranasal cocaine abuse include </a:t>
            </a:r>
            <a:r>
              <a:rPr lang="en-US" sz="2200" i="1" dirty="0">
                <a:solidFill>
                  <a:srgbClr val="FF0000"/>
                </a:solidFill>
                <a:latin typeface="Cambria"/>
                <a:cs typeface="Cambria"/>
              </a:rPr>
              <a:t>chronic rhinitis</a:t>
            </a:r>
            <a:r>
              <a:rPr lang="en-US" sz="2200" dirty="0">
                <a:latin typeface="Cambria"/>
                <a:cs typeface="Cambria"/>
              </a:rPr>
              <a:t>, </a:t>
            </a:r>
            <a:r>
              <a:rPr lang="en-US" sz="2200" i="1" dirty="0">
                <a:solidFill>
                  <a:srgbClr val="FF0000"/>
                </a:solidFill>
                <a:latin typeface="Cambria"/>
                <a:cs typeface="Cambria"/>
              </a:rPr>
              <a:t>sinusitis</a:t>
            </a:r>
            <a:r>
              <a:rPr lang="en-US" sz="2200" i="1" dirty="0">
                <a:latin typeface="Cambria"/>
                <a:cs typeface="Cambria"/>
              </a:rPr>
              <a:t>,</a:t>
            </a:r>
            <a:r>
              <a:rPr lang="en-US" sz="2200" i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US" sz="2200" i="1" dirty="0">
                <a:latin typeface="Cambria"/>
                <a:cs typeface="Cambria"/>
              </a:rPr>
              <a:t>epistaxis</a:t>
            </a:r>
            <a:r>
              <a:rPr lang="en-US" sz="2200" dirty="0">
                <a:latin typeface="Cambria"/>
                <a:cs typeface="Cambria"/>
              </a:rPr>
              <a:t>, ossification or </a:t>
            </a:r>
            <a:r>
              <a:rPr lang="en-US" sz="2200" i="1" dirty="0">
                <a:solidFill>
                  <a:srgbClr val="FF0000"/>
                </a:solidFill>
                <a:latin typeface="Cambria"/>
                <a:cs typeface="Cambria"/>
              </a:rPr>
              <a:t>necrosis of the nasal septum</a:t>
            </a:r>
            <a:r>
              <a:rPr lang="en-US" sz="2200" dirty="0">
                <a:latin typeface="Cambria"/>
                <a:cs typeface="Cambria"/>
              </a:rPr>
              <a:t>, and in rare cases, palatal perforation.</a:t>
            </a:r>
          </a:p>
        </p:txBody>
      </p:sp>
      <p:pic>
        <p:nvPicPr>
          <p:cNvPr id="4" name="Picture 3" descr="perfo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35" y="1745058"/>
            <a:ext cx="3042287" cy="32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3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8219256" cy="5222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err="1"/>
              <a:t>Bruise</a:t>
            </a:r>
            <a:r>
              <a:rPr lang="cs-CZ" sz="1800" b="1" dirty="0"/>
              <a:t> </a:t>
            </a:r>
            <a:r>
              <a:rPr lang="cs-CZ" sz="1800" b="1" dirty="0" err="1"/>
              <a:t>wound</a:t>
            </a:r>
            <a:r>
              <a:rPr lang="cs-CZ" sz="1800" dirty="0"/>
              <a:t> = </a:t>
            </a:r>
            <a:r>
              <a:rPr lang="cs-CZ" sz="1800" dirty="0" err="1"/>
              <a:t>an</a:t>
            </a:r>
            <a:r>
              <a:rPr lang="cs-CZ" sz="1800" dirty="0"/>
              <a:t> </a:t>
            </a:r>
            <a:r>
              <a:rPr lang="en-US" sz="1800" dirty="0"/>
              <a:t>injury to tissues with skin discoloration and without breakage of skin</a:t>
            </a:r>
            <a:r>
              <a:rPr lang="cs-CZ" sz="1800" dirty="0"/>
              <a:t>.</a:t>
            </a:r>
            <a:r>
              <a:rPr lang="en-US" sz="1800" dirty="0"/>
              <a:t> Blood from the broken vessels accumulates in surrounding tissues, producing pain, swelling, and tenderness, and the discoloration is the result of blood seepage just under the skin</a:t>
            </a:r>
            <a:r>
              <a:rPr lang="cs-CZ" sz="1800" dirty="0"/>
              <a:t>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24" y="1799419"/>
            <a:ext cx="2525712" cy="381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3"/>
          <a:srcRect l="2844" r="2105" b="3579"/>
          <a:stretch/>
        </p:blipFill>
        <p:spPr>
          <a:xfrm>
            <a:off x="459955" y="3581459"/>
            <a:ext cx="4008781" cy="2118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464997" y="2395353"/>
            <a:ext cx="2897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Haematoma</a:t>
            </a:r>
            <a:endParaRPr lang="cs-CZ" b="1" dirty="0"/>
          </a:p>
          <a:p>
            <a:r>
              <a:rPr lang="cs-CZ" dirty="0"/>
              <a:t>=l</a:t>
            </a:r>
            <a:r>
              <a:rPr lang="en-US" dirty="0" err="1"/>
              <a:t>ocalized</a:t>
            </a:r>
            <a:r>
              <a:rPr lang="en-US" dirty="0"/>
              <a:t> swelling filled with blood </a:t>
            </a:r>
          </a:p>
          <a:p>
            <a:endParaRPr lang="cs-CZ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1088" y="5814337"/>
            <a:ext cx="8208912" cy="70314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contusum</a:t>
            </a:r>
            <a:r>
              <a:rPr lang="cs-CZ" dirty="0"/>
              <a:t> = </a:t>
            </a:r>
            <a:r>
              <a:rPr lang="cs-CZ" dirty="0" err="1"/>
              <a:t>contusio</a:t>
            </a:r>
            <a:endParaRPr lang="cs-CZ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4"/>
          <a:srcRect l="12685" t="9430" r="4840" b="5605"/>
          <a:stretch/>
        </p:blipFill>
        <p:spPr>
          <a:xfrm>
            <a:off x="3259348" y="1756093"/>
            <a:ext cx="2911876" cy="195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79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432" y="1886598"/>
            <a:ext cx="2615853" cy="325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3613759" y="2636912"/>
            <a:ext cx="55302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700" i="1" dirty="0" err="1"/>
              <a:t>Contusio</a:t>
            </a:r>
            <a:r>
              <a:rPr lang="cs-CZ" sz="2700" i="1" dirty="0"/>
              <a:t> </a:t>
            </a:r>
            <a:r>
              <a:rPr lang="cs-CZ" sz="2700" i="1" dirty="0" err="1"/>
              <a:t>femor</a:t>
            </a:r>
            <a:r>
              <a:rPr lang="cs-CZ" sz="2700" i="1" dirty="0"/>
              <a:t>__ </a:t>
            </a:r>
            <a:r>
              <a:rPr lang="cs-CZ" sz="2700" i="1" dirty="0" err="1"/>
              <a:t>later</a:t>
            </a:r>
            <a:r>
              <a:rPr lang="cs-CZ" sz="2700" i="1" dirty="0"/>
              <a:t>__ </a:t>
            </a:r>
            <a:r>
              <a:rPr lang="cs-CZ" sz="2700" i="1" dirty="0" err="1"/>
              <a:t>dextr</a:t>
            </a:r>
            <a:r>
              <a:rPr lang="cs-CZ" sz="2700" i="1" dirty="0"/>
              <a:t>__ </a:t>
            </a:r>
            <a:r>
              <a:rPr lang="cs-CZ" sz="2700" i="1" dirty="0" err="1"/>
              <a:t>cum</a:t>
            </a:r>
            <a:r>
              <a:rPr lang="cs-CZ" sz="2700" i="1" dirty="0"/>
              <a:t> </a:t>
            </a:r>
            <a:r>
              <a:rPr lang="cs-CZ" sz="2700" i="1" dirty="0" err="1"/>
              <a:t>haematomat</a:t>
            </a:r>
            <a:r>
              <a:rPr lang="cs-CZ" sz="2700" i="1" dirty="0"/>
              <a:t>__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33320" y="3083683"/>
            <a:ext cx="2856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603016" y="2590346"/>
            <a:ext cx="4347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dirty="0" err="1">
                <a:solidFill>
                  <a:srgbClr val="FF0000"/>
                </a:solidFill>
              </a:rPr>
              <a:t>is</a:t>
            </a:r>
            <a:endParaRPr lang="cs-CZ" sz="27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307744" y="2636912"/>
            <a:ext cx="4347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dirty="0" err="1">
                <a:solidFill>
                  <a:srgbClr val="FF0000"/>
                </a:solidFill>
              </a:rPr>
              <a:t>is</a:t>
            </a:r>
            <a:endParaRPr lang="cs-CZ" sz="2700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197819" y="3055220"/>
            <a:ext cx="3513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7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597153" y="716271"/>
            <a:ext cx="8208912" cy="7031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dirty="0"/>
              <a:t>Fill in </a:t>
            </a:r>
            <a:r>
              <a:rPr lang="cs-CZ" dirty="0" err="1"/>
              <a:t>missing</a:t>
            </a:r>
            <a:r>
              <a:rPr lang="cs-CZ" dirty="0"/>
              <a:t> </a:t>
            </a:r>
            <a:r>
              <a:rPr lang="cs-CZ" dirty="0" err="1"/>
              <a:t>endings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73335"/>
            <a:ext cx="360040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kmsuwi.files.wordpress.com/2013/04/lukarob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189509" cy="3142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59532" y="5301208"/>
            <a:ext cx="9145016" cy="1100938"/>
          </a:xfrm>
          <a:prstGeom prst="rect">
            <a:avLst/>
          </a:prstGeom>
        </p:spPr>
        <p:txBody>
          <a:bodyPr vert="horz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contusolacerum</a:t>
            </a:r>
            <a:endParaRPr lang="cs-CZ" dirty="0"/>
          </a:p>
          <a:p>
            <a:r>
              <a:rPr lang="cs-CZ" dirty="0"/>
              <a:t>= </a:t>
            </a:r>
            <a:r>
              <a:rPr lang="cs-CZ" dirty="0" err="1"/>
              <a:t>lacerocontusum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2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3.bp.blogspot.com/-nJW0t7WEzsY/VIaU-MvphfI/AAAAAAAAADk/pc4Oob0f_BA/s1600/Luka%2BGig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2" y="464269"/>
            <a:ext cx="3491658" cy="3468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946973" y="647304"/>
            <a:ext cx="47499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Bite </a:t>
            </a:r>
            <a:r>
              <a:rPr lang="cs-CZ" b="1" dirty="0" err="1"/>
              <a:t>wound</a:t>
            </a:r>
            <a:endParaRPr lang="cs-CZ" b="1" dirty="0"/>
          </a:p>
          <a:p>
            <a:r>
              <a:rPr lang="cs-CZ" dirty="0"/>
              <a:t>= </a:t>
            </a:r>
            <a:r>
              <a:rPr lang="en-US" dirty="0"/>
              <a:t>usually a puncture</a:t>
            </a:r>
            <a:endParaRPr lang="cs-CZ" dirty="0"/>
          </a:p>
          <a:p>
            <a:r>
              <a:rPr lang="en-US" dirty="0"/>
              <a:t>or laceration, caused by teeth. An animal bite usually results in</a:t>
            </a:r>
            <a:endParaRPr lang="cs-CZ" dirty="0"/>
          </a:p>
          <a:p>
            <a:r>
              <a:rPr lang="en-US" dirty="0"/>
              <a:t>a break in the skin but also includes contusions from the excessive pressure on body tissue from the bite. The contusions can occur without a break in the skin. </a:t>
            </a:r>
            <a:endParaRPr lang="cs-CZ" dirty="0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47102" y="5589321"/>
            <a:ext cx="8208912" cy="703143"/>
          </a:xfrm>
        </p:spPr>
        <p:txBody>
          <a:bodyPr anchor="ctr">
            <a:normAutofit/>
          </a:bodyPr>
          <a:lstStyle/>
          <a:p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morsum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7102" y="4157588"/>
            <a:ext cx="448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Animal bites often result in serious infections</a:t>
            </a:r>
            <a:r>
              <a:rPr lang="cs-CZ" dirty="0"/>
              <a:t> </a:t>
            </a:r>
            <a:r>
              <a:rPr lang="en-US" dirty="0"/>
              <a:t>and mortality.</a:t>
            </a:r>
            <a:endParaRPr lang="cs-CZ" dirty="0"/>
          </a:p>
        </p:txBody>
      </p:sp>
      <p:pic>
        <p:nvPicPr>
          <p:cNvPr id="8" name="Obrázek 7" descr="bite.jpg">
            <a:extLst>
              <a:ext uri="{FF2B5EF4-FFF2-40B4-BE49-F238E27FC236}">
                <a16:creationId xmlns:a16="http://schemas.microsoft.com/office/drawing/2014/main" id="{AD63C2AA-6409-4D4A-AE90-F94EA91A5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11" y="3192112"/>
            <a:ext cx="4024779" cy="30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677" y="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cs-CZ" sz="3000" dirty="0" err="1"/>
              <a:t>Translate</a:t>
            </a:r>
            <a:r>
              <a:rPr lang="cs-CZ" sz="3000" dirty="0"/>
              <a:t> </a:t>
            </a:r>
            <a:r>
              <a:rPr lang="cs-CZ" sz="3000" dirty="0" err="1"/>
              <a:t>the</a:t>
            </a:r>
            <a:r>
              <a:rPr lang="cs-CZ" sz="3000" dirty="0"/>
              <a:t> diagnose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936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Bite </a:t>
            </a:r>
            <a:r>
              <a:rPr lang="cs-CZ" sz="2400" dirty="0" err="1"/>
              <a:t>wounds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right</a:t>
            </a:r>
            <a:r>
              <a:rPr lang="cs-CZ" sz="2400" dirty="0"/>
              <a:t> face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cs-CZ" sz="2400" dirty="0" err="1"/>
              <a:t>an</a:t>
            </a:r>
            <a:r>
              <a:rPr lang="cs-CZ" sz="2400" dirty="0"/>
              <a:t> animal bite 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5536" y="2636912"/>
            <a:ext cx="4153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err="1"/>
              <a:t>Vulnera</a:t>
            </a:r>
            <a:r>
              <a:rPr lang="cs-CZ" sz="2400" dirty="0"/>
              <a:t> </a:t>
            </a:r>
            <a:r>
              <a:rPr lang="cs-CZ" sz="2400" dirty="0" err="1"/>
              <a:t>morsa</a:t>
            </a:r>
            <a:r>
              <a:rPr lang="cs-CZ" sz="2400" dirty="0"/>
              <a:t> </a:t>
            </a:r>
            <a:r>
              <a:rPr lang="cs-CZ" sz="2400" dirty="0" err="1"/>
              <a:t>faciei</a:t>
            </a:r>
            <a:r>
              <a:rPr lang="cs-CZ" sz="2400" dirty="0"/>
              <a:t> </a:t>
            </a:r>
            <a:r>
              <a:rPr lang="cs-CZ" sz="2400" dirty="0" err="1"/>
              <a:t>lateris</a:t>
            </a:r>
            <a:r>
              <a:rPr lang="cs-CZ" sz="2400" dirty="0"/>
              <a:t> </a:t>
            </a:r>
            <a:r>
              <a:rPr lang="cs-CZ" sz="2400" dirty="0" err="1"/>
              <a:t>dextri</a:t>
            </a:r>
            <a:r>
              <a:rPr lang="cs-CZ" sz="2400" dirty="0"/>
              <a:t> post </a:t>
            </a:r>
            <a:r>
              <a:rPr lang="cs-CZ" sz="2400" dirty="0" err="1"/>
              <a:t>morsum</a:t>
            </a:r>
            <a:r>
              <a:rPr lang="cs-CZ" sz="2400" dirty="0"/>
              <a:t> </a:t>
            </a:r>
            <a:r>
              <a:rPr lang="cs-CZ" sz="2400" dirty="0" err="1"/>
              <a:t>animalis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5" y="2780928"/>
            <a:ext cx="3865474" cy="26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" y="5445224"/>
            <a:ext cx="8183880" cy="1051560"/>
          </a:xfrm>
        </p:spPr>
        <p:txBody>
          <a:bodyPr>
            <a:normAutofit/>
          </a:bodyPr>
          <a:lstStyle/>
          <a:p>
            <a:r>
              <a:rPr lang="cs-CZ" b="1" dirty="0" err="1"/>
              <a:t>Vulnus</a:t>
            </a:r>
            <a:r>
              <a:rPr lang="cs-CZ" b="1" dirty="0"/>
              <a:t> </a:t>
            </a:r>
            <a:r>
              <a:rPr lang="cs-CZ" b="1" dirty="0" err="1"/>
              <a:t>scissum</a:t>
            </a:r>
            <a:r>
              <a:rPr lang="cs-CZ" b="1" dirty="0"/>
              <a:t> / </a:t>
            </a:r>
            <a:r>
              <a:rPr lang="cs-CZ" b="1" dirty="0" err="1"/>
              <a:t>incisum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3004"/>
            <a:ext cx="4154003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élník 7"/>
          <p:cNvSpPr/>
          <p:nvPr/>
        </p:nvSpPr>
        <p:spPr>
          <a:xfrm>
            <a:off x="497596" y="655513"/>
            <a:ext cx="47944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cut</a:t>
            </a:r>
            <a:r>
              <a:rPr lang="cs-CZ" b="1" dirty="0"/>
              <a:t> </a:t>
            </a:r>
            <a:r>
              <a:rPr lang="cs-CZ" b="1" dirty="0" err="1"/>
              <a:t>wound</a:t>
            </a:r>
            <a:r>
              <a:rPr lang="cs-CZ" b="1" dirty="0"/>
              <a:t> =</a:t>
            </a:r>
            <a:r>
              <a:rPr lang="en-US" dirty="0"/>
              <a:t> </a:t>
            </a:r>
            <a:r>
              <a:rPr lang="cs-CZ" b="1" dirty="0"/>
              <a:t>i</a:t>
            </a:r>
            <a:r>
              <a:rPr lang="en-US" b="1" dirty="0" err="1"/>
              <a:t>ncision</a:t>
            </a:r>
            <a:endParaRPr lang="cs-CZ" b="1" dirty="0"/>
          </a:p>
          <a:p>
            <a:endParaRPr lang="cs-CZ" b="1" dirty="0"/>
          </a:p>
          <a:p>
            <a:r>
              <a:rPr lang="cs-CZ" dirty="0"/>
              <a:t>= a </a:t>
            </a:r>
            <a:r>
              <a:rPr lang="en-US" dirty="0"/>
              <a:t>wound made </a:t>
            </a:r>
            <a:r>
              <a:rPr lang="cs-CZ" dirty="0"/>
              <a:t>by </a:t>
            </a:r>
            <a:r>
              <a:rPr lang="cs-CZ" dirty="0" err="1"/>
              <a:t>pulling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US" dirty="0"/>
              <a:t> a sharp instrument, leaving even edges. They may be as minimal as a paper cut or as significant as a surgical incision. or a wound made by a sharp instrument.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11664" t="7123" r="2463" b="7051"/>
          <a:stretch/>
        </p:blipFill>
        <p:spPr>
          <a:xfrm>
            <a:off x="323528" y="3232433"/>
            <a:ext cx="4032448" cy="273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46064" t="35302" r="6667" b="13250"/>
          <a:stretch/>
        </p:blipFill>
        <p:spPr>
          <a:xfrm>
            <a:off x="5324822" y="652290"/>
            <a:ext cx="2781625" cy="2270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6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</TotalTime>
  <Words>1420</Words>
  <Application>Microsoft Office PowerPoint</Application>
  <PresentationFormat>Předvádění na obrazovce (4:3)</PresentationFormat>
  <Paragraphs>169</Paragraphs>
  <Slides>37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</vt:lpstr>
      <vt:lpstr>Verdana</vt:lpstr>
      <vt:lpstr>Wingdings</vt:lpstr>
      <vt:lpstr>Wingdings 2</vt:lpstr>
      <vt:lpstr>Aspekt</vt:lpstr>
      <vt:lpstr>INJURIES</vt:lpstr>
      <vt:lpstr>Vulnus lacerum</vt:lpstr>
      <vt:lpstr>Put the words in correct order</vt:lpstr>
      <vt:lpstr>Prezentace aplikace PowerPoint</vt:lpstr>
      <vt:lpstr>Prezentace aplikace PowerPoint</vt:lpstr>
      <vt:lpstr>Prezentace aplikace PowerPoint</vt:lpstr>
      <vt:lpstr>Vulnus morsum</vt:lpstr>
      <vt:lpstr>Translate the diagnose</vt:lpstr>
      <vt:lpstr>Vulnus scissum / incisum</vt:lpstr>
      <vt:lpstr>Give full forms of the abbreviations and numbers</vt:lpstr>
      <vt:lpstr>Vulnus sectum</vt:lpstr>
      <vt:lpstr>Vulnus sclopetarium</vt:lpstr>
      <vt:lpstr>Vulnus punctum</vt:lpstr>
      <vt:lpstr>Prezentace aplikace PowerPoint</vt:lpstr>
      <vt:lpstr>Prezentace aplikace PowerPoint</vt:lpstr>
      <vt:lpstr>Prezentace aplikace PowerPoint</vt:lpstr>
      <vt:lpstr>laesio, onis, f.     deformitas, atis, f.</vt:lpstr>
      <vt:lpstr>Prezentace aplikace PowerPoint</vt:lpstr>
      <vt:lpstr>Prezentace aplikace PowerPoint</vt:lpstr>
      <vt:lpstr>distensio, onis, f  excoriatio, onis, f.</vt:lpstr>
      <vt:lpstr>Combustio, onis, f. = a burn</vt:lpstr>
      <vt:lpstr>Write a diagnose of this second degree burn</vt:lpstr>
      <vt:lpstr>Congelatio, onis, f.</vt:lpstr>
      <vt:lpstr>Prezentace aplikace PowerPoint</vt:lpstr>
      <vt:lpstr>Decubitus, us, m.</vt:lpstr>
      <vt:lpstr>Decubitus, us, m.</vt:lpstr>
      <vt:lpstr>Internal injuries</vt:lpstr>
      <vt:lpstr>Bones, ligaments, soft tissues</vt:lpstr>
      <vt:lpstr> distorsio, onis, f.</vt:lpstr>
      <vt:lpstr>Organs, soft tissues</vt:lpstr>
      <vt:lpstr>Organs, soft tissues</vt:lpstr>
      <vt:lpstr>Prezentace aplikace PowerPoint</vt:lpstr>
      <vt:lpstr>Prezentace aplikace PowerPoint</vt:lpstr>
      <vt:lpstr>Basic structure of a diagnose </vt:lpstr>
      <vt:lpstr>Specifics of clinical Latin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INJURIES</dc:title>
  <dc:creator>Gachallová Natália</dc:creator>
  <cp:lastModifiedBy>Natália Gachallová</cp:lastModifiedBy>
  <cp:revision>39</cp:revision>
  <dcterms:created xsi:type="dcterms:W3CDTF">2017-04-26T06:36:38Z</dcterms:created>
  <dcterms:modified xsi:type="dcterms:W3CDTF">2018-10-10T14:49:35Z</dcterms:modified>
</cp:coreProperties>
</file>