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23"/>
  </p:notesMasterIdLst>
  <p:sldIdLst>
    <p:sldId id="286" r:id="rId2"/>
    <p:sldId id="287" r:id="rId3"/>
    <p:sldId id="297" r:id="rId4"/>
    <p:sldId id="298" r:id="rId5"/>
    <p:sldId id="288" r:id="rId6"/>
    <p:sldId id="289" r:id="rId7"/>
    <p:sldId id="290" r:id="rId8"/>
    <p:sldId id="294" r:id="rId9"/>
    <p:sldId id="299" r:id="rId10"/>
    <p:sldId id="260" r:id="rId11"/>
    <p:sldId id="262" r:id="rId12"/>
    <p:sldId id="261" r:id="rId13"/>
    <p:sldId id="269" r:id="rId14"/>
    <p:sldId id="295" r:id="rId15"/>
    <p:sldId id="259" r:id="rId16"/>
    <p:sldId id="300" r:id="rId17"/>
    <p:sldId id="291" r:id="rId18"/>
    <p:sldId id="292" r:id="rId19"/>
    <p:sldId id="301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CC66"/>
    <a:srgbClr val="008000"/>
    <a:srgbClr val="B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7CE84F3-28C3-443E-9E96-99CF82512B78}" styleName="Tmavý štýl 1 - zvýrazneni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Štýl s motívom 2 - zvýrazneni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Štýl s motívom 2 - zvýrazneni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03447BB-5D67-496B-8E87-E561075AD55C}" styleName="Tmavý štýl 1 - zvýrazneni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14CB9-191F-4E36-87FF-82590FDAE10B}" type="datetimeFigureOut">
              <a:rPr lang="cs-CZ" smtClean="0"/>
              <a:t>4.11.2019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5D232-66B4-44C8-8103-29E04945B3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5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6C89-7BA2-41F9-9DD6-563D3F3D8964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13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79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9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4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91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53475-1C27-4E02-9EA2-E5751D235FEB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015C0-DC99-4967-B2FC-8E1FEA18E7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06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6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95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0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81560F-995A-4321-8D97-39EB2DC924DA}" type="datetimeFigureOut">
              <a:rPr lang="en-US" smtClean="0"/>
              <a:pPr>
                <a:defRPr/>
              </a:pPr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1A7D3E-9DB7-4016-82E6-0FBF4E0AE3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45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6887EC64-DACC-4108-9FAB-6E288FBC20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8F05C4A0-68A2-4496-87A5-5478E3274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13">
            <a:extLst>
              <a:ext uri="{FF2B5EF4-FFF2-40B4-BE49-F238E27FC236}">
                <a16:creationId xmlns:a16="http://schemas.microsoft.com/office/drawing/2014/main" id="{77E041E6-AC36-4409-B797-2FE54253E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61714" y="643467"/>
            <a:ext cx="5379365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100" kern="1200" spc="-50" baseline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ADJECTIVES OF 3RD DECLENSION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17474" y="643467"/>
            <a:ext cx="2483892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400" kern="1200" cap="all" spc="200" baseline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GRAMMAR</a:t>
            </a:r>
          </a:p>
        </p:txBody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31539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9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336792"/>
            <a:ext cx="9141619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2328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963" y="1929588"/>
            <a:ext cx="8686800" cy="5301208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1703388" algn="l"/>
              </a:tabLst>
            </a:pPr>
            <a:r>
              <a:rPr lang="cs-CZ" sz="2600" dirty="0" err="1">
                <a:solidFill>
                  <a:schemeClr val="accent6"/>
                </a:solidFill>
              </a:rPr>
              <a:t>canalis</a:t>
            </a:r>
            <a:r>
              <a:rPr lang="cs-CZ" sz="2600" dirty="0">
                <a:solidFill>
                  <a:schemeClr val="accent6"/>
                </a:solidFill>
              </a:rPr>
              <a:t> (    ) 	+ </a:t>
            </a:r>
            <a:r>
              <a:rPr lang="cs-CZ" sz="2600" dirty="0" err="1">
                <a:solidFill>
                  <a:schemeClr val="accent6"/>
                </a:solidFill>
              </a:rPr>
              <a:t>centralis</a:t>
            </a:r>
            <a:r>
              <a:rPr lang="cs-CZ" sz="2600" dirty="0">
                <a:solidFill>
                  <a:schemeClr val="accent6"/>
                </a:solidFill>
              </a:rPr>
              <a:t>, e			______________</a:t>
            </a:r>
          </a:p>
          <a:p>
            <a:pPr marL="0" indent="0">
              <a:buNone/>
              <a:tabLst>
                <a:tab pos="1703388" algn="l"/>
              </a:tabLst>
            </a:pPr>
            <a:r>
              <a:rPr lang="cs-CZ" sz="2600" dirty="0">
                <a:solidFill>
                  <a:schemeClr val="accent6"/>
                </a:solidFill>
              </a:rPr>
              <a:t>	 + </a:t>
            </a:r>
            <a:r>
              <a:rPr lang="cs-CZ" sz="2600" dirty="0" err="1">
                <a:solidFill>
                  <a:schemeClr val="accent6"/>
                </a:solidFill>
              </a:rPr>
              <a:t>opticus</a:t>
            </a:r>
            <a:r>
              <a:rPr lang="cs-CZ" sz="2600" dirty="0">
                <a:solidFill>
                  <a:schemeClr val="accent6"/>
                </a:solidFill>
              </a:rPr>
              <a:t>, a, um		______________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  <a:tabLst>
                <a:tab pos="1703388" algn="l"/>
              </a:tabLst>
            </a:pPr>
            <a:r>
              <a:rPr lang="cs-CZ" sz="2600" dirty="0"/>
              <a:t>tuber (    ) + </a:t>
            </a:r>
            <a:r>
              <a:rPr lang="cs-CZ" sz="2600" dirty="0" err="1"/>
              <a:t>ischiadicus</a:t>
            </a:r>
            <a:r>
              <a:rPr lang="cs-CZ" sz="2600" dirty="0"/>
              <a:t>, a, um 		______________</a:t>
            </a:r>
          </a:p>
          <a:p>
            <a:pPr marL="0" indent="0">
              <a:buNone/>
              <a:tabLst>
                <a:tab pos="1439863" algn="l"/>
              </a:tabLst>
            </a:pPr>
            <a:r>
              <a:rPr lang="cs-CZ" sz="2600" dirty="0"/>
              <a:t>	 + </a:t>
            </a:r>
            <a:r>
              <a:rPr lang="cs-CZ" sz="2600" dirty="0" err="1"/>
              <a:t>frontalis</a:t>
            </a:r>
            <a:r>
              <a:rPr lang="cs-CZ" sz="2600" dirty="0"/>
              <a:t>, e			______________4</a:t>
            </a:r>
          </a:p>
          <a:p>
            <a:pPr marL="0" indent="0">
              <a:buNone/>
              <a:tabLst>
                <a:tab pos="1439863" algn="l"/>
              </a:tabLst>
            </a:pPr>
            <a:endParaRPr lang="cs-CZ" sz="2600" dirty="0"/>
          </a:p>
          <a:p>
            <a:pPr marL="0" indent="0">
              <a:buNone/>
              <a:tabLst>
                <a:tab pos="2057400" algn="l"/>
              </a:tabLst>
            </a:pPr>
            <a:r>
              <a:rPr lang="cs-CZ" sz="2600" dirty="0" err="1">
                <a:solidFill>
                  <a:schemeClr val="accent6"/>
                </a:solidFill>
              </a:rPr>
              <a:t>fractura</a:t>
            </a:r>
            <a:r>
              <a:rPr lang="cs-CZ" sz="2600" dirty="0">
                <a:solidFill>
                  <a:schemeClr val="accent6"/>
                </a:solidFill>
              </a:rPr>
              <a:t> (    )	+ multiplex, </a:t>
            </a:r>
            <a:r>
              <a:rPr lang="cs-CZ" sz="2600" dirty="0" err="1">
                <a:solidFill>
                  <a:schemeClr val="accent6"/>
                </a:solidFill>
              </a:rPr>
              <a:t>icis</a:t>
            </a:r>
            <a:r>
              <a:rPr lang="cs-CZ" sz="2600" dirty="0">
                <a:solidFill>
                  <a:schemeClr val="accent6"/>
                </a:solidFill>
              </a:rPr>
              <a:t>		______________</a:t>
            </a:r>
          </a:p>
          <a:p>
            <a:pPr marL="0" indent="0">
              <a:buNone/>
              <a:tabLst>
                <a:tab pos="2057400" algn="l"/>
              </a:tabLst>
            </a:pPr>
            <a:r>
              <a:rPr lang="cs-CZ" sz="2600" dirty="0">
                <a:solidFill>
                  <a:schemeClr val="accent6"/>
                </a:solidFill>
              </a:rPr>
              <a:t>	+ </a:t>
            </a:r>
            <a:r>
              <a:rPr lang="cs-CZ" sz="2600" dirty="0" err="1">
                <a:solidFill>
                  <a:schemeClr val="accent6"/>
                </a:solidFill>
              </a:rPr>
              <a:t>apertus</a:t>
            </a:r>
            <a:r>
              <a:rPr lang="cs-CZ" sz="2600" dirty="0">
                <a:solidFill>
                  <a:schemeClr val="accent6"/>
                </a:solidFill>
              </a:rPr>
              <a:t>, a, um		______________</a:t>
            </a:r>
          </a:p>
          <a:p>
            <a:pPr marL="0" indent="0">
              <a:buNone/>
              <a:tabLst>
                <a:tab pos="1439863" algn="l"/>
              </a:tabLst>
            </a:pPr>
            <a:endParaRPr lang="cs-CZ" sz="26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600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1D5E68B3-CC05-49BB-BB18-4DD1618E4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856806" cy="1063894"/>
          </a:xfrm>
        </p:spPr>
        <p:txBody>
          <a:bodyPr/>
          <a:lstStyle/>
          <a:p>
            <a:r>
              <a:rPr lang="cs-CZ" sz="3400" dirty="0" err="1">
                <a:solidFill>
                  <a:srgbClr val="CB0202"/>
                </a:solidFill>
                <a:latin typeface="Cambria"/>
              </a:rPr>
              <a:t>Choose</a:t>
            </a:r>
            <a:r>
              <a:rPr lang="cs-CZ" sz="3400" dirty="0">
                <a:solidFill>
                  <a:srgbClr val="CB0202"/>
                </a:solidFill>
                <a:latin typeface="Cambria"/>
              </a:rPr>
              <a:t> proper </a:t>
            </a:r>
            <a:r>
              <a:rPr lang="cs-CZ" sz="3400" dirty="0" err="1">
                <a:solidFill>
                  <a:srgbClr val="CB0202"/>
                </a:solidFill>
                <a:latin typeface="Cambria"/>
              </a:rPr>
              <a:t>adjective</a:t>
            </a:r>
            <a:r>
              <a:rPr lang="cs-CZ" sz="3400" dirty="0">
                <a:solidFill>
                  <a:srgbClr val="CB0202"/>
                </a:solidFill>
                <a:latin typeface="Cambria"/>
              </a:rPr>
              <a:t> </a:t>
            </a:r>
            <a:r>
              <a:rPr lang="cs-CZ" sz="3400" dirty="0" err="1">
                <a:solidFill>
                  <a:srgbClr val="CB0202"/>
                </a:solidFill>
                <a:latin typeface="Cambria"/>
              </a:rPr>
              <a:t>forms</a:t>
            </a:r>
            <a:r>
              <a:rPr lang="cs-CZ" sz="3400" dirty="0">
                <a:solidFill>
                  <a:srgbClr val="CB0202"/>
                </a:solidFill>
                <a:latin typeface="Cambria"/>
              </a:rPr>
              <a:t> </a:t>
            </a:r>
            <a:r>
              <a:rPr lang="cs-CZ" sz="3400" dirty="0" err="1">
                <a:solidFill>
                  <a:srgbClr val="CB0202"/>
                </a:solidFill>
                <a:latin typeface="Cambria"/>
              </a:rPr>
              <a:t>for</a:t>
            </a:r>
            <a:r>
              <a:rPr lang="cs-CZ" sz="3400" dirty="0">
                <a:solidFill>
                  <a:srgbClr val="CB0202"/>
                </a:solidFill>
                <a:latin typeface="Cambria"/>
              </a:rPr>
              <a:t> </a:t>
            </a:r>
            <a:r>
              <a:rPr lang="cs-CZ" sz="3400" dirty="0" err="1">
                <a:solidFill>
                  <a:srgbClr val="CB0202"/>
                </a:solidFill>
                <a:latin typeface="Cambria"/>
              </a:rPr>
              <a:t>the</a:t>
            </a:r>
            <a:r>
              <a:rPr lang="cs-CZ" sz="3400" dirty="0">
                <a:solidFill>
                  <a:srgbClr val="CB0202"/>
                </a:solidFill>
                <a:latin typeface="Cambria"/>
              </a:rPr>
              <a:t> </a:t>
            </a:r>
            <a:r>
              <a:rPr lang="cs-CZ" sz="3400" dirty="0" err="1">
                <a:solidFill>
                  <a:srgbClr val="CB0202"/>
                </a:solidFill>
                <a:latin typeface="Cambria"/>
              </a:rPr>
              <a:t>following</a:t>
            </a:r>
            <a:r>
              <a:rPr lang="cs-CZ" sz="3400" dirty="0">
                <a:solidFill>
                  <a:srgbClr val="CB0202"/>
                </a:solidFill>
                <a:latin typeface="Cambria"/>
              </a:rPr>
              <a:t> </a:t>
            </a:r>
            <a:r>
              <a:rPr lang="cs-CZ" sz="3400" dirty="0" err="1">
                <a:solidFill>
                  <a:srgbClr val="CB0202"/>
                </a:solidFill>
                <a:latin typeface="Cambria"/>
              </a:rPr>
              <a:t>nouns</a:t>
            </a:r>
            <a:endParaRPr lang="cs-CZ" sz="3400" dirty="0">
              <a:solidFill>
                <a:srgbClr val="CB0202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93514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9863"/>
            <a:ext cx="8686800" cy="60483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sz="12000" dirty="0">
              <a:solidFill>
                <a:schemeClr val="accent6"/>
              </a:solidFill>
            </a:endParaRPr>
          </a:p>
          <a:p>
            <a:pPr marL="0" indent="0">
              <a:buNone/>
              <a:tabLst>
                <a:tab pos="2057400" algn="l"/>
              </a:tabLst>
            </a:pPr>
            <a:r>
              <a:rPr lang="cs-CZ" sz="11200" dirty="0" err="1">
                <a:solidFill>
                  <a:schemeClr val="accent6"/>
                </a:solidFill>
              </a:rPr>
              <a:t>fractura</a:t>
            </a:r>
            <a:r>
              <a:rPr lang="cs-CZ" sz="11200" dirty="0">
                <a:solidFill>
                  <a:schemeClr val="accent6"/>
                </a:solidFill>
              </a:rPr>
              <a:t> (    )	+ multiplex, </a:t>
            </a:r>
            <a:r>
              <a:rPr lang="cs-CZ" sz="11200" dirty="0" err="1">
                <a:solidFill>
                  <a:schemeClr val="accent6"/>
                </a:solidFill>
              </a:rPr>
              <a:t>icis</a:t>
            </a:r>
            <a:r>
              <a:rPr lang="cs-CZ" sz="11200" dirty="0">
                <a:solidFill>
                  <a:schemeClr val="accent6"/>
                </a:solidFill>
              </a:rPr>
              <a:t>		______________</a:t>
            </a:r>
          </a:p>
          <a:p>
            <a:pPr marL="0" indent="0">
              <a:buNone/>
              <a:tabLst>
                <a:tab pos="2057400" algn="l"/>
              </a:tabLst>
            </a:pPr>
            <a:r>
              <a:rPr lang="cs-CZ" sz="11200" dirty="0">
                <a:solidFill>
                  <a:schemeClr val="accent6"/>
                </a:solidFill>
              </a:rPr>
              <a:t>	+ </a:t>
            </a:r>
            <a:r>
              <a:rPr lang="cs-CZ" sz="11200" dirty="0" err="1">
                <a:solidFill>
                  <a:schemeClr val="accent6"/>
                </a:solidFill>
              </a:rPr>
              <a:t>apertus</a:t>
            </a:r>
            <a:r>
              <a:rPr lang="cs-CZ" sz="11200" dirty="0">
                <a:solidFill>
                  <a:schemeClr val="accent6"/>
                </a:solidFill>
              </a:rPr>
              <a:t>, a, um		______________</a:t>
            </a:r>
          </a:p>
          <a:p>
            <a:pPr marL="0" indent="0">
              <a:buNone/>
            </a:pPr>
            <a:endParaRPr lang="cs-CZ" sz="11200" dirty="0"/>
          </a:p>
          <a:p>
            <a:pPr marL="0" indent="0">
              <a:buNone/>
              <a:tabLst>
                <a:tab pos="1349375" algn="l"/>
              </a:tabLst>
            </a:pPr>
            <a:r>
              <a:rPr lang="cs-CZ" sz="11200" dirty="0" err="1"/>
              <a:t>ren</a:t>
            </a:r>
            <a:r>
              <a:rPr lang="cs-CZ" sz="11200" dirty="0"/>
              <a:t> (    ) 	+ </a:t>
            </a:r>
            <a:r>
              <a:rPr lang="cs-CZ" sz="11200" dirty="0" err="1"/>
              <a:t>cysticus</a:t>
            </a:r>
            <a:r>
              <a:rPr lang="cs-CZ" sz="11200" dirty="0"/>
              <a:t>, a, um		______________</a:t>
            </a:r>
          </a:p>
          <a:p>
            <a:pPr marL="0" indent="0">
              <a:buNone/>
              <a:tabLst>
                <a:tab pos="1349375" algn="l"/>
              </a:tabLst>
            </a:pPr>
            <a:r>
              <a:rPr lang="cs-CZ" sz="11200" dirty="0"/>
              <a:t>	+ </a:t>
            </a:r>
            <a:r>
              <a:rPr lang="cs-CZ" sz="11200" dirty="0" err="1"/>
              <a:t>migrans</a:t>
            </a:r>
            <a:r>
              <a:rPr lang="cs-CZ" sz="11200" dirty="0"/>
              <a:t>, </a:t>
            </a:r>
            <a:r>
              <a:rPr lang="cs-CZ" sz="11200" dirty="0" err="1"/>
              <a:t>ntis</a:t>
            </a:r>
            <a:r>
              <a:rPr lang="cs-CZ" sz="11200" dirty="0"/>
              <a:t>			______________</a:t>
            </a:r>
          </a:p>
          <a:p>
            <a:pPr marL="0" indent="0">
              <a:buNone/>
            </a:pPr>
            <a:endParaRPr lang="cs-CZ" sz="11200" dirty="0">
              <a:solidFill>
                <a:schemeClr val="accent6"/>
              </a:solidFill>
            </a:endParaRPr>
          </a:p>
          <a:p>
            <a:pPr marL="0" indent="0">
              <a:buNone/>
              <a:tabLst>
                <a:tab pos="2057400" algn="l"/>
              </a:tabLst>
            </a:pPr>
            <a:r>
              <a:rPr lang="cs-CZ" sz="11200" dirty="0" err="1">
                <a:solidFill>
                  <a:schemeClr val="accent6"/>
                </a:solidFill>
              </a:rPr>
              <a:t>eczema</a:t>
            </a:r>
            <a:r>
              <a:rPr lang="cs-CZ" sz="11200" dirty="0">
                <a:solidFill>
                  <a:schemeClr val="accent6"/>
                </a:solidFill>
              </a:rPr>
              <a:t> (    ) + </a:t>
            </a:r>
            <a:r>
              <a:rPr lang="cs-CZ" sz="11200" dirty="0" err="1">
                <a:solidFill>
                  <a:schemeClr val="accent6"/>
                </a:solidFill>
              </a:rPr>
              <a:t>solaris</a:t>
            </a:r>
            <a:r>
              <a:rPr lang="cs-CZ" sz="11200" dirty="0">
                <a:solidFill>
                  <a:schemeClr val="accent6"/>
                </a:solidFill>
              </a:rPr>
              <a:t>, e			______________</a:t>
            </a:r>
          </a:p>
          <a:p>
            <a:pPr marL="0" indent="0">
              <a:buNone/>
              <a:tabLst>
                <a:tab pos="2057400" algn="l"/>
              </a:tabLst>
            </a:pPr>
            <a:r>
              <a:rPr lang="cs-CZ" sz="11200" dirty="0">
                <a:solidFill>
                  <a:schemeClr val="accent6"/>
                </a:solidFill>
              </a:rPr>
              <a:t>	+ ruber, a, um		______________</a:t>
            </a:r>
          </a:p>
          <a:p>
            <a:pPr marL="0" indent="0">
              <a:buNone/>
            </a:pPr>
            <a:endParaRPr lang="cs-CZ" sz="11200" dirty="0"/>
          </a:p>
          <a:p>
            <a:pPr marL="0" indent="0">
              <a:buNone/>
              <a:tabLst>
                <a:tab pos="2422525" algn="l"/>
              </a:tabLst>
            </a:pPr>
            <a:r>
              <a:rPr lang="cs-CZ" sz="11200" dirty="0" err="1"/>
              <a:t>urocystitis</a:t>
            </a:r>
            <a:r>
              <a:rPr lang="cs-CZ" sz="11200" dirty="0"/>
              <a:t> (    ) 	+ </a:t>
            </a:r>
            <a:r>
              <a:rPr lang="cs-CZ" sz="11200" dirty="0" err="1"/>
              <a:t>acutus</a:t>
            </a:r>
            <a:r>
              <a:rPr lang="cs-CZ" sz="11200" dirty="0"/>
              <a:t>, a, um	______________</a:t>
            </a:r>
          </a:p>
          <a:p>
            <a:pPr marL="0" indent="0">
              <a:buNone/>
              <a:tabLst>
                <a:tab pos="2422525" algn="l"/>
              </a:tabLst>
            </a:pPr>
            <a:r>
              <a:rPr lang="cs-CZ" sz="11200" dirty="0"/>
              <a:t>	+ </a:t>
            </a:r>
            <a:r>
              <a:rPr lang="cs-CZ" sz="11200" dirty="0" err="1"/>
              <a:t>catarrhalis</a:t>
            </a:r>
            <a:r>
              <a:rPr lang="cs-CZ" sz="11200" dirty="0"/>
              <a:t>, e		______________</a:t>
            </a:r>
          </a:p>
          <a:p>
            <a:pPr marL="0" indent="0">
              <a:buNone/>
            </a:pPr>
            <a:endParaRPr lang="cs-CZ" sz="11200" dirty="0"/>
          </a:p>
          <a:p>
            <a:pPr marL="0" indent="0">
              <a:buNone/>
            </a:pPr>
            <a:endParaRPr lang="cs-CZ" sz="11200" dirty="0"/>
          </a:p>
        </p:txBody>
      </p:sp>
    </p:spTree>
    <p:extLst>
      <p:ext uri="{BB962C8B-B14F-4D97-AF65-F5344CB8AC3E}">
        <p14:creationId xmlns:p14="http://schemas.microsoft.com/office/powerpoint/2010/main" val="3339426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4896"/>
            <a:ext cx="8686800" cy="60483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  <a:tabLst>
                <a:tab pos="2239963" algn="l"/>
              </a:tabLst>
            </a:pPr>
            <a:r>
              <a:rPr lang="cs-CZ" sz="2800" dirty="0" err="1"/>
              <a:t>glandula</a:t>
            </a:r>
            <a:r>
              <a:rPr lang="cs-CZ" sz="2800" dirty="0"/>
              <a:t> (    ) + </a:t>
            </a:r>
            <a:r>
              <a:rPr lang="cs-CZ" sz="2800" dirty="0" err="1"/>
              <a:t>suprarenalis</a:t>
            </a:r>
            <a:r>
              <a:rPr lang="cs-CZ" sz="2800" dirty="0"/>
              <a:t>, e		______________</a:t>
            </a:r>
          </a:p>
          <a:p>
            <a:pPr marL="0" indent="0">
              <a:buNone/>
              <a:tabLst>
                <a:tab pos="2239963" algn="l"/>
              </a:tabLst>
            </a:pPr>
            <a:r>
              <a:rPr lang="cs-CZ" sz="2800" dirty="0"/>
              <a:t>                      + </a:t>
            </a:r>
            <a:r>
              <a:rPr lang="cs-CZ" sz="2800" dirty="0" err="1"/>
              <a:t>thyroideus</a:t>
            </a:r>
            <a:r>
              <a:rPr lang="cs-CZ" sz="2800" dirty="0"/>
              <a:t>, a, um	______________</a:t>
            </a:r>
          </a:p>
          <a:p>
            <a:pPr marL="0" indent="0">
              <a:buNone/>
            </a:pPr>
            <a:r>
              <a:rPr lang="cs-CZ" sz="2800" dirty="0"/>
              <a:t> </a:t>
            </a:r>
          </a:p>
          <a:p>
            <a:pPr marL="0" indent="0">
              <a:buNone/>
              <a:tabLst>
                <a:tab pos="1793875" algn="l"/>
              </a:tabLst>
            </a:pPr>
            <a:r>
              <a:rPr lang="cs-CZ" sz="2800" dirty="0" err="1">
                <a:solidFill>
                  <a:schemeClr val="accent6"/>
                </a:solidFill>
              </a:rPr>
              <a:t>vesica</a:t>
            </a:r>
            <a:r>
              <a:rPr lang="cs-CZ" sz="2800" dirty="0">
                <a:solidFill>
                  <a:schemeClr val="accent6"/>
                </a:solidFill>
              </a:rPr>
              <a:t> (    ) + </a:t>
            </a:r>
            <a:r>
              <a:rPr lang="cs-CZ" sz="2800" dirty="0" err="1">
                <a:solidFill>
                  <a:schemeClr val="accent6"/>
                </a:solidFill>
              </a:rPr>
              <a:t>biliaris</a:t>
            </a:r>
            <a:r>
              <a:rPr lang="cs-CZ" sz="2800" dirty="0">
                <a:solidFill>
                  <a:schemeClr val="accent6"/>
                </a:solidFill>
              </a:rPr>
              <a:t>, e			______________</a:t>
            </a:r>
          </a:p>
          <a:p>
            <a:pPr marL="0" indent="0">
              <a:buNone/>
              <a:tabLst>
                <a:tab pos="1793875" algn="l"/>
              </a:tabLst>
            </a:pPr>
            <a:r>
              <a:rPr lang="cs-CZ" sz="2800" dirty="0">
                <a:solidFill>
                  <a:schemeClr val="accent6"/>
                </a:solidFill>
              </a:rPr>
              <a:t>		+ </a:t>
            </a:r>
            <a:r>
              <a:rPr lang="cs-CZ" sz="2800" dirty="0" err="1">
                <a:solidFill>
                  <a:schemeClr val="accent6"/>
                </a:solidFill>
              </a:rPr>
              <a:t>felleus</a:t>
            </a:r>
            <a:r>
              <a:rPr lang="cs-CZ" sz="2800" dirty="0">
                <a:solidFill>
                  <a:schemeClr val="accent6"/>
                </a:solidFill>
              </a:rPr>
              <a:t>, a, um		______________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  <a:tabLst>
                <a:tab pos="1793875" algn="l"/>
              </a:tabLst>
            </a:pPr>
            <a:r>
              <a:rPr lang="cs-CZ" sz="2800" dirty="0" err="1"/>
              <a:t>caput</a:t>
            </a:r>
            <a:r>
              <a:rPr lang="cs-CZ" sz="2800" dirty="0"/>
              <a:t> (    ) 	+ </a:t>
            </a:r>
            <a:r>
              <a:rPr lang="cs-CZ" sz="2800" dirty="0" err="1"/>
              <a:t>longus</a:t>
            </a:r>
            <a:r>
              <a:rPr lang="cs-CZ" sz="2800" dirty="0"/>
              <a:t>, a, um		______________</a:t>
            </a:r>
          </a:p>
          <a:p>
            <a:pPr marL="0" indent="0">
              <a:buNone/>
              <a:tabLst>
                <a:tab pos="1793875" algn="l"/>
              </a:tabLst>
            </a:pPr>
            <a:r>
              <a:rPr lang="cs-CZ" sz="2800" dirty="0"/>
              <a:t>	+ brevis, e			______________</a:t>
            </a:r>
          </a:p>
          <a:p>
            <a:pPr marL="0" indent="0">
              <a:buNone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199798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15616"/>
          </a:xfrm>
        </p:spPr>
        <p:txBody>
          <a:bodyPr>
            <a:noAutofit/>
          </a:bodyPr>
          <a:lstStyle/>
          <a:p>
            <a:r>
              <a:rPr lang="en-GB" sz="3600" dirty="0"/>
              <a:t>Match the expressions on the left with the expressions on the right to form clinical terms.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2348880"/>
            <a:ext cx="8064896" cy="338437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Trauma </a:t>
            </a:r>
            <a:r>
              <a:rPr lang="cs-CZ" dirty="0" err="1">
                <a:solidFill>
                  <a:schemeClr val="tx1"/>
                </a:solidFill>
              </a:rPr>
              <a:t>grave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articulationis</a:t>
            </a:r>
            <a:r>
              <a:rPr lang="cs-CZ" dirty="0">
                <a:solidFill>
                  <a:schemeClr val="tx1"/>
                </a:solidFill>
              </a:rPr>
              <a:t>				</a:t>
            </a:r>
            <a:r>
              <a:rPr lang="cs-CZ" dirty="0" err="1">
                <a:solidFill>
                  <a:schemeClr val="tx1"/>
                </a:solidFill>
              </a:rPr>
              <a:t>acutae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						</a:t>
            </a:r>
          </a:p>
          <a:p>
            <a:r>
              <a:rPr lang="cs-CZ" dirty="0" err="1">
                <a:solidFill>
                  <a:schemeClr val="tx1"/>
                </a:solidFill>
              </a:rPr>
              <a:t>Symptomata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urocystitidis</a:t>
            </a:r>
            <a:r>
              <a:rPr lang="cs-CZ" dirty="0">
                <a:solidFill>
                  <a:schemeClr val="tx1"/>
                </a:solidFill>
              </a:rPr>
              <a:t>				</a:t>
            </a:r>
            <a:r>
              <a:rPr lang="cs-CZ" dirty="0" err="1">
                <a:solidFill>
                  <a:schemeClr val="tx1"/>
                </a:solidFill>
              </a:rPr>
              <a:t>multiplices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Caries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profunda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dentis</a:t>
            </a:r>
            <a:r>
              <a:rPr lang="cs-CZ" dirty="0">
                <a:solidFill>
                  <a:schemeClr val="tx1"/>
                </a:solidFill>
              </a:rPr>
              <a:t>					</a:t>
            </a:r>
            <a:r>
              <a:rPr lang="cs-CZ" dirty="0" err="1">
                <a:solidFill>
                  <a:schemeClr val="tx1"/>
                </a:solidFill>
              </a:rPr>
              <a:t>exacerbans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		</a:t>
            </a:r>
          </a:p>
          <a:p>
            <a:r>
              <a:rPr lang="cs-CZ" dirty="0" err="1">
                <a:solidFill>
                  <a:schemeClr val="tx1"/>
                </a:solidFill>
              </a:rPr>
              <a:t>Insufficientia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cordis</a:t>
            </a:r>
            <a:r>
              <a:rPr lang="cs-CZ" dirty="0">
                <a:solidFill>
                  <a:schemeClr val="tx1"/>
                </a:solidFill>
              </a:rPr>
              <a:t>						</a:t>
            </a:r>
            <a:r>
              <a:rPr lang="cs-CZ" dirty="0" err="1">
                <a:solidFill>
                  <a:schemeClr val="tx1"/>
                </a:solidFill>
              </a:rPr>
              <a:t>herpetis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simplicis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Therapia</a:t>
            </a:r>
            <a:r>
              <a:rPr lang="cs-CZ" dirty="0">
                <a:solidFill>
                  <a:schemeClr val="tx1"/>
                </a:solidFill>
              </a:rPr>
              <a:t>								</a:t>
            </a:r>
            <a:r>
              <a:rPr lang="cs-CZ" dirty="0" err="1">
                <a:solidFill>
                  <a:schemeClr val="tx1"/>
                </a:solidFill>
              </a:rPr>
              <a:t>permanentis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Fracturae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columnae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vertebralis</a:t>
            </a:r>
            <a:r>
              <a:rPr lang="cs-CZ" dirty="0">
                <a:solidFill>
                  <a:schemeClr val="tx1"/>
                </a:solidFill>
              </a:rPr>
              <a:t>			genus l. </a:t>
            </a:r>
            <a:r>
              <a:rPr lang="cs-CZ" dirty="0" err="1">
                <a:solidFill>
                  <a:schemeClr val="tx1"/>
                </a:solidFill>
              </a:rPr>
              <a:t>dx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r>
              <a:rPr lang="cs-CZ" dirty="0">
                <a:solidFill>
                  <a:schemeClr val="tx1"/>
                </a:solidFill>
              </a:rPr>
              <a:t>			</a:t>
            </a:r>
          </a:p>
          <a:p>
            <a:r>
              <a:rPr lang="cs-CZ" dirty="0">
                <a:solidFill>
                  <a:schemeClr val="tx1"/>
                </a:solidFill>
              </a:rPr>
              <a:t>				</a:t>
            </a:r>
          </a:p>
        </p:txBody>
      </p:sp>
      <p:cxnSp>
        <p:nvCxnSpPr>
          <p:cNvPr id="8" name="Přímá spojnice 7"/>
          <p:cNvCxnSpPr>
            <a:stCxn id="4" idx="0"/>
            <a:endCxn id="4" idx="2"/>
          </p:cNvCxnSpPr>
          <p:nvPr/>
        </p:nvCxnSpPr>
        <p:spPr>
          <a:xfrm>
            <a:off x="4499992" y="2348880"/>
            <a:ext cx="0" cy="3384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126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tell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err="1"/>
              <a:t>ulcus</a:t>
            </a:r>
            <a:r>
              <a:rPr lang="cs-CZ" dirty="0"/>
              <a:t> </a:t>
            </a:r>
            <a:r>
              <a:rPr lang="cs-CZ" dirty="0" err="1"/>
              <a:t>gastri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perfor</a:t>
            </a:r>
            <a:r>
              <a:rPr lang="cs-CZ" dirty="0" err="1">
                <a:solidFill>
                  <a:srgbClr val="00B050"/>
                </a:solidFill>
              </a:rPr>
              <a:t>atum</a:t>
            </a:r>
            <a:endParaRPr lang="cs-CZ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/>
              <a:t>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err="1">
                <a:solidFill>
                  <a:srgbClr val="FF0000"/>
                </a:solidFill>
              </a:rPr>
              <a:t>perfor</a:t>
            </a:r>
            <a:r>
              <a:rPr lang="cs-CZ" dirty="0" err="1">
                <a:solidFill>
                  <a:srgbClr val="00B050"/>
                </a:solidFill>
              </a:rPr>
              <a:t>atio</a:t>
            </a:r>
            <a:r>
              <a:rPr lang="cs-CZ" dirty="0"/>
              <a:t> </a:t>
            </a:r>
            <a:r>
              <a:rPr lang="cs-CZ" dirty="0" err="1"/>
              <a:t>membranae</a:t>
            </a:r>
            <a:r>
              <a:rPr lang="cs-CZ" dirty="0"/>
              <a:t> </a:t>
            </a:r>
            <a:r>
              <a:rPr lang="cs-CZ" dirty="0" err="1"/>
              <a:t>tympani</a:t>
            </a:r>
            <a:endParaRPr lang="cs-CZ" dirty="0"/>
          </a:p>
          <a:p>
            <a:pPr>
              <a:buNone/>
            </a:pPr>
            <a:r>
              <a:rPr lang="cs-CZ" dirty="0"/>
              <a:t>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err="1"/>
              <a:t>ulcus</a:t>
            </a:r>
            <a:r>
              <a:rPr lang="cs-CZ" dirty="0"/>
              <a:t> </a:t>
            </a:r>
            <a:r>
              <a:rPr lang="cs-CZ" dirty="0" err="1"/>
              <a:t>intestini</a:t>
            </a:r>
            <a:r>
              <a:rPr lang="cs-CZ" dirty="0"/>
              <a:t> </a:t>
            </a:r>
            <a:r>
              <a:rPr lang="cs-CZ" dirty="0" err="1"/>
              <a:t>crassi</a:t>
            </a:r>
            <a:r>
              <a:rPr lang="cs-CZ" dirty="0"/>
              <a:t> </a:t>
            </a:r>
            <a:r>
              <a:rPr lang="cs-CZ" dirty="0" err="1">
                <a:solidFill>
                  <a:srgbClr val="FF0000"/>
                </a:solidFill>
              </a:rPr>
              <a:t>perfor</a:t>
            </a:r>
            <a:r>
              <a:rPr lang="cs-CZ" dirty="0" err="1">
                <a:solidFill>
                  <a:srgbClr val="00B050"/>
                </a:solidFill>
              </a:rPr>
              <a:t>ans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106098"/>
          </a:xfrm>
        </p:spPr>
        <p:txBody>
          <a:bodyPr>
            <a:noAutofit/>
          </a:bodyPr>
          <a:lstStyle/>
          <a:p>
            <a:r>
              <a:rPr lang="en-GB" sz="3600" dirty="0"/>
              <a:t>Form grammatically correct anatomical terms, do not change the word order.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63651"/>
            <a:ext cx="8686800" cy="5198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>
                <a:solidFill>
                  <a:srgbClr val="0070C0"/>
                </a:solidFill>
              </a:rPr>
              <a:t>fossula</a:t>
            </a:r>
            <a:r>
              <a:rPr lang="cs-CZ" sz="2400" dirty="0">
                <a:solidFill>
                  <a:srgbClr val="0070C0"/>
                </a:solidFill>
              </a:rPr>
              <a:t> (</a:t>
            </a:r>
            <a:r>
              <a:rPr lang="cs-CZ" sz="2400" dirty="0" err="1">
                <a:solidFill>
                  <a:srgbClr val="0070C0"/>
                </a:solidFill>
              </a:rPr>
              <a:t>pl</a:t>
            </a:r>
            <a:r>
              <a:rPr lang="cs-CZ" sz="2400" dirty="0">
                <a:solidFill>
                  <a:srgbClr val="0070C0"/>
                </a:solidFill>
              </a:rPr>
              <a:t>.) --- </a:t>
            </a:r>
            <a:r>
              <a:rPr lang="cs-CZ" sz="2400" dirty="0" err="1">
                <a:solidFill>
                  <a:srgbClr val="0070C0"/>
                </a:solidFill>
              </a:rPr>
              <a:t>tonsillaris</a:t>
            </a:r>
            <a:r>
              <a:rPr lang="cs-CZ" sz="2400" dirty="0">
                <a:solidFill>
                  <a:srgbClr val="0070C0"/>
                </a:solidFill>
              </a:rPr>
              <a:t>, e (</a:t>
            </a:r>
            <a:r>
              <a:rPr lang="cs-CZ" sz="2400" dirty="0" err="1">
                <a:solidFill>
                  <a:srgbClr val="0070C0"/>
                </a:solidFill>
              </a:rPr>
              <a:t>pl</a:t>
            </a:r>
            <a:r>
              <a:rPr lang="cs-CZ" sz="2400" dirty="0">
                <a:solidFill>
                  <a:srgbClr val="0070C0"/>
                </a:solidFill>
              </a:rPr>
              <a:t>.)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rete --- </a:t>
            </a:r>
            <a:r>
              <a:rPr lang="cs-CZ" sz="2400" dirty="0" err="1">
                <a:solidFill>
                  <a:srgbClr val="0070C0"/>
                </a:solidFill>
              </a:rPr>
              <a:t>articularis</a:t>
            </a:r>
            <a:r>
              <a:rPr lang="cs-CZ" sz="2400" dirty="0">
                <a:solidFill>
                  <a:srgbClr val="0070C0"/>
                </a:solidFill>
              </a:rPr>
              <a:t>, e --- </a:t>
            </a:r>
            <a:r>
              <a:rPr lang="cs-CZ" sz="2400" dirty="0" err="1">
                <a:solidFill>
                  <a:srgbClr val="0070C0"/>
                </a:solidFill>
              </a:rPr>
              <a:t>cubitus</a:t>
            </a:r>
            <a:endParaRPr lang="cs-C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musculus --- biceps, </a:t>
            </a:r>
            <a:r>
              <a:rPr lang="cs-CZ" sz="2400" dirty="0" err="1">
                <a:solidFill>
                  <a:srgbClr val="0070C0"/>
                </a:solidFill>
              </a:rPr>
              <a:t>itis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brachium</a:t>
            </a:r>
            <a:endParaRPr lang="cs-C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 err="1">
                <a:solidFill>
                  <a:srgbClr val="0070C0"/>
                </a:solidFill>
              </a:rPr>
              <a:t>geniculum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canalis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nervus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facialis</a:t>
            </a:r>
            <a:r>
              <a:rPr lang="cs-CZ" sz="2400" dirty="0">
                <a:solidFill>
                  <a:srgbClr val="0070C0"/>
                </a:solidFill>
              </a:rPr>
              <a:t>, e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0070C0"/>
                </a:solidFill>
              </a:rPr>
              <a:t>ligamentum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teres</a:t>
            </a:r>
            <a:r>
              <a:rPr lang="cs-CZ" sz="2400" dirty="0">
                <a:solidFill>
                  <a:srgbClr val="0070C0"/>
                </a:solidFill>
              </a:rPr>
              <a:t>, </a:t>
            </a:r>
            <a:r>
              <a:rPr lang="cs-CZ" sz="2400" dirty="0" err="1">
                <a:solidFill>
                  <a:srgbClr val="0070C0"/>
                </a:solidFill>
              </a:rPr>
              <a:t>etis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hepar</a:t>
            </a:r>
            <a:r>
              <a:rPr lang="cs-CZ" sz="2400" dirty="0">
                <a:solidFill>
                  <a:srgbClr val="0070C0"/>
                </a:solidFill>
              </a:rPr>
              <a:t>/uterus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0070C0"/>
                </a:solidFill>
              </a:rPr>
              <a:t>arteria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iliacus</a:t>
            </a:r>
            <a:r>
              <a:rPr lang="cs-CZ" sz="2400" dirty="0">
                <a:solidFill>
                  <a:srgbClr val="0070C0"/>
                </a:solidFill>
              </a:rPr>
              <a:t>, a, um --- </a:t>
            </a:r>
            <a:r>
              <a:rPr lang="cs-CZ" sz="2400" dirty="0" err="1">
                <a:solidFill>
                  <a:srgbClr val="0070C0"/>
                </a:solidFill>
              </a:rPr>
              <a:t>communis</a:t>
            </a:r>
            <a:r>
              <a:rPr lang="cs-CZ" sz="2400" dirty="0">
                <a:solidFill>
                  <a:srgbClr val="0070C0"/>
                </a:solidFill>
              </a:rPr>
              <a:t>, e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0070C0"/>
                </a:solidFill>
              </a:rPr>
              <a:t>pars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descendens</a:t>
            </a:r>
            <a:r>
              <a:rPr lang="cs-CZ" sz="2400" dirty="0">
                <a:solidFill>
                  <a:srgbClr val="0070C0"/>
                </a:solidFill>
              </a:rPr>
              <a:t>, </a:t>
            </a:r>
            <a:r>
              <a:rPr lang="cs-CZ" sz="2400" dirty="0" err="1">
                <a:solidFill>
                  <a:srgbClr val="0070C0"/>
                </a:solidFill>
              </a:rPr>
              <a:t>ntis</a:t>
            </a:r>
            <a:r>
              <a:rPr lang="cs-CZ" sz="2400" dirty="0">
                <a:solidFill>
                  <a:srgbClr val="0070C0"/>
                </a:solidFill>
              </a:rPr>
              <a:t> --- duodenum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0070C0"/>
                </a:solidFill>
              </a:rPr>
              <a:t>ramus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communicans</a:t>
            </a:r>
            <a:r>
              <a:rPr lang="cs-CZ" sz="2400" dirty="0">
                <a:solidFill>
                  <a:srgbClr val="0070C0"/>
                </a:solidFill>
              </a:rPr>
              <a:t>, </a:t>
            </a:r>
            <a:r>
              <a:rPr lang="cs-CZ" sz="2400" dirty="0" err="1">
                <a:solidFill>
                  <a:srgbClr val="0070C0"/>
                </a:solidFill>
              </a:rPr>
              <a:t>antis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cum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nervus</a:t>
            </a:r>
            <a:r>
              <a:rPr lang="cs-CZ" sz="2400" dirty="0">
                <a:solidFill>
                  <a:srgbClr val="0070C0"/>
                </a:solidFill>
              </a:rPr>
              <a:t> --- </a:t>
            </a:r>
            <a:r>
              <a:rPr lang="cs-CZ" sz="2400" dirty="0" err="1">
                <a:solidFill>
                  <a:srgbClr val="0070C0"/>
                </a:solidFill>
              </a:rPr>
              <a:t>ulnaris</a:t>
            </a:r>
            <a:r>
              <a:rPr lang="cs-CZ" sz="2400" dirty="0">
                <a:solidFill>
                  <a:srgbClr val="0070C0"/>
                </a:solidFill>
              </a:rPr>
              <a:t>, e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0070C0"/>
                </a:solidFill>
              </a:rPr>
              <a:t>musculus</a:t>
            </a:r>
            <a:r>
              <a:rPr lang="cs-CZ" sz="2400" dirty="0">
                <a:solidFill>
                  <a:srgbClr val="0070C0"/>
                </a:solidFill>
              </a:rPr>
              <a:t> (</a:t>
            </a:r>
            <a:r>
              <a:rPr lang="cs-CZ" sz="2400" dirty="0" err="1">
                <a:solidFill>
                  <a:srgbClr val="0070C0"/>
                </a:solidFill>
              </a:rPr>
              <a:t>pl</a:t>
            </a:r>
            <a:r>
              <a:rPr lang="cs-CZ" sz="2400" dirty="0">
                <a:solidFill>
                  <a:srgbClr val="0070C0"/>
                </a:solidFill>
              </a:rPr>
              <a:t>.) --- levator (</a:t>
            </a:r>
            <a:r>
              <a:rPr lang="cs-CZ" sz="2400" dirty="0" err="1">
                <a:solidFill>
                  <a:srgbClr val="0070C0"/>
                </a:solidFill>
              </a:rPr>
              <a:t>pl</a:t>
            </a:r>
            <a:r>
              <a:rPr lang="cs-CZ" sz="2400" dirty="0">
                <a:solidFill>
                  <a:srgbClr val="0070C0"/>
                </a:solidFill>
              </a:rPr>
              <a:t>.) ---- </a:t>
            </a:r>
            <a:r>
              <a:rPr lang="cs-CZ" sz="2400" dirty="0" err="1">
                <a:solidFill>
                  <a:srgbClr val="0070C0"/>
                </a:solidFill>
              </a:rPr>
              <a:t>costa</a:t>
            </a:r>
            <a:r>
              <a:rPr lang="cs-CZ" sz="2400" dirty="0">
                <a:solidFill>
                  <a:srgbClr val="0070C0"/>
                </a:solidFill>
              </a:rPr>
              <a:t> (</a:t>
            </a:r>
            <a:r>
              <a:rPr lang="cs-CZ" sz="2400" dirty="0" err="1">
                <a:solidFill>
                  <a:srgbClr val="0070C0"/>
                </a:solidFill>
              </a:rPr>
              <a:t>pl</a:t>
            </a:r>
            <a:r>
              <a:rPr lang="cs-CZ" sz="2400" dirty="0">
                <a:solidFill>
                  <a:srgbClr val="0070C0"/>
                </a:solidFill>
              </a:rPr>
              <a:t>.) --- brevis, e (</a:t>
            </a:r>
            <a:r>
              <a:rPr lang="cs-CZ" sz="2400" dirty="0" err="1">
                <a:solidFill>
                  <a:srgbClr val="0070C0"/>
                </a:solidFill>
              </a:rPr>
              <a:t>pl</a:t>
            </a:r>
            <a:r>
              <a:rPr lang="cs-CZ" sz="2400" dirty="0">
                <a:solidFill>
                  <a:srgbClr val="0070C0"/>
                </a:solidFill>
              </a:rPr>
              <a:t>.)</a:t>
            </a:r>
          </a:p>
          <a:p>
            <a:pPr marL="0" indent="0">
              <a:buNone/>
            </a:pPr>
            <a:endParaRPr lang="cs-CZ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885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106" y="224644"/>
            <a:ext cx="8686800" cy="1180896"/>
          </a:xfrm>
        </p:spPr>
        <p:txBody>
          <a:bodyPr>
            <a:noAutofit/>
          </a:bodyPr>
          <a:lstStyle/>
          <a:p>
            <a:r>
              <a:rPr lang="en-GB" sz="3600" dirty="0"/>
              <a:t>Put the terms into the correct order to form diagnoses. Do not change the endings.</a:t>
            </a:r>
          </a:p>
        </p:txBody>
      </p:sp>
      <p:sp>
        <p:nvSpPr>
          <p:cNvPr id="3" name="Ovál 2"/>
          <p:cNvSpPr/>
          <p:nvPr/>
        </p:nvSpPr>
        <p:spPr>
          <a:xfrm>
            <a:off x="107504" y="1916832"/>
            <a:ext cx="4320480" cy="18722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lacerum</a:t>
            </a:r>
            <a:r>
              <a:rPr lang="cs-CZ" dirty="0">
                <a:solidFill>
                  <a:schemeClr val="tx1"/>
                </a:solidFill>
              </a:rPr>
              <a:t>		</a:t>
            </a:r>
            <a:r>
              <a:rPr lang="cs-CZ" dirty="0" err="1">
                <a:solidFill>
                  <a:schemeClr val="tx1"/>
                </a:solidFill>
              </a:rPr>
              <a:t>mentalis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occipitalis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err="1">
                <a:solidFill>
                  <a:schemeClr val="tx1"/>
                </a:solidFill>
              </a:rPr>
              <a:t>vulnus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		</a:t>
            </a: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regionis</a:t>
            </a:r>
            <a:r>
              <a:rPr lang="cs-CZ" dirty="0">
                <a:solidFill>
                  <a:schemeClr val="tx1"/>
                </a:solidFill>
              </a:rPr>
              <a:t>		et</a:t>
            </a:r>
          </a:p>
          <a:p>
            <a:pPr algn="ctr"/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07504" y="4300332"/>
            <a:ext cx="4320480" cy="187220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nasalium</a:t>
            </a:r>
            <a:r>
              <a:rPr lang="cs-CZ" dirty="0">
                <a:solidFill>
                  <a:schemeClr val="tx1"/>
                </a:solidFill>
              </a:rPr>
              <a:t> 	</a:t>
            </a:r>
            <a:r>
              <a:rPr lang="cs-CZ" dirty="0" err="1">
                <a:solidFill>
                  <a:schemeClr val="tx1"/>
                </a:solidFill>
              </a:rPr>
              <a:t>fractura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dislocatione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ossium</a:t>
            </a:r>
            <a:r>
              <a:rPr lang="cs-CZ" dirty="0">
                <a:solidFill>
                  <a:schemeClr val="tx1"/>
                </a:solidFill>
              </a:rPr>
              <a:t>		sine</a:t>
            </a:r>
          </a:p>
        </p:txBody>
      </p:sp>
      <p:sp>
        <p:nvSpPr>
          <p:cNvPr id="5" name="Ovál 4"/>
          <p:cNvSpPr/>
          <p:nvPr/>
        </p:nvSpPr>
        <p:spPr>
          <a:xfrm>
            <a:off x="4572000" y="3923997"/>
            <a:ext cx="4499992" cy="237626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cruris</a:t>
            </a:r>
            <a:r>
              <a:rPr lang="cs-CZ" dirty="0">
                <a:solidFill>
                  <a:schemeClr val="tx1"/>
                </a:solidFill>
              </a:rPr>
              <a:t>	status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distalis</a:t>
            </a:r>
            <a:r>
              <a:rPr lang="cs-CZ" dirty="0">
                <a:solidFill>
                  <a:schemeClr val="tx1"/>
                </a:solidFill>
              </a:rPr>
              <a:t>		</a:t>
            </a:r>
            <a:r>
              <a:rPr lang="cs-CZ" dirty="0" err="1">
                <a:solidFill>
                  <a:schemeClr val="tx1"/>
                </a:solidFill>
              </a:rPr>
              <a:t>fracturae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post		l. sin.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operationem</a:t>
            </a: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err="1">
                <a:solidFill>
                  <a:schemeClr val="tx1"/>
                </a:solidFill>
              </a:rPr>
              <a:t>partis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701518" y="1916832"/>
            <a:ext cx="4320480" cy="187220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l. </a:t>
            </a:r>
            <a:r>
              <a:rPr lang="cs-CZ" dirty="0" err="1">
                <a:solidFill>
                  <a:schemeClr val="tx1"/>
                </a:solidFill>
              </a:rPr>
              <a:t>dx</a:t>
            </a:r>
            <a:r>
              <a:rPr lang="cs-CZ" dirty="0">
                <a:solidFill>
                  <a:schemeClr val="tx1"/>
                </a:solidFill>
              </a:rPr>
              <a:t>. 		</a:t>
            </a:r>
            <a:r>
              <a:rPr lang="cs-CZ" dirty="0" err="1">
                <a:solidFill>
                  <a:schemeClr val="tx1"/>
                </a:solidFill>
              </a:rPr>
              <a:t>musculi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bicipitis</a:t>
            </a:r>
            <a:r>
              <a:rPr lang="cs-CZ" dirty="0">
                <a:solidFill>
                  <a:schemeClr val="tx1"/>
                </a:solidFill>
              </a:rPr>
              <a:t>		ruptura	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err="1">
                <a:solidFill>
                  <a:schemeClr val="tx1"/>
                </a:solidFill>
              </a:rPr>
              <a:t>partialis</a:t>
            </a:r>
            <a:r>
              <a:rPr lang="cs-CZ" dirty="0">
                <a:solidFill>
                  <a:schemeClr val="tx1"/>
                </a:solidFill>
              </a:rPr>
              <a:t>		</a:t>
            </a:r>
            <a:r>
              <a:rPr lang="cs-CZ" dirty="0" err="1">
                <a:solidFill>
                  <a:schemeClr val="tx1"/>
                </a:solidFill>
              </a:rPr>
              <a:t>femoris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1092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882"/>
            <a:ext cx="8229600" cy="1255060"/>
          </a:xfrm>
        </p:spPr>
        <p:txBody>
          <a:bodyPr>
            <a:normAutofit fontScale="90000"/>
          </a:bodyPr>
          <a:lstStyle/>
          <a:p>
            <a:r>
              <a:rPr lang="cs-CZ" dirty="0"/>
              <a:t>COMPLETE THE </a:t>
            </a:r>
            <a:r>
              <a:rPr lang="cs-CZ" i="1" dirty="0"/>
              <a:t>SUDOKU</a:t>
            </a:r>
            <a:br>
              <a:rPr lang="cs-CZ" i="1" dirty="0"/>
            </a:br>
            <a:r>
              <a:rPr lang="cs-CZ" i="1" dirty="0"/>
              <a:t>    </a:t>
            </a:r>
            <a:r>
              <a:rPr lang="cs-CZ" sz="22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cs-CZ" sz="2200" b="1" i="1" dirty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cs-CZ" sz="2200" b="1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>
                <a:latin typeface="Times New Roman" pitchFamily="18" charset="0"/>
                <a:cs typeface="Times New Roman" pitchFamily="18" charset="0"/>
              </a:rPr>
              <a:t> case</a:t>
            </a:r>
            <a:endParaRPr lang="cs-CZ" b="1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0318" y="1935163"/>
          <a:ext cx="8686800" cy="42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1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5528"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REN MIGRANS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MUSCULI BICIPITIS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ULCERA MOLLIA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RAMORUM</a:t>
                      </a:r>
                    </a:p>
                    <a:p>
                      <a:r>
                        <a:rPr lang="cs-CZ" dirty="0"/>
                        <a:t>COMMUNICANTIUM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ARTERIIS GASTRICIS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00635" y="1192306"/>
            <a:ext cx="268941" cy="488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643718" y="1416424"/>
            <a:ext cx="591670" cy="264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0" y="1277655"/>
          <a:ext cx="9144000" cy="422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3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4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5528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REN MIGRANS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rgbClr val="FF0000"/>
                          </a:solidFill>
                        </a:rPr>
                        <a:t>ULCUS MOLLE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rgbClr val="FF0000"/>
                          </a:solidFill>
                        </a:rPr>
                        <a:t>ARTERIA GASTRICA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rgbClr val="FF0000"/>
                          </a:solidFill>
                        </a:rPr>
                        <a:t>MUSCULUS</a:t>
                      </a:r>
                      <a:r>
                        <a:rPr lang="cs-CZ" sz="1600" b="0" baseline="0" dirty="0">
                          <a:solidFill>
                            <a:srgbClr val="FF0000"/>
                          </a:solidFill>
                        </a:rPr>
                        <a:t> BICEPS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rgbClr val="FF0000"/>
                          </a:solidFill>
                        </a:rPr>
                        <a:t>RAMUS</a:t>
                      </a:r>
                      <a:r>
                        <a:rPr lang="cs-CZ" sz="1600" b="0" baseline="0" dirty="0">
                          <a:solidFill>
                            <a:srgbClr val="FF0000"/>
                          </a:solidFill>
                        </a:rPr>
                        <a:t> COMMUNICANS</a:t>
                      </a:r>
                      <a:endParaRPr lang="cs-CZ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RENIS MIGRANTIS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ULCERIS MOLLIS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ARTERIAE GASTRICAE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MUSCULI BICIPITIS</a:t>
                      </a:r>
                    </a:p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RAMI COMMUNICANTIS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RENES MIGRANTES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ULCERA MOLLIA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ARTERIAE</a:t>
                      </a:r>
                      <a:r>
                        <a:rPr lang="cs-CZ" sz="1600" baseline="0" dirty="0">
                          <a:solidFill>
                            <a:srgbClr val="FF0000"/>
                          </a:solidFill>
                        </a:rPr>
                        <a:t> GASTRICAE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MUSCULI BICIPITES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RAMI COMMUNICANTES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RENUM MIGRANTIUM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ULCERUM MOLLIUM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ARTERIARUM GASTRICARUM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MUSCULORUM</a:t>
                      </a:r>
                    </a:p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BICIPITIUM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RAMORUM</a:t>
                      </a:r>
                    </a:p>
                    <a:p>
                      <a:r>
                        <a:rPr lang="cs-CZ" sz="1600" dirty="0"/>
                        <a:t>COMMUNICANTIUM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RENIBUS MIGRANTIBUS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ULCERIBUS MOLLIBUS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ARTERIIS GASTRICIS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MUSCULIS BICIPITIBUS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rgbClr val="FF0000"/>
                          </a:solidFill>
                        </a:rPr>
                        <a:t>RAMIS</a:t>
                      </a:r>
                      <a:r>
                        <a:rPr lang="cs-CZ" sz="1600" baseline="0" dirty="0">
                          <a:solidFill>
                            <a:srgbClr val="FF0000"/>
                          </a:solidFill>
                        </a:rPr>
                        <a:t> COMMUNICANTIBUS</a:t>
                      </a:r>
                      <a:endParaRPr lang="cs-CZ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936104"/>
          </a:xfrm>
        </p:spPr>
        <p:txBody>
          <a:bodyPr>
            <a:normAutofit fontScale="90000"/>
          </a:bodyPr>
          <a:lstStyle/>
          <a:p>
            <a:r>
              <a:rPr lang="en-GB" dirty="0"/>
              <a:t>Put the underlined terms in the opposite number.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08708"/>
              </p:ext>
            </p:extLst>
          </p:nvPr>
        </p:nvGraphicFramePr>
        <p:xfrm>
          <a:off x="1281408" y="1196752"/>
          <a:ext cx="7560840" cy="5543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intestini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perforans</a:t>
                      </a:r>
                      <a:endParaRPr lang="cs-CZ" b="1" u="sng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pancreatis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inoperabile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metastases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multiplices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586">
                <a:tc>
                  <a:txBody>
                    <a:bodyPr/>
                    <a:lstStyle/>
                    <a:p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Vulnera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lacera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labii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superioris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vestibuli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Tumor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lobi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medii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pulmonis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ad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pericardium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diaphragma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nervum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phrenicum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increscens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p.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colectomiam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subtotalem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propter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coli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descendentis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Vulnus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punctum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cubiti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sin., 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vitreum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loci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vulneris</a:t>
                      </a:r>
                      <a:endParaRPr kumimoji="0" lang="cs-CZ" sz="180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intraarticularis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distalis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radii sin.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dislocata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comminutiva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ossis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cuboidei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navicularis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pedis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sine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dislocatione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Ruptura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musculi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tricipitis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surae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suspecta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233">
                <a:tc>
                  <a:txBody>
                    <a:bodyPr/>
                    <a:lstStyle/>
                    <a:p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aliena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vitrea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multiplicia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antebrachii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u="non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7">
                <a:tc>
                  <a:txBody>
                    <a:bodyPr/>
                    <a:lstStyle/>
                    <a:p>
                      <a:r>
                        <a:rPr kumimoji="0" lang="cs-CZ" sz="1800" b="1" u="sng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Contusio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lumbalis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b="1" u="sng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gravis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79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31539" y="1570271"/>
            <a:ext cx="0" cy="3200400"/>
          </a:xfrm>
          <a:prstGeom prst="line">
            <a:avLst/>
          </a:prstGeom>
          <a:ln w="3175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63264" y="643466"/>
            <a:ext cx="5171980" cy="5225628"/>
          </a:xfrm>
        </p:spPr>
        <p:txBody>
          <a:bodyPr anchor="ctr">
            <a:normAutofit lnSpcReduction="10000"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3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err="1">
                <a:solidFill>
                  <a:srgbClr val="FFC000"/>
                </a:solidFill>
              </a:rPr>
              <a:t>endings</a:t>
            </a:r>
            <a:r>
              <a:rPr lang="en-US" sz="2800" dirty="0"/>
              <a:t>: </a:t>
            </a:r>
            <a:r>
              <a:rPr lang="cs-CZ" sz="2800" b="1" i="1" dirty="0"/>
              <a:t>a</a:t>
            </a:r>
            <a:r>
              <a:rPr lang="en-US" sz="2800" b="1" i="1" dirty="0" err="1"/>
              <a:t>cer</a:t>
            </a:r>
            <a:r>
              <a:rPr lang="cs-CZ" sz="2800" b="1" i="1" dirty="0"/>
              <a:t> </a:t>
            </a:r>
            <a:r>
              <a:rPr lang="en-US" sz="2800" b="1" dirty="0"/>
              <a:t>M</a:t>
            </a:r>
            <a:r>
              <a:rPr lang="en-US" sz="2800" b="1" i="1" dirty="0"/>
              <a:t>, </a:t>
            </a:r>
            <a:r>
              <a:rPr lang="cs-CZ" sz="2800" b="1" i="1" dirty="0" err="1"/>
              <a:t>acr</a:t>
            </a:r>
            <a:r>
              <a:rPr lang="en-US" sz="2800" b="1" i="1" dirty="0"/>
              <a:t>is</a:t>
            </a:r>
            <a:r>
              <a:rPr lang="cs-CZ" sz="2800" b="1" i="1" dirty="0"/>
              <a:t> </a:t>
            </a:r>
            <a:r>
              <a:rPr lang="en-US" sz="2800" b="1" dirty="0"/>
              <a:t>F</a:t>
            </a:r>
            <a:r>
              <a:rPr lang="en-US" sz="2800" b="1" i="1" dirty="0"/>
              <a:t>, </a:t>
            </a:r>
            <a:r>
              <a:rPr lang="cs-CZ" sz="2800" b="1" i="1" dirty="0" err="1"/>
              <a:t>acr</a:t>
            </a:r>
            <a:r>
              <a:rPr lang="en-US" sz="2800" b="1" i="1" dirty="0"/>
              <a:t>e</a:t>
            </a:r>
            <a:r>
              <a:rPr lang="cs-CZ" sz="2800" b="1" i="1" dirty="0"/>
              <a:t> </a:t>
            </a:r>
            <a:r>
              <a:rPr lang="en-US" sz="2800" b="1" dirty="0"/>
              <a:t>N</a:t>
            </a:r>
            <a:r>
              <a:rPr lang="cs-CZ" sz="2800" b="1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rarely</a:t>
            </a:r>
            <a:r>
              <a:rPr lang="cs-CZ" sz="2800" dirty="0"/>
              <a:t>)</a:t>
            </a:r>
            <a:endParaRPr lang="cs-CZ" sz="2800" b="1" dirty="0"/>
          </a:p>
          <a:p>
            <a:pPr lvl="1">
              <a:buNone/>
            </a:pPr>
            <a:endParaRPr lang="en-US" sz="2400" b="1" dirty="0"/>
          </a:p>
          <a:p>
            <a:r>
              <a:rPr lang="en-US" sz="2800" b="1" dirty="0">
                <a:solidFill>
                  <a:srgbClr val="FFC000"/>
                </a:solidFill>
              </a:rPr>
              <a:t>2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cs-CZ" sz="2800" dirty="0">
                <a:solidFill>
                  <a:srgbClr val="FFC000"/>
                </a:solidFill>
              </a:rPr>
              <a:t> </a:t>
            </a:r>
            <a:r>
              <a:rPr lang="cs-CZ" sz="2800" dirty="0" err="1">
                <a:solidFill>
                  <a:srgbClr val="FFC000"/>
                </a:solidFill>
              </a:rPr>
              <a:t>endings</a:t>
            </a:r>
            <a:r>
              <a:rPr lang="en-US" sz="2800" dirty="0"/>
              <a:t>: </a:t>
            </a:r>
            <a:r>
              <a:rPr lang="cs-CZ" sz="2800" dirty="0"/>
              <a:t>(very </a:t>
            </a:r>
            <a:r>
              <a:rPr lang="cs-CZ" sz="2800" dirty="0" err="1"/>
              <a:t>frequently</a:t>
            </a:r>
            <a:r>
              <a:rPr lang="cs-CZ" sz="2800" dirty="0"/>
              <a:t>)</a:t>
            </a:r>
          </a:p>
          <a:p>
            <a:pPr>
              <a:buNone/>
            </a:pPr>
            <a:r>
              <a:rPr lang="cs-CZ" sz="2800" b="1" dirty="0"/>
              <a:t>  </a:t>
            </a:r>
            <a:r>
              <a:rPr lang="en-US" sz="2800" b="1" dirty="0"/>
              <a:t>-IS</a:t>
            </a:r>
            <a:r>
              <a:rPr lang="en-US" sz="2800" dirty="0"/>
              <a:t> (M+F), </a:t>
            </a:r>
            <a:r>
              <a:rPr lang="en-US" sz="2800" b="1" dirty="0"/>
              <a:t>-E</a:t>
            </a:r>
            <a:r>
              <a:rPr lang="en-US" sz="2800" dirty="0"/>
              <a:t> (N)</a:t>
            </a:r>
            <a:r>
              <a:rPr lang="en-US" sz="2800" i="1" dirty="0"/>
              <a:t> brevis, </a:t>
            </a:r>
            <a:r>
              <a:rPr lang="cs-CZ" sz="2800" i="1" dirty="0" err="1"/>
              <a:t>brev</a:t>
            </a:r>
            <a:r>
              <a:rPr lang="en-US" sz="2800" i="1" dirty="0"/>
              <a:t>e</a:t>
            </a:r>
            <a:r>
              <a:rPr lang="cs-CZ" sz="2800" i="1" dirty="0"/>
              <a:t> </a:t>
            </a:r>
            <a:r>
              <a:rPr lang="cs-CZ" sz="2800" dirty="0"/>
              <a:t>type</a:t>
            </a:r>
          </a:p>
          <a:p>
            <a:pPr>
              <a:buNone/>
            </a:pPr>
            <a:r>
              <a:rPr lang="cs-CZ" sz="2800" dirty="0"/>
              <a:t>	</a:t>
            </a:r>
            <a:r>
              <a:rPr lang="en-US" sz="2800" dirty="0"/>
              <a:t>e. g. :</a:t>
            </a:r>
            <a:r>
              <a:rPr lang="en-US" sz="2800" i="1" dirty="0"/>
              <a:t> gravis, e; </a:t>
            </a:r>
            <a:r>
              <a:rPr lang="en-US" sz="2800" i="1" dirty="0" err="1"/>
              <a:t>cranialis</a:t>
            </a:r>
            <a:r>
              <a:rPr lang="en-US" sz="2800" i="1" dirty="0"/>
              <a:t>, e; </a:t>
            </a:r>
            <a:r>
              <a:rPr lang="en-US" sz="2800" i="1" dirty="0" err="1"/>
              <a:t>muscularis</a:t>
            </a:r>
            <a:r>
              <a:rPr lang="en-US" sz="2800" i="1" dirty="0"/>
              <a:t>, e; </a:t>
            </a:r>
            <a:r>
              <a:rPr lang="cs-CZ" sz="2800" i="1" dirty="0" err="1"/>
              <a:t>costalis</a:t>
            </a:r>
            <a:r>
              <a:rPr lang="cs-CZ" sz="2800" i="1" dirty="0"/>
              <a:t>, e, </a:t>
            </a:r>
            <a:r>
              <a:rPr lang="cs-CZ" sz="2800" i="1" dirty="0" err="1"/>
              <a:t>etc</a:t>
            </a:r>
            <a:r>
              <a:rPr lang="cs-CZ" sz="2800" i="1" dirty="0"/>
              <a:t>.</a:t>
            </a:r>
          </a:p>
          <a:p>
            <a:pPr>
              <a:buNone/>
            </a:pPr>
            <a:endParaRPr lang="en-US" sz="2800" i="1" dirty="0"/>
          </a:p>
          <a:p>
            <a:r>
              <a:rPr lang="en-US" sz="2800" b="1" dirty="0">
                <a:solidFill>
                  <a:srgbClr val="FFC000"/>
                </a:solidFill>
              </a:rPr>
              <a:t>1 </a:t>
            </a:r>
            <a:r>
              <a:rPr lang="cs-CZ" sz="2800" b="1" dirty="0">
                <a:solidFill>
                  <a:srgbClr val="FFC000"/>
                </a:solidFill>
              </a:rPr>
              <a:t> </a:t>
            </a:r>
            <a:r>
              <a:rPr lang="cs-CZ" sz="2800" dirty="0" err="1">
                <a:solidFill>
                  <a:srgbClr val="FFC000"/>
                </a:solidFill>
              </a:rPr>
              <a:t>ending</a:t>
            </a:r>
            <a:r>
              <a:rPr lang="en-US" sz="2800" b="1" dirty="0"/>
              <a:t>: -X, -NS </a:t>
            </a:r>
            <a:r>
              <a:rPr lang="en-US" sz="2800" dirty="0"/>
              <a:t>(M+F+N) </a:t>
            </a:r>
            <a:endParaRPr lang="cs-CZ" sz="2800" dirty="0"/>
          </a:p>
          <a:p>
            <a:pPr>
              <a:buNone/>
            </a:pPr>
            <a:r>
              <a:rPr lang="cs-CZ" sz="2800" dirty="0"/>
              <a:t>   </a:t>
            </a:r>
            <a:r>
              <a:rPr lang="en-US" sz="2800" dirty="0"/>
              <a:t>e. g.: simplex, </a:t>
            </a:r>
            <a:r>
              <a:rPr lang="cs-CZ" sz="2800" dirty="0"/>
              <a:t>i</a:t>
            </a:r>
            <a:r>
              <a:rPr lang="en-US" sz="2800" dirty="0"/>
              <a:t>cis; </a:t>
            </a:r>
            <a:r>
              <a:rPr lang="en-US" sz="2800" dirty="0" err="1"/>
              <a:t>descendens</a:t>
            </a:r>
            <a:r>
              <a:rPr lang="en-US" sz="2800" dirty="0"/>
              <a:t>, </a:t>
            </a:r>
            <a:r>
              <a:rPr lang="en-US" sz="2800" dirty="0" err="1"/>
              <a:t>entis</a:t>
            </a:r>
            <a:endParaRPr lang="en-US" sz="28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C15B19B-E7BB-4060-B12F-3CDA8EF16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336792"/>
            <a:ext cx="9141619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A39EAC0-ABE5-4692-81D7-EFAE89913BF0}"/>
              </a:ext>
            </a:extLst>
          </p:cNvPr>
          <p:cNvSpPr txBox="1"/>
          <p:nvPr/>
        </p:nvSpPr>
        <p:spPr>
          <a:xfrm>
            <a:off x="506437" y="1364566"/>
            <a:ext cx="22226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>
                <a:solidFill>
                  <a:srgbClr val="FFFF00"/>
                </a:solidFill>
              </a:rPr>
              <a:t>THREE TYPES </a:t>
            </a:r>
            <a:r>
              <a:rPr lang="cs-CZ" sz="3600" u="sng" dirty="0" err="1"/>
              <a:t>according</a:t>
            </a:r>
            <a:r>
              <a:rPr lang="cs-CZ" sz="3600" u="sng" dirty="0"/>
              <a:t> to </a:t>
            </a:r>
            <a:r>
              <a:rPr lang="cs-CZ" sz="3600" u="sng" dirty="0" err="1"/>
              <a:t>the</a:t>
            </a:r>
            <a:r>
              <a:rPr lang="cs-CZ" sz="3600" u="sng" dirty="0"/>
              <a:t> </a:t>
            </a:r>
            <a:r>
              <a:rPr lang="cs-CZ" sz="3600" u="sng" dirty="0" err="1"/>
              <a:t>number</a:t>
            </a:r>
            <a:r>
              <a:rPr lang="cs-CZ" sz="3600" u="sng" dirty="0"/>
              <a:t> </a:t>
            </a:r>
            <a:r>
              <a:rPr lang="cs-CZ" sz="3600" u="sng" dirty="0" err="1"/>
              <a:t>of</a:t>
            </a:r>
            <a:r>
              <a:rPr lang="cs-CZ" sz="3600" u="sng" dirty="0"/>
              <a:t> </a:t>
            </a:r>
            <a:r>
              <a:rPr lang="cs-CZ" sz="3600" u="sng" dirty="0" err="1"/>
              <a:t>endings</a:t>
            </a:r>
            <a:r>
              <a:rPr lang="cs-CZ" sz="3600" u="sng" dirty="0"/>
              <a:t> in </a:t>
            </a:r>
            <a:r>
              <a:rPr lang="cs-CZ" sz="3600" u="sng" dirty="0" err="1"/>
              <a:t>Nom</a:t>
            </a:r>
            <a:r>
              <a:rPr lang="cs-CZ" sz="3600" u="sng" dirty="0"/>
              <a:t>. </a:t>
            </a:r>
            <a:r>
              <a:rPr lang="cs-CZ" sz="3600" u="sng" dirty="0" err="1"/>
              <a:t>sg</a:t>
            </a:r>
            <a:r>
              <a:rPr lang="cs-CZ" sz="3600" u="sng" dirty="0"/>
              <a:t>:</a:t>
            </a:r>
            <a:endParaRPr lang="en-US" sz="3600" u="sng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52178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79488"/>
          </a:xfrm>
        </p:spPr>
        <p:txBody>
          <a:bodyPr/>
          <a:lstStyle/>
          <a:p>
            <a:r>
              <a:rPr lang="cs-CZ" dirty="0"/>
              <a:t>T</a:t>
            </a:r>
            <a:r>
              <a:rPr lang="en-GB" dirty="0" err="1"/>
              <a:t>ranslate</a:t>
            </a:r>
            <a:r>
              <a:rPr lang="en-GB" dirty="0"/>
              <a:t> into </a:t>
            </a:r>
            <a:r>
              <a:rPr lang="cs-CZ" dirty="0"/>
              <a:t>L</a:t>
            </a:r>
            <a:r>
              <a:rPr lang="en-GB" dirty="0" err="1"/>
              <a:t>atin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9741" y="2172432"/>
            <a:ext cx="8686800" cy="3679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suprarenal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glands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simple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joints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lateral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margin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of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nail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fossa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for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lacrimal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gland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i="1" dirty="0">
                <a:solidFill>
                  <a:srgbClr val="0070C0"/>
                </a:solidFill>
              </a:rPr>
              <a:t>(</a:t>
            </a:r>
            <a:r>
              <a:rPr lang="cs-CZ" sz="2800" i="1" dirty="0" err="1">
                <a:solidFill>
                  <a:srgbClr val="0070C0"/>
                </a:solidFill>
              </a:rPr>
              <a:t>literally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u="sng" dirty="0" err="1">
                <a:solidFill>
                  <a:srgbClr val="0070C0"/>
                </a:solidFill>
              </a:rPr>
              <a:t>of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the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lacrimal</a:t>
            </a:r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err="1">
                <a:solidFill>
                  <a:srgbClr val="0070C0"/>
                </a:solidFill>
              </a:rPr>
              <a:t>gland</a:t>
            </a:r>
            <a:r>
              <a:rPr lang="cs-CZ" sz="2800" i="1" dirty="0">
                <a:solidFill>
                  <a:srgbClr val="0070C0"/>
                </a:solidFill>
              </a:rPr>
              <a:t>) 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nucleus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of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abducent</a:t>
            </a:r>
            <a:r>
              <a:rPr lang="cs-CZ" sz="2800" dirty="0">
                <a:solidFill>
                  <a:srgbClr val="0070C0"/>
                </a:solidFill>
              </a:rPr>
              <a:t> nerve</a:t>
            </a: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32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5304" y="2039856"/>
            <a:ext cx="86868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vein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accompanying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hypoglossal</a:t>
            </a:r>
            <a:r>
              <a:rPr lang="cs-CZ" sz="2800" dirty="0">
                <a:solidFill>
                  <a:srgbClr val="0070C0"/>
                </a:solidFill>
              </a:rPr>
              <a:t> nerve </a:t>
            </a:r>
            <a:r>
              <a:rPr lang="cs-CZ" i="1" dirty="0">
                <a:solidFill>
                  <a:schemeClr val="tx1"/>
                </a:solidFill>
              </a:rPr>
              <a:t>(</a:t>
            </a:r>
            <a:r>
              <a:rPr lang="cs-CZ" i="1" dirty="0" err="1">
                <a:solidFill>
                  <a:schemeClr val="tx1"/>
                </a:solidFill>
              </a:rPr>
              <a:t>literally</a:t>
            </a:r>
            <a:r>
              <a:rPr lang="cs-CZ" i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</a:rPr>
              <a:t>	</a:t>
            </a:r>
            <a:r>
              <a:rPr lang="cs-CZ" i="1" dirty="0" err="1">
                <a:solidFill>
                  <a:schemeClr val="tx1"/>
                </a:solidFill>
              </a:rPr>
              <a:t>accompanying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vein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of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the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hypoglossal</a:t>
            </a:r>
            <a:r>
              <a:rPr lang="cs-CZ" i="1" dirty="0">
                <a:solidFill>
                  <a:schemeClr val="tx1"/>
                </a:solidFill>
              </a:rPr>
              <a:t> nerve)</a:t>
            </a: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short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gastric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arteries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common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carotid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artery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fissure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of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round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ligament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long/</a:t>
            </a:r>
            <a:r>
              <a:rPr lang="cs-CZ" sz="2800" dirty="0" err="1">
                <a:solidFill>
                  <a:srgbClr val="0070C0"/>
                </a:solidFill>
              </a:rPr>
              <a:t>short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head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of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biceps </a:t>
            </a:r>
            <a:r>
              <a:rPr lang="cs-CZ" sz="2800" dirty="0" err="1">
                <a:solidFill>
                  <a:srgbClr val="0070C0"/>
                </a:solidFill>
              </a:rPr>
              <a:t>muscle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of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femur</a:t>
            </a:r>
          </a:p>
          <a:p>
            <a:pPr marL="0" indent="0">
              <a:buNone/>
            </a:pPr>
            <a:r>
              <a:rPr lang="cs-CZ" sz="2800" dirty="0" err="1">
                <a:solidFill>
                  <a:srgbClr val="0070C0"/>
                </a:solidFill>
              </a:rPr>
              <a:t>orifice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of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the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vermiform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 err="1">
                <a:solidFill>
                  <a:srgbClr val="0070C0"/>
                </a:solidFill>
              </a:rPr>
              <a:t>appendix</a:t>
            </a:r>
            <a:endParaRPr lang="cs-CZ" sz="28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075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66" y="165917"/>
            <a:ext cx="8784976" cy="6108274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5800" b="1" dirty="0">
                <a:solidFill>
                  <a:srgbClr val="FFC000"/>
                </a:solidFill>
              </a:rPr>
              <a:t>2 </a:t>
            </a:r>
            <a:r>
              <a:rPr lang="cs-CZ" sz="5800" b="1" dirty="0" err="1">
                <a:solidFill>
                  <a:srgbClr val="FFC000"/>
                </a:solidFill>
              </a:rPr>
              <a:t>endings</a:t>
            </a:r>
            <a:r>
              <a:rPr lang="en-US" sz="5800" dirty="0">
                <a:solidFill>
                  <a:srgbClr val="FFC000"/>
                </a:solidFill>
              </a:rPr>
              <a:t> </a:t>
            </a:r>
            <a:r>
              <a:rPr lang="en-US" sz="4400" dirty="0"/>
              <a:t>in nominative sg. which are </a:t>
            </a:r>
            <a:r>
              <a:rPr lang="en-US" sz="4400" u="sng" dirty="0"/>
              <a:t>always</a:t>
            </a:r>
            <a:r>
              <a:rPr lang="en-US" sz="4400" dirty="0"/>
              <a:t>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900" b="1" dirty="0">
                <a:solidFill>
                  <a:srgbClr val="000000"/>
                </a:solidFill>
              </a:rPr>
              <a:t>						</a:t>
            </a:r>
            <a:endParaRPr lang="cs-CZ" sz="2900" b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2900" b="1" dirty="0">
                <a:solidFill>
                  <a:srgbClr val="000000"/>
                </a:solidFill>
              </a:rPr>
              <a:t>		</a:t>
            </a:r>
            <a:r>
              <a:rPr lang="en-US" sz="5800" b="1" dirty="0">
                <a:solidFill>
                  <a:srgbClr val="000000"/>
                </a:solidFill>
              </a:rPr>
              <a:t>             </a:t>
            </a:r>
            <a:r>
              <a:rPr lang="en-US" sz="5800" b="1" dirty="0">
                <a:solidFill>
                  <a:srgbClr val="FFC000"/>
                </a:solidFill>
              </a:rPr>
              <a:t>-IS</a:t>
            </a:r>
            <a:r>
              <a:rPr lang="en-US" sz="5800" dirty="0">
                <a:solidFill>
                  <a:srgbClr val="FFC000"/>
                </a:solidFill>
              </a:rPr>
              <a:t> </a:t>
            </a:r>
            <a:r>
              <a:rPr lang="en-US" sz="5800" dirty="0"/>
              <a:t>(</a:t>
            </a:r>
            <a:r>
              <a:rPr lang="en-US" sz="5800" dirty="0">
                <a:solidFill>
                  <a:srgbClr val="0070C0"/>
                </a:solidFill>
              </a:rPr>
              <a:t>M</a:t>
            </a:r>
            <a:r>
              <a:rPr lang="en-US" sz="5800" dirty="0"/>
              <a:t>+</a:t>
            </a:r>
            <a:r>
              <a:rPr lang="en-US" sz="5800" dirty="0">
                <a:solidFill>
                  <a:srgbClr val="FF0000"/>
                </a:solidFill>
              </a:rPr>
              <a:t>F</a:t>
            </a:r>
            <a:r>
              <a:rPr lang="en-US" sz="5800" dirty="0"/>
              <a:t>), </a:t>
            </a:r>
            <a:r>
              <a:rPr lang="en-US" sz="5800" b="1" dirty="0">
                <a:solidFill>
                  <a:srgbClr val="FFC000"/>
                </a:solidFill>
              </a:rPr>
              <a:t>-E</a:t>
            </a:r>
            <a:r>
              <a:rPr lang="en-US" sz="5800" dirty="0"/>
              <a:t> (</a:t>
            </a:r>
            <a:r>
              <a:rPr lang="en-US" sz="5800" dirty="0">
                <a:solidFill>
                  <a:srgbClr val="99CC66"/>
                </a:solidFill>
              </a:rPr>
              <a:t>N</a:t>
            </a:r>
            <a:r>
              <a:rPr lang="en-US" sz="5800" dirty="0"/>
              <a:t>) : </a:t>
            </a:r>
          </a:p>
          <a:p>
            <a:pPr marL="0" indent="0">
              <a:lnSpc>
                <a:spcPct val="120000"/>
              </a:lnSpc>
              <a:buNone/>
            </a:pPr>
            <a:endParaRPr lang="cs-CZ" sz="44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4400" dirty="0"/>
              <a:t>1) </a:t>
            </a:r>
            <a:r>
              <a:rPr lang="en-US" sz="4400" dirty="0">
                <a:solidFill>
                  <a:srgbClr val="FFC000"/>
                </a:solidFill>
              </a:rPr>
              <a:t>Underived</a:t>
            </a:r>
            <a:r>
              <a:rPr lang="en-US" sz="4400" dirty="0"/>
              <a:t> adjectives like brev</a:t>
            </a:r>
            <a:r>
              <a:rPr lang="en-US" sz="4400" b="1" dirty="0"/>
              <a:t>is</a:t>
            </a:r>
            <a:r>
              <a:rPr lang="en-US" sz="4400" dirty="0"/>
              <a:t>, </a:t>
            </a:r>
            <a:r>
              <a:rPr lang="en-US" sz="4400" b="1" dirty="0"/>
              <a:t>e</a:t>
            </a:r>
            <a:r>
              <a:rPr lang="en-US" sz="4400" dirty="0"/>
              <a:t> </a:t>
            </a:r>
            <a:r>
              <a:rPr lang="en-US" sz="4400" i="1" dirty="0"/>
              <a:t>short</a:t>
            </a:r>
            <a:r>
              <a:rPr lang="en-US" sz="4400" dirty="0"/>
              <a:t>;</a:t>
            </a:r>
            <a:r>
              <a:rPr lang="en-US" sz="4400" i="1" dirty="0"/>
              <a:t> </a:t>
            </a:r>
            <a:r>
              <a:rPr lang="en-US" sz="4400" dirty="0"/>
              <a:t>grav</a:t>
            </a:r>
            <a:r>
              <a:rPr lang="en-US" sz="4400" b="1" dirty="0"/>
              <a:t>is</a:t>
            </a:r>
            <a:r>
              <a:rPr lang="en-US" sz="4400" dirty="0"/>
              <a:t>, </a:t>
            </a:r>
            <a:r>
              <a:rPr lang="en-US" sz="4400" b="1" dirty="0"/>
              <a:t>e</a:t>
            </a:r>
            <a:r>
              <a:rPr lang="en-US" sz="4400" dirty="0"/>
              <a:t>  </a:t>
            </a:r>
            <a:r>
              <a:rPr lang="en-US" sz="4400" i="1" dirty="0"/>
              <a:t>heavy, difficult</a:t>
            </a:r>
            <a:r>
              <a:rPr lang="cs-CZ" sz="4400" i="1" dirty="0"/>
              <a:t>, </a:t>
            </a:r>
            <a:r>
              <a:rPr lang="en-US" sz="4400" dirty="0" err="1"/>
              <a:t>lev</a:t>
            </a:r>
            <a:r>
              <a:rPr lang="en-US" sz="4400" b="1" dirty="0" err="1"/>
              <a:t>is</a:t>
            </a:r>
            <a:r>
              <a:rPr lang="en-US" sz="4400" dirty="0"/>
              <a:t>, </a:t>
            </a:r>
            <a:r>
              <a:rPr lang="en-US" sz="4400" b="1" dirty="0"/>
              <a:t>e</a:t>
            </a:r>
            <a:r>
              <a:rPr lang="en-US" sz="4400" dirty="0"/>
              <a:t> 	</a:t>
            </a:r>
            <a:r>
              <a:rPr lang="en-US" sz="4400" i="1" dirty="0"/>
              <a:t>light</a:t>
            </a:r>
            <a:r>
              <a:rPr lang="en-US" sz="4400" dirty="0"/>
              <a:t>;</a:t>
            </a:r>
            <a:r>
              <a:rPr lang="en-US" sz="4400" i="1" dirty="0"/>
              <a:t>   </a:t>
            </a:r>
            <a:r>
              <a:rPr lang="en-US" sz="4400" dirty="0"/>
              <a:t>tenu</a:t>
            </a:r>
            <a:r>
              <a:rPr lang="en-US" sz="4400" b="1" dirty="0"/>
              <a:t>is</a:t>
            </a:r>
            <a:r>
              <a:rPr lang="en-US" sz="4400" dirty="0"/>
              <a:t>, </a:t>
            </a:r>
            <a:r>
              <a:rPr lang="en-US" sz="4400" b="1" dirty="0"/>
              <a:t>e</a:t>
            </a:r>
            <a:r>
              <a:rPr lang="en-US" sz="4400" dirty="0"/>
              <a:t> 	 </a:t>
            </a:r>
            <a:r>
              <a:rPr lang="en-US" sz="4400" i="1" dirty="0"/>
              <a:t>thin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cs-CZ" sz="4400" dirty="0"/>
              <a:t>2) </a:t>
            </a:r>
            <a:r>
              <a:rPr lang="cs-CZ" sz="4400" dirty="0" err="1"/>
              <a:t>Adjectives</a:t>
            </a:r>
            <a:r>
              <a:rPr lang="cs-CZ" sz="4400" dirty="0"/>
              <a:t> </a:t>
            </a:r>
            <a:r>
              <a:rPr lang="cs-CZ" sz="4400" dirty="0" err="1">
                <a:solidFill>
                  <a:srgbClr val="FFC000"/>
                </a:solidFill>
              </a:rPr>
              <a:t>derived</a:t>
            </a:r>
            <a:r>
              <a:rPr lang="cs-CZ" sz="4400" dirty="0">
                <a:solidFill>
                  <a:srgbClr val="FFC000"/>
                </a:solidFill>
              </a:rPr>
              <a:t> </a:t>
            </a:r>
            <a:r>
              <a:rPr lang="cs-CZ" sz="4400" dirty="0" err="1">
                <a:solidFill>
                  <a:srgbClr val="FFC000"/>
                </a:solidFill>
              </a:rPr>
              <a:t>from</a:t>
            </a:r>
            <a:r>
              <a:rPr lang="cs-CZ" sz="4400" dirty="0">
                <a:solidFill>
                  <a:srgbClr val="FFC000"/>
                </a:solidFill>
              </a:rPr>
              <a:t> </a:t>
            </a:r>
            <a:r>
              <a:rPr lang="cs-CZ" sz="4400" dirty="0" err="1">
                <a:solidFill>
                  <a:srgbClr val="FFC000"/>
                </a:solidFill>
              </a:rPr>
              <a:t>nouns</a:t>
            </a:r>
            <a:r>
              <a:rPr lang="cs-CZ" sz="4400" dirty="0">
                <a:solidFill>
                  <a:srgbClr val="FFC000"/>
                </a:solidFill>
              </a:rPr>
              <a:t> </a:t>
            </a:r>
            <a:r>
              <a:rPr lang="en-US" sz="4400" dirty="0">
                <a:solidFill>
                  <a:srgbClr val="FFC000"/>
                </a:solidFill>
              </a:rPr>
              <a:t>ending </a:t>
            </a:r>
            <a:r>
              <a:rPr lang="cs-CZ" sz="4400" dirty="0">
                <a:solidFill>
                  <a:srgbClr val="FFC000"/>
                </a:solidFill>
              </a:rPr>
              <a:t>i</a:t>
            </a:r>
            <a:r>
              <a:rPr lang="en-US" sz="4400" dirty="0">
                <a:solidFill>
                  <a:srgbClr val="FFC000"/>
                </a:solidFill>
              </a:rPr>
              <a:t>n</a:t>
            </a:r>
            <a:r>
              <a:rPr lang="en-US" sz="4400" dirty="0"/>
              <a:t> </a:t>
            </a:r>
            <a:r>
              <a:rPr lang="en-US" sz="4400" b="1" dirty="0">
                <a:solidFill>
                  <a:srgbClr val="CCFF99"/>
                </a:solidFill>
              </a:rPr>
              <a:t>-</a:t>
            </a:r>
            <a:r>
              <a:rPr lang="en-US" sz="4400" b="1" dirty="0" err="1">
                <a:solidFill>
                  <a:srgbClr val="CCFF99"/>
                </a:solidFill>
              </a:rPr>
              <a:t>alis</a:t>
            </a:r>
            <a:r>
              <a:rPr lang="en-US" sz="4400" b="1" dirty="0">
                <a:solidFill>
                  <a:srgbClr val="CCFF99"/>
                </a:solidFill>
              </a:rPr>
              <a:t>, e/-</a:t>
            </a:r>
            <a:r>
              <a:rPr lang="en-US" sz="4400" b="1" dirty="0" err="1">
                <a:solidFill>
                  <a:srgbClr val="CCFF99"/>
                </a:solidFill>
              </a:rPr>
              <a:t>aris</a:t>
            </a:r>
            <a:r>
              <a:rPr lang="en-US" sz="4400" b="1" dirty="0">
                <a:solidFill>
                  <a:srgbClr val="CCFF99"/>
                </a:solidFill>
              </a:rPr>
              <a:t>, e </a:t>
            </a:r>
            <a:r>
              <a:rPr lang="cs-CZ" sz="4400" dirty="0" err="1"/>
              <a:t>like</a:t>
            </a:r>
            <a:r>
              <a:rPr lang="cs-CZ" sz="4400" b="1" dirty="0"/>
              <a:t> </a:t>
            </a:r>
            <a:r>
              <a:rPr lang="en-US" sz="4400" b="1" dirty="0"/>
              <a:t> </a:t>
            </a:r>
            <a:r>
              <a:rPr lang="en-US" sz="4400" dirty="0" err="1"/>
              <a:t>cranialis</a:t>
            </a:r>
            <a:r>
              <a:rPr lang="en-US" sz="4400" dirty="0"/>
              <a:t>, e;</a:t>
            </a:r>
            <a:r>
              <a:rPr lang="cs-CZ" sz="4400" dirty="0"/>
              <a:t>	</a:t>
            </a:r>
            <a:r>
              <a:rPr lang="en-US" sz="4400" dirty="0"/>
              <a:t>muscularis, e</a:t>
            </a:r>
            <a:r>
              <a:rPr lang="cs-CZ" sz="4400" dirty="0"/>
              <a:t>; </a:t>
            </a:r>
            <a:r>
              <a:rPr lang="cs-CZ" sz="4400" dirty="0" err="1"/>
              <a:t>vertebralis</a:t>
            </a:r>
            <a:r>
              <a:rPr lang="cs-CZ" sz="4400" dirty="0"/>
              <a:t>, e; </a:t>
            </a:r>
            <a:r>
              <a:rPr lang="cs-CZ" sz="4400" dirty="0" err="1"/>
              <a:t>renalis</a:t>
            </a:r>
            <a:r>
              <a:rPr lang="cs-CZ" sz="4400" dirty="0"/>
              <a:t>, e; </a:t>
            </a:r>
            <a:r>
              <a:rPr lang="cs-CZ" sz="4400" dirty="0" err="1"/>
              <a:t>tonsillaris</a:t>
            </a:r>
            <a:r>
              <a:rPr lang="cs-CZ" sz="4400" dirty="0"/>
              <a:t>, e</a:t>
            </a:r>
            <a:endParaRPr lang="en-US" sz="4400" dirty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4400" dirty="0"/>
              <a:t>			            </a:t>
            </a:r>
            <a:r>
              <a:rPr lang="en-US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(means relation, pertaining to </a:t>
            </a:r>
            <a:r>
              <a:rPr lang="en-US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or </a:t>
            </a:r>
            <a:r>
              <a:rPr lang="en-US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belonging to)</a:t>
            </a:r>
            <a:r>
              <a:rPr lang="en-US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cs-CZ" sz="4400" dirty="0"/>
              <a:t>3) </a:t>
            </a:r>
            <a:r>
              <a:rPr lang="en-US" sz="4400" dirty="0"/>
              <a:t>Derived adjectives </a:t>
            </a:r>
            <a:r>
              <a:rPr lang="en-US" sz="4400" dirty="0">
                <a:solidFill>
                  <a:srgbClr val="FFC000"/>
                </a:solidFill>
              </a:rPr>
              <a:t>ending </a:t>
            </a:r>
            <a:r>
              <a:rPr lang="cs-CZ" sz="4400" dirty="0">
                <a:solidFill>
                  <a:srgbClr val="FFC000"/>
                </a:solidFill>
              </a:rPr>
              <a:t>i</a:t>
            </a:r>
            <a:r>
              <a:rPr lang="en-US" sz="4400" dirty="0">
                <a:solidFill>
                  <a:srgbClr val="FFC000"/>
                </a:solidFill>
              </a:rPr>
              <a:t>n </a:t>
            </a:r>
            <a:r>
              <a:rPr lang="en-US" sz="4400" b="1" dirty="0">
                <a:solidFill>
                  <a:srgbClr val="CCFF99"/>
                </a:solidFill>
              </a:rPr>
              <a:t>-</a:t>
            </a:r>
            <a:r>
              <a:rPr lang="en-US" sz="4400" b="1" dirty="0" err="1">
                <a:solidFill>
                  <a:srgbClr val="CCFF99"/>
                </a:solidFill>
              </a:rPr>
              <a:t>bilis</a:t>
            </a:r>
            <a:r>
              <a:rPr lang="en-US" sz="4400" b="1" dirty="0">
                <a:solidFill>
                  <a:srgbClr val="CCFF99"/>
                </a:solidFill>
              </a:rPr>
              <a:t>, e</a:t>
            </a:r>
            <a:r>
              <a:rPr lang="en-US" sz="4400" dirty="0">
                <a:solidFill>
                  <a:srgbClr val="CCFF99"/>
                </a:solidFill>
              </a:rPr>
              <a:t>                   </a:t>
            </a:r>
            <a:r>
              <a:rPr lang="en-US" sz="4400" dirty="0" err="1">
                <a:solidFill>
                  <a:srgbClr val="000000"/>
                </a:solidFill>
              </a:rPr>
              <a:t>operabilis</a:t>
            </a:r>
            <a:r>
              <a:rPr lang="en-US" sz="4400" dirty="0">
                <a:solidFill>
                  <a:srgbClr val="000000"/>
                </a:solidFill>
              </a:rPr>
              <a:t>, e</a:t>
            </a:r>
            <a:r>
              <a:rPr lang="en-US" sz="4400" dirty="0"/>
              <a:t>; </a:t>
            </a:r>
            <a:r>
              <a:rPr lang="en-US" sz="4400" dirty="0" err="1"/>
              <a:t>sanabilis</a:t>
            </a:r>
            <a:r>
              <a:rPr lang="en-US" sz="4400" dirty="0"/>
              <a:t>, 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400" i="1" dirty="0">
                <a:solidFill>
                  <a:srgbClr val="BC0000"/>
                </a:solidFill>
              </a:rPr>
              <a:t>			   </a:t>
            </a:r>
            <a:r>
              <a:rPr lang="en-US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</a:t>
            </a:r>
            <a:r>
              <a:rPr lang="cs-CZ" sz="4400" i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equivalent</a:t>
            </a:r>
            <a:r>
              <a:rPr lang="cs-CZ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to </a:t>
            </a:r>
            <a:r>
              <a:rPr lang="cs-CZ" sz="4400" i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English</a:t>
            </a:r>
            <a:r>
              <a:rPr lang="cs-CZ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-</a:t>
            </a:r>
            <a:r>
              <a:rPr lang="cs-CZ" sz="4400" i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able</a:t>
            </a:r>
            <a:r>
              <a:rPr lang="en-US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)</a:t>
            </a:r>
            <a:r>
              <a:rPr lang="en-US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cs-CZ" sz="4400" dirty="0"/>
              <a:t>4) </a:t>
            </a:r>
            <a:r>
              <a:rPr lang="en-US" sz="4400" dirty="0"/>
              <a:t>Derived adjectives </a:t>
            </a:r>
            <a:r>
              <a:rPr lang="en-US" sz="4400" dirty="0">
                <a:solidFill>
                  <a:srgbClr val="FFC000"/>
                </a:solidFill>
              </a:rPr>
              <a:t>ending </a:t>
            </a:r>
            <a:r>
              <a:rPr lang="cs-CZ" sz="4400" dirty="0">
                <a:solidFill>
                  <a:srgbClr val="FFC000"/>
                </a:solidFill>
              </a:rPr>
              <a:t>i</a:t>
            </a:r>
            <a:r>
              <a:rPr lang="en-US" sz="4400" dirty="0">
                <a:solidFill>
                  <a:srgbClr val="FFC000"/>
                </a:solidFill>
              </a:rPr>
              <a:t>n</a:t>
            </a:r>
            <a:r>
              <a:rPr lang="en-US" sz="4400" dirty="0"/>
              <a:t> </a:t>
            </a:r>
            <a:r>
              <a:rPr lang="en-US" sz="4400" b="1" dirty="0">
                <a:solidFill>
                  <a:srgbClr val="CCFF99"/>
                </a:solidFill>
              </a:rPr>
              <a:t>-</a:t>
            </a:r>
            <a:r>
              <a:rPr lang="en-US" sz="4400" b="1" dirty="0" err="1">
                <a:solidFill>
                  <a:srgbClr val="CCFF99"/>
                </a:solidFill>
              </a:rPr>
              <a:t>formis</a:t>
            </a:r>
            <a:r>
              <a:rPr lang="en-US" sz="4400" b="1" dirty="0">
                <a:solidFill>
                  <a:srgbClr val="CCFF99"/>
                </a:solidFill>
              </a:rPr>
              <a:t>, e        </a:t>
            </a:r>
            <a:r>
              <a:rPr lang="en-US" sz="4400" dirty="0" err="1">
                <a:solidFill>
                  <a:srgbClr val="000000"/>
                </a:solidFill>
              </a:rPr>
              <a:t>pisiformis</a:t>
            </a:r>
            <a:r>
              <a:rPr lang="en-US" sz="4400" dirty="0">
                <a:solidFill>
                  <a:srgbClr val="000000"/>
                </a:solidFill>
              </a:rPr>
              <a:t>, e</a:t>
            </a:r>
            <a:r>
              <a:rPr lang="en-US" sz="4400" dirty="0"/>
              <a:t>;</a:t>
            </a:r>
            <a:r>
              <a:rPr lang="en-US" sz="4400" dirty="0">
                <a:solidFill>
                  <a:srgbClr val="000000"/>
                </a:solidFill>
              </a:rPr>
              <a:t> </a:t>
            </a:r>
            <a:r>
              <a:rPr lang="en-US" sz="4400" dirty="0" err="1">
                <a:solidFill>
                  <a:srgbClr val="000000"/>
                </a:solidFill>
              </a:rPr>
              <a:t>vermiformis</a:t>
            </a:r>
            <a:r>
              <a:rPr lang="en-US" sz="4400" dirty="0">
                <a:solidFill>
                  <a:srgbClr val="000000"/>
                </a:solidFill>
              </a:rPr>
              <a:t>, e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4400" i="1" dirty="0">
                <a:solidFill>
                  <a:srgbClr val="BC0000"/>
                </a:solidFill>
              </a:rPr>
              <a:t>      </a:t>
            </a:r>
            <a:r>
              <a:rPr lang="en-US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(means shaped like, </a:t>
            </a:r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L</a:t>
            </a:r>
            <a:r>
              <a:rPr lang="en-US" sz="44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atin</a:t>
            </a:r>
            <a:r>
              <a:rPr lang="en-US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equivalent to </a:t>
            </a:r>
            <a:r>
              <a:rPr lang="cs-CZ" sz="44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the</a:t>
            </a:r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cs-CZ" sz="4400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Greek</a:t>
            </a:r>
            <a:r>
              <a:rPr lang="cs-CZ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ending </a:t>
            </a:r>
            <a:r>
              <a:rPr lang="en-US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-</a:t>
            </a:r>
            <a:r>
              <a:rPr lang="en-US" sz="4400" i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oideus</a:t>
            </a:r>
            <a:r>
              <a:rPr lang="en-US" sz="4400" i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a, um)</a:t>
            </a:r>
            <a:r>
              <a:rPr lang="en-US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5219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91007"/>
            <a:ext cx="8784976" cy="575809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solidFill>
                  <a:srgbClr val="FFC000"/>
                </a:solidFill>
              </a:rPr>
              <a:t>1 </a:t>
            </a:r>
            <a:r>
              <a:rPr lang="cs-CZ" sz="2400" b="1" dirty="0" err="1">
                <a:solidFill>
                  <a:srgbClr val="FFC000"/>
                </a:solidFill>
              </a:rPr>
              <a:t>ending</a:t>
            </a:r>
            <a:r>
              <a:rPr lang="en-US" sz="2400" b="1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in nominative sg.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all</a:t>
            </a:r>
            <a:r>
              <a:rPr lang="cs-CZ" sz="2400" dirty="0"/>
              <a:t> </a:t>
            </a:r>
            <a:r>
              <a:rPr lang="cs-CZ" sz="2400" dirty="0" err="1"/>
              <a:t>three</a:t>
            </a:r>
            <a:r>
              <a:rPr lang="cs-CZ" sz="2400" dirty="0"/>
              <a:t> </a:t>
            </a:r>
            <a:r>
              <a:rPr lang="cs-CZ" sz="2400" dirty="0" err="1"/>
              <a:t>genders</a:t>
            </a:r>
            <a:r>
              <a:rPr lang="cs-CZ" sz="2400" dirty="0"/>
              <a:t> (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sz="3200" dirty="0"/>
              <a:t>+</a:t>
            </a:r>
            <a:r>
              <a:rPr lang="en-US" sz="3200" dirty="0">
                <a:solidFill>
                  <a:srgbClr val="FF0000"/>
                </a:solidFill>
              </a:rPr>
              <a:t>F</a:t>
            </a:r>
            <a:r>
              <a:rPr lang="en-US" sz="3200" dirty="0">
                <a:solidFill>
                  <a:srgbClr val="000000"/>
                </a:solidFill>
              </a:rPr>
              <a:t>+</a:t>
            </a:r>
            <a:r>
              <a:rPr lang="en-US" sz="3200" dirty="0">
                <a:solidFill>
                  <a:srgbClr val="99CC66"/>
                </a:solidFill>
              </a:rPr>
              <a:t>N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2400" dirty="0">
                <a:solidFill>
                  <a:srgbClr val="FFC000"/>
                </a:solidFill>
              </a:rPr>
              <a:t>always</a:t>
            </a:r>
            <a:r>
              <a:rPr lang="cs-CZ" sz="2400" dirty="0">
                <a:solidFill>
                  <a:srgbClr val="FFC000"/>
                </a:solidFill>
              </a:rPr>
              <a:t>	</a:t>
            </a:r>
            <a:r>
              <a:rPr lang="cs-CZ" sz="2400" dirty="0" err="1">
                <a:solidFill>
                  <a:srgbClr val="FFC000"/>
                </a:solidFill>
              </a:rPr>
              <a:t>followed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cs-CZ" sz="2400" dirty="0">
                <a:solidFill>
                  <a:srgbClr val="FFC000"/>
                </a:solidFill>
              </a:rPr>
              <a:t>by</a:t>
            </a:r>
            <a:r>
              <a:rPr lang="en-US" sz="2400" dirty="0">
                <a:solidFill>
                  <a:srgbClr val="FFC000"/>
                </a:solidFill>
              </a:rPr>
              <a:t> the</a:t>
            </a:r>
            <a:r>
              <a:rPr lang="cs-CZ" sz="2400" dirty="0">
                <a:solidFill>
                  <a:srgbClr val="FFC000"/>
                </a:solidFill>
              </a:rPr>
              <a:t> G</a:t>
            </a:r>
            <a:r>
              <a:rPr lang="en-US" sz="2400" dirty="0" err="1">
                <a:solidFill>
                  <a:srgbClr val="FFC000"/>
                </a:solidFill>
              </a:rPr>
              <a:t>enitive</a:t>
            </a:r>
            <a:r>
              <a:rPr lang="en-US" sz="2400" dirty="0">
                <a:solidFill>
                  <a:srgbClr val="FFC000"/>
                </a:solidFill>
              </a:rPr>
              <a:t> ending</a:t>
            </a:r>
            <a:r>
              <a:rPr lang="cs-CZ" sz="2400" dirty="0">
                <a:solidFill>
                  <a:srgbClr val="FFC000"/>
                </a:solidFill>
              </a:rPr>
              <a:t> in </a:t>
            </a:r>
            <a:r>
              <a:rPr lang="cs-CZ" sz="2400" dirty="0" err="1">
                <a:solidFill>
                  <a:srgbClr val="FFC000"/>
                </a:solidFill>
              </a:rPr>
              <a:t>vocabulary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format</a:t>
            </a:r>
            <a:endParaRPr lang="en-US" sz="2400" dirty="0">
              <a:solidFill>
                <a:srgbClr val="FFC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cs-CZ" dirty="0"/>
              <a:t>1) </a:t>
            </a:r>
            <a:r>
              <a:rPr lang="en-US" b="1" dirty="0">
                <a:solidFill>
                  <a:srgbClr val="FFC000"/>
                </a:solidFill>
              </a:rPr>
              <a:t>Underived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/>
              <a:t>adjectives like </a:t>
            </a:r>
            <a:r>
              <a:rPr lang="en-US" dirty="0" err="1"/>
              <a:t>recens</a:t>
            </a:r>
            <a:r>
              <a:rPr lang="en-US" dirty="0"/>
              <a:t>, </a:t>
            </a:r>
            <a:r>
              <a:rPr lang="en-US" dirty="0" err="1"/>
              <a:t>ntis</a:t>
            </a:r>
            <a:r>
              <a:rPr lang="en-US" dirty="0"/>
              <a:t>  </a:t>
            </a:r>
            <a:r>
              <a:rPr lang="en-US" i="1" dirty="0"/>
              <a:t>recent</a:t>
            </a:r>
            <a:r>
              <a:rPr lang="en-US" dirty="0"/>
              <a:t>; </a:t>
            </a:r>
            <a:r>
              <a:rPr lang="en-US" dirty="0" err="1"/>
              <a:t>latens</a:t>
            </a:r>
            <a:r>
              <a:rPr lang="en-US" dirty="0"/>
              <a:t>, </a:t>
            </a:r>
            <a:r>
              <a:rPr lang="en-US" dirty="0" err="1"/>
              <a:t>ntis</a:t>
            </a:r>
            <a:r>
              <a:rPr lang="en-US" dirty="0"/>
              <a:t>   </a:t>
            </a:r>
            <a:r>
              <a:rPr lang="cs-CZ" i="1" dirty="0" err="1"/>
              <a:t>hidden</a:t>
            </a:r>
            <a:r>
              <a:rPr lang="cs-CZ" dirty="0"/>
              <a:t>; </a:t>
            </a:r>
            <a:r>
              <a:rPr lang="cs-CZ" dirty="0" err="1"/>
              <a:t>teres</a:t>
            </a:r>
            <a:r>
              <a:rPr lang="cs-CZ" dirty="0"/>
              <a:t>, </a:t>
            </a:r>
            <a:r>
              <a:rPr lang="cs-CZ" dirty="0" err="1"/>
              <a:t>etis</a:t>
            </a:r>
            <a:r>
              <a:rPr lang="cs-CZ" dirty="0"/>
              <a:t> = </a:t>
            </a:r>
            <a:r>
              <a:rPr lang="cs-CZ" i="1" dirty="0" err="1"/>
              <a:t>round</a:t>
            </a:r>
            <a:endParaRPr lang="cs-CZ" i="1" dirty="0"/>
          </a:p>
          <a:p>
            <a:pPr>
              <a:lnSpc>
                <a:spcPct val="120000"/>
              </a:lnSpc>
            </a:pPr>
            <a:r>
              <a:rPr lang="cs-CZ" dirty="0"/>
              <a:t>2) </a:t>
            </a:r>
            <a:r>
              <a:rPr lang="en-US" dirty="0"/>
              <a:t>Derived adjectives </a:t>
            </a:r>
            <a:r>
              <a:rPr lang="en-US" dirty="0">
                <a:solidFill>
                  <a:srgbClr val="FFC000"/>
                </a:solidFill>
              </a:rPr>
              <a:t>ending </a:t>
            </a:r>
            <a:r>
              <a:rPr lang="cs-CZ" dirty="0">
                <a:solidFill>
                  <a:srgbClr val="FFC000"/>
                </a:solidFill>
              </a:rPr>
              <a:t>in </a:t>
            </a:r>
            <a:r>
              <a:rPr lang="en-US" b="1" dirty="0">
                <a:solidFill>
                  <a:srgbClr val="FFC000"/>
                </a:solidFill>
              </a:rPr>
              <a:t>-plex, </a:t>
            </a:r>
            <a:r>
              <a:rPr lang="en-US" b="1" dirty="0" err="1">
                <a:solidFill>
                  <a:srgbClr val="FFC000"/>
                </a:solidFill>
              </a:rPr>
              <a:t>plic</a:t>
            </a:r>
            <a:r>
              <a:rPr lang="en-US" dirty="0" err="1">
                <a:solidFill>
                  <a:srgbClr val="FFC000"/>
                </a:solidFill>
              </a:rPr>
              <a:t>is</a:t>
            </a:r>
            <a:r>
              <a:rPr lang="en-US" dirty="0">
                <a:solidFill>
                  <a:srgbClr val="FFC000"/>
                </a:solidFill>
              </a:rPr>
              <a:t>          </a:t>
            </a:r>
            <a:r>
              <a:rPr lang="en-US" dirty="0"/>
              <a:t>simplex, </a:t>
            </a:r>
            <a:r>
              <a:rPr lang="cs-CZ" dirty="0"/>
              <a:t>i</a:t>
            </a:r>
            <a:r>
              <a:rPr lang="en-US" dirty="0"/>
              <a:t>cis; duplex, </a:t>
            </a:r>
            <a:r>
              <a:rPr lang="cs-CZ" dirty="0"/>
              <a:t>i</a:t>
            </a:r>
            <a:r>
              <a:rPr lang="en-US" dirty="0"/>
              <a:t>cis</a:t>
            </a:r>
            <a:r>
              <a:rPr lang="cs-CZ" dirty="0"/>
              <a:t>; multiplex, </a:t>
            </a:r>
            <a:r>
              <a:rPr lang="cs-CZ" dirty="0" err="1"/>
              <a:t>icis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 			         </a:t>
            </a:r>
            <a:r>
              <a:rPr lang="en-US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(refers to number, multiplicity)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endParaRPr lang="en-US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/>
              <a:t>3) </a:t>
            </a:r>
            <a:r>
              <a:rPr lang="en-US" dirty="0"/>
              <a:t>Derived adjectives </a:t>
            </a:r>
            <a:r>
              <a:rPr lang="en-US" dirty="0">
                <a:solidFill>
                  <a:srgbClr val="FFC000"/>
                </a:solidFill>
              </a:rPr>
              <a:t>ending</a:t>
            </a:r>
            <a:r>
              <a:rPr lang="cs-CZ" dirty="0">
                <a:solidFill>
                  <a:srgbClr val="FFC000"/>
                </a:solidFill>
              </a:rPr>
              <a:t> i</a:t>
            </a:r>
            <a:r>
              <a:rPr lang="en-US" dirty="0">
                <a:solidFill>
                  <a:srgbClr val="FFC000"/>
                </a:solidFill>
              </a:rPr>
              <a:t>n</a:t>
            </a:r>
            <a:r>
              <a:rPr lang="en-US" dirty="0"/>
              <a:t> </a:t>
            </a:r>
            <a:r>
              <a:rPr lang="en-US" b="1" dirty="0">
                <a:solidFill>
                  <a:srgbClr val="FFC000"/>
                </a:solidFill>
              </a:rPr>
              <a:t>-ceps, </a:t>
            </a:r>
            <a:r>
              <a:rPr lang="en-US" b="1" dirty="0" err="1">
                <a:solidFill>
                  <a:srgbClr val="FFC000"/>
                </a:solidFill>
              </a:rPr>
              <a:t>cipitis</a:t>
            </a:r>
            <a:r>
              <a:rPr lang="en-US" b="1" dirty="0">
                <a:solidFill>
                  <a:srgbClr val="FFC000"/>
                </a:solidFill>
              </a:rPr>
              <a:t>     </a:t>
            </a:r>
            <a:r>
              <a:rPr lang="en-US" dirty="0"/>
              <a:t>biceps, </a:t>
            </a:r>
            <a:r>
              <a:rPr lang="en-US" dirty="0" err="1"/>
              <a:t>bicipitis</a:t>
            </a:r>
            <a:r>
              <a:rPr lang="cs-CZ" dirty="0"/>
              <a:t>; triceps, </a:t>
            </a:r>
            <a:r>
              <a:rPr lang="cs-CZ" dirty="0" err="1"/>
              <a:t>cipitis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i="1" dirty="0">
                <a:solidFill>
                  <a:srgbClr val="BC0000"/>
                </a:solidFill>
              </a:rPr>
              <a:t>			</a:t>
            </a:r>
            <a:r>
              <a:rPr lang="en-US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(refers to head-like </a:t>
            </a:r>
            <a:r>
              <a:rPr lang="en-US" i="1" dirty="0" err="1">
                <a:solidFill>
                  <a:schemeClr val="accent5">
                    <a:lumMod val="40000"/>
                    <a:lumOff val="60000"/>
                  </a:schemeClr>
                </a:solidFill>
              </a:rPr>
              <a:t>struc</a:t>
            </a:r>
            <a:r>
              <a:rPr lang="cs-CZ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tu</a:t>
            </a:r>
            <a:r>
              <a:rPr lang="en-US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res) </a:t>
            </a:r>
          </a:p>
          <a:p>
            <a:pPr>
              <a:lnSpc>
                <a:spcPct val="120000"/>
              </a:lnSpc>
            </a:pPr>
            <a:r>
              <a:rPr lang="cs-CZ" dirty="0"/>
              <a:t>4) o</a:t>
            </a:r>
            <a:r>
              <a:rPr lang="en-US" dirty="0" err="1"/>
              <a:t>riginally</a:t>
            </a:r>
            <a:r>
              <a:rPr lang="en-US" dirty="0"/>
              <a:t> </a:t>
            </a:r>
            <a:r>
              <a:rPr lang="en-US" u="sng" dirty="0"/>
              <a:t>participles</a:t>
            </a:r>
            <a:r>
              <a:rPr lang="en-US" dirty="0"/>
              <a:t> </a:t>
            </a:r>
            <a:r>
              <a:rPr lang="cs-CZ" dirty="0" err="1"/>
              <a:t>referring</a:t>
            </a:r>
            <a:r>
              <a:rPr lang="cs-CZ" dirty="0"/>
              <a:t> to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dirty="0"/>
              <a:t>action </a:t>
            </a:r>
            <a:r>
              <a:rPr lang="en-US" dirty="0">
                <a:solidFill>
                  <a:srgbClr val="FFC000"/>
                </a:solidFill>
              </a:rPr>
              <a:t>ending </a:t>
            </a:r>
            <a:r>
              <a:rPr lang="cs-CZ" dirty="0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rgbClr val="FFC000"/>
                </a:solidFill>
              </a:rPr>
              <a:t>n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-</a:t>
            </a:r>
            <a:r>
              <a:rPr lang="cs-CZ" b="1" dirty="0">
                <a:solidFill>
                  <a:srgbClr val="FFC000"/>
                </a:solidFill>
              </a:rPr>
              <a:t>ens/-</a:t>
            </a:r>
            <a:r>
              <a:rPr lang="en-US" b="1" dirty="0" err="1">
                <a:solidFill>
                  <a:srgbClr val="FFC000"/>
                </a:solidFill>
              </a:rPr>
              <a:t>ans</a:t>
            </a:r>
            <a:r>
              <a:rPr lang="en-US" b="1" dirty="0">
                <a:solidFill>
                  <a:srgbClr val="FFC000"/>
                </a:solidFill>
              </a:rPr>
              <a:t>, </a:t>
            </a:r>
            <a:r>
              <a:rPr lang="cs-CZ" b="1" dirty="0" err="1">
                <a:solidFill>
                  <a:srgbClr val="FFC000"/>
                </a:solidFill>
              </a:rPr>
              <a:t>entis</a:t>
            </a:r>
            <a:r>
              <a:rPr lang="cs-CZ" b="1" dirty="0">
                <a:solidFill>
                  <a:srgbClr val="FFC000"/>
                </a:solidFill>
              </a:rPr>
              <a:t>/</a:t>
            </a:r>
            <a:r>
              <a:rPr lang="cs-CZ" b="1" dirty="0" err="1">
                <a:solidFill>
                  <a:srgbClr val="FFC000"/>
                </a:solidFill>
              </a:rPr>
              <a:t>antis</a:t>
            </a: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u="sng" dirty="0" err="1"/>
              <a:t>equivalent</a:t>
            </a:r>
            <a:r>
              <a:rPr lang="cs-CZ" u="sng" dirty="0"/>
              <a:t>	to </a:t>
            </a:r>
            <a:r>
              <a:rPr lang="cs-CZ" u="sng" dirty="0" err="1"/>
              <a:t>English</a:t>
            </a:r>
            <a:r>
              <a:rPr lang="cs-CZ" u="sng" dirty="0"/>
              <a:t> –</a:t>
            </a:r>
            <a:r>
              <a:rPr lang="cs-CZ" u="sng" dirty="0" err="1"/>
              <a:t>ing</a:t>
            </a:r>
            <a:r>
              <a:rPr lang="cs-CZ" u="sng" dirty="0"/>
              <a:t> </a:t>
            </a:r>
            <a:r>
              <a:rPr lang="cs-CZ" u="sng" dirty="0" err="1"/>
              <a:t>forms</a:t>
            </a:r>
            <a:r>
              <a:rPr lang="cs-CZ" u="sng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en-US" i="1" dirty="0" err="1"/>
              <a:t>migrans</a:t>
            </a:r>
            <a:r>
              <a:rPr lang="en-US" i="1" dirty="0"/>
              <a:t>, antis; </a:t>
            </a:r>
            <a:r>
              <a:rPr lang="en-US" i="1" dirty="0" err="1"/>
              <a:t>ascendens</a:t>
            </a:r>
            <a:r>
              <a:rPr lang="en-US" i="1" dirty="0"/>
              <a:t>, </a:t>
            </a:r>
            <a:r>
              <a:rPr lang="en-US" i="1" dirty="0" err="1"/>
              <a:t>entis</a:t>
            </a:r>
            <a:r>
              <a:rPr lang="cs-CZ" i="1" dirty="0"/>
              <a:t>; </a:t>
            </a:r>
            <a:r>
              <a:rPr lang="cs-CZ" i="1" dirty="0" err="1"/>
              <a:t>communicans</a:t>
            </a:r>
            <a:r>
              <a:rPr lang="cs-CZ" i="1" dirty="0"/>
              <a:t>, </a:t>
            </a:r>
            <a:r>
              <a:rPr lang="cs-CZ" i="1" dirty="0" err="1"/>
              <a:t>ntis</a:t>
            </a:r>
            <a:endParaRPr lang="cs-CZ" sz="1400" dirty="0">
              <a:solidFill>
                <a:srgbClr val="BC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9653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DICTIONARY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63225"/>
            <a:ext cx="8829523" cy="4525963"/>
          </a:xfrm>
        </p:spPr>
        <p:txBody>
          <a:bodyPr>
            <a:normAutofit/>
          </a:bodyPr>
          <a:lstStyle/>
          <a:p>
            <a:r>
              <a:rPr lang="en-US" sz="2800" dirty="0"/>
              <a:t>ADJECTIVES OF 1</a:t>
            </a:r>
            <a:r>
              <a:rPr lang="en-US" sz="2800" baseline="30000" dirty="0"/>
              <a:t>st</a:t>
            </a:r>
            <a:r>
              <a:rPr lang="en-US" sz="2800" dirty="0"/>
              <a:t> and 2</a:t>
            </a:r>
            <a:r>
              <a:rPr lang="en-US" sz="2800" baseline="30000" dirty="0"/>
              <a:t>nd</a:t>
            </a:r>
            <a:r>
              <a:rPr lang="en-US" sz="2800" dirty="0"/>
              <a:t> DECLENSION         </a:t>
            </a:r>
            <a:endParaRPr lang="cs-CZ" sz="2800" dirty="0"/>
          </a:p>
          <a:p>
            <a:pPr lvl="1">
              <a:buNone/>
            </a:pPr>
            <a:r>
              <a:rPr lang="en-US" sz="2400" dirty="0"/>
              <a:t> </a:t>
            </a:r>
            <a:r>
              <a:rPr lang="en-US" sz="2400" dirty="0" err="1"/>
              <a:t>alb</a:t>
            </a:r>
            <a:r>
              <a:rPr lang="en-US" sz="2400" dirty="0" err="1">
                <a:solidFill>
                  <a:srgbClr val="3366FF"/>
                </a:solidFill>
              </a:rPr>
              <a:t>us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99CC66"/>
                </a:solidFill>
              </a:rPr>
              <a:t>um</a:t>
            </a:r>
            <a:r>
              <a:rPr lang="cs-CZ" sz="2400" dirty="0">
                <a:solidFill>
                  <a:srgbClr val="99CC66"/>
                </a:solidFill>
              </a:rPr>
              <a:t>	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M//F//N</a:t>
            </a:r>
          </a:p>
          <a:p>
            <a:pPr>
              <a:buNone/>
            </a:pPr>
            <a:r>
              <a:rPr lang="cs-CZ" sz="2800" dirty="0"/>
              <a:t>	  </a:t>
            </a:r>
            <a:r>
              <a:rPr lang="en-US" sz="2800" dirty="0" err="1"/>
              <a:t>nig</a:t>
            </a:r>
            <a:r>
              <a:rPr lang="en-US" sz="2800" dirty="0" err="1">
                <a:solidFill>
                  <a:srgbClr val="3366FF"/>
                </a:solidFill>
              </a:rPr>
              <a:t>er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99CC66"/>
                </a:solidFill>
              </a:rPr>
              <a:t>um</a:t>
            </a:r>
            <a:r>
              <a:rPr lang="cs-CZ" sz="2800" dirty="0">
                <a:solidFill>
                  <a:srgbClr val="99CC66"/>
                </a:solidFill>
              </a:rPr>
              <a:t>	 </a:t>
            </a:r>
            <a:r>
              <a:rPr lang="cs-CZ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M//F//N</a:t>
            </a:r>
          </a:p>
          <a:p>
            <a:pPr>
              <a:buNone/>
            </a:pPr>
            <a:endParaRPr lang="en-US" sz="2800" dirty="0">
              <a:solidFill>
                <a:srgbClr val="99CC66"/>
              </a:solidFill>
            </a:endParaRPr>
          </a:p>
          <a:p>
            <a:r>
              <a:rPr lang="en-US" sz="2800" dirty="0"/>
              <a:t>ADJECTIVES OF 3</a:t>
            </a:r>
            <a:r>
              <a:rPr lang="en-US" sz="2800" baseline="30000" dirty="0"/>
              <a:t>rd</a:t>
            </a:r>
            <a:r>
              <a:rPr lang="en-US" sz="2800" dirty="0"/>
              <a:t> DECLENSION                          </a:t>
            </a:r>
            <a:endParaRPr lang="cs-CZ" sz="2800" dirty="0"/>
          </a:p>
          <a:p>
            <a:pPr lvl="1"/>
            <a:r>
              <a:rPr lang="en-US" sz="2400" dirty="0" err="1"/>
              <a:t>ac</a:t>
            </a:r>
            <a:r>
              <a:rPr lang="en-US" sz="2400" dirty="0" err="1">
                <a:solidFill>
                  <a:srgbClr val="3366FF"/>
                </a:solidFill>
              </a:rPr>
              <a:t>er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is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B050"/>
                </a:solidFill>
              </a:rPr>
              <a:t>e</a:t>
            </a:r>
            <a:r>
              <a:rPr lang="cs-CZ" sz="2400" dirty="0">
                <a:solidFill>
                  <a:srgbClr val="00B050"/>
                </a:solidFill>
              </a:rPr>
              <a:t>  	</a:t>
            </a:r>
            <a:r>
              <a:rPr lang="cs-CZ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M//F//N</a:t>
            </a:r>
          </a:p>
          <a:p>
            <a:pPr lvl="1"/>
            <a:r>
              <a:rPr lang="en-US" sz="2400" dirty="0" err="1"/>
              <a:t>brev</a:t>
            </a:r>
            <a:r>
              <a:rPr lang="en-US" sz="2400" dirty="0" err="1">
                <a:solidFill>
                  <a:srgbClr val="FF0000"/>
                </a:solidFill>
              </a:rPr>
              <a:t>is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B050"/>
                </a:solidFill>
              </a:rPr>
              <a:t>e</a:t>
            </a:r>
            <a:r>
              <a:rPr lang="cs-CZ" sz="2400" dirty="0">
                <a:solidFill>
                  <a:srgbClr val="00B050"/>
                </a:solidFill>
              </a:rPr>
              <a:t>		</a:t>
            </a:r>
            <a:r>
              <a:rPr lang="cs-CZ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M+F//N</a:t>
            </a:r>
          </a:p>
          <a:p>
            <a:pPr lvl="1"/>
            <a:r>
              <a:rPr lang="en-US" sz="2400" dirty="0"/>
              <a:t>simple</a:t>
            </a:r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dirty="0"/>
              <a:t>, </a:t>
            </a:r>
            <a:r>
              <a:rPr lang="cs-CZ" sz="2400" dirty="0"/>
              <a:t>i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is</a:t>
            </a:r>
            <a:r>
              <a:rPr lang="cs-CZ" sz="2400" dirty="0"/>
              <a:t> / </a:t>
            </a:r>
            <a:r>
              <a:rPr lang="cs-CZ" sz="2400" dirty="0" err="1"/>
              <a:t>ascende</a:t>
            </a:r>
            <a:r>
              <a:rPr lang="cs-CZ" sz="2400" dirty="0" err="1">
                <a:solidFill>
                  <a:srgbClr val="FF0000"/>
                </a:solidFill>
              </a:rPr>
              <a:t>ns</a:t>
            </a:r>
            <a:r>
              <a:rPr lang="cs-CZ" sz="2400" dirty="0"/>
              <a:t>, </a:t>
            </a:r>
            <a:r>
              <a:rPr lang="cs-CZ" sz="2400" dirty="0" err="1">
                <a:solidFill>
                  <a:srgbClr val="00B050"/>
                </a:solidFill>
              </a:rPr>
              <a:t>nt</a:t>
            </a:r>
            <a:r>
              <a:rPr lang="cs-CZ" sz="2400" dirty="0" err="1">
                <a:solidFill>
                  <a:srgbClr val="FF0000"/>
                </a:solidFill>
              </a:rPr>
              <a:t>is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    </a:t>
            </a:r>
            <a:r>
              <a:rPr lang="cs-CZ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M+F+N//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GENITIVE SG.</a:t>
            </a:r>
            <a:r>
              <a:rPr lang="cs-CZ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43019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HOW TO DECLINE?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7211"/>
            <a:ext cx="8229600" cy="4389120"/>
          </a:xfrm>
        </p:spPr>
        <p:txBody>
          <a:bodyPr/>
          <a:lstStyle/>
          <a:p>
            <a:r>
              <a:rPr lang="en-US" sz="2800" dirty="0"/>
              <a:t>ADJECTIVES of 1</a:t>
            </a:r>
            <a:r>
              <a:rPr lang="en-US" sz="2800" baseline="30000" dirty="0"/>
              <a:t>st</a:t>
            </a:r>
            <a:r>
              <a:rPr lang="en-US" sz="2800" dirty="0"/>
              <a:t> and 2</a:t>
            </a:r>
            <a:r>
              <a:rPr lang="en-US" sz="2800" baseline="30000" dirty="0"/>
              <a:t>nd</a:t>
            </a:r>
            <a:r>
              <a:rPr lang="en-US" sz="2800" dirty="0"/>
              <a:t> declension </a:t>
            </a:r>
            <a:endParaRPr lang="cs-CZ" sz="2800" dirty="0"/>
          </a:p>
          <a:p>
            <a:pPr>
              <a:buNone/>
            </a:pPr>
            <a:r>
              <a:rPr lang="cs-CZ" sz="2800" dirty="0">
                <a:solidFill>
                  <a:srgbClr val="3366FF"/>
                </a:solidFill>
              </a:rPr>
              <a:t>			</a:t>
            </a:r>
            <a:r>
              <a:rPr lang="en-US" sz="2800" dirty="0" err="1">
                <a:solidFill>
                  <a:srgbClr val="3366FF"/>
                </a:solidFill>
              </a:rPr>
              <a:t>nervus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FF0000"/>
                </a:solidFill>
              </a:rPr>
              <a:t>vena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99CC66"/>
                </a:solidFill>
              </a:rPr>
              <a:t>septum</a:t>
            </a:r>
            <a:endParaRPr lang="cs-CZ" sz="2800" dirty="0">
              <a:solidFill>
                <a:srgbClr val="99CC66"/>
              </a:solidFill>
            </a:endParaRPr>
          </a:p>
          <a:p>
            <a:pPr>
              <a:buNone/>
            </a:pPr>
            <a:endParaRPr lang="en-US" sz="2800" dirty="0">
              <a:solidFill>
                <a:srgbClr val="99CC66"/>
              </a:solidFill>
            </a:endParaRPr>
          </a:p>
          <a:p>
            <a:r>
              <a:rPr lang="en-US" sz="2800" dirty="0"/>
              <a:t>ADJECTIVES of 3</a:t>
            </a:r>
            <a:r>
              <a:rPr lang="en-US" sz="2800" baseline="30000" dirty="0"/>
              <a:t>rd</a:t>
            </a:r>
            <a:r>
              <a:rPr lang="en-US" sz="2800" dirty="0"/>
              <a:t> declension</a:t>
            </a:r>
            <a:endParaRPr lang="en-US" sz="2800" i="1" dirty="0"/>
          </a:p>
          <a:p>
            <a:pPr marL="363538" indent="-363538">
              <a:buNone/>
            </a:pPr>
            <a:r>
              <a:rPr lang="cs-CZ" sz="2800" dirty="0">
                <a:solidFill>
                  <a:srgbClr val="3366FF"/>
                </a:solidFill>
              </a:rPr>
              <a:t>		</a:t>
            </a:r>
            <a:r>
              <a:rPr lang="cs-CZ" sz="2800" u="sng" dirty="0" err="1">
                <a:solidFill>
                  <a:schemeClr val="tx1"/>
                </a:solidFill>
              </a:rPr>
              <a:t>describing</a:t>
            </a:r>
            <a:r>
              <a:rPr lang="cs-CZ" sz="2800" u="sng" dirty="0">
                <a:solidFill>
                  <a:schemeClr val="tx1"/>
                </a:solidFill>
              </a:rPr>
              <a:t> M+F </a:t>
            </a:r>
            <a:r>
              <a:rPr lang="cs-CZ" sz="2800" u="sng" dirty="0" err="1">
                <a:solidFill>
                  <a:schemeClr val="tx1"/>
                </a:solidFill>
              </a:rPr>
              <a:t>nouns</a:t>
            </a:r>
            <a:r>
              <a:rPr lang="cs-CZ" sz="2800" u="sng" dirty="0">
                <a:solidFill>
                  <a:schemeClr val="tx1"/>
                </a:solidFill>
              </a:rPr>
              <a:t>: </a:t>
            </a:r>
            <a:r>
              <a:rPr lang="en-US" sz="2800" dirty="0">
                <a:solidFill>
                  <a:srgbClr val="FFC000"/>
                </a:solidFill>
              </a:rPr>
              <a:t>pelvis</a:t>
            </a:r>
            <a:r>
              <a:rPr lang="cs-CZ" sz="2800" dirty="0">
                <a:solidFill>
                  <a:srgbClr val="FFC000"/>
                </a:solidFill>
              </a:rPr>
              <a:t>    </a:t>
            </a:r>
            <a:r>
              <a:rPr lang="en-US" sz="2800" dirty="0">
                <a:solidFill>
                  <a:srgbClr val="FFFF00"/>
                </a:solidFill>
              </a:rPr>
              <a:t>BUT!!! </a:t>
            </a:r>
            <a:r>
              <a:rPr lang="cs-CZ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abl. </a:t>
            </a:r>
            <a:r>
              <a:rPr lang="en-US" sz="2800" dirty="0" err="1">
                <a:solidFill>
                  <a:srgbClr val="FFFF00"/>
                </a:solidFill>
              </a:rPr>
              <a:t>sg</a:t>
            </a:r>
            <a:r>
              <a:rPr lang="en-US" sz="2800" dirty="0">
                <a:solidFill>
                  <a:srgbClr val="FFFF00"/>
                </a:solidFill>
              </a:rPr>
              <a:t>. </a:t>
            </a:r>
            <a:r>
              <a:rPr lang="cs-CZ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-</a:t>
            </a:r>
            <a:r>
              <a:rPr lang="en-US" sz="2800" dirty="0" err="1">
                <a:solidFill>
                  <a:srgbClr val="FFFF00"/>
                </a:solidFill>
              </a:rPr>
              <a:t>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cs-CZ" sz="2800" dirty="0">
                <a:solidFill>
                  <a:srgbClr val="FFFF00"/>
                </a:solidFill>
              </a:rPr>
              <a:t>       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endParaRPr lang="cs-CZ" sz="2800" dirty="0">
              <a:solidFill>
                <a:srgbClr val="FFFF00"/>
              </a:solidFill>
            </a:endParaRPr>
          </a:p>
          <a:p>
            <a:pPr marL="363538" indent="-363538">
              <a:buNone/>
            </a:pPr>
            <a:r>
              <a:rPr lang="cs-CZ" sz="2800" dirty="0">
                <a:solidFill>
                  <a:srgbClr val="FFC000"/>
                </a:solidFill>
              </a:rPr>
              <a:t>		</a:t>
            </a:r>
            <a:r>
              <a:rPr lang="cs-CZ" sz="2800" u="sng" dirty="0" err="1">
                <a:solidFill>
                  <a:schemeClr val="tx1"/>
                </a:solidFill>
              </a:rPr>
              <a:t>describing</a:t>
            </a:r>
            <a:r>
              <a:rPr lang="cs-CZ" sz="2800" u="sng" dirty="0">
                <a:solidFill>
                  <a:schemeClr val="tx1"/>
                </a:solidFill>
              </a:rPr>
              <a:t> N </a:t>
            </a:r>
            <a:r>
              <a:rPr lang="cs-CZ" sz="2800" u="sng" dirty="0" err="1">
                <a:solidFill>
                  <a:schemeClr val="tx1"/>
                </a:solidFill>
              </a:rPr>
              <a:t>nouns</a:t>
            </a:r>
            <a:r>
              <a:rPr lang="cs-CZ" sz="2800" u="sng" dirty="0">
                <a:solidFill>
                  <a:schemeClr val="tx1"/>
                </a:solidFill>
              </a:rPr>
              <a:t>: </a:t>
            </a:r>
            <a:r>
              <a:rPr lang="en-US" sz="2800" dirty="0">
                <a:solidFill>
                  <a:srgbClr val="FFC000"/>
                </a:solidFill>
              </a:rPr>
              <a:t>rete </a:t>
            </a:r>
            <a:endParaRPr lang="cs-CZ" sz="2800" dirty="0">
              <a:solidFill>
                <a:srgbClr val="FFC000"/>
              </a:solidFill>
            </a:endParaRPr>
          </a:p>
          <a:p>
            <a:pPr marL="363538" indent="-363538">
              <a:buNone/>
            </a:pPr>
            <a:r>
              <a:rPr lang="cs-CZ" dirty="0">
                <a:solidFill>
                  <a:srgbClr val="FF0000"/>
                </a:solidFill>
              </a:rPr>
              <a:t>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855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42387" cy="68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9933" y="29109"/>
            <a:ext cx="942388" cy="688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942387" y="29109"/>
            <a:ext cx="371543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2000" b="1" i="1" dirty="0">
                <a:solidFill>
                  <a:srgbClr val="0070C0"/>
                </a:solidFill>
              </a:rPr>
              <a:t>musculus	            aorta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IS		</a:t>
            </a:r>
            <a:r>
              <a:rPr lang="cs-CZ" dirty="0"/>
              <a:t>DESCENDE</a:t>
            </a:r>
            <a:r>
              <a:rPr lang="cs-CZ" dirty="0">
                <a:solidFill>
                  <a:srgbClr val="0070C0"/>
                </a:solidFill>
              </a:rPr>
              <a:t>NS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IS		</a:t>
            </a:r>
            <a:r>
              <a:rPr lang="cs-CZ" dirty="0"/>
              <a:t>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00B050"/>
                </a:solidFill>
              </a:rPr>
              <a:t>IS</a:t>
            </a:r>
          </a:p>
          <a:p>
            <a:endParaRPr lang="cs-CZ" dirty="0"/>
          </a:p>
          <a:p>
            <a:r>
              <a:rPr lang="cs-CZ" u="sng" dirty="0"/>
              <a:t>BREV</a:t>
            </a:r>
            <a:r>
              <a:rPr lang="cs-CZ" u="sng" dirty="0">
                <a:solidFill>
                  <a:srgbClr val="00B050"/>
                </a:solidFill>
              </a:rPr>
              <a:t>EM	</a:t>
            </a:r>
            <a:r>
              <a:rPr lang="cs-CZ" u="sng" dirty="0"/>
              <a:t>DESCENDE</a:t>
            </a:r>
            <a:r>
              <a:rPr lang="cs-CZ" u="sng" dirty="0">
                <a:solidFill>
                  <a:srgbClr val="0070C0"/>
                </a:solidFill>
              </a:rPr>
              <a:t>NT</a:t>
            </a:r>
            <a:r>
              <a:rPr lang="cs-CZ" u="sng" dirty="0">
                <a:solidFill>
                  <a:srgbClr val="00B050"/>
                </a:solidFill>
              </a:rPr>
              <a:t>EM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FF0000"/>
                </a:solidFill>
              </a:rPr>
              <a:t>I		</a:t>
            </a:r>
            <a:r>
              <a:rPr lang="cs-CZ" dirty="0"/>
              <a:t>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FF0000"/>
                </a:solidFill>
              </a:rPr>
              <a:t>I</a:t>
            </a:r>
          </a:p>
          <a:p>
            <a:endParaRPr lang="cs-CZ" dirty="0"/>
          </a:p>
          <a:p>
            <a:r>
              <a:rPr lang="cs-CZ" u="sng" dirty="0"/>
              <a:t>BREV</a:t>
            </a:r>
            <a:r>
              <a:rPr lang="cs-CZ" u="sng" dirty="0">
                <a:solidFill>
                  <a:srgbClr val="00B050"/>
                </a:solidFill>
              </a:rPr>
              <a:t>ES	</a:t>
            </a:r>
            <a:r>
              <a:rPr lang="cs-CZ" u="sng" dirty="0"/>
              <a:t>DESCENDE</a:t>
            </a:r>
            <a:r>
              <a:rPr lang="cs-CZ" u="sng" dirty="0">
                <a:solidFill>
                  <a:srgbClr val="0070C0"/>
                </a:solidFill>
              </a:rPr>
              <a:t>NT</a:t>
            </a:r>
            <a:r>
              <a:rPr lang="cs-CZ" u="sng" dirty="0">
                <a:solidFill>
                  <a:srgbClr val="00B050"/>
                </a:solidFill>
              </a:rPr>
              <a:t>ES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IUM	</a:t>
            </a:r>
            <a:r>
              <a:rPr lang="cs-CZ" dirty="0"/>
              <a:t>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00B050"/>
                </a:solidFill>
              </a:rPr>
              <a:t>IUM</a:t>
            </a:r>
          </a:p>
          <a:p>
            <a:endParaRPr lang="cs-CZ" dirty="0"/>
          </a:p>
          <a:p>
            <a:r>
              <a:rPr lang="cs-CZ" u="sng" dirty="0"/>
              <a:t>BREV</a:t>
            </a:r>
            <a:r>
              <a:rPr lang="cs-CZ" u="sng" dirty="0">
                <a:solidFill>
                  <a:srgbClr val="00B050"/>
                </a:solidFill>
              </a:rPr>
              <a:t>ES	</a:t>
            </a:r>
            <a:r>
              <a:rPr lang="cs-CZ" u="sng" dirty="0"/>
              <a:t>DESCENDE</a:t>
            </a:r>
            <a:r>
              <a:rPr lang="cs-CZ" u="sng" dirty="0">
                <a:solidFill>
                  <a:srgbClr val="0070C0"/>
                </a:solidFill>
              </a:rPr>
              <a:t>NT</a:t>
            </a:r>
            <a:r>
              <a:rPr lang="cs-CZ" u="sng" dirty="0">
                <a:solidFill>
                  <a:srgbClr val="00B050"/>
                </a:solidFill>
              </a:rPr>
              <a:t>ES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IBUS	</a:t>
            </a:r>
            <a:r>
              <a:rPr lang="cs-CZ" dirty="0"/>
              <a:t>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00B050"/>
                </a:solidFill>
              </a:rPr>
              <a:t>IBUS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26620" y="29109"/>
            <a:ext cx="37316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sz="2000" b="1" i="1" dirty="0" err="1">
                <a:solidFill>
                  <a:srgbClr val="0070C0"/>
                </a:solidFill>
              </a:rPr>
              <a:t>caput</a:t>
            </a:r>
            <a:r>
              <a:rPr lang="cs-CZ" sz="2000" b="1" dirty="0">
                <a:solidFill>
                  <a:srgbClr val="0070C0"/>
                </a:solidFill>
              </a:rPr>
              <a:t>		</a:t>
            </a:r>
            <a:r>
              <a:rPr lang="cs-CZ" sz="2000" b="1" i="1" dirty="0" err="1">
                <a:solidFill>
                  <a:srgbClr val="0070C0"/>
                </a:solidFill>
              </a:rPr>
              <a:t>colon</a:t>
            </a:r>
            <a:endParaRPr lang="cs-CZ" sz="2000" b="1" i="1" dirty="0">
              <a:solidFill>
                <a:srgbClr val="0070C0"/>
              </a:solidFill>
            </a:endParaRPr>
          </a:p>
          <a:p>
            <a:endParaRPr lang="cs-CZ" i="1" dirty="0"/>
          </a:p>
          <a:p>
            <a:endParaRPr lang="cs-CZ" i="1" dirty="0"/>
          </a:p>
          <a:p>
            <a:endParaRPr lang="cs-CZ" i="1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E</a:t>
            </a:r>
            <a:r>
              <a:rPr lang="cs-CZ" dirty="0"/>
              <a:t>		DESCENDE</a:t>
            </a:r>
            <a:r>
              <a:rPr lang="cs-CZ" dirty="0">
                <a:solidFill>
                  <a:srgbClr val="0070C0"/>
                </a:solidFill>
              </a:rPr>
              <a:t>NS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IS</a:t>
            </a:r>
            <a:r>
              <a:rPr lang="cs-CZ" dirty="0"/>
              <a:t>		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00B050"/>
                </a:solidFill>
              </a:rPr>
              <a:t>IS</a:t>
            </a:r>
          </a:p>
          <a:p>
            <a:endParaRPr lang="cs-CZ" dirty="0"/>
          </a:p>
          <a:p>
            <a:r>
              <a:rPr lang="cs-CZ" u="sng" dirty="0"/>
              <a:t>BREV</a:t>
            </a:r>
            <a:r>
              <a:rPr lang="cs-CZ" u="sng" dirty="0">
                <a:solidFill>
                  <a:srgbClr val="00B050"/>
                </a:solidFill>
              </a:rPr>
              <a:t>E</a:t>
            </a:r>
            <a:r>
              <a:rPr lang="cs-CZ" u="sng" dirty="0"/>
              <a:t>		DESCENDE</a:t>
            </a:r>
            <a:r>
              <a:rPr lang="cs-CZ" u="sng" dirty="0">
                <a:solidFill>
                  <a:srgbClr val="0070C0"/>
                </a:solidFill>
              </a:rPr>
              <a:t>NS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FF0000"/>
                </a:solidFill>
              </a:rPr>
              <a:t>I</a:t>
            </a:r>
            <a:r>
              <a:rPr lang="cs-CZ" dirty="0"/>
              <a:t>		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FF0000"/>
                </a:solidFill>
              </a:rPr>
              <a:t>I</a:t>
            </a:r>
          </a:p>
          <a:p>
            <a:endParaRPr lang="cs-CZ" dirty="0"/>
          </a:p>
          <a:p>
            <a:r>
              <a:rPr lang="cs-CZ" u="sng" dirty="0"/>
              <a:t>BREV</a:t>
            </a:r>
            <a:r>
              <a:rPr lang="cs-CZ" u="sng" dirty="0">
                <a:solidFill>
                  <a:srgbClr val="00B050"/>
                </a:solidFill>
              </a:rPr>
              <a:t>IA</a:t>
            </a:r>
            <a:r>
              <a:rPr lang="cs-CZ" u="sng" dirty="0"/>
              <a:t>		DESCENDE</a:t>
            </a:r>
            <a:r>
              <a:rPr lang="cs-CZ" u="sng" dirty="0">
                <a:solidFill>
                  <a:srgbClr val="0070C0"/>
                </a:solidFill>
              </a:rPr>
              <a:t>NT</a:t>
            </a:r>
            <a:r>
              <a:rPr lang="cs-CZ" u="sng" dirty="0">
                <a:solidFill>
                  <a:srgbClr val="00B050"/>
                </a:solidFill>
              </a:rPr>
              <a:t>IA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IUM</a:t>
            </a:r>
            <a:r>
              <a:rPr lang="cs-CZ" dirty="0"/>
              <a:t>	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00B050"/>
                </a:solidFill>
              </a:rPr>
              <a:t>IUM</a:t>
            </a:r>
          </a:p>
          <a:p>
            <a:endParaRPr lang="cs-CZ" dirty="0"/>
          </a:p>
          <a:p>
            <a:r>
              <a:rPr lang="cs-CZ" u="sng" dirty="0"/>
              <a:t>BREV</a:t>
            </a:r>
            <a:r>
              <a:rPr lang="cs-CZ" u="sng" dirty="0">
                <a:solidFill>
                  <a:srgbClr val="00B050"/>
                </a:solidFill>
              </a:rPr>
              <a:t>IA</a:t>
            </a:r>
            <a:r>
              <a:rPr lang="cs-CZ" u="sng" dirty="0"/>
              <a:t>		DESCENDE</a:t>
            </a:r>
            <a:r>
              <a:rPr lang="cs-CZ" u="sng" dirty="0">
                <a:solidFill>
                  <a:srgbClr val="0070C0"/>
                </a:solidFill>
              </a:rPr>
              <a:t>NT</a:t>
            </a:r>
            <a:r>
              <a:rPr lang="cs-CZ" u="sng" dirty="0">
                <a:solidFill>
                  <a:srgbClr val="00B050"/>
                </a:solidFill>
              </a:rPr>
              <a:t>IA</a:t>
            </a:r>
          </a:p>
          <a:p>
            <a:endParaRPr lang="cs-CZ" dirty="0"/>
          </a:p>
          <a:p>
            <a:r>
              <a:rPr lang="cs-CZ" dirty="0"/>
              <a:t>BREV</a:t>
            </a:r>
            <a:r>
              <a:rPr lang="cs-CZ" dirty="0">
                <a:solidFill>
                  <a:srgbClr val="00B050"/>
                </a:solidFill>
              </a:rPr>
              <a:t>IBUS</a:t>
            </a:r>
            <a:r>
              <a:rPr lang="cs-CZ" dirty="0"/>
              <a:t>	DESCENDE</a:t>
            </a:r>
            <a:r>
              <a:rPr lang="cs-CZ" dirty="0">
                <a:solidFill>
                  <a:srgbClr val="0070C0"/>
                </a:solidFill>
              </a:rPr>
              <a:t>NT</a:t>
            </a:r>
            <a:r>
              <a:rPr lang="cs-CZ" dirty="0">
                <a:solidFill>
                  <a:srgbClr val="00B050"/>
                </a:solidFill>
              </a:rPr>
              <a:t>IBUS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55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3rd </a:t>
            </a:r>
            <a:r>
              <a:rPr lang="cs-CZ" dirty="0" err="1"/>
              <a:t>declension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578487"/>
              </p:ext>
            </p:extLst>
          </p:nvPr>
        </p:nvGraphicFramePr>
        <p:xfrm>
          <a:off x="579121" y="2114380"/>
          <a:ext cx="8107679" cy="4097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4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two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forms</a:t>
                      </a:r>
                      <a:r>
                        <a:rPr lang="cs-CZ" dirty="0"/>
                        <a:t>:</a:t>
                      </a:r>
                      <a:r>
                        <a:rPr lang="cs-CZ" baseline="0" dirty="0"/>
                        <a:t> m+f/n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one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form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for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all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genders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/>
                        <a:t>1. </a:t>
                      </a:r>
                      <a:r>
                        <a:rPr lang="cs-CZ" dirty="0" err="1"/>
                        <a:t>singular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/>
                        <a:t>brev</a:t>
                      </a:r>
                      <a:r>
                        <a:rPr lang="cs-CZ" b="1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cs-CZ" b="1" dirty="0"/>
                        <a:t>                          brev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simplex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brev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brev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em</a:t>
                      </a:r>
                      <a:r>
                        <a:rPr lang="cs-CZ" dirty="0"/>
                        <a:t>                       breve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em</a:t>
                      </a:r>
                      <a:r>
                        <a:rPr lang="cs-CZ" dirty="0"/>
                        <a:t>                  simplex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brev</a:t>
                      </a:r>
                      <a:r>
                        <a:rPr lang="cs-CZ" dirty="0"/>
                        <a:t>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542">
                <a:tc>
                  <a:txBody>
                    <a:bodyPr/>
                    <a:lstStyle/>
                    <a:p>
                      <a:r>
                        <a:rPr lang="cs-CZ" dirty="0"/>
                        <a:t>1. </a:t>
                      </a:r>
                      <a:r>
                        <a:rPr lang="cs-CZ" dirty="0" err="1"/>
                        <a:t>plural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brev</a:t>
                      </a:r>
                      <a:r>
                        <a:rPr lang="cs-CZ" dirty="0"/>
                        <a:t>-es                      </a:t>
                      </a:r>
                      <a:r>
                        <a:rPr lang="cs-CZ" dirty="0" err="1"/>
                        <a:t>brev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-es                 </a:t>
                      </a:r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brev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ium</a:t>
                      </a:r>
                      <a:r>
                        <a:rPr lang="cs-CZ" dirty="0"/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ium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brev</a:t>
                      </a:r>
                      <a:r>
                        <a:rPr lang="cs-CZ" dirty="0"/>
                        <a:t>-es                      </a:t>
                      </a:r>
                      <a:r>
                        <a:rPr lang="cs-CZ" dirty="0" err="1"/>
                        <a:t>brev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-es                 </a:t>
                      </a:r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brev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ibus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simplic</a:t>
                      </a:r>
                      <a:r>
                        <a:rPr lang="cs-CZ" dirty="0"/>
                        <a:t>-</a:t>
                      </a:r>
                      <a:r>
                        <a:rPr lang="cs-CZ" dirty="0" err="1"/>
                        <a:t>ibus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17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400" dirty="0">
                <a:solidFill>
                  <a:srgbClr val="CB0202"/>
                </a:solidFill>
                <a:latin typeface="Cambria"/>
                <a:cs typeface="Cambria"/>
              </a:rPr>
              <a:t>Derive adjectives using endings </a:t>
            </a:r>
            <a:br>
              <a:rPr lang="en-US" sz="3400" dirty="0">
                <a:solidFill>
                  <a:srgbClr val="CB0202"/>
                </a:solidFill>
                <a:latin typeface="Cambria"/>
                <a:cs typeface="Cambria"/>
              </a:rPr>
            </a:br>
            <a:r>
              <a:rPr lang="en-US" sz="3400" b="1" dirty="0">
                <a:solidFill>
                  <a:srgbClr val="CB0202"/>
                </a:solidFill>
                <a:latin typeface="Cambria"/>
                <a:cs typeface="Cambria"/>
              </a:rPr>
              <a:t>-</a:t>
            </a:r>
            <a:r>
              <a:rPr lang="en-US" sz="3400" b="1" dirty="0" err="1">
                <a:solidFill>
                  <a:srgbClr val="CB0202"/>
                </a:solidFill>
                <a:latin typeface="Cambria"/>
                <a:cs typeface="Cambria"/>
              </a:rPr>
              <a:t>alis</a:t>
            </a:r>
            <a:r>
              <a:rPr lang="en-US" sz="3400" b="1" dirty="0">
                <a:solidFill>
                  <a:srgbClr val="CB0202"/>
                </a:solidFill>
                <a:latin typeface="Cambria"/>
                <a:cs typeface="Cambria"/>
              </a:rPr>
              <a:t>, e </a:t>
            </a:r>
            <a:r>
              <a:rPr lang="en-US" sz="3400" dirty="0">
                <a:solidFill>
                  <a:srgbClr val="CB0202"/>
                </a:solidFill>
                <a:latin typeface="Cambria"/>
                <a:cs typeface="Cambria"/>
              </a:rPr>
              <a:t>or </a:t>
            </a:r>
            <a:r>
              <a:rPr lang="en-US" sz="3400" b="1" dirty="0">
                <a:solidFill>
                  <a:srgbClr val="CB0202"/>
                </a:solidFill>
                <a:latin typeface="Cambria"/>
                <a:cs typeface="Cambria"/>
              </a:rPr>
              <a:t>-</a:t>
            </a:r>
            <a:r>
              <a:rPr lang="en-US" sz="3400" b="1" dirty="0" err="1">
                <a:solidFill>
                  <a:srgbClr val="CB0202"/>
                </a:solidFill>
                <a:latin typeface="Cambria"/>
                <a:cs typeface="Cambria"/>
              </a:rPr>
              <a:t>aris</a:t>
            </a:r>
            <a:r>
              <a:rPr lang="en-US" sz="3400" b="1" dirty="0">
                <a:solidFill>
                  <a:srgbClr val="CB0202"/>
                </a:solidFill>
                <a:latin typeface="Cambria"/>
                <a:cs typeface="Cambria"/>
              </a:rPr>
              <a:t>, 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2494"/>
            <a:ext cx="8229600" cy="4925505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>
                <a:solidFill>
                  <a:srgbClr val="0070C0"/>
                </a:solidFill>
                <a:latin typeface="Cambria"/>
                <a:cs typeface="Cambria"/>
              </a:rPr>
              <a:t>costa/ cost- + </a:t>
            </a:r>
            <a:r>
              <a:rPr lang="en-US" sz="2600" dirty="0" err="1">
                <a:solidFill>
                  <a:srgbClr val="0070C0"/>
                </a:solidFill>
                <a:latin typeface="Cambria"/>
                <a:cs typeface="Cambria"/>
              </a:rPr>
              <a:t>alis</a:t>
            </a:r>
            <a:r>
              <a:rPr lang="en-US" sz="2600" dirty="0">
                <a:solidFill>
                  <a:srgbClr val="0070C0"/>
                </a:solidFill>
                <a:latin typeface="Cambria"/>
                <a:cs typeface="Cambria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costalis</a:t>
            </a:r>
            <a:r>
              <a:rPr lang="en-US" sz="2600" b="1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, e</a:t>
            </a:r>
          </a:p>
          <a:p>
            <a:r>
              <a:rPr lang="en-US" sz="2600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femur / </a:t>
            </a:r>
            <a:r>
              <a:rPr lang="en-US" sz="2600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femor</a:t>
            </a:r>
            <a:r>
              <a:rPr lang="en-US" sz="2600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- + </a:t>
            </a:r>
            <a:r>
              <a:rPr lang="en-US" sz="2600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alis</a:t>
            </a:r>
            <a:r>
              <a:rPr lang="en-US" sz="2600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, e </a:t>
            </a:r>
            <a:r>
              <a:rPr lang="en-US" sz="2600" b="1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⇢ </a:t>
            </a:r>
            <a:r>
              <a:rPr lang="en-US" sz="2600" b="1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femoralis</a:t>
            </a:r>
            <a:r>
              <a:rPr lang="en-US" sz="2600" b="1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, e</a:t>
            </a:r>
            <a:endParaRPr lang="en-US" sz="2600" b="1" dirty="0">
              <a:solidFill>
                <a:srgbClr val="0070C0"/>
              </a:solidFill>
              <a:latin typeface="Cambria"/>
              <a:cs typeface="Cambria"/>
            </a:endParaRPr>
          </a:p>
          <a:p>
            <a:r>
              <a:rPr lang="en-US" sz="2600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musculus</a:t>
            </a:r>
            <a:r>
              <a:rPr lang="en-US" sz="2600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/ </a:t>
            </a:r>
            <a:r>
              <a:rPr lang="en-US" sz="2600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muscul</a:t>
            </a:r>
            <a:r>
              <a:rPr lang="en-US" sz="2600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-  + </a:t>
            </a:r>
            <a:r>
              <a:rPr lang="en-US" sz="2600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aris</a:t>
            </a:r>
            <a:r>
              <a:rPr lang="en-US" sz="2600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, e </a:t>
            </a:r>
            <a:r>
              <a:rPr lang="en-US" sz="2600" b="1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muscularis</a:t>
            </a:r>
            <a:r>
              <a:rPr lang="en-US" sz="2600" b="1" dirty="0">
                <a:solidFill>
                  <a:srgbClr val="0070C0"/>
                </a:solidFill>
                <a:latin typeface="Cambria"/>
                <a:ea typeface="Wingdings"/>
                <a:cs typeface="Cambria"/>
                <a:sym typeface="Wingdings"/>
              </a:rPr>
              <a:t>, 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dorsum		</a:t>
            </a: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intestinum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cervix	      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labium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facies			nasus		</a:t>
            </a: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pulmo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      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viscera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margo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medulla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vestibulum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bronchus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endParaRPr lang="en-US" sz="2800" dirty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apex			</a:t>
            </a: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digitus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spina		maxilla    </a:t>
            </a:r>
            <a:endParaRPr lang="cs-CZ" sz="2800" dirty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superficies		sternum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tonsilla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paries</a:t>
            </a:r>
            <a:endParaRPr lang="en-US" sz="2800" dirty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rectum		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orbita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vagina		pectus</a:t>
            </a:r>
            <a:endParaRPr lang="cs-CZ" sz="2800" dirty="0">
              <a:solidFill>
                <a:srgbClr val="000000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p</a:t>
            </a:r>
            <a:r>
              <a:rPr lang="en-US" sz="2800" dirty="0" err="1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atella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abdomen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ren</a:t>
            </a:r>
            <a:r>
              <a:rPr lang="cs-CZ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</a:t>
            </a:r>
            <a:r>
              <a:rPr lang="en-US" sz="28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frons</a:t>
            </a:r>
          </a:p>
          <a:p>
            <a:endParaRPr lang="en-US" sz="2600" b="1" dirty="0">
              <a:solidFill>
                <a:srgbClr val="CB0202"/>
              </a:solidFill>
              <a:latin typeface="Cambria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Cambria"/>
                <a:ea typeface="Wingdings"/>
                <a:cs typeface="Cambria"/>
                <a:sym typeface="Wingdings"/>
              </a:rPr>
              <a:t>									</a:t>
            </a:r>
            <a:endParaRPr lang="en-US" sz="2600" b="1" dirty="0">
              <a:solidFill>
                <a:srgbClr val="CB0202"/>
              </a:solidFill>
              <a:latin typeface="Cambria"/>
              <a:ea typeface="Wingdings"/>
              <a:cs typeface="Cambria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521139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ktiva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Retrospektiva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Retrospektiva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Retrospektiva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5.xml><?xml version="1.0" encoding="utf-8"?>
<a:themeOverride xmlns:a="http://schemas.openxmlformats.org/drawingml/2006/main">
  <a:clrScheme name="Retrospektiva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612</Words>
  <Application>Microsoft Office PowerPoint</Application>
  <PresentationFormat>Předvádění na obrazovce (4:3)</PresentationFormat>
  <Paragraphs>282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Calibri</vt:lpstr>
      <vt:lpstr>Calibri Light</vt:lpstr>
      <vt:lpstr>Cambria</vt:lpstr>
      <vt:lpstr>Times New Roman</vt:lpstr>
      <vt:lpstr>Retrospektiva</vt:lpstr>
      <vt:lpstr>          ADJECTIVES OF 3RD DECLENSION</vt:lpstr>
      <vt:lpstr>Prezentace aplikace PowerPoint</vt:lpstr>
      <vt:lpstr>Prezentace aplikace PowerPoint</vt:lpstr>
      <vt:lpstr>Prezentace aplikace PowerPoint</vt:lpstr>
      <vt:lpstr>DICTIONARY ENTRY</vt:lpstr>
      <vt:lpstr>HOW TO DECLINE?</vt:lpstr>
      <vt:lpstr>Prezentace aplikace PowerPoint</vt:lpstr>
      <vt:lpstr>Adjectives of 3rd declension</vt:lpstr>
      <vt:lpstr>Derive adjectives using endings  -alis, e or -aris, e</vt:lpstr>
      <vt:lpstr>Choose proper adjective forms for the following nouns</vt:lpstr>
      <vt:lpstr>Prezentace aplikace PowerPoint</vt:lpstr>
      <vt:lpstr>Prezentace aplikace PowerPoint</vt:lpstr>
      <vt:lpstr>Match the expressions on the left with the expressions on the right to form clinical terms.</vt:lpstr>
      <vt:lpstr>Compare and tell the difference</vt:lpstr>
      <vt:lpstr>Form grammatically correct anatomical terms, do not change the word order.</vt:lpstr>
      <vt:lpstr>Put the terms into the correct order to form diagnoses. Do not change the endings.</vt:lpstr>
      <vt:lpstr>COMPLETE THE SUDOKU     the same expression                                     the same case</vt:lpstr>
      <vt:lpstr>Prezentace aplikace PowerPoint</vt:lpstr>
      <vt:lpstr>Put the underlined terms in the opposite number.</vt:lpstr>
      <vt:lpstr>Translate into Latin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ADJECTIVES OF 3RD DECLENSION</dc:title>
  <dc:creator>Natália Gachallová</dc:creator>
  <cp:lastModifiedBy>Natália Gachallová</cp:lastModifiedBy>
  <cp:revision>13</cp:revision>
  <dcterms:created xsi:type="dcterms:W3CDTF">2019-11-04T19:49:34Z</dcterms:created>
  <dcterms:modified xsi:type="dcterms:W3CDTF">2019-11-04T20:42:49Z</dcterms:modified>
</cp:coreProperties>
</file>