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84" r:id="rId3"/>
    <p:sldId id="281" r:id="rId4"/>
    <p:sldId id="287" r:id="rId5"/>
    <p:sldId id="288" r:id="rId6"/>
    <p:sldId id="282" r:id="rId7"/>
    <p:sldId id="292" r:id="rId8"/>
    <p:sldId id="291" r:id="rId9"/>
    <p:sldId id="289" r:id="rId10"/>
    <p:sldId id="283" r:id="rId11"/>
    <p:sldId id="267" r:id="rId12"/>
    <p:sldId id="268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190E7-CD6E-4035-8B1B-9849B3F851C0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0A853-4D5D-4955-A71A-5A95C167B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477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E3F56-18FB-834D-83D9-E9ADF949C7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30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1F94914-43C3-4C22-8443-920F7C2A605D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smtClean="0"/>
              <a:t> 10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Basic </a:t>
            </a:r>
            <a:r>
              <a:rPr lang="cs-CZ" dirty="0" err="1" smtClean="0">
                <a:solidFill>
                  <a:srgbClr val="FF0000"/>
                </a:solidFill>
              </a:rPr>
              <a:t>medical</a:t>
            </a:r>
            <a:r>
              <a:rPr lang="cs-CZ" dirty="0" smtClean="0">
                <a:solidFill>
                  <a:srgbClr val="FF0000"/>
                </a:solidFill>
              </a:rPr>
              <a:t> terminology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66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Adjectives</a:t>
            </a:r>
            <a:r>
              <a:rPr lang="cs-CZ" dirty="0" smtClean="0">
                <a:solidFill>
                  <a:srgbClr val="FF0000"/>
                </a:solidFill>
              </a:rPr>
              <a:t> of the 3rd </a:t>
            </a:r>
            <a:r>
              <a:rPr lang="cs-CZ" dirty="0" err="1" smtClean="0">
                <a:solidFill>
                  <a:srgbClr val="FF0000"/>
                </a:solidFill>
              </a:rPr>
              <a:t>declension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5817721"/>
              </p:ext>
            </p:extLst>
          </p:nvPr>
        </p:nvGraphicFramePr>
        <p:xfrm>
          <a:off x="179512" y="1591727"/>
          <a:ext cx="8826220" cy="4051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5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14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478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214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err="1" smtClean="0"/>
                        <a:t>three</a:t>
                      </a:r>
                      <a:r>
                        <a:rPr lang="cs-CZ" sz="1500" dirty="0" smtClean="0"/>
                        <a:t> </a:t>
                      </a:r>
                      <a:r>
                        <a:rPr lang="cs-CZ" sz="1500" dirty="0" err="1" smtClean="0"/>
                        <a:t>forms</a:t>
                      </a:r>
                      <a:r>
                        <a:rPr lang="cs-CZ" sz="1500" dirty="0" smtClean="0"/>
                        <a:t>:</a:t>
                      </a:r>
                      <a:r>
                        <a:rPr lang="cs-CZ" sz="1500" baseline="0" dirty="0" smtClean="0"/>
                        <a:t> m. / f. / n.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err="1" smtClean="0"/>
                        <a:t>two</a:t>
                      </a:r>
                      <a:r>
                        <a:rPr lang="cs-CZ" sz="1500" dirty="0" smtClean="0"/>
                        <a:t> </a:t>
                      </a:r>
                      <a:r>
                        <a:rPr lang="cs-CZ" sz="1500" dirty="0" err="1" smtClean="0"/>
                        <a:t>forms</a:t>
                      </a:r>
                      <a:r>
                        <a:rPr lang="cs-CZ" sz="1500" dirty="0" smtClean="0"/>
                        <a:t>:</a:t>
                      </a:r>
                      <a:r>
                        <a:rPr lang="cs-CZ" sz="1500" baseline="0" dirty="0" smtClean="0"/>
                        <a:t> m. + f. /n.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err="1" smtClean="0"/>
                        <a:t>one</a:t>
                      </a:r>
                      <a:r>
                        <a:rPr lang="cs-CZ" sz="1500" smtClean="0"/>
                        <a:t> form:</a:t>
                      </a:r>
                      <a:r>
                        <a:rPr lang="cs-CZ" sz="1500" baseline="0" smtClean="0"/>
                        <a:t> m. + f. + n.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sz="1500" dirty="0" smtClean="0"/>
                        <a:t>1. (</a:t>
                      </a:r>
                      <a:r>
                        <a:rPr lang="cs-CZ" sz="1500" dirty="0" err="1" smtClean="0"/>
                        <a:t>sg</a:t>
                      </a:r>
                      <a:r>
                        <a:rPr lang="cs-CZ" sz="1500" dirty="0" smtClean="0"/>
                        <a:t>.)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b="1" dirty="0" smtClean="0">
                          <a:solidFill>
                            <a:schemeClr val="tx1"/>
                          </a:solidFill>
                        </a:rPr>
                        <a:t>ac</a:t>
                      </a:r>
                      <a:r>
                        <a:rPr lang="cs-CZ" sz="1500" b="1" dirty="0" smtClean="0">
                          <a:solidFill>
                            <a:srgbClr val="FF0000"/>
                          </a:solidFill>
                        </a:rPr>
                        <a:t>er</a:t>
                      </a:r>
                      <a:r>
                        <a:rPr lang="cs-CZ" sz="1500" b="1" dirty="0" smtClean="0">
                          <a:solidFill>
                            <a:schemeClr val="tx1"/>
                          </a:solidFill>
                        </a:rPr>
                        <a:t>            </a:t>
                      </a:r>
                      <a:r>
                        <a:rPr lang="cs-CZ" sz="1500" b="1" dirty="0" err="1" smtClean="0">
                          <a:solidFill>
                            <a:schemeClr val="tx1"/>
                          </a:solidFill>
                        </a:rPr>
                        <a:t>ac</a:t>
                      </a:r>
                      <a:r>
                        <a:rPr lang="cs-CZ" sz="1500" b="1" dirty="0" err="1" smtClean="0">
                          <a:solidFill>
                            <a:srgbClr val="FF0000"/>
                          </a:solidFill>
                        </a:rPr>
                        <a:t>ris</a:t>
                      </a:r>
                      <a:r>
                        <a:rPr lang="cs-CZ" sz="1500" b="1" dirty="0" smtClean="0">
                          <a:solidFill>
                            <a:schemeClr val="tx1"/>
                          </a:solidFill>
                        </a:rPr>
                        <a:t>            </a:t>
                      </a:r>
                      <a:r>
                        <a:rPr lang="cs-CZ" sz="1500" b="1" dirty="0" err="1" smtClean="0">
                          <a:solidFill>
                            <a:schemeClr val="tx1"/>
                          </a:solidFill>
                        </a:rPr>
                        <a:t>ac</a:t>
                      </a:r>
                      <a:r>
                        <a:rPr lang="cs-CZ" sz="1500" b="1" dirty="0" err="1" smtClean="0">
                          <a:solidFill>
                            <a:srgbClr val="FF0000"/>
                          </a:solidFill>
                        </a:rPr>
                        <a:t>re</a:t>
                      </a:r>
                      <a:endParaRPr lang="cs-CZ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b="1" dirty="0" smtClean="0"/>
                        <a:t>brev</a:t>
                      </a:r>
                      <a:r>
                        <a:rPr lang="cs-CZ" sz="1500" b="1" dirty="0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cs-CZ" sz="1500" b="1" dirty="0" smtClean="0"/>
                        <a:t>                        brev</a:t>
                      </a:r>
                      <a:r>
                        <a:rPr lang="cs-CZ" sz="15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 smtClean="0"/>
                        <a:t>simple</a:t>
                      </a:r>
                      <a:r>
                        <a:rPr lang="cs-CZ" sz="15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sz="1500" dirty="0" smtClean="0"/>
                        <a:t>2.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/>
                        <a:t>acr</a:t>
                      </a:r>
                      <a:r>
                        <a:rPr lang="cs-CZ" sz="1500" dirty="0" smtClean="0"/>
                        <a:t>-i-s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/>
                        <a:t>brev-is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/>
                        <a:t>simplic</a:t>
                      </a:r>
                      <a:r>
                        <a:rPr lang="cs-CZ" sz="1500" dirty="0" smtClean="0"/>
                        <a:t>-</a:t>
                      </a:r>
                      <a:r>
                        <a:rPr lang="cs-CZ" sz="1500" dirty="0" err="1" smtClean="0"/>
                        <a:t>is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sz="1500" dirty="0" smtClean="0"/>
                        <a:t>4.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smtClean="0"/>
                        <a:t>         </a:t>
                      </a:r>
                      <a:r>
                        <a:rPr lang="cs-CZ" sz="1500" dirty="0" err="1" smtClean="0"/>
                        <a:t>acr</a:t>
                      </a:r>
                      <a:r>
                        <a:rPr lang="cs-CZ" sz="1500" dirty="0" smtClean="0"/>
                        <a:t>-e-m                     </a:t>
                      </a:r>
                      <a:r>
                        <a:rPr lang="cs-CZ" sz="1500" dirty="0" err="1" smtClean="0"/>
                        <a:t>acr</a:t>
                      </a:r>
                      <a:r>
                        <a:rPr lang="cs-CZ" sz="1500" dirty="0" smtClean="0"/>
                        <a:t>-e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err="1" smtClean="0"/>
                        <a:t>brev</a:t>
                      </a:r>
                      <a:r>
                        <a:rPr lang="cs-CZ" sz="1500" dirty="0" smtClean="0"/>
                        <a:t>-</a:t>
                      </a:r>
                      <a:r>
                        <a:rPr lang="cs-CZ" sz="1500" dirty="0" err="1" smtClean="0"/>
                        <a:t>em</a:t>
                      </a:r>
                      <a:r>
                        <a:rPr lang="cs-CZ" sz="1500" dirty="0" smtClean="0"/>
                        <a:t>                       breve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err="1" smtClean="0"/>
                        <a:t>simplic</a:t>
                      </a:r>
                      <a:r>
                        <a:rPr lang="cs-CZ" sz="1500" dirty="0" smtClean="0"/>
                        <a:t>-</a:t>
                      </a:r>
                      <a:r>
                        <a:rPr lang="cs-CZ" sz="1500" dirty="0" err="1" smtClean="0"/>
                        <a:t>em</a:t>
                      </a:r>
                      <a:r>
                        <a:rPr lang="cs-CZ" sz="1500" dirty="0" smtClean="0"/>
                        <a:t>                  simplex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sz="1500" dirty="0" smtClean="0"/>
                        <a:t>6.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tabLst>
                          <a:tab pos="0" algn="l"/>
                        </a:tabLst>
                      </a:pPr>
                      <a:r>
                        <a:rPr lang="cs-CZ" sz="1500" dirty="0" err="1" smtClean="0"/>
                        <a:t>acr</a:t>
                      </a:r>
                      <a:r>
                        <a:rPr lang="cs-CZ" sz="1500" dirty="0" smtClean="0"/>
                        <a:t>-i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/>
                        <a:t>brev</a:t>
                      </a:r>
                      <a:r>
                        <a:rPr lang="cs-CZ" sz="1500" dirty="0" smtClean="0"/>
                        <a:t>-i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/>
                        <a:t>simplic</a:t>
                      </a:r>
                      <a:r>
                        <a:rPr lang="cs-CZ" sz="1500" dirty="0" smtClean="0"/>
                        <a:t>-i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9542">
                <a:tc>
                  <a:txBody>
                    <a:bodyPr/>
                    <a:lstStyle/>
                    <a:p>
                      <a:r>
                        <a:rPr lang="cs-CZ" sz="1500" dirty="0" smtClean="0"/>
                        <a:t>1. (</a:t>
                      </a:r>
                      <a:r>
                        <a:rPr lang="cs-CZ" sz="1500" dirty="0" err="1" smtClean="0"/>
                        <a:t>pl</a:t>
                      </a:r>
                      <a:r>
                        <a:rPr lang="cs-CZ" sz="1500" dirty="0" smtClean="0"/>
                        <a:t>.)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smtClean="0"/>
                        <a:t>           </a:t>
                      </a:r>
                      <a:r>
                        <a:rPr lang="cs-CZ" sz="1500" dirty="0" err="1" smtClean="0"/>
                        <a:t>acr</a:t>
                      </a:r>
                      <a:r>
                        <a:rPr lang="cs-CZ" sz="1500" dirty="0" smtClean="0"/>
                        <a:t>-es                     </a:t>
                      </a:r>
                      <a:r>
                        <a:rPr lang="cs-CZ" sz="1500" dirty="0" err="1" smtClean="0"/>
                        <a:t>acr-ia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err="1" smtClean="0"/>
                        <a:t>brev</a:t>
                      </a:r>
                      <a:r>
                        <a:rPr lang="cs-CZ" sz="1500" dirty="0" smtClean="0"/>
                        <a:t>-es                      </a:t>
                      </a:r>
                      <a:r>
                        <a:rPr lang="cs-CZ" sz="1500" dirty="0" err="1" smtClean="0"/>
                        <a:t>brev</a:t>
                      </a:r>
                      <a:r>
                        <a:rPr lang="cs-CZ" sz="1500" dirty="0" smtClean="0"/>
                        <a:t>-</a:t>
                      </a:r>
                      <a:r>
                        <a:rPr lang="cs-CZ" sz="1500" dirty="0" err="1" smtClean="0"/>
                        <a:t>ia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err="1" smtClean="0"/>
                        <a:t>simplic</a:t>
                      </a:r>
                      <a:r>
                        <a:rPr lang="cs-CZ" sz="1500" dirty="0" smtClean="0"/>
                        <a:t>-es                 </a:t>
                      </a:r>
                      <a:r>
                        <a:rPr lang="cs-CZ" sz="1500" dirty="0" err="1" smtClean="0"/>
                        <a:t>simplic</a:t>
                      </a:r>
                      <a:r>
                        <a:rPr lang="cs-CZ" sz="1500" dirty="0" smtClean="0"/>
                        <a:t>-</a:t>
                      </a:r>
                      <a:r>
                        <a:rPr lang="cs-CZ" sz="1500" dirty="0" err="1" smtClean="0"/>
                        <a:t>ia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sz="1500" dirty="0" smtClean="0"/>
                        <a:t>2.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901700"/>
                      <a:r>
                        <a:rPr lang="cs-CZ" sz="1500" dirty="0" err="1" smtClean="0"/>
                        <a:t>acr</a:t>
                      </a:r>
                      <a:r>
                        <a:rPr lang="cs-CZ" sz="1500" dirty="0" smtClean="0"/>
                        <a:t>-i-um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/>
                        <a:t>brev</a:t>
                      </a:r>
                      <a:r>
                        <a:rPr lang="cs-CZ" sz="1500" dirty="0" smtClean="0"/>
                        <a:t>-</a:t>
                      </a:r>
                      <a:r>
                        <a:rPr lang="cs-CZ" sz="1500" dirty="0" err="1" smtClean="0"/>
                        <a:t>ium</a:t>
                      </a:r>
                      <a:r>
                        <a:rPr lang="cs-CZ" sz="1500" dirty="0" smtClean="0"/>
                        <a:t>   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/>
                        <a:t>simplic</a:t>
                      </a:r>
                      <a:r>
                        <a:rPr lang="cs-CZ" sz="1500" dirty="0" smtClean="0"/>
                        <a:t>-</a:t>
                      </a:r>
                      <a:r>
                        <a:rPr lang="cs-CZ" sz="1500" dirty="0" err="1" smtClean="0"/>
                        <a:t>ium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sz="1500" dirty="0" smtClean="0"/>
                        <a:t>4.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smtClean="0"/>
                        <a:t>          </a:t>
                      </a:r>
                      <a:r>
                        <a:rPr lang="cs-CZ" sz="1500" dirty="0" err="1" smtClean="0"/>
                        <a:t>acr</a:t>
                      </a:r>
                      <a:r>
                        <a:rPr lang="cs-CZ" sz="1500" dirty="0" smtClean="0"/>
                        <a:t>-e-s                   </a:t>
                      </a:r>
                      <a:r>
                        <a:rPr lang="cs-CZ" sz="1500" dirty="0" err="1" smtClean="0"/>
                        <a:t>acr</a:t>
                      </a:r>
                      <a:r>
                        <a:rPr lang="cs-CZ" sz="1500" dirty="0" smtClean="0"/>
                        <a:t>-i-a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err="1" smtClean="0"/>
                        <a:t>brev</a:t>
                      </a:r>
                      <a:r>
                        <a:rPr lang="cs-CZ" sz="1500" dirty="0" smtClean="0"/>
                        <a:t>-es                      </a:t>
                      </a:r>
                      <a:r>
                        <a:rPr lang="cs-CZ" sz="1500" dirty="0" err="1" smtClean="0"/>
                        <a:t>brev</a:t>
                      </a:r>
                      <a:r>
                        <a:rPr lang="cs-CZ" sz="1500" dirty="0" smtClean="0"/>
                        <a:t>-</a:t>
                      </a:r>
                      <a:r>
                        <a:rPr lang="cs-CZ" sz="1500" dirty="0" err="1" smtClean="0"/>
                        <a:t>ia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500" dirty="0" err="1" smtClean="0"/>
                        <a:t>simplic</a:t>
                      </a:r>
                      <a:r>
                        <a:rPr lang="cs-CZ" sz="1500" dirty="0" smtClean="0"/>
                        <a:t>-es                 </a:t>
                      </a:r>
                      <a:r>
                        <a:rPr lang="cs-CZ" sz="1500" dirty="0" err="1" smtClean="0"/>
                        <a:t>simplic</a:t>
                      </a:r>
                      <a:r>
                        <a:rPr lang="cs-CZ" sz="1500" dirty="0" smtClean="0"/>
                        <a:t>-</a:t>
                      </a:r>
                      <a:r>
                        <a:rPr lang="cs-CZ" sz="1500" dirty="0" err="1" smtClean="0"/>
                        <a:t>ia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5230">
                <a:tc>
                  <a:txBody>
                    <a:bodyPr/>
                    <a:lstStyle/>
                    <a:p>
                      <a:r>
                        <a:rPr lang="cs-CZ" sz="1500" dirty="0" smtClean="0"/>
                        <a:t>6.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/>
                        <a:t>acr-ibus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/>
                        <a:t>brev</a:t>
                      </a:r>
                      <a:r>
                        <a:rPr lang="cs-CZ" sz="1500" dirty="0" smtClean="0"/>
                        <a:t>-</a:t>
                      </a:r>
                      <a:r>
                        <a:rPr lang="cs-CZ" sz="1500" dirty="0" err="1" smtClean="0"/>
                        <a:t>ibus</a:t>
                      </a:r>
                      <a:endParaRPr lang="cs-CZ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 err="1" smtClean="0"/>
                        <a:t>simplic</a:t>
                      </a:r>
                      <a:r>
                        <a:rPr lang="cs-CZ" sz="1500" dirty="0" smtClean="0"/>
                        <a:t>-</a:t>
                      </a:r>
                      <a:r>
                        <a:rPr lang="cs-CZ" sz="1500" dirty="0" err="1" smtClean="0"/>
                        <a:t>ibus</a:t>
                      </a:r>
                      <a:endParaRPr lang="cs-CZ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72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obsahu 2"/>
          <p:cNvSpPr>
            <a:spLocks noGrp="1"/>
          </p:cNvSpPr>
          <p:nvPr>
            <p:ph idx="4294967295"/>
          </p:nvPr>
        </p:nvSpPr>
        <p:spPr>
          <a:xfrm>
            <a:off x="4811713" y="692150"/>
            <a:ext cx="4332287" cy="5832475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cs-CZ" sz="2800" b="1" dirty="0" err="1" smtClean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Musculus</a:t>
            </a:r>
            <a:r>
              <a:rPr lang="cs-CZ" sz="2800" b="1" dirty="0" smtClean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800" dirty="0" smtClean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+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biventer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is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r>
              <a:rPr lang="cs-CZ" sz="2800" b="1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!</a:t>
            </a:r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fossa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biventer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is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r>
              <a:rPr lang="cs-CZ" sz="2800" b="1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!ganglion 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+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biventer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is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endParaRPr lang="cs-CZ" sz="2800" dirty="0">
              <a:latin typeface="Minion Pro Med" panose="02040503050201020203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cs-CZ" sz="2800" b="1" dirty="0" err="1" smtClean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nervus</a:t>
            </a:r>
            <a:r>
              <a:rPr lang="cs-CZ" sz="2800" dirty="0" smtClean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+ communis, e</a:t>
            </a:r>
          </a:p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arteria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communis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crus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communis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pPr marL="0" indent="0">
              <a:buNone/>
            </a:pPr>
            <a:endParaRPr lang="cs-CZ" sz="2800" dirty="0">
              <a:latin typeface="Minion Pro Med" panose="02040503050201020203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lobulus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simplex, cis</a:t>
            </a:r>
          </a:p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articulatio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simplex, cis</a:t>
            </a:r>
          </a:p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crus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simplex, cis</a:t>
            </a:r>
          </a:p>
          <a:p>
            <a:endParaRPr lang="cs-CZ" sz="2800" dirty="0">
              <a:latin typeface="Minion Pro Med" panose="02040503050201020203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cs-CZ" sz="2800" dirty="0">
              <a:latin typeface="Minion Pro Med" panose="02040503050201020203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cs-CZ" sz="2800" dirty="0">
              <a:latin typeface="Minion Pro Med" panose="02040503050201020203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6397" name="BlokTextu 12"/>
          <p:cNvSpPr txBox="1">
            <a:spLocks noChangeArrowheads="1"/>
          </p:cNvSpPr>
          <p:nvPr/>
        </p:nvSpPr>
        <p:spPr bwMode="auto">
          <a:xfrm>
            <a:off x="2472552" y="1075611"/>
            <a:ext cx="212173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000" dirty="0">
                <a:solidFill>
                  <a:srgbClr val="FF0000"/>
                </a:solidFill>
                <a:latin typeface="Minion Pro Med" panose="02040503050201020203" pitchFamily="18" charset="0"/>
              </a:rPr>
              <a:t>3-</a:t>
            </a:r>
            <a:r>
              <a:rPr lang="cs-CZ" sz="3000" dirty="0" err="1">
                <a:solidFill>
                  <a:srgbClr val="FF0000"/>
                </a:solidFill>
                <a:latin typeface="Minion Pro Med" panose="02040503050201020203" pitchFamily="18" charset="0"/>
              </a:rPr>
              <a:t>forms</a:t>
            </a:r>
            <a:endParaRPr lang="cs-CZ" sz="3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3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3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3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r>
              <a:rPr lang="cs-CZ" sz="3000" dirty="0" smtClean="0">
                <a:solidFill>
                  <a:srgbClr val="FF0000"/>
                </a:solidFill>
                <a:latin typeface="Minion Pro Med" panose="02040503050201020203" pitchFamily="18" charset="0"/>
              </a:rPr>
              <a:t>2-forms</a:t>
            </a:r>
            <a:endParaRPr lang="cs-CZ" sz="3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3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3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3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r>
              <a:rPr lang="cs-CZ" sz="3000" dirty="0">
                <a:solidFill>
                  <a:srgbClr val="FF0000"/>
                </a:solidFill>
                <a:latin typeface="Minion Pro Med" panose="02040503050201020203" pitchFamily="18" charset="0"/>
              </a:rPr>
              <a:t>1-</a:t>
            </a:r>
            <a:r>
              <a:rPr lang="cs-CZ" sz="3000" dirty="0" err="1">
                <a:solidFill>
                  <a:srgbClr val="FF0000"/>
                </a:solidFill>
                <a:latin typeface="Minion Pro Med" panose="02040503050201020203" pitchFamily="18" charset="0"/>
              </a:rPr>
              <a:t>form</a:t>
            </a:r>
            <a:endParaRPr lang="cs-CZ" sz="3000" dirty="0">
              <a:solidFill>
                <a:srgbClr val="FF0000"/>
              </a:solidFill>
              <a:latin typeface="Minion Pro Med" panose="02040503050201020203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379986" y="2540565"/>
            <a:ext cx="15277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latin typeface="Minion Pro Med" panose="02040503050201020203" pitchFamily="18" charset="0"/>
                <a:cs typeface="Times New Roman" pitchFamily="18" charset="0"/>
              </a:rPr>
              <a:t>Number</a:t>
            </a:r>
            <a:r>
              <a:rPr lang="cs-CZ" sz="2400" b="1" dirty="0">
                <a:latin typeface="Minion Pro Med" panose="02040503050201020203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Minion Pro Med" panose="02040503050201020203" pitchFamily="18" charset="0"/>
                <a:cs typeface="Times New Roman" pitchFamily="18" charset="0"/>
              </a:rPr>
              <a:t>of</a:t>
            </a:r>
            <a:r>
              <a:rPr lang="cs-CZ" sz="2400" b="1" dirty="0">
                <a:latin typeface="Minion Pro Med" panose="02040503050201020203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latin typeface="Minion Pro Med" panose="02040503050201020203" pitchFamily="18" charset="0"/>
                <a:cs typeface="Times New Roman" pitchFamily="18" charset="0"/>
              </a:rPr>
              <a:t>forms</a:t>
            </a:r>
            <a:r>
              <a:rPr lang="cs-CZ" sz="2400" b="1" dirty="0">
                <a:latin typeface="Minion Pro Med" panose="02040503050201020203" pitchFamily="18" charset="0"/>
                <a:cs typeface="Times New Roman" pitchFamily="18" charset="0"/>
              </a:rPr>
              <a:t> in </a:t>
            </a:r>
            <a:r>
              <a:rPr lang="cs-CZ" sz="2400" b="1" dirty="0" err="1">
                <a:latin typeface="Minion Pro Med" panose="02040503050201020203" pitchFamily="18" charset="0"/>
                <a:cs typeface="Times New Roman" pitchFamily="18" charset="0"/>
              </a:rPr>
              <a:t>nom</a:t>
            </a:r>
            <a:r>
              <a:rPr lang="cs-CZ" sz="2400" b="1" dirty="0">
                <a:latin typeface="Minion Pro Med" panose="02040503050201020203" pitchFamily="18" charset="0"/>
                <a:cs typeface="Times New Roman" pitchFamily="18" charset="0"/>
              </a:rPr>
              <a:t>. </a:t>
            </a:r>
            <a:r>
              <a:rPr lang="cs-CZ" sz="2400" b="1" dirty="0" err="1">
                <a:latin typeface="Minion Pro Med" panose="02040503050201020203" pitchFamily="18" charset="0"/>
                <a:cs typeface="Times New Roman" pitchFamily="18" charset="0"/>
              </a:rPr>
              <a:t>sg</a:t>
            </a:r>
            <a:r>
              <a:rPr lang="cs-CZ" sz="2400" b="1" dirty="0">
                <a:latin typeface="Minion Pro Med" panose="02040503050201020203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6" name="Rovná spojovacia šípka 15"/>
          <p:cNvCxnSpPr/>
          <p:nvPr/>
        </p:nvCxnSpPr>
        <p:spPr>
          <a:xfrm flipV="1">
            <a:off x="1639231" y="1484784"/>
            <a:ext cx="833321" cy="10461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ovacia šípka 17"/>
          <p:cNvCxnSpPr/>
          <p:nvPr/>
        </p:nvCxnSpPr>
        <p:spPr>
          <a:xfrm>
            <a:off x="1639231" y="2924944"/>
            <a:ext cx="833321" cy="2615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ovacia šípka 19"/>
          <p:cNvCxnSpPr/>
          <p:nvPr/>
        </p:nvCxnSpPr>
        <p:spPr>
          <a:xfrm>
            <a:off x="1494328" y="3284984"/>
            <a:ext cx="989440" cy="17639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-2052736" y="267604"/>
            <a:ext cx="8229600" cy="569108"/>
          </a:xfrm>
          <a:prstGeom prst="rect">
            <a:avLst/>
          </a:prstGeom>
        </p:spPr>
        <p:txBody>
          <a:bodyPr anchor="ctr"/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400" dirty="0" err="1" smtClean="0">
                <a:solidFill>
                  <a:srgbClr val="FF0000"/>
                </a:solidFill>
                <a:latin typeface="Georgia" panose="02040502050405020303" pitchFamily="18" charset="0"/>
                <a:ea typeface="ＭＳ Ｐゴシック" pitchFamily="34" charset="-128"/>
                <a:cs typeface="Times New Roman" pitchFamily="18" charset="0"/>
              </a:rPr>
              <a:t>Form</a:t>
            </a:r>
            <a:r>
              <a:rPr lang="cs-CZ" sz="2400" dirty="0" smtClean="0">
                <a:solidFill>
                  <a:srgbClr val="FF0000"/>
                </a:solidFill>
                <a:latin typeface="Georgia" panose="02040502050405020303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latin typeface="Georgia" panose="02040502050405020303" pitchFamily="18" charset="0"/>
                <a:ea typeface="ＭＳ Ｐゴシック" pitchFamily="34" charset="-128"/>
                <a:cs typeface="Times New Roman" pitchFamily="18" charset="0"/>
              </a:rPr>
              <a:t>agreed</a:t>
            </a:r>
            <a:r>
              <a:rPr lang="cs-CZ" sz="2400" dirty="0" smtClean="0">
                <a:solidFill>
                  <a:srgbClr val="FF0000"/>
                </a:solidFill>
                <a:latin typeface="Georgia" panose="02040502050405020303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  <a:latin typeface="Georgia" panose="02040502050405020303" pitchFamily="18" charset="0"/>
                <a:ea typeface="ＭＳ Ｐゴシック" pitchFamily="34" charset="-128"/>
                <a:cs typeface="Times New Roman" pitchFamily="18" charset="0"/>
              </a:rPr>
              <a:t>attributes</a:t>
            </a:r>
            <a:r>
              <a:rPr lang="cs-CZ" sz="2400" dirty="0" smtClean="0">
                <a:solidFill>
                  <a:srgbClr val="FF0000"/>
                </a:solidFill>
                <a:latin typeface="Georgia" panose="02040502050405020303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endParaRPr lang="cs-CZ" sz="2400" dirty="0">
              <a:solidFill>
                <a:srgbClr val="FF0000"/>
              </a:solidFill>
              <a:latin typeface="Georgia" panose="02040502050405020303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3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48" y="260648"/>
            <a:ext cx="8728648" cy="758952"/>
          </a:xfrm>
        </p:spPr>
        <p:txBody>
          <a:bodyPr>
            <a:noAutofit/>
          </a:bodyPr>
          <a:lstStyle/>
          <a:p>
            <a:pPr algn="l"/>
            <a:r>
              <a:rPr lang="en-US" sz="3000" dirty="0">
                <a:solidFill>
                  <a:srgbClr val="FF0000"/>
                </a:solidFill>
                <a:latin typeface="Georgia" panose="02040502050405020303" pitchFamily="18" charset="0"/>
                <a:cs typeface="Cambria"/>
              </a:rPr>
              <a:t>Derive adjectives using </a:t>
            </a:r>
            <a:r>
              <a:rPr lang="cs-CZ" sz="3000" dirty="0" err="1" smtClean="0">
                <a:solidFill>
                  <a:srgbClr val="FF0000"/>
                </a:solidFill>
                <a:latin typeface="Georgia" panose="02040502050405020303" pitchFamily="18" charset="0"/>
                <a:cs typeface="Cambria"/>
              </a:rPr>
              <a:t>suffixes</a:t>
            </a:r>
            <a:r>
              <a:rPr lang="cs-CZ" sz="3000" dirty="0" smtClean="0">
                <a:solidFill>
                  <a:srgbClr val="FF0000"/>
                </a:solidFill>
                <a:latin typeface="Georgia" panose="02040502050405020303" pitchFamily="18" charset="0"/>
                <a:cs typeface="Cambria"/>
              </a:rPr>
              <a:t> </a:t>
            </a:r>
            <a:r>
              <a:rPr lang="en-US" sz="3000" b="1" i="1" dirty="0" smtClean="0">
                <a:solidFill>
                  <a:srgbClr val="FF0000"/>
                </a:solidFill>
                <a:latin typeface="Georgia" panose="02040502050405020303" pitchFamily="18" charset="0"/>
                <a:cs typeface="Cambria"/>
              </a:rPr>
              <a:t>-</a:t>
            </a:r>
            <a:r>
              <a:rPr lang="en-US" sz="3000" b="1" i="1" dirty="0">
                <a:solidFill>
                  <a:srgbClr val="FF0000"/>
                </a:solidFill>
                <a:latin typeface="Georgia" panose="02040502050405020303" pitchFamily="18" charset="0"/>
                <a:cs typeface="Cambria"/>
              </a:rPr>
              <a:t>alis, </a:t>
            </a:r>
            <a:r>
              <a:rPr lang="en-US" sz="3000" b="1" i="1" dirty="0" smtClean="0">
                <a:solidFill>
                  <a:srgbClr val="FF0000"/>
                </a:solidFill>
                <a:latin typeface="Georgia" panose="02040502050405020303" pitchFamily="18" charset="0"/>
                <a:cs typeface="Cambria"/>
              </a:rPr>
              <a:t>e</a:t>
            </a:r>
            <a:r>
              <a:rPr lang="cs-CZ" sz="3000" dirty="0" smtClean="0">
                <a:solidFill>
                  <a:srgbClr val="FF0000"/>
                </a:solidFill>
                <a:latin typeface="Georgia" panose="02040502050405020303" pitchFamily="18" charset="0"/>
                <a:cs typeface="Cambria"/>
              </a:rPr>
              <a:t>/</a:t>
            </a:r>
            <a:r>
              <a:rPr lang="en-US" sz="3000" b="1" i="1" dirty="0" smtClean="0">
                <a:solidFill>
                  <a:srgbClr val="FF0000"/>
                </a:solidFill>
                <a:latin typeface="Georgia" panose="02040502050405020303" pitchFamily="18" charset="0"/>
                <a:cs typeface="Cambria"/>
              </a:rPr>
              <a:t>-</a:t>
            </a:r>
            <a:r>
              <a:rPr lang="en-US" sz="3000" b="1" i="1" dirty="0" err="1">
                <a:solidFill>
                  <a:srgbClr val="FF0000"/>
                </a:solidFill>
                <a:latin typeface="Georgia" panose="02040502050405020303" pitchFamily="18" charset="0"/>
                <a:cs typeface="Cambria"/>
              </a:rPr>
              <a:t>aris</a:t>
            </a:r>
            <a:r>
              <a:rPr lang="en-US" sz="3000" b="1" i="1" dirty="0">
                <a:solidFill>
                  <a:srgbClr val="FF0000"/>
                </a:solidFill>
                <a:latin typeface="Georgia" panose="02040502050405020303" pitchFamily="18" charset="0"/>
                <a:cs typeface="Cambria"/>
              </a:rPr>
              <a:t>, 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89" y="1600200"/>
            <a:ext cx="8694599" cy="4637112"/>
          </a:xfrm>
        </p:spPr>
        <p:txBody>
          <a:bodyPr>
            <a:normAutofit fontScale="85000" lnSpcReduction="10000"/>
          </a:bodyPr>
          <a:lstStyle/>
          <a:p>
            <a:r>
              <a:rPr lang="en-US" sz="2600" dirty="0">
                <a:latin typeface="Minion Pro Med" panose="02040503050201020203" pitchFamily="18" charset="0"/>
                <a:cs typeface="Cambria"/>
              </a:rPr>
              <a:t>costa/ cost- + </a:t>
            </a:r>
            <a:r>
              <a:rPr lang="en-US" sz="2600" dirty="0" err="1">
                <a:latin typeface="Minion Pro Med" panose="02040503050201020203" pitchFamily="18" charset="0"/>
                <a:cs typeface="Cambria"/>
              </a:rPr>
              <a:t>alis</a:t>
            </a:r>
            <a:r>
              <a:rPr lang="en-US" sz="2600" dirty="0">
                <a:latin typeface="Minion Pro Med" panose="02040503050201020203" pitchFamily="18" charset="0"/>
                <a:cs typeface="Cambria"/>
              </a:rPr>
              <a:t> 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⇢  </a:t>
            </a:r>
            <a:r>
              <a:rPr lang="en-US" sz="2600" b="1" dirty="0" err="1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costalis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, e</a:t>
            </a:r>
          </a:p>
          <a:p>
            <a:r>
              <a:rPr lang="en-US" sz="2600" dirty="0" smtClean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femur/ 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femor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- + alis, e 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⇢ </a:t>
            </a:r>
            <a:r>
              <a:rPr lang="en-US" sz="2600" b="1" dirty="0" err="1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femoralis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, e</a:t>
            </a:r>
            <a:endParaRPr lang="en-US" sz="2600" b="1" dirty="0">
              <a:solidFill>
                <a:srgbClr val="CB0202"/>
              </a:solidFill>
              <a:latin typeface="Minion Pro Med" panose="02040503050201020203" pitchFamily="18" charset="0"/>
              <a:cs typeface="Cambria"/>
            </a:endParaRPr>
          </a:p>
          <a:p>
            <a:r>
              <a:rPr lang="en-US" sz="2600" dirty="0" err="1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musculus</a:t>
            </a:r>
            <a:r>
              <a:rPr lang="en-US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/ </a:t>
            </a:r>
            <a:r>
              <a:rPr lang="en-US" sz="2600" dirty="0" err="1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muscul</a:t>
            </a:r>
            <a:r>
              <a:rPr lang="en-US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-  + </a:t>
            </a:r>
            <a:r>
              <a:rPr lang="en-US" sz="2600" dirty="0" err="1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aris</a:t>
            </a:r>
            <a:r>
              <a:rPr lang="en-US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, e 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⇢  </a:t>
            </a:r>
            <a:r>
              <a:rPr lang="en-US" sz="2600" b="1" dirty="0" err="1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muscularis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, e</a:t>
            </a:r>
          </a:p>
          <a:p>
            <a:endParaRPr lang="en-US" sz="2600" b="1" dirty="0">
              <a:solidFill>
                <a:srgbClr val="CB0202"/>
              </a:solidFill>
              <a:latin typeface="Minion Pro Med" panose="02040503050201020203" pitchFamily="18" charset="0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dorsum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intestinum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cervix	      	labium 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facies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nasus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pulmo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   	viscera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apex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digitus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margo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     	medulla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rectum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orbita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	maxilla		pectus</a:t>
            </a:r>
          </a:p>
          <a:p>
            <a:pPr marL="0" indent="0">
              <a:buNone/>
            </a:pP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ren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patella			vagina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tonsilla</a:t>
            </a:r>
            <a:endParaRPr lang="en-US" sz="2600" dirty="0">
              <a:solidFill>
                <a:srgbClr val="000000"/>
              </a:solidFill>
              <a:latin typeface="Minion Pro Med" panose="02040503050201020203" pitchFamily="18" charset="0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sternum	abdomen		frons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paries</a:t>
            </a:r>
            <a:endParaRPr lang="en-US" sz="2600" dirty="0">
              <a:solidFill>
                <a:srgbClr val="000000"/>
              </a:solidFill>
              <a:latin typeface="Minion Pro Med" panose="02040503050201020203" pitchFamily="18" charset="0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superficies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vestibulum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spina		</a:t>
            </a:r>
            <a:r>
              <a:rPr lang="en-US" sz="2600" dirty="0" smtClean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bronchus!</a:t>
            </a:r>
            <a:endParaRPr lang="cs-CZ" sz="2600" dirty="0">
              <a:solidFill>
                <a:srgbClr val="000000"/>
              </a:solidFill>
              <a:latin typeface="Minion Pro Med" panose="02040503050201020203" pitchFamily="18" charset="0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p</a:t>
            </a:r>
            <a:r>
              <a:rPr lang="cs-CZ" sz="2600" dirty="0" err="1" smtClean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ars</a:t>
            </a:r>
            <a:r>
              <a:rPr lang="en-US" sz="2600" dirty="0" smtClean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!</a:t>
            </a:r>
            <a:r>
              <a:rPr lang="en-US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</a:t>
            </a:r>
            <a:r>
              <a:rPr lang="cs-CZ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os, </a:t>
            </a:r>
            <a:r>
              <a:rPr lang="cs-CZ" sz="2600" dirty="0" err="1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oris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</a:t>
            </a:r>
            <a:r>
              <a:rPr lang="cs-CZ" sz="2600" dirty="0" err="1" smtClean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cranium</a:t>
            </a:r>
            <a:r>
              <a:rPr lang="cs-CZ" sz="2600" dirty="0" smtClean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</a:t>
            </a:r>
            <a:r>
              <a:rPr lang="cs-CZ" sz="2600" dirty="0" err="1" smtClean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dens</a:t>
            </a:r>
            <a:r>
              <a:rPr lang="cs-CZ" sz="2600" b="1" dirty="0" smtClean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</a:t>
            </a:r>
            <a:r>
              <a:rPr lang="en-US" sz="2600" b="1" dirty="0" smtClean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</a:t>
            </a:r>
            <a:endParaRPr lang="en-US" sz="2600" b="1" dirty="0">
              <a:solidFill>
                <a:srgbClr val="CB0202"/>
              </a:solidFill>
              <a:latin typeface="Minion Pro Med" panose="02040503050201020203" pitchFamily="18" charset="0"/>
              <a:ea typeface="Wingdings"/>
              <a:cs typeface="Cambria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2166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Compare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and</a:t>
            </a:r>
            <a:r>
              <a:rPr lang="cs-CZ" dirty="0" smtClean="0">
                <a:solidFill>
                  <a:srgbClr val="FF0000"/>
                </a:solidFill>
              </a:rPr>
              <a:t> tell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difference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perfor</a:t>
            </a:r>
            <a:r>
              <a:rPr lang="cs-CZ" dirty="0" err="1" smtClean="0">
                <a:solidFill>
                  <a:srgbClr val="00B050"/>
                </a:solidFill>
              </a:rPr>
              <a:t>atum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smtClean="0"/>
              <a:t>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perfor</a:t>
            </a:r>
            <a:r>
              <a:rPr lang="cs-CZ" dirty="0" err="1" smtClean="0">
                <a:solidFill>
                  <a:srgbClr val="00B050"/>
                </a:solidFill>
              </a:rPr>
              <a:t>atio</a:t>
            </a:r>
            <a:r>
              <a:rPr lang="cs-CZ" dirty="0" smtClean="0"/>
              <a:t> </a:t>
            </a:r>
            <a:r>
              <a:rPr lang="cs-CZ" dirty="0" err="1" smtClean="0"/>
              <a:t>membranae</a:t>
            </a:r>
            <a:r>
              <a:rPr lang="cs-CZ" dirty="0" smtClean="0"/>
              <a:t> </a:t>
            </a:r>
            <a:r>
              <a:rPr lang="cs-CZ" dirty="0" err="1" smtClean="0"/>
              <a:t>tympanicae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intestini</a:t>
            </a:r>
            <a:r>
              <a:rPr lang="cs-CZ" dirty="0" smtClean="0"/>
              <a:t> </a:t>
            </a:r>
            <a:r>
              <a:rPr lang="cs-CZ" dirty="0" err="1" smtClean="0"/>
              <a:t>crassi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perfor</a:t>
            </a:r>
            <a:r>
              <a:rPr lang="cs-CZ" dirty="0" err="1" smtClean="0">
                <a:solidFill>
                  <a:srgbClr val="00B050"/>
                </a:solidFill>
              </a:rPr>
              <a:t>ans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5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5506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Complete</a:t>
            </a:r>
            <a:r>
              <a:rPr lang="cs-CZ" dirty="0" smtClean="0">
                <a:solidFill>
                  <a:srgbClr val="FF0000"/>
                </a:solidFill>
              </a:rPr>
              <a:t> the chart</a:t>
            </a:r>
            <a:r>
              <a:rPr lang="cs-CZ" i="1" dirty="0" smtClean="0">
                <a:solidFill>
                  <a:srgbClr val="FF0000"/>
                </a:solidFill>
              </a:rPr>
              <a:t/>
            </a:r>
            <a:br>
              <a:rPr lang="cs-CZ" i="1" dirty="0" smtClean="0">
                <a:solidFill>
                  <a:srgbClr val="FF0000"/>
                </a:solidFill>
              </a:rPr>
            </a:br>
            <a:r>
              <a:rPr lang="cs-CZ" i="1" dirty="0" smtClean="0"/>
              <a:t>    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expression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the </a:t>
            </a:r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 case</a:t>
            </a:r>
            <a:endParaRPr lang="cs-CZ" b="1" i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675479"/>
              </p:ext>
            </p:extLst>
          </p:nvPr>
        </p:nvGraphicFramePr>
        <p:xfrm>
          <a:off x="179513" y="1916833"/>
          <a:ext cx="8856983" cy="4759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3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0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349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16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7510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39328"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REN MIGRANS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769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MUSCULI BICIPITIS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93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ULCERA MOLLIA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2685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RAMORUM</a:t>
                      </a:r>
                    </a:p>
                    <a:p>
                      <a:r>
                        <a:rPr lang="cs-CZ" dirty="0" smtClean="0"/>
                        <a:t>COMMUNICANTIUM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932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ARTERIIS GASTRICIS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Šipka dolů 4"/>
          <p:cNvSpPr/>
          <p:nvPr/>
        </p:nvSpPr>
        <p:spPr>
          <a:xfrm>
            <a:off x="600635" y="1192306"/>
            <a:ext cx="268941" cy="488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643718" y="1416424"/>
            <a:ext cx="591670" cy="2644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3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5878"/>
              </p:ext>
            </p:extLst>
          </p:nvPr>
        </p:nvGraphicFramePr>
        <p:xfrm>
          <a:off x="251520" y="1772816"/>
          <a:ext cx="8640960" cy="4326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6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30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26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98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726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45528"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REN MIGRANS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ULCUS MOLLE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ARTERIA GASTRICA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MUSCULUS</a:t>
                      </a:r>
                      <a:r>
                        <a:rPr lang="cs-CZ" sz="1400" b="0" baseline="0" dirty="0" smtClean="0">
                          <a:solidFill>
                            <a:srgbClr val="FF0000"/>
                          </a:solidFill>
                        </a:rPr>
                        <a:t> BICEPS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0" dirty="0" smtClean="0">
                          <a:solidFill>
                            <a:srgbClr val="FF0000"/>
                          </a:solidFill>
                        </a:rPr>
                        <a:t>RAMUS</a:t>
                      </a:r>
                      <a:r>
                        <a:rPr lang="cs-CZ" sz="14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r>
                        <a:rPr lang="cs-CZ" sz="1400" b="0" baseline="0" dirty="0" smtClean="0">
                          <a:solidFill>
                            <a:srgbClr val="FF0000"/>
                          </a:solidFill>
                        </a:rPr>
                        <a:t>COMMUNICANS</a:t>
                      </a:r>
                      <a:endParaRPr lang="cs-CZ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RENIS MIGRANTIS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ULCERIS MOLLIS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ARTERIAE GASTRICAE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MUSCULI BICIPITIS</a:t>
                      </a:r>
                    </a:p>
                    <a:p>
                      <a:endParaRPr lang="cs-CZ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RAMI </a:t>
                      </a:r>
                    </a:p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COMMUNICANTIS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RENES MIGRANTES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ULCERA MOLLIA</a:t>
                      </a:r>
                      <a:endParaRPr lang="cs-CZ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ARTERIAE </a:t>
                      </a:r>
                      <a:r>
                        <a:rPr lang="cs-CZ" sz="1400" baseline="0" dirty="0" smtClean="0">
                          <a:solidFill>
                            <a:srgbClr val="FF0000"/>
                          </a:solidFill>
                        </a:rPr>
                        <a:t>GASTRICAE /</a:t>
                      </a:r>
                    </a:p>
                    <a:p>
                      <a:r>
                        <a:rPr lang="cs-CZ" sz="1400" baseline="0" dirty="0" smtClean="0">
                          <a:solidFill>
                            <a:srgbClr val="FF0000"/>
                          </a:solidFill>
                        </a:rPr>
                        <a:t>ARTERIAS GASTRICAS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MUSCULI BICIPITES /</a:t>
                      </a:r>
                    </a:p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MUSCULOS BICIPITES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RAMI </a:t>
                      </a:r>
                    </a:p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COMMUNICANTES / </a:t>
                      </a:r>
                    </a:p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RAMOS COMMUNICANTES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RENUM MIGRANTIUM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ULCERUM MOLLIUM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ARTERIARUM GASTRICARUM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MUSCULORUM</a:t>
                      </a:r>
                    </a:p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BICIPITIUM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RAMORUM</a:t>
                      </a:r>
                    </a:p>
                    <a:p>
                      <a:r>
                        <a:rPr lang="cs-CZ" sz="1400" dirty="0" smtClean="0"/>
                        <a:t>COMMUNICANTIUM</a:t>
                      </a:r>
                      <a:endParaRPr lang="cs-CZ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5528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RENIBUS MIGRANTIBUS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ULCERIBUS MOLLIBUS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ARTERIIS GASTRICIS</a:t>
                      </a:r>
                      <a:endParaRPr lang="cs-CZ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MUSCULIS BICIPITIBUS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rgbClr val="FF0000"/>
                          </a:solidFill>
                        </a:rPr>
                        <a:t>RAMIS</a:t>
                      </a:r>
                      <a:r>
                        <a:rPr lang="cs-CZ" sz="1400" baseline="0" dirty="0" smtClean="0">
                          <a:solidFill>
                            <a:srgbClr val="FF0000"/>
                          </a:solidFill>
                        </a:rPr>
                        <a:t> COMMUNICANTIBUS</a:t>
                      </a:r>
                      <a:endParaRPr lang="cs-CZ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55060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Complete</a:t>
            </a:r>
            <a:r>
              <a:rPr lang="cs-CZ" dirty="0" smtClean="0">
                <a:solidFill>
                  <a:srgbClr val="FF0000"/>
                </a:solidFill>
              </a:rPr>
              <a:t> the chart</a:t>
            </a:r>
            <a:r>
              <a:rPr lang="cs-CZ" i="1" dirty="0" smtClean="0">
                <a:solidFill>
                  <a:srgbClr val="FF0000"/>
                </a:solidFill>
              </a:rPr>
              <a:t/>
            </a:r>
            <a:br>
              <a:rPr lang="cs-CZ" i="1" dirty="0" smtClean="0">
                <a:solidFill>
                  <a:srgbClr val="FF0000"/>
                </a:solidFill>
              </a:rPr>
            </a:b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414748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49405"/>
            <a:ext cx="8686800" cy="4011843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cs-CZ" dirty="0" smtClean="0"/>
              <a:t>3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the </a:t>
            </a:r>
            <a:r>
              <a:rPr lang="cs-CZ" dirty="0" err="1" smtClean="0"/>
              <a:t>number</a:t>
            </a:r>
            <a:r>
              <a:rPr lang="cs-CZ" dirty="0" smtClean="0"/>
              <a:t> of </a:t>
            </a:r>
            <a:r>
              <a:rPr lang="cs-CZ" dirty="0" err="1" smtClean="0"/>
              <a:t>endings</a:t>
            </a:r>
            <a:r>
              <a:rPr lang="cs-CZ" dirty="0" smtClean="0"/>
              <a:t> in </a:t>
            </a:r>
            <a:r>
              <a:rPr lang="cs-CZ" dirty="0" err="1">
                <a:solidFill>
                  <a:srgbClr val="FF0000"/>
                </a:solidFill>
              </a:rPr>
              <a:t>n</a:t>
            </a:r>
            <a:r>
              <a:rPr lang="cs-CZ" dirty="0" err="1" smtClean="0">
                <a:solidFill>
                  <a:srgbClr val="FF0000"/>
                </a:solidFill>
              </a:rPr>
              <a:t>om</a:t>
            </a:r>
            <a:r>
              <a:rPr lang="cs-CZ" dirty="0" smtClean="0">
                <a:solidFill>
                  <a:srgbClr val="FF0000"/>
                </a:solidFill>
              </a:rPr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sg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: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en-US" dirty="0" smtClean="0"/>
              <a:t>: </a:t>
            </a:r>
            <a:r>
              <a:rPr lang="cs-CZ" dirty="0" smtClean="0"/>
              <a:t>-</a:t>
            </a:r>
            <a:r>
              <a:rPr lang="cs-CZ" b="1" dirty="0" smtClean="0">
                <a:solidFill>
                  <a:srgbClr val="000000"/>
                </a:solidFill>
              </a:rPr>
              <a:t>ER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r>
              <a:rPr lang="cs-CZ" dirty="0" smtClean="0">
                <a:solidFill>
                  <a:srgbClr val="0070C0"/>
                </a:solidFill>
              </a:rPr>
              <a:t>.</a:t>
            </a:r>
            <a:r>
              <a:rPr lang="cs-CZ" dirty="0" smtClean="0"/>
              <a:t>),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/>
              <a:t>-</a:t>
            </a:r>
            <a:r>
              <a:rPr lang="cs-CZ" b="1" dirty="0" smtClean="0"/>
              <a:t>(E)RIS </a:t>
            </a:r>
            <a:r>
              <a:rPr lang="cs-CZ" dirty="0"/>
              <a:t>(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en-US" dirty="0"/>
              <a:t>), </a:t>
            </a:r>
            <a:r>
              <a:rPr lang="en-US" b="1" dirty="0" smtClean="0">
                <a:solidFill>
                  <a:srgbClr val="000000"/>
                </a:solidFill>
              </a:rPr>
              <a:t>-</a:t>
            </a:r>
            <a:r>
              <a:rPr lang="cs-CZ" b="1" dirty="0" smtClean="0">
                <a:solidFill>
                  <a:srgbClr val="000000"/>
                </a:solidFill>
              </a:rPr>
              <a:t>(</a:t>
            </a:r>
            <a:r>
              <a:rPr lang="en-US" b="1" dirty="0" smtClean="0">
                <a:solidFill>
                  <a:srgbClr val="000000"/>
                </a:solidFill>
              </a:rPr>
              <a:t>E</a:t>
            </a:r>
            <a:r>
              <a:rPr lang="cs-CZ" b="1" dirty="0" smtClean="0">
                <a:solidFill>
                  <a:srgbClr val="000000"/>
                </a:solidFill>
              </a:rPr>
              <a:t>)RE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N</a:t>
            </a:r>
            <a:r>
              <a:rPr lang="cs-CZ" dirty="0">
                <a:solidFill>
                  <a:srgbClr val="00B050"/>
                </a:solidFill>
              </a:rPr>
              <a:t>.</a:t>
            </a:r>
            <a:r>
              <a:rPr lang="en-US" dirty="0"/>
              <a:t>)</a:t>
            </a:r>
            <a:r>
              <a:rPr lang="en-US" i="1" dirty="0"/>
              <a:t> </a:t>
            </a:r>
            <a:endParaRPr lang="cs-CZ" i="1" dirty="0"/>
          </a:p>
          <a:p>
            <a:pPr marL="0" indent="0">
              <a:spcAft>
                <a:spcPts val="300"/>
              </a:spcAft>
              <a:buNone/>
            </a:pPr>
            <a:r>
              <a:rPr lang="cs-CZ" b="1" i="1" dirty="0" smtClean="0"/>
              <a:t>	</a:t>
            </a:r>
            <a:r>
              <a:rPr lang="cs-CZ" i="1" dirty="0"/>
              <a:t> </a:t>
            </a:r>
            <a:r>
              <a:rPr lang="cs-CZ" i="1" dirty="0" smtClean="0"/>
              <a:t>           </a:t>
            </a:r>
            <a:r>
              <a:rPr lang="cs-CZ" b="1" i="1" dirty="0" smtClean="0"/>
              <a:t>a</a:t>
            </a:r>
            <a:r>
              <a:rPr lang="en-US" b="1" i="1" dirty="0" err="1" smtClean="0"/>
              <a:t>c</a:t>
            </a:r>
            <a:r>
              <a:rPr lang="en-US" b="1" i="1" dirty="0" err="1" smtClean="0">
                <a:solidFill>
                  <a:srgbClr val="FF0000"/>
                </a:solidFill>
              </a:rPr>
              <a:t>er</a:t>
            </a:r>
            <a:r>
              <a:rPr lang="en-US" b="1" i="1" dirty="0" smtClean="0"/>
              <a:t>, </a:t>
            </a:r>
            <a:r>
              <a:rPr lang="cs-CZ" b="1" i="1" dirty="0" err="1" smtClean="0"/>
              <a:t>acr</a:t>
            </a:r>
            <a:r>
              <a:rPr lang="en-US" b="1" i="1" dirty="0" smtClean="0">
                <a:solidFill>
                  <a:srgbClr val="FF0000"/>
                </a:solidFill>
              </a:rPr>
              <a:t>is</a:t>
            </a:r>
            <a:r>
              <a:rPr lang="en-US" b="1" i="1" dirty="0" smtClean="0"/>
              <a:t>, </a:t>
            </a:r>
            <a:r>
              <a:rPr lang="cs-CZ" b="1" i="1" dirty="0" err="1" smtClean="0"/>
              <a:t>acr</a:t>
            </a:r>
            <a:r>
              <a:rPr lang="en-US" b="1" i="1" dirty="0" smtClean="0">
                <a:solidFill>
                  <a:srgbClr val="FF0000"/>
                </a:solidFill>
              </a:rPr>
              <a:t>e</a:t>
            </a:r>
            <a:r>
              <a:rPr lang="cs-CZ" b="1" dirty="0" smtClean="0"/>
              <a:t>;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/>
              <a:t>bivent</a:t>
            </a:r>
            <a:r>
              <a:rPr lang="cs-CZ" b="1" i="1" dirty="0" err="1">
                <a:solidFill>
                  <a:srgbClr val="FF0000"/>
                </a:solidFill>
              </a:rPr>
              <a:t>er</a:t>
            </a:r>
            <a:r>
              <a:rPr lang="cs-CZ" b="1" i="1" dirty="0"/>
              <a:t>, </a:t>
            </a:r>
            <a:r>
              <a:rPr lang="cs-CZ" b="1" i="1" dirty="0" err="1"/>
              <a:t>bivent</a:t>
            </a:r>
            <a:r>
              <a:rPr lang="cs-CZ" b="1" i="1" dirty="0" err="1">
                <a:solidFill>
                  <a:srgbClr val="FF0000"/>
                </a:solidFill>
              </a:rPr>
              <a:t>ris</a:t>
            </a:r>
            <a:r>
              <a:rPr lang="cs-CZ" b="1" i="1" dirty="0"/>
              <a:t>, </a:t>
            </a:r>
            <a:r>
              <a:rPr lang="cs-CZ" b="1" i="1" dirty="0" err="1" smtClean="0"/>
              <a:t>bivent</a:t>
            </a:r>
            <a:r>
              <a:rPr lang="cs-CZ" b="1" i="1" dirty="0" err="1" smtClean="0">
                <a:solidFill>
                  <a:srgbClr val="FF0000"/>
                </a:solidFill>
              </a:rPr>
              <a:t>re</a:t>
            </a:r>
            <a:r>
              <a:rPr lang="cs-CZ" b="1" dirty="0" smtClean="0"/>
              <a:t>;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cs-CZ" b="1" i="1" dirty="0" smtClean="0"/>
              <a:t>	           cel</a:t>
            </a:r>
            <a:r>
              <a:rPr lang="cs-CZ" b="1" i="1" dirty="0" smtClean="0">
                <a:solidFill>
                  <a:srgbClr val="FF0000"/>
                </a:solidFill>
              </a:rPr>
              <a:t>er</a:t>
            </a:r>
            <a:r>
              <a:rPr lang="cs-CZ" b="1" i="1" dirty="0" smtClean="0"/>
              <a:t>, </a:t>
            </a:r>
            <a:r>
              <a:rPr lang="cs-CZ" b="1" i="1" dirty="0" err="1" smtClean="0"/>
              <a:t>cel</a:t>
            </a:r>
            <a:r>
              <a:rPr lang="cs-CZ" b="1" i="1" dirty="0" err="1" smtClean="0">
                <a:solidFill>
                  <a:srgbClr val="FF0000"/>
                </a:solidFill>
              </a:rPr>
              <a:t>eris</a:t>
            </a:r>
            <a:r>
              <a:rPr lang="cs-CZ" b="1" i="1" dirty="0" smtClean="0"/>
              <a:t>, cel</a:t>
            </a:r>
            <a:r>
              <a:rPr lang="cs-CZ" b="1" i="1" dirty="0" smtClean="0">
                <a:solidFill>
                  <a:srgbClr val="FF0000"/>
                </a:solidFill>
              </a:rPr>
              <a:t>ere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cs-CZ" dirty="0" smtClean="0"/>
              <a:t>: </a:t>
            </a:r>
            <a:r>
              <a:rPr lang="en-US" b="1" dirty="0" smtClean="0">
                <a:solidFill>
                  <a:srgbClr val="000000"/>
                </a:solidFill>
              </a:rPr>
              <a:t>-IS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r>
              <a:rPr lang="cs-CZ" dirty="0" smtClean="0">
                <a:solidFill>
                  <a:srgbClr val="0070C0"/>
                </a:solidFill>
              </a:rPr>
              <a:t>.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000000"/>
                </a:solidFill>
              </a:rPr>
              <a:t>-E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B050"/>
                </a:solidFill>
              </a:rPr>
              <a:t>N</a:t>
            </a:r>
            <a:r>
              <a:rPr lang="cs-CZ" dirty="0" smtClean="0">
                <a:solidFill>
                  <a:srgbClr val="00B050"/>
                </a:solidFill>
              </a:rPr>
              <a:t>.</a:t>
            </a:r>
            <a:r>
              <a:rPr lang="en-US" dirty="0" smtClean="0"/>
              <a:t>)</a:t>
            </a:r>
            <a:endParaRPr lang="cs-CZ" i="1" dirty="0" smtClean="0"/>
          </a:p>
          <a:p>
            <a:pPr marL="0" indent="0">
              <a:buNone/>
            </a:pPr>
            <a:r>
              <a:rPr lang="cs-CZ" b="1" i="1" dirty="0" smtClean="0"/>
              <a:t>	</a:t>
            </a:r>
            <a:r>
              <a:rPr lang="cs-CZ" b="1" i="1" dirty="0"/>
              <a:t> </a:t>
            </a:r>
            <a:r>
              <a:rPr lang="cs-CZ" b="1" i="1" dirty="0" smtClean="0"/>
              <a:t>          </a:t>
            </a:r>
            <a:r>
              <a:rPr lang="en-US" b="1" i="1" dirty="0" err="1" smtClean="0"/>
              <a:t>brev</a:t>
            </a:r>
            <a:r>
              <a:rPr lang="en-US" b="1" i="1" dirty="0" err="1" smtClean="0">
                <a:solidFill>
                  <a:srgbClr val="FF0000"/>
                </a:solidFill>
              </a:rPr>
              <a:t>is</a:t>
            </a:r>
            <a:r>
              <a:rPr lang="en-US" i="1" dirty="0" smtClean="0"/>
              <a:t>, </a:t>
            </a:r>
            <a:r>
              <a:rPr lang="cs-CZ" b="1" i="1" dirty="0" err="1" smtClean="0"/>
              <a:t>brev</a:t>
            </a:r>
            <a:r>
              <a:rPr lang="en-US" b="1" i="1" dirty="0" smtClean="0">
                <a:solidFill>
                  <a:srgbClr val="FF0000"/>
                </a:solidFill>
              </a:rPr>
              <a:t>e</a:t>
            </a:r>
            <a:r>
              <a:rPr lang="cs-CZ" i="1" dirty="0" smtClean="0"/>
              <a:t> </a:t>
            </a:r>
            <a:r>
              <a:rPr lang="cs-CZ" dirty="0"/>
              <a:t>	</a:t>
            </a:r>
            <a:r>
              <a:rPr lang="cs-CZ" dirty="0" smtClean="0"/>
              <a:t>	  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	 </a:t>
            </a:r>
            <a:r>
              <a:rPr lang="cs-CZ" sz="2600" dirty="0" smtClean="0">
                <a:solidFill>
                  <a:schemeClr val="tx1"/>
                </a:solidFill>
              </a:rPr>
              <a:t>= most </a:t>
            </a:r>
            <a:r>
              <a:rPr lang="cs-CZ" sz="2600" dirty="0" err="1" smtClean="0">
                <a:solidFill>
                  <a:schemeClr val="tx1"/>
                </a:solidFill>
              </a:rPr>
              <a:t>frequent</a:t>
            </a:r>
            <a:r>
              <a:rPr lang="cs-CZ" sz="2600" dirty="0" smtClean="0">
                <a:solidFill>
                  <a:schemeClr val="tx1"/>
                </a:solidFill>
              </a:rPr>
              <a:t> type</a:t>
            </a:r>
          </a:p>
          <a:p>
            <a:pPr marL="0" indent="0">
              <a:spcAft>
                <a:spcPts val="300"/>
              </a:spcAft>
              <a:buNone/>
            </a:pPr>
            <a:r>
              <a:rPr lang="cs-CZ" sz="2600" dirty="0">
                <a:solidFill>
                  <a:schemeClr val="tx1"/>
                </a:solidFill>
              </a:rPr>
              <a:t>	</a:t>
            </a:r>
            <a:r>
              <a:rPr lang="cs-CZ" sz="2600" dirty="0" smtClean="0">
                <a:solidFill>
                  <a:schemeClr val="tx1"/>
                </a:solidFill>
              </a:rPr>
              <a:t>	 : </a:t>
            </a:r>
            <a:r>
              <a:rPr lang="en-US" sz="2600" dirty="0" smtClean="0">
                <a:solidFill>
                  <a:schemeClr val="tx1"/>
                </a:solidFill>
              </a:rPr>
              <a:t>e.g.:</a:t>
            </a:r>
            <a:r>
              <a:rPr lang="en-US" sz="2600" i="1" dirty="0" smtClean="0">
                <a:solidFill>
                  <a:schemeClr val="tx1"/>
                </a:solidFill>
              </a:rPr>
              <a:t> gravis, e; </a:t>
            </a:r>
            <a:r>
              <a:rPr lang="en-US" sz="2600" i="1" dirty="0" err="1" smtClean="0">
                <a:solidFill>
                  <a:schemeClr val="tx1"/>
                </a:solidFill>
              </a:rPr>
              <a:t>cranialis</a:t>
            </a:r>
            <a:r>
              <a:rPr lang="en-US" sz="2600" i="1" dirty="0" smtClean="0">
                <a:solidFill>
                  <a:schemeClr val="tx1"/>
                </a:solidFill>
              </a:rPr>
              <a:t>, e;</a:t>
            </a:r>
            <a:r>
              <a:rPr lang="cs-CZ" sz="2600" i="1" dirty="0" smtClean="0">
                <a:solidFill>
                  <a:schemeClr val="tx1"/>
                </a:solidFill>
              </a:rPr>
              <a:t> </a:t>
            </a:r>
            <a:r>
              <a:rPr lang="en-US" sz="2600" i="1" dirty="0" err="1" smtClean="0">
                <a:solidFill>
                  <a:schemeClr val="tx1"/>
                </a:solidFill>
              </a:rPr>
              <a:t>muscularis</a:t>
            </a:r>
            <a:r>
              <a:rPr lang="en-US" sz="2600" i="1" dirty="0" smtClean="0">
                <a:solidFill>
                  <a:schemeClr val="tx1"/>
                </a:solidFill>
              </a:rPr>
              <a:t>, </a:t>
            </a:r>
            <a:r>
              <a:rPr lang="en-US" sz="2600" i="1" dirty="0">
                <a:solidFill>
                  <a:schemeClr val="tx1"/>
                </a:solidFill>
              </a:rPr>
              <a:t>e</a:t>
            </a:r>
            <a:r>
              <a:rPr lang="en-US" sz="2600" i="1" dirty="0" smtClean="0">
                <a:solidFill>
                  <a:schemeClr val="tx1"/>
                </a:solidFill>
              </a:rPr>
              <a:t>; </a:t>
            </a:r>
            <a:endParaRPr lang="cs-CZ" sz="2600" i="1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cs-CZ" sz="2600" i="1" dirty="0"/>
              <a:t>	</a:t>
            </a:r>
            <a:r>
              <a:rPr lang="cs-CZ" sz="2600" i="1" dirty="0" smtClean="0"/>
              <a:t>	   </a:t>
            </a:r>
            <a:r>
              <a:rPr lang="cs-CZ" sz="2600" i="1" dirty="0" err="1" smtClean="0">
                <a:solidFill>
                  <a:schemeClr val="tx1"/>
                </a:solidFill>
              </a:rPr>
              <a:t>costalis</a:t>
            </a:r>
            <a:r>
              <a:rPr lang="cs-CZ" sz="2600" i="1" dirty="0" smtClean="0">
                <a:solidFill>
                  <a:schemeClr val="tx1"/>
                </a:solidFill>
              </a:rPr>
              <a:t>, e; </a:t>
            </a:r>
            <a:r>
              <a:rPr lang="cs-CZ" sz="2600" i="1" dirty="0" err="1" smtClean="0">
                <a:solidFill>
                  <a:schemeClr val="tx1"/>
                </a:solidFill>
              </a:rPr>
              <a:t>femoralis</a:t>
            </a:r>
            <a:r>
              <a:rPr lang="cs-CZ" sz="2600" i="1" dirty="0" smtClean="0">
                <a:solidFill>
                  <a:schemeClr val="tx1"/>
                </a:solidFill>
              </a:rPr>
              <a:t>, e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1 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ending</a:t>
            </a:r>
            <a:r>
              <a:rPr lang="en-US" dirty="0" smtClean="0"/>
              <a:t>: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-X, -S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r>
              <a:rPr lang="cs-CZ" dirty="0" smtClean="0">
                <a:solidFill>
                  <a:srgbClr val="0070C0"/>
                </a:solidFill>
              </a:rPr>
              <a:t>.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000000"/>
                </a:solidFill>
              </a:rPr>
              <a:t>+</a:t>
            </a:r>
            <a:r>
              <a:rPr lang="en-US" dirty="0" smtClean="0">
                <a:solidFill>
                  <a:srgbClr val="00B050"/>
                </a:solidFill>
              </a:rPr>
              <a:t>N</a:t>
            </a:r>
            <a:r>
              <a:rPr lang="cs-CZ" dirty="0" smtClean="0">
                <a:solidFill>
                  <a:srgbClr val="00B050"/>
                </a:solidFill>
              </a:rPr>
              <a:t>.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cs-CZ" dirty="0" smtClean="0">
                <a:solidFill>
                  <a:srgbClr val="000000"/>
                </a:solidFill>
              </a:rPr>
              <a:t>= most </a:t>
            </a:r>
            <a:r>
              <a:rPr lang="cs-CZ" dirty="0" err="1" smtClean="0">
                <a:solidFill>
                  <a:srgbClr val="000000"/>
                </a:solidFill>
              </a:rPr>
              <a:t>common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endings</a:t>
            </a:r>
            <a:endParaRPr lang="cs-CZ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0000"/>
                </a:solidFill>
              </a:rPr>
              <a:t>   		</a:t>
            </a:r>
            <a:r>
              <a:rPr lang="en-US" dirty="0" smtClean="0">
                <a:solidFill>
                  <a:srgbClr val="000000"/>
                </a:solidFill>
              </a:rPr>
              <a:t>          e. g.</a:t>
            </a:r>
            <a:r>
              <a:rPr lang="en-US" b="1" dirty="0" smtClean="0">
                <a:solidFill>
                  <a:srgbClr val="000000"/>
                </a:solidFill>
              </a:rPr>
              <a:t> simple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b="1" dirty="0" smtClean="0">
                <a:solidFill>
                  <a:srgbClr val="000000"/>
                </a:solidFill>
              </a:rPr>
              <a:t>, </a:t>
            </a:r>
            <a:r>
              <a:rPr lang="cs-CZ" b="1" dirty="0" smtClean="0">
                <a:solidFill>
                  <a:srgbClr val="00B050"/>
                </a:solidFill>
              </a:rPr>
              <a:t>i</a:t>
            </a:r>
            <a:r>
              <a:rPr lang="en-US" b="1" dirty="0" err="1" smtClean="0">
                <a:solidFill>
                  <a:srgbClr val="00B050"/>
                </a:solidFill>
              </a:rPr>
              <a:t>c</a:t>
            </a:r>
            <a:r>
              <a:rPr lang="en-US" b="1" dirty="0" err="1" smtClean="0">
                <a:solidFill>
                  <a:srgbClr val="FF0000"/>
                </a:solidFill>
              </a:rPr>
              <a:t>is</a:t>
            </a:r>
            <a:r>
              <a:rPr lang="en-US" b="1" dirty="0" smtClean="0">
                <a:solidFill>
                  <a:srgbClr val="000000"/>
                </a:solidFill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</a:rPr>
              <a:t>descendens</a:t>
            </a:r>
            <a:r>
              <a:rPr lang="en-US" b="1" dirty="0" smtClean="0">
                <a:solidFill>
                  <a:srgbClr val="000000"/>
                </a:solidFill>
              </a:rPr>
              <a:t>, </a:t>
            </a:r>
            <a:r>
              <a:rPr lang="en-US" b="1" dirty="0" err="1" smtClean="0">
                <a:solidFill>
                  <a:srgbClr val="00B050"/>
                </a:solidFill>
              </a:rPr>
              <a:t>ent</a:t>
            </a:r>
            <a:r>
              <a:rPr lang="en-US" b="1" dirty="0" err="1" smtClean="0">
                <a:solidFill>
                  <a:srgbClr val="FF0000"/>
                </a:solidFill>
              </a:rPr>
              <a:t>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Adjectives</a:t>
            </a:r>
            <a:r>
              <a:rPr lang="cs-CZ" dirty="0" smtClean="0">
                <a:solidFill>
                  <a:srgbClr val="FF0000"/>
                </a:solidFill>
              </a:rPr>
              <a:t> of the 3rd </a:t>
            </a:r>
            <a:r>
              <a:rPr lang="cs-CZ" dirty="0" err="1" smtClean="0">
                <a:solidFill>
                  <a:srgbClr val="FF0000"/>
                </a:solidFill>
              </a:rPr>
              <a:t>declension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12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Adjectives</a:t>
            </a:r>
            <a:r>
              <a:rPr lang="cs-CZ" dirty="0" smtClean="0">
                <a:solidFill>
                  <a:srgbClr val="FF0000"/>
                </a:solidFill>
              </a:rPr>
              <a:t> of the 3rd </a:t>
            </a:r>
            <a:r>
              <a:rPr lang="cs-CZ" dirty="0" err="1" smtClean="0">
                <a:solidFill>
                  <a:srgbClr val="FF0000"/>
                </a:solidFill>
              </a:rPr>
              <a:t>declension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65" y="2332037"/>
            <a:ext cx="9261571" cy="4525963"/>
          </a:xfrm>
        </p:spPr>
        <p:txBody>
          <a:bodyPr/>
          <a:lstStyle/>
          <a:p>
            <a:r>
              <a:rPr lang="en-US" dirty="0" smtClean="0"/>
              <a:t>ADJECTIVES OF </a:t>
            </a:r>
            <a:r>
              <a:rPr lang="cs-CZ" dirty="0" smtClean="0"/>
              <a:t>the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DECLENSION         </a:t>
            </a:r>
            <a:endParaRPr lang="cs-CZ" dirty="0" smtClean="0"/>
          </a:p>
          <a:p>
            <a:pPr lvl="1">
              <a:buNone/>
            </a:pPr>
            <a:r>
              <a:rPr lang="en-US" dirty="0" smtClean="0"/>
              <a:t> </a:t>
            </a:r>
            <a:r>
              <a:rPr lang="en-US" sz="2500" dirty="0" err="1" smtClean="0">
                <a:solidFill>
                  <a:schemeClr val="tx1"/>
                </a:solidFill>
              </a:rPr>
              <a:t>alb</a:t>
            </a:r>
            <a:r>
              <a:rPr lang="en-US" sz="2500" dirty="0" err="1" smtClean="0">
                <a:solidFill>
                  <a:srgbClr val="3366FF"/>
                </a:solidFill>
              </a:rPr>
              <a:t>us</a:t>
            </a:r>
            <a:r>
              <a:rPr lang="en-US" sz="2500" dirty="0" smtClean="0"/>
              <a:t>, </a:t>
            </a:r>
            <a:r>
              <a:rPr lang="en-US" sz="2500" dirty="0" smtClean="0">
                <a:solidFill>
                  <a:srgbClr val="FF0000"/>
                </a:solidFill>
              </a:rPr>
              <a:t>a</a:t>
            </a:r>
            <a:r>
              <a:rPr lang="en-US" sz="2500" dirty="0" smtClean="0"/>
              <a:t>, </a:t>
            </a:r>
            <a:r>
              <a:rPr lang="en-US" sz="2500" dirty="0" smtClean="0">
                <a:solidFill>
                  <a:srgbClr val="00B050"/>
                </a:solidFill>
              </a:rPr>
              <a:t>um</a:t>
            </a:r>
            <a:r>
              <a:rPr lang="cs-CZ" sz="2500" dirty="0" smtClean="0">
                <a:solidFill>
                  <a:srgbClr val="99CC66"/>
                </a:solidFill>
              </a:rPr>
              <a:t>	</a:t>
            </a:r>
            <a:r>
              <a:rPr lang="cs-CZ" sz="2500" dirty="0" smtClean="0">
                <a:solidFill>
                  <a:srgbClr val="00B050"/>
                </a:solidFill>
              </a:rPr>
              <a:t> 	</a:t>
            </a:r>
            <a:r>
              <a:rPr lang="cs-CZ" sz="2500" dirty="0" smtClean="0">
                <a:solidFill>
                  <a:srgbClr val="0070C0"/>
                </a:solidFill>
              </a:rPr>
              <a:t>M.//</a:t>
            </a:r>
            <a:r>
              <a:rPr lang="cs-CZ" sz="2500" dirty="0" smtClean="0">
                <a:solidFill>
                  <a:srgbClr val="FF0000"/>
                </a:solidFill>
              </a:rPr>
              <a:t>F.</a:t>
            </a:r>
            <a:r>
              <a:rPr lang="cs-CZ" sz="2500" dirty="0" smtClean="0">
                <a:solidFill>
                  <a:srgbClr val="0070C0"/>
                </a:solidFill>
              </a:rPr>
              <a:t>//</a:t>
            </a:r>
            <a:r>
              <a:rPr lang="cs-CZ" sz="2500" dirty="0" smtClean="0">
                <a:solidFill>
                  <a:srgbClr val="00B050"/>
                </a:solidFill>
              </a:rPr>
              <a:t>N.</a:t>
            </a:r>
            <a:endParaRPr lang="cs-CZ" sz="2500" dirty="0" smtClean="0">
              <a:solidFill>
                <a:srgbClr val="99CC66"/>
              </a:solidFill>
            </a:endParaRPr>
          </a:p>
          <a:p>
            <a:pPr marL="274320" lvl="1">
              <a:buClr>
                <a:schemeClr val="accent1"/>
              </a:buClr>
              <a:buSzPct val="85000"/>
              <a:buNone/>
            </a:pPr>
            <a:r>
              <a:rPr lang="cs-CZ" sz="2500" dirty="0" smtClean="0"/>
              <a:t>	 </a:t>
            </a:r>
            <a:r>
              <a:rPr lang="en-US" sz="2500" dirty="0" err="1" smtClean="0">
                <a:solidFill>
                  <a:schemeClr val="tx1"/>
                </a:solidFill>
              </a:rPr>
              <a:t>nig</a:t>
            </a:r>
            <a:r>
              <a:rPr lang="en-US" sz="2500" dirty="0" err="1" smtClean="0">
                <a:solidFill>
                  <a:srgbClr val="3366FF"/>
                </a:solidFill>
              </a:rPr>
              <a:t>er</a:t>
            </a:r>
            <a:r>
              <a:rPr lang="en-US" sz="2500" dirty="0" smtClean="0"/>
              <a:t>, </a:t>
            </a:r>
            <a:r>
              <a:rPr lang="en-US" sz="2500" dirty="0" smtClean="0">
                <a:solidFill>
                  <a:srgbClr val="FF0000"/>
                </a:solidFill>
              </a:rPr>
              <a:t>a</a:t>
            </a:r>
            <a:r>
              <a:rPr lang="en-US" sz="2500" dirty="0" smtClean="0"/>
              <a:t>, </a:t>
            </a:r>
            <a:r>
              <a:rPr lang="en-US" sz="2500" dirty="0" smtClean="0">
                <a:solidFill>
                  <a:srgbClr val="00B050"/>
                </a:solidFill>
              </a:rPr>
              <a:t>um</a:t>
            </a:r>
            <a:r>
              <a:rPr lang="cs-CZ" sz="2500" dirty="0" smtClean="0">
                <a:solidFill>
                  <a:srgbClr val="99CC66"/>
                </a:solidFill>
              </a:rPr>
              <a:t>		</a:t>
            </a:r>
            <a:r>
              <a:rPr lang="cs-CZ" sz="2500" dirty="0">
                <a:solidFill>
                  <a:srgbClr val="0070C0"/>
                </a:solidFill>
              </a:rPr>
              <a:t>M.//</a:t>
            </a:r>
            <a:r>
              <a:rPr lang="cs-CZ" sz="2500" dirty="0">
                <a:solidFill>
                  <a:srgbClr val="FF0000"/>
                </a:solidFill>
              </a:rPr>
              <a:t>F.</a:t>
            </a:r>
            <a:r>
              <a:rPr lang="cs-CZ" sz="2500" dirty="0">
                <a:solidFill>
                  <a:srgbClr val="0070C0"/>
                </a:solidFill>
              </a:rPr>
              <a:t>//</a:t>
            </a:r>
            <a:r>
              <a:rPr lang="cs-CZ" sz="2500" dirty="0">
                <a:solidFill>
                  <a:srgbClr val="00B050"/>
                </a:solidFill>
              </a:rPr>
              <a:t>N</a:t>
            </a:r>
            <a:r>
              <a:rPr lang="cs-CZ" sz="2500" dirty="0" smtClean="0">
                <a:solidFill>
                  <a:srgbClr val="00B050"/>
                </a:solidFill>
              </a:rPr>
              <a:t>.</a:t>
            </a:r>
            <a:endParaRPr lang="cs-CZ" sz="2500" dirty="0" smtClean="0">
              <a:solidFill>
                <a:srgbClr val="99CC66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99CC66"/>
              </a:solidFill>
            </a:endParaRPr>
          </a:p>
          <a:p>
            <a:r>
              <a:rPr lang="en-US" dirty="0" smtClean="0"/>
              <a:t>ADJECTIVES OF </a:t>
            </a:r>
            <a:r>
              <a:rPr lang="cs-CZ" dirty="0" smtClean="0"/>
              <a:t>the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DECLENSION                          </a:t>
            </a:r>
            <a:endParaRPr lang="cs-CZ" dirty="0" smtClean="0"/>
          </a:p>
          <a:p>
            <a:pPr lvl="1"/>
            <a:r>
              <a:rPr lang="en-US" sz="2500" dirty="0" err="1" smtClean="0">
                <a:solidFill>
                  <a:schemeClr val="tx1"/>
                </a:solidFill>
              </a:rPr>
              <a:t>ac</a:t>
            </a:r>
            <a:r>
              <a:rPr lang="en-US" sz="2500" dirty="0" err="1" smtClean="0">
                <a:solidFill>
                  <a:srgbClr val="3366FF"/>
                </a:solidFill>
              </a:rPr>
              <a:t>er</a:t>
            </a:r>
            <a:r>
              <a:rPr lang="en-US" sz="2500" dirty="0" smtClean="0"/>
              <a:t>, </a:t>
            </a:r>
            <a:r>
              <a:rPr lang="en-US" sz="2500" dirty="0" smtClean="0">
                <a:solidFill>
                  <a:srgbClr val="FF0000"/>
                </a:solidFill>
              </a:rPr>
              <a:t>is</a:t>
            </a:r>
            <a:r>
              <a:rPr lang="en-US" sz="2500" dirty="0" smtClean="0"/>
              <a:t>, </a:t>
            </a:r>
            <a:r>
              <a:rPr lang="en-US" sz="2500" dirty="0" smtClean="0">
                <a:solidFill>
                  <a:srgbClr val="00B050"/>
                </a:solidFill>
              </a:rPr>
              <a:t>e</a:t>
            </a:r>
            <a:r>
              <a:rPr lang="cs-CZ" sz="2500" dirty="0" smtClean="0">
                <a:solidFill>
                  <a:srgbClr val="00B050"/>
                </a:solidFill>
              </a:rPr>
              <a:t>  		</a:t>
            </a:r>
            <a:r>
              <a:rPr lang="cs-CZ" sz="2500" dirty="0" smtClean="0">
                <a:solidFill>
                  <a:srgbClr val="0070C0"/>
                </a:solidFill>
              </a:rPr>
              <a:t>M.//</a:t>
            </a:r>
            <a:r>
              <a:rPr lang="cs-CZ" sz="2500" dirty="0" smtClean="0">
                <a:solidFill>
                  <a:srgbClr val="FF0000"/>
                </a:solidFill>
              </a:rPr>
              <a:t>F.</a:t>
            </a:r>
            <a:r>
              <a:rPr lang="cs-CZ" sz="2500" dirty="0" smtClean="0">
                <a:solidFill>
                  <a:srgbClr val="0070C0"/>
                </a:solidFill>
              </a:rPr>
              <a:t>//</a:t>
            </a:r>
            <a:r>
              <a:rPr lang="cs-CZ" sz="2500" dirty="0" smtClean="0">
                <a:solidFill>
                  <a:srgbClr val="00B050"/>
                </a:solidFill>
              </a:rPr>
              <a:t>N.</a:t>
            </a:r>
          </a:p>
          <a:p>
            <a:pPr lvl="1"/>
            <a:r>
              <a:rPr lang="en-US" sz="2500" dirty="0" err="1" smtClean="0">
                <a:solidFill>
                  <a:schemeClr val="tx1"/>
                </a:solidFill>
              </a:rPr>
              <a:t>brev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r>
              <a:rPr lang="en-US" sz="2500" dirty="0" smtClean="0"/>
              <a:t>, </a:t>
            </a:r>
            <a:r>
              <a:rPr lang="en-US" sz="2500" dirty="0" smtClean="0">
                <a:solidFill>
                  <a:srgbClr val="00B050"/>
                </a:solidFill>
              </a:rPr>
              <a:t>e</a:t>
            </a:r>
            <a:r>
              <a:rPr lang="cs-CZ" sz="2500" dirty="0" smtClean="0">
                <a:solidFill>
                  <a:srgbClr val="00B050"/>
                </a:solidFill>
              </a:rPr>
              <a:t>			</a:t>
            </a:r>
            <a:r>
              <a:rPr lang="cs-CZ" sz="2500" dirty="0" smtClean="0">
                <a:solidFill>
                  <a:srgbClr val="0070C0"/>
                </a:solidFill>
              </a:rPr>
              <a:t>M.</a:t>
            </a:r>
            <a:r>
              <a:rPr lang="cs-CZ" sz="2500" dirty="0" smtClean="0">
                <a:solidFill>
                  <a:schemeClr val="tx1"/>
                </a:solidFill>
              </a:rPr>
              <a:t>+ </a:t>
            </a:r>
            <a:r>
              <a:rPr lang="cs-CZ" sz="2500" dirty="0" smtClean="0">
                <a:solidFill>
                  <a:srgbClr val="FF0000"/>
                </a:solidFill>
              </a:rPr>
              <a:t>F.</a:t>
            </a:r>
            <a:r>
              <a:rPr lang="cs-CZ" sz="2500" dirty="0" smtClean="0">
                <a:solidFill>
                  <a:srgbClr val="0070C0"/>
                </a:solidFill>
              </a:rPr>
              <a:t>//</a:t>
            </a:r>
            <a:r>
              <a:rPr lang="cs-CZ" sz="2500" dirty="0" smtClean="0">
                <a:solidFill>
                  <a:srgbClr val="00B050"/>
                </a:solidFill>
              </a:rPr>
              <a:t>N.</a:t>
            </a:r>
          </a:p>
          <a:p>
            <a:pPr lvl="1"/>
            <a:r>
              <a:rPr lang="en-US" sz="2500" dirty="0" smtClean="0">
                <a:solidFill>
                  <a:schemeClr val="tx1"/>
                </a:solidFill>
              </a:rPr>
              <a:t>simple</a:t>
            </a:r>
            <a:r>
              <a:rPr lang="en-US" sz="2500" dirty="0" smtClean="0">
                <a:solidFill>
                  <a:srgbClr val="FF0000"/>
                </a:solidFill>
              </a:rPr>
              <a:t>x</a:t>
            </a:r>
            <a:r>
              <a:rPr lang="en-US" sz="2500" dirty="0" smtClean="0"/>
              <a:t>, </a:t>
            </a:r>
            <a:r>
              <a:rPr lang="cs-CZ" sz="2500" dirty="0">
                <a:solidFill>
                  <a:srgbClr val="00B050"/>
                </a:solidFill>
              </a:rPr>
              <a:t>i</a:t>
            </a:r>
            <a:r>
              <a:rPr lang="en-US" sz="2500" dirty="0" err="1" smtClean="0">
                <a:solidFill>
                  <a:srgbClr val="00B050"/>
                </a:solidFill>
              </a:rPr>
              <a:t>c</a:t>
            </a:r>
            <a:r>
              <a:rPr lang="en-US" sz="2500" dirty="0" err="1" smtClean="0">
                <a:solidFill>
                  <a:srgbClr val="FF0000"/>
                </a:solidFill>
              </a:rPr>
              <a:t>is</a:t>
            </a:r>
            <a:r>
              <a:rPr lang="cs-CZ" sz="2500" dirty="0" smtClean="0"/>
              <a:t> </a:t>
            </a:r>
            <a:r>
              <a:rPr lang="cs-CZ" sz="2500" dirty="0" smtClean="0">
                <a:solidFill>
                  <a:schemeClr val="tx1"/>
                </a:solidFill>
              </a:rPr>
              <a:t>/</a:t>
            </a:r>
            <a:r>
              <a:rPr lang="cs-CZ" sz="2500" dirty="0" smtClean="0"/>
              <a:t> </a:t>
            </a:r>
            <a:r>
              <a:rPr lang="cs-CZ" sz="2500" dirty="0" err="1" smtClean="0">
                <a:solidFill>
                  <a:schemeClr val="tx1"/>
                </a:solidFill>
              </a:rPr>
              <a:t>ascende</a:t>
            </a:r>
            <a:r>
              <a:rPr lang="cs-CZ" sz="2500" dirty="0" err="1" smtClean="0">
                <a:solidFill>
                  <a:srgbClr val="FF0000"/>
                </a:solidFill>
              </a:rPr>
              <a:t>ns</a:t>
            </a:r>
            <a:r>
              <a:rPr lang="cs-CZ" sz="2500" dirty="0" smtClean="0"/>
              <a:t>, </a:t>
            </a:r>
            <a:r>
              <a:rPr lang="cs-CZ" sz="2500" dirty="0" err="1" smtClean="0">
                <a:solidFill>
                  <a:srgbClr val="00B050"/>
                </a:solidFill>
              </a:rPr>
              <a:t>nt</a:t>
            </a:r>
            <a:r>
              <a:rPr lang="cs-CZ" sz="2500" dirty="0" err="1" smtClean="0">
                <a:solidFill>
                  <a:srgbClr val="FF0000"/>
                </a:solidFill>
              </a:rPr>
              <a:t>is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smtClean="0"/>
              <a:t> </a:t>
            </a:r>
            <a:r>
              <a:rPr lang="cs-CZ" sz="2500" dirty="0" smtClean="0">
                <a:solidFill>
                  <a:srgbClr val="0070C0"/>
                </a:solidFill>
              </a:rPr>
              <a:t>M.</a:t>
            </a:r>
            <a:r>
              <a:rPr lang="cs-CZ" sz="2500" dirty="0" smtClean="0">
                <a:solidFill>
                  <a:schemeClr val="tx1"/>
                </a:solidFill>
              </a:rPr>
              <a:t>+</a:t>
            </a:r>
            <a:r>
              <a:rPr lang="cs-CZ" sz="2500" dirty="0" smtClean="0">
                <a:solidFill>
                  <a:srgbClr val="FF0000"/>
                </a:solidFill>
              </a:rPr>
              <a:t>F.</a:t>
            </a:r>
            <a:r>
              <a:rPr lang="cs-CZ" sz="2500" dirty="0" smtClean="0">
                <a:solidFill>
                  <a:schemeClr val="tx1"/>
                </a:solidFill>
              </a:rPr>
              <a:t>+</a:t>
            </a:r>
            <a:r>
              <a:rPr lang="cs-CZ" sz="2500" dirty="0" smtClean="0">
                <a:solidFill>
                  <a:srgbClr val="00B050"/>
                </a:solidFill>
              </a:rPr>
              <a:t>N.</a:t>
            </a:r>
            <a:r>
              <a:rPr lang="cs-CZ" sz="2500" dirty="0" smtClean="0">
                <a:solidFill>
                  <a:srgbClr val="0070C0"/>
                </a:solidFill>
              </a:rPr>
              <a:t>//</a:t>
            </a:r>
            <a:r>
              <a:rPr lang="en-US" sz="2500" dirty="0" smtClean="0">
                <a:solidFill>
                  <a:srgbClr val="FF0000"/>
                </a:solidFill>
              </a:rPr>
              <a:t>GENITIVE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smtClean="0">
                <a:solidFill>
                  <a:srgbClr val="FF0000"/>
                </a:solidFill>
              </a:rPr>
              <a:t>SG.</a:t>
            </a:r>
            <a:r>
              <a:rPr lang="cs-CZ" sz="2500" dirty="0" smtClean="0">
                <a:solidFill>
                  <a:srgbClr val="FF0000"/>
                </a:solidFill>
              </a:rPr>
              <a:t>!</a:t>
            </a:r>
            <a:endParaRPr lang="cs-CZ" sz="2500" dirty="0" smtClean="0">
              <a:solidFill>
                <a:srgbClr val="00B05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1373904"/>
            <a:ext cx="3528392" cy="75895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dirty="0" err="1" smtClean="0">
                <a:solidFill>
                  <a:srgbClr val="FF0000"/>
                </a:solidFill>
              </a:rPr>
              <a:t>Dictionary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entry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88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98571"/>
          </a:xfrm>
          <a:solidFill>
            <a:srgbClr val="FFFFFF">
              <a:alpha val="70000"/>
            </a:srgbClr>
          </a:solidFill>
        </p:spPr>
        <p:txBody>
          <a:bodyPr>
            <a:noAutofit/>
          </a:bodyPr>
          <a:lstStyle/>
          <a:p>
            <a:r>
              <a:rPr lang="cs-CZ" dirty="0">
                <a:solidFill>
                  <a:srgbClr val="FF0000"/>
                </a:solidFill>
                <a:latin typeface="Georgia" panose="02040502050405020303" pitchFamily="18" charset="0"/>
              </a:rPr>
              <a:t>2-form </a:t>
            </a:r>
            <a:r>
              <a:rPr lang="cs-CZ" dirty="0" err="1">
                <a:solidFill>
                  <a:srgbClr val="FF0000"/>
                </a:solidFill>
                <a:latin typeface="Georgia" panose="02040502050405020303" pitchFamily="18" charset="0"/>
              </a:rPr>
              <a:t>adjectives</a:t>
            </a:r>
            <a:r>
              <a:rPr lang="cs-CZ" dirty="0">
                <a:solidFill>
                  <a:srgbClr val="FF0000"/>
                </a:solidFill>
                <a:latin typeface="Georgia" panose="02040502050405020303" pitchFamily="18" charset="0"/>
              </a:rPr>
              <a:t> of the 3rd </a:t>
            </a:r>
            <a:r>
              <a:rPr lang="cs-CZ" dirty="0" err="1">
                <a:solidFill>
                  <a:srgbClr val="FF0000"/>
                </a:solidFill>
                <a:latin typeface="Georgia" panose="02040502050405020303" pitchFamily="18" charset="0"/>
              </a:rPr>
              <a:t>declension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86753"/>
            <a:ext cx="8784976" cy="4794575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3000" dirty="0" smtClean="0"/>
              <a:t>	</a:t>
            </a:r>
            <a:r>
              <a:rPr lang="en-US" sz="3000" dirty="0" smtClean="0"/>
              <a:t>nom</a:t>
            </a:r>
            <a:r>
              <a:rPr lang="cs-CZ" sz="3000" dirty="0" smtClean="0"/>
              <a:t>.</a:t>
            </a:r>
            <a:r>
              <a:rPr lang="en-US" sz="3000" dirty="0" smtClean="0"/>
              <a:t> </a:t>
            </a:r>
            <a:r>
              <a:rPr lang="en-US" sz="3000" dirty="0" err="1"/>
              <a:t>sg</a:t>
            </a:r>
            <a:r>
              <a:rPr lang="en-US" sz="3000" dirty="0" smtClean="0"/>
              <a:t>.</a:t>
            </a:r>
            <a:r>
              <a:rPr lang="cs-CZ" sz="3000" dirty="0" smtClean="0"/>
              <a:t>: </a:t>
            </a:r>
            <a:r>
              <a:rPr lang="en-US" sz="3900" b="1" dirty="0" smtClean="0">
                <a:solidFill>
                  <a:srgbClr val="000000"/>
                </a:solidFill>
              </a:rPr>
              <a:t>-</a:t>
            </a:r>
            <a:r>
              <a:rPr lang="en-US" sz="3900" b="1" dirty="0">
                <a:solidFill>
                  <a:srgbClr val="000000"/>
                </a:solidFill>
              </a:rPr>
              <a:t>IS</a:t>
            </a:r>
            <a:r>
              <a:rPr lang="en-US" sz="3900" dirty="0"/>
              <a:t> (</a:t>
            </a:r>
            <a:r>
              <a:rPr lang="en-US" sz="3900" dirty="0" smtClean="0">
                <a:solidFill>
                  <a:srgbClr val="0070C0"/>
                </a:solidFill>
              </a:rPr>
              <a:t>M</a:t>
            </a:r>
            <a:r>
              <a:rPr lang="cs-CZ" sz="3900" dirty="0" smtClean="0">
                <a:solidFill>
                  <a:srgbClr val="0070C0"/>
                </a:solidFill>
              </a:rPr>
              <a:t>.</a:t>
            </a:r>
            <a:r>
              <a:rPr lang="en-US" sz="3900" dirty="0" smtClean="0"/>
              <a:t>+</a:t>
            </a:r>
            <a:r>
              <a:rPr lang="en-US" sz="3900" dirty="0" smtClean="0">
                <a:solidFill>
                  <a:srgbClr val="FF0000"/>
                </a:solidFill>
              </a:rPr>
              <a:t>F</a:t>
            </a:r>
            <a:r>
              <a:rPr lang="cs-CZ" sz="3900" dirty="0" smtClean="0">
                <a:solidFill>
                  <a:srgbClr val="FF0000"/>
                </a:solidFill>
              </a:rPr>
              <a:t>.</a:t>
            </a:r>
            <a:r>
              <a:rPr lang="en-US" sz="3900" dirty="0" smtClean="0"/>
              <a:t>), </a:t>
            </a:r>
            <a:r>
              <a:rPr lang="en-US" sz="3900" b="1" dirty="0">
                <a:solidFill>
                  <a:srgbClr val="000000"/>
                </a:solidFill>
              </a:rPr>
              <a:t>-E</a:t>
            </a:r>
            <a:r>
              <a:rPr lang="en-US" sz="3900" dirty="0"/>
              <a:t> (</a:t>
            </a:r>
            <a:r>
              <a:rPr lang="en-US" sz="3900" dirty="0" smtClean="0">
                <a:solidFill>
                  <a:srgbClr val="00B050"/>
                </a:solidFill>
              </a:rPr>
              <a:t>N</a:t>
            </a:r>
            <a:r>
              <a:rPr lang="cs-CZ" sz="3900" dirty="0" smtClean="0">
                <a:solidFill>
                  <a:srgbClr val="00B050"/>
                </a:solidFill>
              </a:rPr>
              <a:t>.</a:t>
            </a:r>
            <a:r>
              <a:rPr lang="en-US" sz="39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Underived</a:t>
            </a:r>
            <a:r>
              <a:rPr lang="en-US" dirty="0" smtClean="0"/>
              <a:t> adjectives 	e.g.  </a:t>
            </a:r>
            <a:r>
              <a:rPr lang="en-US" dirty="0" err="1" smtClean="0"/>
              <a:t>brevis</a:t>
            </a:r>
            <a:r>
              <a:rPr lang="en-US" dirty="0"/>
              <a:t>, </a:t>
            </a:r>
            <a:r>
              <a:rPr lang="en-US" dirty="0" smtClean="0"/>
              <a:t>e</a:t>
            </a:r>
            <a:r>
              <a:rPr lang="en-US" dirty="0"/>
              <a:t> </a:t>
            </a:r>
            <a:r>
              <a:rPr lang="cs-CZ" dirty="0" smtClean="0"/>
              <a:t>= </a:t>
            </a:r>
            <a:r>
              <a:rPr lang="en-US" i="1" dirty="0" smtClean="0"/>
              <a:t>short</a:t>
            </a:r>
            <a:r>
              <a:rPr lang="en-US" dirty="0"/>
              <a:t>;</a:t>
            </a:r>
            <a:r>
              <a:rPr lang="en-US" i="1" dirty="0" smtClean="0"/>
              <a:t> </a:t>
            </a:r>
            <a:r>
              <a:rPr lang="en-US" dirty="0" smtClean="0"/>
              <a:t>gravis, e </a:t>
            </a:r>
            <a:r>
              <a:rPr lang="cs-CZ" dirty="0" smtClean="0"/>
              <a:t>=</a:t>
            </a:r>
            <a:r>
              <a:rPr lang="en-US" dirty="0" smtClean="0"/>
              <a:t> </a:t>
            </a:r>
            <a:r>
              <a:rPr lang="en-US" i="1" dirty="0" smtClean="0"/>
              <a:t>heavy, difficult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			</a:t>
            </a:r>
            <a:r>
              <a:rPr lang="cs-CZ" dirty="0" smtClean="0"/>
              <a:t>         </a:t>
            </a:r>
            <a:r>
              <a:rPr lang="en-US" dirty="0" smtClean="0"/>
              <a:t>levis, e </a:t>
            </a:r>
            <a:r>
              <a:rPr lang="cs-CZ" dirty="0" smtClean="0"/>
              <a:t>= </a:t>
            </a:r>
            <a:r>
              <a:rPr lang="en-US" i="1" dirty="0" smtClean="0"/>
              <a:t>light</a:t>
            </a:r>
            <a:r>
              <a:rPr lang="en-US" dirty="0" smtClean="0"/>
              <a:t>;</a:t>
            </a:r>
            <a:r>
              <a:rPr lang="en-US" i="1" dirty="0"/>
              <a:t> </a:t>
            </a:r>
            <a:r>
              <a:rPr lang="en-US" dirty="0" err="1" smtClean="0"/>
              <a:t>tenuis</a:t>
            </a:r>
            <a:r>
              <a:rPr lang="en-US" dirty="0" smtClean="0"/>
              <a:t>, e </a:t>
            </a:r>
            <a:r>
              <a:rPr lang="cs-CZ" dirty="0" smtClean="0"/>
              <a:t>=</a:t>
            </a:r>
            <a:r>
              <a:rPr lang="en-US" dirty="0" smtClean="0"/>
              <a:t> </a:t>
            </a:r>
            <a:r>
              <a:rPr lang="en-US" i="1" dirty="0" smtClean="0"/>
              <a:t>thin, slender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Derived adjectives ending </a:t>
            </a:r>
            <a:r>
              <a:rPr lang="cs-CZ" dirty="0" smtClean="0"/>
              <a:t>in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BC0000"/>
                </a:solidFill>
              </a:rPr>
              <a:t>-</a:t>
            </a:r>
            <a:r>
              <a:rPr lang="en-US" b="1" dirty="0" smtClean="0">
                <a:solidFill>
                  <a:srgbClr val="BC0000"/>
                </a:solidFill>
              </a:rPr>
              <a:t>alis, e/-</a:t>
            </a:r>
            <a:r>
              <a:rPr lang="en-US" b="1" dirty="0" err="1" smtClean="0">
                <a:solidFill>
                  <a:srgbClr val="BC0000"/>
                </a:solidFill>
              </a:rPr>
              <a:t>aris</a:t>
            </a:r>
            <a:r>
              <a:rPr lang="en-US" b="1" dirty="0" smtClean="0">
                <a:solidFill>
                  <a:srgbClr val="BC0000"/>
                </a:solidFill>
              </a:rPr>
              <a:t>, e</a:t>
            </a:r>
            <a:r>
              <a:rPr lang="en-US" b="1" dirty="0" smtClean="0"/>
              <a:t>     </a:t>
            </a:r>
            <a:r>
              <a:rPr lang="en-US" dirty="0" err="1" smtClean="0"/>
              <a:t>cranialis</a:t>
            </a:r>
            <a:r>
              <a:rPr lang="en-US" dirty="0"/>
              <a:t>, </a:t>
            </a:r>
            <a:r>
              <a:rPr lang="en-US" dirty="0" smtClean="0"/>
              <a:t>e</a:t>
            </a:r>
            <a:r>
              <a:rPr lang="cs-CZ" dirty="0" smtClean="0"/>
              <a:t> = </a:t>
            </a:r>
            <a:r>
              <a:rPr lang="cs-CZ" i="1" dirty="0" err="1" smtClean="0"/>
              <a:t>crani</a:t>
            </a:r>
            <a:r>
              <a:rPr lang="en-US" i="1" dirty="0" smtClean="0"/>
              <a:t>al</a:t>
            </a:r>
            <a:r>
              <a:rPr lang="en-US" dirty="0" smtClean="0"/>
              <a:t> </a:t>
            </a:r>
            <a:r>
              <a:rPr lang="cs-CZ" dirty="0" smtClean="0"/>
              <a:t>						               </a:t>
            </a:r>
            <a:r>
              <a:rPr lang="en-US" dirty="0" err="1" smtClean="0"/>
              <a:t>muscularis</a:t>
            </a:r>
            <a:r>
              <a:rPr lang="en-US" dirty="0"/>
              <a:t>, </a:t>
            </a:r>
            <a:r>
              <a:rPr lang="en-US" dirty="0" smtClean="0"/>
              <a:t>e</a:t>
            </a:r>
            <a:r>
              <a:rPr lang="cs-CZ" dirty="0" smtClean="0"/>
              <a:t> = </a:t>
            </a:r>
            <a:r>
              <a:rPr lang="cs-CZ" i="1" dirty="0" err="1" smtClean="0"/>
              <a:t>muscular</a:t>
            </a:r>
            <a:endParaRPr lang="en-US" i="1" dirty="0" smtClean="0"/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 </a:t>
            </a:r>
            <a:r>
              <a:rPr lang="en-US" i="1" dirty="0" smtClean="0">
                <a:solidFill>
                  <a:srgbClr val="BC0000"/>
                </a:solidFill>
              </a:rPr>
              <a:t>(</a:t>
            </a:r>
            <a:r>
              <a:rPr lang="cs-CZ" i="1" dirty="0" err="1" smtClean="0">
                <a:solidFill>
                  <a:srgbClr val="BC0000"/>
                </a:solidFill>
              </a:rPr>
              <a:t>epxress</a:t>
            </a:r>
            <a:r>
              <a:rPr lang="cs-CZ" i="1" dirty="0" smtClean="0">
                <a:solidFill>
                  <a:srgbClr val="BC0000"/>
                </a:solidFill>
              </a:rPr>
              <a:t> </a:t>
            </a:r>
            <a:r>
              <a:rPr lang="en-US" i="1" dirty="0" smtClean="0">
                <a:solidFill>
                  <a:srgbClr val="BC0000"/>
                </a:solidFill>
              </a:rPr>
              <a:t>relation, pertaining</a:t>
            </a:r>
            <a:r>
              <a:rPr lang="cs-CZ" i="1" dirty="0" smtClean="0">
                <a:solidFill>
                  <a:srgbClr val="BC0000"/>
                </a:solidFill>
              </a:rPr>
              <a:t> </a:t>
            </a:r>
            <a:r>
              <a:rPr lang="en-US" dirty="0" smtClean="0">
                <a:solidFill>
                  <a:srgbClr val="BC0000"/>
                </a:solidFill>
              </a:rPr>
              <a:t>or </a:t>
            </a:r>
            <a:r>
              <a:rPr lang="en-US" i="1" dirty="0" smtClean="0">
                <a:solidFill>
                  <a:srgbClr val="BC0000"/>
                </a:solidFill>
              </a:rPr>
              <a:t>belonging to)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dirty="0" err="1"/>
              <a:t>Compound</a:t>
            </a:r>
            <a:r>
              <a:rPr lang="en-US" dirty="0"/>
              <a:t> adjectives </a:t>
            </a:r>
            <a:r>
              <a:rPr lang="en-US" dirty="0">
                <a:solidFill>
                  <a:srgbClr val="000000"/>
                </a:solidFill>
              </a:rPr>
              <a:t>ending </a:t>
            </a:r>
            <a:r>
              <a:rPr lang="cs-CZ" dirty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BC0000"/>
                </a:solidFill>
              </a:rPr>
              <a:t>-</a:t>
            </a:r>
            <a:r>
              <a:rPr lang="en-US" b="1" dirty="0" err="1">
                <a:solidFill>
                  <a:srgbClr val="BC0000"/>
                </a:solidFill>
              </a:rPr>
              <a:t>formis</a:t>
            </a:r>
            <a:r>
              <a:rPr lang="en-US" b="1" dirty="0">
                <a:solidFill>
                  <a:srgbClr val="BC0000"/>
                </a:solidFill>
              </a:rPr>
              <a:t>, e        </a:t>
            </a:r>
            <a:r>
              <a:rPr lang="cs-CZ" b="1" dirty="0">
                <a:solidFill>
                  <a:srgbClr val="BC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pisiformis</a:t>
            </a:r>
            <a:r>
              <a:rPr lang="en-US" dirty="0">
                <a:solidFill>
                  <a:srgbClr val="000000"/>
                </a:solidFill>
              </a:rPr>
              <a:t>, e</a:t>
            </a:r>
            <a:r>
              <a:rPr lang="cs-CZ" dirty="0">
                <a:solidFill>
                  <a:srgbClr val="000000"/>
                </a:solidFill>
              </a:rPr>
              <a:t> = </a:t>
            </a:r>
            <a:r>
              <a:rPr lang="cs-CZ" i="1" dirty="0" err="1">
                <a:solidFill>
                  <a:srgbClr val="000000"/>
                </a:solidFill>
              </a:rPr>
              <a:t>pisiform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						               </a:t>
            </a:r>
            <a:r>
              <a:rPr lang="en-US" dirty="0" err="1">
                <a:solidFill>
                  <a:srgbClr val="000000"/>
                </a:solidFill>
              </a:rPr>
              <a:t>vermiformis</a:t>
            </a:r>
            <a:r>
              <a:rPr lang="en-US" dirty="0">
                <a:solidFill>
                  <a:srgbClr val="000000"/>
                </a:solidFill>
              </a:rPr>
              <a:t>, e</a:t>
            </a:r>
            <a:r>
              <a:rPr lang="cs-CZ" dirty="0">
                <a:solidFill>
                  <a:srgbClr val="000000"/>
                </a:solidFill>
              </a:rPr>
              <a:t> = </a:t>
            </a:r>
            <a:r>
              <a:rPr lang="cs-CZ" i="1" dirty="0" err="1">
                <a:solidFill>
                  <a:srgbClr val="000000"/>
                </a:solidFill>
              </a:rPr>
              <a:t>vermiform</a:t>
            </a:r>
            <a:endParaRPr lang="en-US" i="1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i="1" dirty="0">
                <a:solidFill>
                  <a:srgbClr val="BC0000"/>
                </a:solidFill>
              </a:rPr>
              <a:t>      (shaped like, looking like, </a:t>
            </a:r>
            <a:r>
              <a:rPr lang="cs-CZ" dirty="0">
                <a:solidFill>
                  <a:srgbClr val="BC0000"/>
                </a:solidFill>
              </a:rPr>
              <a:t>L</a:t>
            </a:r>
            <a:r>
              <a:rPr lang="en-US" dirty="0" err="1">
                <a:solidFill>
                  <a:srgbClr val="BC0000"/>
                </a:solidFill>
              </a:rPr>
              <a:t>atin</a:t>
            </a:r>
            <a:r>
              <a:rPr lang="en-US" dirty="0">
                <a:solidFill>
                  <a:srgbClr val="BC0000"/>
                </a:solidFill>
              </a:rPr>
              <a:t> </a:t>
            </a:r>
            <a:r>
              <a:rPr lang="en-US" dirty="0" err="1">
                <a:solidFill>
                  <a:srgbClr val="BC0000"/>
                </a:solidFill>
              </a:rPr>
              <a:t>equi</a:t>
            </a:r>
            <a:r>
              <a:rPr lang="cs-CZ" dirty="0">
                <a:solidFill>
                  <a:srgbClr val="BC0000"/>
                </a:solidFill>
              </a:rPr>
              <a:t>v</a:t>
            </a:r>
            <a:r>
              <a:rPr lang="en-US" dirty="0" err="1">
                <a:solidFill>
                  <a:srgbClr val="BC0000"/>
                </a:solidFill>
              </a:rPr>
              <a:t>alent</a:t>
            </a:r>
            <a:r>
              <a:rPr lang="en-US" dirty="0">
                <a:solidFill>
                  <a:srgbClr val="BC0000"/>
                </a:solidFill>
              </a:rPr>
              <a:t> to </a:t>
            </a:r>
            <a:r>
              <a:rPr lang="cs-CZ" dirty="0">
                <a:solidFill>
                  <a:srgbClr val="BC0000"/>
                </a:solidFill>
              </a:rPr>
              <a:t>the </a:t>
            </a:r>
            <a:r>
              <a:rPr lang="cs-CZ" dirty="0" err="1">
                <a:solidFill>
                  <a:srgbClr val="BC0000"/>
                </a:solidFill>
              </a:rPr>
              <a:t>Greek</a:t>
            </a:r>
            <a:r>
              <a:rPr lang="cs-CZ" dirty="0">
                <a:solidFill>
                  <a:srgbClr val="BC0000"/>
                </a:solidFill>
              </a:rPr>
              <a:t> </a:t>
            </a:r>
            <a:r>
              <a:rPr lang="cs-CZ" dirty="0" err="1">
                <a:solidFill>
                  <a:srgbClr val="BC0000"/>
                </a:solidFill>
              </a:rPr>
              <a:t>suffix</a:t>
            </a:r>
            <a:r>
              <a:rPr lang="cs-CZ" dirty="0">
                <a:solidFill>
                  <a:srgbClr val="BC0000"/>
                </a:solidFill>
              </a:rPr>
              <a:t> </a:t>
            </a:r>
            <a:r>
              <a:rPr lang="en-US" i="1" dirty="0">
                <a:solidFill>
                  <a:srgbClr val="BC0000"/>
                </a:solidFill>
              </a:rPr>
              <a:t>-</a:t>
            </a:r>
            <a:r>
              <a:rPr lang="en-US" i="1" dirty="0" err="1">
                <a:solidFill>
                  <a:srgbClr val="BC0000"/>
                </a:solidFill>
              </a:rPr>
              <a:t>oideus</a:t>
            </a:r>
            <a:r>
              <a:rPr lang="en-US" i="1" dirty="0">
                <a:solidFill>
                  <a:srgbClr val="BC0000"/>
                </a:solidFill>
              </a:rPr>
              <a:t>, a,</a:t>
            </a:r>
            <a:r>
              <a:rPr lang="cs-CZ" i="1" dirty="0">
                <a:solidFill>
                  <a:srgbClr val="BC0000"/>
                </a:solidFill>
              </a:rPr>
              <a:t> </a:t>
            </a:r>
            <a:r>
              <a:rPr lang="en-US" i="1" dirty="0">
                <a:solidFill>
                  <a:srgbClr val="BC0000"/>
                </a:solidFill>
              </a:rPr>
              <a:t>um)</a:t>
            </a:r>
            <a:r>
              <a:rPr lang="en-US" dirty="0"/>
              <a:t>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Derived </a:t>
            </a:r>
            <a:r>
              <a:rPr lang="en-US" dirty="0"/>
              <a:t>adjectives ending </a:t>
            </a:r>
            <a:r>
              <a:rPr lang="cs-CZ" dirty="0"/>
              <a:t>i</a:t>
            </a:r>
            <a:r>
              <a:rPr lang="en-US" dirty="0" smtClean="0"/>
              <a:t>n </a:t>
            </a:r>
            <a:r>
              <a:rPr lang="en-US" b="1" dirty="0">
                <a:solidFill>
                  <a:srgbClr val="BC0000"/>
                </a:solidFill>
              </a:rPr>
              <a:t>-</a:t>
            </a:r>
            <a:r>
              <a:rPr lang="en-US" b="1" dirty="0" err="1" smtClean="0">
                <a:solidFill>
                  <a:srgbClr val="BC0000"/>
                </a:solidFill>
              </a:rPr>
              <a:t>bilis</a:t>
            </a:r>
            <a:r>
              <a:rPr lang="en-US" b="1" dirty="0" smtClean="0">
                <a:solidFill>
                  <a:srgbClr val="BC0000"/>
                </a:solidFill>
              </a:rPr>
              <a:t>, e</a:t>
            </a:r>
            <a:r>
              <a:rPr lang="en-US" dirty="0" smtClean="0">
                <a:solidFill>
                  <a:srgbClr val="BC0000"/>
                </a:solidFill>
              </a:rPr>
              <a:t>                  </a:t>
            </a:r>
            <a:r>
              <a:rPr lang="cs-CZ" dirty="0" smtClean="0">
                <a:solidFill>
                  <a:srgbClr val="BC0000"/>
                </a:solidFill>
              </a:rPr>
              <a:t> </a:t>
            </a:r>
            <a:r>
              <a:rPr lang="en-US" dirty="0" smtClean="0">
                <a:solidFill>
                  <a:srgbClr val="BC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operabilis</a:t>
            </a:r>
            <a:r>
              <a:rPr lang="en-US" dirty="0" smtClean="0">
                <a:solidFill>
                  <a:srgbClr val="000000"/>
                </a:solidFill>
              </a:rPr>
              <a:t>, e</a:t>
            </a:r>
            <a:r>
              <a:rPr lang="cs-CZ" dirty="0" smtClean="0">
                <a:solidFill>
                  <a:srgbClr val="000000"/>
                </a:solidFill>
              </a:rPr>
              <a:t> = </a:t>
            </a:r>
            <a:r>
              <a:rPr lang="cs-CZ" i="1" dirty="0" err="1" smtClean="0">
                <a:solidFill>
                  <a:srgbClr val="000000"/>
                </a:solidFill>
              </a:rPr>
              <a:t>operable</a:t>
            </a:r>
            <a:r>
              <a:rPr lang="en-US" dirty="0" smtClean="0"/>
              <a:t> </a:t>
            </a:r>
            <a:r>
              <a:rPr lang="cs-CZ" dirty="0" smtClean="0"/>
              <a:t>						               </a:t>
            </a:r>
            <a:r>
              <a:rPr lang="en-US" dirty="0" err="1" smtClean="0"/>
              <a:t>sanabilis</a:t>
            </a:r>
            <a:r>
              <a:rPr lang="en-US" dirty="0" smtClean="0"/>
              <a:t>, e</a:t>
            </a:r>
            <a:r>
              <a:rPr lang="cs-CZ" dirty="0" smtClean="0"/>
              <a:t> = </a:t>
            </a:r>
            <a:r>
              <a:rPr lang="cs-CZ" i="1" dirty="0" err="1" smtClean="0"/>
              <a:t>sanable</a:t>
            </a:r>
            <a:endParaRPr lang="en-US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i="1" dirty="0" smtClean="0">
                <a:solidFill>
                  <a:srgbClr val="BC0000"/>
                </a:solidFill>
              </a:rPr>
              <a:t>			</a:t>
            </a:r>
            <a:r>
              <a:rPr lang="cs-CZ" i="1" dirty="0" smtClean="0">
                <a:solidFill>
                  <a:srgbClr val="BC0000"/>
                </a:solidFill>
              </a:rPr>
              <a:t>   </a:t>
            </a:r>
            <a:r>
              <a:rPr lang="en-US" i="1" dirty="0" smtClean="0">
                <a:solidFill>
                  <a:srgbClr val="BC0000"/>
                </a:solidFill>
              </a:rPr>
              <a:t>(capable </a:t>
            </a:r>
            <a:r>
              <a:rPr lang="cs-CZ" i="1" dirty="0" smtClean="0">
                <a:solidFill>
                  <a:srgbClr val="BC0000"/>
                </a:solidFill>
              </a:rPr>
              <a:t>of</a:t>
            </a:r>
            <a:r>
              <a:rPr lang="en-US" i="1" dirty="0" smtClean="0">
                <a:solidFill>
                  <a:srgbClr val="BC0000"/>
                </a:solidFill>
              </a:rPr>
              <a:t>)</a:t>
            </a:r>
            <a:endParaRPr lang="en-US" dirty="0">
              <a:solidFill>
                <a:srgbClr val="B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34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964488" cy="503691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cs-CZ" sz="1900" dirty="0" smtClean="0"/>
              <a:t>	n</a:t>
            </a:r>
            <a:r>
              <a:rPr lang="en-US" sz="1900" dirty="0" err="1" smtClean="0"/>
              <a:t>om</a:t>
            </a:r>
            <a:r>
              <a:rPr lang="cs-CZ" sz="1900" dirty="0" smtClean="0"/>
              <a:t>.</a:t>
            </a:r>
            <a:r>
              <a:rPr lang="en-US" sz="1900" dirty="0" smtClean="0"/>
              <a:t> </a:t>
            </a:r>
            <a:r>
              <a:rPr lang="en-US" sz="1900" dirty="0" err="1" smtClean="0"/>
              <a:t>sg</a:t>
            </a:r>
            <a:r>
              <a:rPr lang="en-US" sz="1900" dirty="0" smtClean="0"/>
              <a:t>. </a:t>
            </a:r>
            <a:r>
              <a:rPr lang="en-US" sz="2500" b="1" dirty="0" smtClean="0"/>
              <a:t>-X, -NS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dirty="0" smtClean="0">
                <a:solidFill>
                  <a:srgbClr val="000000"/>
                </a:solidFill>
              </a:rPr>
              <a:t>(</a:t>
            </a:r>
            <a:r>
              <a:rPr lang="en-US" sz="2500" dirty="0" smtClean="0">
                <a:solidFill>
                  <a:srgbClr val="0070C0"/>
                </a:solidFill>
              </a:rPr>
              <a:t>M</a:t>
            </a:r>
            <a:r>
              <a:rPr lang="cs-CZ" sz="2500" dirty="0" smtClean="0">
                <a:solidFill>
                  <a:srgbClr val="0070C0"/>
                </a:solidFill>
              </a:rPr>
              <a:t>.</a:t>
            </a:r>
            <a:r>
              <a:rPr lang="en-US" sz="2500" dirty="0" smtClean="0"/>
              <a:t>+</a:t>
            </a:r>
            <a:r>
              <a:rPr lang="en-US" sz="2500" dirty="0" smtClean="0">
                <a:solidFill>
                  <a:srgbClr val="FF0000"/>
                </a:solidFill>
              </a:rPr>
              <a:t>F</a:t>
            </a:r>
            <a:r>
              <a:rPr lang="cs-CZ" sz="2500" dirty="0" smtClean="0">
                <a:solidFill>
                  <a:srgbClr val="FF0000"/>
                </a:solidFill>
              </a:rPr>
              <a:t>.</a:t>
            </a:r>
            <a:r>
              <a:rPr lang="en-US" sz="2500" dirty="0" smtClean="0">
                <a:solidFill>
                  <a:srgbClr val="000000"/>
                </a:solidFill>
              </a:rPr>
              <a:t>+</a:t>
            </a:r>
            <a:r>
              <a:rPr lang="en-US" sz="2500" dirty="0" smtClean="0">
                <a:solidFill>
                  <a:srgbClr val="00B050"/>
                </a:solidFill>
              </a:rPr>
              <a:t>N</a:t>
            </a:r>
            <a:r>
              <a:rPr lang="cs-CZ" sz="2500" dirty="0" smtClean="0">
                <a:solidFill>
                  <a:srgbClr val="00B050"/>
                </a:solidFill>
              </a:rPr>
              <a:t>.</a:t>
            </a:r>
            <a:r>
              <a:rPr lang="en-US" sz="2500" dirty="0" smtClean="0">
                <a:solidFill>
                  <a:srgbClr val="000000"/>
                </a:solidFill>
              </a:rPr>
              <a:t>)</a:t>
            </a:r>
            <a:endParaRPr lang="cs-CZ" sz="2500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900" dirty="0" err="1" smtClean="0">
                <a:solidFill>
                  <a:srgbClr val="000000"/>
                </a:solidFill>
              </a:rPr>
              <a:t>Underived</a:t>
            </a:r>
            <a:r>
              <a:rPr lang="en-US" sz="1900" dirty="0" smtClean="0">
                <a:solidFill>
                  <a:srgbClr val="000000"/>
                </a:solidFill>
              </a:rPr>
              <a:t> adjectives </a:t>
            </a:r>
            <a:r>
              <a:rPr lang="en-US" sz="1900" dirty="0">
                <a:solidFill>
                  <a:srgbClr val="000000"/>
                </a:solidFill>
              </a:rPr>
              <a:t> </a:t>
            </a:r>
            <a:r>
              <a:rPr lang="en-US" sz="1900" dirty="0" smtClean="0">
                <a:solidFill>
                  <a:srgbClr val="000000"/>
                </a:solidFill>
              </a:rPr>
              <a:t> e.g.  </a:t>
            </a:r>
            <a:r>
              <a:rPr lang="en-US" sz="1900" dirty="0" err="1" smtClean="0">
                <a:solidFill>
                  <a:srgbClr val="000000"/>
                </a:solidFill>
              </a:rPr>
              <a:t>recens</a:t>
            </a:r>
            <a:r>
              <a:rPr lang="en-US" sz="1900" dirty="0">
                <a:solidFill>
                  <a:srgbClr val="000000"/>
                </a:solidFill>
              </a:rPr>
              <a:t>, </a:t>
            </a:r>
            <a:r>
              <a:rPr lang="en-US" sz="1900" dirty="0" err="1">
                <a:solidFill>
                  <a:srgbClr val="000000"/>
                </a:solidFill>
              </a:rPr>
              <a:t>recentis</a:t>
            </a:r>
            <a:r>
              <a:rPr lang="en-US" sz="1900" dirty="0">
                <a:solidFill>
                  <a:srgbClr val="000000"/>
                </a:solidFill>
              </a:rPr>
              <a:t> </a:t>
            </a:r>
            <a:r>
              <a:rPr lang="cs-CZ" sz="1900" dirty="0" smtClean="0">
                <a:solidFill>
                  <a:srgbClr val="000000"/>
                </a:solidFill>
              </a:rPr>
              <a:t>=</a:t>
            </a:r>
            <a:r>
              <a:rPr lang="en-US" sz="1900" dirty="0" smtClean="0">
                <a:solidFill>
                  <a:srgbClr val="000000"/>
                </a:solidFill>
              </a:rPr>
              <a:t> </a:t>
            </a:r>
            <a:r>
              <a:rPr lang="en-US" sz="1900" i="1" dirty="0">
                <a:solidFill>
                  <a:srgbClr val="000000"/>
                </a:solidFill>
              </a:rPr>
              <a:t>recent, </a:t>
            </a:r>
            <a:r>
              <a:rPr lang="en-US" sz="1900" i="1" dirty="0" smtClean="0">
                <a:solidFill>
                  <a:srgbClr val="000000"/>
                </a:solidFill>
              </a:rPr>
              <a:t>new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i="1" dirty="0">
                <a:solidFill>
                  <a:srgbClr val="000000"/>
                </a:solidFill>
              </a:rPr>
              <a:t>	</a:t>
            </a:r>
            <a:r>
              <a:rPr lang="en-US" sz="1900" i="1" dirty="0" smtClean="0">
                <a:solidFill>
                  <a:srgbClr val="000000"/>
                </a:solidFill>
              </a:rPr>
              <a:t>		     </a:t>
            </a:r>
            <a:r>
              <a:rPr lang="cs-CZ" sz="1900" i="1" dirty="0" smtClean="0">
                <a:solidFill>
                  <a:srgbClr val="000000"/>
                </a:solidFill>
              </a:rPr>
              <a:t>   </a:t>
            </a:r>
            <a:r>
              <a:rPr lang="en-US" sz="1900" dirty="0" err="1" smtClean="0">
                <a:solidFill>
                  <a:srgbClr val="000000"/>
                </a:solidFill>
              </a:rPr>
              <a:t>latens</a:t>
            </a:r>
            <a:r>
              <a:rPr lang="en-US" sz="1900" dirty="0">
                <a:solidFill>
                  <a:srgbClr val="000000"/>
                </a:solidFill>
              </a:rPr>
              <a:t>, </a:t>
            </a:r>
            <a:r>
              <a:rPr lang="en-US" sz="1900" dirty="0" err="1">
                <a:solidFill>
                  <a:srgbClr val="000000"/>
                </a:solidFill>
              </a:rPr>
              <a:t>latentis</a:t>
            </a:r>
            <a:r>
              <a:rPr lang="en-US" sz="1900" i="1" dirty="0">
                <a:solidFill>
                  <a:srgbClr val="000000"/>
                </a:solidFill>
              </a:rPr>
              <a:t> </a:t>
            </a:r>
            <a:r>
              <a:rPr lang="cs-CZ" sz="1900" i="1" dirty="0" smtClean="0">
                <a:solidFill>
                  <a:srgbClr val="000000"/>
                </a:solidFill>
              </a:rPr>
              <a:t>=</a:t>
            </a:r>
            <a:r>
              <a:rPr lang="en-US" sz="1900" i="1" dirty="0" smtClean="0">
                <a:solidFill>
                  <a:srgbClr val="000000"/>
                </a:solidFill>
              </a:rPr>
              <a:t> latent</a:t>
            </a:r>
            <a:r>
              <a:rPr lang="en-US" sz="1900" i="1" dirty="0">
                <a:solidFill>
                  <a:srgbClr val="000000"/>
                </a:solidFill>
              </a:rPr>
              <a:t>, not manifested</a:t>
            </a:r>
            <a:endParaRPr lang="en-US" sz="19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900" dirty="0">
                <a:solidFill>
                  <a:srgbClr val="000000"/>
                </a:solidFill>
              </a:rPr>
              <a:t>Originally participles </a:t>
            </a:r>
            <a:r>
              <a:rPr lang="cs-CZ" sz="1900" dirty="0">
                <a:solidFill>
                  <a:srgbClr val="000000"/>
                </a:solidFill>
              </a:rPr>
              <a:t>of </a:t>
            </a:r>
            <a:r>
              <a:rPr lang="cs-CZ" sz="1900" dirty="0" err="1">
                <a:solidFill>
                  <a:srgbClr val="000000"/>
                </a:solidFill>
              </a:rPr>
              <a:t>verbs</a:t>
            </a:r>
            <a:r>
              <a:rPr lang="cs-CZ" sz="1900" dirty="0">
                <a:solidFill>
                  <a:srgbClr val="000000"/>
                </a:solidFill>
              </a:rPr>
              <a:t> </a:t>
            </a:r>
            <a:r>
              <a:rPr lang="en-US" sz="1900" dirty="0">
                <a:solidFill>
                  <a:srgbClr val="000000"/>
                </a:solidFill>
              </a:rPr>
              <a:t>ending </a:t>
            </a:r>
            <a:r>
              <a:rPr lang="cs-CZ" sz="1900" dirty="0">
                <a:solidFill>
                  <a:srgbClr val="000000"/>
                </a:solidFill>
              </a:rPr>
              <a:t>i</a:t>
            </a:r>
            <a:r>
              <a:rPr lang="en-US" sz="1900" dirty="0">
                <a:solidFill>
                  <a:srgbClr val="000000"/>
                </a:solidFill>
              </a:rPr>
              <a:t>n</a:t>
            </a:r>
            <a:r>
              <a:rPr lang="cs-CZ" sz="1900" dirty="0">
                <a:solidFill>
                  <a:srgbClr val="BC0000"/>
                </a:solidFill>
              </a:rPr>
              <a:t>	</a:t>
            </a:r>
            <a:r>
              <a:rPr lang="en-US" sz="1900" b="1" dirty="0">
                <a:solidFill>
                  <a:srgbClr val="BC0000"/>
                </a:solidFill>
              </a:rPr>
              <a:t>-</a:t>
            </a:r>
            <a:r>
              <a:rPr lang="en-US" sz="1900" b="1" dirty="0" err="1">
                <a:solidFill>
                  <a:srgbClr val="BC0000"/>
                </a:solidFill>
              </a:rPr>
              <a:t>ans</a:t>
            </a:r>
            <a:r>
              <a:rPr lang="en-US" sz="1900" b="1" dirty="0">
                <a:solidFill>
                  <a:srgbClr val="BC0000"/>
                </a:solidFill>
              </a:rPr>
              <a:t>, antis </a:t>
            </a:r>
            <a:r>
              <a:rPr lang="en-US" sz="1900" dirty="0">
                <a:solidFill>
                  <a:srgbClr val="000000"/>
                </a:solidFill>
              </a:rPr>
              <a:t>and </a:t>
            </a:r>
            <a:r>
              <a:rPr lang="en-US" sz="1900" b="1" dirty="0">
                <a:solidFill>
                  <a:srgbClr val="BC0000"/>
                </a:solidFill>
              </a:rPr>
              <a:t>-</a:t>
            </a:r>
            <a:r>
              <a:rPr lang="en-US" sz="1900" b="1" dirty="0" err="1">
                <a:solidFill>
                  <a:srgbClr val="BC0000"/>
                </a:solidFill>
              </a:rPr>
              <a:t>ens</a:t>
            </a:r>
            <a:r>
              <a:rPr lang="en-US" sz="1900" b="1" dirty="0">
                <a:solidFill>
                  <a:srgbClr val="BC0000"/>
                </a:solidFill>
              </a:rPr>
              <a:t>, </a:t>
            </a:r>
            <a:r>
              <a:rPr lang="en-US" sz="1900" b="1" dirty="0" err="1">
                <a:solidFill>
                  <a:srgbClr val="BC0000"/>
                </a:solidFill>
              </a:rPr>
              <a:t>entis</a:t>
            </a:r>
            <a:endParaRPr lang="cs-CZ" sz="1900" b="1" dirty="0">
              <a:solidFill>
                <a:srgbClr val="BC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cs-CZ" sz="1900" i="1" dirty="0">
                <a:solidFill>
                  <a:srgbClr val="BC0000"/>
                </a:solidFill>
              </a:rPr>
              <a:t>			         </a:t>
            </a:r>
            <a:r>
              <a:rPr lang="en-US" sz="1900" i="1" dirty="0">
                <a:solidFill>
                  <a:srgbClr val="BC0000"/>
                </a:solidFill>
              </a:rPr>
              <a:t>(</a:t>
            </a:r>
            <a:r>
              <a:rPr lang="en-US" sz="1900" i="1" dirty="0" err="1">
                <a:solidFill>
                  <a:srgbClr val="BC0000"/>
                </a:solidFill>
              </a:rPr>
              <a:t>refe</a:t>
            </a:r>
            <a:r>
              <a:rPr lang="cs-CZ" sz="1900" i="1" dirty="0">
                <a:solidFill>
                  <a:srgbClr val="BC0000"/>
                </a:solidFill>
              </a:rPr>
              <a:t>r</a:t>
            </a:r>
            <a:r>
              <a:rPr lang="en-US" sz="1900" i="1" dirty="0">
                <a:solidFill>
                  <a:srgbClr val="BC0000"/>
                </a:solidFill>
              </a:rPr>
              <a:t> to </a:t>
            </a:r>
            <a:r>
              <a:rPr lang="cs-CZ" sz="1900" i="1" dirty="0" err="1">
                <a:solidFill>
                  <a:srgbClr val="BC0000"/>
                </a:solidFill>
              </a:rPr>
              <a:t>action</a:t>
            </a:r>
            <a:r>
              <a:rPr lang="en-US" sz="1900" i="1" dirty="0">
                <a:solidFill>
                  <a:srgbClr val="BC0000"/>
                </a:solidFill>
              </a:rPr>
              <a:t>)</a:t>
            </a:r>
            <a:r>
              <a:rPr lang="en-US" sz="1900" b="1" dirty="0">
                <a:solidFill>
                  <a:srgbClr val="BC0000"/>
                </a:solidFill>
              </a:rPr>
              <a:t>  </a:t>
            </a:r>
            <a:r>
              <a:rPr lang="en-US" sz="1900" dirty="0">
                <a:solidFill>
                  <a:srgbClr val="BC0000"/>
                </a:solidFill>
              </a:rPr>
              <a:t>	</a:t>
            </a:r>
            <a:endParaRPr lang="cs-CZ" sz="1900" dirty="0">
              <a:solidFill>
                <a:srgbClr val="BC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cs-CZ" sz="1900" i="1" dirty="0">
                <a:solidFill>
                  <a:srgbClr val="BC0000"/>
                </a:solidFill>
              </a:rPr>
              <a:t>					</a:t>
            </a:r>
            <a:r>
              <a:rPr lang="en-US" sz="1900" dirty="0" err="1"/>
              <a:t>migrans</a:t>
            </a:r>
            <a:r>
              <a:rPr lang="en-US" sz="1900" dirty="0"/>
              <a:t>, antis</a:t>
            </a:r>
            <a:r>
              <a:rPr lang="cs-CZ" sz="1900" dirty="0"/>
              <a:t> </a:t>
            </a:r>
            <a:r>
              <a:rPr lang="cs-CZ" sz="1900" i="1" dirty="0"/>
              <a:t>= </a:t>
            </a:r>
            <a:r>
              <a:rPr lang="cs-CZ" sz="1900" i="1" dirty="0" err="1"/>
              <a:t>migrating</a:t>
            </a:r>
            <a:r>
              <a:rPr lang="cs-CZ" sz="1900" i="1" dirty="0"/>
              <a:t>, </a:t>
            </a:r>
            <a:r>
              <a:rPr lang="cs-CZ" sz="1900" i="1" dirty="0" err="1"/>
              <a:t>floating</a:t>
            </a:r>
            <a:r>
              <a:rPr lang="en-US" sz="1900" i="1" dirty="0"/>
              <a:t> </a:t>
            </a:r>
            <a:r>
              <a:rPr lang="cs-CZ" sz="1900" i="1" dirty="0"/>
              <a:t>					</a:t>
            </a:r>
            <a:r>
              <a:rPr lang="en-US" sz="1900" dirty="0" err="1"/>
              <a:t>ascendens</a:t>
            </a:r>
            <a:r>
              <a:rPr lang="en-US" sz="1900" dirty="0"/>
              <a:t>, </a:t>
            </a:r>
            <a:r>
              <a:rPr lang="en-US" sz="1900" dirty="0" err="1"/>
              <a:t>entis</a:t>
            </a:r>
            <a:r>
              <a:rPr lang="cs-CZ" sz="1900" dirty="0"/>
              <a:t> </a:t>
            </a:r>
            <a:r>
              <a:rPr lang="cs-CZ" sz="1900" i="1" dirty="0"/>
              <a:t>= </a:t>
            </a:r>
            <a:r>
              <a:rPr lang="cs-CZ" sz="1900" i="1" dirty="0" err="1" smtClean="0"/>
              <a:t>ascending</a:t>
            </a:r>
            <a:endParaRPr lang="cs-CZ" sz="1900" i="1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sz="1900" dirty="0" err="1" smtClean="0"/>
              <a:t>Compound</a:t>
            </a:r>
            <a:r>
              <a:rPr lang="en-US" sz="1900" dirty="0" smtClean="0"/>
              <a:t> </a:t>
            </a:r>
            <a:r>
              <a:rPr lang="en-US" sz="1900" dirty="0"/>
              <a:t>adjectives ending </a:t>
            </a:r>
            <a:r>
              <a:rPr lang="cs-CZ" sz="1900" dirty="0"/>
              <a:t>i</a:t>
            </a:r>
            <a:r>
              <a:rPr lang="en-US" sz="1900" dirty="0"/>
              <a:t>n </a:t>
            </a:r>
            <a:r>
              <a:rPr lang="en-US" sz="1900" b="1" dirty="0">
                <a:solidFill>
                  <a:srgbClr val="BC0000"/>
                </a:solidFill>
              </a:rPr>
              <a:t>-</a:t>
            </a:r>
            <a:r>
              <a:rPr lang="en-US" sz="1900" b="1" dirty="0" err="1">
                <a:solidFill>
                  <a:srgbClr val="BC0000"/>
                </a:solidFill>
              </a:rPr>
              <a:t>ceps</a:t>
            </a:r>
            <a:r>
              <a:rPr lang="en-US" sz="1900" b="1" dirty="0">
                <a:solidFill>
                  <a:srgbClr val="BC0000"/>
                </a:solidFill>
              </a:rPr>
              <a:t>, </a:t>
            </a:r>
            <a:r>
              <a:rPr lang="en-US" sz="1900" b="1" dirty="0" err="1">
                <a:solidFill>
                  <a:srgbClr val="BC0000"/>
                </a:solidFill>
              </a:rPr>
              <a:t>cipitis</a:t>
            </a:r>
            <a:r>
              <a:rPr lang="en-US" sz="1900" b="1" dirty="0">
                <a:solidFill>
                  <a:srgbClr val="BC0000"/>
                </a:solidFill>
              </a:rPr>
              <a:t>     </a:t>
            </a:r>
            <a:r>
              <a:rPr lang="cs-CZ" sz="1900" b="1" dirty="0">
                <a:solidFill>
                  <a:srgbClr val="BC0000"/>
                </a:solidFill>
              </a:rPr>
              <a:t>   </a:t>
            </a:r>
            <a:r>
              <a:rPr lang="en-US" sz="1900" dirty="0">
                <a:solidFill>
                  <a:srgbClr val="000000"/>
                </a:solidFill>
              </a:rPr>
              <a:t>biceps, </a:t>
            </a:r>
            <a:r>
              <a:rPr lang="en-US" sz="1900" dirty="0" err="1">
                <a:solidFill>
                  <a:srgbClr val="000000"/>
                </a:solidFill>
              </a:rPr>
              <a:t>bicipitis</a:t>
            </a:r>
            <a:r>
              <a:rPr lang="cs-CZ" sz="1900" dirty="0">
                <a:solidFill>
                  <a:srgbClr val="000000"/>
                </a:solidFill>
              </a:rPr>
              <a:t> = </a:t>
            </a:r>
            <a:r>
              <a:rPr lang="cs-CZ" sz="1900" i="1" dirty="0">
                <a:solidFill>
                  <a:srgbClr val="000000"/>
                </a:solidFill>
              </a:rPr>
              <a:t>biceps</a:t>
            </a:r>
            <a:endParaRPr lang="en-US" sz="1900" i="1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1900" i="1" dirty="0">
                <a:solidFill>
                  <a:srgbClr val="BC0000"/>
                </a:solidFill>
              </a:rPr>
              <a:t>			         (refer to head-like </a:t>
            </a:r>
            <a:r>
              <a:rPr lang="en-US" sz="1900" i="1" dirty="0" err="1">
                <a:solidFill>
                  <a:srgbClr val="BC0000"/>
                </a:solidFill>
              </a:rPr>
              <a:t>struc</a:t>
            </a:r>
            <a:r>
              <a:rPr lang="cs-CZ" sz="1900" i="1" dirty="0">
                <a:solidFill>
                  <a:srgbClr val="BC0000"/>
                </a:solidFill>
              </a:rPr>
              <a:t>tu</a:t>
            </a:r>
            <a:r>
              <a:rPr lang="en-US" sz="1900" i="1" dirty="0" smtClean="0">
                <a:solidFill>
                  <a:srgbClr val="BC0000"/>
                </a:solidFill>
              </a:rPr>
              <a:t>res</a:t>
            </a:r>
            <a:r>
              <a:rPr lang="cs-CZ" sz="1900" i="1" dirty="0" smtClean="0">
                <a:solidFill>
                  <a:srgbClr val="BC0000"/>
                </a:solidFill>
              </a:rPr>
              <a:t> </a:t>
            </a:r>
            <a:r>
              <a:rPr lang="cs-CZ" sz="1900" i="1" dirty="0" smtClean="0">
                <a:solidFill>
                  <a:srgbClr val="BC0000"/>
                </a:solidFill>
                <a:cs typeface="Times New Roman"/>
              </a:rPr>
              <a:t>˂ caput, </a:t>
            </a:r>
            <a:r>
              <a:rPr lang="cs-CZ" sz="1900" i="1" dirty="0" err="1" smtClean="0">
                <a:solidFill>
                  <a:srgbClr val="BC0000"/>
                </a:solidFill>
                <a:cs typeface="Times New Roman"/>
              </a:rPr>
              <a:t>itis</a:t>
            </a:r>
            <a:r>
              <a:rPr lang="cs-CZ" sz="1900" i="1" dirty="0" smtClean="0">
                <a:solidFill>
                  <a:srgbClr val="BC0000"/>
                </a:solidFill>
                <a:cs typeface="Times New Roman"/>
              </a:rPr>
              <a:t>, n.</a:t>
            </a:r>
            <a:r>
              <a:rPr lang="en-US" sz="1900" i="1" dirty="0" smtClean="0">
                <a:solidFill>
                  <a:srgbClr val="BC0000"/>
                </a:solidFill>
              </a:rPr>
              <a:t>)</a:t>
            </a:r>
            <a:r>
              <a:rPr lang="en-US" sz="1900" dirty="0" smtClean="0"/>
              <a:t> </a:t>
            </a:r>
            <a:endParaRPr lang="en-US" sz="1900" dirty="0">
              <a:solidFill>
                <a:srgbClr val="BC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900" dirty="0" smtClean="0"/>
              <a:t>Derived </a:t>
            </a:r>
            <a:r>
              <a:rPr lang="en-US" sz="1900" dirty="0"/>
              <a:t>adjectives ending </a:t>
            </a:r>
            <a:r>
              <a:rPr lang="cs-CZ" sz="1900" dirty="0" smtClean="0"/>
              <a:t>in</a:t>
            </a:r>
            <a:r>
              <a:rPr lang="en-US" sz="1900" dirty="0" smtClean="0"/>
              <a:t>  </a:t>
            </a:r>
            <a:r>
              <a:rPr lang="en-US" sz="1900" b="1" dirty="0" smtClean="0">
                <a:solidFill>
                  <a:srgbClr val="BC0000"/>
                </a:solidFill>
              </a:rPr>
              <a:t>-</a:t>
            </a:r>
            <a:r>
              <a:rPr lang="en-US" sz="1900" b="1" dirty="0" err="1" smtClean="0">
                <a:solidFill>
                  <a:srgbClr val="BC0000"/>
                </a:solidFill>
              </a:rPr>
              <a:t>plex</a:t>
            </a:r>
            <a:r>
              <a:rPr lang="en-US" sz="1900" b="1" dirty="0" smtClean="0">
                <a:solidFill>
                  <a:srgbClr val="BC0000"/>
                </a:solidFill>
              </a:rPr>
              <a:t>, </a:t>
            </a:r>
            <a:r>
              <a:rPr lang="en-US" sz="1900" b="1" dirty="0" err="1" smtClean="0">
                <a:solidFill>
                  <a:srgbClr val="BC0000"/>
                </a:solidFill>
              </a:rPr>
              <a:t>plicis</a:t>
            </a:r>
            <a:r>
              <a:rPr lang="en-US" sz="1900" b="1" dirty="0" smtClean="0">
                <a:solidFill>
                  <a:srgbClr val="BC0000"/>
                </a:solidFill>
              </a:rPr>
              <a:t>          </a:t>
            </a:r>
            <a:r>
              <a:rPr lang="en-US" sz="1900" dirty="0" smtClean="0">
                <a:solidFill>
                  <a:srgbClr val="000000"/>
                </a:solidFill>
              </a:rPr>
              <a:t>simplex</a:t>
            </a:r>
            <a:r>
              <a:rPr lang="en-US" sz="1900" dirty="0">
                <a:solidFill>
                  <a:srgbClr val="000000"/>
                </a:solidFill>
              </a:rPr>
              <a:t>, </a:t>
            </a:r>
            <a:r>
              <a:rPr lang="cs-CZ" sz="1900" dirty="0" smtClean="0">
                <a:solidFill>
                  <a:srgbClr val="000000"/>
                </a:solidFill>
              </a:rPr>
              <a:t>i</a:t>
            </a:r>
            <a:r>
              <a:rPr lang="en-US" sz="1900" dirty="0" err="1" smtClean="0">
                <a:solidFill>
                  <a:srgbClr val="000000"/>
                </a:solidFill>
              </a:rPr>
              <a:t>cis</a:t>
            </a:r>
            <a:r>
              <a:rPr lang="cs-CZ" sz="1900" dirty="0" smtClean="0">
                <a:solidFill>
                  <a:srgbClr val="000000"/>
                </a:solidFill>
              </a:rPr>
              <a:t> =</a:t>
            </a:r>
            <a:r>
              <a:rPr lang="cs-CZ" sz="1900" i="1" dirty="0" smtClean="0">
                <a:solidFill>
                  <a:srgbClr val="000000"/>
                </a:solidFill>
              </a:rPr>
              <a:t> </a:t>
            </a:r>
            <a:r>
              <a:rPr lang="cs-CZ" sz="1900" i="1" dirty="0" err="1" smtClean="0">
                <a:solidFill>
                  <a:srgbClr val="000000"/>
                </a:solidFill>
              </a:rPr>
              <a:t>simple</a:t>
            </a:r>
            <a:r>
              <a:rPr lang="en-US" sz="1900" i="1" dirty="0" smtClean="0"/>
              <a:t> </a:t>
            </a:r>
            <a:r>
              <a:rPr lang="cs-CZ" sz="1900" i="1" dirty="0" smtClean="0"/>
              <a:t>						</a:t>
            </a:r>
            <a:r>
              <a:rPr lang="en-US" sz="1900" i="1" dirty="0"/>
              <a:t> </a:t>
            </a:r>
            <a:r>
              <a:rPr lang="en-US" sz="1900" i="1" dirty="0" smtClean="0"/>
              <a:t>              </a:t>
            </a:r>
            <a:r>
              <a:rPr lang="en-US" sz="1900" dirty="0" smtClean="0">
                <a:solidFill>
                  <a:srgbClr val="000000"/>
                </a:solidFill>
              </a:rPr>
              <a:t>duplex, </a:t>
            </a:r>
            <a:r>
              <a:rPr lang="cs-CZ" sz="1900" dirty="0" smtClean="0">
                <a:solidFill>
                  <a:srgbClr val="000000"/>
                </a:solidFill>
              </a:rPr>
              <a:t>i</a:t>
            </a:r>
            <a:r>
              <a:rPr lang="en-US" sz="1900" dirty="0" err="1" smtClean="0">
                <a:solidFill>
                  <a:srgbClr val="000000"/>
                </a:solidFill>
              </a:rPr>
              <a:t>cis</a:t>
            </a:r>
            <a:r>
              <a:rPr lang="cs-CZ" sz="1900" dirty="0" smtClean="0">
                <a:solidFill>
                  <a:srgbClr val="000000"/>
                </a:solidFill>
              </a:rPr>
              <a:t> =</a:t>
            </a:r>
            <a:r>
              <a:rPr lang="cs-CZ" sz="1900" i="1" dirty="0" smtClean="0">
                <a:solidFill>
                  <a:srgbClr val="000000"/>
                </a:solidFill>
              </a:rPr>
              <a:t> double, </a:t>
            </a:r>
            <a:r>
              <a:rPr lang="cs-CZ" sz="1900" i="1" dirty="0" err="1" smtClean="0">
                <a:solidFill>
                  <a:srgbClr val="000000"/>
                </a:solidFill>
              </a:rPr>
              <a:t>twofold</a:t>
            </a:r>
            <a:endParaRPr lang="en-US" sz="1900" i="1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1900" dirty="0" smtClean="0"/>
              <a:t> 			         </a:t>
            </a:r>
            <a:r>
              <a:rPr lang="en-US" sz="1900" i="1" dirty="0" smtClean="0">
                <a:solidFill>
                  <a:srgbClr val="BC0000"/>
                </a:solidFill>
              </a:rPr>
              <a:t>(refer to number, multiplicity)</a:t>
            </a:r>
            <a:r>
              <a:rPr lang="en-US" sz="1900" dirty="0" smtClean="0"/>
              <a:t> </a:t>
            </a:r>
            <a:endParaRPr lang="en-US" sz="1900" i="1" dirty="0" smtClean="0">
              <a:solidFill>
                <a:srgbClr val="00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04088"/>
            <a:ext cx="8229600" cy="398571"/>
          </a:xfrm>
          <a:prstGeom prst="rect">
            <a:avLst/>
          </a:prstGeom>
          <a:solidFill>
            <a:srgbClr val="FFFFFF">
              <a:alpha val="70000"/>
            </a:srgbClr>
          </a:solidFill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rgbClr val="FF0000"/>
                </a:solidFill>
                <a:latin typeface="Georgia" panose="02040502050405020303" pitchFamily="18" charset="0"/>
              </a:rPr>
              <a:t>1</a:t>
            </a:r>
            <a:r>
              <a:rPr lang="cs-CZ" dirty="0" smtClean="0">
                <a:solidFill>
                  <a:srgbClr val="FF0000"/>
                </a:solidFill>
                <a:latin typeface="Georgia" panose="02040502050405020303" pitchFamily="18" charset="0"/>
              </a:rPr>
              <a:t>-form </a:t>
            </a:r>
            <a:r>
              <a:rPr lang="cs-CZ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adjectives</a:t>
            </a:r>
            <a:r>
              <a:rPr lang="cs-CZ" dirty="0" smtClean="0">
                <a:solidFill>
                  <a:srgbClr val="FF0000"/>
                </a:solidFill>
                <a:latin typeface="Georgia" panose="02040502050405020303" pitchFamily="18" charset="0"/>
              </a:rPr>
              <a:t> of the 3rd </a:t>
            </a:r>
            <a:r>
              <a:rPr lang="cs-CZ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declension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9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37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Adjectives</a:t>
            </a:r>
            <a:r>
              <a:rPr lang="cs-CZ" dirty="0">
                <a:solidFill>
                  <a:srgbClr val="FF0000"/>
                </a:solidFill>
              </a:rPr>
              <a:t> of the 3rd </a:t>
            </a:r>
            <a:r>
              <a:rPr lang="cs-CZ" dirty="0" err="1" smtClean="0">
                <a:solidFill>
                  <a:srgbClr val="FF0000"/>
                </a:solidFill>
              </a:rPr>
              <a:t>declension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err="1" smtClean="0">
                <a:solidFill>
                  <a:srgbClr val="FF0000"/>
                </a:solidFill>
              </a:rPr>
              <a:t>declension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paradigms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67211"/>
            <a:ext cx="8229600" cy="4389120"/>
          </a:xfrm>
        </p:spPr>
        <p:txBody>
          <a:bodyPr/>
          <a:lstStyle/>
          <a:p>
            <a:r>
              <a:rPr lang="en-US" dirty="0" smtClean="0"/>
              <a:t>ADJECTIVES of </a:t>
            </a:r>
            <a:r>
              <a:rPr lang="cs-CZ" dirty="0" smtClean="0"/>
              <a:t>the </a:t>
            </a: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declension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3366FF"/>
                </a:solidFill>
              </a:rPr>
              <a:t>			</a:t>
            </a:r>
            <a:r>
              <a:rPr lang="en-US" dirty="0" err="1" smtClean="0">
                <a:solidFill>
                  <a:srgbClr val="FF0000"/>
                </a:solidFill>
              </a:rPr>
              <a:t>nervus</a:t>
            </a:r>
            <a:r>
              <a:rPr lang="cs-CZ" dirty="0" smtClean="0">
                <a:solidFill>
                  <a:srgbClr val="3366FF"/>
                </a:solidFill>
              </a:rPr>
              <a:t> </a:t>
            </a:r>
            <a:r>
              <a:rPr lang="cs-CZ" dirty="0" smtClean="0"/>
              <a:t>(M.)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vena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(F.)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septum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(N.)</a:t>
            </a:r>
          </a:p>
          <a:p>
            <a:pPr>
              <a:buNone/>
            </a:pPr>
            <a:endParaRPr lang="en-US" dirty="0" smtClean="0">
              <a:solidFill>
                <a:srgbClr val="99CC66"/>
              </a:solidFill>
            </a:endParaRPr>
          </a:p>
          <a:p>
            <a:r>
              <a:rPr lang="en-US" dirty="0" smtClean="0"/>
              <a:t>ADJECTIVES of </a:t>
            </a:r>
            <a:r>
              <a:rPr lang="cs-CZ" dirty="0" smtClean="0"/>
              <a:t>the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declension</a:t>
            </a:r>
            <a:r>
              <a:rPr lang="cs-CZ" dirty="0" smtClean="0"/>
              <a:t>:</a:t>
            </a:r>
            <a:endParaRPr lang="en-US" i="1" dirty="0" smtClean="0"/>
          </a:p>
          <a:p>
            <a:pPr marL="363538" indent="-363538">
              <a:buNone/>
            </a:pPr>
            <a:r>
              <a:rPr lang="cs-CZ" dirty="0" smtClean="0">
                <a:solidFill>
                  <a:srgbClr val="3366FF"/>
                </a:solidFill>
              </a:rPr>
              <a:t>			</a:t>
            </a:r>
            <a:r>
              <a:rPr lang="en-US" dirty="0" smtClean="0">
                <a:solidFill>
                  <a:srgbClr val="FF0000"/>
                </a:solidFill>
              </a:rPr>
              <a:t>pelvis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(M. + F.)   </a:t>
            </a:r>
            <a:r>
              <a:rPr lang="en-US" dirty="0" smtClean="0">
                <a:solidFill>
                  <a:srgbClr val="FF0000"/>
                </a:solidFill>
              </a:rPr>
              <a:t>BUT!!!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en-US" dirty="0" smtClean="0"/>
              <a:t>abl. </a:t>
            </a:r>
            <a:r>
              <a:rPr lang="en-US" dirty="0" err="1" smtClean="0"/>
              <a:t>sg</a:t>
            </a:r>
            <a:r>
              <a:rPr lang="en-US" dirty="0" smtClean="0"/>
              <a:t>. 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       </a:t>
            </a:r>
            <a:r>
              <a:rPr lang="en-US" dirty="0" smtClean="0"/>
              <a:t> </a:t>
            </a:r>
            <a:endParaRPr lang="cs-CZ" dirty="0" smtClean="0"/>
          </a:p>
          <a:p>
            <a:pPr marL="363538" indent="-363538">
              <a:buNone/>
            </a:pPr>
            <a:r>
              <a:rPr lang="cs-CZ" dirty="0" smtClean="0">
                <a:solidFill>
                  <a:srgbClr val="99CC66"/>
                </a:solidFill>
              </a:rPr>
              <a:t>			</a:t>
            </a:r>
            <a:r>
              <a:rPr lang="en-US" dirty="0" smtClean="0">
                <a:solidFill>
                  <a:srgbClr val="FF0000"/>
                </a:solidFill>
              </a:rPr>
              <a:t>rete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(N.)</a:t>
            </a:r>
          </a:p>
          <a:p>
            <a:pPr marL="363538" indent="-363538">
              <a:buNone/>
            </a:pPr>
            <a:r>
              <a:rPr lang="cs-CZ" dirty="0" smtClean="0">
                <a:solidFill>
                  <a:srgbClr val="FF0000"/>
                </a:solidFill>
              </a:rPr>
              <a:t>				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063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99033" cy="59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652120" y="1245520"/>
            <a:ext cx="576064" cy="5063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76256" y="1245520"/>
            <a:ext cx="576064" cy="5063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5940152" y="3475327"/>
            <a:ext cx="216024" cy="288032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46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640"/>
            <a:ext cx="942387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9933" y="188640"/>
            <a:ext cx="942388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942387" y="29109"/>
            <a:ext cx="371543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i="1" dirty="0" err="1" smtClean="0"/>
              <a:t>musculus</a:t>
            </a:r>
            <a:r>
              <a:rPr lang="cs-CZ" i="1" dirty="0" smtClean="0"/>
              <a:t>	aorta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IS	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      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IS	       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EM      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EM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FF0000"/>
                </a:solidFill>
              </a:rPr>
              <a:t>I	       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ES	       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ES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IUM    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IUM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ES	       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ES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IBUS   </a:t>
            </a:r>
            <a:r>
              <a:rPr lang="cs-CZ" dirty="0" smtClean="0"/>
              <a:t>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IBUS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412320" y="0"/>
            <a:ext cx="37316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i="1" dirty="0" err="1" smtClean="0"/>
              <a:t>caput</a:t>
            </a:r>
            <a:r>
              <a:rPr lang="cs-CZ" dirty="0" smtClean="0"/>
              <a:t>		</a:t>
            </a:r>
            <a:r>
              <a:rPr lang="cs-CZ" i="1" dirty="0" err="1" smtClean="0"/>
              <a:t>colon</a:t>
            </a:r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/>
              <a:t>	</a:t>
            </a:r>
            <a:r>
              <a:rPr lang="cs-CZ" dirty="0" smtClean="0"/>
              <a:t>        DESCENDE</a:t>
            </a:r>
            <a:r>
              <a:rPr lang="cs-CZ" dirty="0" smtClean="0">
                <a:solidFill>
                  <a:srgbClr val="0070C0"/>
                </a:solidFill>
              </a:rPr>
              <a:t>NS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IS</a:t>
            </a:r>
            <a:r>
              <a:rPr lang="cs-CZ" dirty="0" smtClean="0"/>
              <a:t>	        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E</a:t>
            </a:r>
            <a:r>
              <a:rPr lang="cs-CZ" dirty="0"/>
              <a:t>	</a:t>
            </a:r>
            <a:r>
              <a:rPr lang="cs-CZ" dirty="0" smtClean="0"/>
              <a:t>        DESCENDE</a:t>
            </a:r>
            <a:r>
              <a:rPr lang="cs-CZ" dirty="0" smtClean="0">
                <a:solidFill>
                  <a:srgbClr val="0070C0"/>
                </a:solidFill>
              </a:rPr>
              <a:t>NS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/>
              <a:t>	</a:t>
            </a:r>
            <a:r>
              <a:rPr lang="cs-CZ" dirty="0" smtClean="0"/>
              <a:t>        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  <a:r>
              <a:rPr lang="cs-CZ" dirty="0" smtClean="0"/>
              <a:t>	        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IUM</a:t>
            </a:r>
            <a:r>
              <a:rPr lang="cs-CZ" dirty="0"/>
              <a:t> </a:t>
            </a:r>
            <a:r>
              <a:rPr lang="cs-CZ" dirty="0" smtClean="0"/>
              <a:t>    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IUM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  <a:r>
              <a:rPr lang="cs-CZ" dirty="0" smtClean="0"/>
              <a:t>	        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IA</a:t>
            </a:r>
          </a:p>
          <a:p>
            <a:endParaRPr lang="cs-CZ" dirty="0" smtClean="0"/>
          </a:p>
          <a:p>
            <a:r>
              <a:rPr lang="cs-CZ" dirty="0" smtClean="0"/>
              <a:t>BREV</a:t>
            </a:r>
            <a:r>
              <a:rPr lang="cs-CZ" dirty="0" smtClean="0">
                <a:solidFill>
                  <a:srgbClr val="00B050"/>
                </a:solidFill>
              </a:rPr>
              <a:t>IBUS</a:t>
            </a:r>
            <a:r>
              <a:rPr lang="cs-CZ" dirty="0"/>
              <a:t> </a:t>
            </a:r>
            <a:r>
              <a:rPr lang="cs-CZ" dirty="0" smtClean="0"/>
              <a:t>   DESCENDE</a:t>
            </a:r>
            <a:r>
              <a:rPr lang="cs-CZ" dirty="0" smtClean="0">
                <a:solidFill>
                  <a:srgbClr val="0070C0"/>
                </a:solidFill>
              </a:rPr>
              <a:t>NT</a:t>
            </a:r>
            <a:r>
              <a:rPr lang="cs-CZ" dirty="0" smtClean="0">
                <a:solidFill>
                  <a:srgbClr val="00B050"/>
                </a:solidFill>
              </a:rPr>
              <a:t>IBUS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8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78338880"/>
              </p:ext>
            </p:extLst>
          </p:nvPr>
        </p:nvGraphicFramePr>
        <p:xfrm>
          <a:off x="301625" y="1527175"/>
          <a:ext cx="8504958" cy="396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2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96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98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731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0099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8144">
                <a:tc>
                  <a:txBody>
                    <a:bodyPr/>
                    <a:lstStyle/>
                    <a:p>
                      <a:endParaRPr lang="cs-CZ" sz="2800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j-lt"/>
                          <a:cs typeface="Times New Roman" pitchFamily="18" charset="0"/>
                        </a:rPr>
                        <a:t>SG.</a:t>
                      </a:r>
                      <a:endParaRPr lang="cs-CZ" sz="2800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latin typeface="+mj-lt"/>
                          <a:cs typeface="Times New Roman" pitchFamily="18" charset="0"/>
                        </a:rPr>
                        <a:t>PL.</a:t>
                      </a:r>
                      <a:endParaRPr lang="cs-CZ" sz="2800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endParaRPr lang="cs-CZ" sz="2800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M.</a:t>
                      </a:r>
                      <a:r>
                        <a:rPr lang="cs-CZ" sz="2800" b="1" baseline="0" dirty="0" smtClean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 </a:t>
                      </a:r>
                      <a:r>
                        <a:rPr lang="cs-CZ" sz="2800" b="1" baseline="0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+ </a:t>
                      </a:r>
                      <a:r>
                        <a:rPr lang="cs-CZ" sz="2800" b="1" baseline="0" dirty="0" smtClean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F.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N.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M. </a:t>
                      </a: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+ </a:t>
                      </a:r>
                      <a:r>
                        <a:rPr lang="cs-CZ" sz="2800" b="1" dirty="0" smtClean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F.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N.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71584"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>
                        <a:buAutoNum type="arabicParenBoth"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, 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ns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  <a:p>
                      <a:pPr marL="514350" indent="-514350" algn="l">
                        <a:buAutoNum type="arabicParenBoth"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is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  <a:p>
                      <a:pPr marL="514350" indent="-514350" algn="l">
                        <a:buAutoNum type="arabicParenBoth"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er</a:t>
                      </a: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/-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is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, 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ns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-e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-e</a:t>
                      </a: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-es</a:t>
                      </a: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ia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    -</a:t>
                      </a:r>
                      <a:r>
                        <a:rPr lang="cs-CZ" sz="2800" b="1" dirty="0" err="1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is</a:t>
                      </a:r>
                      <a:endParaRPr lang="cs-CZ" sz="2800" b="1" dirty="0">
                        <a:solidFill>
                          <a:srgbClr val="FFFFFF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        -</a:t>
                      </a:r>
                      <a:r>
                        <a:rPr lang="cs-CZ" sz="2800" b="1" dirty="0" err="1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ium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+mj-lt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em</a:t>
                      </a:r>
                      <a:endParaRPr lang="cs-CZ" sz="2800" b="1" dirty="0">
                        <a:solidFill>
                          <a:srgbClr val="FFFFFF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= 1.</a:t>
                      </a: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-es</a:t>
                      </a: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=</a:t>
                      </a:r>
                      <a:r>
                        <a:rPr lang="cs-CZ" sz="2800" b="1" baseline="0" dirty="0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 1.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+mj-lt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i="0" dirty="0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    -i</a:t>
                      </a: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      -</a:t>
                      </a:r>
                      <a:r>
                        <a:rPr lang="cs-CZ" sz="2800" b="1" dirty="0" err="1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ibus</a:t>
                      </a:r>
                      <a:endParaRPr lang="cs-CZ" sz="2800" b="1" dirty="0">
                        <a:solidFill>
                          <a:srgbClr val="FFFFFF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98571"/>
          </a:xfrm>
          <a:solidFill>
            <a:srgbClr val="FFFFFF">
              <a:alpha val="70000"/>
            </a:srgbClr>
          </a:solidFill>
        </p:spPr>
        <p:txBody>
          <a:bodyPr>
            <a:noAutofit/>
          </a:bodyPr>
          <a:lstStyle/>
          <a:p>
            <a:r>
              <a:rPr lang="cs-CZ" dirty="0" err="1" smtClean="0">
                <a:solidFill>
                  <a:srgbClr val="FF0000"/>
                </a:solidFill>
                <a:latin typeface="Georgia" panose="02040502050405020303" pitchFamily="18" charset="0"/>
              </a:rPr>
              <a:t>Adjectives</a:t>
            </a:r>
            <a:r>
              <a:rPr lang="cs-CZ" dirty="0" smtClean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cs-CZ" dirty="0">
                <a:solidFill>
                  <a:srgbClr val="FF0000"/>
                </a:solidFill>
                <a:latin typeface="Georgia" panose="02040502050405020303" pitchFamily="18" charset="0"/>
              </a:rPr>
              <a:t>of the 3rd </a:t>
            </a:r>
            <a:r>
              <a:rPr lang="cs-CZ" dirty="0" err="1">
                <a:solidFill>
                  <a:srgbClr val="FF0000"/>
                </a:solidFill>
                <a:latin typeface="Georgia" panose="02040502050405020303" pitchFamily="18" charset="0"/>
              </a:rPr>
              <a:t>declension</a:t>
            </a:r>
            <a:endParaRPr 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0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2034</TotalTime>
  <Words>470</Words>
  <Application>Microsoft Office PowerPoint</Application>
  <PresentationFormat>Předvádění na obrazovce (4:3)</PresentationFormat>
  <Paragraphs>245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Administrativní</vt:lpstr>
      <vt:lpstr>Basic medical terminology</vt:lpstr>
      <vt:lpstr>Adjectives of the 3rd declension</vt:lpstr>
      <vt:lpstr>Adjectives of the 3rd declension</vt:lpstr>
      <vt:lpstr>2-form adjectives of the 3rd declension</vt:lpstr>
      <vt:lpstr>Prezentace aplikace PowerPoint</vt:lpstr>
      <vt:lpstr>Adjectives of the 3rd declension:  declension paradigms</vt:lpstr>
      <vt:lpstr>Prezentace aplikace PowerPoint</vt:lpstr>
      <vt:lpstr>Prezentace aplikace PowerPoint</vt:lpstr>
      <vt:lpstr>Adjectives of the 3rd declension</vt:lpstr>
      <vt:lpstr>Adjectives of the 3rd declension</vt:lpstr>
      <vt:lpstr>Prezentace aplikace PowerPoint</vt:lpstr>
      <vt:lpstr>Derive adjectives using suffixes -alis, e/-aris, e</vt:lpstr>
      <vt:lpstr>Compare and tell the difference</vt:lpstr>
      <vt:lpstr>Complete the chart     the same expression                                     the same case</vt:lpstr>
      <vt:lpstr>Complete the chart 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Ševčíková Tereza</dc:creator>
  <cp:lastModifiedBy>user</cp:lastModifiedBy>
  <cp:revision>61</cp:revision>
  <dcterms:created xsi:type="dcterms:W3CDTF">2015-12-02T15:46:11Z</dcterms:created>
  <dcterms:modified xsi:type="dcterms:W3CDTF">2019-11-18T19:51:13Z</dcterms:modified>
</cp:coreProperties>
</file>