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handoutMasterIdLst>
    <p:handoutMasterId r:id="rId31"/>
  </p:handoutMasterIdLst>
  <p:sldIdLst>
    <p:sldId id="256" r:id="rId2"/>
    <p:sldId id="258" r:id="rId3"/>
    <p:sldId id="273" r:id="rId4"/>
    <p:sldId id="277" r:id="rId5"/>
    <p:sldId id="260" r:id="rId6"/>
    <p:sldId id="261" r:id="rId7"/>
    <p:sldId id="263" r:id="rId8"/>
    <p:sldId id="264" r:id="rId9"/>
    <p:sldId id="293" r:id="rId10"/>
    <p:sldId id="279" r:id="rId11"/>
    <p:sldId id="262" r:id="rId12"/>
    <p:sldId id="294" r:id="rId13"/>
    <p:sldId id="282" r:id="rId14"/>
    <p:sldId id="283" r:id="rId15"/>
    <p:sldId id="284" r:id="rId16"/>
    <p:sldId id="285" r:id="rId17"/>
    <p:sldId id="286" r:id="rId18"/>
    <p:sldId id="269" r:id="rId19"/>
    <p:sldId id="290" r:id="rId20"/>
    <p:sldId id="297" r:id="rId21"/>
    <p:sldId id="298" r:id="rId22"/>
    <p:sldId id="299" r:id="rId23"/>
    <p:sldId id="287" r:id="rId24"/>
    <p:sldId id="288" r:id="rId25"/>
    <p:sldId id="289" r:id="rId26"/>
    <p:sldId id="295" r:id="rId27"/>
    <p:sldId id="296" r:id="rId28"/>
    <p:sldId id="268" r:id="rId29"/>
  </p:sldIdLst>
  <p:sldSz cx="9144000" cy="6858000" type="screen4x3"/>
  <p:notesSz cx="6834188" cy="9979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va Dávidová" initials="ED" lastIdx="6" clrIdx="0"/>
  <p:cmAuthor id="1" name="Pepina Artimová"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85" autoAdjust="0"/>
  </p:normalViewPr>
  <p:slideViewPr>
    <p:cSldViewPr snapToGrid="0" snapToObjects="1">
      <p:cViewPr>
        <p:scale>
          <a:sx n="69" d="100"/>
          <a:sy n="69" d="100"/>
        </p:scale>
        <p:origin x="-1332" y="72"/>
      </p:cViewPr>
      <p:guideLst>
        <p:guide orient="horz" pos="2160"/>
        <p:guide pos="2880"/>
      </p:guideLst>
    </p:cSldViewPr>
  </p:slideViewPr>
  <p:notesTextViewPr>
    <p:cViewPr>
      <p:scale>
        <a:sx n="100" d="100"/>
        <a:sy n="100" d="100"/>
      </p:scale>
      <p:origin x="0" y="4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62275" cy="49847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71913" y="0"/>
            <a:ext cx="2960687" cy="498475"/>
          </a:xfrm>
          <a:prstGeom prst="rect">
            <a:avLst/>
          </a:prstGeom>
        </p:spPr>
        <p:txBody>
          <a:bodyPr vert="horz" lIns="91440" tIns="45720" rIns="91440" bIns="45720" rtlCol="0"/>
          <a:lstStyle>
            <a:lvl1pPr algn="r">
              <a:defRPr sz="1200"/>
            </a:lvl1pPr>
          </a:lstStyle>
          <a:p>
            <a:fld id="{408FAD9F-F117-4CA1-ABE8-143B17A73D5B}" type="datetimeFigureOut">
              <a:rPr lang="cs-CZ" smtClean="0"/>
              <a:pPr/>
              <a:t>2.12.2019</a:t>
            </a:fld>
            <a:endParaRPr lang="cs-CZ"/>
          </a:p>
        </p:txBody>
      </p:sp>
      <p:sp>
        <p:nvSpPr>
          <p:cNvPr id="4" name="Zástupný symbol pro zápatí 3"/>
          <p:cNvSpPr>
            <a:spLocks noGrp="1"/>
          </p:cNvSpPr>
          <p:nvPr>
            <p:ph type="ftr" sz="quarter" idx="2"/>
          </p:nvPr>
        </p:nvSpPr>
        <p:spPr>
          <a:xfrm>
            <a:off x="0" y="9478963"/>
            <a:ext cx="2962275" cy="49847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71913" y="9478963"/>
            <a:ext cx="2960687" cy="498475"/>
          </a:xfrm>
          <a:prstGeom prst="rect">
            <a:avLst/>
          </a:prstGeom>
        </p:spPr>
        <p:txBody>
          <a:bodyPr vert="horz" lIns="91440" tIns="45720" rIns="91440" bIns="45720" rtlCol="0" anchor="b"/>
          <a:lstStyle>
            <a:lvl1pPr algn="r">
              <a:defRPr sz="1200"/>
            </a:lvl1pPr>
          </a:lstStyle>
          <a:p>
            <a:fld id="{2E0AC228-C119-42FA-A34B-6DA6B04E96C8}" type="slidenum">
              <a:rPr lang="cs-CZ" smtClean="0"/>
              <a:pPr/>
              <a:t>‹#›</a:t>
            </a:fld>
            <a:endParaRPr lang="cs-CZ"/>
          </a:p>
        </p:txBody>
      </p:sp>
    </p:spTree>
    <p:extLst>
      <p:ext uri="{BB962C8B-B14F-4D97-AF65-F5344CB8AC3E}">
        <p14:creationId xmlns:p14="http://schemas.microsoft.com/office/powerpoint/2010/main" val="4182960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1481" cy="49895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71125" y="0"/>
            <a:ext cx="2961481" cy="498951"/>
          </a:xfrm>
          <a:prstGeom prst="rect">
            <a:avLst/>
          </a:prstGeom>
        </p:spPr>
        <p:txBody>
          <a:bodyPr vert="horz" lIns="91440" tIns="45720" rIns="91440" bIns="45720" rtlCol="0"/>
          <a:lstStyle>
            <a:lvl1pPr algn="r">
              <a:defRPr sz="1200"/>
            </a:lvl1pPr>
          </a:lstStyle>
          <a:p>
            <a:fld id="{B122B4C2-DC9A-7C44-9C14-632B51832F18}" type="datetimeFigureOut">
              <a:rPr lang="en-US" smtClean="0"/>
              <a:pPr/>
              <a:t>12/2/2019</a:t>
            </a:fld>
            <a:endParaRPr lang="en-US"/>
          </a:p>
        </p:txBody>
      </p:sp>
      <p:sp>
        <p:nvSpPr>
          <p:cNvPr id="4" name="Slide Image Placeholder 3"/>
          <p:cNvSpPr>
            <a:spLocks noGrp="1" noRot="1" noChangeAspect="1"/>
          </p:cNvSpPr>
          <p:nvPr>
            <p:ph type="sldImg" idx="2"/>
          </p:nvPr>
        </p:nvSpPr>
        <p:spPr>
          <a:xfrm>
            <a:off x="922338" y="747713"/>
            <a:ext cx="4991100" cy="37433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3419" y="4740037"/>
            <a:ext cx="5467350" cy="4490561"/>
          </a:xfrm>
          <a:prstGeom prst="rect">
            <a:avLst/>
          </a:prstGeom>
        </p:spPr>
        <p:txBody>
          <a:bodyPr vert="horz" lIns="91440" tIns="45720" rIns="91440" bIns="45720" rtlCol="0"/>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6" name="Footer Placeholder 5"/>
          <p:cNvSpPr>
            <a:spLocks noGrp="1"/>
          </p:cNvSpPr>
          <p:nvPr>
            <p:ph type="ftr" sz="quarter" idx="4"/>
          </p:nvPr>
        </p:nvSpPr>
        <p:spPr>
          <a:xfrm>
            <a:off x="0" y="9478342"/>
            <a:ext cx="2961481" cy="49895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71125" y="9478342"/>
            <a:ext cx="2961481" cy="498951"/>
          </a:xfrm>
          <a:prstGeom prst="rect">
            <a:avLst/>
          </a:prstGeom>
        </p:spPr>
        <p:txBody>
          <a:bodyPr vert="horz" lIns="91440" tIns="45720" rIns="91440" bIns="45720" rtlCol="0" anchor="b"/>
          <a:lstStyle>
            <a:lvl1pPr algn="r">
              <a:defRPr sz="1200"/>
            </a:lvl1pPr>
          </a:lstStyle>
          <a:p>
            <a:fld id="{30F0A871-76A5-EC4B-AF5C-801E0947BFAD}" type="slidenum">
              <a:rPr lang="en-US" smtClean="0"/>
              <a:pPr/>
              <a:t>‹#›</a:t>
            </a:fld>
            <a:endParaRPr lang="en-US"/>
          </a:p>
        </p:txBody>
      </p:sp>
    </p:spTree>
    <p:extLst>
      <p:ext uri="{BB962C8B-B14F-4D97-AF65-F5344CB8AC3E}">
        <p14:creationId xmlns:p14="http://schemas.microsoft.com/office/powerpoint/2010/main" val="5475094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10</a:t>
            </a:fld>
            <a:endParaRPr lang="en-US"/>
          </a:p>
        </p:txBody>
      </p:sp>
    </p:spTree>
    <p:extLst>
      <p:ext uri="{BB962C8B-B14F-4D97-AF65-F5344CB8AC3E}">
        <p14:creationId xmlns:p14="http://schemas.microsoft.com/office/powerpoint/2010/main" val="3183845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Fractura</a:t>
            </a:r>
            <a:r>
              <a:rPr lang="cs-CZ" dirty="0" smtClean="0"/>
              <a:t> </a:t>
            </a:r>
            <a:r>
              <a:rPr lang="cs-CZ" dirty="0" err="1" smtClean="0"/>
              <a:t>diaphysis</a:t>
            </a:r>
            <a:r>
              <a:rPr lang="cs-CZ" dirty="0" smtClean="0"/>
              <a:t> </a:t>
            </a:r>
            <a:r>
              <a:rPr lang="cs-CZ" dirty="0" err="1" smtClean="0"/>
              <a:t>femoris</a:t>
            </a:r>
            <a:r>
              <a:rPr lang="cs-CZ" baseline="0" dirty="0" smtClean="0"/>
              <a:t> </a:t>
            </a:r>
            <a:r>
              <a:rPr lang="cs-CZ" baseline="0" dirty="0" err="1" smtClean="0"/>
              <a:t>lateris</a:t>
            </a:r>
            <a:r>
              <a:rPr lang="cs-CZ" baseline="0" dirty="0" smtClean="0"/>
              <a:t> </a:t>
            </a:r>
            <a:r>
              <a:rPr lang="cs-CZ" baseline="0" dirty="0" err="1" smtClean="0"/>
              <a:t>utriusque</a:t>
            </a:r>
            <a:r>
              <a:rPr lang="cs-CZ" baseline="0" dirty="0" smtClean="0"/>
              <a:t> </a:t>
            </a:r>
            <a:r>
              <a:rPr lang="cs-CZ" dirty="0" err="1" smtClean="0"/>
              <a:t>transversa</a:t>
            </a:r>
            <a:r>
              <a:rPr lang="cs-CZ" dirty="0" smtClean="0"/>
              <a:t> sine </a:t>
            </a:r>
            <a:r>
              <a:rPr lang="cs-CZ" dirty="0" err="1" smtClean="0"/>
              <a:t>dislocatione</a:t>
            </a:r>
            <a:endParaRPr lang="cs-CZ" dirty="0"/>
          </a:p>
        </p:txBody>
      </p:sp>
      <p:sp>
        <p:nvSpPr>
          <p:cNvPr id="4" name="Zástupný symbol pro číslo snímku 3"/>
          <p:cNvSpPr>
            <a:spLocks noGrp="1"/>
          </p:cNvSpPr>
          <p:nvPr>
            <p:ph type="sldNum" sz="quarter" idx="10"/>
          </p:nvPr>
        </p:nvSpPr>
        <p:spPr/>
        <p:txBody>
          <a:bodyPr/>
          <a:lstStyle/>
          <a:p>
            <a:fld id="{30F0A871-76A5-EC4B-AF5C-801E0947BFAD}" type="slidenum">
              <a:rPr lang="en-US" smtClean="0"/>
              <a:pPr/>
              <a:t>23</a:t>
            </a:fld>
            <a:endParaRPr lang="en-US"/>
          </a:p>
        </p:txBody>
      </p:sp>
    </p:spTree>
    <p:extLst>
      <p:ext uri="{BB962C8B-B14F-4D97-AF65-F5344CB8AC3E}">
        <p14:creationId xmlns:p14="http://schemas.microsoft.com/office/powerpoint/2010/main" val="3925872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Heamatoma</a:t>
            </a:r>
            <a:r>
              <a:rPr lang="cs-CZ" dirty="0" smtClean="0"/>
              <a:t> </a:t>
            </a:r>
            <a:r>
              <a:rPr lang="cs-CZ" dirty="0" err="1" smtClean="0"/>
              <a:t>epidurale</a:t>
            </a:r>
            <a:r>
              <a:rPr lang="cs-CZ" dirty="0" smtClean="0"/>
              <a:t> </a:t>
            </a:r>
            <a:r>
              <a:rPr lang="cs-CZ" dirty="0" err="1" smtClean="0"/>
              <a:t>regionis</a:t>
            </a:r>
            <a:r>
              <a:rPr lang="cs-CZ" dirty="0" smtClean="0"/>
              <a:t> </a:t>
            </a:r>
            <a:r>
              <a:rPr lang="cs-CZ" dirty="0" err="1" smtClean="0"/>
              <a:t>parietalis</a:t>
            </a:r>
            <a:r>
              <a:rPr lang="cs-CZ" dirty="0" smtClean="0"/>
              <a:t> </a:t>
            </a:r>
            <a:r>
              <a:rPr lang="cs-CZ" dirty="0" err="1" smtClean="0"/>
              <a:t>lateris</a:t>
            </a:r>
            <a:r>
              <a:rPr lang="cs-CZ" dirty="0" smtClean="0"/>
              <a:t> </a:t>
            </a:r>
            <a:r>
              <a:rPr lang="cs-CZ" dirty="0" err="1" smtClean="0"/>
              <a:t>sinistri</a:t>
            </a:r>
            <a:endParaRPr lang="cs-CZ" dirty="0" smtClean="0"/>
          </a:p>
          <a:p>
            <a:r>
              <a:rPr lang="cs-CZ" dirty="0" err="1" smtClean="0"/>
              <a:t>Fractura</a:t>
            </a:r>
            <a:r>
              <a:rPr lang="cs-CZ" dirty="0" smtClean="0"/>
              <a:t> </a:t>
            </a:r>
            <a:r>
              <a:rPr lang="cs-CZ" dirty="0" err="1" smtClean="0"/>
              <a:t>cranii</a:t>
            </a:r>
            <a:r>
              <a:rPr lang="cs-CZ" dirty="0" smtClean="0"/>
              <a:t> </a:t>
            </a:r>
            <a:r>
              <a:rPr lang="cs-CZ" dirty="0" err="1" smtClean="0"/>
              <a:t>longitudinalis</a:t>
            </a:r>
            <a:r>
              <a:rPr lang="cs-CZ" dirty="0" smtClean="0"/>
              <a:t> </a:t>
            </a:r>
            <a:r>
              <a:rPr lang="cs-CZ" dirty="0" smtClean="0"/>
              <a:t>sine </a:t>
            </a:r>
            <a:r>
              <a:rPr lang="cs-CZ" dirty="0" err="1" smtClean="0"/>
              <a:t>dislocatione</a:t>
            </a:r>
            <a:endParaRPr lang="cs-CZ" dirty="0"/>
          </a:p>
        </p:txBody>
      </p:sp>
      <p:sp>
        <p:nvSpPr>
          <p:cNvPr id="4" name="Zástupný symbol pro číslo snímku 3"/>
          <p:cNvSpPr>
            <a:spLocks noGrp="1"/>
          </p:cNvSpPr>
          <p:nvPr>
            <p:ph type="sldNum" sz="quarter" idx="10"/>
          </p:nvPr>
        </p:nvSpPr>
        <p:spPr/>
        <p:txBody>
          <a:bodyPr/>
          <a:lstStyle/>
          <a:p>
            <a:fld id="{30F0A871-76A5-EC4B-AF5C-801E0947BFAD}" type="slidenum">
              <a:rPr lang="en-US" smtClean="0"/>
              <a:pPr/>
              <a:t>24</a:t>
            </a:fld>
            <a:endParaRPr lang="en-US"/>
          </a:p>
        </p:txBody>
      </p:sp>
    </p:spTree>
    <p:extLst>
      <p:ext uri="{BB962C8B-B14F-4D97-AF65-F5344CB8AC3E}">
        <p14:creationId xmlns:p14="http://schemas.microsoft.com/office/powerpoint/2010/main" val="4264749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Fractura</a:t>
            </a:r>
            <a:r>
              <a:rPr lang="cs-CZ" baseline="0" dirty="0" smtClean="0"/>
              <a:t> </a:t>
            </a:r>
            <a:r>
              <a:rPr lang="cs-CZ" baseline="0" dirty="0" err="1" smtClean="0"/>
              <a:t>mandibulae</a:t>
            </a:r>
            <a:r>
              <a:rPr lang="cs-CZ" baseline="0" dirty="0" smtClean="0"/>
              <a:t> </a:t>
            </a:r>
            <a:r>
              <a:rPr lang="cs-CZ" baseline="0" dirty="0" err="1" smtClean="0"/>
              <a:t>lateris</a:t>
            </a:r>
            <a:r>
              <a:rPr lang="cs-CZ" baseline="0" dirty="0" smtClean="0"/>
              <a:t> </a:t>
            </a:r>
            <a:r>
              <a:rPr lang="cs-CZ" baseline="0" dirty="0" err="1" smtClean="0"/>
              <a:t>sinistri</a:t>
            </a:r>
            <a:endParaRPr lang="cs-CZ" baseline="0" dirty="0" smtClean="0"/>
          </a:p>
          <a:p>
            <a:r>
              <a:rPr lang="cs-CZ" baseline="0" dirty="0" err="1" smtClean="0"/>
              <a:t>Fractura</a:t>
            </a:r>
            <a:r>
              <a:rPr lang="cs-CZ" baseline="0" dirty="0" smtClean="0"/>
              <a:t> </a:t>
            </a:r>
            <a:r>
              <a:rPr lang="cs-CZ" baseline="0" dirty="0" err="1" smtClean="0"/>
              <a:t>corporis</a:t>
            </a:r>
            <a:r>
              <a:rPr lang="cs-CZ" baseline="0" dirty="0" smtClean="0"/>
              <a:t> et </a:t>
            </a:r>
            <a:r>
              <a:rPr lang="cs-CZ" baseline="0" dirty="0" err="1" smtClean="0"/>
              <a:t>anguli</a:t>
            </a:r>
            <a:r>
              <a:rPr lang="cs-CZ" baseline="0" dirty="0" smtClean="0"/>
              <a:t> </a:t>
            </a:r>
            <a:r>
              <a:rPr lang="cs-CZ" baseline="0" dirty="0" err="1" smtClean="0"/>
              <a:t>mandibulae</a:t>
            </a:r>
            <a:r>
              <a:rPr lang="cs-CZ" baseline="0" dirty="0" smtClean="0"/>
              <a:t> </a:t>
            </a:r>
            <a:r>
              <a:rPr lang="cs-CZ" baseline="0" dirty="0" err="1" smtClean="0"/>
              <a:t>lateris</a:t>
            </a:r>
            <a:r>
              <a:rPr lang="cs-CZ" baseline="0" dirty="0" smtClean="0"/>
              <a:t> </a:t>
            </a:r>
            <a:r>
              <a:rPr lang="cs-CZ" baseline="0" dirty="0" err="1" smtClean="0"/>
              <a:t>dextri</a:t>
            </a:r>
            <a:endParaRPr lang="cs-CZ" baseline="0" dirty="0" smtClean="0"/>
          </a:p>
          <a:p>
            <a:r>
              <a:rPr lang="cs-CZ" baseline="0" dirty="0" err="1" smtClean="0"/>
              <a:t>Reductio</a:t>
            </a:r>
            <a:r>
              <a:rPr lang="cs-CZ" baseline="0" dirty="0" smtClean="0"/>
              <a:t> </a:t>
            </a:r>
            <a:r>
              <a:rPr lang="cs-CZ" baseline="0" dirty="0" err="1" smtClean="0"/>
              <a:t>aperta</a:t>
            </a:r>
            <a:r>
              <a:rPr lang="cs-CZ" baseline="0" dirty="0" smtClean="0"/>
              <a:t> cum </a:t>
            </a:r>
            <a:r>
              <a:rPr lang="cs-CZ" baseline="0" dirty="0" err="1" smtClean="0"/>
              <a:t>fixatione</a:t>
            </a:r>
            <a:r>
              <a:rPr lang="cs-CZ" baseline="0" dirty="0" smtClean="0"/>
              <a:t>/</a:t>
            </a:r>
            <a:r>
              <a:rPr lang="cs-CZ" baseline="0" dirty="0" err="1" smtClean="0"/>
              <a:t>stabilisatione</a:t>
            </a:r>
            <a:r>
              <a:rPr lang="cs-CZ" baseline="0" dirty="0" smtClean="0"/>
              <a:t> interna </a:t>
            </a:r>
            <a:r>
              <a:rPr lang="cs-CZ" baseline="0" dirty="0" err="1" smtClean="0"/>
              <a:t>fragmentorum</a:t>
            </a:r>
            <a:endParaRPr lang="cs-CZ" dirty="0"/>
          </a:p>
        </p:txBody>
      </p:sp>
      <p:sp>
        <p:nvSpPr>
          <p:cNvPr id="4" name="Zástupný symbol pro číslo snímku 3"/>
          <p:cNvSpPr>
            <a:spLocks noGrp="1"/>
          </p:cNvSpPr>
          <p:nvPr>
            <p:ph type="sldNum" sz="quarter" idx="10"/>
          </p:nvPr>
        </p:nvSpPr>
        <p:spPr/>
        <p:txBody>
          <a:bodyPr/>
          <a:lstStyle/>
          <a:p>
            <a:fld id="{30F0A871-76A5-EC4B-AF5C-801E0947BFAD}" type="slidenum">
              <a:rPr lang="en-US" smtClean="0"/>
              <a:pPr/>
              <a:t>25</a:t>
            </a:fld>
            <a:endParaRPr lang="en-US"/>
          </a:p>
        </p:txBody>
      </p:sp>
    </p:spTree>
    <p:extLst>
      <p:ext uri="{BB962C8B-B14F-4D97-AF65-F5344CB8AC3E}">
        <p14:creationId xmlns:p14="http://schemas.microsoft.com/office/powerpoint/2010/main" val="91569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Fractura</a:t>
            </a:r>
            <a:r>
              <a:rPr lang="cs-CZ" dirty="0" smtClean="0"/>
              <a:t> </a:t>
            </a:r>
            <a:r>
              <a:rPr lang="cs-CZ" dirty="0" err="1" smtClean="0"/>
              <a:t>vertebrae</a:t>
            </a:r>
            <a:r>
              <a:rPr lang="cs-CZ" dirty="0" smtClean="0"/>
              <a:t> </a:t>
            </a:r>
            <a:r>
              <a:rPr lang="cs-CZ" dirty="0" err="1" smtClean="0"/>
              <a:t>thoracicae</a:t>
            </a:r>
            <a:r>
              <a:rPr lang="cs-CZ" dirty="0" smtClean="0"/>
              <a:t> </a:t>
            </a:r>
            <a:r>
              <a:rPr lang="cs-CZ" dirty="0" err="1" smtClean="0"/>
              <a:t>nonae</a:t>
            </a:r>
            <a:r>
              <a:rPr lang="cs-CZ" dirty="0" smtClean="0"/>
              <a:t> </a:t>
            </a:r>
            <a:r>
              <a:rPr lang="cs-CZ" dirty="0" err="1" smtClean="0"/>
              <a:t>pathologica</a:t>
            </a:r>
            <a:endParaRPr lang="cs-CZ" dirty="0" smtClean="0"/>
          </a:p>
          <a:p>
            <a:r>
              <a:rPr lang="cs-CZ" dirty="0" err="1" smtClean="0"/>
              <a:t>Fractura</a:t>
            </a:r>
            <a:r>
              <a:rPr lang="cs-CZ" baseline="0" dirty="0" smtClean="0"/>
              <a:t> </a:t>
            </a:r>
            <a:r>
              <a:rPr lang="cs-CZ" baseline="0" dirty="0" err="1" smtClean="0"/>
              <a:t>vertebrae</a:t>
            </a:r>
            <a:r>
              <a:rPr lang="cs-CZ" baseline="0" dirty="0" smtClean="0"/>
              <a:t> </a:t>
            </a:r>
            <a:r>
              <a:rPr lang="cs-CZ" baseline="0" dirty="0" err="1" smtClean="0"/>
              <a:t>lumbalis</a:t>
            </a:r>
            <a:r>
              <a:rPr lang="cs-CZ" baseline="0" dirty="0" smtClean="0"/>
              <a:t> </a:t>
            </a:r>
            <a:r>
              <a:rPr lang="cs-CZ" baseline="0" dirty="0" err="1" smtClean="0"/>
              <a:t>primae</a:t>
            </a:r>
            <a:r>
              <a:rPr lang="cs-CZ" baseline="0" dirty="0" smtClean="0"/>
              <a:t> </a:t>
            </a:r>
            <a:r>
              <a:rPr lang="cs-CZ" baseline="0" dirty="0" err="1" smtClean="0"/>
              <a:t>incuneata-compressiva</a:t>
            </a:r>
            <a:r>
              <a:rPr lang="cs-CZ" baseline="0" dirty="0" smtClean="0"/>
              <a:t> </a:t>
            </a:r>
            <a:r>
              <a:rPr lang="cs-CZ" baseline="0" dirty="0" err="1" smtClean="0"/>
              <a:t>anterior</a:t>
            </a:r>
            <a:r>
              <a:rPr lang="cs-CZ" baseline="0" dirty="0" smtClean="0"/>
              <a:t> </a:t>
            </a:r>
            <a:r>
              <a:rPr lang="cs-CZ" baseline="0" dirty="0" err="1" smtClean="0"/>
              <a:t>chronica</a:t>
            </a:r>
            <a:endParaRPr lang="cs-CZ" dirty="0"/>
          </a:p>
        </p:txBody>
      </p:sp>
      <p:sp>
        <p:nvSpPr>
          <p:cNvPr id="4" name="Zástupný symbol pro číslo snímku 3"/>
          <p:cNvSpPr>
            <a:spLocks noGrp="1"/>
          </p:cNvSpPr>
          <p:nvPr>
            <p:ph type="sldNum" sz="quarter" idx="10"/>
          </p:nvPr>
        </p:nvSpPr>
        <p:spPr/>
        <p:txBody>
          <a:bodyPr/>
          <a:lstStyle/>
          <a:p>
            <a:fld id="{30F0A871-76A5-EC4B-AF5C-801E0947BFAD}" type="slidenum">
              <a:rPr lang="en-US" smtClean="0"/>
              <a:pPr/>
              <a:t>26</a:t>
            </a:fld>
            <a:endParaRPr lang="en-US"/>
          </a:p>
        </p:txBody>
      </p:sp>
    </p:spTree>
    <p:extLst>
      <p:ext uri="{BB962C8B-B14F-4D97-AF65-F5344CB8AC3E}">
        <p14:creationId xmlns:p14="http://schemas.microsoft.com/office/powerpoint/2010/main" val="4174028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cs-CZ" dirty="0" err="1" smtClean="0"/>
              <a:t>Corpora</a:t>
            </a:r>
            <a:r>
              <a:rPr lang="cs-CZ" dirty="0" smtClean="0"/>
              <a:t> </a:t>
            </a:r>
            <a:r>
              <a:rPr lang="cs-CZ" dirty="0" err="1" smtClean="0"/>
              <a:t>aliena</a:t>
            </a:r>
            <a:r>
              <a:rPr lang="cs-CZ" dirty="0" smtClean="0"/>
              <a:t> </a:t>
            </a:r>
            <a:r>
              <a:rPr lang="cs-CZ" dirty="0" err="1" smtClean="0"/>
              <a:t>metallica</a:t>
            </a:r>
            <a:r>
              <a:rPr lang="cs-CZ" dirty="0" smtClean="0"/>
              <a:t> </a:t>
            </a:r>
            <a:r>
              <a:rPr lang="cs-CZ" dirty="0" err="1" smtClean="0"/>
              <a:t>multiplicia</a:t>
            </a:r>
            <a:r>
              <a:rPr lang="cs-CZ" dirty="0" smtClean="0"/>
              <a:t> </a:t>
            </a:r>
            <a:r>
              <a:rPr lang="cs-CZ" dirty="0" err="1" smtClean="0"/>
              <a:t>genuum</a:t>
            </a:r>
            <a:r>
              <a:rPr lang="cs-CZ" baseline="0" dirty="0" smtClean="0"/>
              <a:t> / </a:t>
            </a:r>
            <a:r>
              <a:rPr lang="cs-CZ" dirty="0" smtClean="0"/>
              <a:t>circum </a:t>
            </a:r>
            <a:r>
              <a:rPr lang="cs-CZ" dirty="0" err="1" smtClean="0"/>
              <a:t>genua</a:t>
            </a:r>
            <a:r>
              <a:rPr lang="cs-CZ" dirty="0" smtClean="0"/>
              <a:t> </a:t>
            </a:r>
          </a:p>
          <a:p>
            <a:r>
              <a:rPr lang="cs-CZ" dirty="0" err="1" smtClean="0"/>
              <a:t>Fractura</a:t>
            </a:r>
            <a:r>
              <a:rPr lang="cs-CZ" dirty="0" smtClean="0"/>
              <a:t> </a:t>
            </a:r>
            <a:r>
              <a:rPr lang="cs-CZ" dirty="0" err="1" smtClean="0"/>
              <a:t>partis</a:t>
            </a:r>
            <a:r>
              <a:rPr lang="cs-CZ" dirty="0" smtClean="0"/>
              <a:t> </a:t>
            </a:r>
            <a:r>
              <a:rPr lang="cs-CZ" dirty="0" err="1" smtClean="0"/>
              <a:t>lateralis</a:t>
            </a:r>
            <a:r>
              <a:rPr lang="cs-CZ" dirty="0" smtClean="0"/>
              <a:t> </a:t>
            </a:r>
            <a:r>
              <a:rPr lang="cs-CZ" dirty="0" err="1" smtClean="0"/>
              <a:t>tibiae</a:t>
            </a:r>
            <a:r>
              <a:rPr lang="cs-CZ" dirty="0" smtClean="0"/>
              <a:t> sine </a:t>
            </a:r>
            <a:r>
              <a:rPr lang="cs-CZ" dirty="0" err="1" smtClean="0"/>
              <a:t>dislocatione</a:t>
            </a:r>
            <a:endParaRPr lang="cs-CZ" dirty="0" smtClean="0"/>
          </a:p>
          <a:p>
            <a:r>
              <a:rPr lang="cs-CZ" dirty="0" err="1" smtClean="0"/>
              <a:t>Fractura</a:t>
            </a:r>
            <a:r>
              <a:rPr lang="cs-CZ" baseline="0" dirty="0" smtClean="0"/>
              <a:t> </a:t>
            </a:r>
            <a:r>
              <a:rPr lang="cs-CZ" baseline="0" dirty="0" err="1" smtClean="0"/>
              <a:t>calcanei</a:t>
            </a:r>
            <a:r>
              <a:rPr lang="cs-CZ" baseline="0" dirty="0" smtClean="0"/>
              <a:t> </a:t>
            </a:r>
            <a:r>
              <a:rPr lang="cs-CZ" baseline="0" dirty="0" err="1" smtClean="0"/>
              <a:t>comminutiva</a:t>
            </a:r>
            <a:endParaRPr lang="cs-CZ" baseline="0" dirty="0" smtClean="0"/>
          </a:p>
          <a:p>
            <a:r>
              <a:rPr lang="cs-CZ" baseline="0" dirty="0" err="1" smtClean="0"/>
              <a:t>Fractura</a:t>
            </a:r>
            <a:r>
              <a:rPr lang="cs-CZ" baseline="0" dirty="0" smtClean="0"/>
              <a:t> </a:t>
            </a:r>
            <a:r>
              <a:rPr lang="cs-CZ" baseline="0" dirty="0" err="1" smtClean="0"/>
              <a:t>ossis</a:t>
            </a:r>
            <a:r>
              <a:rPr lang="cs-CZ" baseline="0" dirty="0" smtClean="0"/>
              <a:t> </a:t>
            </a:r>
            <a:r>
              <a:rPr lang="cs-CZ" baseline="0" dirty="0" err="1" smtClean="0"/>
              <a:t>cuboidei</a:t>
            </a:r>
            <a:r>
              <a:rPr lang="cs-CZ" baseline="0" dirty="0" smtClean="0"/>
              <a:t> et </a:t>
            </a:r>
            <a:r>
              <a:rPr lang="cs-CZ" baseline="0" dirty="0" err="1" smtClean="0"/>
              <a:t>ossis</a:t>
            </a:r>
            <a:r>
              <a:rPr lang="cs-CZ" baseline="0" dirty="0" smtClean="0"/>
              <a:t> </a:t>
            </a:r>
            <a:r>
              <a:rPr lang="cs-CZ" baseline="0" dirty="0" err="1" smtClean="0"/>
              <a:t>cuneiformis</a:t>
            </a:r>
            <a:r>
              <a:rPr lang="cs-CZ" baseline="0" dirty="0" smtClean="0"/>
              <a:t> cum </a:t>
            </a:r>
            <a:r>
              <a:rPr lang="cs-CZ" baseline="0" dirty="0" err="1" smtClean="0"/>
              <a:t>dislocatione</a:t>
            </a:r>
            <a:r>
              <a:rPr lang="cs-CZ" baseline="0" dirty="0" smtClean="0"/>
              <a:t> minima</a:t>
            </a:r>
          </a:p>
          <a:p>
            <a:r>
              <a:rPr lang="cs-CZ" baseline="0" dirty="0" err="1" smtClean="0"/>
              <a:t>Subluxatio</a:t>
            </a:r>
            <a:r>
              <a:rPr lang="cs-CZ" baseline="0" dirty="0" smtClean="0"/>
              <a:t> </a:t>
            </a:r>
            <a:r>
              <a:rPr lang="cs-CZ" baseline="0" dirty="0" err="1" smtClean="0"/>
              <a:t>articulationum</a:t>
            </a:r>
            <a:r>
              <a:rPr lang="cs-CZ" baseline="0" dirty="0" smtClean="0"/>
              <a:t> </a:t>
            </a:r>
            <a:r>
              <a:rPr lang="cs-CZ" baseline="0" dirty="0" err="1" smtClean="0"/>
              <a:t>tarsometatarsalium</a:t>
            </a:r>
            <a:r>
              <a:rPr lang="cs-CZ" baseline="0" dirty="0" smtClean="0"/>
              <a:t> </a:t>
            </a:r>
            <a:r>
              <a:rPr lang="cs-CZ" baseline="0" dirty="0" err="1" smtClean="0"/>
              <a:t>multiplicium</a:t>
            </a:r>
            <a:endParaRPr lang="cs-CZ" dirty="0"/>
          </a:p>
        </p:txBody>
      </p:sp>
      <p:sp>
        <p:nvSpPr>
          <p:cNvPr id="4" name="Zástupný symbol pro číslo snímku 3"/>
          <p:cNvSpPr>
            <a:spLocks noGrp="1"/>
          </p:cNvSpPr>
          <p:nvPr>
            <p:ph type="sldNum" sz="quarter" idx="10"/>
          </p:nvPr>
        </p:nvSpPr>
        <p:spPr/>
        <p:txBody>
          <a:bodyPr/>
          <a:lstStyle/>
          <a:p>
            <a:fld id="{30F0A871-76A5-EC4B-AF5C-801E0947BFAD}" type="slidenum">
              <a:rPr lang="en-US" smtClean="0"/>
              <a:pPr/>
              <a:t>27</a:t>
            </a:fld>
            <a:endParaRPr lang="en-US"/>
          </a:p>
        </p:txBody>
      </p:sp>
    </p:spTree>
    <p:extLst>
      <p:ext uri="{BB962C8B-B14F-4D97-AF65-F5344CB8AC3E}">
        <p14:creationId xmlns:p14="http://schemas.microsoft.com/office/powerpoint/2010/main" val="1304245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0" dirty="0" smtClean="0"/>
              <a:t>AO Classification of fractures </a:t>
            </a:r>
            <a:r>
              <a:rPr lang="cs-CZ" dirty="0" smtClean="0"/>
              <a:t>= </a:t>
            </a:r>
            <a:r>
              <a:rPr lang="en-US" dirty="0" smtClean="0"/>
              <a:t>a system for classifying bone </a:t>
            </a:r>
            <a:r>
              <a:rPr lang="en-US" b="0" dirty="0" smtClean="0"/>
              <a:t>fractures </a:t>
            </a:r>
            <a:r>
              <a:rPr lang="cs-CZ" b="0" dirty="0" err="1" smtClean="0"/>
              <a:t>published</a:t>
            </a:r>
            <a:r>
              <a:rPr lang="cs-CZ" b="0" dirty="0" smtClean="0"/>
              <a:t> </a:t>
            </a:r>
            <a:r>
              <a:rPr lang="en-US" b="0" dirty="0" smtClean="0"/>
              <a:t>by the AO </a:t>
            </a:r>
            <a:r>
              <a:rPr lang="en-US" dirty="0" smtClean="0"/>
              <a:t>Foundation </a:t>
            </a:r>
            <a:endParaRPr lang="cs-CZ" dirty="0" smtClean="0"/>
          </a:p>
          <a:p>
            <a:pPr rtl="0"/>
            <a:r>
              <a:rPr lang="cs-CZ" sz="1200" b="0" i="0" u="none" strike="noStrike" kern="1200" baseline="0" dirty="0" smtClean="0">
                <a:solidFill>
                  <a:schemeClr val="tx1"/>
                </a:solidFill>
                <a:latin typeface="+mn-lt"/>
                <a:ea typeface="+mn-ea"/>
                <a:cs typeface="+mn-cs"/>
              </a:rPr>
              <a:t>první </a:t>
            </a:r>
            <a:r>
              <a:rPr lang="cs-CZ" sz="1200" b="0" i="0" u="none" strike="noStrike" kern="1200" baseline="0" dirty="0">
                <a:solidFill>
                  <a:schemeClr val="tx1"/>
                </a:solidFill>
                <a:latin typeface="+mn-lt"/>
                <a:ea typeface="+mn-ea"/>
                <a:cs typeface="+mn-cs"/>
              </a:rPr>
              <a:t>číslo – vyjadřuje postiženou kost  (1 humerus, 2 předloketní kosti, 3 femur, 4 bérec, 5 páteř, 6 pánev, 7 ruka 8 noha)</a:t>
            </a:r>
          </a:p>
          <a:p>
            <a:pPr marL="171450" indent="-171450" rtl="0">
              <a:buFontTx/>
              <a:buChar char="-"/>
            </a:pPr>
            <a:r>
              <a:rPr lang="cs-CZ" sz="1200" b="0" i="0" u="none" strike="noStrike" kern="1200" baseline="0" dirty="0">
                <a:solidFill>
                  <a:schemeClr val="tx1"/>
                </a:solidFill>
                <a:latin typeface="+mn-lt"/>
                <a:ea typeface="+mn-ea"/>
                <a:cs typeface="+mn-cs"/>
              </a:rPr>
              <a:t>druhý údaj – určuje segment kosti (u dlouhých kostí – 1 </a:t>
            </a:r>
            <a:r>
              <a:rPr lang="cs-CZ" sz="1200" b="0" i="0" u="none" strike="noStrike" kern="1200" baseline="0" dirty="0" err="1" smtClean="0">
                <a:solidFill>
                  <a:schemeClr val="tx1"/>
                </a:solidFill>
                <a:latin typeface="+mn-lt"/>
                <a:ea typeface="+mn-ea"/>
                <a:cs typeface="+mn-cs"/>
              </a:rPr>
              <a:t>prox.epi</a:t>
            </a:r>
            <a:r>
              <a:rPr lang="cs-CZ" sz="1200" b="0" i="0" u="none" strike="noStrike" kern="1200" baseline="0" dirty="0" smtClean="0">
                <a:solidFill>
                  <a:schemeClr val="tx1"/>
                </a:solidFill>
                <a:latin typeface="+mn-lt"/>
                <a:ea typeface="+mn-ea"/>
                <a:cs typeface="+mn-cs"/>
              </a:rPr>
              <a:t>/metafýza</a:t>
            </a:r>
            <a:r>
              <a:rPr lang="cs-CZ" sz="1200" b="0" i="0" u="none" strike="noStrike" kern="1200" baseline="0" dirty="0">
                <a:solidFill>
                  <a:schemeClr val="tx1"/>
                </a:solidFill>
                <a:latin typeface="+mn-lt"/>
                <a:ea typeface="+mn-ea"/>
                <a:cs typeface="+mn-cs"/>
              </a:rPr>
              <a:t>, 2 diafýza, 3 distální </a:t>
            </a:r>
            <a:r>
              <a:rPr lang="cs-CZ" sz="1200" b="0" i="0" u="none" strike="noStrike" kern="1200" baseline="0" dirty="0" err="1" smtClean="0">
                <a:solidFill>
                  <a:schemeClr val="tx1"/>
                </a:solidFill>
                <a:latin typeface="+mn-lt"/>
                <a:ea typeface="+mn-ea"/>
                <a:cs typeface="+mn-cs"/>
              </a:rPr>
              <a:t>epi</a:t>
            </a:r>
            <a:r>
              <a:rPr lang="cs-CZ" sz="1200" b="0" i="0" u="none" strike="noStrike" kern="1200" baseline="0" dirty="0" smtClean="0">
                <a:solidFill>
                  <a:schemeClr val="tx1"/>
                </a:solidFill>
                <a:latin typeface="+mn-lt"/>
                <a:ea typeface="+mn-ea"/>
                <a:cs typeface="+mn-cs"/>
              </a:rPr>
              <a:t>/metafýza</a:t>
            </a:r>
            <a:r>
              <a:rPr lang="cs-CZ" sz="1200" b="0" i="0" u="none" strike="noStrike" kern="1200" baseline="0" dirty="0">
                <a:solidFill>
                  <a:schemeClr val="tx1"/>
                </a:solidFill>
                <a:latin typeface="+mn-lt"/>
                <a:ea typeface="+mn-ea"/>
                <a:cs typeface="+mn-cs"/>
              </a:rPr>
              <a:t>)</a:t>
            </a:r>
          </a:p>
          <a:p>
            <a:pPr marL="171450" indent="-171450" rtl="0">
              <a:buFontTx/>
              <a:buChar char="-"/>
            </a:pPr>
            <a:r>
              <a:rPr lang="cs-CZ" sz="1200" b="0" i="0" u="none" strike="noStrike" kern="1200" baseline="0" dirty="0" smtClean="0">
                <a:solidFill>
                  <a:schemeClr val="tx1"/>
                </a:solidFill>
                <a:latin typeface="+mn-lt"/>
                <a:ea typeface="+mn-ea"/>
                <a:cs typeface="+mn-cs"/>
              </a:rPr>
              <a:t>třetí </a:t>
            </a:r>
            <a:r>
              <a:rPr lang="cs-CZ" sz="1200" b="0" i="0" u="none" strike="noStrike" kern="1200" baseline="0" dirty="0">
                <a:solidFill>
                  <a:schemeClr val="tx1"/>
                </a:solidFill>
                <a:latin typeface="+mn-lt"/>
                <a:ea typeface="+mn-ea"/>
                <a:cs typeface="+mn-cs"/>
              </a:rPr>
              <a:t>údaj ukazuje typ zlomeniny – A-C, u každé části je </a:t>
            </a:r>
            <a:r>
              <a:rPr lang="cs-CZ" sz="1200" b="0" i="0" u="none" strike="noStrike" kern="1200" baseline="0" dirty="0" smtClean="0">
                <a:solidFill>
                  <a:schemeClr val="tx1"/>
                </a:solidFill>
                <a:latin typeface="+mn-lt"/>
                <a:ea typeface="+mn-ea"/>
                <a:cs typeface="+mn-cs"/>
              </a:rPr>
              <a:t>konkrétní</a:t>
            </a:r>
          </a:p>
          <a:p>
            <a:pPr marL="171450" indent="-171450" rtl="0">
              <a:buFontTx/>
              <a:buChar char="-"/>
            </a:pPr>
            <a:r>
              <a:rPr lang="cs-CZ" sz="1200" b="0" i="0" u="none" strike="noStrike" kern="1200" baseline="0" dirty="0" smtClean="0">
                <a:solidFill>
                  <a:schemeClr val="tx1"/>
                </a:solidFill>
                <a:latin typeface="+mn-lt"/>
                <a:ea typeface="+mn-ea"/>
                <a:cs typeface="+mn-cs"/>
              </a:rPr>
              <a:t>čtvrtý údaj dále specifikuje typ zlomeniny (v tomto případě jde o zlomeninu s dislokací)</a:t>
            </a:r>
            <a:endParaRPr lang="cs-CZ"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13</a:t>
            </a:fld>
            <a:endParaRPr lang="en-US"/>
          </a:p>
        </p:txBody>
      </p:sp>
    </p:spTree>
    <p:extLst>
      <p:ext uri="{BB962C8B-B14F-4D97-AF65-F5344CB8AC3E}">
        <p14:creationId xmlns:p14="http://schemas.microsoft.com/office/powerpoint/2010/main" val="230544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200" kern="1200" dirty="0" err="1" smtClean="0">
                <a:solidFill>
                  <a:schemeClr val="tx1"/>
                </a:solidFill>
                <a:latin typeface="+mn-lt"/>
                <a:ea typeface="+mn-ea"/>
                <a:cs typeface="+mn-cs"/>
              </a:rPr>
              <a:t>It</a:t>
            </a:r>
            <a:r>
              <a:rPr lang="cs-CZ"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 </a:t>
            </a:r>
            <a:r>
              <a:rPr lang="en-US" sz="1200" kern="1200" dirty="0">
                <a:solidFill>
                  <a:schemeClr val="tx1"/>
                </a:solidFill>
                <a:latin typeface="+mn-lt"/>
                <a:ea typeface="+mn-ea"/>
                <a:cs typeface="+mn-cs"/>
              </a:rPr>
              <a:t>a medical procedure to restore </a:t>
            </a:r>
            <a:r>
              <a:rPr lang="cs-CZ" sz="1200" kern="1200" dirty="0" err="1" smtClean="0">
                <a:solidFill>
                  <a:schemeClr val="tx1"/>
                </a:solidFill>
                <a:latin typeface="+mn-lt"/>
                <a:ea typeface="+mn-ea"/>
                <a:cs typeface="+mn-cs"/>
              </a:rPr>
              <a:t>fracture</a:t>
            </a:r>
            <a:r>
              <a:rPr lang="cs-CZ" sz="1200" kern="1200" baseline="0" dirty="0" smtClean="0">
                <a:solidFill>
                  <a:schemeClr val="tx1"/>
                </a:solidFill>
                <a:latin typeface="+mn-lt"/>
                <a:ea typeface="+mn-ea"/>
                <a:cs typeface="+mn-cs"/>
              </a:rPr>
              <a:t> </a:t>
            </a:r>
            <a:r>
              <a:rPr lang="cs-CZ" sz="1200" kern="1200" baseline="0" dirty="0" err="1" smtClean="0">
                <a:solidFill>
                  <a:schemeClr val="tx1"/>
                </a:solidFill>
                <a:latin typeface="+mn-lt"/>
                <a:ea typeface="+mn-ea"/>
                <a:cs typeface="+mn-cs"/>
              </a:rPr>
              <a:t>or</a:t>
            </a:r>
            <a:r>
              <a:rPr lang="cs-CZ" sz="1200" kern="1200" baseline="0" dirty="0" smtClean="0">
                <a:solidFill>
                  <a:schemeClr val="tx1"/>
                </a:solidFill>
                <a:latin typeface="+mn-lt"/>
                <a:ea typeface="+mn-ea"/>
                <a:cs typeface="+mn-cs"/>
              </a:rPr>
              <a:t> </a:t>
            </a:r>
            <a:r>
              <a:rPr lang="cs-CZ" sz="1200" kern="1200" baseline="0" dirty="0" err="1" smtClean="0">
                <a:solidFill>
                  <a:schemeClr val="tx1"/>
                </a:solidFill>
                <a:latin typeface="+mn-lt"/>
                <a:ea typeface="+mn-ea"/>
                <a:cs typeface="+mn-cs"/>
              </a:rPr>
              <a:t>dislocation</a:t>
            </a:r>
            <a:r>
              <a:rPr lang="cs-CZ" sz="1200" kern="1200" baseline="0" dirty="0" smtClean="0">
                <a:solidFill>
                  <a:schemeClr val="tx1"/>
                </a:solidFill>
                <a:latin typeface="+mn-lt"/>
                <a:ea typeface="+mn-ea"/>
                <a:cs typeface="+mn-cs"/>
              </a:rPr>
              <a:t> to the </a:t>
            </a:r>
            <a:r>
              <a:rPr lang="cs-CZ" sz="1200" kern="1200" baseline="0" dirty="0" err="1" smtClean="0">
                <a:solidFill>
                  <a:schemeClr val="tx1"/>
                </a:solidFill>
                <a:latin typeface="+mn-lt"/>
                <a:ea typeface="+mn-ea"/>
                <a:cs typeface="+mn-cs"/>
              </a:rPr>
              <a:t>correct</a:t>
            </a:r>
            <a:r>
              <a:rPr lang="cs-CZ" sz="1200" kern="1200" baseline="0" dirty="0" smtClean="0">
                <a:solidFill>
                  <a:schemeClr val="tx1"/>
                </a:solidFill>
                <a:latin typeface="+mn-lt"/>
                <a:ea typeface="+mn-ea"/>
                <a:cs typeface="+mn-cs"/>
              </a:rPr>
              <a:t> </a:t>
            </a:r>
            <a:r>
              <a:rPr lang="cs-CZ" sz="1200" kern="1200" baseline="0" dirty="0" err="1" smtClean="0">
                <a:solidFill>
                  <a:schemeClr val="tx1"/>
                </a:solidFill>
                <a:latin typeface="+mn-lt"/>
                <a:ea typeface="+mn-ea"/>
                <a:cs typeface="+mn-cs"/>
              </a:rPr>
              <a:t>allignment</a:t>
            </a:r>
            <a:r>
              <a:rPr lang="cs-CZ" sz="1200" kern="1200" baseline="0" dirty="0" smtClean="0">
                <a:solidFill>
                  <a:schemeClr val="tx1"/>
                </a:solidFill>
                <a:latin typeface="+mn-lt"/>
                <a:ea typeface="+mn-ea"/>
                <a:cs typeface="+mn-cs"/>
              </a:rPr>
              <a:t>. </a:t>
            </a:r>
            <a:r>
              <a:rPr lang="cs-CZ" sz="1200" kern="1200" dirty="0" err="1" smtClean="0">
                <a:solidFill>
                  <a:srgbClr val="FFFF00"/>
                </a:solidFill>
                <a:latin typeface="+mn-lt"/>
                <a:ea typeface="+mn-ea"/>
                <a:cs typeface="+mn-cs"/>
              </a:rPr>
              <a:t>This</a:t>
            </a:r>
            <a:r>
              <a:rPr lang="cs-CZ" sz="1200" kern="1200" baseline="0" dirty="0" smtClean="0">
                <a:solidFill>
                  <a:srgbClr val="FFFF00"/>
                </a:solidFill>
                <a:latin typeface="+mn-lt"/>
                <a:ea typeface="+mn-ea"/>
                <a:cs typeface="+mn-cs"/>
              </a:rPr>
              <a:t> </a:t>
            </a:r>
            <a:r>
              <a:rPr lang="cs-CZ" sz="1200" kern="1200" baseline="0" dirty="0" err="1" smtClean="0">
                <a:solidFill>
                  <a:srgbClr val="FFFF00"/>
                </a:solidFill>
                <a:latin typeface="+mn-lt"/>
                <a:ea typeface="+mn-ea"/>
                <a:cs typeface="+mn-cs"/>
              </a:rPr>
              <a:t>sense</a:t>
            </a:r>
            <a:r>
              <a:rPr lang="cs-CZ" sz="1200" kern="1200" baseline="0" dirty="0" smtClean="0">
                <a:solidFill>
                  <a:srgbClr val="FFFF00"/>
                </a:solidFill>
                <a:latin typeface="+mn-lt"/>
                <a:ea typeface="+mn-ea"/>
                <a:cs typeface="+mn-cs"/>
              </a:rPr>
              <a:t> of the term </a:t>
            </a:r>
            <a:r>
              <a:rPr lang="en-US" sz="1200" kern="1200" baseline="0" dirty="0" smtClean="0">
                <a:solidFill>
                  <a:srgbClr val="FFFF00"/>
                </a:solidFill>
                <a:latin typeface="+mn-lt"/>
                <a:ea typeface="+mn-ea"/>
                <a:cs typeface="+mn-cs"/>
              </a:rPr>
              <a:t>ʺreduction</a:t>
            </a:r>
            <a:r>
              <a:rPr lang="en-US" sz="1200" kern="1200" baseline="0" dirty="0" smtClean="0">
                <a:solidFill>
                  <a:srgbClr val="FFFF00"/>
                </a:solidFill>
                <a:latin typeface="Times New Roman"/>
                <a:ea typeface="+mn-ea"/>
                <a:cs typeface="Times New Roman"/>
              </a:rPr>
              <a:t>ʺ does not </a:t>
            </a:r>
            <a:r>
              <a:rPr lang="en-US" sz="1200" kern="1200" baseline="0" dirty="0" err="1" smtClean="0">
                <a:solidFill>
                  <a:srgbClr val="FFFF00"/>
                </a:solidFill>
                <a:latin typeface="Times New Roman"/>
                <a:ea typeface="+mn-ea"/>
                <a:cs typeface="Times New Roman"/>
              </a:rPr>
              <a:t>impl</a:t>
            </a:r>
            <a:r>
              <a:rPr lang="cs-CZ" sz="1200" kern="1200" baseline="0" dirty="0" smtClean="0">
                <a:solidFill>
                  <a:srgbClr val="FFFF00"/>
                </a:solidFill>
                <a:latin typeface="Times New Roman"/>
                <a:ea typeface="+mn-ea"/>
                <a:cs typeface="Times New Roman"/>
              </a:rPr>
              <a:t>y </a:t>
            </a:r>
            <a:r>
              <a:rPr lang="cs-CZ" sz="1200" kern="1200" baseline="0" dirty="0" err="1" smtClean="0">
                <a:solidFill>
                  <a:srgbClr val="FFFF00"/>
                </a:solidFill>
                <a:latin typeface="Times New Roman"/>
                <a:ea typeface="+mn-ea"/>
                <a:cs typeface="Times New Roman"/>
              </a:rPr>
              <a:t>any</a:t>
            </a:r>
            <a:r>
              <a:rPr lang="cs-CZ" sz="1200" kern="1200" baseline="0" dirty="0" smtClean="0">
                <a:solidFill>
                  <a:srgbClr val="FFFF00"/>
                </a:solidFill>
                <a:latin typeface="Times New Roman"/>
                <a:ea typeface="+mn-ea"/>
                <a:cs typeface="Times New Roman"/>
              </a:rPr>
              <a:t> sort of </a:t>
            </a:r>
            <a:r>
              <a:rPr lang="cs-CZ" sz="1200" kern="1200" baseline="0" dirty="0" err="1" smtClean="0">
                <a:solidFill>
                  <a:srgbClr val="FFFF00"/>
                </a:solidFill>
                <a:latin typeface="Times New Roman"/>
                <a:ea typeface="+mn-ea"/>
                <a:cs typeface="Times New Roman"/>
              </a:rPr>
              <a:t>removal</a:t>
            </a:r>
            <a:r>
              <a:rPr lang="cs-CZ" sz="1200" kern="1200" baseline="0" dirty="0" smtClean="0">
                <a:solidFill>
                  <a:srgbClr val="FFFF00"/>
                </a:solidFill>
                <a:latin typeface="Times New Roman"/>
                <a:ea typeface="+mn-ea"/>
                <a:cs typeface="Times New Roman"/>
              </a:rPr>
              <a:t> </a:t>
            </a:r>
            <a:r>
              <a:rPr lang="cs-CZ" sz="1200" kern="1200" baseline="0" dirty="0" err="1" smtClean="0">
                <a:solidFill>
                  <a:srgbClr val="FFFF00"/>
                </a:solidFill>
                <a:latin typeface="Times New Roman"/>
                <a:ea typeface="+mn-ea"/>
                <a:cs typeface="Times New Roman"/>
              </a:rPr>
              <a:t>or</a:t>
            </a:r>
            <a:r>
              <a:rPr lang="cs-CZ" sz="1200" kern="1200" baseline="0" dirty="0" smtClean="0">
                <a:solidFill>
                  <a:srgbClr val="FFFF00"/>
                </a:solidFill>
                <a:latin typeface="Times New Roman"/>
                <a:ea typeface="+mn-ea"/>
                <a:cs typeface="Times New Roman"/>
              </a:rPr>
              <a:t> </a:t>
            </a:r>
            <a:r>
              <a:rPr lang="cs-CZ" sz="1200" kern="1200" baseline="0" dirty="0" err="1" smtClean="0">
                <a:solidFill>
                  <a:srgbClr val="FFFF00"/>
                </a:solidFill>
                <a:latin typeface="Times New Roman"/>
                <a:ea typeface="+mn-ea"/>
                <a:cs typeface="Times New Roman"/>
              </a:rPr>
              <a:t>quantitative</a:t>
            </a:r>
            <a:r>
              <a:rPr lang="cs-CZ" sz="1200" kern="1200" baseline="0" dirty="0" smtClean="0">
                <a:solidFill>
                  <a:srgbClr val="FFFF00"/>
                </a:solidFill>
                <a:latin typeface="Times New Roman"/>
                <a:ea typeface="+mn-ea"/>
                <a:cs typeface="Times New Roman"/>
              </a:rPr>
              <a:t> </a:t>
            </a:r>
            <a:r>
              <a:rPr lang="cs-CZ" sz="1200" kern="1200" baseline="0" dirty="0" err="1" smtClean="0">
                <a:solidFill>
                  <a:srgbClr val="FFFF00"/>
                </a:solidFill>
                <a:latin typeface="Times New Roman"/>
                <a:ea typeface="+mn-ea"/>
                <a:cs typeface="Times New Roman"/>
              </a:rPr>
              <a:t>decrease</a:t>
            </a:r>
            <a:r>
              <a:rPr lang="cs-CZ" sz="1200" kern="1200" baseline="0" dirty="0" smtClean="0">
                <a:solidFill>
                  <a:srgbClr val="FFFF00"/>
                </a:solidFill>
                <a:latin typeface="Times New Roman"/>
                <a:ea typeface="+mn-ea"/>
                <a:cs typeface="Times New Roman"/>
              </a:rPr>
              <a:t> but </a:t>
            </a:r>
            <a:r>
              <a:rPr lang="cs-CZ" sz="1200" kern="1200" baseline="0" dirty="0" err="1" smtClean="0">
                <a:solidFill>
                  <a:srgbClr val="FFFF00"/>
                </a:solidFill>
                <a:latin typeface="Times New Roman"/>
                <a:ea typeface="+mn-ea"/>
                <a:cs typeface="Times New Roman"/>
              </a:rPr>
              <a:t>rather</a:t>
            </a:r>
            <a:r>
              <a:rPr lang="cs-CZ" sz="1200" kern="1200" baseline="0" dirty="0" smtClean="0">
                <a:solidFill>
                  <a:srgbClr val="FFFF00"/>
                </a:solidFill>
                <a:latin typeface="Times New Roman"/>
                <a:ea typeface="+mn-ea"/>
                <a:cs typeface="Times New Roman"/>
              </a:rPr>
              <a:t> </a:t>
            </a:r>
            <a:r>
              <a:rPr lang="cs-CZ" sz="1200" kern="1200" baseline="0" dirty="0" err="1" smtClean="0">
                <a:solidFill>
                  <a:srgbClr val="FFFF00"/>
                </a:solidFill>
                <a:latin typeface="Times New Roman"/>
                <a:ea typeface="+mn-ea"/>
                <a:cs typeface="Times New Roman"/>
              </a:rPr>
              <a:t>implies</a:t>
            </a:r>
            <a:r>
              <a:rPr lang="cs-CZ" sz="1200" kern="1200" baseline="0" dirty="0" smtClean="0">
                <a:solidFill>
                  <a:srgbClr val="FFFF00"/>
                </a:solidFill>
                <a:latin typeface="Times New Roman"/>
                <a:ea typeface="+mn-ea"/>
                <a:cs typeface="Times New Roman"/>
              </a:rPr>
              <a:t> a </a:t>
            </a:r>
            <a:r>
              <a:rPr lang="cs-CZ" sz="1200" kern="1200" baseline="0" dirty="0" err="1" smtClean="0">
                <a:solidFill>
                  <a:srgbClr val="FFFF00"/>
                </a:solidFill>
                <a:latin typeface="Times New Roman"/>
                <a:ea typeface="+mn-ea"/>
                <a:cs typeface="Times New Roman"/>
              </a:rPr>
              <a:t>restoration</a:t>
            </a:r>
            <a:r>
              <a:rPr lang="cs-CZ" sz="1200" kern="1200" baseline="0" dirty="0" smtClean="0">
                <a:solidFill>
                  <a:srgbClr val="FFFF00"/>
                </a:solidFill>
                <a:latin typeface="Times New Roman"/>
                <a:ea typeface="+mn-ea"/>
                <a:cs typeface="Times New Roman"/>
              </a:rPr>
              <a:t>: </a:t>
            </a:r>
            <a:r>
              <a:rPr lang="cs-CZ" sz="1200" i="1" kern="1200" baseline="0" dirty="0" smtClean="0">
                <a:solidFill>
                  <a:srgbClr val="FFFF00"/>
                </a:solidFill>
                <a:latin typeface="Times New Roman"/>
                <a:ea typeface="+mn-ea"/>
                <a:cs typeface="Times New Roman"/>
              </a:rPr>
              <a:t>re </a:t>
            </a:r>
            <a:r>
              <a:rPr lang="cs-CZ" sz="1200" i="0" kern="1200" baseline="0" dirty="0" smtClean="0">
                <a:solidFill>
                  <a:srgbClr val="FFFF00"/>
                </a:solidFill>
                <a:latin typeface="Times New Roman"/>
                <a:ea typeface="+mn-ea"/>
                <a:cs typeface="Times New Roman"/>
              </a:rPr>
              <a:t>(ʺ</a:t>
            </a:r>
            <a:r>
              <a:rPr lang="cs-CZ" sz="1200" i="0" kern="1200" baseline="0" dirty="0" err="1" smtClean="0">
                <a:solidFill>
                  <a:srgbClr val="FFFF00"/>
                </a:solidFill>
                <a:latin typeface="Times New Roman"/>
                <a:ea typeface="+mn-ea"/>
                <a:cs typeface="Times New Roman"/>
              </a:rPr>
              <a:t>back</a:t>
            </a:r>
            <a:r>
              <a:rPr lang="cs-CZ" sz="1200" i="0" kern="1200" baseline="0" dirty="0" smtClean="0">
                <a:solidFill>
                  <a:srgbClr val="FFFF00"/>
                </a:solidFill>
                <a:latin typeface="Times New Roman"/>
                <a:ea typeface="+mn-ea"/>
                <a:cs typeface="Times New Roman"/>
              </a:rPr>
              <a:t> </a:t>
            </a:r>
            <a:r>
              <a:rPr lang="en-US" sz="1200" i="0" kern="1200" baseline="0" dirty="0" smtClean="0">
                <a:solidFill>
                  <a:srgbClr val="FFFF00"/>
                </a:solidFill>
                <a:latin typeface="Times New Roman"/>
                <a:ea typeface="+mn-ea"/>
                <a:cs typeface="Times New Roman"/>
              </a:rPr>
              <a:t>[</a:t>
            </a:r>
            <a:r>
              <a:rPr lang="cs-CZ" sz="1200" i="0" kern="1200" baseline="0" dirty="0" smtClean="0">
                <a:solidFill>
                  <a:srgbClr val="FFFF00"/>
                </a:solidFill>
                <a:latin typeface="Times New Roman"/>
                <a:ea typeface="+mn-ea"/>
                <a:cs typeface="Times New Roman"/>
              </a:rPr>
              <a:t>to </a:t>
            </a:r>
            <a:r>
              <a:rPr lang="cs-CZ" sz="1200" i="0" kern="1200" baseline="0" dirty="0" err="1" smtClean="0">
                <a:solidFill>
                  <a:srgbClr val="FFFF00"/>
                </a:solidFill>
                <a:latin typeface="Times New Roman"/>
                <a:ea typeface="+mn-ea"/>
                <a:cs typeface="Times New Roman"/>
              </a:rPr>
              <a:t>normal</a:t>
            </a:r>
            <a:r>
              <a:rPr lang="en-US" sz="1200" i="0" kern="1200" baseline="0" dirty="0" smtClean="0">
                <a:solidFill>
                  <a:srgbClr val="FFFF00"/>
                </a:solidFill>
                <a:latin typeface="Times New Roman"/>
                <a:ea typeface="+mn-ea"/>
                <a:cs typeface="Times New Roman"/>
              </a:rPr>
              <a:t>]</a:t>
            </a:r>
            <a:r>
              <a:rPr lang="cs-CZ" sz="1200" i="0" kern="1200" baseline="0" dirty="0" smtClean="0">
                <a:solidFill>
                  <a:srgbClr val="FFFF00"/>
                </a:solidFill>
                <a:latin typeface="Times New Roman"/>
                <a:ea typeface="+mn-ea"/>
                <a:cs typeface="Times New Roman"/>
              </a:rPr>
              <a:t>ʺ) + </a:t>
            </a:r>
            <a:r>
              <a:rPr lang="cs-CZ" sz="1200" i="1" kern="1200" baseline="0" dirty="0" err="1" smtClean="0">
                <a:solidFill>
                  <a:srgbClr val="FFFF00"/>
                </a:solidFill>
                <a:latin typeface="Times New Roman"/>
                <a:ea typeface="+mn-ea"/>
                <a:cs typeface="Times New Roman"/>
              </a:rPr>
              <a:t>ducere</a:t>
            </a:r>
            <a:r>
              <a:rPr lang="cs-CZ" sz="1200" i="0" kern="1200" baseline="0" dirty="0" smtClean="0">
                <a:solidFill>
                  <a:srgbClr val="FFFF00"/>
                </a:solidFill>
                <a:latin typeface="Times New Roman"/>
                <a:ea typeface="+mn-ea"/>
                <a:cs typeface="Times New Roman"/>
              </a:rPr>
              <a:t> (ʺ</a:t>
            </a:r>
            <a:r>
              <a:rPr lang="cs-CZ" sz="1200" i="0" kern="1200" baseline="0" dirty="0" err="1" smtClean="0">
                <a:solidFill>
                  <a:srgbClr val="FFFF00"/>
                </a:solidFill>
                <a:latin typeface="Times New Roman"/>
                <a:ea typeface="+mn-ea"/>
                <a:cs typeface="Times New Roman"/>
              </a:rPr>
              <a:t>lead</a:t>
            </a:r>
            <a:r>
              <a:rPr lang="cs-CZ" sz="1200" i="0" kern="1200" baseline="0" dirty="0" smtClean="0">
                <a:solidFill>
                  <a:srgbClr val="FFFF00"/>
                </a:solidFill>
                <a:latin typeface="Times New Roman"/>
                <a:ea typeface="+mn-ea"/>
                <a:cs typeface="Times New Roman"/>
              </a:rPr>
              <a:t>/</a:t>
            </a:r>
            <a:r>
              <a:rPr lang="cs-CZ" sz="1200" i="0" kern="1200" baseline="0" dirty="0" err="1" smtClean="0">
                <a:solidFill>
                  <a:srgbClr val="FFFF00"/>
                </a:solidFill>
                <a:latin typeface="Times New Roman"/>
                <a:ea typeface="+mn-ea"/>
                <a:cs typeface="Times New Roman"/>
              </a:rPr>
              <a:t>bring</a:t>
            </a:r>
            <a:r>
              <a:rPr lang="cs-CZ" sz="1200" i="0" kern="1200" baseline="0" dirty="0" smtClean="0">
                <a:solidFill>
                  <a:srgbClr val="FFFF00"/>
                </a:solidFill>
                <a:latin typeface="Times New Roman"/>
                <a:ea typeface="+mn-ea"/>
                <a:cs typeface="Times New Roman"/>
              </a:rPr>
              <a:t>ʺ), </a:t>
            </a:r>
            <a:r>
              <a:rPr lang="cs-CZ" sz="1200" i="0" kern="1200" baseline="0" dirty="0" err="1" smtClean="0">
                <a:solidFill>
                  <a:srgbClr val="FFFF00"/>
                </a:solidFill>
                <a:latin typeface="Times New Roman"/>
                <a:ea typeface="+mn-ea"/>
                <a:cs typeface="Times New Roman"/>
              </a:rPr>
              <a:t>i.e</a:t>
            </a:r>
            <a:r>
              <a:rPr lang="cs-CZ" sz="1200" i="0" kern="1200" baseline="0" dirty="0" smtClean="0">
                <a:solidFill>
                  <a:srgbClr val="FFFF00"/>
                </a:solidFill>
                <a:latin typeface="Times New Roman"/>
                <a:ea typeface="+mn-ea"/>
                <a:cs typeface="Times New Roman"/>
              </a:rPr>
              <a:t>. ʺ</a:t>
            </a:r>
            <a:r>
              <a:rPr lang="cs-CZ" sz="1200" i="0" kern="1200" baseline="0" dirty="0" err="1" smtClean="0">
                <a:solidFill>
                  <a:srgbClr val="FFFF00"/>
                </a:solidFill>
                <a:latin typeface="Times New Roman"/>
                <a:ea typeface="+mn-ea"/>
                <a:cs typeface="Times New Roman"/>
              </a:rPr>
              <a:t>bringing</a:t>
            </a:r>
            <a:r>
              <a:rPr lang="cs-CZ" sz="1200" i="0" kern="1200" baseline="0" dirty="0" smtClean="0">
                <a:solidFill>
                  <a:srgbClr val="FFFF00"/>
                </a:solidFill>
                <a:latin typeface="Times New Roman"/>
                <a:ea typeface="+mn-ea"/>
                <a:cs typeface="Times New Roman"/>
              </a:rPr>
              <a:t> </a:t>
            </a:r>
            <a:r>
              <a:rPr lang="cs-CZ" sz="1200" i="0" kern="1200" baseline="0" dirty="0" err="1" smtClean="0">
                <a:solidFill>
                  <a:srgbClr val="FFFF00"/>
                </a:solidFill>
                <a:latin typeface="Times New Roman"/>
                <a:ea typeface="+mn-ea"/>
                <a:cs typeface="Times New Roman"/>
              </a:rPr>
              <a:t>back</a:t>
            </a:r>
            <a:r>
              <a:rPr lang="cs-CZ" sz="1200" i="0" kern="1200" baseline="0" dirty="0" smtClean="0">
                <a:solidFill>
                  <a:srgbClr val="FFFF00"/>
                </a:solidFill>
                <a:latin typeface="Times New Roman"/>
                <a:ea typeface="+mn-ea"/>
                <a:cs typeface="Times New Roman"/>
              </a:rPr>
              <a:t> to </a:t>
            </a:r>
            <a:r>
              <a:rPr lang="cs-CZ" sz="1200" i="0" kern="1200" baseline="0" dirty="0" err="1" smtClean="0">
                <a:solidFill>
                  <a:srgbClr val="FFFF00"/>
                </a:solidFill>
                <a:latin typeface="Times New Roman"/>
                <a:ea typeface="+mn-ea"/>
                <a:cs typeface="Times New Roman"/>
              </a:rPr>
              <a:t>normal</a:t>
            </a:r>
            <a:r>
              <a:rPr lang="cs-CZ" sz="1200" i="0" kern="1200" baseline="0" dirty="0" smtClean="0">
                <a:solidFill>
                  <a:srgbClr val="FFFF00"/>
                </a:solidFill>
                <a:latin typeface="Times New Roman"/>
                <a:ea typeface="+mn-ea"/>
                <a:cs typeface="Times New Roman"/>
              </a:rPr>
              <a:t>ʺ. </a:t>
            </a:r>
            <a:endParaRPr lang="en-US" sz="1200" i="0" kern="1200" dirty="0">
              <a:solidFill>
                <a:schemeClr val="tx1"/>
              </a:solidFill>
              <a:latin typeface="+mn-lt"/>
              <a:ea typeface="+mn-ea"/>
              <a:cs typeface="+mn-cs"/>
            </a:endParaRPr>
          </a:p>
          <a:p>
            <a:r>
              <a:rPr lang="en-US" sz="1200" kern="1200" dirty="0">
                <a:solidFill>
                  <a:schemeClr val="tx1"/>
                </a:solidFill>
                <a:latin typeface="+mn-lt"/>
                <a:ea typeface="+mn-ea"/>
                <a:cs typeface="+mn-cs"/>
              </a:rPr>
              <a:t>Use of plates, screws, and wires was first documented in the 1880s and 1890s. Early surgical fixation initially was complicated by many obstacles, such as infection, poorly conceived implants and techniques, metal allergy, and a limited understanding of the biology and mechanics of fracture </a:t>
            </a:r>
            <a:r>
              <a:rPr lang="en-US" sz="1200" kern="1200" dirty="0" smtClean="0">
                <a:solidFill>
                  <a:schemeClr val="tx1"/>
                </a:solidFill>
                <a:latin typeface="+mn-lt"/>
                <a:ea typeface="+mn-ea"/>
                <a:cs typeface="+mn-cs"/>
              </a:rPr>
              <a:t>healing.</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During</a:t>
            </a:r>
            <a:r>
              <a:rPr lang="cs-CZ" sz="1200" kern="1200" dirty="0" smtClean="0">
                <a:solidFill>
                  <a:schemeClr val="tx1"/>
                </a:solidFill>
                <a:latin typeface="+mn-lt"/>
                <a:ea typeface="+mn-ea"/>
                <a:cs typeface="+mn-cs"/>
              </a:rPr>
              <a:t> the 1950s, </a:t>
            </a:r>
            <a:r>
              <a:rPr lang="cs-CZ" sz="1200" kern="1200" dirty="0" err="1" smtClean="0">
                <a:solidFill>
                  <a:schemeClr val="tx1"/>
                </a:solidFill>
                <a:latin typeface="+mn-lt"/>
                <a:ea typeface="+mn-ea"/>
                <a:cs typeface="+mn-cs"/>
              </a:rPr>
              <a:t>Danis</a:t>
            </a:r>
            <a:r>
              <a:rPr lang="cs-CZ" sz="1200" kern="1200" dirty="0" smtClean="0">
                <a:solidFill>
                  <a:schemeClr val="tx1"/>
                </a:solidFill>
                <a:latin typeface="+mn-lt"/>
                <a:ea typeface="+mn-ea"/>
                <a:cs typeface="+mn-cs"/>
              </a:rPr>
              <a:t> and Muller </a:t>
            </a:r>
            <a:r>
              <a:rPr lang="cs-CZ" sz="1200" kern="1200" dirty="0" err="1" smtClean="0">
                <a:solidFill>
                  <a:schemeClr val="tx1"/>
                </a:solidFill>
                <a:latin typeface="+mn-lt"/>
                <a:ea typeface="+mn-ea"/>
                <a:cs typeface="+mn-cs"/>
              </a:rPr>
              <a:t>began</a:t>
            </a:r>
            <a:r>
              <a:rPr lang="cs-CZ" sz="1200" kern="1200" dirty="0" smtClean="0">
                <a:solidFill>
                  <a:schemeClr val="tx1"/>
                </a:solidFill>
                <a:latin typeface="+mn-lt"/>
                <a:ea typeface="+mn-ea"/>
                <a:cs typeface="+mn-cs"/>
              </a:rPr>
              <a:t> to </a:t>
            </a:r>
            <a:r>
              <a:rPr lang="cs-CZ" sz="1200" kern="1200" dirty="0" err="1" smtClean="0">
                <a:solidFill>
                  <a:schemeClr val="tx1"/>
                </a:solidFill>
                <a:latin typeface="+mn-lt"/>
                <a:ea typeface="+mn-ea"/>
                <a:cs typeface="+mn-cs"/>
              </a:rPr>
              <a:t>define</a:t>
            </a:r>
            <a:r>
              <a:rPr lang="cs-CZ" sz="1200" kern="1200" dirty="0" smtClean="0">
                <a:solidFill>
                  <a:schemeClr val="tx1"/>
                </a:solidFill>
                <a:latin typeface="+mn-lt"/>
                <a:ea typeface="+mn-ea"/>
                <a:cs typeface="+mn-cs"/>
              </a:rPr>
              <a:t> the </a:t>
            </a:r>
            <a:r>
              <a:rPr lang="cs-CZ" sz="1200" kern="1200" dirty="0" err="1" smtClean="0">
                <a:solidFill>
                  <a:schemeClr val="tx1"/>
                </a:solidFill>
                <a:latin typeface="+mn-lt"/>
                <a:ea typeface="+mn-ea"/>
                <a:cs typeface="+mn-cs"/>
              </a:rPr>
              <a:t>principles</a:t>
            </a:r>
            <a:r>
              <a:rPr lang="cs-CZ" sz="1200" kern="1200" baseline="0" dirty="0" smtClean="0">
                <a:solidFill>
                  <a:schemeClr val="tx1"/>
                </a:solidFill>
                <a:latin typeface="+mn-lt"/>
                <a:ea typeface="+mn-ea"/>
                <a:cs typeface="+mn-cs"/>
              </a:rPr>
              <a:t> and </a:t>
            </a:r>
            <a:r>
              <a:rPr lang="cs-CZ" sz="1200" kern="1200" baseline="0" dirty="0" err="1" smtClean="0">
                <a:solidFill>
                  <a:schemeClr val="tx1"/>
                </a:solidFill>
                <a:latin typeface="+mn-lt"/>
                <a:ea typeface="+mn-ea"/>
                <a:cs typeface="+mn-cs"/>
              </a:rPr>
              <a:t>techniques</a:t>
            </a:r>
            <a:r>
              <a:rPr lang="cs-CZ" sz="1200" kern="1200" baseline="0" dirty="0" smtClean="0">
                <a:solidFill>
                  <a:schemeClr val="tx1"/>
                </a:solidFill>
                <a:latin typeface="+mn-lt"/>
                <a:ea typeface="+mn-ea"/>
                <a:cs typeface="+mn-cs"/>
              </a:rPr>
              <a:t> of </a:t>
            </a:r>
            <a:r>
              <a:rPr lang="cs-CZ" sz="1200" kern="1200" baseline="0" dirty="0" err="1" smtClean="0">
                <a:solidFill>
                  <a:schemeClr val="tx1"/>
                </a:solidFill>
                <a:latin typeface="+mn-lt"/>
                <a:ea typeface="+mn-ea"/>
                <a:cs typeface="+mn-cs"/>
              </a:rPr>
              <a:t>internal</a:t>
            </a:r>
            <a:r>
              <a:rPr lang="cs-CZ" sz="1200" kern="1200" baseline="0" dirty="0" smtClean="0">
                <a:solidFill>
                  <a:schemeClr val="tx1"/>
                </a:solidFill>
                <a:latin typeface="+mn-lt"/>
                <a:ea typeface="+mn-ea"/>
                <a:cs typeface="+mn-cs"/>
              </a:rPr>
              <a:t> </a:t>
            </a:r>
            <a:r>
              <a:rPr lang="cs-CZ" sz="1200" kern="1200" baseline="0" dirty="0" err="1" smtClean="0">
                <a:solidFill>
                  <a:schemeClr val="tx1"/>
                </a:solidFill>
                <a:latin typeface="+mn-lt"/>
                <a:ea typeface="+mn-ea"/>
                <a:cs typeface="+mn-cs"/>
              </a:rPr>
              <a:t>fixation</a:t>
            </a:r>
            <a:r>
              <a:rPr lang="cs-CZ" sz="1200" kern="1200" baseline="0" dirty="0" smtClean="0">
                <a:solidFill>
                  <a:schemeClr val="tx1"/>
                </a:solidFill>
                <a:latin typeface="+mn-lt"/>
                <a:ea typeface="+mn-ea"/>
                <a:cs typeface="+mn-cs"/>
              </a:rPr>
              <a:t>.</a:t>
            </a:r>
            <a:endParaRPr lang="en-US" b="0" dirty="0">
              <a:solidFill>
                <a:schemeClr val="tx1"/>
              </a:solidFill>
            </a:endParaRPr>
          </a:p>
        </p:txBody>
      </p:sp>
      <p:sp>
        <p:nvSpPr>
          <p:cNvPr id="4" name="Slide Number Placeholder 3"/>
          <p:cNvSpPr>
            <a:spLocks noGrp="1"/>
          </p:cNvSpPr>
          <p:nvPr>
            <p:ph type="sldNum" sz="quarter" idx="10"/>
          </p:nvPr>
        </p:nvSpPr>
        <p:spPr/>
        <p:txBody>
          <a:bodyPr/>
          <a:lstStyle/>
          <a:p>
            <a:fld id="{30F0A871-76A5-EC4B-AF5C-801E0947BFAD}" type="slidenum">
              <a:rPr lang="en-US" smtClean="0"/>
              <a:pPr/>
              <a:t>14</a:t>
            </a:fld>
            <a:endParaRPr lang="en-US"/>
          </a:p>
        </p:txBody>
      </p:sp>
    </p:spTree>
    <p:extLst>
      <p:ext uri="{BB962C8B-B14F-4D97-AF65-F5344CB8AC3E}">
        <p14:creationId xmlns:p14="http://schemas.microsoft.com/office/powerpoint/2010/main" val="1377415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mbria"/>
                <a:cs typeface="Cambria"/>
              </a:rPr>
              <a:t>(mechanical stability)</a:t>
            </a:r>
            <a:br>
              <a:rPr lang="en-US" sz="1200" dirty="0">
                <a:latin typeface="Cambria"/>
                <a:cs typeface="Cambria"/>
              </a:rPr>
            </a:br>
            <a:r>
              <a:rPr lang="en-US" sz="1200" dirty="0" err="1">
                <a:latin typeface="Cambria"/>
                <a:cs typeface="Cambria"/>
              </a:rPr>
              <a:t>intramedullar</a:t>
            </a:r>
            <a:r>
              <a:rPr lang="en-US" sz="1200" dirty="0">
                <a:latin typeface="Cambria"/>
                <a:cs typeface="Cambria"/>
              </a:rPr>
              <a:t> rods/ </a:t>
            </a:r>
            <a:r>
              <a:rPr lang="cs-CZ" sz="1200" dirty="0" smtClean="0">
                <a:latin typeface="Cambria"/>
                <a:cs typeface="Cambria"/>
              </a:rPr>
              <a:t>i</a:t>
            </a:r>
            <a:r>
              <a:rPr lang="en-US" sz="1200" dirty="0" err="1" smtClean="0">
                <a:latin typeface="Cambria"/>
                <a:cs typeface="Cambria"/>
              </a:rPr>
              <a:t>nternal</a:t>
            </a:r>
            <a:r>
              <a:rPr lang="en-US" sz="1200" dirty="0" smtClean="0">
                <a:latin typeface="Cambria"/>
                <a:cs typeface="Cambria"/>
              </a:rPr>
              <a:t> </a:t>
            </a:r>
            <a:r>
              <a:rPr lang="en-US" sz="1200" dirty="0">
                <a:latin typeface="Cambria"/>
                <a:cs typeface="Cambria"/>
              </a:rPr>
              <a:t>plates and screws</a:t>
            </a:r>
          </a:p>
          <a:p>
            <a:r>
              <a:rPr lang="en-US" sz="1200" dirty="0">
                <a:latin typeface="Cambria"/>
                <a:cs typeface="Cambria"/>
              </a:rPr>
              <a:t>ESIN </a:t>
            </a:r>
            <a:r>
              <a:rPr lang="cs-CZ" sz="1200" dirty="0" smtClean="0">
                <a:latin typeface="Cambria"/>
                <a:cs typeface="Cambria"/>
              </a:rPr>
              <a:t>= </a:t>
            </a:r>
            <a:r>
              <a:rPr lang="cs-CZ" dirty="0" err="1" smtClean="0"/>
              <a:t>Elastic</a:t>
            </a:r>
            <a:r>
              <a:rPr lang="cs-CZ" dirty="0" smtClean="0"/>
              <a:t> </a:t>
            </a:r>
            <a:r>
              <a:rPr lang="cs-CZ" dirty="0" err="1" smtClean="0"/>
              <a:t>Stable</a:t>
            </a:r>
            <a:r>
              <a:rPr lang="cs-CZ" dirty="0" smtClean="0"/>
              <a:t> </a:t>
            </a:r>
            <a:r>
              <a:rPr lang="cs-CZ" dirty="0" err="1" smtClean="0"/>
              <a:t>Intramedullary</a:t>
            </a:r>
            <a:r>
              <a:rPr lang="cs-CZ" dirty="0" smtClean="0"/>
              <a:t> </a:t>
            </a:r>
            <a:r>
              <a:rPr lang="cs-CZ" dirty="0" err="1" smtClean="0"/>
              <a:t>Nailing</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15</a:t>
            </a:fld>
            <a:endParaRPr lang="en-US"/>
          </a:p>
        </p:txBody>
      </p:sp>
    </p:spTree>
    <p:extLst>
      <p:ext uri="{BB962C8B-B14F-4D97-AF65-F5344CB8AC3E}">
        <p14:creationId xmlns:p14="http://schemas.microsoft.com/office/powerpoint/2010/main" val="1081818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Kirschner</a:t>
            </a:r>
            <a:r>
              <a:rPr lang="en-US" dirty="0"/>
              <a:t> </a:t>
            </a:r>
          </a:p>
        </p:txBody>
      </p:sp>
      <p:sp>
        <p:nvSpPr>
          <p:cNvPr id="4" name="Slide Number Placeholder 3"/>
          <p:cNvSpPr>
            <a:spLocks noGrp="1"/>
          </p:cNvSpPr>
          <p:nvPr>
            <p:ph type="sldNum" sz="quarter" idx="10"/>
          </p:nvPr>
        </p:nvSpPr>
        <p:spPr/>
        <p:txBody>
          <a:bodyPr/>
          <a:lstStyle/>
          <a:p>
            <a:fld id="{30F0A871-76A5-EC4B-AF5C-801E0947BFAD}" type="slidenum">
              <a:rPr lang="en-US" smtClean="0"/>
              <a:pPr/>
              <a:t>17</a:t>
            </a:fld>
            <a:endParaRPr lang="en-US"/>
          </a:p>
        </p:txBody>
      </p:sp>
    </p:spTree>
    <p:extLst>
      <p:ext uri="{BB962C8B-B14F-4D97-AF65-F5344CB8AC3E}">
        <p14:creationId xmlns:p14="http://schemas.microsoft.com/office/powerpoint/2010/main" val="2338319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dirty="0" err="1"/>
              <a:t>pathologica</a:t>
            </a:r>
            <a:endParaRPr lang="en-US" dirty="0"/>
          </a:p>
          <a:p>
            <a:r>
              <a:rPr lang="en-US" dirty="0"/>
              <a:t>B,</a:t>
            </a:r>
            <a:r>
              <a:rPr lang="en-US" baseline="0" dirty="0"/>
              <a:t> </a:t>
            </a:r>
            <a:r>
              <a:rPr lang="en-US" baseline="0" dirty="0" err="1"/>
              <a:t>spiralis</a:t>
            </a:r>
            <a:endParaRPr lang="en-US" baseline="0" dirty="0"/>
          </a:p>
          <a:p>
            <a:r>
              <a:rPr lang="en-US" baseline="0" dirty="0"/>
              <a:t>C, </a:t>
            </a:r>
            <a:r>
              <a:rPr lang="en-US" baseline="0" dirty="0" err="1"/>
              <a:t>infractio</a:t>
            </a:r>
            <a:r>
              <a:rPr lang="en-US" baseline="0" dirty="0"/>
              <a:t>, </a:t>
            </a:r>
            <a:r>
              <a:rPr lang="en-US" baseline="0" dirty="0" err="1" smtClean="0"/>
              <a:t>incompleta</a:t>
            </a:r>
            <a:r>
              <a:rPr lang="cs-CZ" baseline="0" dirty="0" smtClean="0"/>
              <a:t>, </a:t>
            </a:r>
            <a:r>
              <a:rPr lang="cs-CZ" baseline="0" dirty="0" err="1" smtClean="0"/>
              <a:t>partialis</a:t>
            </a:r>
            <a:endParaRPr lang="en-US" baseline="0" dirty="0"/>
          </a:p>
          <a:p>
            <a:r>
              <a:rPr lang="en-US" baseline="0" dirty="0"/>
              <a:t>D, </a:t>
            </a:r>
            <a:r>
              <a:rPr lang="en-US" baseline="0" dirty="0" err="1"/>
              <a:t>obliqua</a:t>
            </a:r>
            <a:endParaRPr lang="en-US" baseline="0" dirty="0"/>
          </a:p>
          <a:p>
            <a:r>
              <a:rPr lang="en-US" baseline="0" dirty="0"/>
              <a:t>E, </a:t>
            </a:r>
            <a:r>
              <a:rPr lang="en-US" baseline="0" dirty="0" err="1" smtClean="0"/>
              <a:t>aperta</a:t>
            </a:r>
            <a:r>
              <a:rPr lang="cs-CZ" baseline="0" dirty="0" smtClean="0"/>
              <a:t> </a:t>
            </a:r>
            <a:r>
              <a:rPr lang="en-US" baseline="0" dirty="0" smtClean="0"/>
              <a:t>/</a:t>
            </a:r>
            <a:r>
              <a:rPr lang="en-US" baseline="0" dirty="0" err="1"/>
              <a:t>complicata</a:t>
            </a:r>
            <a:endParaRPr lang="en-US" baseline="0" dirty="0"/>
          </a:p>
          <a:p>
            <a:r>
              <a:rPr lang="en-US" baseline="0" dirty="0"/>
              <a:t>F, </a:t>
            </a:r>
            <a:r>
              <a:rPr lang="en-US" baseline="0" dirty="0" err="1"/>
              <a:t>comminutiva</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18</a:t>
            </a:fld>
            <a:endParaRPr lang="en-US"/>
          </a:p>
        </p:txBody>
      </p:sp>
    </p:spTree>
    <p:extLst>
      <p:ext uri="{BB962C8B-B14F-4D97-AF65-F5344CB8AC3E}">
        <p14:creationId xmlns:p14="http://schemas.microsoft.com/office/powerpoint/2010/main" val="1116488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Cvičení</a:t>
            </a:r>
            <a:r>
              <a:rPr lang="en-US" dirty="0"/>
              <a:t> </a:t>
            </a:r>
            <a:r>
              <a:rPr lang="en-US" dirty="0" err="1"/>
              <a:t>primárně</a:t>
            </a:r>
            <a:r>
              <a:rPr lang="en-US" dirty="0"/>
              <a:t> </a:t>
            </a:r>
            <a:r>
              <a:rPr lang="en-US" dirty="0" err="1"/>
              <a:t>slouží</a:t>
            </a:r>
            <a:r>
              <a:rPr lang="en-US" dirty="0"/>
              <a:t> </a:t>
            </a:r>
            <a:r>
              <a:rPr lang="en-US" dirty="0" err="1"/>
              <a:t>jako</a:t>
            </a:r>
            <a:r>
              <a:rPr lang="en-US" dirty="0"/>
              <a:t> </a:t>
            </a:r>
            <a:r>
              <a:rPr lang="en-US" dirty="0" err="1"/>
              <a:t>opakování</a:t>
            </a:r>
            <a:r>
              <a:rPr lang="en-US" dirty="0"/>
              <a:t> </a:t>
            </a:r>
            <a:r>
              <a:rPr lang="en-US" dirty="0" err="1"/>
              <a:t>názvú</a:t>
            </a:r>
            <a:r>
              <a:rPr lang="en-US" dirty="0"/>
              <a:t> </a:t>
            </a:r>
            <a:r>
              <a:rPr lang="en-US" dirty="0" err="1"/>
              <a:t>kostí</a:t>
            </a:r>
            <a:r>
              <a:rPr lang="en-US" dirty="0"/>
              <a:t> </a:t>
            </a:r>
            <a:r>
              <a:rPr lang="en-US" dirty="0" err="1"/>
              <a:t>lidského</a:t>
            </a:r>
            <a:r>
              <a:rPr lang="en-US" dirty="0"/>
              <a:t> </a:t>
            </a:r>
            <a:r>
              <a:rPr lang="en-US" dirty="0" err="1"/>
              <a:t>těla</a:t>
            </a:r>
            <a:r>
              <a:rPr lang="en-US" dirty="0"/>
              <a:t>, (</a:t>
            </a:r>
            <a:r>
              <a:rPr lang="en-US" dirty="0" err="1"/>
              <a:t>kosti</a:t>
            </a:r>
            <a:r>
              <a:rPr lang="en-US" dirty="0"/>
              <a:t> </a:t>
            </a:r>
            <a:r>
              <a:rPr lang="en-US" dirty="0" err="1"/>
              <a:t>pojmenovat</a:t>
            </a:r>
            <a:r>
              <a:rPr lang="en-US" dirty="0"/>
              <a:t>, </a:t>
            </a:r>
            <a:r>
              <a:rPr lang="en-US" dirty="0" err="1"/>
              <a:t>zařadit</a:t>
            </a:r>
            <a:r>
              <a:rPr lang="en-US" dirty="0"/>
              <a:t> do </a:t>
            </a:r>
            <a:r>
              <a:rPr lang="en-US" dirty="0" err="1"/>
              <a:t>deklinace</a:t>
            </a:r>
            <a:r>
              <a:rPr lang="en-US" dirty="0"/>
              <a:t>, </a:t>
            </a:r>
            <a:r>
              <a:rPr lang="en-US" dirty="0" err="1"/>
              <a:t>určit</a:t>
            </a:r>
            <a:r>
              <a:rPr lang="en-US" dirty="0"/>
              <a:t> gen. </a:t>
            </a:r>
            <a:r>
              <a:rPr lang="en-US" dirty="0" err="1"/>
              <a:t>základ</a:t>
            </a:r>
            <a:r>
              <a:rPr lang="en-US" dirty="0"/>
              <a:t> </a:t>
            </a:r>
            <a:r>
              <a:rPr lang="en-US" dirty="0" err="1"/>
              <a:t>slova</a:t>
            </a:r>
            <a:r>
              <a:rPr lang="en-US" dirty="0"/>
              <a:t>,</a:t>
            </a:r>
            <a:r>
              <a:rPr lang="en-US" baseline="0" dirty="0"/>
              <a:t> </a:t>
            </a:r>
            <a:r>
              <a:rPr lang="en-US" baseline="0" dirty="0" err="1"/>
              <a:t>případně</a:t>
            </a:r>
            <a:r>
              <a:rPr lang="en-US" baseline="0" dirty="0"/>
              <a:t> </a:t>
            </a:r>
            <a:r>
              <a:rPr lang="en-US" baseline="0" dirty="0" err="1"/>
              <a:t>odvodit</a:t>
            </a:r>
            <a:r>
              <a:rPr lang="en-US" baseline="0" dirty="0"/>
              <a:t> adj.</a:t>
            </a:r>
          </a:p>
          <a:p>
            <a:r>
              <a:rPr lang="en-US" baseline="0" dirty="0" err="1"/>
              <a:t>Sekundárně</a:t>
            </a:r>
            <a:r>
              <a:rPr lang="en-US" baseline="0" dirty="0"/>
              <a:t> </a:t>
            </a:r>
            <a:r>
              <a:rPr lang="en-US" baseline="0" dirty="0" err="1"/>
              <a:t>jej</a:t>
            </a:r>
            <a:r>
              <a:rPr lang="en-US" baseline="0" dirty="0"/>
              <a:t> </a:t>
            </a:r>
            <a:r>
              <a:rPr lang="en-US" baseline="0" dirty="0" err="1"/>
              <a:t>možno</a:t>
            </a:r>
            <a:r>
              <a:rPr lang="en-US" baseline="0" dirty="0"/>
              <a:t> </a:t>
            </a:r>
            <a:r>
              <a:rPr lang="en-US" baseline="0" dirty="0" err="1"/>
              <a:t>použít</a:t>
            </a:r>
            <a:r>
              <a:rPr lang="en-US" baseline="0" dirty="0"/>
              <a:t> </a:t>
            </a:r>
            <a:r>
              <a:rPr lang="en-US" baseline="0" dirty="0" err="1"/>
              <a:t>jako</a:t>
            </a:r>
            <a:r>
              <a:rPr lang="en-US" baseline="0" dirty="0"/>
              <a:t> </a:t>
            </a:r>
            <a:r>
              <a:rPr lang="en-US" baseline="0" dirty="0" err="1"/>
              <a:t>cvičení</a:t>
            </a:r>
            <a:r>
              <a:rPr lang="en-US" baseline="0" dirty="0"/>
              <a:t> pro </a:t>
            </a:r>
            <a:r>
              <a:rPr lang="en-US" baseline="0" dirty="0" err="1"/>
              <a:t>zopakování</a:t>
            </a:r>
            <a:r>
              <a:rPr lang="en-US" baseline="0" dirty="0"/>
              <a:t> </a:t>
            </a:r>
            <a:r>
              <a:rPr lang="en-US" baseline="0" dirty="0" err="1"/>
              <a:t>typu</a:t>
            </a:r>
            <a:r>
              <a:rPr lang="en-US" baseline="0" dirty="0"/>
              <a:t> </a:t>
            </a:r>
            <a:r>
              <a:rPr lang="en-US" baseline="0" dirty="0" err="1"/>
              <a:t>zlomenin</a:t>
            </a:r>
            <a:r>
              <a:rPr lang="en-US" baseline="0" dirty="0"/>
              <a:t>, student </a:t>
            </a:r>
            <a:r>
              <a:rPr lang="en-US" baseline="0" dirty="0" err="1"/>
              <a:t>si</a:t>
            </a:r>
            <a:r>
              <a:rPr lang="en-US" baseline="0" dirty="0"/>
              <a:t> </a:t>
            </a:r>
            <a:r>
              <a:rPr lang="en-US" baseline="0" dirty="0" err="1"/>
              <a:t>vybere</a:t>
            </a:r>
            <a:r>
              <a:rPr lang="en-US" baseline="0" dirty="0"/>
              <a:t>, </a:t>
            </a:r>
            <a:r>
              <a:rPr lang="en-US" baseline="0" dirty="0" err="1"/>
              <a:t>kterou</a:t>
            </a:r>
            <a:r>
              <a:rPr lang="en-US" baseline="0" dirty="0"/>
              <a:t> </a:t>
            </a:r>
            <a:r>
              <a:rPr lang="en-US" baseline="0" dirty="0" err="1"/>
              <a:t>kost</a:t>
            </a:r>
            <a:r>
              <a:rPr lang="en-US" baseline="0" dirty="0"/>
              <a:t> a </a:t>
            </a:r>
            <a:r>
              <a:rPr lang="en-US" baseline="0" dirty="0" err="1"/>
              <a:t>jak</a:t>
            </a:r>
            <a:r>
              <a:rPr lang="en-US" baseline="0" dirty="0"/>
              <a:t> “</a:t>
            </a:r>
            <a:r>
              <a:rPr lang="en-US" baseline="0" dirty="0" err="1"/>
              <a:t>zlomí</a:t>
            </a:r>
            <a:r>
              <a:rPr lang="en-US" baseline="0" dirty="0"/>
              <a:t>” a </a:t>
            </a:r>
            <a:r>
              <a:rPr lang="en-US" baseline="0" dirty="0" err="1"/>
              <a:t>pokusí</a:t>
            </a:r>
            <a:r>
              <a:rPr lang="en-US" baseline="0" dirty="0"/>
              <a:t> se to </a:t>
            </a:r>
            <a:r>
              <a:rPr lang="en-US" baseline="0" dirty="0" err="1" smtClean="0"/>
              <a:t>zapsat</a:t>
            </a:r>
            <a:r>
              <a:rPr lang="cs-CZ" baseline="0" dirty="0" smtClean="0"/>
              <a:t>.</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19</a:t>
            </a:fld>
            <a:endParaRPr lang="en-US"/>
          </a:p>
        </p:txBody>
      </p:sp>
    </p:spTree>
    <p:extLst>
      <p:ext uri="{BB962C8B-B14F-4D97-AF65-F5344CB8AC3E}">
        <p14:creationId xmlns:p14="http://schemas.microsoft.com/office/powerpoint/2010/main" val="126062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err="1" smtClean="0"/>
              <a:t>Stp</a:t>
            </a:r>
            <a:r>
              <a:rPr lang="cs-CZ" dirty="0" smtClean="0"/>
              <a:t>. OS FE = status post </a:t>
            </a:r>
            <a:r>
              <a:rPr lang="cs-CZ" dirty="0" err="1" smtClean="0"/>
              <a:t>osteosynthesim</a:t>
            </a:r>
            <a:r>
              <a:rPr lang="cs-CZ" dirty="0" smtClean="0"/>
              <a:t> (FE = </a:t>
            </a:r>
            <a:r>
              <a:rPr lang="cs-CZ" dirty="0" err="1" smtClean="0"/>
              <a:t>ferrum</a:t>
            </a:r>
            <a:r>
              <a:rPr lang="cs-CZ" dirty="0" smtClean="0"/>
              <a:t>,</a:t>
            </a:r>
            <a:r>
              <a:rPr lang="cs-CZ" baseline="0" dirty="0" smtClean="0"/>
              <a:t> i, n. = iron)</a:t>
            </a:r>
            <a:endParaRPr lang="cs-CZ" dirty="0" smtClean="0"/>
          </a:p>
          <a:p>
            <a:r>
              <a:rPr lang="cs-CZ" dirty="0" smtClean="0"/>
              <a:t>Art</a:t>
            </a:r>
            <a:r>
              <a:rPr lang="cs-CZ" dirty="0" smtClean="0"/>
              <a:t>. SI = </a:t>
            </a:r>
            <a:r>
              <a:rPr lang="cs-CZ" dirty="0" err="1" smtClean="0"/>
              <a:t>articulatio</a:t>
            </a:r>
            <a:r>
              <a:rPr lang="cs-CZ" dirty="0" smtClean="0"/>
              <a:t> </a:t>
            </a:r>
            <a:r>
              <a:rPr lang="cs-CZ" dirty="0" err="1" smtClean="0"/>
              <a:t>sacroiliaca</a:t>
            </a:r>
            <a:r>
              <a:rPr lang="cs-CZ" baseline="0" dirty="0" smtClean="0"/>
              <a:t> (</a:t>
            </a:r>
            <a:r>
              <a:rPr lang="cs-CZ" baseline="0" dirty="0" err="1" smtClean="0"/>
              <a:t>here</a:t>
            </a:r>
            <a:r>
              <a:rPr lang="cs-CZ" baseline="0" dirty="0" smtClean="0"/>
              <a:t> in gen. </a:t>
            </a:r>
            <a:r>
              <a:rPr lang="cs-CZ" baseline="0" dirty="0" err="1" smtClean="0"/>
              <a:t>sg</a:t>
            </a:r>
            <a:r>
              <a:rPr lang="cs-CZ" baseline="0" dirty="0" smtClean="0"/>
              <a:t>. </a:t>
            </a:r>
            <a:r>
              <a:rPr lang="cs-CZ" baseline="0" dirty="0" smtClean="0">
                <a:latin typeface="Times New Roman"/>
                <a:cs typeface="Times New Roman"/>
              </a:rPr>
              <a:t>&gt; </a:t>
            </a:r>
            <a:r>
              <a:rPr lang="cs-CZ" baseline="0" dirty="0" err="1" smtClean="0">
                <a:latin typeface="Times New Roman"/>
                <a:cs typeface="Times New Roman"/>
              </a:rPr>
              <a:t>articulationis</a:t>
            </a:r>
            <a:r>
              <a:rPr lang="cs-CZ" baseline="0" dirty="0" smtClean="0">
                <a:latin typeface="Times New Roman"/>
                <a:cs typeface="Times New Roman"/>
              </a:rPr>
              <a:t> </a:t>
            </a:r>
            <a:r>
              <a:rPr lang="cs-CZ" baseline="0" dirty="0" err="1" smtClean="0">
                <a:latin typeface="Times New Roman"/>
                <a:cs typeface="Times New Roman"/>
              </a:rPr>
              <a:t>sacroiliacae</a:t>
            </a:r>
            <a:r>
              <a:rPr lang="cs-CZ" baseline="0" dirty="0" smtClean="0"/>
              <a:t>)</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20</a:t>
            </a:fld>
            <a:endParaRPr lang="en-US"/>
          </a:p>
        </p:txBody>
      </p:sp>
    </p:spTree>
    <p:extLst>
      <p:ext uri="{BB962C8B-B14F-4D97-AF65-F5344CB8AC3E}">
        <p14:creationId xmlns:p14="http://schemas.microsoft.com/office/powerpoint/2010/main" val="123919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22</a:t>
            </a:fld>
            <a:endParaRPr lang="en-US" dirty="0"/>
          </a:p>
        </p:txBody>
      </p:sp>
    </p:spTree>
    <p:extLst>
      <p:ext uri="{BB962C8B-B14F-4D97-AF65-F5344CB8AC3E}">
        <p14:creationId xmlns:p14="http://schemas.microsoft.com/office/powerpoint/2010/main" val="3774165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Kliknutím lze upravit styl předlohy.</a:t>
            </a:r>
            <a:endParaRPr kumimoji="0" lang="en-US"/>
          </a:p>
        </p:txBody>
      </p:sp>
      <p:sp>
        <p:nvSpPr>
          <p:cNvPr id="28" name="Zástupný symbol pro datum 27"/>
          <p:cNvSpPr>
            <a:spLocks noGrp="1"/>
          </p:cNvSpPr>
          <p:nvPr>
            <p:ph type="dt" sz="half" idx="10"/>
          </p:nvPr>
        </p:nvSpPr>
        <p:spPr/>
        <p:txBody>
          <a:bodyPr/>
          <a:lstStyle/>
          <a:p>
            <a:fld id="{677F9F11-5D96-9A41-88CD-4137441388A1}" type="datetimeFigureOut">
              <a:rPr lang="en-US" smtClean="0"/>
              <a:pPr/>
              <a:t>12/2/2019</a:t>
            </a:fld>
            <a:endParaRPr lang="en-US"/>
          </a:p>
        </p:txBody>
      </p:sp>
      <p:sp>
        <p:nvSpPr>
          <p:cNvPr id="17" name="Zástupný symbol pro zápatí 16"/>
          <p:cNvSpPr>
            <a:spLocks noGrp="1"/>
          </p:cNvSpPr>
          <p:nvPr>
            <p:ph type="ftr" sz="quarter" idx="11"/>
          </p:nvPr>
        </p:nvSpPr>
        <p:spPr/>
        <p:txBody>
          <a:bodyPr/>
          <a:lstStyle/>
          <a:p>
            <a:endParaRPr lang="en-US"/>
          </a:p>
        </p:txBody>
      </p:sp>
      <p:sp>
        <p:nvSpPr>
          <p:cNvPr id="7" name="Přímá spojnice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á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á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Zástupný symbol pro číslo snímk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0F6BC58-2FDF-B649-ADCB-48FE7D32F7D0}" type="slidenum">
              <a:rPr lang="en-US" smtClean="0"/>
              <a:pPr/>
              <a:t>‹#›</a:t>
            </a:fld>
            <a:endParaRPr lang="en-US"/>
          </a:p>
        </p:txBody>
      </p:sp>
      <p:sp>
        <p:nvSpPr>
          <p:cNvPr id="8" name="Nadpis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677F9F11-5D96-9A41-88CD-4137441388A1}" type="datetimeFigureOut">
              <a:rPr lang="en-US" smtClean="0"/>
              <a:pPr/>
              <a:t>12/2/2019</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40F6BC58-2FDF-B649-ADCB-48FE7D32F7D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Ref idx="1001">
        <a:schemeClr val="bg2"/>
      </p:bgRef>
    </p:bg>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Přímá spojnice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á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6915912" y="3009901"/>
            <a:ext cx="457200" cy="441325"/>
          </a:xfrm>
        </p:spPr>
        <p:txBody>
          <a:bodyPr/>
          <a:lstStyle/>
          <a:p>
            <a:fld id="{40F6BC58-2FDF-B649-ADCB-48FE7D32F7D0}" type="slidenum">
              <a:rPr lang="en-US" smtClean="0"/>
              <a:pPr/>
              <a:t>‹#›</a:t>
            </a:fld>
            <a:endParaRPr lang="en-US"/>
          </a:p>
        </p:txBody>
      </p:sp>
      <p:sp>
        <p:nvSpPr>
          <p:cNvPr id="3" name="Zástupný symbol pro svislý text 2"/>
          <p:cNvSpPr>
            <a:spLocks noGrp="1"/>
          </p:cNvSpPr>
          <p:nvPr>
            <p:ph type="body" orient="vert" idx="1"/>
          </p:nvPr>
        </p:nvSpPr>
        <p:spPr>
          <a:xfrm>
            <a:off x="304800" y="304800"/>
            <a:ext cx="6553200" cy="5821366"/>
          </a:xfrm>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677F9F11-5D96-9A41-88CD-4137441388A1}" type="datetimeFigureOut">
              <a:rPr lang="en-US" smtClean="0"/>
              <a:pPr/>
              <a:t>12/2/2019</a:t>
            </a:fld>
            <a:endParaRPr lang="en-US"/>
          </a:p>
        </p:txBody>
      </p:sp>
      <p:sp>
        <p:nvSpPr>
          <p:cNvPr id="5" name="Zástupný symbol pro zápatí 4"/>
          <p:cNvSpPr>
            <a:spLocks noGrp="1"/>
          </p:cNvSpPr>
          <p:nvPr>
            <p:ph type="ftr" sz="quarter" idx="11"/>
          </p:nvPr>
        </p:nvSpPr>
        <p:spPr/>
        <p:txBody>
          <a:bodyPr/>
          <a:lstStyle/>
          <a:p>
            <a:endParaRPr lang="en-US"/>
          </a:p>
        </p:txBody>
      </p:sp>
      <p:sp>
        <p:nvSpPr>
          <p:cNvPr id="2" name="Svislý nadpis 1"/>
          <p:cNvSpPr>
            <a:spLocks noGrp="1"/>
          </p:cNvSpPr>
          <p:nvPr>
            <p:ph type="title" orient="vert"/>
          </p:nvPr>
        </p:nvSpPr>
        <p:spPr>
          <a:xfrm>
            <a:off x="7391400" y="304801"/>
            <a:ext cx="1447800" cy="5851525"/>
          </a:xfrm>
        </p:spPr>
        <p:txBody>
          <a:bodyPr vert="eaVert"/>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chemeClr val="accent3">
                    <a:shade val="75000"/>
                  </a:schemeClr>
                </a:solidFill>
              </a:defRPr>
            </a:lvl1pPr>
          </a:lstStyle>
          <a:p>
            <a:r>
              <a:rPr kumimoji="0" lang="cs-CZ"/>
              <a:t>Kliknutím lze upravit styl.</a:t>
            </a:r>
            <a:endParaRPr kumimoji="0" lang="en-US"/>
          </a:p>
        </p:txBody>
      </p:sp>
      <p:sp>
        <p:nvSpPr>
          <p:cNvPr id="4" name="Zástupný symbol pro datum 3"/>
          <p:cNvSpPr>
            <a:spLocks noGrp="1"/>
          </p:cNvSpPr>
          <p:nvPr>
            <p:ph type="dt" sz="half" idx="10"/>
          </p:nvPr>
        </p:nvSpPr>
        <p:spPr/>
        <p:txBody>
          <a:bodyPr/>
          <a:lstStyle/>
          <a:p>
            <a:fld id="{677F9F11-5D96-9A41-88CD-4137441388A1}" type="datetimeFigureOut">
              <a:rPr lang="en-US" smtClean="0"/>
              <a:pPr/>
              <a:t>12/2/2019</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a:xfrm>
            <a:off x="4361688" y="1026372"/>
            <a:ext cx="457200" cy="441325"/>
          </a:xfrm>
        </p:spPr>
        <p:txBody>
          <a:bodyPr/>
          <a:lstStyle/>
          <a:p>
            <a:fld id="{40F6BC58-2FDF-B649-ADCB-48FE7D32F7D0}" type="slidenum">
              <a:rPr lang="en-US" smtClean="0"/>
              <a:pPr/>
              <a:t>‹#›</a:t>
            </a:fld>
            <a:endParaRPr lang="en-US"/>
          </a:p>
        </p:txBody>
      </p:sp>
      <p:sp>
        <p:nvSpPr>
          <p:cNvPr id="8" name="Zástupný symbol pro obsah 7"/>
          <p:cNvSpPr>
            <a:spLocks noGrp="1"/>
          </p:cNvSpPr>
          <p:nvPr>
            <p:ph sz="quarter" idx="1"/>
          </p:nvPr>
        </p:nvSpPr>
        <p:spPr>
          <a:xfrm>
            <a:off x="301752" y="1527048"/>
            <a:ext cx="8503920" cy="45720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Kliknutím lze upravit styly předlohy textu.</a:t>
            </a:r>
          </a:p>
        </p:txBody>
      </p:sp>
      <p:sp>
        <p:nvSpPr>
          <p:cNvPr id="13" name="Obdélní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Obdélní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Zástupný symbol pro zápatí 4"/>
          <p:cNvSpPr>
            <a:spLocks noGrp="1"/>
          </p:cNvSpPr>
          <p:nvPr>
            <p:ph type="ftr" sz="quarter" idx="11"/>
          </p:nvPr>
        </p:nvSpPr>
        <p:spPr/>
        <p:txBody>
          <a:bodyPr/>
          <a:lstStyle/>
          <a:p>
            <a:endParaRPr lang="en-US"/>
          </a:p>
        </p:txBody>
      </p:sp>
      <p:sp>
        <p:nvSpPr>
          <p:cNvPr id="4" name="Zástupný symbol pro datum 3"/>
          <p:cNvSpPr>
            <a:spLocks noGrp="1"/>
          </p:cNvSpPr>
          <p:nvPr>
            <p:ph type="dt" sz="half" idx="10"/>
          </p:nvPr>
        </p:nvSpPr>
        <p:spPr/>
        <p:txBody>
          <a:bodyPr/>
          <a:lstStyle/>
          <a:p>
            <a:fld id="{677F9F11-5D96-9A41-88CD-4137441388A1}" type="datetimeFigureOut">
              <a:rPr lang="en-US" smtClean="0"/>
              <a:pPr/>
              <a:t>12/2/2019</a:t>
            </a:fld>
            <a:endParaRPr lang="en-US"/>
          </a:p>
        </p:txBody>
      </p:sp>
      <p:sp>
        <p:nvSpPr>
          <p:cNvPr id="8" name="Přímá spojnice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á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0F6BC58-2FDF-B649-ADCB-48FE7D32F7D0}" type="slidenum">
              <a:rPr lang="en-US" smtClean="0"/>
              <a:pPr/>
              <a:t>‹#›</a:t>
            </a:fld>
            <a:endParaRPr lang="en-US"/>
          </a:p>
        </p:txBody>
      </p:sp>
      <p:sp>
        <p:nvSpPr>
          <p:cNvPr id="2" name="Nadpis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758952"/>
          </a:xfrm>
        </p:spPr>
        <p:txBody>
          <a:bodyPr/>
          <a:lstStyle/>
          <a:p>
            <a:r>
              <a:rPr kumimoji="0" lang="cs-CZ"/>
              <a:t>Kliknutím lze upravit styl.</a:t>
            </a:r>
            <a:endParaRPr kumimoji="0" lang="en-US"/>
          </a:p>
        </p:txBody>
      </p:sp>
      <p:sp>
        <p:nvSpPr>
          <p:cNvPr id="5" name="Zástupný symbol pro datum 4"/>
          <p:cNvSpPr>
            <a:spLocks noGrp="1"/>
          </p:cNvSpPr>
          <p:nvPr>
            <p:ph type="dt" sz="half" idx="10"/>
          </p:nvPr>
        </p:nvSpPr>
        <p:spPr>
          <a:xfrm>
            <a:off x="5791200" y="6409944"/>
            <a:ext cx="3044952" cy="365760"/>
          </a:xfrm>
        </p:spPr>
        <p:txBody>
          <a:bodyPr/>
          <a:lstStyle/>
          <a:p>
            <a:fld id="{677F9F11-5D96-9A41-88CD-4137441388A1}" type="datetimeFigureOut">
              <a:rPr lang="en-US" smtClean="0"/>
              <a:pPr/>
              <a:t>12/2/2019</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40F6BC58-2FDF-B649-ADCB-48FE7D32F7D0}" type="slidenum">
              <a:rPr lang="en-US" smtClean="0"/>
              <a:pPr/>
              <a:t>‹#›</a:t>
            </a:fld>
            <a:endParaRPr lang="en-US"/>
          </a:p>
        </p:txBody>
      </p:sp>
      <p:sp>
        <p:nvSpPr>
          <p:cNvPr id="8" name="Přímá spojnice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Zástupný symbol pro obsah 9"/>
          <p:cNvSpPr>
            <a:spLocks noGrp="1"/>
          </p:cNvSpPr>
          <p:nvPr>
            <p:ph sz="half" idx="1"/>
          </p:nvPr>
        </p:nvSpPr>
        <p:spPr>
          <a:xfrm>
            <a:off x="301752" y="1371600"/>
            <a:ext cx="4038600" cy="4681728"/>
          </a:xfrm>
        </p:spPr>
        <p:txBody>
          <a:bodyPr/>
          <a:lstStyle>
            <a:lvl1pPr>
              <a:defRPr sz="2500"/>
            </a:lvl1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2" name="Zástupný symbol pro obsah 11"/>
          <p:cNvSpPr>
            <a:spLocks noGrp="1"/>
          </p:cNvSpPr>
          <p:nvPr>
            <p:ph sz="half" idx="2"/>
          </p:nvPr>
        </p:nvSpPr>
        <p:spPr>
          <a:xfrm>
            <a:off x="4800600" y="1371600"/>
            <a:ext cx="4038600" cy="4681728"/>
          </a:xfrm>
        </p:spPr>
        <p:txBody>
          <a:bodyPr/>
          <a:lstStyle>
            <a:lvl1pPr>
              <a:defRPr sz="2500"/>
            </a:lvl1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1">
        <a:schemeClr val="bg2"/>
      </p:bgRef>
    </p:bg>
    <p:spTree>
      <p:nvGrpSpPr>
        <p:cNvPr id="1" name=""/>
        <p:cNvGrpSpPr/>
        <p:nvPr/>
      </p:nvGrpSpPr>
      <p:grpSpPr>
        <a:xfrm>
          <a:off x="0" y="0"/>
          <a:ext cx="0" cy="0"/>
          <a:chOff x="0" y="0"/>
          <a:chExt cx="0" cy="0"/>
        </a:xfrm>
      </p:grpSpPr>
      <p:sp>
        <p:nvSpPr>
          <p:cNvPr id="10" name="Přímá spojnice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Obdélní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Obdélní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Obdélní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Kliknutím lze upravit styly předlohy textu.</a:t>
            </a:r>
          </a:p>
        </p:txBody>
      </p:sp>
      <p:sp>
        <p:nvSpPr>
          <p:cNvPr id="4" name="Zástupný symbol pro tex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cs-CZ"/>
              <a:t>Kliknutím lze upravit styly předlohy textu.</a:t>
            </a:r>
          </a:p>
        </p:txBody>
      </p:sp>
      <p:sp>
        <p:nvSpPr>
          <p:cNvPr id="7" name="Zástupný symbol pro datum 6"/>
          <p:cNvSpPr>
            <a:spLocks noGrp="1"/>
          </p:cNvSpPr>
          <p:nvPr>
            <p:ph type="dt" sz="half" idx="10"/>
          </p:nvPr>
        </p:nvSpPr>
        <p:spPr/>
        <p:txBody>
          <a:bodyPr/>
          <a:lstStyle/>
          <a:p>
            <a:fld id="{677F9F11-5D96-9A41-88CD-4137441388A1}" type="datetimeFigureOut">
              <a:rPr lang="en-US" smtClean="0"/>
              <a:pPr/>
              <a:t>12/2/2019</a:t>
            </a:fld>
            <a:endParaRPr lang="en-US"/>
          </a:p>
        </p:txBody>
      </p:sp>
      <p:sp>
        <p:nvSpPr>
          <p:cNvPr id="8" name="Zástupný symbol pro zápatí 7"/>
          <p:cNvSpPr>
            <a:spLocks noGrp="1"/>
          </p:cNvSpPr>
          <p:nvPr>
            <p:ph type="ftr" sz="quarter" idx="11"/>
          </p:nvPr>
        </p:nvSpPr>
        <p:spPr>
          <a:xfrm>
            <a:off x="304800" y="6409944"/>
            <a:ext cx="3581400" cy="365760"/>
          </a:xfrm>
        </p:spPr>
        <p:txBody>
          <a:bodyPr/>
          <a:lstStyle/>
          <a:p>
            <a:endParaRPr lang="en-US"/>
          </a:p>
        </p:txBody>
      </p:sp>
      <p:sp>
        <p:nvSpPr>
          <p:cNvPr id="15" name="Přímá spojnice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Zástupný symbol pro obsah 23"/>
          <p:cNvSpPr>
            <a:spLocks noGrp="1"/>
          </p:cNvSpPr>
          <p:nvPr>
            <p:ph sz="quarter" idx="2"/>
          </p:nvPr>
        </p:nvSpPr>
        <p:spPr>
          <a:xfrm>
            <a:off x="301752" y="2471383"/>
            <a:ext cx="4041648" cy="3818404"/>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6" name="Zástupný symbol pro obsah 25"/>
          <p:cNvSpPr>
            <a:spLocks noGrp="1"/>
          </p:cNvSpPr>
          <p:nvPr>
            <p:ph sz="quarter" idx="4"/>
          </p:nvPr>
        </p:nvSpPr>
        <p:spPr>
          <a:xfrm>
            <a:off x="4800600" y="2471383"/>
            <a:ext cx="4038600" cy="3822192"/>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5" name="Ová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á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Zástupný symbol pro číslo snímku 8"/>
          <p:cNvSpPr>
            <a:spLocks noGrp="1"/>
          </p:cNvSpPr>
          <p:nvPr>
            <p:ph type="sldNum" sz="quarter" idx="12"/>
          </p:nvPr>
        </p:nvSpPr>
        <p:spPr>
          <a:xfrm>
            <a:off x="4343400" y="1042416"/>
            <a:ext cx="457200" cy="441325"/>
          </a:xfrm>
        </p:spPr>
        <p:txBody>
          <a:bodyPr/>
          <a:lstStyle>
            <a:lvl1pPr algn="ctr">
              <a:defRPr/>
            </a:lvl1pPr>
          </a:lstStyle>
          <a:p>
            <a:fld id="{40F6BC58-2FDF-B649-ADCB-48FE7D32F7D0}" type="slidenum">
              <a:rPr lang="en-US" smtClean="0"/>
              <a:pPr/>
              <a:t>‹#›</a:t>
            </a:fld>
            <a:endParaRPr lang="en-US"/>
          </a:p>
        </p:txBody>
      </p:sp>
      <p:sp>
        <p:nvSpPr>
          <p:cNvPr id="23" name="Nadpis 22"/>
          <p:cNvSpPr>
            <a:spLocks noGrp="1"/>
          </p:cNvSpPr>
          <p:nvPr>
            <p:ph type="title"/>
          </p:nvPr>
        </p:nvSpPr>
        <p:spPr/>
        <p:txBody>
          <a:bodyPr rtlCol="0" anchor="b" anchorCtr="0"/>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datum 2"/>
          <p:cNvSpPr>
            <a:spLocks noGrp="1"/>
          </p:cNvSpPr>
          <p:nvPr>
            <p:ph type="dt" sz="half" idx="10"/>
          </p:nvPr>
        </p:nvSpPr>
        <p:spPr/>
        <p:txBody>
          <a:bodyPr/>
          <a:lstStyle/>
          <a:p>
            <a:fld id="{677F9F11-5D96-9A41-88CD-4137441388A1}" type="datetimeFigureOut">
              <a:rPr lang="en-US" smtClean="0"/>
              <a:pPr/>
              <a:t>12/2/2019</a:t>
            </a:fld>
            <a:endParaRPr lang="en-US"/>
          </a:p>
        </p:txBody>
      </p:sp>
      <p:sp>
        <p:nvSpPr>
          <p:cNvPr id="4" name="Zástupný symbol pro zápatí 3"/>
          <p:cNvSpPr>
            <a:spLocks noGrp="1"/>
          </p:cNvSpPr>
          <p:nvPr>
            <p:ph type="ftr" sz="quarter" idx="11"/>
          </p:nvPr>
        </p:nvSpPr>
        <p:spPr/>
        <p:txBody>
          <a:bodyPr/>
          <a:lstStyle/>
          <a:p>
            <a:endParaRPr lang="en-US"/>
          </a:p>
        </p:txBody>
      </p:sp>
      <p:sp>
        <p:nvSpPr>
          <p:cNvPr id="5" name="Zástupný symbol pro číslo snímku 4"/>
          <p:cNvSpPr>
            <a:spLocks noGrp="1"/>
          </p:cNvSpPr>
          <p:nvPr>
            <p:ph type="sldNum" sz="quarter" idx="12"/>
          </p:nvPr>
        </p:nvSpPr>
        <p:spPr>
          <a:xfrm>
            <a:off x="4343400" y="1036020"/>
            <a:ext cx="457200" cy="441325"/>
          </a:xfrm>
        </p:spPr>
        <p:txBody>
          <a:bodyPr/>
          <a:lstStyle/>
          <a:p>
            <a:fld id="{40F6BC58-2FDF-B649-ADCB-48FE7D32F7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Obdélní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Obdélní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Zástupný symbol pro datum 1"/>
          <p:cNvSpPr>
            <a:spLocks noGrp="1"/>
          </p:cNvSpPr>
          <p:nvPr>
            <p:ph type="dt" sz="half" idx="10"/>
          </p:nvPr>
        </p:nvSpPr>
        <p:spPr/>
        <p:txBody>
          <a:bodyPr/>
          <a:lstStyle/>
          <a:p>
            <a:fld id="{677F9F11-5D96-9A41-88CD-4137441388A1}" type="datetimeFigureOut">
              <a:rPr lang="en-US" smtClean="0"/>
              <a:pPr/>
              <a:t>12/2/2019</a:t>
            </a:fld>
            <a:endParaRPr lang="en-US"/>
          </a:p>
        </p:txBody>
      </p:sp>
      <p:sp>
        <p:nvSpPr>
          <p:cNvPr id="3" name="Zástupný symbol pro zápatí 2"/>
          <p:cNvSpPr>
            <a:spLocks noGrp="1"/>
          </p:cNvSpPr>
          <p:nvPr>
            <p:ph type="ftr" sz="quarter" idx="11"/>
          </p:nvPr>
        </p:nvSpPr>
        <p:spPr/>
        <p:txBody>
          <a:bodyPr/>
          <a:lstStyle/>
          <a:p>
            <a:endParaRPr lang="en-US"/>
          </a:p>
        </p:txBody>
      </p:sp>
      <p:sp>
        <p:nvSpPr>
          <p:cNvPr id="4" name="Zástupný symbol pro číslo snímk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0F6BC58-2FDF-B649-ADCB-48FE7D32F7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9" name="Obdélní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bdélní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cs-CZ"/>
              <a:t>Kliknutím lze upravit styl.</a:t>
            </a:r>
            <a:endParaRPr kumimoji="0" lang="en-US"/>
          </a:p>
        </p:txBody>
      </p:sp>
      <p:sp>
        <p:nvSpPr>
          <p:cNvPr id="3" name="Zástupný symbol pro tex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cs-CZ"/>
              <a:t>Kliknutím lze upravit styly předlohy textu.</a:t>
            </a:r>
          </a:p>
        </p:txBody>
      </p:sp>
      <p:sp>
        <p:nvSpPr>
          <p:cNvPr id="8" name="Obdélní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Přímá spojnice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Zástupný symbol pro obsah 19"/>
          <p:cNvSpPr>
            <a:spLocks noGrp="1"/>
          </p:cNvSpPr>
          <p:nvPr>
            <p:ph sz="quarter" idx="1"/>
          </p:nvPr>
        </p:nvSpPr>
        <p:spPr>
          <a:xfrm>
            <a:off x="3124200" y="685800"/>
            <a:ext cx="5638800" cy="54102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0" name="Ová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0F6BC58-2FDF-B649-ADCB-48FE7D32F7D0}" type="slidenum">
              <a:rPr lang="en-US" smtClean="0"/>
              <a:pPr/>
              <a:t>‹#›</a:t>
            </a:fld>
            <a:endParaRPr lang="en-US"/>
          </a:p>
        </p:txBody>
      </p:sp>
      <p:sp>
        <p:nvSpPr>
          <p:cNvPr id="21" name="Obdélní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p:txBody>
          <a:bodyPr/>
          <a:lstStyle/>
          <a:p>
            <a:fld id="{677F9F11-5D96-9A41-88CD-4137441388A1}" type="datetimeFigureOut">
              <a:rPr lang="en-US" smtClean="0"/>
              <a:pPr/>
              <a:t>12/2/2019</a:t>
            </a:fld>
            <a:endParaRPr lang="en-US"/>
          </a:p>
        </p:txBody>
      </p:sp>
      <p:sp>
        <p:nvSpPr>
          <p:cNvPr id="6" name="Zástupný symbol pro zápatí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1" name="Přímá spojnice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Obdélní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bdélní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á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á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p>
            <a:fld id="{40F6BC58-2FDF-B649-ADCB-48FE7D32F7D0}" type="slidenum">
              <a:rPr lang="en-US" smtClean="0"/>
              <a:pPr/>
              <a:t>‹#›</a:t>
            </a:fld>
            <a:endParaRPr lang="en-US"/>
          </a:p>
        </p:txBody>
      </p:sp>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cs-CZ"/>
              <a:t>Kliknutím lze upravit styl.</a:t>
            </a:r>
            <a:endParaRPr kumimoji="0" lang="en-US"/>
          </a:p>
        </p:txBody>
      </p:sp>
      <p:sp>
        <p:nvSpPr>
          <p:cNvPr id="3" name="Zástupný symbol pro obrázek 2"/>
          <p:cNvSpPr>
            <a:spLocks noGrp="1"/>
          </p:cNvSpPr>
          <p:nvPr>
            <p:ph type="pic" idx="1"/>
          </p:nvPr>
        </p:nvSpPr>
        <p:spPr>
          <a:xfrm>
            <a:off x="3000375" y="609600"/>
            <a:ext cx="5867400" cy="4267200"/>
          </a:xfrm>
        </p:spPr>
        <p:txBody>
          <a:bodyPr/>
          <a:lstStyle>
            <a:lvl1pPr marL="0" indent="0">
              <a:buNone/>
              <a:defRPr sz="3200"/>
            </a:lvl1pPr>
          </a:lstStyle>
          <a:p>
            <a:r>
              <a:rPr kumimoji="0" lang="cs-CZ"/>
              <a:t>Kliknutím na ikonu přidáte obrázek.</a:t>
            </a:r>
            <a:endParaRPr kumimoji="0" lang="en-US"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cs-CZ"/>
              <a:t>Kliknutím lze upravit styly předlohy textu.</a:t>
            </a:r>
          </a:p>
        </p:txBody>
      </p:sp>
      <p:sp>
        <p:nvSpPr>
          <p:cNvPr id="22" name="Obdélní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a:xfrm>
            <a:off x="5788152" y="6404984"/>
            <a:ext cx="3044952" cy="365760"/>
          </a:xfrm>
        </p:spPr>
        <p:txBody>
          <a:bodyPr/>
          <a:lstStyle/>
          <a:p>
            <a:fld id="{677F9F11-5D96-9A41-88CD-4137441388A1}" type="datetimeFigureOut">
              <a:rPr lang="en-US" smtClean="0"/>
              <a:pPr/>
              <a:t>12/2/2019</a:t>
            </a:fld>
            <a:endParaRPr lang="en-US"/>
          </a:p>
        </p:txBody>
      </p:sp>
      <p:sp>
        <p:nvSpPr>
          <p:cNvPr id="6" name="Zástupný symbol pro zápatí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Zástupný symbol pro datum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77F9F11-5D96-9A41-88CD-4137441388A1}" type="datetimeFigureOut">
              <a:rPr lang="en-US" smtClean="0"/>
              <a:pPr/>
              <a:t>12/2/2019</a:t>
            </a:fld>
            <a:endParaRPr lang="en-US"/>
          </a:p>
        </p:txBody>
      </p:sp>
      <p:sp>
        <p:nvSpPr>
          <p:cNvPr id="3" name="Zástupný symbol pro zápatí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Obdélní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Přímá spojnice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á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pro číslo snímk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0F6BC58-2FDF-B649-ADCB-48FE7D32F7D0}" type="slidenum">
              <a:rPr lang="en-US" smtClean="0"/>
              <a:pPr/>
              <a:t>‹#›</a:t>
            </a:fld>
            <a:endParaRPr lang="en-US"/>
          </a:p>
        </p:txBody>
      </p:sp>
      <p:sp>
        <p:nvSpPr>
          <p:cNvPr id="22" name="Zástupný symbol pro nadpis 21"/>
          <p:cNvSpPr>
            <a:spLocks noGrp="1"/>
          </p:cNvSpPr>
          <p:nvPr>
            <p:ph type="title"/>
          </p:nvPr>
        </p:nvSpPr>
        <p:spPr>
          <a:xfrm>
            <a:off x="301752" y="228600"/>
            <a:ext cx="8534400" cy="758952"/>
          </a:xfrm>
          <a:prstGeom prst="rect">
            <a:avLst/>
          </a:prstGeom>
        </p:spPr>
        <p:txBody>
          <a:bodyPr vert="horz" anchor="b">
            <a:normAutofit/>
          </a:bodyPr>
          <a:lstStyle/>
          <a:p>
            <a:r>
              <a:rPr kumimoji="0" lang="cs-CZ"/>
              <a:t>Kliknutím lze upravit styl.</a:t>
            </a:r>
            <a:endParaRPr kumimoji="0" lang="en-US"/>
          </a:p>
        </p:txBody>
      </p:sp>
      <p:sp>
        <p:nvSpPr>
          <p:cNvPr id="13" name="Zástupný symbol pro tex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cs-CZ"/>
              <a:t>Kliknutím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anthropology.si.edu/" TargetMode="External"/><Relationship Id="rId2" Type="http://schemas.openxmlformats.org/officeDocument/2006/relationships/hyperlink" Target="http://radiologymasterclass.co.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smtClean="0"/>
              <a:t>Basic </a:t>
            </a:r>
            <a:r>
              <a:rPr lang="cs-CZ" dirty="0" err="1" smtClean="0"/>
              <a:t>medical</a:t>
            </a:r>
            <a:r>
              <a:rPr lang="cs-CZ" dirty="0" smtClean="0"/>
              <a:t> terminology</a:t>
            </a:r>
            <a:endParaRPr lang="en-US" dirty="0"/>
          </a:p>
        </p:txBody>
      </p:sp>
      <p:sp>
        <p:nvSpPr>
          <p:cNvPr id="3" name="Podnadpis 2"/>
          <p:cNvSpPr>
            <a:spLocks noGrp="1"/>
          </p:cNvSpPr>
          <p:nvPr>
            <p:ph type="subTitle" idx="1"/>
          </p:nvPr>
        </p:nvSpPr>
        <p:spPr>
          <a:xfrm>
            <a:off x="1371600" y="2819400"/>
            <a:ext cx="6400800" cy="1752600"/>
          </a:xfrm>
        </p:spPr>
        <p:txBody>
          <a:bodyPr/>
          <a:lstStyle/>
          <a:p>
            <a:r>
              <a:rPr lang="cs-CZ" dirty="0" smtClean="0">
                <a:solidFill>
                  <a:srgbClr val="0070C0"/>
                </a:solidFill>
              </a:rPr>
              <a:t>SEMINAR 11</a:t>
            </a:r>
          </a:p>
          <a:p>
            <a:endParaRPr lang="cs-CZ" dirty="0" smtClean="0"/>
          </a:p>
          <a:p>
            <a:r>
              <a:rPr lang="cs-CZ" sz="2400" dirty="0" smtClean="0">
                <a:solidFill>
                  <a:srgbClr val="0070C0"/>
                </a:solidFill>
              </a:rPr>
              <a:t>TYPES OF </a:t>
            </a:r>
            <a:r>
              <a:rPr lang="cs-CZ" sz="2400" dirty="0" err="1" smtClean="0">
                <a:solidFill>
                  <a:srgbClr val="0070C0"/>
                </a:solidFill>
              </a:rPr>
              <a:t>Fractures</a:t>
            </a:r>
            <a:endParaRPr lang="cs-CZ" sz="2400" dirty="0">
              <a:solidFill>
                <a:srgbClr val="0070C0"/>
              </a:solidFill>
            </a:endParaRPr>
          </a:p>
        </p:txBody>
      </p:sp>
    </p:spTree>
    <p:extLst>
      <p:ext uri="{BB962C8B-B14F-4D97-AF65-F5344CB8AC3E}">
        <p14:creationId xmlns:p14="http://schemas.microsoft.com/office/powerpoint/2010/main" val="1844595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ambria"/>
                <a:cs typeface="Cambria"/>
              </a:rPr>
              <a:t>Fractura</a:t>
            </a:r>
            <a:r>
              <a:rPr lang="en-US" dirty="0">
                <a:latin typeface="Cambria"/>
                <a:cs typeface="Cambria"/>
              </a:rPr>
              <a:t> </a:t>
            </a:r>
            <a:r>
              <a:rPr lang="en-US" dirty="0" err="1">
                <a:latin typeface="Cambria"/>
                <a:cs typeface="Cambria"/>
              </a:rPr>
              <a:t>incuneata</a:t>
            </a:r>
            <a:endParaRPr lang="en-US" dirty="0">
              <a:latin typeface="Cambria"/>
              <a:cs typeface="Cambria"/>
            </a:endParaRPr>
          </a:p>
        </p:txBody>
      </p:sp>
      <p:pic>
        <p:nvPicPr>
          <p:cNvPr id="5" name="Picture 4" descr="sternum fracture.png"/>
          <p:cNvPicPr>
            <a:picLocks noChangeAspect="1"/>
          </p:cNvPicPr>
          <p:nvPr/>
        </p:nvPicPr>
        <p:blipFill rotWithShape="1">
          <a:blip r:embed="rId3">
            <a:extLst>
              <a:ext uri="{28A0092B-C50C-407E-A947-70E740481C1C}">
                <a14:useLocalDpi xmlns:a14="http://schemas.microsoft.com/office/drawing/2010/main" val="0"/>
              </a:ext>
            </a:extLst>
          </a:blip>
          <a:srcRect t="15043"/>
          <a:stretch/>
        </p:blipFill>
        <p:spPr>
          <a:xfrm>
            <a:off x="184939" y="2036618"/>
            <a:ext cx="5899354" cy="4100946"/>
          </a:xfrm>
          <a:prstGeom prst="rect">
            <a:avLst/>
          </a:prstGeom>
        </p:spPr>
      </p:pic>
      <p:pic>
        <p:nvPicPr>
          <p:cNvPr id="6" name="Picture 6" descr="https://www.mypacs.net/mpv4/repos/mpv4_repo/viz/full/0/63/295/66362388.jpg"/>
          <p:cNvPicPr>
            <a:picLocks noChangeAspect="1" noChangeArrowheads="1"/>
          </p:cNvPicPr>
          <p:nvPr/>
        </p:nvPicPr>
        <p:blipFill>
          <a:blip r:embed="rId4"/>
          <a:srcRect/>
          <a:stretch>
            <a:fillRect/>
          </a:stretch>
        </p:blipFill>
        <p:spPr bwMode="auto">
          <a:xfrm>
            <a:off x="6167639" y="2362196"/>
            <a:ext cx="2668513" cy="3449789"/>
          </a:xfrm>
          <a:prstGeom prst="rect">
            <a:avLst/>
          </a:prstGeom>
          <a:noFill/>
        </p:spPr>
      </p:pic>
      <p:sp>
        <p:nvSpPr>
          <p:cNvPr id="7" name="Elipsa 7"/>
          <p:cNvSpPr/>
          <p:nvPr/>
        </p:nvSpPr>
        <p:spPr>
          <a:xfrm>
            <a:off x="6514202" y="3268584"/>
            <a:ext cx="770965" cy="83371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solidFill>
                <a:srgbClr val="FF0000"/>
              </a:solidFill>
            </a:endParaRPr>
          </a:p>
        </p:txBody>
      </p:sp>
    </p:spTree>
    <p:extLst>
      <p:ext uri="{BB962C8B-B14F-4D97-AF65-F5344CB8AC3E}">
        <p14:creationId xmlns:p14="http://schemas.microsoft.com/office/powerpoint/2010/main" val="2507768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Infractio</a:t>
            </a:r>
            <a:r>
              <a:rPr lang="en-US" dirty="0"/>
              <a:t> = </a:t>
            </a:r>
            <a:r>
              <a:rPr lang="en-US" dirty="0" smtClean="0"/>
              <a:t>f</a:t>
            </a:r>
            <a:r>
              <a:rPr lang="cs-CZ" dirty="0" err="1" smtClean="0"/>
              <a:t>ractura</a:t>
            </a:r>
            <a:r>
              <a:rPr lang="en-US" dirty="0" smtClean="0"/>
              <a:t> </a:t>
            </a:r>
            <a:r>
              <a:rPr lang="en-US" dirty="0" err="1"/>
              <a:t>partialis</a:t>
            </a:r>
            <a:r>
              <a:rPr lang="en-US" dirty="0"/>
              <a:t> </a:t>
            </a:r>
            <a:r>
              <a:rPr lang="en-US" dirty="0" smtClean="0"/>
              <a:t>=</a:t>
            </a:r>
            <a:r>
              <a:rPr lang="cs-CZ" dirty="0" smtClean="0"/>
              <a:t> </a:t>
            </a:r>
            <a:r>
              <a:rPr lang="en-US" dirty="0" err="1" smtClean="0"/>
              <a:t>incompleta</a:t>
            </a:r>
            <a:endParaRPr lang="en-US" dirty="0"/>
          </a:p>
        </p:txBody>
      </p:sp>
      <p:pic>
        <p:nvPicPr>
          <p:cNvPr id="4" name="Content Placeholder 3"/>
          <p:cNvPicPr>
            <a:picLocks noGrp="1" noChangeAspect="1"/>
          </p:cNvPicPr>
          <p:nvPr>
            <p:ph sz="quarter" idx="1"/>
          </p:nvPr>
        </p:nvPicPr>
        <p:blipFill>
          <a:blip r:embed="rId2"/>
          <a:srcRect l="-10500" r="-10500"/>
          <a:stretch>
            <a:fillRect/>
          </a:stretch>
        </p:blipFill>
        <p:spPr>
          <a:xfrm>
            <a:off x="-120299" y="1910087"/>
            <a:ext cx="6316334" cy="3473740"/>
          </a:xfrm>
        </p:spPr>
      </p:pic>
      <p:pic>
        <p:nvPicPr>
          <p:cNvPr id="5" name="Picture 2" descr="C:\Users\Veronika\Desktop\11007669_918817728136495_1321728752_n.jpg"/>
          <p:cNvPicPr>
            <a:picLocks noChangeAspect="1" noChangeArrowheads="1"/>
          </p:cNvPicPr>
          <p:nvPr/>
        </p:nvPicPr>
        <p:blipFill>
          <a:blip r:embed="rId3"/>
          <a:srcRect/>
          <a:stretch>
            <a:fillRect/>
          </a:stretch>
        </p:blipFill>
        <p:spPr bwMode="auto">
          <a:xfrm>
            <a:off x="6553200" y="1787236"/>
            <a:ext cx="2130332" cy="4074284"/>
          </a:xfrm>
          <a:prstGeom prst="rect">
            <a:avLst/>
          </a:prstGeom>
          <a:noFill/>
        </p:spPr>
      </p:pic>
    </p:spTree>
    <p:extLst>
      <p:ext uri="{BB962C8B-B14F-4D97-AF65-F5344CB8AC3E}">
        <p14:creationId xmlns:p14="http://schemas.microsoft.com/office/powerpoint/2010/main" val="2861688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1417638"/>
            <a:ext cx="8229600" cy="505227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Fractura</a:t>
            </a:r>
            <a:r>
              <a:rPr lang="en-US" dirty="0" smtClean="0"/>
              <a:t> cum </a:t>
            </a:r>
            <a:r>
              <a:rPr lang="en-US" dirty="0" err="1" smtClean="0"/>
              <a:t>dislocatione</a:t>
            </a:r>
            <a:endParaRPr lang="en-US" dirty="0"/>
          </a:p>
        </p:txBody>
      </p:sp>
      <p:pic>
        <p:nvPicPr>
          <p:cNvPr id="6" name="Content Placeholder 5" descr="Snímka obrazovky 2014-02-10 o 19.13.25.png"/>
          <p:cNvPicPr>
            <a:picLocks noGrp="1" noChangeAspect="1"/>
          </p:cNvPicPr>
          <p:nvPr>
            <p:ph idx="1"/>
          </p:nvPr>
        </p:nvPicPr>
        <p:blipFill>
          <a:blip r:embed="rId2">
            <a:extLst>
              <a:ext uri="{28A0092B-C50C-407E-A947-70E740481C1C}">
                <a14:useLocalDpi xmlns:a14="http://schemas.microsoft.com/office/drawing/2010/main" val="0"/>
              </a:ext>
            </a:extLst>
          </a:blip>
          <a:srcRect l="-5318" r="-5318"/>
          <a:stretch>
            <a:fillRect/>
          </a:stretch>
        </p:blipFill>
        <p:spPr/>
      </p:pic>
      <p:sp>
        <p:nvSpPr>
          <p:cNvPr id="7" name="TextBox 6"/>
          <p:cNvSpPr txBox="1"/>
          <p:nvPr/>
        </p:nvSpPr>
        <p:spPr>
          <a:xfrm>
            <a:off x="1183197" y="3147869"/>
            <a:ext cx="916612" cy="369332"/>
          </a:xfrm>
          <a:prstGeom prst="rect">
            <a:avLst/>
          </a:prstGeom>
          <a:noFill/>
        </p:spPr>
        <p:txBody>
          <a:bodyPr wrap="none" rtlCol="0">
            <a:spAutoFit/>
          </a:bodyPr>
          <a:lstStyle/>
          <a:p>
            <a:r>
              <a:rPr lang="en-US" dirty="0"/>
              <a:t>a</a:t>
            </a:r>
            <a:r>
              <a:rPr lang="en-US" dirty="0" smtClean="0"/>
              <a:t>d </a:t>
            </a:r>
            <a:r>
              <a:rPr lang="en-US" dirty="0" err="1" smtClean="0"/>
              <a:t>axim</a:t>
            </a:r>
            <a:endParaRPr lang="en-US" dirty="0"/>
          </a:p>
        </p:txBody>
      </p:sp>
      <p:sp>
        <p:nvSpPr>
          <p:cNvPr id="8" name="TextBox 7"/>
          <p:cNvSpPr txBox="1"/>
          <p:nvPr/>
        </p:nvSpPr>
        <p:spPr>
          <a:xfrm>
            <a:off x="4787065" y="3137013"/>
            <a:ext cx="921121" cy="369332"/>
          </a:xfrm>
          <a:prstGeom prst="rect">
            <a:avLst/>
          </a:prstGeom>
          <a:noFill/>
        </p:spPr>
        <p:txBody>
          <a:bodyPr wrap="none" rtlCol="0">
            <a:spAutoFit/>
          </a:bodyPr>
          <a:lstStyle/>
          <a:p>
            <a:r>
              <a:rPr lang="en-US" dirty="0"/>
              <a:t>a</a:t>
            </a:r>
            <a:r>
              <a:rPr lang="en-US" dirty="0" smtClean="0"/>
              <a:t>d </a:t>
            </a:r>
            <a:r>
              <a:rPr lang="en-US" dirty="0" err="1" smtClean="0"/>
              <a:t>latus</a:t>
            </a:r>
            <a:endParaRPr lang="en-US" dirty="0"/>
          </a:p>
        </p:txBody>
      </p:sp>
      <p:sp>
        <p:nvSpPr>
          <p:cNvPr id="10" name="TextBox 9"/>
          <p:cNvSpPr txBox="1"/>
          <p:nvPr/>
        </p:nvSpPr>
        <p:spPr>
          <a:xfrm>
            <a:off x="1187988" y="6046434"/>
            <a:ext cx="3420377" cy="369332"/>
          </a:xfrm>
          <a:prstGeom prst="rect">
            <a:avLst/>
          </a:prstGeom>
          <a:noFill/>
        </p:spPr>
        <p:txBody>
          <a:bodyPr wrap="none" rtlCol="0">
            <a:spAutoFit/>
          </a:bodyPr>
          <a:lstStyle/>
          <a:p>
            <a:r>
              <a:rPr lang="en-US" dirty="0"/>
              <a:t>a</a:t>
            </a:r>
            <a:r>
              <a:rPr lang="en-US" dirty="0" smtClean="0"/>
              <a:t>d </a:t>
            </a:r>
            <a:r>
              <a:rPr lang="en-US" dirty="0" err="1" smtClean="0"/>
              <a:t>longitudinem</a:t>
            </a:r>
            <a:r>
              <a:rPr lang="en-US" dirty="0" smtClean="0"/>
              <a:t> cum </a:t>
            </a:r>
            <a:r>
              <a:rPr lang="en-US" dirty="0" err="1" smtClean="0"/>
              <a:t>contractione</a:t>
            </a:r>
            <a:endParaRPr lang="en-US" dirty="0"/>
          </a:p>
        </p:txBody>
      </p:sp>
      <p:sp>
        <p:nvSpPr>
          <p:cNvPr id="12" name="TextBox 11"/>
          <p:cNvSpPr txBox="1"/>
          <p:nvPr/>
        </p:nvSpPr>
        <p:spPr>
          <a:xfrm>
            <a:off x="4847705" y="6035578"/>
            <a:ext cx="3344297" cy="369332"/>
          </a:xfrm>
          <a:prstGeom prst="rect">
            <a:avLst/>
          </a:prstGeom>
          <a:noFill/>
        </p:spPr>
        <p:txBody>
          <a:bodyPr wrap="none" rtlCol="0">
            <a:spAutoFit/>
          </a:bodyPr>
          <a:lstStyle/>
          <a:p>
            <a:r>
              <a:rPr lang="en-US" dirty="0"/>
              <a:t>a</a:t>
            </a:r>
            <a:r>
              <a:rPr lang="en-US" dirty="0" smtClean="0"/>
              <a:t>d </a:t>
            </a:r>
            <a:r>
              <a:rPr lang="en-US" dirty="0" err="1" smtClean="0"/>
              <a:t>longitudinem</a:t>
            </a:r>
            <a:r>
              <a:rPr lang="en-US" dirty="0" smtClean="0"/>
              <a:t> cum </a:t>
            </a:r>
            <a:r>
              <a:rPr lang="en-US" dirty="0" err="1" smtClean="0"/>
              <a:t>distractione</a:t>
            </a:r>
            <a:endParaRPr lang="en-US" dirty="0"/>
          </a:p>
        </p:txBody>
      </p:sp>
    </p:spTree>
    <p:extLst>
      <p:ext uri="{BB962C8B-B14F-4D97-AF65-F5344CB8AC3E}">
        <p14:creationId xmlns:p14="http://schemas.microsoft.com/office/powerpoint/2010/main" val="3552943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AO1.png"/>
          <p:cNvPicPr>
            <a:picLocks noGrp="1" noChangeAspect="1"/>
          </p:cNvPicPr>
          <p:nvPr>
            <p:ph sz="quarter" idx="1"/>
          </p:nvPr>
        </p:nvPicPr>
        <p:blipFill>
          <a:blip r:embed="rId3">
            <a:extLst>
              <a:ext uri="{28A0092B-C50C-407E-A947-70E740481C1C}">
                <a14:useLocalDpi xmlns:a14="http://schemas.microsoft.com/office/drawing/2010/main" val="0"/>
              </a:ext>
            </a:extLst>
          </a:blip>
          <a:srcRect t="-4178" b="-4178"/>
          <a:stretch>
            <a:fillRect/>
          </a:stretch>
        </p:blipFill>
        <p:spPr>
          <a:xfrm>
            <a:off x="275758" y="1747214"/>
            <a:ext cx="2712649" cy="5248754"/>
          </a:xfrm>
        </p:spPr>
      </p:pic>
      <p:pic>
        <p:nvPicPr>
          <p:cNvPr id="5" name="Content Placeholder 6" descr="AO3.png"/>
          <p:cNvPicPr>
            <a:picLocks noChangeAspect="1"/>
          </p:cNvPicPr>
          <p:nvPr/>
        </p:nvPicPr>
        <p:blipFill>
          <a:blip r:embed="rId4">
            <a:extLst>
              <a:ext uri="{28A0092B-C50C-407E-A947-70E740481C1C}">
                <a14:useLocalDpi xmlns:a14="http://schemas.microsoft.com/office/drawing/2010/main" val="0"/>
              </a:ext>
            </a:extLst>
          </a:blip>
          <a:srcRect t="5625" b="5625"/>
          <a:stretch>
            <a:fillRect/>
          </a:stretch>
        </p:blipFill>
        <p:spPr>
          <a:xfrm>
            <a:off x="3095137" y="1955619"/>
            <a:ext cx="5907074" cy="4818619"/>
          </a:xfrm>
          <a:prstGeom prst="rect">
            <a:avLst/>
          </a:prstGeom>
        </p:spPr>
      </p:pic>
      <p:sp>
        <p:nvSpPr>
          <p:cNvPr id="6" name="Rectangle 5"/>
          <p:cNvSpPr/>
          <p:nvPr/>
        </p:nvSpPr>
        <p:spPr>
          <a:xfrm>
            <a:off x="0" y="1417638"/>
            <a:ext cx="9144000" cy="2837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          S 4220      </a:t>
            </a:r>
            <a:r>
              <a:rPr lang="en-US" dirty="0" err="1">
                <a:solidFill>
                  <a:schemeClr val="tx1"/>
                </a:solidFill>
              </a:rPr>
              <a:t>Fractura</a:t>
            </a:r>
            <a:r>
              <a:rPr lang="en-US" dirty="0">
                <a:solidFill>
                  <a:schemeClr val="tx1"/>
                </a:solidFill>
              </a:rPr>
              <a:t> </a:t>
            </a:r>
            <a:r>
              <a:rPr lang="en-US" dirty="0" err="1">
                <a:solidFill>
                  <a:schemeClr val="tx1"/>
                </a:solidFill>
              </a:rPr>
              <a:t>colli</a:t>
            </a:r>
            <a:r>
              <a:rPr lang="en-US" dirty="0">
                <a:solidFill>
                  <a:schemeClr val="tx1"/>
                </a:solidFill>
              </a:rPr>
              <a:t> </a:t>
            </a:r>
            <a:r>
              <a:rPr lang="en-US" dirty="0" err="1">
                <a:solidFill>
                  <a:schemeClr val="tx1"/>
                </a:solidFill>
              </a:rPr>
              <a:t>chirurgici</a:t>
            </a:r>
            <a:r>
              <a:rPr lang="en-US" dirty="0">
                <a:solidFill>
                  <a:schemeClr val="tx1"/>
                </a:solidFill>
              </a:rPr>
              <a:t> humeri l. dx. </a:t>
            </a:r>
            <a:r>
              <a:rPr lang="en-US" dirty="0" err="1">
                <a:solidFill>
                  <a:schemeClr val="tx1"/>
                </a:solidFill>
              </a:rPr>
              <a:t>comminutiva</a:t>
            </a:r>
            <a:r>
              <a:rPr lang="en-US" dirty="0">
                <a:solidFill>
                  <a:schemeClr val="tx1"/>
                </a:solidFill>
              </a:rPr>
              <a:t> AO 11-C3</a:t>
            </a:r>
          </a:p>
        </p:txBody>
      </p:sp>
      <p:sp>
        <p:nvSpPr>
          <p:cNvPr id="7" name="Title 1"/>
          <p:cNvSpPr txBox="1">
            <a:spLocks/>
          </p:cNvSpPr>
          <p:nvPr/>
        </p:nvSpPr>
        <p:spPr>
          <a:xfrm>
            <a:off x="308566" y="27372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latin typeface="Cambria"/>
              <a:cs typeface="Cambria"/>
            </a:endParaRPr>
          </a:p>
        </p:txBody>
      </p:sp>
      <p:sp>
        <p:nvSpPr>
          <p:cNvPr id="3" name="Nadpis 2"/>
          <p:cNvSpPr>
            <a:spLocks noGrp="1"/>
          </p:cNvSpPr>
          <p:nvPr>
            <p:ph type="title"/>
          </p:nvPr>
        </p:nvSpPr>
        <p:spPr/>
        <p:txBody>
          <a:bodyPr/>
          <a:lstStyle/>
          <a:p>
            <a:r>
              <a:rPr lang="en-US" dirty="0">
                <a:latin typeface="Cambria"/>
                <a:cs typeface="Cambria"/>
              </a:rPr>
              <a:t>AO Classification of fractures</a:t>
            </a:r>
          </a:p>
        </p:txBody>
      </p:sp>
    </p:spTree>
    <p:extLst>
      <p:ext uri="{BB962C8B-B14F-4D97-AF65-F5344CB8AC3E}">
        <p14:creationId xmlns:p14="http://schemas.microsoft.com/office/powerpoint/2010/main" val="367463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882" y="400263"/>
            <a:ext cx="8534400" cy="758952"/>
          </a:xfrm>
        </p:spPr>
        <p:txBody>
          <a:bodyPr>
            <a:noAutofit/>
          </a:bodyPr>
          <a:lstStyle/>
          <a:p>
            <a:pPr algn="l"/>
            <a:r>
              <a:rPr lang="en-US" sz="3200" dirty="0">
                <a:latin typeface="Cambria"/>
                <a:cs typeface="Cambria"/>
              </a:rPr>
              <a:t>Fracture </a:t>
            </a:r>
            <a:r>
              <a:rPr lang="cs-CZ" sz="3200" dirty="0" smtClean="0">
                <a:latin typeface="Cambria"/>
                <a:cs typeface="Cambria"/>
              </a:rPr>
              <a:t>h</a:t>
            </a:r>
            <a:r>
              <a:rPr lang="en-US" sz="3200" dirty="0" err="1" smtClean="0">
                <a:latin typeface="Cambria"/>
                <a:cs typeface="Cambria"/>
              </a:rPr>
              <a:t>ealing</a:t>
            </a:r>
            <a:r>
              <a:rPr lang="en-US" sz="3200" dirty="0">
                <a:latin typeface="Cambria"/>
                <a:cs typeface="Cambria"/>
              </a:rPr>
              <a:t>:  </a:t>
            </a:r>
            <a:br>
              <a:rPr lang="en-US" sz="3200" dirty="0">
                <a:latin typeface="Cambria"/>
                <a:cs typeface="Cambria"/>
              </a:rPr>
            </a:br>
            <a:r>
              <a:rPr lang="en-US" sz="3200" dirty="0">
                <a:latin typeface="Cambria"/>
                <a:cs typeface="Cambria"/>
              </a:rPr>
              <a:t>1: </a:t>
            </a:r>
            <a:r>
              <a:rPr lang="en-US" sz="3200" dirty="0" smtClean="0">
                <a:latin typeface="Cambria"/>
                <a:cs typeface="Cambria"/>
              </a:rPr>
              <a:t>REPOSITIO </a:t>
            </a:r>
            <a:r>
              <a:rPr lang="en-US" sz="3200" dirty="0">
                <a:latin typeface="Cambria"/>
                <a:cs typeface="Cambria"/>
              </a:rPr>
              <a:t>= REDUCTIO </a:t>
            </a:r>
            <a:r>
              <a:rPr lang="en-US" sz="3200" dirty="0" err="1">
                <a:latin typeface="Cambria"/>
                <a:cs typeface="Cambria"/>
              </a:rPr>
              <a:t>fragmentorum</a:t>
            </a:r>
            <a:endParaRPr lang="en-US" sz="3200" dirty="0">
              <a:latin typeface="Cambria"/>
              <a:cs typeface="Cambria"/>
            </a:endParaRPr>
          </a:p>
        </p:txBody>
      </p:sp>
      <p:sp>
        <p:nvSpPr>
          <p:cNvPr id="3" name="Content Placeholder 2"/>
          <p:cNvSpPr>
            <a:spLocks noGrp="1"/>
          </p:cNvSpPr>
          <p:nvPr>
            <p:ph sz="quarter" idx="1"/>
          </p:nvPr>
        </p:nvSpPr>
        <p:spPr/>
        <p:txBody>
          <a:bodyPr/>
          <a:lstStyle/>
          <a:p>
            <a:pPr marL="0" lvl="1" indent="0">
              <a:buNone/>
            </a:pPr>
            <a:r>
              <a:rPr lang="en-US" dirty="0">
                <a:latin typeface="Cambria"/>
                <a:cs typeface="Cambria"/>
              </a:rPr>
              <a:t>CLOSED (short /long term)</a:t>
            </a:r>
          </a:p>
          <a:p>
            <a:pPr marL="0" lvl="1" indent="0">
              <a:buNone/>
            </a:pPr>
            <a:endParaRPr lang="en-US" dirty="0">
              <a:latin typeface="Cambria"/>
              <a:cs typeface="Cambria"/>
            </a:endParaRPr>
          </a:p>
        </p:txBody>
      </p:sp>
      <p:pic>
        <p:nvPicPr>
          <p:cNvPr id="6" name="Picture 5" descr="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86" y="2283184"/>
            <a:ext cx="4038709" cy="3445046"/>
          </a:xfrm>
          <a:prstGeom prst="rect">
            <a:avLst/>
          </a:prstGeom>
        </p:spPr>
      </p:pic>
      <p:pic>
        <p:nvPicPr>
          <p:cNvPr id="5" name="Picture 4" descr="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8982" y="2283184"/>
            <a:ext cx="4581556" cy="3445046"/>
          </a:xfrm>
          <a:prstGeom prst="rect">
            <a:avLst/>
          </a:prstGeom>
        </p:spPr>
      </p:pic>
    </p:spTree>
    <p:extLst>
      <p:ext uri="{BB962C8B-B14F-4D97-AF65-F5344CB8AC3E}">
        <p14:creationId xmlns:p14="http://schemas.microsoft.com/office/powerpoint/2010/main" val="2782056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14941"/>
            <a:ext cx="8534400" cy="758952"/>
          </a:xfrm>
        </p:spPr>
        <p:txBody>
          <a:bodyPr>
            <a:noAutofit/>
          </a:bodyPr>
          <a:lstStyle/>
          <a:p>
            <a:pPr algn="l"/>
            <a:r>
              <a:rPr lang="en-US" sz="3200" dirty="0">
                <a:latin typeface="Cambria"/>
                <a:cs typeface="Cambria"/>
              </a:rPr>
              <a:t>Fracture Healing:  </a:t>
            </a:r>
            <a:br>
              <a:rPr lang="en-US" sz="3200" dirty="0">
                <a:latin typeface="Cambria"/>
                <a:cs typeface="Cambria"/>
              </a:rPr>
            </a:br>
            <a:r>
              <a:rPr lang="en-US" sz="3200" dirty="0">
                <a:latin typeface="Cambria"/>
                <a:cs typeface="Cambria"/>
              </a:rPr>
              <a:t>2: FIXATIO = STABILISATIO </a:t>
            </a:r>
            <a:r>
              <a:rPr lang="en-US" sz="3200" dirty="0" err="1">
                <a:latin typeface="Cambria"/>
                <a:cs typeface="Cambria"/>
              </a:rPr>
              <a:t>fragmentorum</a:t>
            </a:r>
            <a:endParaRPr lang="en-US" sz="3200" dirty="0"/>
          </a:p>
        </p:txBody>
      </p:sp>
      <p:sp>
        <p:nvSpPr>
          <p:cNvPr id="3" name="Content Placeholder 2"/>
          <p:cNvSpPr>
            <a:spLocks noGrp="1"/>
          </p:cNvSpPr>
          <p:nvPr>
            <p:ph sz="quarter" idx="1"/>
          </p:nvPr>
        </p:nvSpPr>
        <p:spPr>
          <a:xfrm>
            <a:off x="457200" y="1600201"/>
            <a:ext cx="8379410" cy="804574"/>
          </a:xfrm>
        </p:spPr>
        <p:txBody>
          <a:bodyPr numCol="2">
            <a:normAutofit/>
          </a:bodyPr>
          <a:lstStyle/>
          <a:p>
            <a:pPr marL="0" lvl="1" indent="0">
              <a:buNone/>
            </a:pPr>
            <a:r>
              <a:rPr lang="en-US" dirty="0">
                <a:latin typeface="Cambria"/>
                <a:cs typeface="Cambria"/>
              </a:rPr>
              <a:t>PLASTER CAST</a:t>
            </a:r>
          </a:p>
          <a:p>
            <a:pPr marL="0" lvl="1" indent="0">
              <a:buNone/>
            </a:pPr>
            <a:r>
              <a:rPr lang="en-US" dirty="0">
                <a:latin typeface="Cambria"/>
                <a:cs typeface="Cambria"/>
              </a:rPr>
              <a:t>INTERNAL FIXATION</a:t>
            </a:r>
          </a:p>
        </p:txBody>
      </p:sp>
      <p:pic>
        <p:nvPicPr>
          <p:cNvPr id="4" name="Picture 3"/>
          <p:cNvPicPr>
            <a:picLocks noChangeAspect="1"/>
          </p:cNvPicPr>
          <p:nvPr/>
        </p:nvPicPr>
        <p:blipFill rotWithShape="1">
          <a:blip r:embed="rId3"/>
          <a:srcRect t="19095" b="23349"/>
          <a:stretch/>
        </p:blipFill>
        <p:spPr>
          <a:xfrm rot="5400000">
            <a:off x="-644250" y="3290693"/>
            <a:ext cx="3768953" cy="1443537"/>
          </a:xfrm>
          <a:prstGeom prst="rect">
            <a:avLst/>
          </a:prstGeom>
        </p:spPr>
      </p:pic>
      <p:grpSp>
        <p:nvGrpSpPr>
          <p:cNvPr id="5" name="Group 10"/>
          <p:cNvGrpSpPr/>
          <p:nvPr/>
        </p:nvGrpSpPr>
        <p:grpSpPr>
          <a:xfrm>
            <a:off x="2963969" y="2163440"/>
            <a:ext cx="1557577" cy="3768952"/>
            <a:chOff x="1948927" y="2851767"/>
            <a:chExt cx="1557577" cy="3768952"/>
          </a:xfrm>
        </p:grpSpPr>
        <p:pic>
          <p:nvPicPr>
            <p:cNvPr id="8" name="Picture 7" descr="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8927" y="2851767"/>
              <a:ext cx="1557577" cy="3768952"/>
            </a:xfrm>
            <a:prstGeom prst="rect">
              <a:avLst/>
            </a:prstGeom>
          </p:spPr>
        </p:pic>
        <p:sp>
          <p:nvSpPr>
            <p:cNvPr id="9" name="Rectangle 8"/>
            <p:cNvSpPr/>
            <p:nvPr/>
          </p:nvSpPr>
          <p:spPr>
            <a:xfrm>
              <a:off x="1948927" y="3553123"/>
              <a:ext cx="226446" cy="275603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702327" y="3728753"/>
              <a:ext cx="790665" cy="56741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3" name="Straight Arrow Connector 12"/>
          <p:cNvCxnSpPr/>
          <p:nvPr/>
        </p:nvCxnSpPr>
        <p:spPr>
          <a:xfrm>
            <a:off x="3391456" y="1594858"/>
            <a:ext cx="94581" cy="783579"/>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989358" y="5234600"/>
            <a:ext cx="591261" cy="0"/>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993126" y="5003161"/>
            <a:ext cx="591261" cy="0"/>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685614" y="3125275"/>
            <a:ext cx="591261" cy="0"/>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614791" y="2895606"/>
            <a:ext cx="591261" cy="0"/>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pic>
        <p:nvPicPr>
          <p:cNvPr id="27" name="Picture 26"/>
          <p:cNvPicPr>
            <a:picLocks noChangeAspect="1"/>
          </p:cNvPicPr>
          <p:nvPr/>
        </p:nvPicPr>
        <p:blipFill>
          <a:blip r:embed="rId5"/>
          <a:stretch>
            <a:fillRect/>
          </a:stretch>
        </p:blipFill>
        <p:spPr>
          <a:xfrm>
            <a:off x="4844193" y="2149929"/>
            <a:ext cx="2318152" cy="3795973"/>
          </a:xfrm>
          <a:prstGeom prst="rect">
            <a:avLst/>
          </a:prstGeom>
        </p:spPr>
      </p:pic>
      <p:pic>
        <p:nvPicPr>
          <p:cNvPr id="28" name="Picture 27" descr="1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4024" y="2128711"/>
            <a:ext cx="1446309" cy="3768952"/>
          </a:xfrm>
          <a:prstGeom prst="rect">
            <a:avLst/>
          </a:prstGeom>
        </p:spPr>
      </p:pic>
    </p:spTree>
    <p:extLst>
      <p:ext uri="{BB962C8B-B14F-4D97-AF65-F5344CB8AC3E}">
        <p14:creationId xmlns:p14="http://schemas.microsoft.com/office/powerpoint/2010/main" val="2066690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97349" y="440108"/>
            <a:ext cx="8534400" cy="758952"/>
          </a:xfrm>
        </p:spPr>
        <p:txBody>
          <a:bodyPr>
            <a:noAutofit/>
          </a:bodyPr>
          <a:lstStyle/>
          <a:p>
            <a:pPr algn="l"/>
            <a:r>
              <a:rPr lang="en-US" sz="3200" dirty="0">
                <a:latin typeface="Cambria"/>
                <a:cs typeface="Cambria"/>
              </a:rPr>
              <a:t>Fracture Healing:  </a:t>
            </a:r>
            <a:br>
              <a:rPr lang="en-US" sz="3200" dirty="0">
                <a:latin typeface="Cambria"/>
                <a:cs typeface="Cambria"/>
              </a:rPr>
            </a:br>
            <a:r>
              <a:rPr lang="en-US" sz="3200" dirty="0">
                <a:latin typeface="Cambria"/>
                <a:cs typeface="Cambria"/>
              </a:rPr>
              <a:t>2: FIXATIO = STABILISATIO </a:t>
            </a:r>
            <a:r>
              <a:rPr lang="en-US" sz="3200" dirty="0" err="1">
                <a:latin typeface="Cambria"/>
                <a:cs typeface="Cambria"/>
              </a:rPr>
              <a:t>fragmentorum</a:t>
            </a:r>
            <a:endParaRPr lang="en-US" sz="3200" dirty="0"/>
          </a:p>
        </p:txBody>
      </p:sp>
      <p:sp>
        <p:nvSpPr>
          <p:cNvPr id="3" name="Content Placeholder 2"/>
          <p:cNvSpPr>
            <a:spLocks noGrp="1"/>
          </p:cNvSpPr>
          <p:nvPr>
            <p:ph sz="quarter" idx="1"/>
          </p:nvPr>
        </p:nvSpPr>
        <p:spPr/>
        <p:txBody>
          <a:bodyPr/>
          <a:lstStyle/>
          <a:p>
            <a:pPr marL="0" indent="0">
              <a:buNone/>
            </a:pPr>
            <a:r>
              <a:rPr lang="en-US" dirty="0">
                <a:solidFill>
                  <a:schemeClr val="tx2"/>
                </a:solidFill>
                <a:latin typeface="Cambria"/>
                <a:cs typeface="Cambria"/>
              </a:rPr>
              <a:t>INTERNAL FIXATION</a:t>
            </a:r>
          </a:p>
        </p:txBody>
      </p:sp>
      <p:grpSp>
        <p:nvGrpSpPr>
          <p:cNvPr id="2" name="Group 3"/>
          <p:cNvGrpSpPr/>
          <p:nvPr/>
        </p:nvGrpSpPr>
        <p:grpSpPr>
          <a:xfrm>
            <a:off x="563451" y="2523372"/>
            <a:ext cx="1368729" cy="3790326"/>
            <a:chOff x="3657600" y="2842284"/>
            <a:chExt cx="1368729" cy="3790326"/>
          </a:xfrm>
        </p:grpSpPr>
        <p:pic>
          <p:nvPicPr>
            <p:cNvPr id="5" name="Picture 4" descr="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2842284"/>
              <a:ext cx="1368729" cy="3790326"/>
            </a:xfrm>
            <a:prstGeom prst="rect">
              <a:avLst/>
            </a:prstGeom>
          </p:spPr>
        </p:pic>
        <p:sp>
          <p:nvSpPr>
            <p:cNvPr id="6" name="Rectangle 5"/>
            <p:cNvSpPr/>
            <p:nvPr/>
          </p:nvSpPr>
          <p:spPr>
            <a:xfrm>
              <a:off x="3671112" y="4998690"/>
              <a:ext cx="585054" cy="972718"/>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688538" y="3066764"/>
              <a:ext cx="337791" cy="213457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p:nvPicPr>
        <p:blipFill>
          <a:blip r:embed="rId3"/>
          <a:stretch>
            <a:fillRect/>
          </a:stretch>
        </p:blipFill>
        <p:spPr>
          <a:xfrm>
            <a:off x="2028668" y="3903008"/>
            <a:ext cx="2438400" cy="2438400"/>
          </a:xfrm>
          <a:prstGeom prst="rect">
            <a:avLst/>
          </a:prstGeom>
        </p:spPr>
      </p:pic>
      <p:pic>
        <p:nvPicPr>
          <p:cNvPr id="10" name="Picture 9" descr="10 Internal plat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5247" y="1682013"/>
            <a:ext cx="3925298" cy="4617997"/>
          </a:xfrm>
          <a:prstGeom prst="rect">
            <a:avLst/>
          </a:prstGeom>
        </p:spPr>
      </p:pic>
    </p:spTree>
    <p:extLst>
      <p:ext uri="{BB962C8B-B14F-4D97-AF65-F5344CB8AC3E}">
        <p14:creationId xmlns:p14="http://schemas.microsoft.com/office/powerpoint/2010/main" val="2201127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1752" y="404009"/>
            <a:ext cx="8534400" cy="758952"/>
          </a:xfrm>
        </p:spPr>
        <p:txBody>
          <a:bodyPr>
            <a:noAutofit/>
          </a:bodyPr>
          <a:lstStyle/>
          <a:p>
            <a:pPr algn="l"/>
            <a:r>
              <a:rPr lang="en-US" sz="3200" dirty="0">
                <a:latin typeface="Cambria"/>
                <a:cs typeface="Cambria"/>
              </a:rPr>
              <a:t>Fracture Healing:  </a:t>
            </a:r>
            <a:br>
              <a:rPr lang="en-US" sz="3200" dirty="0">
                <a:latin typeface="Cambria"/>
                <a:cs typeface="Cambria"/>
              </a:rPr>
            </a:br>
            <a:r>
              <a:rPr lang="en-US" sz="3200" dirty="0">
                <a:latin typeface="Cambria"/>
                <a:cs typeface="Cambria"/>
              </a:rPr>
              <a:t>2: FIXATIO = STABILISATIO </a:t>
            </a:r>
            <a:r>
              <a:rPr lang="en-US" sz="3200" dirty="0" err="1">
                <a:latin typeface="Cambria"/>
                <a:cs typeface="Cambria"/>
              </a:rPr>
              <a:t>fragmentorum</a:t>
            </a:r>
            <a:endParaRPr lang="en-US" sz="3200" dirty="0"/>
          </a:p>
        </p:txBody>
      </p:sp>
      <p:pic>
        <p:nvPicPr>
          <p:cNvPr id="5" name="Picture 4" descr=" 9 (Kirschner wire).png"/>
          <p:cNvPicPr>
            <a:picLocks noChangeAspect="1"/>
          </p:cNvPicPr>
          <p:nvPr/>
        </p:nvPicPr>
        <p:blipFill rotWithShape="1">
          <a:blip r:embed="rId3">
            <a:extLst>
              <a:ext uri="{28A0092B-C50C-407E-A947-70E740481C1C}">
                <a14:useLocalDpi xmlns:a14="http://schemas.microsoft.com/office/drawing/2010/main" val="0"/>
              </a:ext>
            </a:extLst>
          </a:blip>
          <a:srcRect r="6179"/>
          <a:stretch/>
        </p:blipFill>
        <p:spPr>
          <a:xfrm>
            <a:off x="281544" y="1552737"/>
            <a:ext cx="3190947" cy="4957762"/>
          </a:xfrm>
          <a:prstGeom prst="rect">
            <a:avLst/>
          </a:prstGeom>
        </p:spPr>
      </p:pic>
      <p:pic>
        <p:nvPicPr>
          <p:cNvPr id="6" name="Picture 5" descr="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1501" y="1552737"/>
            <a:ext cx="2507890" cy="4950128"/>
          </a:xfrm>
          <a:prstGeom prst="rect">
            <a:avLst/>
          </a:prstGeom>
        </p:spPr>
      </p:pic>
      <p:pic>
        <p:nvPicPr>
          <p:cNvPr id="7" name="Picture 6" descr="Snímka obrazovky 2014-03-25 o 0.23.0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5886" y="1552737"/>
            <a:ext cx="5387831" cy="4957761"/>
          </a:xfrm>
          <a:prstGeom prst="rect">
            <a:avLst/>
          </a:prstGeom>
        </p:spPr>
      </p:pic>
    </p:spTree>
    <p:extLst>
      <p:ext uri="{BB962C8B-B14F-4D97-AF65-F5344CB8AC3E}">
        <p14:creationId xmlns:p14="http://schemas.microsoft.com/office/powerpoint/2010/main" val="280996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Name the type of fracture</a:t>
            </a:r>
          </a:p>
        </p:txBody>
      </p:sp>
      <p:pic>
        <p:nvPicPr>
          <p:cNvPr id="6" name="Picture 5"/>
          <p:cNvPicPr>
            <a:picLocks noChangeAspect="1"/>
          </p:cNvPicPr>
          <p:nvPr/>
        </p:nvPicPr>
        <p:blipFill rotWithShape="1">
          <a:blip r:embed="rId3"/>
          <a:srcRect l="9540" r="73059" b="71736"/>
          <a:stretch/>
        </p:blipFill>
        <p:spPr>
          <a:xfrm>
            <a:off x="551414" y="1782384"/>
            <a:ext cx="1325782" cy="4379778"/>
          </a:xfrm>
          <a:prstGeom prst="rect">
            <a:avLst/>
          </a:prstGeom>
        </p:spPr>
      </p:pic>
      <p:pic>
        <p:nvPicPr>
          <p:cNvPr id="9" name="Picture 8"/>
          <p:cNvPicPr>
            <a:picLocks noChangeAspect="1"/>
          </p:cNvPicPr>
          <p:nvPr/>
        </p:nvPicPr>
        <p:blipFill rotWithShape="1">
          <a:blip r:embed="rId3"/>
          <a:srcRect l="79051" r="6530" b="71574"/>
          <a:stretch/>
        </p:blipFill>
        <p:spPr>
          <a:xfrm>
            <a:off x="1945838" y="1784382"/>
            <a:ext cx="1091821" cy="4377780"/>
          </a:xfrm>
          <a:prstGeom prst="rect">
            <a:avLst/>
          </a:prstGeom>
        </p:spPr>
      </p:pic>
      <p:pic>
        <p:nvPicPr>
          <p:cNvPr id="10" name="Picture 9"/>
          <p:cNvPicPr>
            <a:picLocks noChangeAspect="1"/>
          </p:cNvPicPr>
          <p:nvPr/>
        </p:nvPicPr>
        <p:blipFill rotWithShape="1">
          <a:blip r:embed="rId3"/>
          <a:srcRect l="9996" t="31954" r="74382" b="39573"/>
          <a:stretch/>
        </p:blipFill>
        <p:spPr>
          <a:xfrm>
            <a:off x="3106302" y="1784382"/>
            <a:ext cx="1180950" cy="4377780"/>
          </a:xfrm>
          <a:prstGeom prst="rect">
            <a:avLst/>
          </a:prstGeom>
        </p:spPr>
      </p:pic>
      <p:pic>
        <p:nvPicPr>
          <p:cNvPr id="11" name="Picture 10"/>
          <p:cNvPicPr>
            <a:picLocks noChangeAspect="1"/>
          </p:cNvPicPr>
          <p:nvPr/>
        </p:nvPicPr>
        <p:blipFill rotWithShape="1">
          <a:blip r:embed="rId3"/>
          <a:srcRect l="44880" t="31809" r="40623" b="38323"/>
          <a:stretch/>
        </p:blipFill>
        <p:spPr>
          <a:xfrm>
            <a:off x="4364674" y="1784382"/>
            <a:ext cx="1044736" cy="4377780"/>
          </a:xfrm>
          <a:prstGeom prst="rect">
            <a:avLst/>
          </a:prstGeom>
        </p:spPr>
      </p:pic>
      <p:pic>
        <p:nvPicPr>
          <p:cNvPr id="12" name="Picture 11"/>
          <p:cNvPicPr>
            <a:picLocks noChangeAspect="1"/>
          </p:cNvPicPr>
          <p:nvPr/>
        </p:nvPicPr>
        <p:blipFill rotWithShape="1">
          <a:blip r:embed="rId3"/>
          <a:srcRect l="69725" t="31211" r="6172" b="36531"/>
          <a:stretch/>
        </p:blipFill>
        <p:spPr>
          <a:xfrm>
            <a:off x="5474467" y="1784382"/>
            <a:ext cx="1604478" cy="4367190"/>
          </a:xfrm>
          <a:prstGeom prst="rect">
            <a:avLst/>
          </a:prstGeom>
        </p:spPr>
      </p:pic>
      <p:pic>
        <p:nvPicPr>
          <p:cNvPr id="13" name="Picture 12"/>
          <p:cNvPicPr>
            <a:picLocks noChangeAspect="1"/>
          </p:cNvPicPr>
          <p:nvPr/>
        </p:nvPicPr>
        <p:blipFill rotWithShape="1">
          <a:blip r:embed="rId3"/>
          <a:srcRect l="42993" t="66572" r="37869" b="3678"/>
          <a:stretch/>
        </p:blipFill>
        <p:spPr>
          <a:xfrm>
            <a:off x="7146700" y="1784383"/>
            <a:ext cx="1384531" cy="4377780"/>
          </a:xfrm>
          <a:prstGeom prst="rect">
            <a:avLst/>
          </a:prstGeom>
        </p:spPr>
      </p:pic>
      <p:sp>
        <p:nvSpPr>
          <p:cNvPr id="14" name="TextBox 13"/>
          <p:cNvSpPr txBox="1"/>
          <p:nvPr/>
        </p:nvSpPr>
        <p:spPr>
          <a:xfrm>
            <a:off x="1034490" y="6267820"/>
            <a:ext cx="318229" cy="369332"/>
          </a:xfrm>
          <a:prstGeom prst="rect">
            <a:avLst/>
          </a:prstGeom>
          <a:noFill/>
        </p:spPr>
        <p:txBody>
          <a:bodyPr wrap="none" rtlCol="0">
            <a:spAutoFit/>
          </a:bodyPr>
          <a:lstStyle/>
          <a:p>
            <a:r>
              <a:rPr lang="en-US" dirty="0"/>
              <a:t>A</a:t>
            </a:r>
          </a:p>
        </p:txBody>
      </p:sp>
      <p:sp>
        <p:nvSpPr>
          <p:cNvPr id="15" name="TextBox 14"/>
          <p:cNvSpPr txBox="1"/>
          <p:nvPr/>
        </p:nvSpPr>
        <p:spPr>
          <a:xfrm>
            <a:off x="2375021" y="6266586"/>
            <a:ext cx="318229" cy="369332"/>
          </a:xfrm>
          <a:prstGeom prst="rect">
            <a:avLst/>
          </a:prstGeom>
          <a:noFill/>
        </p:spPr>
        <p:txBody>
          <a:bodyPr wrap="none" rtlCol="0">
            <a:spAutoFit/>
          </a:bodyPr>
          <a:lstStyle/>
          <a:p>
            <a:r>
              <a:rPr lang="en-US" dirty="0"/>
              <a:t>B</a:t>
            </a:r>
          </a:p>
        </p:txBody>
      </p:sp>
      <p:sp>
        <p:nvSpPr>
          <p:cNvPr id="16" name="TextBox 15"/>
          <p:cNvSpPr txBox="1"/>
          <p:nvPr/>
        </p:nvSpPr>
        <p:spPr>
          <a:xfrm>
            <a:off x="3563152" y="6276828"/>
            <a:ext cx="318229" cy="369332"/>
          </a:xfrm>
          <a:prstGeom prst="rect">
            <a:avLst/>
          </a:prstGeom>
          <a:noFill/>
        </p:spPr>
        <p:txBody>
          <a:bodyPr wrap="none" rtlCol="0">
            <a:spAutoFit/>
          </a:bodyPr>
          <a:lstStyle/>
          <a:p>
            <a:r>
              <a:rPr lang="en-US" dirty="0"/>
              <a:t>C</a:t>
            </a:r>
          </a:p>
        </p:txBody>
      </p:sp>
      <p:sp>
        <p:nvSpPr>
          <p:cNvPr id="17" name="TextBox 16"/>
          <p:cNvSpPr txBox="1"/>
          <p:nvPr/>
        </p:nvSpPr>
        <p:spPr>
          <a:xfrm>
            <a:off x="4730798" y="6266586"/>
            <a:ext cx="326682" cy="369332"/>
          </a:xfrm>
          <a:prstGeom prst="rect">
            <a:avLst/>
          </a:prstGeom>
          <a:noFill/>
        </p:spPr>
        <p:txBody>
          <a:bodyPr wrap="none" rtlCol="0">
            <a:spAutoFit/>
          </a:bodyPr>
          <a:lstStyle/>
          <a:p>
            <a:r>
              <a:rPr lang="en-US" dirty="0"/>
              <a:t>D</a:t>
            </a:r>
          </a:p>
        </p:txBody>
      </p:sp>
      <p:sp>
        <p:nvSpPr>
          <p:cNvPr id="18" name="TextBox 17"/>
          <p:cNvSpPr txBox="1"/>
          <p:nvPr/>
        </p:nvSpPr>
        <p:spPr>
          <a:xfrm>
            <a:off x="6103294" y="6276828"/>
            <a:ext cx="297377" cy="369332"/>
          </a:xfrm>
          <a:prstGeom prst="rect">
            <a:avLst/>
          </a:prstGeom>
          <a:noFill/>
        </p:spPr>
        <p:txBody>
          <a:bodyPr wrap="none" rtlCol="0">
            <a:spAutoFit/>
          </a:bodyPr>
          <a:lstStyle/>
          <a:p>
            <a:r>
              <a:rPr lang="en-US" dirty="0"/>
              <a:t>E</a:t>
            </a:r>
          </a:p>
        </p:txBody>
      </p:sp>
      <p:sp>
        <p:nvSpPr>
          <p:cNvPr id="19" name="TextBox 18"/>
          <p:cNvSpPr txBox="1"/>
          <p:nvPr/>
        </p:nvSpPr>
        <p:spPr>
          <a:xfrm>
            <a:off x="7680641" y="6266586"/>
            <a:ext cx="290727" cy="369332"/>
          </a:xfrm>
          <a:prstGeom prst="rect">
            <a:avLst/>
          </a:prstGeom>
          <a:noFill/>
        </p:spPr>
        <p:txBody>
          <a:bodyPr wrap="none" rtlCol="0">
            <a:spAutoFit/>
          </a:bodyPr>
          <a:lstStyle/>
          <a:p>
            <a:r>
              <a:rPr lang="en-US" dirty="0"/>
              <a:t>F</a:t>
            </a:r>
          </a:p>
        </p:txBody>
      </p:sp>
    </p:spTree>
    <p:extLst>
      <p:ext uri="{BB962C8B-B14F-4D97-AF65-F5344CB8AC3E}">
        <p14:creationId xmlns:p14="http://schemas.microsoft.com/office/powerpoint/2010/main" val="2177174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1" y="228600"/>
            <a:ext cx="8966939" cy="758952"/>
          </a:xfrm>
        </p:spPr>
        <p:txBody>
          <a:bodyPr>
            <a:noAutofit/>
          </a:bodyPr>
          <a:lstStyle/>
          <a:p>
            <a:pPr algn="l"/>
            <a:r>
              <a:rPr lang="en-US" sz="2300" dirty="0"/>
              <a:t>A) Name </a:t>
            </a:r>
            <a:r>
              <a:rPr lang="cs-CZ" sz="2300" dirty="0" smtClean="0"/>
              <a:t>the</a:t>
            </a:r>
            <a:r>
              <a:rPr lang="en-US" sz="2300" dirty="0" smtClean="0"/>
              <a:t> </a:t>
            </a:r>
            <a:r>
              <a:rPr lang="en-US" sz="2300" dirty="0"/>
              <a:t>bones of the human </a:t>
            </a:r>
            <a:r>
              <a:rPr lang="en-US" sz="2300" dirty="0" smtClean="0"/>
              <a:t>body</a:t>
            </a:r>
            <a:r>
              <a:rPr lang="cs-CZ" sz="2300" dirty="0" smtClean="0"/>
              <a:t>.</a:t>
            </a:r>
            <a:r>
              <a:rPr lang="en-US" sz="2300" dirty="0"/>
              <a:t/>
            </a:r>
            <a:br>
              <a:rPr lang="en-US" sz="2300" dirty="0"/>
            </a:br>
            <a:r>
              <a:rPr lang="en-US" sz="2300" dirty="0"/>
              <a:t>B) </a:t>
            </a:r>
            <a:r>
              <a:rPr lang="cs-CZ" sz="2300" dirty="0" smtClean="0"/>
              <a:t>Diagnose </a:t>
            </a:r>
            <a:r>
              <a:rPr lang="en-US" sz="2300" dirty="0" smtClean="0"/>
              <a:t>different </a:t>
            </a:r>
            <a:r>
              <a:rPr lang="en-US" sz="2300" dirty="0"/>
              <a:t>types of fractures of </a:t>
            </a:r>
            <a:r>
              <a:rPr lang="cs-CZ" sz="2300" dirty="0" smtClean="0"/>
              <a:t>these</a:t>
            </a:r>
            <a:r>
              <a:rPr lang="en-US" sz="2300" dirty="0" smtClean="0"/>
              <a:t> bones</a:t>
            </a:r>
            <a:r>
              <a:rPr lang="cs-CZ" sz="2300" dirty="0" smtClean="0"/>
              <a:t>.</a:t>
            </a:r>
            <a:endParaRPr lang="en-US" sz="2300" dirty="0"/>
          </a:p>
        </p:txBody>
      </p:sp>
      <p:pic>
        <p:nvPicPr>
          <p:cNvPr id="4" name="Content Placeholder 3"/>
          <p:cNvPicPr>
            <a:picLocks noGrp="1" noChangeAspect="1"/>
          </p:cNvPicPr>
          <p:nvPr>
            <p:ph sz="quarter" idx="1"/>
          </p:nvPr>
        </p:nvPicPr>
        <p:blipFill>
          <a:blip r:embed="rId3">
            <a:clrChange>
              <a:clrFrom>
                <a:srgbClr val="FFFFFF"/>
              </a:clrFrom>
              <a:clrTo>
                <a:srgbClr val="FFFFFF">
                  <a:alpha val="0"/>
                </a:srgbClr>
              </a:clrTo>
            </a:clrChange>
          </a:blip>
          <a:srcRect l="-53148" r="-53148"/>
          <a:stretch>
            <a:fillRect/>
          </a:stretch>
        </p:blipFill>
        <p:spPr>
          <a:xfrm>
            <a:off x="-1136766" y="1372449"/>
            <a:ext cx="9560306" cy="5540971"/>
          </a:xfrm>
        </p:spPr>
      </p:pic>
    </p:spTree>
    <p:extLst>
      <p:ext uri="{BB962C8B-B14F-4D97-AF65-F5344CB8AC3E}">
        <p14:creationId xmlns:p14="http://schemas.microsoft.com/office/powerpoint/2010/main" val="3325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Fractura</a:t>
            </a:r>
            <a:r>
              <a:rPr lang="en-US" dirty="0"/>
              <a:t> </a:t>
            </a:r>
            <a:r>
              <a:rPr lang="en-US" dirty="0" err="1"/>
              <a:t>pathologica</a:t>
            </a:r>
            <a:endParaRPr lang="en-US" dirty="0"/>
          </a:p>
        </p:txBody>
      </p:sp>
      <p:pic>
        <p:nvPicPr>
          <p:cNvPr id="7" name="Content Placeholder 6" descr="Snímka obrazovky 2014-02-10 o 16.51.33.p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1625" y="1424426"/>
            <a:ext cx="4038600" cy="4575886"/>
          </a:xfrm>
        </p:spPr>
      </p:pic>
      <p:pic>
        <p:nvPicPr>
          <p:cNvPr id="8" name="Content Placeholder 7" descr="Snímka obrazovky 2014-02-10 o 16.55.17.p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49644" y="1440875"/>
            <a:ext cx="3657047" cy="4344766"/>
          </a:xfrm>
        </p:spPr>
      </p:pic>
      <p:sp>
        <p:nvSpPr>
          <p:cNvPr id="9" name="TextBox 8"/>
          <p:cNvSpPr txBox="1"/>
          <p:nvPr/>
        </p:nvSpPr>
        <p:spPr>
          <a:xfrm>
            <a:off x="4739917" y="5855804"/>
            <a:ext cx="4555347" cy="584775"/>
          </a:xfrm>
          <a:prstGeom prst="rect">
            <a:avLst/>
          </a:prstGeom>
          <a:noFill/>
        </p:spPr>
        <p:txBody>
          <a:bodyPr wrap="square" rtlCol="0">
            <a:spAutoFit/>
          </a:bodyPr>
          <a:lstStyle/>
          <a:p>
            <a:r>
              <a:rPr lang="en-US" b="1" dirty="0"/>
              <a:t>Myeloma</a:t>
            </a:r>
            <a:r>
              <a:rPr lang="cs-CZ" dirty="0"/>
              <a:t> </a:t>
            </a:r>
            <a:r>
              <a:rPr lang="cs-CZ" sz="1400" dirty="0" smtClean="0"/>
              <a:t>= </a:t>
            </a:r>
            <a:r>
              <a:rPr lang="cs-CZ" sz="1400" dirty="0" err="1" smtClean="0"/>
              <a:t>cancer</a:t>
            </a:r>
            <a:r>
              <a:rPr lang="cs-CZ" sz="1400" dirty="0" smtClean="0"/>
              <a:t> of plasma </a:t>
            </a:r>
            <a:r>
              <a:rPr lang="cs-CZ" sz="1400" dirty="0" err="1" smtClean="0"/>
              <a:t>cells</a:t>
            </a:r>
            <a:r>
              <a:rPr lang="cs-CZ" sz="1400" dirty="0" smtClean="0"/>
              <a:t> </a:t>
            </a:r>
          </a:p>
          <a:p>
            <a:r>
              <a:rPr lang="cs-CZ" sz="1400" dirty="0"/>
              <a:t>	</a:t>
            </a:r>
            <a:r>
              <a:rPr lang="cs-CZ" sz="1400" dirty="0" smtClean="0"/>
              <a:t> 	          in the bone </a:t>
            </a:r>
            <a:r>
              <a:rPr lang="cs-CZ" sz="1400" dirty="0" err="1" smtClean="0"/>
              <a:t>marrow</a:t>
            </a:r>
            <a:endParaRPr lang="en-US" sz="1400" dirty="0"/>
          </a:p>
        </p:txBody>
      </p:sp>
    </p:spTree>
    <p:extLst>
      <p:ext uri="{BB962C8B-B14F-4D97-AF65-F5344CB8AC3E}">
        <p14:creationId xmlns:p14="http://schemas.microsoft.com/office/powerpoint/2010/main" val="1898080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DB0013"/>
                </a:solidFill>
                <a:latin typeface="Cambria"/>
                <a:cs typeface="Cambria"/>
              </a:rPr>
              <a:t>Authentic report</a:t>
            </a:r>
            <a:r>
              <a:rPr lang="cs-CZ" i="1" dirty="0" smtClean="0">
                <a:solidFill>
                  <a:srgbClr val="DB0013"/>
                </a:solidFill>
                <a:latin typeface="Cambria"/>
                <a:cs typeface="Cambria"/>
              </a:rPr>
              <a:t> 1</a:t>
            </a:r>
            <a:endParaRPr lang="en-US" dirty="0"/>
          </a:p>
        </p:txBody>
      </p:sp>
      <p:pic>
        <p:nvPicPr>
          <p:cNvPr id="7" name="Picture 6" descr="Ukážka 1.png"/>
          <p:cNvPicPr>
            <a:picLocks noChangeAspect="1"/>
          </p:cNvPicPr>
          <p:nvPr/>
        </p:nvPicPr>
        <p:blipFill rotWithShape="1">
          <a:blip r:embed="rId3">
            <a:extLst>
              <a:ext uri="{28A0092B-C50C-407E-A947-70E740481C1C}">
                <a14:useLocalDpi xmlns:a14="http://schemas.microsoft.com/office/drawing/2010/main" val="0"/>
              </a:ext>
            </a:extLst>
          </a:blip>
          <a:srcRect l="1921" r="11784"/>
          <a:stretch/>
        </p:blipFill>
        <p:spPr>
          <a:xfrm>
            <a:off x="108090" y="1657818"/>
            <a:ext cx="8939888" cy="2511660"/>
          </a:xfrm>
          <a:prstGeom prst="rect">
            <a:avLst/>
          </a:prstGeom>
        </p:spPr>
      </p:pic>
      <p:sp>
        <p:nvSpPr>
          <p:cNvPr id="8" name="TextBox 7"/>
          <p:cNvSpPr txBox="1"/>
          <p:nvPr/>
        </p:nvSpPr>
        <p:spPr>
          <a:xfrm>
            <a:off x="164835" y="4270225"/>
            <a:ext cx="4421478" cy="646331"/>
          </a:xfrm>
          <a:prstGeom prst="rect">
            <a:avLst/>
          </a:prstGeom>
          <a:noFill/>
        </p:spPr>
        <p:txBody>
          <a:bodyPr wrap="none" rtlCol="0">
            <a:spAutoFit/>
          </a:bodyPr>
          <a:lstStyle/>
          <a:p>
            <a:r>
              <a:rPr lang="en-US" b="1" dirty="0" err="1" smtClean="0"/>
              <a:t>Décollement</a:t>
            </a:r>
            <a:r>
              <a:rPr lang="en-US" dirty="0" smtClean="0"/>
              <a:t> </a:t>
            </a:r>
            <a:r>
              <a:rPr lang="cs-CZ" dirty="0"/>
              <a:t> </a:t>
            </a:r>
            <a:r>
              <a:rPr lang="cs-CZ" dirty="0" smtClean="0"/>
              <a:t>=</a:t>
            </a:r>
            <a:r>
              <a:rPr lang="en-US" dirty="0" smtClean="0"/>
              <a:t> severe damage of soft tissues</a:t>
            </a:r>
            <a:endParaRPr lang="en-US" dirty="0"/>
          </a:p>
          <a:p>
            <a:endParaRPr lang="en-US" dirty="0"/>
          </a:p>
        </p:txBody>
      </p:sp>
    </p:spTree>
    <p:extLst>
      <p:ext uri="{BB962C8B-B14F-4D97-AF65-F5344CB8AC3E}">
        <p14:creationId xmlns:p14="http://schemas.microsoft.com/office/powerpoint/2010/main" val="23231803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DB0013"/>
                </a:solidFill>
                <a:latin typeface="Cambria"/>
                <a:cs typeface="Cambria"/>
              </a:rPr>
              <a:t>Authentic report</a:t>
            </a:r>
            <a:r>
              <a:rPr lang="cs-CZ" i="1" dirty="0" smtClean="0">
                <a:solidFill>
                  <a:srgbClr val="DB0013"/>
                </a:solidFill>
                <a:latin typeface="Cambria"/>
                <a:cs typeface="Cambria"/>
              </a:rPr>
              <a:t> 2</a:t>
            </a:r>
            <a:endParaRPr lang="en-US" i="1" dirty="0">
              <a:solidFill>
                <a:srgbClr val="DB0013"/>
              </a:solidFill>
              <a:latin typeface="Cambria"/>
              <a:cs typeface="Cambria"/>
            </a:endParaRPr>
          </a:p>
        </p:txBody>
      </p:sp>
      <p:pic>
        <p:nvPicPr>
          <p:cNvPr id="4" name="Picture 3" descr="Ukážka 2.png"/>
          <p:cNvPicPr>
            <a:picLocks noChangeAspect="1"/>
          </p:cNvPicPr>
          <p:nvPr/>
        </p:nvPicPr>
        <p:blipFill rotWithShape="1">
          <a:blip r:embed="rId2">
            <a:extLst>
              <a:ext uri="{28A0092B-C50C-407E-A947-70E740481C1C}">
                <a14:useLocalDpi xmlns:a14="http://schemas.microsoft.com/office/drawing/2010/main" val="0"/>
              </a:ext>
            </a:extLst>
          </a:blip>
          <a:srcRect b="37657"/>
          <a:stretch/>
        </p:blipFill>
        <p:spPr>
          <a:xfrm>
            <a:off x="0" y="1622941"/>
            <a:ext cx="9144000" cy="2547102"/>
          </a:xfrm>
          <a:prstGeom prst="rect">
            <a:avLst/>
          </a:prstGeom>
        </p:spPr>
      </p:pic>
      <p:sp>
        <p:nvSpPr>
          <p:cNvPr id="5" name="TextBox 4"/>
          <p:cNvSpPr txBox="1"/>
          <p:nvPr/>
        </p:nvSpPr>
        <p:spPr>
          <a:xfrm>
            <a:off x="1756512" y="4228621"/>
            <a:ext cx="7242237" cy="2246769"/>
          </a:xfrm>
          <a:prstGeom prst="rect">
            <a:avLst/>
          </a:prstGeom>
          <a:noFill/>
        </p:spPr>
        <p:txBody>
          <a:bodyPr wrap="square" rtlCol="0">
            <a:spAutoFit/>
          </a:bodyPr>
          <a:lstStyle/>
          <a:p>
            <a:pPr marL="2147888" indent="-2147888"/>
            <a:r>
              <a:rPr lang="en-US" sz="2000" b="1" dirty="0" smtClean="0">
                <a:latin typeface="Cambria"/>
                <a:cs typeface="Cambria"/>
              </a:rPr>
              <a:t>Fr. </a:t>
            </a:r>
            <a:r>
              <a:rPr lang="en-US" sz="2000" b="1" dirty="0" err="1">
                <a:latin typeface="Cambria"/>
                <a:cs typeface="Cambria"/>
              </a:rPr>
              <a:t>a</a:t>
            </a:r>
            <a:r>
              <a:rPr lang="en-US" sz="2000" b="1" dirty="0" err="1" smtClean="0">
                <a:latin typeface="Cambria"/>
                <a:cs typeface="Cambria"/>
              </a:rPr>
              <a:t>perta</a:t>
            </a:r>
            <a:r>
              <a:rPr lang="en-US" sz="2000" b="1" dirty="0" smtClean="0">
                <a:latin typeface="Cambria"/>
                <a:cs typeface="Cambria"/>
              </a:rPr>
              <a:t> TSCHERNE I</a:t>
            </a:r>
          </a:p>
          <a:p>
            <a:pPr marL="2147888" indent="-2147888"/>
            <a:r>
              <a:rPr lang="en-US" sz="2000" dirty="0" smtClean="0">
                <a:latin typeface="Cambria"/>
                <a:cs typeface="Cambria"/>
              </a:rPr>
              <a:t>- open fracture with small skin injury without its contusion</a:t>
            </a:r>
          </a:p>
          <a:p>
            <a:pPr marL="2147888" indent="-2147888"/>
            <a:r>
              <a:rPr lang="en-US" sz="2000" dirty="0" smtClean="0">
                <a:latin typeface="Cambria"/>
                <a:cs typeface="Cambria"/>
              </a:rPr>
              <a:t>- negligible bacterial contamination</a:t>
            </a:r>
            <a:endParaRPr lang="en-US" sz="2000" dirty="0">
              <a:latin typeface="Cambria"/>
              <a:cs typeface="Cambria"/>
            </a:endParaRPr>
          </a:p>
          <a:p>
            <a:r>
              <a:rPr lang="en-US" sz="2000" dirty="0" err="1" smtClean="0">
                <a:latin typeface="Cambria"/>
                <a:cs typeface="Cambria"/>
              </a:rPr>
              <a:t>Profesor</a:t>
            </a:r>
            <a:r>
              <a:rPr lang="en-US" sz="2000" dirty="0" smtClean="0">
                <a:latin typeface="Cambria"/>
                <a:cs typeface="Cambria"/>
              </a:rPr>
              <a:t> </a:t>
            </a:r>
            <a:r>
              <a:rPr lang="en-US" sz="2000" dirty="0">
                <a:latin typeface="Cambria"/>
                <a:cs typeface="Cambria"/>
              </a:rPr>
              <a:t>Dr. </a:t>
            </a:r>
            <a:r>
              <a:rPr lang="en-US" sz="2000" dirty="0" err="1">
                <a:latin typeface="Cambria"/>
                <a:cs typeface="Cambria"/>
              </a:rPr>
              <a:t>Harald</a:t>
            </a:r>
            <a:r>
              <a:rPr lang="en-US" sz="2000" dirty="0">
                <a:latin typeface="Cambria"/>
                <a:cs typeface="Cambria"/>
              </a:rPr>
              <a:t> </a:t>
            </a:r>
            <a:r>
              <a:rPr lang="en-US" sz="2000" b="1" dirty="0" err="1" smtClean="0">
                <a:latin typeface="Cambria"/>
                <a:cs typeface="Cambria"/>
              </a:rPr>
              <a:t>Tscherne</a:t>
            </a:r>
            <a:r>
              <a:rPr lang="en-US" sz="2000" dirty="0" smtClean="0">
                <a:latin typeface="Cambria"/>
                <a:cs typeface="Cambria"/>
              </a:rPr>
              <a:t> (1933), Traumatology Clinic, Hannover: </a:t>
            </a:r>
            <a:r>
              <a:rPr lang="en-US" sz="2000" i="1" dirty="0" smtClean="0">
                <a:latin typeface="Cambria"/>
                <a:cs typeface="Cambria"/>
              </a:rPr>
              <a:t>Classification of fractures </a:t>
            </a:r>
            <a:r>
              <a:rPr lang="en-US" sz="2000" dirty="0" smtClean="0">
                <a:latin typeface="Cambria"/>
                <a:cs typeface="Cambria"/>
              </a:rPr>
              <a:t>published in 1982, T. divides fracture into open and closed. The most important</a:t>
            </a:r>
            <a:r>
              <a:rPr lang="cs-CZ" sz="2000" dirty="0" smtClean="0">
                <a:latin typeface="Cambria"/>
                <a:cs typeface="Cambria"/>
              </a:rPr>
              <a:t> </a:t>
            </a:r>
            <a:r>
              <a:rPr lang="cs-CZ" sz="2000" dirty="0" err="1" smtClean="0">
                <a:latin typeface="Cambria"/>
                <a:cs typeface="Cambria"/>
              </a:rPr>
              <a:t>criterium</a:t>
            </a:r>
            <a:r>
              <a:rPr lang="cs-CZ" sz="2000" dirty="0" smtClean="0">
                <a:latin typeface="Cambria"/>
                <a:cs typeface="Cambria"/>
              </a:rPr>
              <a:t> </a:t>
            </a:r>
            <a:r>
              <a:rPr lang="en-US" sz="2000" dirty="0" smtClean="0">
                <a:latin typeface="Cambria"/>
                <a:cs typeface="Cambria"/>
              </a:rPr>
              <a:t>for him is the degree of the soft tissue damage.	 </a:t>
            </a:r>
          </a:p>
        </p:txBody>
      </p:sp>
      <p:pic>
        <p:nvPicPr>
          <p:cNvPr id="6" name="Picture 5"/>
          <p:cNvPicPr>
            <a:picLocks noChangeAspect="1"/>
          </p:cNvPicPr>
          <p:nvPr/>
        </p:nvPicPr>
        <p:blipFill>
          <a:blip r:embed="rId3"/>
          <a:stretch>
            <a:fillRect/>
          </a:stretch>
        </p:blipFill>
        <p:spPr>
          <a:xfrm>
            <a:off x="200558" y="4228621"/>
            <a:ext cx="1409700" cy="2032000"/>
          </a:xfrm>
          <a:prstGeom prst="rect">
            <a:avLst/>
          </a:prstGeom>
        </p:spPr>
      </p:pic>
    </p:spTree>
    <p:extLst>
      <p:ext uri="{BB962C8B-B14F-4D97-AF65-F5344CB8AC3E}">
        <p14:creationId xmlns:p14="http://schemas.microsoft.com/office/powerpoint/2010/main" val="24306478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solidFill>
                  <a:srgbClr val="DB0013"/>
                </a:solidFill>
                <a:latin typeface="Cambria"/>
                <a:cs typeface="Cambria"/>
              </a:rPr>
              <a:t>Authentic report</a:t>
            </a:r>
            <a:r>
              <a:rPr lang="cs-CZ" i="1" dirty="0" smtClean="0">
                <a:solidFill>
                  <a:srgbClr val="DB0013"/>
                </a:solidFill>
                <a:latin typeface="Cambria"/>
                <a:cs typeface="Cambria"/>
              </a:rPr>
              <a:t> 3</a:t>
            </a:r>
            <a:endParaRPr lang="en-US" dirty="0"/>
          </a:p>
        </p:txBody>
      </p:sp>
      <p:sp>
        <p:nvSpPr>
          <p:cNvPr id="3" name="Content Placeholder 2"/>
          <p:cNvSpPr>
            <a:spLocks noGrp="1"/>
          </p:cNvSpPr>
          <p:nvPr>
            <p:ph idx="1"/>
          </p:nvPr>
        </p:nvSpPr>
        <p:spPr/>
        <p:txBody>
          <a:bodyPr/>
          <a:lstStyle/>
          <a:p>
            <a:pPr marL="0" indent="0">
              <a:buNone/>
            </a:pPr>
            <a:endParaRPr lang="cs-CZ" dirty="0" smtClean="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199"/>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94785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731824" cy="1143000"/>
          </a:xfrm>
        </p:spPr>
        <p:txBody>
          <a:bodyPr>
            <a:normAutofit/>
          </a:bodyPr>
          <a:lstStyle/>
          <a:p>
            <a:pPr algn="l"/>
            <a:r>
              <a:rPr lang="en-US" sz="5400" dirty="0">
                <a:solidFill>
                  <a:srgbClr val="DB0013"/>
                </a:solidFill>
                <a:latin typeface="Cambria"/>
                <a:cs typeface="Cambria"/>
              </a:rPr>
              <a:t>1</a:t>
            </a:r>
          </a:p>
        </p:txBody>
      </p:sp>
      <p:sp>
        <p:nvSpPr>
          <p:cNvPr id="6" name="Content Placeholder 5"/>
          <p:cNvSpPr>
            <a:spLocks noGrp="1"/>
          </p:cNvSpPr>
          <p:nvPr>
            <p:ph sz="quarter" idx="1"/>
          </p:nvPr>
        </p:nvSpPr>
        <p:spPr>
          <a:xfrm>
            <a:off x="148628" y="3799407"/>
            <a:ext cx="8807442" cy="3053255"/>
          </a:xfrm>
        </p:spPr>
        <p:txBody>
          <a:bodyPr>
            <a:noAutofit/>
          </a:bodyPr>
          <a:lstStyle/>
          <a:p>
            <a:pPr marL="0" indent="0" algn="just">
              <a:lnSpc>
                <a:spcPct val="80000"/>
              </a:lnSpc>
              <a:buNone/>
            </a:pPr>
            <a:r>
              <a:rPr lang="en-US" sz="2200" dirty="0">
                <a:latin typeface="Cambria"/>
                <a:cs typeface="Cambria"/>
              </a:rPr>
              <a:t>A 45-year-old woman presented with a 3-month history of generalized body pains nonresponsive to analgesic agents. Along with low back pain, she had progressive difficulty in getting up from sitting and supine positions and in walking. </a:t>
            </a:r>
            <a:r>
              <a:rPr lang="en-US" sz="2200" u="sng" dirty="0">
                <a:latin typeface="Cambria"/>
                <a:cs typeface="Cambria"/>
              </a:rPr>
              <a:t>There was no history of trauma</a:t>
            </a:r>
            <a:r>
              <a:rPr lang="en-US" sz="2200" dirty="0">
                <a:latin typeface="Cambria"/>
                <a:cs typeface="Cambria"/>
              </a:rPr>
              <a:t> or any medication intake. She is an orthodox believer who wears a black veil outdoors and is completely covered, with little exposure to the sun. An </a:t>
            </a:r>
            <a:r>
              <a:rPr lang="en-US" sz="2200" dirty="0" err="1">
                <a:latin typeface="Cambria"/>
                <a:cs typeface="Cambria"/>
              </a:rPr>
              <a:t>anteroposterior</a:t>
            </a:r>
            <a:r>
              <a:rPr lang="en-US" sz="2200" dirty="0">
                <a:latin typeface="Cambria"/>
                <a:cs typeface="Cambria"/>
              </a:rPr>
              <a:t> radio-graph of the pelvis showed an </a:t>
            </a:r>
            <a:r>
              <a:rPr lang="en-US" sz="2200" i="1" dirty="0" err="1">
                <a:solidFill>
                  <a:srgbClr val="C00000"/>
                </a:solidFill>
                <a:latin typeface="Cambria"/>
                <a:cs typeface="Cambria"/>
              </a:rPr>
              <a:t>undisplaced</a:t>
            </a:r>
            <a:r>
              <a:rPr lang="en-US" sz="2200" i="1" dirty="0">
                <a:solidFill>
                  <a:srgbClr val="C00000"/>
                </a:solidFill>
                <a:latin typeface="Cambria"/>
                <a:cs typeface="Cambria"/>
              </a:rPr>
              <a:t> transverse fracture of the shaft of both femurs</a:t>
            </a:r>
            <a:r>
              <a:rPr lang="en-US" sz="2200" dirty="0">
                <a:latin typeface="Cambria"/>
                <a:cs typeface="Cambria"/>
              </a:rPr>
              <a:t>. The patient was treated with therapeutic doses of calcium and vitamin D supplements.</a:t>
            </a:r>
          </a:p>
        </p:txBody>
      </p:sp>
      <p:pic>
        <p:nvPicPr>
          <p:cNvPr id="7" name="Picture 6" descr="shaft fractu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3570" y="229670"/>
            <a:ext cx="7302500" cy="3403600"/>
          </a:xfrm>
          <a:prstGeom prst="rect">
            <a:avLst/>
          </a:prstGeom>
        </p:spPr>
      </p:pic>
    </p:spTree>
    <p:extLst>
      <p:ext uri="{BB962C8B-B14F-4D97-AF65-F5344CB8AC3E}">
        <p14:creationId xmlns:p14="http://schemas.microsoft.com/office/powerpoint/2010/main" val="2764349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88957" y="2661465"/>
            <a:ext cx="7289800" cy="33774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1123661" cy="1143000"/>
          </a:xfrm>
        </p:spPr>
        <p:txBody>
          <a:bodyPr>
            <a:normAutofit/>
          </a:bodyPr>
          <a:lstStyle/>
          <a:p>
            <a:r>
              <a:rPr lang="en-US" sz="5400" dirty="0">
                <a:solidFill>
                  <a:srgbClr val="DB0013"/>
                </a:solidFill>
                <a:latin typeface="Cambria"/>
                <a:cs typeface="Cambria"/>
              </a:rPr>
              <a:t>2</a:t>
            </a:r>
          </a:p>
        </p:txBody>
      </p:sp>
      <p:sp>
        <p:nvSpPr>
          <p:cNvPr id="3" name="Content Placeholder 2"/>
          <p:cNvSpPr>
            <a:spLocks noGrp="1"/>
          </p:cNvSpPr>
          <p:nvPr>
            <p:ph sz="quarter" idx="1"/>
          </p:nvPr>
        </p:nvSpPr>
        <p:spPr>
          <a:xfrm>
            <a:off x="376127" y="3134314"/>
            <a:ext cx="8602630" cy="3518739"/>
          </a:xfrm>
        </p:spPr>
        <p:txBody>
          <a:bodyPr>
            <a:normAutofit/>
          </a:bodyPr>
          <a:lstStyle/>
          <a:p>
            <a:pPr marL="0" indent="0" algn="just">
              <a:buNone/>
            </a:pPr>
            <a:r>
              <a:rPr lang="en-US" sz="2400" dirty="0">
                <a:latin typeface="Cambria"/>
                <a:cs typeface="Cambria"/>
              </a:rPr>
              <a:t>An 18-year-old slightly intoxicated man was </a:t>
            </a:r>
            <a:r>
              <a:rPr lang="en-US" sz="2400" u="sng" dirty="0">
                <a:latin typeface="Cambria"/>
                <a:cs typeface="Cambria"/>
              </a:rPr>
              <a:t>assaulted with a glass bottle</a:t>
            </a:r>
            <a:r>
              <a:rPr lang="en-US" sz="2400" dirty="0">
                <a:latin typeface="Cambria"/>
                <a:cs typeface="Cambria"/>
              </a:rPr>
              <a:t> on the left parietal region of his head and had a 5-minute loss of consciousness. Two hours after the injury he was presented to a local emergency with severe headache, nausea, and repeated vomiting. Computed tomography of the head revealed a 2.5-cm </a:t>
            </a:r>
            <a:r>
              <a:rPr lang="en-US" sz="2400" i="1" dirty="0">
                <a:solidFill>
                  <a:srgbClr val="C00000"/>
                </a:solidFill>
                <a:latin typeface="Cambria"/>
                <a:cs typeface="Cambria"/>
              </a:rPr>
              <a:t>epidural hematoma in the left parietal region </a:t>
            </a:r>
            <a:r>
              <a:rPr lang="en-US" sz="2400" dirty="0">
                <a:latin typeface="Cambria"/>
                <a:cs typeface="Cambria"/>
              </a:rPr>
              <a:t>(Panels A and B) </a:t>
            </a:r>
            <a:r>
              <a:rPr lang="en-US" sz="2400" i="1" dirty="0">
                <a:latin typeface="Cambria"/>
                <a:cs typeface="Cambria"/>
              </a:rPr>
              <a:t>underlying</a:t>
            </a:r>
            <a:r>
              <a:rPr lang="en-US" sz="2400" i="1" dirty="0">
                <a:solidFill>
                  <a:srgbClr val="FFFFFF"/>
                </a:solidFill>
                <a:latin typeface="Cambria"/>
                <a:cs typeface="Cambria"/>
              </a:rPr>
              <a:t> </a:t>
            </a:r>
            <a:r>
              <a:rPr lang="en-US" sz="2400" i="1" dirty="0">
                <a:latin typeface="Cambria"/>
                <a:cs typeface="Cambria"/>
              </a:rPr>
              <a:t>a </a:t>
            </a:r>
            <a:r>
              <a:rPr lang="en-US" sz="2400" i="1" dirty="0">
                <a:solidFill>
                  <a:srgbClr val="C00000"/>
                </a:solidFill>
                <a:latin typeface="Cambria"/>
                <a:cs typeface="Cambria"/>
              </a:rPr>
              <a:t>linear </a:t>
            </a:r>
            <a:r>
              <a:rPr lang="en-US" sz="2400" i="1" dirty="0" err="1">
                <a:solidFill>
                  <a:srgbClr val="C00000"/>
                </a:solidFill>
                <a:latin typeface="Cambria"/>
                <a:cs typeface="Cambria"/>
              </a:rPr>
              <a:t>nondisplaced</a:t>
            </a:r>
            <a:r>
              <a:rPr lang="en-US" sz="2400" i="1" dirty="0">
                <a:solidFill>
                  <a:srgbClr val="C00000"/>
                </a:solidFill>
                <a:latin typeface="Cambria"/>
                <a:cs typeface="Cambria"/>
              </a:rPr>
              <a:t> skull fracture </a:t>
            </a:r>
            <a:r>
              <a:rPr lang="en-US" sz="2400" dirty="0">
                <a:latin typeface="Cambria"/>
                <a:cs typeface="Cambria"/>
              </a:rPr>
              <a:t>(Panel C, arrows).</a:t>
            </a:r>
            <a:endParaRPr lang="en-US" sz="2400" dirty="0"/>
          </a:p>
        </p:txBody>
      </p:sp>
      <p:pic>
        <p:nvPicPr>
          <p:cNvPr id="4" name="Picture 3" descr="Hematom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8957" y="200640"/>
            <a:ext cx="7289800" cy="2692400"/>
          </a:xfrm>
          <a:prstGeom prst="rect">
            <a:avLst/>
          </a:prstGeom>
        </p:spPr>
      </p:pic>
    </p:spTree>
    <p:extLst>
      <p:ext uri="{BB962C8B-B14F-4D97-AF65-F5344CB8AC3E}">
        <p14:creationId xmlns:p14="http://schemas.microsoft.com/office/powerpoint/2010/main" val="13756464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137173" cy="1143000"/>
          </a:xfrm>
        </p:spPr>
        <p:txBody>
          <a:bodyPr>
            <a:normAutofit/>
          </a:bodyPr>
          <a:lstStyle/>
          <a:p>
            <a:r>
              <a:rPr lang="en-US" sz="5400" dirty="0">
                <a:solidFill>
                  <a:srgbClr val="DB0013"/>
                </a:solidFill>
                <a:latin typeface="Cambria"/>
                <a:cs typeface="Cambria"/>
              </a:rPr>
              <a:t>3</a:t>
            </a:r>
          </a:p>
        </p:txBody>
      </p:sp>
      <p:sp>
        <p:nvSpPr>
          <p:cNvPr id="10" name="Content Placeholder 2"/>
          <p:cNvSpPr>
            <a:spLocks noGrp="1"/>
          </p:cNvSpPr>
          <p:nvPr>
            <p:ph sz="quarter" idx="1"/>
          </p:nvPr>
        </p:nvSpPr>
        <p:spPr>
          <a:xfrm>
            <a:off x="457200" y="1634708"/>
            <a:ext cx="8537978" cy="5072386"/>
          </a:xfrm>
        </p:spPr>
        <p:txBody>
          <a:bodyPr>
            <a:normAutofit lnSpcReduction="10000"/>
          </a:bodyPr>
          <a:lstStyle/>
          <a:p>
            <a:pPr marL="0" indent="0">
              <a:buNone/>
            </a:pPr>
            <a:r>
              <a:rPr lang="en-US" sz="2400" dirty="0">
                <a:latin typeface="Cambria"/>
                <a:cs typeface="Cambria"/>
              </a:rPr>
              <a:t>A 21-year-old man </a:t>
            </a:r>
          </a:p>
          <a:p>
            <a:pPr marL="0" indent="0">
              <a:buNone/>
            </a:pPr>
            <a:r>
              <a:rPr lang="en-US" sz="2400" dirty="0">
                <a:latin typeface="Cambria"/>
                <a:cs typeface="Cambria"/>
              </a:rPr>
              <a:t>presented after being </a:t>
            </a:r>
          </a:p>
          <a:p>
            <a:pPr marL="0" indent="0">
              <a:buNone/>
            </a:pPr>
            <a:r>
              <a:rPr lang="en-US" sz="2400" u="sng" dirty="0">
                <a:latin typeface="Cambria"/>
                <a:cs typeface="Cambria"/>
              </a:rPr>
              <a:t>struck with a gun on </a:t>
            </a:r>
          </a:p>
          <a:p>
            <a:pPr marL="0" indent="0">
              <a:buNone/>
            </a:pPr>
            <a:r>
              <a:rPr lang="en-US" sz="2400" u="sng" dirty="0">
                <a:latin typeface="Cambria"/>
                <a:cs typeface="Cambria"/>
              </a:rPr>
              <a:t>his right lower jaw</a:t>
            </a:r>
            <a:r>
              <a:rPr lang="en-US" sz="2400" dirty="0">
                <a:latin typeface="Cambria"/>
                <a:cs typeface="Cambria"/>
              </a:rPr>
              <a:t>. </a:t>
            </a:r>
          </a:p>
          <a:p>
            <a:pPr marL="0" indent="0">
              <a:buNone/>
            </a:pPr>
            <a:r>
              <a:rPr lang="en-US" sz="2400" dirty="0">
                <a:latin typeface="Cambria"/>
                <a:cs typeface="Cambria"/>
              </a:rPr>
              <a:t>Examination revealed </a:t>
            </a:r>
          </a:p>
          <a:p>
            <a:pPr marL="0" indent="0">
              <a:buNone/>
            </a:pPr>
            <a:r>
              <a:rPr lang="en-US" sz="2400" dirty="0">
                <a:latin typeface="Cambria"/>
                <a:cs typeface="Cambria"/>
              </a:rPr>
              <a:t>displacement of the </a:t>
            </a:r>
          </a:p>
          <a:p>
            <a:pPr marL="0" indent="0" algn="just">
              <a:buNone/>
            </a:pPr>
            <a:r>
              <a:rPr lang="en-US" sz="2400" dirty="0">
                <a:latin typeface="Cambria"/>
                <a:cs typeface="Cambria"/>
              </a:rPr>
              <a:t>left half of his mandible with malocclusion on biting (Panel A). Computed tomography showed a </a:t>
            </a:r>
            <a:r>
              <a:rPr lang="en-US" sz="2400" i="1" dirty="0">
                <a:solidFill>
                  <a:srgbClr val="C00000"/>
                </a:solidFill>
                <a:latin typeface="Cambria"/>
                <a:cs typeface="Cambria"/>
              </a:rPr>
              <a:t>fracture of the left mandible and a fracture of the right mandibular body and angle </a:t>
            </a:r>
            <a:r>
              <a:rPr lang="en-US" sz="2400" dirty="0">
                <a:latin typeface="Cambria"/>
                <a:cs typeface="Cambria"/>
              </a:rPr>
              <a:t>(Panel B). Given the U shape of the mandible, it is common for contralateral fractures to result from major injury. Intravenous analgesics and antibiotics were given; the patient underwent </a:t>
            </a:r>
            <a:r>
              <a:rPr lang="en-US" sz="2400" i="1" dirty="0">
                <a:solidFill>
                  <a:srgbClr val="C00000"/>
                </a:solidFill>
                <a:latin typeface="Cambria"/>
                <a:cs typeface="Cambria"/>
              </a:rPr>
              <a:t>open reduction with internal fixation of his fractures</a:t>
            </a:r>
            <a:r>
              <a:rPr lang="en-US" sz="2400" i="1" dirty="0">
                <a:latin typeface="Cambria"/>
                <a:cs typeface="Cambria"/>
              </a:rPr>
              <a:t>.</a:t>
            </a:r>
            <a:r>
              <a:rPr lang="en-US" sz="2400" i="1" dirty="0">
                <a:solidFill>
                  <a:srgbClr val="FF0000"/>
                </a:solidFill>
                <a:latin typeface="Cambria"/>
                <a:cs typeface="Cambria"/>
              </a:rPr>
              <a:t> </a:t>
            </a:r>
          </a:p>
        </p:txBody>
      </p:sp>
      <p:pic>
        <p:nvPicPr>
          <p:cNvPr id="9" name="Picture 8" descr="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1651" y="171740"/>
            <a:ext cx="5333527" cy="3706512"/>
          </a:xfrm>
          <a:prstGeom prst="rect">
            <a:avLst/>
          </a:prstGeom>
        </p:spPr>
      </p:pic>
    </p:spTree>
    <p:extLst>
      <p:ext uri="{BB962C8B-B14F-4D97-AF65-F5344CB8AC3E}">
        <p14:creationId xmlns:p14="http://schemas.microsoft.com/office/powerpoint/2010/main" val="9322036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735055" y="1490605"/>
            <a:ext cx="6131859" cy="5175904"/>
          </a:xfrm>
        </p:spPr>
        <p:txBody>
          <a:bodyPr>
            <a:normAutofit lnSpcReduction="10000"/>
          </a:bodyPr>
          <a:lstStyle/>
          <a:p>
            <a:pPr>
              <a:buNone/>
            </a:pPr>
            <a:r>
              <a:rPr lang="cs-CZ" sz="2400" dirty="0" smtClean="0">
                <a:latin typeface="Cambria" pitchFamily="18" charset="0"/>
              </a:rPr>
              <a:t>    </a:t>
            </a:r>
            <a:r>
              <a:rPr lang="en-US" sz="2000" dirty="0" smtClean="0">
                <a:latin typeface="Cambria" pitchFamily="18" charset="0"/>
              </a:rPr>
              <a:t>A 26-year-old man was admitted to this hospital because of back pain</a:t>
            </a:r>
            <a:r>
              <a:rPr lang="cs-CZ" sz="2000" dirty="0" smtClean="0">
                <a:latin typeface="Cambria" pitchFamily="18" charset="0"/>
              </a:rPr>
              <a:t> </a:t>
            </a:r>
            <a:r>
              <a:rPr lang="en-US" sz="2000" dirty="0" smtClean="0">
                <a:latin typeface="Cambria" pitchFamily="18" charset="0"/>
              </a:rPr>
              <a:t>and a mass in the lung. He had been well until 17 days before admission, when he bent down to lift something and felt a sudden snap in his back, followed by pain that was associated with profuse diaphoresis and muscle spasms that extended from the left shoulder to the buttocks but did not radiate to the legs. He was unable to stand up straight and had difficulty breathing and sleeping because of the pain. </a:t>
            </a:r>
            <a:r>
              <a:rPr lang="en-US" sz="2000" dirty="0" smtClean="0">
                <a:latin typeface="Cambria" pitchFamily="18" charset="0"/>
                <a:cs typeface="Times New Roman" pitchFamily="18" charset="0"/>
              </a:rPr>
              <a:t>The next day, magnetic resonance imaging (MRI) of the spine at that facility revealed </a:t>
            </a:r>
            <a:r>
              <a:rPr lang="en-US" sz="2000" i="1" dirty="0" smtClean="0">
                <a:solidFill>
                  <a:srgbClr val="C00000"/>
                </a:solidFill>
                <a:latin typeface="Cambria" pitchFamily="18" charset="0"/>
                <a:cs typeface="Times New Roman" pitchFamily="18" charset="0"/>
              </a:rPr>
              <a:t>a pathologic T9 vertebral fracture </a:t>
            </a:r>
            <a:r>
              <a:rPr lang="en-US" sz="2000" dirty="0" smtClean="0">
                <a:latin typeface="Cambria" pitchFamily="18" charset="0"/>
                <a:cs typeface="Times New Roman" pitchFamily="18" charset="0"/>
              </a:rPr>
              <a:t>with soft-tissue extension beyond the vertebral body, </a:t>
            </a:r>
            <a:r>
              <a:rPr lang="en-US" sz="2000" i="1" dirty="0" smtClean="0">
                <a:solidFill>
                  <a:srgbClr val="C00000"/>
                </a:solidFill>
                <a:latin typeface="Cambria" pitchFamily="18" charset="0"/>
                <a:cs typeface="Times New Roman" pitchFamily="18" charset="0"/>
              </a:rPr>
              <a:t>a chronic anterior wedge-compression fracture of the L1 vertebra</a:t>
            </a:r>
            <a:r>
              <a:rPr lang="en-US" sz="2000" dirty="0" smtClean="0">
                <a:latin typeface="Cambria" pitchFamily="18" charset="0"/>
                <a:cs typeface="Times New Roman" pitchFamily="18" charset="0"/>
              </a:rPr>
              <a:t>, degenerative changes in the L5–S1 </a:t>
            </a:r>
            <a:r>
              <a:rPr lang="en-US" sz="2000" dirty="0" err="1" smtClean="0">
                <a:latin typeface="Cambria" pitchFamily="18" charset="0"/>
                <a:cs typeface="Times New Roman" pitchFamily="18" charset="0"/>
              </a:rPr>
              <a:t>intervertebral</a:t>
            </a:r>
            <a:r>
              <a:rPr lang="en-US" sz="2000" dirty="0" smtClean="0">
                <a:latin typeface="Cambria" pitchFamily="18" charset="0"/>
                <a:cs typeface="Times New Roman" pitchFamily="18" charset="0"/>
              </a:rPr>
              <a:t> joint, and a large pleural effusion on the left side. </a:t>
            </a:r>
            <a:endParaRPr lang="cs-CZ" sz="2000" dirty="0">
              <a:latin typeface="Cambria" pitchFamily="18" charset="0"/>
              <a:cs typeface="Times New Roman" pitchFamily="18" charset="0"/>
            </a:endParaRPr>
          </a:p>
        </p:txBody>
      </p:sp>
      <p:pic>
        <p:nvPicPr>
          <p:cNvPr id="7" name="Picture 3"/>
          <p:cNvPicPr>
            <a:picLocks noChangeAspect="1" noChangeArrowheads="1"/>
          </p:cNvPicPr>
          <p:nvPr/>
        </p:nvPicPr>
        <p:blipFill>
          <a:blip r:embed="rId3"/>
          <a:srcRect/>
          <a:stretch>
            <a:fillRect/>
          </a:stretch>
        </p:blipFill>
        <p:spPr bwMode="auto">
          <a:xfrm>
            <a:off x="457200" y="1316613"/>
            <a:ext cx="2365375" cy="5472112"/>
          </a:xfrm>
          <a:prstGeom prst="rect">
            <a:avLst/>
          </a:prstGeom>
          <a:noFill/>
          <a:ln w="9525" cap="flat">
            <a:noFill/>
            <a:round/>
            <a:headEnd/>
            <a:tailEnd/>
          </a:ln>
          <a:effectLst/>
        </p:spPr>
      </p:pic>
      <p:sp>
        <p:nvSpPr>
          <p:cNvPr id="8" name="Title 1"/>
          <p:cNvSpPr>
            <a:spLocks noGrp="1"/>
          </p:cNvSpPr>
          <p:nvPr>
            <p:ph type="title"/>
          </p:nvPr>
        </p:nvSpPr>
        <p:spPr>
          <a:xfrm>
            <a:off x="457200" y="274638"/>
            <a:ext cx="1137173" cy="1143000"/>
          </a:xfrm>
        </p:spPr>
        <p:txBody>
          <a:bodyPr>
            <a:normAutofit/>
          </a:bodyPr>
          <a:lstStyle/>
          <a:p>
            <a:r>
              <a:rPr lang="cs-CZ" sz="5400" dirty="0" smtClean="0">
                <a:solidFill>
                  <a:srgbClr val="DB0013"/>
                </a:solidFill>
                <a:latin typeface="Cambria"/>
                <a:cs typeface="Cambria"/>
              </a:rPr>
              <a:t>4</a:t>
            </a:r>
            <a:endParaRPr lang="en-US" sz="5400" dirty="0">
              <a:solidFill>
                <a:srgbClr val="DB0013"/>
              </a:solidFill>
              <a:latin typeface="Cambria"/>
              <a:cs typeface="Cambria"/>
            </a:endParaRPr>
          </a:p>
        </p:txBody>
      </p:sp>
    </p:spTree>
    <p:extLst>
      <p:ext uri="{BB962C8B-B14F-4D97-AF65-F5344CB8AC3E}">
        <p14:creationId xmlns:p14="http://schemas.microsoft.com/office/powerpoint/2010/main" val="23076342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404140" y="-193970"/>
            <a:ext cx="5656729" cy="6857999"/>
          </a:xfrm>
        </p:spPr>
        <p:txBody>
          <a:bodyPr>
            <a:noAutofit/>
          </a:bodyPr>
          <a:lstStyle/>
          <a:p>
            <a:pPr fontAlgn="base">
              <a:buNone/>
            </a:pPr>
            <a:r>
              <a:rPr lang="cs-CZ" sz="1800" dirty="0" smtClean="0">
                <a:latin typeface="Cambria" pitchFamily="18" charset="0"/>
              </a:rPr>
              <a:t>      </a:t>
            </a:r>
          </a:p>
          <a:p>
            <a:pPr fontAlgn="base">
              <a:buNone/>
            </a:pPr>
            <a:endParaRPr lang="cs-CZ" sz="1800" dirty="0">
              <a:latin typeface="Cambria" pitchFamily="18" charset="0"/>
            </a:endParaRPr>
          </a:p>
          <a:p>
            <a:pPr fontAlgn="base">
              <a:buNone/>
            </a:pPr>
            <a:endParaRPr lang="cs-CZ" sz="1800" dirty="0" smtClean="0">
              <a:latin typeface="Cambria" pitchFamily="18" charset="0"/>
            </a:endParaRPr>
          </a:p>
          <a:p>
            <a:pPr fontAlgn="base">
              <a:buNone/>
            </a:pPr>
            <a:endParaRPr lang="cs-CZ" sz="1800" dirty="0" smtClean="0">
              <a:latin typeface="Cambria" pitchFamily="18" charset="0"/>
            </a:endParaRPr>
          </a:p>
          <a:p>
            <a:pPr fontAlgn="base">
              <a:buNone/>
            </a:pPr>
            <a:r>
              <a:rPr lang="cs-CZ" sz="1800" dirty="0">
                <a:latin typeface="Cambria" pitchFamily="18" charset="0"/>
              </a:rPr>
              <a:t> </a:t>
            </a:r>
            <a:r>
              <a:rPr lang="cs-CZ" sz="1800" dirty="0" smtClean="0">
                <a:latin typeface="Cambria" pitchFamily="18" charset="0"/>
              </a:rPr>
              <a:t>     </a:t>
            </a:r>
          </a:p>
          <a:p>
            <a:pPr fontAlgn="base">
              <a:buNone/>
            </a:pPr>
            <a:r>
              <a:rPr lang="cs-CZ" sz="1800" dirty="0">
                <a:latin typeface="Cambria" pitchFamily="18" charset="0"/>
              </a:rPr>
              <a:t> </a:t>
            </a:r>
            <a:r>
              <a:rPr lang="cs-CZ" sz="1800" dirty="0" smtClean="0">
                <a:latin typeface="Cambria" pitchFamily="18" charset="0"/>
              </a:rPr>
              <a:t>     </a:t>
            </a:r>
            <a:r>
              <a:rPr lang="en-US" sz="1700" dirty="0" smtClean="0">
                <a:latin typeface="Cambria" pitchFamily="18" charset="0"/>
              </a:rPr>
              <a:t>A 34-year-old man was brought to the emergency department at </a:t>
            </a:r>
            <a:r>
              <a:rPr lang="en-US" sz="1700" dirty="0" err="1" smtClean="0">
                <a:latin typeface="Cambria" pitchFamily="18" charset="0"/>
              </a:rPr>
              <a:t>th</a:t>
            </a:r>
            <a:r>
              <a:rPr lang="cs-CZ" sz="1700" dirty="0" smtClean="0">
                <a:latin typeface="Cambria" pitchFamily="18" charset="0"/>
              </a:rPr>
              <a:t>e</a:t>
            </a:r>
            <a:r>
              <a:rPr lang="en-US" sz="1700" dirty="0" smtClean="0">
                <a:latin typeface="Cambria" pitchFamily="18" charset="0"/>
              </a:rPr>
              <a:t> hospital because of multiple traumatic injuries that he sustained when a bomb exploded while he was watching the 2013 Boston Marathon.</a:t>
            </a:r>
            <a:r>
              <a:rPr lang="cs-CZ" sz="1700" dirty="0" smtClean="0">
                <a:latin typeface="Cambria" pitchFamily="18" charset="0"/>
              </a:rPr>
              <a:t> </a:t>
            </a:r>
            <a:r>
              <a:rPr lang="en-US" sz="1700" dirty="0" smtClean="0">
                <a:latin typeface="Cambria" pitchFamily="18" charset="0"/>
              </a:rPr>
              <a:t>At the scene, the patient reportedly lost consciousness, had a complete amputation of his right leg directly below the knee, and had copious blood loss. A plain radiograph of the left tibia and fibula (</a:t>
            </a:r>
            <a:r>
              <a:rPr lang="en-US" sz="1700" u="sng" dirty="0" smtClean="0">
                <a:latin typeface="Cambria" pitchFamily="18" charset="0"/>
              </a:rPr>
              <a:t>Figure 3A</a:t>
            </a:r>
            <a:r>
              <a:rPr lang="cs-CZ" sz="1700" b="1" u="sng" cap="all" dirty="0" smtClean="0">
                <a:latin typeface="Cambria" pitchFamily="18" charset="0"/>
              </a:rPr>
              <a:t> </a:t>
            </a:r>
            <a:r>
              <a:rPr lang="en-US" sz="1700" dirty="0" smtClean="0">
                <a:latin typeface="Cambria" pitchFamily="18" charset="0"/>
              </a:rPr>
              <a:t>Radiographs of the Injuries of the Left Leg) revealed </a:t>
            </a:r>
            <a:r>
              <a:rPr lang="en-US" sz="1700" i="1" dirty="0" smtClean="0">
                <a:solidFill>
                  <a:srgbClr val="C00000"/>
                </a:solidFill>
                <a:latin typeface="Cambria" pitchFamily="18" charset="0"/>
              </a:rPr>
              <a:t>multiple metallic foreign bodies around the knee and a </a:t>
            </a:r>
            <a:r>
              <a:rPr lang="en-US" sz="1700" i="1" dirty="0" err="1" smtClean="0">
                <a:solidFill>
                  <a:srgbClr val="C00000"/>
                </a:solidFill>
                <a:latin typeface="Cambria" pitchFamily="18" charset="0"/>
              </a:rPr>
              <a:t>nondisplaced</a:t>
            </a:r>
            <a:r>
              <a:rPr lang="en-US" sz="1700" i="1" dirty="0" smtClean="0">
                <a:solidFill>
                  <a:srgbClr val="C00000"/>
                </a:solidFill>
                <a:latin typeface="Cambria" pitchFamily="18" charset="0"/>
              </a:rPr>
              <a:t> fracture of </a:t>
            </a:r>
            <a:r>
              <a:rPr lang="en-US" sz="1700" i="1" dirty="0">
                <a:solidFill>
                  <a:srgbClr val="C00000"/>
                </a:solidFill>
                <a:latin typeface="Cambria" pitchFamily="18" charset="0"/>
              </a:rPr>
              <a:t>the lateral </a:t>
            </a:r>
            <a:r>
              <a:rPr lang="en-US" sz="1700" i="1" dirty="0" err="1">
                <a:solidFill>
                  <a:srgbClr val="C00000"/>
                </a:solidFill>
                <a:latin typeface="Cambria" pitchFamily="18" charset="0"/>
              </a:rPr>
              <a:t>tibial</a:t>
            </a:r>
            <a:r>
              <a:rPr lang="en-US" sz="1700" i="1" dirty="0">
                <a:solidFill>
                  <a:srgbClr val="C00000"/>
                </a:solidFill>
                <a:latin typeface="Cambria" pitchFamily="18" charset="0"/>
              </a:rPr>
              <a:t> </a:t>
            </a:r>
            <a:r>
              <a:rPr lang="en-US" sz="1700" i="1" dirty="0" smtClean="0">
                <a:solidFill>
                  <a:srgbClr val="C00000"/>
                </a:solidFill>
                <a:latin typeface="Cambria" pitchFamily="18" charset="0"/>
              </a:rPr>
              <a:t>plateau</a:t>
            </a:r>
            <a:r>
              <a:rPr lang="cs-CZ" sz="1700" i="1" dirty="0" smtClean="0">
                <a:solidFill>
                  <a:srgbClr val="C00000"/>
                </a:solidFill>
                <a:latin typeface="Cambria" pitchFamily="18" charset="0"/>
              </a:rPr>
              <a:t>.</a:t>
            </a:r>
            <a:r>
              <a:rPr lang="en-US" sz="1700" dirty="0" smtClean="0">
                <a:solidFill>
                  <a:srgbClr val="C00000"/>
                </a:solidFill>
                <a:latin typeface="Cambria" pitchFamily="18" charset="0"/>
              </a:rPr>
              <a:t> </a:t>
            </a:r>
            <a:r>
              <a:rPr lang="en-US" sz="1700" dirty="0" smtClean="0">
                <a:latin typeface="Cambria" pitchFamily="18" charset="0"/>
              </a:rPr>
              <a:t>Plain radiographs of the left foot and ankle revealed a</a:t>
            </a:r>
            <a:r>
              <a:rPr lang="en-US" sz="1700" i="1" dirty="0" smtClean="0">
                <a:latin typeface="Cambria" pitchFamily="18" charset="0"/>
              </a:rPr>
              <a:t> </a:t>
            </a:r>
            <a:r>
              <a:rPr lang="en-US" sz="1700" i="1" dirty="0" smtClean="0">
                <a:solidFill>
                  <a:srgbClr val="C00000"/>
                </a:solidFill>
                <a:latin typeface="Cambria" pitchFamily="18" charset="0"/>
              </a:rPr>
              <a:t>comminuted fracture of the calcaneus </a:t>
            </a:r>
            <a:r>
              <a:rPr lang="en-US" sz="1700" dirty="0" smtClean="0">
                <a:latin typeface="Cambria" pitchFamily="18" charset="0"/>
              </a:rPr>
              <a:t>(</a:t>
            </a:r>
            <a:r>
              <a:rPr lang="en-US" sz="1700" u="sng" dirty="0" smtClean="0">
                <a:latin typeface="Cambria" pitchFamily="18" charset="0"/>
              </a:rPr>
              <a:t>Figure 3B</a:t>
            </a:r>
            <a:r>
              <a:rPr lang="en-US" sz="1700" dirty="0" smtClean="0">
                <a:latin typeface="Cambria" pitchFamily="18" charset="0"/>
              </a:rPr>
              <a:t>), </a:t>
            </a:r>
            <a:r>
              <a:rPr lang="en-US" sz="1700" i="1" dirty="0" smtClean="0">
                <a:solidFill>
                  <a:srgbClr val="C00000"/>
                </a:solidFill>
                <a:latin typeface="Cambria" pitchFamily="18" charset="0"/>
              </a:rPr>
              <a:t>minimally displaced cuboid and cuneiform fractures, and subluxation of multiple </a:t>
            </a:r>
            <a:r>
              <a:rPr lang="en-US" sz="1700" i="1" dirty="0" err="1" smtClean="0">
                <a:solidFill>
                  <a:srgbClr val="C00000"/>
                </a:solidFill>
                <a:latin typeface="Cambria" pitchFamily="18" charset="0"/>
              </a:rPr>
              <a:t>tarsometatarsal</a:t>
            </a:r>
            <a:r>
              <a:rPr lang="en-US" sz="1700" i="1" dirty="0" smtClean="0">
                <a:solidFill>
                  <a:srgbClr val="C00000"/>
                </a:solidFill>
                <a:latin typeface="Cambria" pitchFamily="18" charset="0"/>
              </a:rPr>
              <a:t> joints</a:t>
            </a:r>
            <a:r>
              <a:rPr lang="en-US" sz="1700" dirty="0" smtClean="0">
                <a:latin typeface="Cambria" pitchFamily="18" charset="0"/>
              </a:rPr>
              <a:t>, evidence of a ligamentous </a:t>
            </a:r>
            <a:r>
              <a:rPr lang="en-US" sz="1700" dirty="0" err="1" smtClean="0">
                <a:latin typeface="Cambria" pitchFamily="18" charset="0"/>
              </a:rPr>
              <a:t>Lisfranc</a:t>
            </a:r>
            <a:r>
              <a:rPr lang="en-US" sz="1700" dirty="0" smtClean="0">
                <a:latin typeface="Cambria" pitchFamily="18" charset="0"/>
              </a:rPr>
              <a:t> injury (dislocation of the </a:t>
            </a:r>
            <a:r>
              <a:rPr lang="en-US" sz="1700" dirty="0" err="1" smtClean="0">
                <a:latin typeface="Cambria" pitchFamily="18" charset="0"/>
              </a:rPr>
              <a:t>tarsometatarsal</a:t>
            </a:r>
            <a:r>
              <a:rPr lang="en-US" sz="1700" dirty="0" smtClean="0">
                <a:latin typeface="Cambria" pitchFamily="18" charset="0"/>
              </a:rPr>
              <a:t> joints due to </a:t>
            </a:r>
            <a:r>
              <a:rPr lang="en-US" sz="1700" dirty="0" err="1" smtClean="0">
                <a:latin typeface="Cambria" pitchFamily="18" charset="0"/>
              </a:rPr>
              <a:t>midfoot</a:t>
            </a:r>
            <a:r>
              <a:rPr lang="en-US" sz="1700" dirty="0" smtClean="0">
                <a:latin typeface="Cambria" pitchFamily="18" charset="0"/>
              </a:rPr>
              <a:t> trauma; named after the military surgeon in Napoleon's army) (</a:t>
            </a:r>
            <a:r>
              <a:rPr lang="en-US" sz="1700" u="sng" dirty="0" smtClean="0">
                <a:latin typeface="Cambria" pitchFamily="18" charset="0"/>
              </a:rPr>
              <a:t>Figure 3C</a:t>
            </a:r>
            <a:r>
              <a:rPr lang="en-US" sz="1700" dirty="0" smtClean="0">
                <a:latin typeface="Cambria" pitchFamily="18" charset="0"/>
              </a:rPr>
              <a:t>).</a:t>
            </a:r>
          </a:p>
        </p:txBody>
      </p:sp>
      <p:pic>
        <p:nvPicPr>
          <p:cNvPr id="4" name="Picture 3"/>
          <p:cNvPicPr>
            <a:picLocks noChangeAspect="1" noChangeArrowheads="1"/>
          </p:cNvPicPr>
          <p:nvPr/>
        </p:nvPicPr>
        <p:blipFill>
          <a:blip r:embed="rId3"/>
          <a:srcRect/>
          <a:stretch>
            <a:fillRect/>
          </a:stretch>
        </p:blipFill>
        <p:spPr bwMode="auto">
          <a:xfrm>
            <a:off x="150816" y="1748118"/>
            <a:ext cx="3506784" cy="4791075"/>
          </a:xfrm>
          <a:prstGeom prst="rect">
            <a:avLst/>
          </a:prstGeom>
          <a:noFill/>
          <a:ln w="9525" cap="flat">
            <a:noFill/>
            <a:round/>
            <a:headEnd/>
            <a:tailEnd/>
          </a:ln>
          <a:effectLst/>
        </p:spPr>
      </p:pic>
      <p:sp>
        <p:nvSpPr>
          <p:cNvPr id="5" name="Title 1"/>
          <p:cNvSpPr>
            <a:spLocks noGrp="1"/>
          </p:cNvSpPr>
          <p:nvPr>
            <p:ph type="title"/>
          </p:nvPr>
        </p:nvSpPr>
        <p:spPr>
          <a:xfrm>
            <a:off x="457200" y="274638"/>
            <a:ext cx="1137173" cy="1143000"/>
          </a:xfrm>
        </p:spPr>
        <p:txBody>
          <a:bodyPr>
            <a:normAutofit/>
          </a:bodyPr>
          <a:lstStyle/>
          <a:p>
            <a:r>
              <a:rPr lang="cs-CZ" sz="5400" dirty="0" smtClean="0">
                <a:solidFill>
                  <a:srgbClr val="DB0013"/>
                </a:solidFill>
                <a:latin typeface="Cambria"/>
                <a:cs typeface="Cambria"/>
              </a:rPr>
              <a:t>5</a:t>
            </a:r>
            <a:endParaRPr lang="en-US" sz="5400" dirty="0">
              <a:solidFill>
                <a:srgbClr val="DB0013"/>
              </a:solidFill>
              <a:latin typeface="Cambria"/>
              <a:cs typeface="Cambria"/>
            </a:endParaRPr>
          </a:p>
        </p:txBody>
      </p:sp>
    </p:spTree>
    <p:extLst>
      <p:ext uri="{BB962C8B-B14F-4D97-AF65-F5344CB8AC3E}">
        <p14:creationId xmlns:p14="http://schemas.microsoft.com/office/powerpoint/2010/main" val="37196138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Literature</a:t>
            </a:r>
          </a:p>
        </p:txBody>
      </p:sp>
      <p:sp>
        <p:nvSpPr>
          <p:cNvPr id="3" name="Content Placeholder 2"/>
          <p:cNvSpPr>
            <a:spLocks noGrp="1"/>
          </p:cNvSpPr>
          <p:nvPr>
            <p:ph sz="quarter" idx="1"/>
          </p:nvPr>
        </p:nvSpPr>
        <p:spPr/>
        <p:txBody>
          <a:bodyPr>
            <a:normAutofit/>
          </a:bodyPr>
          <a:lstStyle/>
          <a:p>
            <a:r>
              <a:rPr lang="en-US" dirty="0" err="1"/>
              <a:t>Mazánek</a:t>
            </a:r>
            <a:r>
              <a:rPr lang="en-US" dirty="0"/>
              <a:t>, J.: </a:t>
            </a:r>
            <a:r>
              <a:rPr lang="en-US" dirty="0" err="1"/>
              <a:t>Traumatologie</a:t>
            </a:r>
            <a:r>
              <a:rPr lang="en-US" dirty="0"/>
              <a:t> </a:t>
            </a:r>
            <a:r>
              <a:rPr lang="en-US" dirty="0" err="1"/>
              <a:t>orofaciální</a:t>
            </a:r>
            <a:r>
              <a:rPr lang="en-US" dirty="0"/>
              <a:t> </a:t>
            </a:r>
            <a:r>
              <a:rPr lang="en-US" dirty="0" err="1"/>
              <a:t>oblasti</a:t>
            </a:r>
            <a:r>
              <a:rPr lang="en-US" dirty="0"/>
              <a:t>. </a:t>
            </a:r>
            <a:r>
              <a:rPr lang="en-US" dirty="0" err="1"/>
              <a:t>Praha</a:t>
            </a:r>
            <a:r>
              <a:rPr lang="en-US" dirty="0"/>
              <a:t> : </a:t>
            </a:r>
            <a:r>
              <a:rPr lang="en-US" dirty="0" err="1"/>
              <a:t>Grada</a:t>
            </a:r>
            <a:r>
              <a:rPr lang="en-US" dirty="0"/>
              <a:t>, p. 24</a:t>
            </a:r>
          </a:p>
          <a:p>
            <a:endParaRPr lang="en-US" dirty="0"/>
          </a:p>
          <a:p>
            <a:r>
              <a:rPr lang="en-US" dirty="0">
                <a:hlinkClick r:id="rId2"/>
              </a:rPr>
              <a:t>http://radiologymasterclass.co.uk</a:t>
            </a:r>
            <a:endParaRPr lang="en-US" dirty="0"/>
          </a:p>
          <a:p>
            <a:r>
              <a:rPr lang="en-US" dirty="0">
                <a:hlinkClick r:id="rId3"/>
              </a:rPr>
              <a:t>http://anthropology.si.edu</a:t>
            </a:r>
            <a:endParaRPr lang="cs-CZ" dirty="0"/>
          </a:p>
          <a:p>
            <a:r>
              <a:rPr lang="en-US" dirty="0">
                <a:solidFill>
                  <a:srgbClr val="DB0013"/>
                </a:solidFill>
                <a:hlinkClick r:id="rId2"/>
              </a:rPr>
              <a:t>http://</a:t>
            </a:r>
            <a:r>
              <a:rPr lang="en-US" u="sng" dirty="0">
                <a:solidFill>
                  <a:srgbClr val="DB0013"/>
                </a:solidFill>
              </a:rPr>
              <a:t>nejm.org</a:t>
            </a:r>
            <a:r>
              <a:rPr lang="en-US" dirty="0">
                <a:solidFill>
                  <a:srgbClr val="DB0013"/>
                </a:solidFill>
              </a:rPr>
              <a:t> </a:t>
            </a:r>
            <a:r>
              <a:rPr lang="en-US" dirty="0"/>
              <a:t>(The New England Journal of Medicine)</a:t>
            </a:r>
          </a:p>
          <a:p>
            <a:endParaRPr lang="en-US" dirty="0"/>
          </a:p>
        </p:txBody>
      </p:sp>
    </p:spTree>
    <p:extLst>
      <p:ext uri="{BB962C8B-B14F-4D97-AF65-F5344CB8AC3E}">
        <p14:creationId xmlns:p14="http://schemas.microsoft.com/office/powerpoint/2010/main" val="2771379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Fractura</a:t>
            </a:r>
            <a:r>
              <a:rPr lang="en-US" dirty="0"/>
              <a:t> </a:t>
            </a:r>
            <a:r>
              <a:rPr lang="en-US" dirty="0" err="1"/>
              <a:t>traumatica</a:t>
            </a:r>
            <a:endParaRPr lang="en-US" dirty="0"/>
          </a:p>
        </p:txBody>
      </p:sp>
      <p:pic>
        <p:nvPicPr>
          <p:cNvPr id="6" name="Content Placeholder 5"/>
          <p:cNvPicPr>
            <a:picLocks noGrp="1" noChangeAspect="1"/>
          </p:cNvPicPr>
          <p:nvPr>
            <p:ph sz="half" idx="1"/>
          </p:nvPr>
        </p:nvPicPr>
        <p:blipFill>
          <a:blip r:embed="rId2"/>
          <a:stretch>
            <a:fillRect/>
          </a:stretch>
        </p:blipFill>
        <p:spPr>
          <a:xfrm>
            <a:off x="565348" y="1371600"/>
            <a:ext cx="3511153" cy="4681538"/>
          </a:xfrm>
        </p:spPr>
      </p:pic>
      <p:pic>
        <p:nvPicPr>
          <p:cNvPr id="10" name="Content Placeholder 9"/>
          <p:cNvPicPr>
            <a:picLocks noGrp="1" noChangeAspect="1"/>
          </p:cNvPicPr>
          <p:nvPr>
            <p:ph sz="half" idx="2"/>
          </p:nvPr>
        </p:nvPicPr>
        <p:blipFill>
          <a:blip r:embed="rId3"/>
          <a:stretch>
            <a:fillRect/>
          </a:stretch>
        </p:blipFill>
        <p:spPr>
          <a:xfrm>
            <a:off x="4859859" y="1371600"/>
            <a:ext cx="3920082" cy="4681538"/>
          </a:xfrm>
        </p:spPr>
      </p:pic>
      <p:sp>
        <p:nvSpPr>
          <p:cNvPr id="7" name="Oval 6"/>
          <p:cNvSpPr/>
          <p:nvPr/>
        </p:nvSpPr>
        <p:spPr>
          <a:xfrm>
            <a:off x="2161859" y="2688485"/>
            <a:ext cx="689093" cy="675498"/>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472766" y="3425604"/>
            <a:ext cx="689093" cy="675498"/>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451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Cambria"/>
                <a:cs typeface="Cambria"/>
              </a:rPr>
              <a:t>Fr</a:t>
            </a:r>
            <a:r>
              <a:rPr lang="cs-CZ" dirty="0" err="1" smtClean="0">
                <a:latin typeface="Cambria"/>
                <a:cs typeface="Cambria"/>
              </a:rPr>
              <a:t>actura</a:t>
            </a:r>
            <a:r>
              <a:rPr lang="en-US" dirty="0" smtClean="0">
                <a:latin typeface="Cambria"/>
                <a:cs typeface="Cambria"/>
              </a:rPr>
              <a:t> </a:t>
            </a:r>
            <a:r>
              <a:rPr lang="en-US" dirty="0" err="1" smtClean="0">
                <a:latin typeface="Cambria"/>
                <a:cs typeface="Cambria"/>
              </a:rPr>
              <a:t>aperta</a:t>
            </a:r>
            <a:r>
              <a:rPr lang="cs-CZ" dirty="0" smtClean="0">
                <a:latin typeface="Cambria"/>
                <a:cs typeface="Cambria"/>
              </a:rPr>
              <a:t> = </a:t>
            </a:r>
            <a:r>
              <a:rPr lang="cs-CZ" dirty="0" err="1" smtClean="0">
                <a:latin typeface="Cambria"/>
                <a:cs typeface="Cambria"/>
              </a:rPr>
              <a:t>complicata</a:t>
            </a:r>
            <a:r>
              <a:rPr lang="cs-CZ" dirty="0" smtClean="0">
                <a:latin typeface="Cambria"/>
                <a:cs typeface="Cambria"/>
              </a:rPr>
              <a:t> vs. fr. </a:t>
            </a:r>
            <a:r>
              <a:rPr lang="en-US" dirty="0" err="1" smtClean="0">
                <a:latin typeface="Cambria"/>
                <a:cs typeface="Cambria"/>
              </a:rPr>
              <a:t>clausa</a:t>
            </a:r>
            <a:r>
              <a:rPr lang="cs-CZ" dirty="0" smtClean="0">
                <a:latin typeface="Cambria"/>
                <a:cs typeface="Cambria"/>
              </a:rPr>
              <a:t> = simplex</a:t>
            </a:r>
            <a:endParaRPr lang="en-US" dirty="0">
              <a:latin typeface="Cambria"/>
              <a:cs typeface="Cambria"/>
            </a:endParaRPr>
          </a:p>
        </p:txBody>
      </p:sp>
      <p:pic>
        <p:nvPicPr>
          <p:cNvPr id="6" name="Content Placeholder 5" descr="Snímka obrazovky 2014-02-10 o 16.56.46.p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1625" y="1773662"/>
            <a:ext cx="4038600" cy="3877414"/>
          </a:xfrm>
        </p:spPr>
      </p:pic>
      <p:pic>
        <p:nvPicPr>
          <p:cNvPr id="5" name="Content Placeholder 4"/>
          <p:cNvPicPr>
            <a:picLocks noGrp="1" noChangeAspect="1"/>
          </p:cNvPicPr>
          <p:nvPr>
            <p:ph sz="half" idx="2"/>
          </p:nvPr>
        </p:nvPicPr>
        <p:blipFill rotWithShape="1">
          <a:blip r:embed="rId3"/>
          <a:srcRect l="3340" t="8892" r="3985" b="4295"/>
          <a:stretch/>
        </p:blipFill>
        <p:spPr>
          <a:xfrm>
            <a:off x="4672386" y="1600200"/>
            <a:ext cx="4069649" cy="4465779"/>
          </a:xfrm>
        </p:spPr>
      </p:pic>
    </p:spTree>
    <p:extLst>
      <p:ext uri="{BB962C8B-B14F-4D97-AF65-F5344CB8AC3E}">
        <p14:creationId xmlns:p14="http://schemas.microsoft.com/office/powerpoint/2010/main" val="67389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Fractura</a:t>
            </a:r>
            <a:r>
              <a:rPr lang="en-US" dirty="0"/>
              <a:t> </a:t>
            </a:r>
            <a:r>
              <a:rPr lang="en-US" dirty="0" smtClean="0"/>
              <a:t>simplex</a:t>
            </a:r>
            <a:r>
              <a:rPr lang="cs-CZ" dirty="0" smtClean="0"/>
              <a:t> vs. </a:t>
            </a:r>
            <a:r>
              <a:rPr lang="cs-CZ" dirty="0" err="1" smtClean="0"/>
              <a:t>fractura</a:t>
            </a:r>
            <a:r>
              <a:rPr lang="cs-CZ" dirty="0" smtClean="0"/>
              <a:t> </a:t>
            </a:r>
            <a:r>
              <a:rPr lang="en-US" dirty="0" smtClean="0"/>
              <a:t>multiplex</a:t>
            </a:r>
            <a:endParaRPr lang="en-US" dirty="0"/>
          </a:p>
        </p:txBody>
      </p:sp>
      <p:pic>
        <p:nvPicPr>
          <p:cNvPr id="6" name="Content Placeholder 5" descr="Snímka obrazovky 2014-02-10 o 16.58.18.p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1625" y="2354256"/>
            <a:ext cx="4038600" cy="2716226"/>
          </a:xfrm>
        </p:spPr>
      </p:pic>
      <p:pic>
        <p:nvPicPr>
          <p:cNvPr id="9" name="Content Placeholder 8" descr="Snímka obrazovky 2014-02-10 o 17.05.48.p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00600" y="1376578"/>
            <a:ext cx="4038600" cy="4671581"/>
          </a:xfrm>
        </p:spPr>
      </p:pic>
    </p:spTree>
    <p:extLst>
      <p:ext uri="{BB962C8B-B14F-4D97-AF65-F5344CB8AC3E}">
        <p14:creationId xmlns:p14="http://schemas.microsoft.com/office/powerpoint/2010/main" val="1400250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Fractura</a:t>
            </a:r>
            <a:r>
              <a:rPr lang="en-US" dirty="0"/>
              <a:t> </a:t>
            </a:r>
            <a:r>
              <a:rPr lang="en-US" dirty="0" err="1"/>
              <a:t>comminutiva</a:t>
            </a:r>
            <a:endParaRPr lang="en-US" dirty="0"/>
          </a:p>
        </p:txBody>
      </p:sp>
      <p:pic>
        <p:nvPicPr>
          <p:cNvPr id="4" name="Content Placeholder 3" descr="Snímka obrazovky 2014-02-10 o 17.03.59.png"/>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457858" y="1527175"/>
            <a:ext cx="4191772" cy="4572000"/>
          </a:xfrm>
        </p:spPr>
      </p:pic>
    </p:spTree>
    <p:extLst>
      <p:ext uri="{BB962C8B-B14F-4D97-AF65-F5344CB8AC3E}">
        <p14:creationId xmlns:p14="http://schemas.microsoft.com/office/powerpoint/2010/main" val="260763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
            </a:r>
            <a:r>
              <a:rPr lang="cs-CZ" dirty="0"/>
              <a:t>r</a:t>
            </a:r>
            <a:r>
              <a:rPr lang="en-US" dirty="0" err="1"/>
              <a:t>actura</a:t>
            </a:r>
            <a:r>
              <a:rPr lang="en-US" dirty="0"/>
              <a:t> </a:t>
            </a:r>
            <a:r>
              <a:rPr lang="en-US" dirty="0" err="1" smtClean="0"/>
              <a:t>transversa</a:t>
            </a:r>
            <a:r>
              <a:rPr lang="cs-CZ" dirty="0" smtClean="0"/>
              <a:t> vs. </a:t>
            </a:r>
            <a:r>
              <a:rPr lang="cs-CZ" dirty="0" err="1"/>
              <a:t>f</a:t>
            </a:r>
            <a:r>
              <a:rPr lang="cs-CZ" dirty="0" err="1" smtClean="0"/>
              <a:t>ractura</a:t>
            </a:r>
            <a:r>
              <a:rPr lang="cs-CZ" dirty="0" smtClean="0"/>
              <a:t> </a:t>
            </a:r>
            <a:r>
              <a:rPr lang="en-US" dirty="0" err="1" smtClean="0"/>
              <a:t>obliqua</a:t>
            </a:r>
            <a:endParaRPr lang="en-US" dirty="0"/>
          </a:p>
        </p:txBody>
      </p:sp>
      <p:pic>
        <p:nvPicPr>
          <p:cNvPr id="6" name="Content Placeholder 5" descr="Snímka obrazovky 2014-02-10 o 17.12.33.p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43344" y="1371600"/>
            <a:ext cx="3768437" cy="4681538"/>
          </a:xfrm>
        </p:spPr>
      </p:pic>
      <p:pic>
        <p:nvPicPr>
          <p:cNvPr id="7" name="Content Placeholder 6" descr="Snímka obrazovky 2014-02-10 o 17.12.48.p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33933" y="1371600"/>
            <a:ext cx="3771934" cy="4681538"/>
          </a:xfrm>
        </p:spPr>
      </p:pic>
    </p:spTree>
    <p:extLst>
      <p:ext uri="{BB962C8B-B14F-4D97-AF65-F5344CB8AC3E}">
        <p14:creationId xmlns:p14="http://schemas.microsoft.com/office/powerpoint/2010/main" val="13713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Fractura</a:t>
            </a:r>
            <a:r>
              <a:rPr lang="en-US" dirty="0"/>
              <a:t> </a:t>
            </a:r>
            <a:r>
              <a:rPr lang="en-US" dirty="0" err="1" smtClean="0"/>
              <a:t>spiralis</a:t>
            </a:r>
            <a:r>
              <a:rPr lang="cs-CZ" dirty="0"/>
              <a:t> </a:t>
            </a:r>
            <a:r>
              <a:rPr lang="cs-CZ" dirty="0" smtClean="0"/>
              <a:t>vs. </a:t>
            </a:r>
            <a:r>
              <a:rPr lang="cs-CZ" dirty="0" err="1" smtClean="0"/>
              <a:t>fractura</a:t>
            </a:r>
            <a:r>
              <a:rPr lang="cs-CZ" dirty="0"/>
              <a:t> </a:t>
            </a:r>
            <a:r>
              <a:rPr lang="en-US" dirty="0" err="1" smtClean="0"/>
              <a:t>longitudinalis</a:t>
            </a:r>
            <a:endParaRPr lang="en-US" dirty="0"/>
          </a:p>
        </p:txBody>
      </p:sp>
      <p:pic>
        <p:nvPicPr>
          <p:cNvPr id="6" name="Content Placeholder 5" descr="Snímka obrazovky 2014-02-10 o 17.13.12.p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9012" y="1374087"/>
            <a:ext cx="4038600" cy="4070368"/>
          </a:xfrm>
        </p:spPr>
      </p:pic>
      <p:pic>
        <p:nvPicPr>
          <p:cNvPr id="10" name="Content Placeholder 9"/>
          <p:cNvPicPr>
            <a:picLocks noGrp="1" noChangeAspect="1"/>
          </p:cNvPicPr>
          <p:nvPr>
            <p:ph sz="half" idx="2"/>
          </p:nvPr>
        </p:nvPicPr>
        <p:blipFill rotWithShape="1">
          <a:blip r:embed="rId3"/>
          <a:stretch/>
        </p:blipFill>
        <p:spPr>
          <a:xfrm>
            <a:off x="4800600" y="1374087"/>
            <a:ext cx="4038600" cy="4464651"/>
          </a:xfrm>
          <a:prstGeom prst="rect">
            <a:avLst/>
          </a:prstGeom>
        </p:spPr>
      </p:pic>
      <p:cxnSp>
        <p:nvCxnSpPr>
          <p:cNvPr id="12" name="Straight Connector 11"/>
          <p:cNvCxnSpPr/>
          <p:nvPr/>
        </p:nvCxnSpPr>
        <p:spPr>
          <a:xfrm flipV="1">
            <a:off x="7481704" y="1827093"/>
            <a:ext cx="491640" cy="2652562"/>
          </a:xfrm>
          <a:prstGeom prst="line">
            <a:avLst/>
          </a:prstGeom>
          <a:ln w="57150" cmpd="sng">
            <a:solidFill>
              <a:srgbClr val="FF0000"/>
            </a:solidFill>
            <a:prstDash val="solid"/>
          </a:ln>
        </p:spPr>
        <p:style>
          <a:lnRef idx="2">
            <a:schemeClr val="accent1"/>
          </a:lnRef>
          <a:fillRef idx="0">
            <a:schemeClr val="accent1"/>
          </a:fillRef>
          <a:effectRef idx="1">
            <a:schemeClr val="accent1"/>
          </a:effectRef>
          <a:fontRef idx="minor">
            <a:schemeClr val="tx1"/>
          </a:fontRef>
        </p:style>
      </p:cxnSp>
      <p:pic>
        <p:nvPicPr>
          <p:cNvPr id="7" name="Obrázok 3"/>
          <p:cNvPicPr>
            <a:picLocks noChangeAspect="1"/>
          </p:cNvPicPr>
          <p:nvPr/>
        </p:nvPicPr>
        <p:blipFill rotWithShape="1">
          <a:blip r:embed="rId4">
            <a:extLst>
              <a:ext uri="{28A0092B-C50C-407E-A947-70E740481C1C}">
                <a14:useLocalDpi xmlns:a14="http://schemas.microsoft.com/office/drawing/2010/main" val="0"/>
              </a:ext>
            </a:extLst>
          </a:blip>
          <a:srcRect l="4597" r="28908"/>
          <a:stretch/>
        </p:blipFill>
        <p:spPr>
          <a:xfrm>
            <a:off x="3288484" y="3276295"/>
            <a:ext cx="1266738" cy="3370020"/>
          </a:xfrm>
          <a:prstGeom prst="rect">
            <a:avLst/>
          </a:prstGeom>
        </p:spPr>
      </p:pic>
    </p:spTree>
    <p:extLst>
      <p:ext uri="{BB962C8B-B14F-4D97-AF65-F5344CB8AC3E}">
        <p14:creationId xmlns:p14="http://schemas.microsoft.com/office/powerpoint/2010/main" val="249505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Fractura</a:t>
            </a:r>
            <a:r>
              <a:rPr lang="en-US" dirty="0"/>
              <a:t> </a:t>
            </a:r>
            <a:r>
              <a:rPr lang="cs-CZ" dirty="0" err="1" smtClean="0"/>
              <a:t>compressiva</a:t>
            </a:r>
            <a:r>
              <a:rPr lang="cs-CZ" dirty="0" smtClean="0"/>
              <a:t> vs. </a:t>
            </a:r>
            <a:r>
              <a:rPr lang="cs-CZ" dirty="0" err="1" smtClean="0"/>
              <a:t>fractura</a:t>
            </a:r>
            <a:r>
              <a:rPr lang="cs-CZ" dirty="0"/>
              <a:t> </a:t>
            </a:r>
            <a:r>
              <a:rPr lang="cs-CZ" dirty="0" err="1" smtClean="0"/>
              <a:t>impressiva</a:t>
            </a:r>
            <a:endParaRPr lang="en-US" dirty="0"/>
          </a:p>
        </p:txBody>
      </p:sp>
      <p:cxnSp>
        <p:nvCxnSpPr>
          <p:cNvPr id="12" name="Straight Connector 11"/>
          <p:cNvCxnSpPr/>
          <p:nvPr/>
        </p:nvCxnSpPr>
        <p:spPr>
          <a:xfrm flipV="1">
            <a:off x="7481704" y="1827093"/>
            <a:ext cx="491640" cy="2652562"/>
          </a:xfrm>
          <a:prstGeom prst="line">
            <a:avLst/>
          </a:prstGeom>
          <a:ln w="57150" cmpd="sng">
            <a:solidFill>
              <a:srgbClr val="FF0000"/>
            </a:solidFill>
            <a:prstDash val="solid"/>
          </a:ln>
        </p:spPr>
        <p:style>
          <a:lnRef idx="2">
            <a:schemeClr val="accent1"/>
          </a:lnRef>
          <a:fillRef idx="0">
            <a:schemeClr val="accent1"/>
          </a:fillRef>
          <a:effectRef idx="1">
            <a:schemeClr val="accent1"/>
          </a:effectRef>
          <a:fontRef idx="minor">
            <a:schemeClr val="tx1"/>
          </a:fontRef>
        </p:style>
      </p:cxnSp>
      <p:pic>
        <p:nvPicPr>
          <p:cNvPr id="9" name="Content Placeholder 5" descr="Snímka obrazovky 2014-02-10 o 17.17.32.p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5247" y="2579775"/>
            <a:ext cx="2971408" cy="3611912"/>
          </a:xfrm>
        </p:spPr>
      </p:pic>
      <p:pic>
        <p:nvPicPr>
          <p:cNvPr id="11" name="Picture 2" descr="https://fbcdn-sphotos-h-a.akamaihd.net/hphotos-ak-xpf1/v/t34.0-12/11015790_918846321466969_54890537_n.jpg?oh=cec64c0477d1f9899b1bb38331d0ee7f&amp;oe=54E7F2CE&amp;__gda__=1424556627_baa960b08c7932ab792f28e2ede8b8fd"/>
          <p:cNvPicPr>
            <a:picLocks noChangeAspect="1" noChangeArrowheads="1"/>
          </p:cNvPicPr>
          <p:nvPr/>
        </p:nvPicPr>
        <p:blipFill rotWithShape="1">
          <a:blip r:embed="rId3"/>
          <a:srcRect l="3856" t="5610" r="2534" b="2699"/>
          <a:stretch/>
        </p:blipFill>
        <p:spPr bwMode="auto">
          <a:xfrm>
            <a:off x="2529936" y="1542350"/>
            <a:ext cx="1875809" cy="1810450"/>
          </a:xfrm>
          <a:prstGeom prst="rect">
            <a:avLst/>
          </a:prstGeom>
          <a:noFill/>
        </p:spPr>
      </p:pic>
      <p:pic>
        <p:nvPicPr>
          <p:cNvPr id="13" name="Content Placeholder 6"/>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4981757" y="2250880"/>
            <a:ext cx="3267325" cy="392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s://fbcdn-sphotos-h-a.akamaihd.net/hphotos-ak-xpf1/v/t34.0-12/11015176_918847454800189_1863299910_n.jpg?oh=5cb8aa0d87a5bfaaaca1810d127482cf&amp;oe=54E81E84&amp;__gda__=1424481044_4691c308b778a971561d4ee38697a6e9"/>
          <p:cNvPicPr>
            <a:picLocks noChangeAspect="1" noChangeArrowheads="1"/>
          </p:cNvPicPr>
          <p:nvPr/>
        </p:nvPicPr>
        <p:blipFill rotWithShape="1">
          <a:blip r:embed="rId5"/>
          <a:srcRect l="9680" t="11305" r="16401" b="6160"/>
          <a:stretch/>
        </p:blipFill>
        <p:spPr bwMode="auto">
          <a:xfrm>
            <a:off x="6920918" y="1542350"/>
            <a:ext cx="1899595" cy="1417061"/>
          </a:xfrm>
          <a:prstGeom prst="rect">
            <a:avLst/>
          </a:prstGeom>
          <a:noFill/>
        </p:spPr>
      </p:pic>
    </p:spTree>
    <p:extLst>
      <p:ext uri="{BB962C8B-B14F-4D97-AF65-F5344CB8AC3E}">
        <p14:creationId xmlns:p14="http://schemas.microsoft.com/office/powerpoint/2010/main" val="41091360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dministrativní">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3833</TotalTime>
  <Words>1256</Words>
  <Application>Microsoft Office PowerPoint</Application>
  <PresentationFormat>Předvádění na obrazovce (4:3)</PresentationFormat>
  <Paragraphs>121</Paragraphs>
  <Slides>28</Slides>
  <Notes>14</Notes>
  <HiddenSlides>0</HiddenSlides>
  <MMClips>0</MMClips>
  <ScaleCrop>false</ScaleCrop>
  <HeadingPairs>
    <vt:vector size="4" baseType="variant">
      <vt:variant>
        <vt:lpstr>Motiv</vt:lpstr>
      </vt:variant>
      <vt:variant>
        <vt:i4>1</vt:i4>
      </vt:variant>
      <vt:variant>
        <vt:lpstr>Nadpisy snímků</vt:lpstr>
      </vt:variant>
      <vt:variant>
        <vt:i4>28</vt:i4>
      </vt:variant>
    </vt:vector>
  </HeadingPairs>
  <TitlesOfParts>
    <vt:vector size="29" baseType="lpstr">
      <vt:lpstr>Administrativní</vt:lpstr>
      <vt:lpstr>Basic medical terminology</vt:lpstr>
      <vt:lpstr>Fractura pathologica</vt:lpstr>
      <vt:lpstr>Fractura traumatica</vt:lpstr>
      <vt:lpstr>Fractura aperta = complicata vs. fr. clausa = simplex</vt:lpstr>
      <vt:lpstr>Fractura simplex vs. fractura multiplex</vt:lpstr>
      <vt:lpstr>Fractura comminutiva</vt:lpstr>
      <vt:lpstr>Fractura transversa vs. fractura obliqua</vt:lpstr>
      <vt:lpstr>Fractura spiralis vs. fractura longitudinalis</vt:lpstr>
      <vt:lpstr>Fractura compressiva vs. fractura impressiva</vt:lpstr>
      <vt:lpstr>Fractura incuneata</vt:lpstr>
      <vt:lpstr>Infractio = fractura partialis = incompleta</vt:lpstr>
      <vt:lpstr>Fractura cum dislocatione</vt:lpstr>
      <vt:lpstr>AO Classification of fractures</vt:lpstr>
      <vt:lpstr>Fracture healing:   1: REPOSITIO = REDUCTIO fragmentorum</vt:lpstr>
      <vt:lpstr>Fracture Healing:   2: FIXATIO = STABILISATIO fragmentorum</vt:lpstr>
      <vt:lpstr>Fracture Healing:   2: FIXATIO = STABILISATIO fragmentorum</vt:lpstr>
      <vt:lpstr>Fracture Healing:   2: FIXATIO = STABILISATIO fragmentorum</vt:lpstr>
      <vt:lpstr>Name the type of fracture</vt:lpstr>
      <vt:lpstr>A) Name the bones of the human body. B) Diagnose different types of fractures of these bones.</vt:lpstr>
      <vt:lpstr>Authentic report 1</vt:lpstr>
      <vt:lpstr>Authentic report 2</vt:lpstr>
      <vt:lpstr>Authentic report 3</vt:lpstr>
      <vt:lpstr>1</vt:lpstr>
      <vt:lpstr>2</vt:lpstr>
      <vt:lpstr>3</vt:lpstr>
      <vt:lpstr>4</vt:lpstr>
      <vt:lpstr>5</vt:lpstr>
      <vt:lpstr>Literature</vt:lpstr>
    </vt:vector>
  </TitlesOfParts>
  <Company>Hokkaido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Fractures</dc:title>
  <dc:creator>Pepina Artimová</dc:creator>
  <cp:lastModifiedBy>user</cp:lastModifiedBy>
  <cp:revision>61</cp:revision>
  <cp:lastPrinted>2015-02-11T09:50:46Z</cp:lastPrinted>
  <dcterms:created xsi:type="dcterms:W3CDTF">2014-02-10T15:46:14Z</dcterms:created>
  <dcterms:modified xsi:type="dcterms:W3CDTF">2019-12-02T20:02:24Z</dcterms:modified>
</cp:coreProperties>
</file>