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79" r:id="rId4"/>
    <p:sldId id="274" r:id="rId5"/>
    <p:sldId id="272" r:id="rId6"/>
    <p:sldId id="266" r:id="rId7"/>
    <p:sldId id="281" r:id="rId8"/>
    <p:sldId id="282" r:id="rId9"/>
    <p:sldId id="264" r:id="rId10"/>
    <p:sldId id="265" r:id="rId11"/>
    <p:sldId id="262" r:id="rId12"/>
    <p:sldId id="263" r:id="rId13"/>
    <p:sldId id="280" r:id="rId14"/>
    <p:sldId id="285" r:id="rId15"/>
    <p:sldId id="284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6A3"/>
    <a:srgbClr val="60BA8E"/>
    <a:srgbClr val="E0371B"/>
    <a:srgbClr val="FAF39C"/>
    <a:srgbClr val="E6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18A3D-EEBA-9F47-8943-6643BE43753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B31A8-ECCF-8C40-BF5E-75046187B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9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Abdominalis</a:t>
            </a:r>
            <a:r>
              <a:rPr lang="en-US" dirty="0"/>
              <a:t>//</a:t>
            </a:r>
            <a:r>
              <a:rPr lang="en-US" dirty="0" err="1"/>
              <a:t>vertebralis</a:t>
            </a:r>
            <a:r>
              <a:rPr lang="en-US" dirty="0"/>
              <a:t>//</a:t>
            </a:r>
            <a:r>
              <a:rPr lang="en-US" dirty="0" err="1"/>
              <a:t>vestibulocochlearis</a:t>
            </a:r>
            <a:r>
              <a:rPr lang="en-US" dirty="0"/>
              <a:t>//</a:t>
            </a:r>
            <a:r>
              <a:rPr lang="en-US" dirty="0" err="1"/>
              <a:t>immobilis</a:t>
            </a:r>
            <a:r>
              <a:rPr lang="en-US" dirty="0"/>
              <a:t>//</a:t>
            </a:r>
            <a:r>
              <a:rPr lang="en-US" dirty="0" err="1"/>
              <a:t>progrediens</a:t>
            </a:r>
            <a:r>
              <a:rPr lang="en-US" dirty="0"/>
              <a:t>/</a:t>
            </a:r>
            <a:r>
              <a:rPr lang="en-US" dirty="0" err="1"/>
              <a:t>pectoralis</a:t>
            </a:r>
            <a:r>
              <a:rPr lang="en-US" dirty="0"/>
              <a:t>// </a:t>
            </a:r>
            <a:r>
              <a:rPr lang="en-US" dirty="0" err="1"/>
              <a:t>suprarenalis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B31A8-ECCF-8C40-BF5E-75046187B4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Permanentes</a:t>
            </a:r>
            <a:r>
              <a:rPr lang="cs-CZ" dirty="0" smtClean="0"/>
              <a:t>, </a:t>
            </a:r>
            <a:r>
              <a:rPr lang="cs-CZ" dirty="0" err="1" smtClean="0"/>
              <a:t>mandibularis</a:t>
            </a:r>
            <a:r>
              <a:rPr lang="cs-CZ" dirty="0" smtClean="0"/>
              <a:t>, </a:t>
            </a:r>
            <a:r>
              <a:rPr lang="cs-CZ" dirty="0" err="1" smtClean="0"/>
              <a:t>plantaris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mediale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lateralis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superficialis</a:t>
            </a:r>
            <a:r>
              <a:rPr lang="cs-CZ" baseline="0" dirty="0" smtClean="0"/>
              <a:t>, breve, </a:t>
            </a:r>
            <a:r>
              <a:rPr lang="cs-CZ" baseline="0" dirty="0" err="1" smtClean="0"/>
              <a:t>molle</a:t>
            </a:r>
            <a:r>
              <a:rPr lang="cs-CZ" baseline="0" dirty="0" smtClean="0"/>
              <a:t>, multiplex, </a:t>
            </a:r>
            <a:r>
              <a:rPr lang="cs-CZ" baseline="0" dirty="0" err="1" smtClean="0"/>
              <a:t>medialis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B31A8-ECCF-8C40-BF5E-75046187B4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capsulitis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B31A8-ECCF-8C40-BF5E-75046187B4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6C89-7BA2-41F9-9DD6-563D3F3D896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41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36C89-7BA2-41F9-9DD6-563D3F3D896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11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4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9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0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5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1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C2C0-E743-B343-8C21-A69BFDA5F34B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0D66-7A1C-714A-8E21-DF36B326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Seminar</a:t>
            </a:r>
            <a:r>
              <a:rPr lang="cs-CZ" dirty="0" smtClean="0"/>
              <a:t> 11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Basic </a:t>
            </a:r>
            <a:r>
              <a:rPr lang="cs-CZ" dirty="0" err="1" smtClean="0">
                <a:solidFill>
                  <a:srgbClr val="FF0000"/>
                </a:solidFill>
              </a:rPr>
              <a:t>medical</a:t>
            </a:r>
            <a:r>
              <a:rPr lang="cs-CZ" dirty="0" smtClean="0">
                <a:solidFill>
                  <a:srgbClr val="FF0000"/>
                </a:solidFill>
              </a:rPr>
              <a:t> terminology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Cambria"/>
              </a:rPr>
              <a:t>Fill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Cambria"/>
              </a:rPr>
              <a:t>in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Cambria"/>
              </a:rPr>
              <a:t>logical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Cambria"/>
              </a:rPr>
              <a:t>opposite</a:t>
            </a:r>
            <a:r>
              <a:rPr lang="cs-CZ" sz="3200" dirty="0" smtClean="0">
                <a:solidFill>
                  <a:srgbClr val="FF0000"/>
                </a:solidFill>
                <a:latin typeface="+mn-lt"/>
                <a:cs typeface="Cambria"/>
              </a:rPr>
              <a:t>s</a:t>
            </a:r>
            <a:endParaRPr lang="en-US" sz="3200" dirty="0">
              <a:solidFill>
                <a:srgbClr val="FF0000"/>
              </a:solidFill>
              <a:latin typeface="+mn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Dentes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lactei</a:t>
            </a:r>
            <a:r>
              <a:rPr lang="en-US" sz="2400" dirty="0">
                <a:latin typeface="Cambria"/>
                <a:cs typeface="Cambria"/>
              </a:rPr>
              <a:t> 						&lt;&gt;  _______________</a:t>
            </a:r>
          </a:p>
          <a:p>
            <a:r>
              <a:rPr lang="en-US" sz="2400" dirty="0" err="1">
                <a:latin typeface="Cambria"/>
                <a:cs typeface="Cambria"/>
              </a:rPr>
              <a:t>Arcus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dentalis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maxillaris</a:t>
            </a:r>
            <a:r>
              <a:rPr lang="en-US" sz="2400" dirty="0">
                <a:latin typeface="Cambria"/>
                <a:cs typeface="Cambria"/>
              </a:rPr>
              <a:t> 			&lt;&gt;  _______________</a:t>
            </a:r>
          </a:p>
          <a:p>
            <a:r>
              <a:rPr lang="en-US" sz="2400" dirty="0" err="1">
                <a:latin typeface="Cambria"/>
                <a:cs typeface="Cambria"/>
              </a:rPr>
              <a:t>Facies</a:t>
            </a:r>
            <a:r>
              <a:rPr lang="en-US" sz="2400" dirty="0">
                <a:latin typeface="Cambria"/>
                <a:cs typeface="Cambria"/>
              </a:rPr>
              <a:t> digitalis </a:t>
            </a:r>
            <a:r>
              <a:rPr lang="en-US" sz="2400" dirty="0" err="1">
                <a:latin typeface="Cambria"/>
                <a:cs typeface="Cambria"/>
              </a:rPr>
              <a:t>dorsalis</a:t>
            </a:r>
            <a:r>
              <a:rPr lang="en-US" sz="2400" dirty="0">
                <a:latin typeface="Cambria"/>
                <a:cs typeface="Cambria"/>
              </a:rPr>
              <a:t> 			&lt;&gt;  _______________</a:t>
            </a:r>
          </a:p>
          <a:p>
            <a:r>
              <a:rPr lang="en-US" sz="2400" dirty="0" err="1">
                <a:latin typeface="Cambria"/>
                <a:cs typeface="Cambria"/>
              </a:rPr>
              <a:t>Ligamentum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palpebrale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laterale</a:t>
            </a:r>
            <a:r>
              <a:rPr lang="en-US" sz="2400" dirty="0">
                <a:latin typeface="Cambria"/>
                <a:cs typeface="Cambria"/>
              </a:rPr>
              <a:t> &lt;&gt;  _______________</a:t>
            </a:r>
          </a:p>
          <a:p>
            <a:r>
              <a:rPr lang="en-US" sz="2400" dirty="0" err="1">
                <a:latin typeface="Cambria"/>
                <a:cs typeface="Cambria"/>
              </a:rPr>
              <a:t>Fractura</a:t>
            </a:r>
            <a:r>
              <a:rPr lang="en-US" sz="2400" dirty="0">
                <a:latin typeface="Cambria"/>
                <a:cs typeface="Cambria"/>
              </a:rPr>
              <a:t> malleoli </a:t>
            </a:r>
            <a:r>
              <a:rPr lang="en-US" sz="2400" dirty="0" err="1">
                <a:latin typeface="Cambria"/>
                <a:cs typeface="Cambria"/>
              </a:rPr>
              <a:t>medialis</a:t>
            </a:r>
            <a:r>
              <a:rPr lang="en-US" sz="2400" dirty="0">
                <a:latin typeface="Cambria"/>
                <a:cs typeface="Cambria"/>
              </a:rPr>
              <a:t> 		&lt;&gt;  _______________</a:t>
            </a:r>
          </a:p>
          <a:p>
            <a:r>
              <a:rPr lang="en-US" sz="2400" dirty="0">
                <a:latin typeface="Cambria"/>
                <a:cs typeface="Cambria"/>
              </a:rPr>
              <a:t>Caries </a:t>
            </a:r>
            <a:r>
              <a:rPr lang="en-US" sz="2400" dirty="0" err="1">
                <a:latin typeface="Cambria"/>
                <a:cs typeface="Cambria"/>
              </a:rPr>
              <a:t>profunda</a:t>
            </a:r>
            <a:r>
              <a:rPr lang="en-US" sz="2400" dirty="0">
                <a:latin typeface="Cambria"/>
                <a:cs typeface="Cambria"/>
              </a:rPr>
              <a:t> 					&lt;&gt;  _______________</a:t>
            </a:r>
          </a:p>
          <a:p>
            <a:r>
              <a:rPr lang="en-US" sz="2400" dirty="0" err="1">
                <a:latin typeface="Cambria"/>
                <a:cs typeface="Cambria"/>
              </a:rPr>
              <a:t>Os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err="1">
                <a:latin typeface="Cambria"/>
                <a:cs typeface="Cambria"/>
              </a:rPr>
              <a:t>longum</a:t>
            </a:r>
            <a:r>
              <a:rPr lang="en-US" sz="2400" dirty="0">
                <a:latin typeface="Cambria"/>
                <a:cs typeface="Cambria"/>
              </a:rPr>
              <a:t> 							&lt;&gt;  _______________</a:t>
            </a:r>
          </a:p>
          <a:p>
            <a:r>
              <a:rPr lang="en-US" sz="2400" dirty="0" err="1">
                <a:latin typeface="Cambria"/>
                <a:cs typeface="Cambria"/>
              </a:rPr>
              <a:t>Ulcus</a:t>
            </a:r>
            <a:r>
              <a:rPr lang="en-US" sz="2400" dirty="0">
                <a:latin typeface="Cambria"/>
                <a:cs typeface="Cambria"/>
              </a:rPr>
              <a:t> durum 						&lt;&gt;  _______________</a:t>
            </a:r>
          </a:p>
          <a:p>
            <a:r>
              <a:rPr lang="en-US" sz="2400" dirty="0" err="1">
                <a:latin typeface="Cambria"/>
                <a:cs typeface="Cambria"/>
              </a:rPr>
              <a:t>Fractura</a:t>
            </a:r>
            <a:r>
              <a:rPr lang="en-US" sz="2400" dirty="0">
                <a:latin typeface="Cambria"/>
                <a:cs typeface="Cambria"/>
              </a:rPr>
              <a:t> simplex 					&lt;&gt;  _______________</a:t>
            </a:r>
          </a:p>
          <a:p>
            <a:r>
              <a:rPr lang="en-US" sz="2400" dirty="0">
                <a:latin typeface="Cambria"/>
                <a:cs typeface="Cambria"/>
              </a:rPr>
              <a:t>Pars </a:t>
            </a:r>
            <a:r>
              <a:rPr lang="en-US" sz="2400" dirty="0" err="1">
                <a:latin typeface="Cambria"/>
                <a:cs typeface="Cambria"/>
              </a:rPr>
              <a:t>lateralis</a:t>
            </a:r>
            <a:r>
              <a:rPr lang="en-US" sz="2400" dirty="0">
                <a:latin typeface="Cambria"/>
                <a:cs typeface="Cambria"/>
              </a:rPr>
              <a:t> 						&lt;&gt;  _______________</a:t>
            </a:r>
          </a:p>
          <a:p>
            <a:endParaRPr lang="en-US" sz="24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78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anatomical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3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063"/>
            <a:ext cx="9144000" cy="45259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mbria"/>
                <a:cs typeface="Cambria"/>
              </a:rPr>
              <a:t>Caries + dens (pl.) + </a:t>
            </a:r>
            <a:r>
              <a:rPr lang="en-US" sz="2200" dirty="0" err="1">
                <a:latin typeface="Cambria"/>
                <a:cs typeface="Cambria"/>
              </a:rPr>
              <a:t>permanens</a:t>
            </a:r>
            <a:r>
              <a:rPr lang="en-US" sz="2200" dirty="0">
                <a:latin typeface="Cambria"/>
                <a:cs typeface="Cambria"/>
              </a:rPr>
              <a:t>, </a:t>
            </a:r>
            <a:r>
              <a:rPr lang="en-US" sz="2200" dirty="0" err="1">
                <a:latin typeface="Cambria"/>
                <a:cs typeface="Cambria"/>
              </a:rPr>
              <a:t>entis</a:t>
            </a:r>
            <a:endParaRPr lang="en-US" sz="2200" dirty="0">
              <a:latin typeface="Cambria"/>
              <a:cs typeface="Cambria"/>
            </a:endParaRPr>
          </a:p>
          <a:p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Rete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articularis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, e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cubitus</a:t>
            </a:r>
            <a:endParaRPr lang="en-US" sz="2200" dirty="0">
              <a:solidFill>
                <a:srgbClr val="0000FF"/>
              </a:solidFill>
              <a:latin typeface="Cambria"/>
              <a:cs typeface="Cambria"/>
            </a:endParaRPr>
          </a:p>
          <a:p>
            <a:r>
              <a:rPr lang="en-US" sz="2200" dirty="0">
                <a:latin typeface="Cambria"/>
                <a:cs typeface="Cambria"/>
              </a:rPr>
              <a:t>In + </a:t>
            </a:r>
            <a:r>
              <a:rPr lang="en-US" sz="2200" dirty="0" err="1">
                <a:latin typeface="Cambria"/>
                <a:cs typeface="Cambria"/>
              </a:rPr>
              <a:t>canalis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centralis</a:t>
            </a:r>
            <a:r>
              <a:rPr lang="en-US" sz="2200" dirty="0">
                <a:latin typeface="Cambria"/>
                <a:cs typeface="Cambria"/>
              </a:rPr>
              <a:t>, e + medulla + </a:t>
            </a:r>
            <a:r>
              <a:rPr lang="en-US" sz="2200" dirty="0" err="1">
                <a:latin typeface="Cambria"/>
                <a:cs typeface="Cambria"/>
              </a:rPr>
              <a:t>spinalis</a:t>
            </a:r>
            <a:r>
              <a:rPr lang="en-US" sz="2200" dirty="0">
                <a:latin typeface="Cambria"/>
                <a:cs typeface="Cambria"/>
              </a:rPr>
              <a:t>, e</a:t>
            </a:r>
          </a:p>
          <a:p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Tuber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frontalis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, e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os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frontalis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, e</a:t>
            </a:r>
          </a:p>
          <a:p>
            <a:r>
              <a:rPr lang="en-US" sz="2200" dirty="0" err="1">
                <a:latin typeface="Cambria"/>
                <a:cs typeface="Cambria"/>
              </a:rPr>
              <a:t>Operatio</a:t>
            </a:r>
            <a:r>
              <a:rPr lang="en-US" sz="2200" dirty="0">
                <a:latin typeface="Cambria"/>
                <a:cs typeface="Cambria"/>
              </a:rPr>
              <a:t> + pars + </a:t>
            </a:r>
            <a:r>
              <a:rPr lang="en-US" sz="2200" dirty="0" err="1">
                <a:latin typeface="Cambria"/>
                <a:cs typeface="Cambria"/>
              </a:rPr>
              <a:t>descendens</a:t>
            </a:r>
            <a:r>
              <a:rPr lang="en-US" sz="2200" dirty="0">
                <a:latin typeface="Cambria"/>
                <a:cs typeface="Cambria"/>
              </a:rPr>
              <a:t>, </a:t>
            </a:r>
            <a:r>
              <a:rPr lang="en-US" sz="2200" dirty="0" err="1">
                <a:latin typeface="Cambria"/>
                <a:cs typeface="Cambria"/>
              </a:rPr>
              <a:t>entis</a:t>
            </a:r>
            <a:r>
              <a:rPr lang="en-US" sz="2200" dirty="0">
                <a:latin typeface="Cambria"/>
                <a:cs typeface="Cambria"/>
              </a:rPr>
              <a:t> + et + </a:t>
            </a:r>
            <a:r>
              <a:rPr lang="en-US" sz="2200" dirty="0" err="1">
                <a:latin typeface="Cambria"/>
                <a:cs typeface="Cambria"/>
              </a:rPr>
              <a:t>ascendens</a:t>
            </a:r>
            <a:r>
              <a:rPr lang="en-US" sz="2200" dirty="0">
                <a:latin typeface="Cambria"/>
                <a:cs typeface="Cambria"/>
              </a:rPr>
              <a:t>, </a:t>
            </a:r>
            <a:r>
              <a:rPr lang="en-US" sz="2200" dirty="0" err="1">
                <a:latin typeface="Cambria"/>
                <a:cs typeface="Cambria"/>
              </a:rPr>
              <a:t>entis</a:t>
            </a:r>
            <a:r>
              <a:rPr lang="en-US" sz="2200" dirty="0">
                <a:latin typeface="Cambria"/>
                <a:cs typeface="Cambria"/>
              </a:rPr>
              <a:t> + duodenum</a:t>
            </a:r>
          </a:p>
          <a:p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Capsula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articularis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, e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humerus</a:t>
            </a:r>
            <a:endParaRPr lang="en-US" sz="2200" dirty="0">
              <a:solidFill>
                <a:srgbClr val="0000FF"/>
              </a:solidFill>
              <a:latin typeface="Cambria"/>
              <a:cs typeface="Cambria"/>
            </a:endParaRPr>
          </a:p>
          <a:p>
            <a:r>
              <a:rPr lang="en-US" sz="2200" dirty="0" err="1">
                <a:latin typeface="Cambria"/>
                <a:cs typeface="Cambria"/>
              </a:rPr>
              <a:t>Processus</a:t>
            </a:r>
            <a:r>
              <a:rPr lang="en-US" sz="2200" dirty="0">
                <a:latin typeface="Cambria"/>
                <a:cs typeface="Cambria"/>
              </a:rPr>
              <a:t> (pl.) + vertebra (pl.) + </a:t>
            </a:r>
            <a:r>
              <a:rPr lang="en-US" sz="2200" dirty="0" err="1">
                <a:latin typeface="Cambria"/>
                <a:cs typeface="Cambria"/>
              </a:rPr>
              <a:t>columna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vertebralis</a:t>
            </a:r>
            <a:r>
              <a:rPr lang="en-US" sz="2200" dirty="0">
                <a:latin typeface="Cambria"/>
                <a:cs typeface="Cambria"/>
              </a:rPr>
              <a:t>, e</a:t>
            </a:r>
          </a:p>
          <a:p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Ruptura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musculus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 + biceps,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pitis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 + brachium</a:t>
            </a:r>
          </a:p>
          <a:p>
            <a:r>
              <a:rPr lang="en-US" sz="2200" dirty="0" err="1">
                <a:latin typeface="Cambria"/>
                <a:cs typeface="Cambria"/>
              </a:rPr>
              <a:t>Septem</a:t>
            </a:r>
            <a:r>
              <a:rPr lang="en-US" sz="2200" dirty="0">
                <a:latin typeface="Cambria"/>
                <a:cs typeface="Cambria"/>
              </a:rPr>
              <a:t> (7) + </a:t>
            </a:r>
            <a:r>
              <a:rPr lang="en-US" sz="2200" dirty="0" err="1">
                <a:latin typeface="Cambria"/>
                <a:cs typeface="Cambria"/>
              </a:rPr>
              <a:t>ligamentum</a:t>
            </a:r>
            <a:r>
              <a:rPr lang="en-US" sz="2200" dirty="0">
                <a:latin typeface="Cambria"/>
                <a:cs typeface="Cambria"/>
              </a:rPr>
              <a:t> (pl.) + </a:t>
            </a:r>
            <a:r>
              <a:rPr lang="en-US" sz="2200" dirty="0" err="1">
                <a:latin typeface="Cambria"/>
                <a:cs typeface="Cambria"/>
              </a:rPr>
              <a:t>teres</a:t>
            </a:r>
            <a:r>
              <a:rPr lang="en-US" sz="2200" dirty="0">
                <a:latin typeface="Cambria"/>
                <a:cs typeface="Cambria"/>
              </a:rPr>
              <a:t> (pl.) + corpus + </a:t>
            </a:r>
            <a:r>
              <a:rPr lang="en-US" sz="2200" dirty="0" err="1">
                <a:latin typeface="Cambria"/>
                <a:cs typeface="Cambria"/>
              </a:rPr>
              <a:t>humanus</a:t>
            </a:r>
            <a:r>
              <a:rPr lang="en-US" sz="2200" dirty="0">
                <a:latin typeface="Cambria"/>
                <a:cs typeface="Cambria"/>
              </a:rPr>
              <a:t>, a, um</a:t>
            </a:r>
          </a:p>
          <a:p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Tunica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mucosus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, a, um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intestinum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 + </a:t>
            </a:r>
            <a:r>
              <a:rPr lang="en-US" sz="2200" dirty="0" err="1">
                <a:solidFill>
                  <a:srgbClr val="0000FF"/>
                </a:solidFill>
                <a:latin typeface="Cambria"/>
                <a:cs typeface="Cambria"/>
              </a:rPr>
              <a:t>tenuis</a:t>
            </a: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, e</a:t>
            </a:r>
          </a:p>
          <a:p>
            <a:r>
              <a:rPr lang="en-US" sz="2200" dirty="0">
                <a:latin typeface="Cambria"/>
                <a:cs typeface="Cambria"/>
              </a:rPr>
              <a:t>Vena + </a:t>
            </a:r>
            <a:r>
              <a:rPr lang="en-US" sz="2200" dirty="0" err="1">
                <a:latin typeface="Cambria"/>
                <a:cs typeface="Cambria"/>
              </a:rPr>
              <a:t>comitans</a:t>
            </a:r>
            <a:r>
              <a:rPr lang="en-US" sz="2200" dirty="0">
                <a:latin typeface="Cambria"/>
                <a:cs typeface="Cambria"/>
              </a:rPr>
              <a:t>, antis + </a:t>
            </a:r>
            <a:r>
              <a:rPr lang="en-US" sz="2200" dirty="0" err="1">
                <a:latin typeface="Cambria"/>
                <a:cs typeface="Cambria"/>
              </a:rPr>
              <a:t>nervus</a:t>
            </a:r>
            <a:r>
              <a:rPr lang="en-US" sz="2200" dirty="0">
                <a:latin typeface="Cambria"/>
                <a:cs typeface="Cambria"/>
              </a:rPr>
              <a:t> + </a:t>
            </a:r>
            <a:r>
              <a:rPr lang="en-US" sz="2200" dirty="0" err="1">
                <a:latin typeface="Cambria"/>
                <a:cs typeface="Cambria"/>
              </a:rPr>
              <a:t>hypoglossus</a:t>
            </a:r>
            <a:r>
              <a:rPr lang="en-US" sz="2200" dirty="0">
                <a:latin typeface="Cambria"/>
                <a:cs typeface="Cambria"/>
              </a:rPr>
              <a:t>, a, um</a:t>
            </a:r>
          </a:p>
        </p:txBody>
      </p:sp>
    </p:spTree>
    <p:extLst>
      <p:ext uri="{BB962C8B-B14F-4D97-AF65-F5344CB8AC3E}">
        <p14:creationId xmlns:p14="http://schemas.microsoft.com/office/powerpoint/2010/main" val="18520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mistake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2" y="1600200"/>
            <a:ext cx="8229600" cy="4525963"/>
          </a:xfrm>
        </p:spPr>
        <p:txBody>
          <a:bodyPr/>
          <a:lstStyle/>
          <a:p>
            <a:r>
              <a:rPr lang="en-US" dirty="0" err="1">
                <a:latin typeface="Cambria"/>
                <a:cs typeface="Cambria"/>
              </a:rPr>
              <a:t>Musculi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levatores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costarum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brevium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Glandulae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suprarenale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Vena </a:t>
            </a:r>
            <a:r>
              <a:rPr lang="en-US" dirty="0" err="1">
                <a:latin typeface="Cambria"/>
                <a:cs typeface="Cambria"/>
              </a:rPr>
              <a:t>iliaca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communa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Organum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vestibulocochlearis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Trauma gravis </a:t>
            </a:r>
            <a:r>
              <a:rPr lang="en-US" dirty="0" err="1">
                <a:latin typeface="Cambria"/>
                <a:cs typeface="Cambria"/>
              </a:rPr>
              <a:t>articulationis</a:t>
            </a:r>
            <a:r>
              <a:rPr lang="en-US" dirty="0">
                <a:latin typeface="Cambria"/>
                <a:cs typeface="Cambria"/>
              </a:rPr>
              <a:t> genus </a:t>
            </a:r>
            <a:r>
              <a:rPr lang="en-US" dirty="0" err="1">
                <a:latin typeface="Cambria"/>
                <a:cs typeface="Cambria"/>
              </a:rPr>
              <a:t>sinistri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 err="1">
                <a:latin typeface="Cambria"/>
                <a:cs typeface="Cambria"/>
              </a:rPr>
              <a:t>Therapia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urocystitidis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gravidis</a:t>
            </a:r>
            <a:endParaRPr lang="en-US" dirty="0"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Ramus communicant cum </a:t>
            </a:r>
            <a:r>
              <a:rPr lang="en-US" dirty="0" err="1">
                <a:latin typeface="Cambria"/>
                <a:cs typeface="Cambria"/>
              </a:rPr>
              <a:t>nervi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err="1">
                <a:latin typeface="Cambria"/>
                <a:cs typeface="Cambria"/>
              </a:rPr>
              <a:t>ulnari</a:t>
            </a:r>
            <a:endParaRPr lang="en-US" dirty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75268" y="2156896"/>
            <a:ext cx="143413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98120" y="2736296"/>
            <a:ext cx="2179443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4229" y="3305629"/>
            <a:ext cx="168680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67160" y="5637704"/>
            <a:ext cx="240387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15147" y="3874077"/>
            <a:ext cx="3411917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63782" y="5637704"/>
            <a:ext cx="95331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07574" y="4476257"/>
            <a:ext cx="95331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77563" y="5012745"/>
            <a:ext cx="134742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24328" y="1604966"/>
            <a:ext cx="13624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/>
                <a:cs typeface="Cambria"/>
              </a:rPr>
              <a:t>breves</a:t>
            </a:r>
            <a:endParaRPr lang="en-US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0510" y="2195314"/>
            <a:ext cx="24731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/>
                <a:cs typeface="Cambria"/>
              </a:rPr>
              <a:t>suprarenales</a:t>
            </a:r>
            <a:endParaRPr lang="en-US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1691" y="2774714"/>
            <a:ext cx="2012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/>
                <a:cs typeface="Cambria"/>
              </a:rPr>
              <a:t>communis</a:t>
            </a:r>
            <a:endParaRPr lang="en-US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3449" y="3348541"/>
            <a:ext cx="34892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/>
                <a:cs typeface="Cambria"/>
              </a:rPr>
              <a:t>vestibulocochleare</a:t>
            </a:r>
            <a:endParaRPr lang="en-US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1789" y="3895092"/>
            <a:ext cx="11645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/>
                <a:cs typeface="Cambria"/>
              </a:rPr>
              <a:t>grave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61856" y="4485440"/>
            <a:ext cx="12546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/>
                <a:cs typeface="Cambria"/>
              </a:rPr>
              <a:t>gravis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105" y="5735234"/>
            <a:ext cx="29339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/>
                <a:cs typeface="Cambria"/>
              </a:rPr>
              <a:t>communicans</a:t>
            </a:r>
            <a:endParaRPr lang="en-US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9275" y="5703398"/>
            <a:ext cx="12081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/>
                <a:cs typeface="Cambria"/>
              </a:rPr>
              <a:t>nervo</a:t>
            </a:r>
            <a:endParaRPr lang="en-US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995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Join the terms with the preposition </a:t>
            </a:r>
            <a:r>
              <a:rPr lang="en-GB" sz="3200" i="1" dirty="0" smtClean="0">
                <a:solidFill>
                  <a:srgbClr val="FF0000"/>
                </a:solidFill>
              </a:rPr>
              <a:t>in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694501"/>
              </p:ext>
            </p:extLst>
          </p:nvPr>
        </p:nvGraphicFramePr>
        <p:xfrm>
          <a:off x="251520" y="1772817"/>
          <a:ext cx="8686800" cy="4416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096"/>
                <a:gridCol w="2664296"/>
                <a:gridCol w="2691408"/>
              </a:tblGrid>
              <a:tr h="4668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term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 + </a:t>
                      </a:r>
                      <a:r>
                        <a:rPr lang="cs-CZ" dirty="0" err="1" smtClean="0"/>
                        <a:t>direction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in + </a:t>
                      </a:r>
                      <a:r>
                        <a:rPr lang="cs-CZ" dirty="0" err="1" smtClean="0"/>
                        <a:t>position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intestinum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crassum</a:t>
                      </a:r>
                      <a:r>
                        <a:rPr lang="cs-CZ" baseline="0" dirty="0" smtClean="0"/>
                        <a:t>/</a:t>
                      </a:r>
                      <a:r>
                        <a:rPr lang="cs-CZ" baseline="0" dirty="0" err="1" smtClean="0"/>
                        <a:t>tenue</a:t>
                      </a:r>
                      <a:endParaRPr lang="cs-CZ" baseline="0" dirty="0" smtClean="0"/>
                    </a:p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colon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sigmoideum</a:t>
                      </a:r>
                      <a:r>
                        <a:rPr lang="cs-CZ" dirty="0" smtClean="0"/>
                        <a:t>/</a:t>
                      </a:r>
                      <a:r>
                        <a:rPr lang="cs-CZ" dirty="0" err="1" smtClean="0"/>
                        <a:t>ascendens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vesica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fellea</a:t>
                      </a:r>
                      <a:r>
                        <a:rPr lang="cs-CZ" dirty="0" smtClean="0"/>
                        <a:t>/</a:t>
                      </a:r>
                      <a:r>
                        <a:rPr lang="cs-CZ" dirty="0" err="1" smtClean="0"/>
                        <a:t>biliaris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musculus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rectus</a:t>
                      </a:r>
                      <a:r>
                        <a:rPr lang="cs-CZ" dirty="0" smtClean="0"/>
                        <a:t>/biceps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fractura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aperta</a:t>
                      </a:r>
                      <a:r>
                        <a:rPr lang="cs-CZ" dirty="0" smtClean="0"/>
                        <a:t>/multiplex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49239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urocystitis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acuta</a:t>
                      </a:r>
                      <a:r>
                        <a:rPr lang="cs-CZ" baseline="0" dirty="0" smtClean="0"/>
                        <a:t>/</a:t>
                      </a:r>
                      <a:r>
                        <a:rPr lang="cs-CZ" baseline="0" dirty="0" err="1" smtClean="0"/>
                        <a:t>catarrhalis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3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Form anatomical terms</a:t>
            </a:r>
            <a:r>
              <a:rPr lang="cs-CZ" sz="2800" dirty="0" smtClean="0">
                <a:solidFill>
                  <a:srgbClr val="FF0000"/>
                </a:solidFill>
              </a:rPr>
              <a:t>, do not </a:t>
            </a:r>
            <a:r>
              <a:rPr lang="en-GB" sz="2800" dirty="0" smtClean="0">
                <a:solidFill>
                  <a:srgbClr val="FF0000"/>
                </a:solidFill>
              </a:rPr>
              <a:t>change the word order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fossula</a:t>
            </a:r>
            <a:r>
              <a:rPr lang="cs-CZ" dirty="0" smtClean="0"/>
              <a:t> (</a:t>
            </a:r>
            <a:r>
              <a:rPr lang="cs-CZ" dirty="0" err="1" smtClean="0"/>
              <a:t>pl</a:t>
            </a:r>
            <a:r>
              <a:rPr lang="cs-CZ" dirty="0" smtClean="0"/>
              <a:t>.) --- </a:t>
            </a:r>
            <a:r>
              <a:rPr lang="cs-CZ" dirty="0" err="1" smtClean="0"/>
              <a:t>tonsillaris</a:t>
            </a:r>
            <a:r>
              <a:rPr lang="cs-CZ" dirty="0" smtClean="0"/>
              <a:t>, </a:t>
            </a:r>
            <a:r>
              <a:rPr lang="cs-CZ" dirty="0" smtClean="0"/>
              <a:t>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rete --- </a:t>
            </a:r>
            <a:r>
              <a:rPr lang="cs-CZ" dirty="0" err="1" smtClean="0"/>
              <a:t>articularis</a:t>
            </a:r>
            <a:r>
              <a:rPr lang="cs-CZ" dirty="0" smtClean="0"/>
              <a:t>, e --- </a:t>
            </a:r>
            <a:r>
              <a:rPr lang="cs-CZ" dirty="0" err="1" smtClean="0"/>
              <a:t>cubitus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musculus</a:t>
            </a:r>
            <a:r>
              <a:rPr lang="cs-CZ" dirty="0" smtClean="0"/>
              <a:t> --- biceps, </a:t>
            </a:r>
            <a:r>
              <a:rPr lang="cs-CZ" dirty="0" err="1" smtClean="0"/>
              <a:t>itis</a:t>
            </a:r>
            <a:r>
              <a:rPr lang="cs-CZ" dirty="0" smtClean="0"/>
              <a:t> --- </a:t>
            </a:r>
            <a:r>
              <a:rPr lang="cs-CZ" dirty="0" err="1" smtClean="0"/>
              <a:t>brachium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geniculum</a:t>
            </a:r>
            <a:r>
              <a:rPr lang="cs-CZ" dirty="0" smtClean="0"/>
              <a:t> --- </a:t>
            </a:r>
            <a:r>
              <a:rPr lang="cs-CZ" dirty="0" err="1" smtClean="0"/>
              <a:t>canalis</a:t>
            </a:r>
            <a:r>
              <a:rPr lang="cs-CZ" dirty="0" smtClean="0"/>
              <a:t> --- </a:t>
            </a:r>
            <a:r>
              <a:rPr lang="cs-CZ" dirty="0" err="1" smtClean="0"/>
              <a:t>nervus</a:t>
            </a:r>
            <a:r>
              <a:rPr lang="cs-CZ" dirty="0" smtClean="0"/>
              <a:t> --- </a:t>
            </a:r>
            <a:r>
              <a:rPr lang="cs-CZ" dirty="0" err="1" smtClean="0"/>
              <a:t>facialis</a:t>
            </a:r>
            <a:r>
              <a:rPr lang="cs-CZ" dirty="0" smtClean="0"/>
              <a:t>, 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ligamentum</a:t>
            </a:r>
            <a:r>
              <a:rPr lang="cs-CZ" dirty="0" smtClean="0"/>
              <a:t> --- </a:t>
            </a:r>
            <a:r>
              <a:rPr lang="cs-CZ" dirty="0" err="1" smtClean="0"/>
              <a:t>teres</a:t>
            </a:r>
            <a:r>
              <a:rPr lang="cs-CZ" dirty="0" smtClean="0"/>
              <a:t>, </a:t>
            </a:r>
            <a:r>
              <a:rPr lang="cs-CZ" dirty="0" err="1" smtClean="0"/>
              <a:t>etis</a:t>
            </a:r>
            <a:r>
              <a:rPr lang="cs-CZ" dirty="0" smtClean="0"/>
              <a:t> --- </a:t>
            </a:r>
            <a:r>
              <a:rPr lang="cs-CZ" dirty="0" err="1" smtClean="0"/>
              <a:t>hepar</a:t>
            </a:r>
            <a:r>
              <a:rPr lang="cs-CZ" dirty="0" smtClean="0"/>
              <a:t>/uterus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arteria</a:t>
            </a:r>
            <a:r>
              <a:rPr lang="cs-CZ" dirty="0" smtClean="0"/>
              <a:t> --- </a:t>
            </a:r>
            <a:r>
              <a:rPr lang="cs-CZ" dirty="0" err="1" smtClean="0"/>
              <a:t>iliacus</a:t>
            </a:r>
            <a:r>
              <a:rPr lang="cs-CZ" dirty="0" smtClean="0"/>
              <a:t>, a, um --- </a:t>
            </a:r>
            <a:r>
              <a:rPr lang="cs-CZ" dirty="0" err="1" smtClean="0"/>
              <a:t>communis</a:t>
            </a:r>
            <a:r>
              <a:rPr lang="cs-CZ" dirty="0" smtClean="0"/>
              <a:t>, 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pars</a:t>
            </a:r>
            <a:r>
              <a:rPr lang="cs-CZ" dirty="0" smtClean="0"/>
              <a:t> --- </a:t>
            </a:r>
            <a:r>
              <a:rPr lang="cs-CZ" dirty="0" err="1" smtClean="0"/>
              <a:t>descendens</a:t>
            </a:r>
            <a:r>
              <a:rPr lang="cs-CZ" dirty="0" smtClean="0"/>
              <a:t>, </a:t>
            </a:r>
            <a:r>
              <a:rPr lang="cs-CZ" dirty="0" err="1" smtClean="0"/>
              <a:t>ntis</a:t>
            </a:r>
            <a:r>
              <a:rPr lang="cs-CZ" dirty="0" smtClean="0"/>
              <a:t> --- duodenum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ramus</a:t>
            </a:r>
            <a:r>
              <a:rPr lang="cs-CZ" dirty="0" smtClean="0"/>
              <a:t> --- </a:t>
            </a:r>
            <a:r>
              <a:rPr lang="cs-CZ" dirty="0" err="1" smtClean="0"/>
              <a:t>communicans</a:t>
            </a:r>
            <a:r>
              <a:rPr lang="cs-CZ" dirty="0" smtClean="0"/>
              <a:t>, </a:t>
            </a:r>
            <a:r>
              <a:rPr lang="cs-CZ" dirty="0" err="1" smtClean="0"/>
              <a:t>antis</a:t>
            </a:r>
            <a:r>
              <a:rPr lang="cs-CZ" dirty="0" smtClean="0"/>
              <a:t> --- </a:t>
            </a:r>
            <a:r>
              <a:rPr lang="cs-CZ" dirty="0" err="1" smtClean="0"/>
              <a:t>cum</a:t>
            </a:r>
            <a:r>
              <a:rPr lang="cs-CZ" dirty="0" smtClean="0"/>
              <a:t> --- </a:t>
            </a:r>
            <a:r>
              <a:rPr lang="cs-CZ" dirty="0" err="1" smtClean="0"/>
              <a:t>nervus</a:t>
            </a:r>
            <a:r>
              <a:rPr lang="cs-CZ" dirty="0" smtClean="0"/>
              <a:t> --- </a:t>
            </a:r>
            <a:r>
              <a:rPr lang="cs-CZ" dirty="0" err="1" smtClean="0"/>
              <a:t>ulnaris</a:t>
            </a:r>
            <a:r>
              <a:rPr lang="cs-CZ" dirty="0" smtClean="0"/>
              <a:t>, 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musculus</a:t>
            </a:r>
            <a:r>
              <a:rPr lang="cs-CZ" dirty="0" smtClean="0"/>
              <a:t> (</a:t>
            </a:r>
            <a:r>
              <a:rPr lang="cs-CZ" dirty="0" err="1" smtClean="0"/>
              <a:t>pl</a:t>
            </a:r>
            <a:r>
              <a:rPr lang="cs-CZ" dirty="0" smtClean="0"/>
              <a:t>.) --- levator (</a:t>
            </a:r>
            <a:r>
              <a:rPr lang="cs-CZ" dirty="0" err="1" smtClean="0"/>
              <a:t>pl</a:t>
            </a:r>
            <a:r>
              <a:rPr lang="cs-CZ" dirty="0" smtClean="0"/>
              <a:t>.) ---- </a:t>
            </a:r>
            <a:r>
              <a:rPr lang="cs-CZ" dirty="0" err="1" smtClean="0"/>
              <a:t>costa</a:t>
            </a:r>
            <a:r>
              <a:rPr lang="cs-CZ" dirty="0" smtClean="0"/>
              <a:t> (</a:t>
            </a:r>
            <a:r>
              <a:rPr lang="cs-CZ" dirty="0" err="1" smtClean="0"/>
              <a:t>pl</a:t>
            </a:r>
            <a:r>
              <a:rPr lang="cs-CZ" dirty="0" smtClean="0"/>
              <a:t>.) --- brevis, e (</a:t>
            </a:r>
            <a:r>
              <a:rPr lang="cs-CZ" dirty="0" err="1" smtClean="0"/>
              <a:t>pl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Match the expressions to form clinical terms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2348880"/>
            <a:ext cx="8064896" cy="338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rauma </a:t>
            </a:r>
            <a:r>
              <a:rPr lang="cs-CZ" dirty="0" err="1" smtClean="0">
                <a:solidFill>
                  <a:schemeClr val="tx1"/>
                </a:solidFill>
              </a:rPr>
              <a:t>grave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articulationis</a:t>
            </a:r>
            <a:r>
              <a:rPr lang="cs-CZ" dirty="0" smtClean="0">
                <a:solidFill>
                  <a:schemeClr val="tx1"/>
                </a:solidFill>
              </a:rPr>
              <a:t>			         </a:t>
            </a:r>
            <a:r>
              <a:rPr lang="cs-CZ" dirty="0" err="1" smtClean="0">
                <a:solidFill>
                  <a:schemeClr val="tx1"/>
                </a:solidFill>
              </a:rPr>
              <a:t>acutae</a:t>
            </a:r>
            <a:r>
              <a:rPr lang="cs-CZ" dirty="0" smtClean="0">
                <a:solidFill>
                  <a:schemeClr val="tx1"/>
                </a:solidFill>
              </a:rPr>
              <a:t>						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Symptomata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urocystitidis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         </a:t>
            </a:r>
            <a:r>
              <a:rPr lang="cs-CZ" dirty="0" err="1" smtClean="0">
                <a:solidFill>
                  <a:schemeClr val="tx1"/>
                </a:solidFill>
              </a:rPr>
              <a:t>multiplices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C</a:t>
            </a:r>
            <a:r>
              <a:rPr lang="cs-CZ" dirty="0" err="1" smtClean="0">
                <a:solidFill>
                  <a:schemeClr val="tx1"/>
                </a:solidFill>
              </a:rPr>
              <a:t>aries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profunda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dentis</a:t>
            </a:r>
            <a:r>
              <a:rPr lang="cs-CZ" dirty="0" smtClean="0">
                <a:solidFill>
                  <a:schemeClr val="tx1"/>
                </a:solidFill>
              </a:rPr>
              <a:t>			                  </a:t>
            </a:r>
            <a:r>
              <a:rPr lang="cs-CZ" dirty="0" err="1" smtClean="0">
                <a:solidFill>
                  <a:schemeClr val="tx1"/>
                </a:solidFill>
              </a:rPr>
              <a:t>exacerbans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		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I</a:t>
            </a:r>
            <a:r>
              <a:rPr lang="cs-CZ" dirty="0" err="1" smtClean="0">
                <a:solidFill>
                  <a:schemeClr val="tx1"/>
                </a:solidFill>
              </a:rPr>
              <a:t>nsufficientia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cordis</a:t>
            </a:r>
            <a:r>
              <a:rPr lang="cs-CZ" dirty="0" smtClean="0">
                <a:solidFill>
                  <a:schemeClr val="tx1"/>
                </a:solidFill>
              </a:rPr>
              <a:t>			                           </a:t>
            </a:r>
            <a:r>
              <a:rPr lang="cs-CZ" dirty="0" err="1" smtClean="0">
                <a:solidFill>
                  <a:schemeClr val="tx1"/>
                </a:solidFill>
              </a:rPr>
              <a:t>herpetis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simplicis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T</a:t>
            </a:r>
            <a:r>
              <a:rPr lang="cs-CZ" dirty="0" err="1" smtClean="0">
                <a:solidFill>
                  <a:schemeClr val="tx1"/>
                </a:solidFill>
              </a:rPr>
              <a:t>herapia</a:t>
            </a:r>
            <a:r>
              <a:rPr lang="cs-CZ" dirty="0" smtClean="0">
                <a:solidFill>
                  <a:schemeClr val="tx1"/>
                </a:solidFill>
              </a:rPr>
              <a:t>					                           </a:t>
            </a:r>
            <a:r>
              <a:rPr lang="cs-CZ" dirty="0" err="1" smtClean="0">
                <a:solidFill>
                  <a:schemeClr val="tx1"/>
                </a:solidFill>
              </a:rPr>
              <a:t>permanentis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F</a:t>
            </a:r>
            <a:r>
              <a:rPr lang="cs-CZ" dirty="0" err="1" smtClean="0">
                <a:solidFill>
                  <a:schemeClr val="tx1"/>
                </a:solidFill>
              </a:rPr>
              <a:t>racturae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columnae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vertebralis</a:t>
            </a:r>
            <a:r>
              <a:rPr lang="cs-CZ" dirty="0" smtClean="0">
                <a:solidFill>
                  <a:schemeClr val="tx1"/>
                </a:solidFill>
              </a:rPr>
              <a:t>		         genus l. </a:t>
            </a:r>
            <a:r>
              <a:rPr lang="cs-CZ" dirty="0" err="1" smtClean="0">
                <a:solidFill>
                  <a:schemeClr val="tx1"/>
                </a:solidFill>
              </a:rPr>
              <a:t>dx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			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				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8" name="Přímá spojnice 7"/>
          <p:cNvCxnSpPr>
            <a:stCxn id="4" idx="0"/>
            <a:endCxn id="4" idx="2"/>
          </p:cNvCxnSpPr>
          <p:nvPr/>
        </p:nvCxnSpPr>
        <p:spPr>
          <a:xfrm>
            <a:off x="4499992" y="234888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51216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Put the terms into </a:t>
            </a:r>
            <a:r>
              <a:rPr lang="en-GB" sz="3200" dirty="0" smtClean="0">
                <a:solidFill>
                  <a:srgbClr val="FF0000"/>
                </a:solidFill>
              </a:rPr>
              <a:t>correct </a:t>
            </a:r>
            <a:r>
              <a:rPr lang="en-GB" sz="3200" dirty="0" smtClean="0">
                <a:solidFill>
                  <a:srgbClr val="FF0000"/>
                </a:solidFill>
              </a:rPr>
              <a:t>order to form diagnoses. Do not change the endings.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107504" y="1916832"/>
            <a:ext cx="432048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lacerum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err="1" smtClean="0">
                <a:solidFill>
                  <a:schemeClr val="tx1"/>
                </a:solidFill>
              </a:rPr>
              <a:t>mentalis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occipitalis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err="1" smtClean="0">
                <a:solidFill>
                  <a:schemeClr val="tx1"/>
                </a:solidFill>
              </a:rPr>
              <a:t>vulnus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		</a:t>
            </a: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regionis</a:t>
            </a:r>
            <a:r>
              <a:rPr lang="cs-CZ" dirty="0" smtClean="0">
                <a:solidFill>
                  <a:schemeClr val="tx1"/>
                </a:solidFill>
              </a:rPr>
              <a:t>		et</a:t>
            </a:r>
          </a:p>
          <a:p>
            <a:pPr algn="ctr"/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07504" y="4300332"/>
            <a:ext cx="432048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nasalium</a:t>
            </a:r>
            <a:r>
              <a:rPr lang="cs-CZ" dirty="0" smtClean="0">
                <a:solidFill>
                  <a:schemeClr val="tx1"/>
                </a:solidFill>
              </a:rPr>
              <a:t> 	</a:t>
            </a:r>
            <a:r>
              <a:rPr lang="cs-CZ" dirty="0" err="1" smtClean="0">
                <a:solidFill>
                  <a:schemeClr val="tx1"/>
                </a:solidFill>
              </a:rPr>
              <a:t>fractura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dislocatione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ossium</a:t>
            </a:r>
            <a:r>
              <a:rPr lang="cs-CZ" dirty="0" smtClean="0">
                <a:solidFill>
                  <a:schemeClr val="tx1"/>
                </a:solidFill>
              </a:rPr>
              <a:t>		sine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4532611" y="4149080"/>
            <a:ext cx="4499992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cruris</a:t>
            </a:r>
            <a:r>
              <a:rPr lang="cs-CZ" dirty="0" smtClean="0">
                <a:solidFill>
                  <a:schemeClr val="tx1"/>
                </a:solidFill>
              </a:rPr>
              <a:t>	status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distalis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err="1" smtClean="0">
                <a:solidFill>
                  <a:schemeClr val="tx1"/>
                </a:solidFill>
              </a:rPr>
              <a:t>fracturae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post		l. sin.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operationem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err="1" smtClean="0">
                <a:solidFill>
                  <a:schemeClr val="tx1"/>
                </a:solidFill>
              </a:rPr>
              <a:t>partis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4701518" y="1916832"/>
            <a:ext cx="432048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l. </a:t>
            </a:r>
            <a:r>
              <a:rPr lang="cs-CZ" dirty="0" err="1" smtClean="0">
                <a:solidFill>
                  <a:schemeClr val="tx1"/>
                </a:solidFill>
              </a:rPr>
              <a:t>dx</a:t>
            </a:r>
            <a:r>
              <a:rPr lang="cs-CZ" dirty="0" smtClean="0">
                <a:solidFill>
                  <a:schemeClr val="tx1"/>
                </a:solidFill>
              </a:rPr>
              <a:t>. 		</a:t>
            </a:r>
            <a:r>
              <a:rPr lang="cs-CZ" dirty="0" err="1" smtClean="0">
                <a:solidFill>
                  <a:schemeClr val="tx1"/>
                </a:solidFill>
              </a:rPr>
              <a:t>musculi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bicipitis</a:t>
            </a:r>
            <a:r>
              <a:rPr lang="cs-CZ" dirty="0" smtClean="0">
                <a:solidFill>
                  <a:schemeClr val="tx1"/>
                </a:solidFill>
              </a:rPr>
              <a:t>		ruptura	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partialis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err="1" smtClean="0">
                <a:solidFill>
                  <a:schemeClr val="tx1"/>
                </a:solidFill>
              </a:rPr>
              <a:t>femoris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T</a:t>
            </a:r>
            <a:r>
              <a:rPr lang="en-GB" sz="3200" dirty="0" err="1" smtClean="0">
                <a:solidFill>
                  <a:srgbClr val="FF0000"/>
                </a:solidFill>
              </a:rPr>
              <a:t>ranslate</a:t>
            </a:r>
            <a:r>
              <a:rPr lang="en-GB" sz="3200" dirty="0" smtClean="0">
                <a:solidFill>
                  <a:srgbClr val="FF0000"/>
                </a:solidFill>
              </a:rPr>
              <a:t> into </a:t>
            </a:r>
            <a:r>
              <a:rPr lang="cs-CZ" sz="3200" dirty="0">
                <a:solidFill>
                  <a:srgbClr val="FF0000"/>
                </a:solidFill>
              </a:rPr>
              <a:t>L</a:t>
            </a:r>
            <a:r>
              <a:rPr lang="en-GB" sz="3200" dirty="0" err="1" smtClean="0">
                <a:solidFill>
                  <a:srgbClr val="FF0000"/>
                </a:solidFill>
              </a:rPr>
              <a:t>atin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 smtClean="0"/>
              <a:t>Suprarenal</a:t>
            </a:r>
            <a:r>
              <a:rPr lang="cs-CZ" sz="2800" dirty="0" smtClean="0"/>
              <a:t> </a:t>
            </a:r>
            <a:r>
              <a:rPr lang="cs-CZ" sz="2800" dirty="0" err="1" smtClean="0"/>
              <a:t>gland</a:t>
            </a:r>
            <a:endParaRPr lang="cs-CZ" sz="280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 smtClean="0"/>
              <a:t>Simple</a:t>
            </a:r>
            <a:r>
              <a:rPr lang="cs-CZ" sz="2800" dirty="0" smtClean="0"/>
              <a:t> </a:t>
            </a:r>
            <a:r>
              <a:rPr lang="cs-CZ" sz="2800" dirty="0" err="1" smtClean="0"/>
              <a:t>joints</a:t>
            </a:r>
            <a:endParaRPr lang="cs-CZ" sz="280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 smtClean="0"/>
              <a:t>Lateral</a:t>
            </a:r>
            <a:r>
              <a:rPr lang="cs-CZ" sz="2800" dirty="0" smtClean="0"/>
              <a:t> </a:t>
            </a:r>
            <a:r>
              <a:rPr lang="cs-CZ" sz="2800" dirty="0" err="1" smtClean="0"/>
              <a:t>margin</a:t>
            </a:r>
            <a:r>
              <a:rPr lang="cs-CZ" sz="2800" dirty="0" smtClean="0"/>
              <a:t> of the </a:t>
            </a:r>
            <a:r>
              <a:rPr lang="cs-CZ" sz="2800" dirty="0" err="1" smtClean="0"/>
              <a:t>nail</a:t>
            </a:r>
            <a:endParaRPr lang="cs-CZ" sz="280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 smtClean="0"/>
              <a:t>Fossa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the </a:t>
            </a:r>
            <a:r>
              <a:rPr lang="cs-CZ" sz="2800" dirty="0" err="1" smtClean="0"/>
              <a:t>lacrimal</a:t>
            </a:r>
            <a:r>
              <a:rPr lang="cs-CZ" sz="2800" dirty="0" smtClean="0"/>
              <a:t> </a:t>
            </a:r>
            <a:r>
              <a:rPr lang="cs-CZ" sz="2800" dirty="0" err="1" smtClean="0"/>
              <a:t>gland</a:t>
            </a:r>
            <a:r>
              <a:rPr lang="cs-CZ" sz="2800" dirty="0" smtClean="0"/>
              <a:t> (</a:t>
            </a:r>
            <a:r>
              <a:rPr lang="cs-CZ" sz="2800" dirty="0" err="1"/>
              <a:t>literally</a:t>
            </a:r>
            <a:r>
              <a:rPr lang="cs-CZ" sz="2800" dirty="0"/>
              <a:t> </a:t>
            </a:r>
            <a:r>
              <a:rPr lang="cs-CZ" sz="2800" u="sng" dirty="0" smtClean="0"/>
              <a:t>of</a:t>
            </a:r>
            <a:r>
              <a:rPr lang="cs-CZ" sz="2800" i="1" dirty="0" smtClean="0"/>
              <a:t> the </a:t>
            </a:r>
            <a:r>
              <a:rPr lang="cs-CZ" sz="2800" i="1" dirty="0" err="1" smtClean="0"/>
              <a:t>lacrimal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gland</a:t>
            </a:r>
            <a:r>
              <a:rPr lang="cs-CZ" sz="2800" dirty="0" smtClean="0"/>
              <a:t>)</a:t>
            </a:r>
            <a:r>
              <a:rPr lang="cs-CZ" sz="2800" i="1" dirty="0" smtClean="0"/>
              <a:t> </a:t>
            </a:r>
            <a:endParaRPr lang="cs-CZ" sz="2800" dirty="0" smtClean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 smtClean="0"/>
              <a:t>Nucleus</a:t>
            </a:r>
            <a:r>
              <a:rPr lang="cs-CZ" sz="2800" dirty="0" smtClean="0"/>
              <a:t> </a:t>
            </a:r>
            <a:r>
              <a:rPr lang="cs-CZ" sz="2800" dirty="0"/>
              <a:t>of the </a:t>
            </a:r>
            <a:r>
              <a:rPr lang="cs-CZ" sz="2800" dirty="0" err="1"/>
              <a:t>abducent</a:t>
            </a:r>
            <a:r>
              <a:rPr lang="cs-CZ" sz="2800" dirty="0"/>
              <a:t> </a:t>
            </a:r>
            <a:r>
              <a:rPr lang="cs-CZ" sz="2800" dirty="0" smtClean="0"/>
              <a:t>nerve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 smtClean="0"/>
              <a:t>Vein</a:t>
            </a:r>
            <a:r>
              <a:rPr lang="cs-CZ" sz="2800" dirty="0" smtClean="0"/>
              <a:t> </a:t>
            </a:r>
            <a:r>
              <a:rPr lang="cs-CZ" sz="2800" dirty="0" err="1"/>
              <a:t>a</a:t>
            </a:r>
            <a:r>
              <a:rPr lang="cs-CZ" sz="2800" dirty="0" err="1" smtClean="0"/>
              <a:t>ccompanying</a:t>
            </a:r>
            <a:r>
              <a:rPr lang="cs-CZ" sz="2800" dirty="0" smtClean="0"/>
              <a:t> the </a:t>
            </a:r>
            <a:r>
              <a:rPr lang="cs-CZ" sz="2800" dirty="0" err="1" smtClean="0"/>
              <a:t>hypoglossal</a:t>
            </a:r>
            <a:r>
              <a:rPr lang="cs-CZ" sz="2800" dirty="0" smtClean="0"/>
              <a:t> nerve (</a:t>
            </a:r>
            <a:r>
              <a:rPr lang="cs-CZ" sz="2800" dirty="0" err="1" smtClean="0"/>
              <a:t>literally</a:t>
            </a:r>
            <a:r>
              <a:rPr lang="cs-CZ" sz="2800" dirty="0" smtClean="0"/>
              <a:t> </a:t>
            </a:r>
            <a:r>
              <a:rPr lang="cs-CZ" sz="2800" i="1" dirty="0" err="1"/>
              <a:t>a</a:t>
            </a:r>
            <a:r>
              <a:rPr lang="cs-CZ" sz="2800" i="1" dirty="0" err="1" smtClean="0"/>
              <a:t>ccompanying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vein</a:t>
            </a:r>
            <a:r>
              <a:rPr lang="cs-CZ" sz="2800" i="1" dirty="0" smtClean="0"/>
              <a:t> of the </a:t>
            </a:r>
            <a:r>
              <a:rPr lang="cs-CZ" sz="2800" i="1" dirty="0" err="1" smtClean="0"/>
              <a:t>hypoglossal</a:t>
            </a:r>
            <a:r>
              <a:rPr lang="cs-CZ" sz="2800" i="1" dirty="0" smtClean="0"/>
              <a:t> nerve</a:t>
            </a:r>
            <a:r>
              <a:rPr lang="cs-CZ" sz="28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/>
              <a:t>Short</a:t>
            </a:r>
            <a:r>
              <a:rPr lang="cs-CZ" sz="2800" dirty="0"/>
              <a:t> </a:t>
            </a:r>
            <a:r>
              <a:rPr lang="cs-CZ" sz="2800" dirty="0" err="1"/>
              <a:t>gastric</a:t>
            </a:r>
            <a:r>
              <a:rPr lang="cs-CZ" sz="2800" dirty="0"/>
              <a:t> </a:t>
            </a:r>
            <a:r>
              <a:rPr lang="cs-CZ" sz="2800" dirty="0" err="1" smtClean="0"/>
              <a:t>arteries</a:t>
            </a:r>
            <a:endParaRPr lang="cs-CZ" sz="28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/>
              <a:t>Common</a:t>
            </a:r>
            <a:r>
              <a:rPr lang="cs-CZ" sz="2800" dirty="0"/>
              <a:t> </a:t>
            </a:r>
            <a:r>
              <a:rPr lang="cs-CZ" sz="2800" dirty="0" err="1"/>
              <a:t>carotid</a:t>
            </a:r>
            <a:r>
              <a:rPr lang="cs-CZ" sz="2800" dirty="0"/>
              <a:t> </a:t>
            </a:r>
            <a:r>
              <a:rPr lang="cs-CZ" sz="2800" dirty="0" err="1" smtClean="0"/>
              <a:t>artery</a:t>
            </a:r>
            <a:endParaRPr lang="cs-CZ" sz="28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 smtClean="0"/>
              <a:t>Fissure</a:t>
            </a:r>
            <a:r>
              <a:rPr lang="cs-CZ" sz="2800" dirty="0" smtClean="0"/>
              <a:t> </a:t>
            </a:r>
            <a:r>
              <a:rPr lang="cs-CZ" sz="2800" dirty="0"/>
              <a:t>of the </a:t>
            </a:r>
            <a:r>
              <a:rPr lang="cs-CZ" sz="2800" dirty="0" err="1"/>
              <a:t>round</a:t>
            </a:r>
            <a:r>
              <a:rPr lang="cs-CZ" sz="2800" dirty="0"/>
              <a:t> </a:t>
            </a:r>
            <a:r>
              <a:rPr lang="cs-CZ" sz="2800" dirty="0" err="1" smtClean="0"/>
              <a:t>ligament</a:t>
            </a:r>
            <a:endParaRPr lang="cs-CZ" sz="28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/>
              <a:t>Long/</a:t>
            </a:r>
            <a:r>
              <a:rPr lang="cs-CZ" sz="2800" dirty="0" err="1"/>
              <a:t>short</a:t>
            </a:r>
            <a:r>
              <a:rPr lang="cs-CZ" sz="2800" dirty="0"/>
              <a:t> </a:t>
            </a:r>
            <a:r>
              <a:rPr lang="cs-CZ" sz="2800" dirty="0" err="1"/>
              <a:t>head</a:t>
            </a:r>
            <a:r>
              <a:rPr lang="cs-CZ" sz="2800" dirty="0"/>
              <a:t> of the biceps </a:t>
            </a:r>
            <a:r>
              <a:rPr lang="cs-CZ" sz="2800" dirty="0" err="1"/>
              <a:t>muscle</a:t>
            </a:r>
            <a:r>
              <a:rPr lang="cs-CZ" sz="2800" dirty="0"/>
              <a:t> of the </a:t>
            </a:r>
            <a:r>
              <a:rPr lang="cs-CZ" sz="2800" dirty="0" smtClean="0"/>
              <a:t>femur</a:t>
            </a:r>
            <a:endParaRPr lang="cs-CZ" sz="2800" dirty="0"/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800" dirty="0" err="1"/>
              <a:t>Orifice</a:t>
            </a:r>
            <a:r>
              <a:rPr lang="cs-CZ" sz="2800" dirty="0"/>
              <a:t> of the </a:t>
            </a:r>
            <a:r>
              <a:rPr lang="cs-CZ" sz="2800" dirty="0" err="1"/>
              <a:t>vermiform</a:t>
            </a:r>
            <a:r>
              <a:rPr lang="cs-CZ" sz="2800" dirty="0"/>
              <a:t> </a:t>
            </a:r>
            <a:r>
              <a:rPr lang="cs-CZ" sz="2800" dirty="0" err="1" smtClean="0"/>
              <a:t>appendix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437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Examples of authentic diagnoses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60336"/>
              </p:ext>
            </p:extLst>
          </p:nvPr>
        </p:nvGraphicFramePr>
        <p:xfrm>
          <a:off x="0" y="1268002"/>
          <a:ext cx="9108504" cy="500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7560840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code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diagnosis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K928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Corpus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alienum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intestini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tenuis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perforans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C259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Carcinoma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pancreatis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inoperabile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metastases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multiplices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lacera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frontalis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labii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C348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Tumor 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lobi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medii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pulmonis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ad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pericardium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diaphragma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nervum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phrenicum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increscens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St. p.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colectomiam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subtotalem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propter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carcinoma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coli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descendentis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M4795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Vulnus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punctum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cubiti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sin., corpus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alienum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vitreum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</a:t>
                      </a:r>
                      <a:endParaRPr kumimoji="0"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S5250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Fractura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intraarticularis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radii sin.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dislocata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comminutiva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S9220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Fractura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ossis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cuboidei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navicularis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sine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dislocatione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S863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Ruptura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musculi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tricipitis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surae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suspecta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K928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aliena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vitrea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multiplicia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antebrachii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dirty="0"/>
                    </a:p>
                  </a:txBody>
                  <a:tcPr/>
                </a:tc>
              </a:tr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Contusio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lumbalis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dorsi</a:t>
                      </a:r>
                      <a:r>
                        <a:rPr kumimoji="0" lang="cs-CZ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gravis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656184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Look up all adjectives in the diagnoses and write them down in their dictionary forms</a:t>
            </a:r>
            <a:endParaRPr lang="en-GB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15081"/>
              </p:ext>
            </p:extLst>
          </p:nvPr>
        </p:nvGraphicFramePr>
        <p:xfrm>
          <a:off x="0" y="2060849"/>
          <a:ext cx="9108504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/>
                <a:gridCol w="3168352"/>
                <a:gridCol w="2952328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3-form</a:t>
                      </a:r>
                      <a:r>
                        <a:rPr lang="en-GB" baseline="0" noProof="0" smtClean="0"/>
                        <a:t> adjectives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2-form</a:t>
                      </a:r>
                      <a:r>
                        <a:rPr lang="en-GB" baseline="0" noProof="0" smtClean="0"/>
                        <a:t> adjectives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1-form</a:t>
                      </a:r>
                      <a:r>
                        <a:rPr lang="en-GB" baseline="0" noProof="0" dirty="0" smtClean="0"/>
                        <a:t> adjectives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954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5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FF0000"/>
                </a:solidFill>
                <a:latin typeface="Cambria"/>
                <a:cs typeface="Cambria"/>
              </a:rPr>
              <a:t>Adjectives</a:t>
            </a:r>
            <a:r>
              <a:rPr lang="cs-CZ" sz="3200" dirty="0" smtClean="0">
                <a:solidFill>
                  <a:srgbClr val="FF0000"/>
                </a:solidFill>
                <a:latin typeface="Cambria"/>
                <a:cs typeface="Cambria"/>
              </a:rPr>
              <a:t> of the 3rd </a:t>
            </a:r>
            <a:r>
              <a:rPr lang="cs-CZ" sz="3200" dirty="0" err="1" smtClean="0">
                <a:solidFill>
                  <a:srgbClr val="FF0000"/>
                </a:solidFill>
                <a:latin typeface="Cambria"/>
                <a:cs typeface="Cambria"/>
              </a:rPr>
              <a:t>declension</a:t>
            </a:r>
            <a:r>
              <a:rPr lang="cs-CZ" sz="3200" dirty="0" smtClean="0">
                <a:solidFill>
                  <a:srgbClr val="FF0000"/>
                </a:solidFill>
                <a:latin typeface="Cambria"/>
                <a:cs typeface="Cambria"/>
              </a:rPr>
              <a:t>: </a:t>
            </a:r>
            <a:r>
              <a:rPr lang="cs-CZ" sz="3200" dirty="0" err="1" smtClean="0">
                <a:solidFill>
                  <a:srgbClr val="FF0000"/>
                </a:solidFill>
                <a:latin typeface="Cambria"/>
                <a:cs typeface="Cambria"/>
              </a:rPr>
              <a:t>revision</a:t>
            </a:r>
            <a:endParaRPr lang="en-US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smtClean="0"/>
              <a:t>many </a:t>
            </a:r>
            <a:r>
              <a:rPr lang="cs-CZ" dirty="0" err="1" smtClean="0"/>
              <a:t>types</a:t>
            </a:r>
            <a:r>
              <a:rPr lang="cs-CZ" dirty="0" smtClean="0"/>
              <a:t> of 3rd </a:t>
            </a:r>
            <a:r>
              <a:rPr lang="cs-CZ" dirty="0" err="1" smtClean="0"/>
              <a:t>declension</a:t>
            </a:r>
            <a:r>
              <a:rPr lang="cs-CZ" dirty="0" smtClean="0"/>
              <a:t> </a:t>
            </a:r>
            <a:r>
              <a:rPr lang="cs-CZ" dirty="0" err="1" smtClean="0"/>
              <a:t>adjectives</a:t>
            </a:r>
            <a:r>
              <a:rPr lang="cs-CZ" dirty="0" smtClean="0"/>
              <a:t> do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are the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paradigms</a:t>
            </a:r>
            <a:r>
              <a:rPr lang="cs-CZ" dirty="0" smtClean="0"/>
              <a:t> do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decline</a:t>
            </a:r>
            <a:r>
              <a:rPr lang="cs-CZ" dirty="0" smtClean="0"/>
              <a:t> </a:t>
            </a:r>
            <a:r>
              <a:rPr lang="cs-CZ" dirty="0" err="1" smtClean="0"/>
              <a:t>adjectives</a:t>
            </a:r>
            <a:r>
              <a:rPr lang="cs-CZ" dirty="0" smtClean="0"/>
              <a:t> of the 3rd </a:t>
            </a:r>
            <a:r>
              <a:rPr lang="cs-CZ" dirty="0" err="1" smtClean="0"/>
              <a:t>declension</a:t>
            </a:r>
            <a:r>
              <a:rPr lang="cs-CZ" dirty="0" smtClean="0"/>
              <a:t>? Are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irregularities</a:t>
            </a:r>
            <a:r>
              <a:rPr lang="cs-CZ" dirty="0" smtClean="0"/>
              <a:t>?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 err="1"/>
              <a:t>E</a:t>
            </a:r>
            <a:r>
              <a:rPr lang="cs-CZ" dirty="0" err="1" smtClean="0"/>
              <a:t>xplain</a:t>
            </a:r>
            <a:r>
              <a:rPr lang="cs-CZ" dirty="0" smtClean="0"/>
              <a:t> the </a:t>
            </a:r>
            <a:r>
              <a:rPr lang="cs-CZ" dirty="0" err="1" smtClean="0"/>
              <a:t>meanings</a:t>
            </a:r>
            <a:r>
              <a:rPr lang="cs-CZ" dirty="0" smtClean="0"/>
              <a:t> of the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adjective</a:t>
            </a:r>
            <a:r>
              <a:rPr lang="cs-CZ" dirty="0" smtClean="0"/>
              <a:t> </a:t>
            </a:r>
            <a:r>
              <a:rPr lang="cs-CZ" dirty="0" err="1" smtClean="0"/>
              <a:t>suffixes</a:t>
            </a:r>
            <a:r>
              <a:rPr lang="cs-CZ" dirty="0" smtClean="0"/>
              <a:t> and </a:t>
            </a:r>
            <a:r>
              <a:rPr lang="cs-CZ" dirty="0" err="1" smtClean="0"/>
              <a:t>give</a:t>
            </a:r>
            <a:r>
              <a:rPr lang="cs-CZ" dirty="0" smtClean="0"/>
              <a:t> </a:t>
            </a:r>
            <a:r>
              <a:rPr lang="cs-CZ" dirty="0" err="1" smtClean="0"/>
              <a:t>examples</a:t>
            </a:r>
            <a:r>
              <a:rPr lang="cs-CZ" dirty="0" smtClean="0"/>
              <a:t>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dirty="0"/>
              <a:t> </a:t>
            </a:r>
            <a:r>
              <a:rPr lang="cs-CZ" dirty="0" smtClean="0"/>
              <a:t>    -</a:t>
            </a:r>
            <a:r>
              <a:rPr lang="cs-CZ" dirty="0" err="1" smtClean="0">
                <a:solidFill>
                  <a:srgbClr val="FF0000"/>
                </a:solidFill>
              </a:rPr>
              <a:t>bilis</a:t>
            </a:r>
            <a:r>
              <a:rPr lang="cs-CZ" dirty="0" smtClean="0">
                <a:solidFill>
                  <a:srgbClr val="FF0000"/>
                </a:solidFill>
              </a:rPr>
              <a:t>, e</a:t>
            </a:r>
            <a:r>
              <a:rPr lang="cs-CZ" dirty="0" smtClean="0"/>
              <a:t>;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</a:t>
            </a:r>
            <a:r>
              <a:rPr lang="cs-CZ" dirty="0" err="1" smtClean="0">
                <a:solidFill>
                  <a:srgbClr val="FF0000"/>
                </a:solidFill>
              </a:rPr>
              <a:t>formis</a:t>
            </a:r>
            <a:r>
              <a:rPr lang="cs-CZ" dirty="0" smtClean="0">
                <a:solidFill>
                  <a:srgbClr val="FF0000"/>
                </a:solidFill>
              </a:rPr>
              <a:t>, e</a:t>
            </a:r>
            <a:r>
              <a:rPr lang="cs-CZ" dirty="0" smtClean="0"/>
              <a:t>;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plex, </a:t>
            </a:r>
            <a:r>
              <a:rPr lang="cs-CZ" dirty="0" err="1" smtClean="0">
                <a:solidFill>
                  <a:srgbClr val="FF0000"/>
                </a:solidFill>
              </a:rPr>
              <a:t>plicis</a:t>
            </a:r>
            <a:r>
              <a:rPr lang="cs-CZ" dirty="0" smtClean="0"/>
              <a:t>;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</a:t>
            </a:r>
            <a:r>
              <a:rPr lang="cs-CZ" dirty="0" err="1" smtClean="0">
                <a:solidFill>
                  <a:srgbClr val="FF0000"/>
                </a:solidFill>
              </a:rPr>
              <a:t>ceps</a:t>
            </a:r>
            <a:r>
              <a:rPr lang="cs-CZ" dirty="0" smtClean="0">
                <a:solidFill>
                  <a:srgbClr val="FF0000"/>
                </a:solidFill>
              </a:rPr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cipitis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7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936104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Translate</a:t>
            </a:r>
            <a:r>
              <a:rPr lang="cs-CZ" sz="2800" dirty="0" smtClean="0">
                <a:solidFill>
                  <a:srgbClr val="FF0000"/>
                </a:solidFill>
              </a:rPr>
              <a:t> the </a:t>
            </a:r>
            <a:r>
              <a:rPr lang="cs-CZ" sz="2800" dirty="0" err="1" smtClean="0">
                <a:solidFill>
                  <a:srgbClr val="FF0000"/>
                </a:solidFill>
              </a:rPr>
              <a:t>diagnoses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into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English</a:t>
            </a:r>
            <a:r>
              <a:rPr lang="cs-CZ" sz="2800" dirty="0" smtClean="0">
                <a:solidFill>
                  <a:srgbClr val="FF0000"/>
                </a:solidFill>
              </a:rPr>
              <a:t> and </a:t>
            </a:r>
            <a:r>
              <a:rPr lang="cs-CZ" sz="2800" dirty="0">
                <a:solidFill>
                  <a:srgbClr val="FF0000"/>
                </a:solidFill>
              </a:rPr>
              <a:t>p</a:t>
            </a:r>
            <a:r>
              <a:rPr lang="en-GB" sz="2800" dirty="0" smtClean="0">
                <a:solidFill>
                  <a:srgbClr val="FF0000"/>
                </a:solidFill>
              </a:rPr>
              <a:t>ut </a:t>
            </a:r>
            <a:r>
              <a:rPr lang="cs-CZ" sz="2800" dirty="0" smtClean="0">
                <a:solidFill>
                  <a:srgbClr val="FF0000"/>
                </a:solidFill>
              </a:rPr>
              <a:t/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the underlined terms in the opposite number</a:t>
            </a:r>
            <a:endParaRPr lang="en-GB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9286"/>
              </p:ext>
            </p:extLst>
          </p:nvPr>
        </p:nvGraphicFramePr>
        <p:xfrm>
          <a:off x="-9120" y="1376155"/>
          <a:ext cx="9108504" cy="513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7560840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code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diagnosis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K928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Corpus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alienum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intestini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tenuis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perforans</a:t>
                      </a:r>
                      <a:endParaRPr lang="cs-CZ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C259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Carcinoma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pancreatis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inoperabile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180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metastases</a:t>
                      </a:r>
                      <a:r>
                        <a:rPr kumimoji="0" lang="cs-CZ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hepatis</a:t>
                      </a:r>
                      <a:r>
                        <a:rPr kumimoji="0" lang="cs-CZ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multiplices</a:t>
                      </a:r>
                      <a:r>
                        <a:rPr kumimoji="0" lang="cs-CZ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u="none" dirty="0"/>
                    </a:p>
                  </a:txBody>
                  <a:tcPr/>
                </a:tc>
              </a:tr>
              <a:tr h="45457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lacera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frontalis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labii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oris et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oris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C348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Tumor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lobi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medii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pulmonis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ad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pericardium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diaphragma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nervum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phrenicum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increscens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C186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St. p.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colectomiam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subtotalem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propter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carcinoma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coli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descendentis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41411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M4795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Vulnus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punctum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cubiti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sin., 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corpus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alienum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vitreum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loci vulneris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S5250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Fractura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intraarticularis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partis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distalis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radii</a:t>
                      </a:r>
                      <a:r>
                        <a:rPr kumimoji="0" lang="cs-CZ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sin.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dislocata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comminutiva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S9220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Fractura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ossis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cuboidei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navicularis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sine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dislocatione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S863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Ruptura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musculi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tricipitis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surae</a:t>
                      </a:r>
                      <a:r>
                        <a:rPr kumimoji="0" lang="cs-CZ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suspecta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K928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aliena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vitrea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multiplicia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antebrachii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dx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dirty="0"/>
                    </a:p>
                  </a:txBody>
                  <a:tcPr/>
                </a:tc>
              </a:tr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Contusio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dorsi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lumbalis</a:t>
                      </a:r>
                      <a:r>
                        <a:rPr kumimoji="0"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gravis</a:t>
                      </a:r>
                      <a:endParaRPr lang="cs-CZ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3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224136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a) Classify the adjectives into groups according to their declensions.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b) </a:t>
            </a:r>
            <a:r>
              <a:rPr lang="cs-CZ" sz="2400" dirty="0" smtClean="0">
                <a:solidFill>
                  <a:srgbClr val="FF0000"/>
                </a:solidFill>
              </a:rPr>
              <a:t>G</a:t>
            </a:r>
            <a:r>
              <a:rPr lang="en-GB" sz="2400" dirty="0" err="1" smtClean="0">
                <a:solidFill>
                  <a:srgbClr val="FF0000"/>
                </a:solidFill>
              </a:rPr>
              <a:t>ive</a:t>
            </a:r>
            <a:r>
              <a:rPr lang="en-GB" sz="2400" dirty="0" smtClean="0">
                <a:solidFill>
                  <a:srgbClr val="FF0000"/>
                </a:solidFill>
              </a:rPr>
              <a:t> the number of their nominative singular forms.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7330" y="1484784"/>
            <a:ext cx="7920880" cy="51125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centralis</a:t>
            </a:r>
            <a:r>
              <a:rPr lang="cs-CZ" dirty="0" smtClean="0">
                <a:solidFill>
                  <a:schemeClr val="tx1"/>
                </a:solidFill>
              </a:rPr>
              <a:t>, e				</a:t>
            </a:r>
            <a:r>
              <a:rPr lang="cs-CZ" dirty="0" err="1" smtClean="0">
                <a:solidFill>
                  <a:schemeClr val="tx1"/>
                </a:solidFill>
              </a:rPr>
              <a:t>opticus</a:t>
            </a:r>
            <a:r>
              <a:rPr lang="cs-CZ" dirty="0" smtClean="0">
                <a:solidFill>
                  <a:schemeClr val="tx1"/>
                </a:solidFill>
              </a:rPr>
              <a:t>, a, um				</a:t>
            </a:r>
            <a:r>
              <a:rPr lang="cs-CZ" dirty="0" err="1" smtClean="0">
                <a:solidFill>
                  <a:schemeClr val="tx1"/>
                </a:solidFill>
              </a:rPr>
              <a:t>parietalis</a:t>
            </a:r>
            <a:r>
              <a:rPr lang="cs-CZ" dirty="0" smtClean="0">
                <a:solidFill>
                  <a:schemeClr val="tx1"/>
                </a:solidFill>
              </a:rPr>
              <a:t>, e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ischiadicus</a:t>
            </a:r>
            <a:r>
              <a:rPr lang="cs-CZ" dirty="0" smtClean="0">
                <a:solidFill>
                  <a:schemeClr val="tx1"/>
                </a:solidFill>
              </a:rPr>
              <a:t>, a, um			</a:t>
            </a:r>
            <a:r>
              <a:rPr lang="cs-CZ" dirty="0" err="1" smtClean="0">
                <a:solidFill>
                  <a:schemeClr val="tx1"/>
                </a:solidFill>
              </a:rPr>
              <a:t>tenuis</a:t>
            </a:r>
            <a:r>
              <a:rPr lang="cs-CZ" dirty="0" smtClean="0">
                <a:solidFill>
                  <a:schemeClr val="tx1"/>
                </a:solidFill>
              </a:rPr>
              <a:t>, e					</a:t>
            </a:r>
            <a:r>
              <a:rPr lang="cs-CZ" dirty="0" err="1" smtClean="0">
                <a:solidFill>
                  <a:schemeClr val="tx1"/>
                </a:solidFill>
              </a:rPr>
              <a:t>crassus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ascendens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ntis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err="1" smtClean="0">
                <a:solidFill>
                  <a:schemeClr val="tx1"/>
                </a:solidFill>
              </a:rPr>
              <a:t>sigmoideus</a:t>
            </a:r>
            <a:r>
              <a:rPr lang="cs-CZ" dirty="0" smtClean="0">
                <a:solidFill>
                  <a:schemeClr val="tx1"/>
                </a:solidFill>
              </a:rPr>
              <a:t>, a, um			</a:t>
            </a:r>
            <a:r>
              <a:rPr lang="cs-CZ" dirty="0" err="1" smtClean="0">
                <a:solidFill>
                  <a:schemeClr val="tx1"/>
                </a:solidFill>
              </a:rPr>
              <a:t>suprarenalis</a:t>
            </a:r>
            <a:r>
              <a:rPr lang="cs-CZ" dirty="0" smtClean="0">
                <a:solidFill>
                  <a:schemeClr val="tx1"/>
                </a:solidFill>
              </a:rPr>
              <a:t>, 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thyroideus</a:t>
            </a:r>
            <a:r>
              <a:rPr lang="cs-CZ" dirty="0" smtClean="0">
                <a:solidFill>
                  <a:schemeClr val="tx1"/>
                </a:solidFill>
              </a:rPr>
              <a:t>, a, um			</a:t>
            </a:r>
            <a:r>
              <a:rPr lang="cs-CZ" dirty="0" err="1" smtClean="0">
                <a:solidFill>
                  <a:schemeClr val="tx1"/>
                </a:solidFill>
              </a:rPr>
              <a:t>biliaris</a:t>
            </a:r>
            <a:r>
              <a:rPr lang="cs-CZ" dirty="0" smtClean="0">
                <a:solidFill>
                  <a:schemeClr val="tx1"/>
                </a:solidFill>
              </a:rPr>
              <a:t>, e					</a:t>
            </a:r>
            <a:r>
              <a:rPr lang="cs-CZ" dirty="0" err="1" smtClean="0">
                <a:solidFill>
                  <a:schemeClr val="tx1"/>
                </a:solidFill>
              </a:rPr>
              <a:t>felleus</a:t>
            </a:r>
            <a:r>
              <a:rPr lang="cs-CZ" dirty="0" smtClean="0">
                <a:solidFill>
                  <a:schemeClr val="tx1"/>
                </a:solidFill>
              </a:rPr>
              <a:t>, a, um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longus</a:t>
            </a:r>
            <a:r>
              <a:rPr lang="cs-CZ" dirty="0" smtClean="0">
                <a:solidFill>
                  <a:schemeClr val="tx1"/>
                </a:solidFill>
              </a:rPr>
              <a:t>, a, um				brevis, e					multiplex, </a:t>
            </a:r>
            <a:r>
              <a:rPr lang="cs-CZ" dirty="0" err="1" smtClean="0">
                <a:solidFill>
                  <a:schemeClr val="tx1"/>
                </a:solidFill>
              </a:rPr>
              <a:t>icis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apertus</a:t>
            </a:r>
            <a:r>
              <a:rPr lang="cs-CZ" dirty="0" smtClean="0">
                <a:solidFill>
                  <a:schemeClr val="tx1"/>
                </a:solidFill>
              </a:rPr>
              <a:t>, a, um				</a:t>
            </a:r>
            <a:r>
              <a:rPr lang="cs-CZ" dirty="0" err="1" smtClean="0">
                <a:solidFill>
                  <a:schemeClr val="tx1"/>
                </a:solidFill>
              </a:rPr>
              <a:t>cysticus</a:t>
            </a:r>
            <a:r>
              <a:rPr lang="cs-CZ" dirty="0" smtClean="0">
                <a:solidFill>
                  <a:schemeClr val="tx1"/>
                </a:solidFill>
              </a:rPr>
              <a:t>, a, um				</a:t>
            </a:r>
            <a:r>
              <a:rPr lang="cs-CZ" dirty="0" err="1" smtClean="0">
                <a:solidFill>
                  <a:schemeClr val="tx1"/>
                </a:solidFill>
              </a:rPr>
              <a:t>migrans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ntis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solaris</a:t>
            </a:r>
            <a:r>
              <a:rPr lang="cs-CZ" dirty="0" smtClean="0">
                <a:solidFill>
                  <a:schemeClr val="tx1"/>
                </a:solidFill>
              </a:rPr>
              <a:t>, e		                		ruber, a, um				</a:t>
            </a:r>
            <a:r>
              <a:rPr lang="cs-CZ" dirty="0" err="1" smtClean="0">
                <a:solidFill>
                  <a:schemeClr val="tx1"/>
                </a:solidFill>
              </a:rPr>
              <a:t>rectus</a:t>
            </a:r>
            <a:r>
              <a:rPr lang="cs-CZ" dirty="0" smtClean="0">
                <a:solidFill>
                  <a:schemeClr val="tx1"/>
                </a:solidFill>
              </a:rPr>
              <a:t>, a, um	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biceps, </a:t>
            </a:r>
            <a:r>
              <a:rPr lang="cs-CZ" dirty="0" err="1" smtClean="0">
                <a:solidFill>
                  <a:schemeClr val="tx1"/>
                </a:solidFill>
              </a:rPr>
              <a:t>itis</a:t>
            </a:r>
            <a:r>
              <a:rPr lang="cs-CZ" dirty="0" smtClean="0">
                <a:solidFill>
                  <a:schemeClr val="tx1"/>
                </a:solidFill>
              </a:rPr>
              <a:t>				</a:t>
            </a:r>
            <a:r>
              <a:rPr lang="cs-CZ" dirty="0" err="1" smtClean="0">
                <a:solidFill>
                  <a:schemeClr val="tx1"/>
                </a:solidFill>
              </a:rPr>
              <a:t>acutus</a:t>
            </a:r>
            <a:r>
              <a:rPr lang="cs-CZ" dirty="0" smtClean="0">
                <a:solidFill>
                  <a:schemeClr val="tx1"/>
                </a:solidFill>
              </a:rPr>
              <a:t>, a, um				</a:t>
            </a:r>
            <a:r>
              <a:rPr lang="cs-CZ" dirty="0" err="1" smtClean="0">
                <a:solidFill>
                  <a:schemeClr val="tx1"/>
                </a:solidFill>
              </a:rPr>
              <a:t>catarrhalis</a:t>
            </a:r>
            <a:r>
              <a:rPr lang="cs-CZ" dirty="0" smtClean="0">
                <a:solidFill>
                  <a:schemeClr val="tx1"/>
                </a:solidFill>
              </a:rPr>
              <a:t>, e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		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Connect </a:t>
            </a:r>
            <a:r>
              <a:rPr lang="en-US" sz="3200" dirty="0" smtClean="0">
                <a:solidFill>
                  <a:srgbClr val="FF0000"/>
                </a:solidFill>
              </a:rPr>
              <a:t>noun</a:t>
            </a:r>
            <a:r>
              <a:rPr lang="cs-CZ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with different </a:t>
            </a:r>
            <a:r>
              <a:rPr lang="en-US" sz="3200" dirty="0" smtClean="0">
                <a:solidFill>
                  <a:srgbClr val="FF0000"/>
                </a:solidFill>
              </a:rPr>
              <a:t>type</a:t>
            </a:r>
            <a:r>
              <a:rPr lang="cs-CZ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adjectives</a:t>
            </a:r>
            <a:endParaRPr lang="en-US" sz="26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566619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ischiadicus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/>
                          <a:cs typeface="Cambria"/>
                        </a:rPr>
                        <a:t>tuber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parietalis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lang="en-US" sz="2400" baseline="0" dirty="0">
                          <a:latin typeface="Cambria"/>
                          <a:cs typeface="Cambria"/>
                        </a:rPr>
                        <a:t> e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longus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/>
                          <a:cs typeface="Cambria"/>
                        </a:rPr>
                        <a:t>caput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brevis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lentus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/>
                          <a:cs typeface="Cambria"/>
                        </a:rPr>
                        <a:t>sepsis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puerperalis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induratus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hepar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mobilis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cysticus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ren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migrans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antis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complicatus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fractura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/>
                          <a:cs typeface="Cambria"/>
                        </a:rPr>
                        <a:t>simplex, </a:t>
                      </a:r>
                      <a:r>
                        <a:rPr lang="en-US" sz="2400" dirty="0" err="1">
                          <a:latin typeface="Cambria"/>
                          <a:cs typeface="Cambria"/>
                        </a:rPr>
                        <a:t>cis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acutus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urocystitis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catarrhalis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magnus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lang="en-US" sz="2400" baseline="0" dirty="0">
                          <a:latin typeface="Cambria"/>
                          <a:cs typeface="Cambria"/>
                        </a:rPr>
                        <a:t> a, um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musculus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/>
                          <a:cs typeface="Cambria"/>
                        </a:rPr>
                        <a:t>biceps, </a:t>
                      </a:r>
                      <a:r>
                        <a:rPr lang="en-US" sz="2400" dirty="0" err="1">
                          <a:latin typeface="Cambria"/>
                          <a:cs typeface="Cambria"/>
                        </a:rPr>
                        <a:t>pitis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medius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/>
                          <a:cs typeface="Cambria"/>
                        </a:rPr>
                        <a:t>pars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cranialis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572167" y="1675481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21400" y="1675481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59192" y="2104246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17412" y="2092371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03717" y="2564239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37075" y="2564239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1109" y="3044473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56499" y="3044473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11604" y="3497408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00453" y="3497408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87942" y="3968689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52850" y="3968689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39341" y="4423969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59386" y="4423969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50546" y="4852734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50068" y="4852734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4530" y="5357510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44962" y="5333760"/>
            <a:ext cx="384225" cy="3931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392374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centralis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canalis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opticus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ischiadicus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/>
                          <a:cs typeface="Cambria"/>
                        </a:rPr>
                        <a:t>tuber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frontalis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tenuis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intestinum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crassus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/>
                          <a:cs typeface="Cambria"/>
                        </a:rPr>
                        <a:t>rectus,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musculus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/>
                          <a:cs typeface="Cambria"/>
                        </a:rPr>
                        <a:t>biceps, </a:t>
                      </a:r>
                      <a:r>
                        <a:rPr lang="en-US" sz="2400" dirty="0" err="1">
                          <a:latin typeface="Cambria"/>
                          <a:cs typeface="Cambria"/>
                        </a:rPr>
                        <a:t>pitis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ascendens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/>
                          <a:cs typeface="Cambria"/>
                        </a:rPr>
                        <a:t>colon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transversus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thyroideus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glandula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suprarenalis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biliaris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>
                          <a:latin typeface="Cambria"/>
                          <a:cs typeface="Cambria"/>
                        </a:rPr>
                        <a:t>vesica</a:t>
                      </a:r>
                      <a:endParaRPr lang="en-US" sz="2400" b="1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felleus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longus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/>
                          <a:cs typeface="Cambria"/>
                        </a:rPr>
                        <a:t>caput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brevis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solaris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latin typeface="Cambria"/>
                          <a:cs typeface="Cambria"/>
                        </a:rPr>
                        <a:t>eczema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/>
                          <a:cs typeface="Cambria"/>
                        </a:rPr>
                        <a:t>ruber</a:t>
                      </a:r>
                      <a:r>
                        <a:rPr lang="en-US" sz="2400" dirty="0">
                          <a:latin typeface="Cambria"/>
                          <a:cs typeface="Cambria"/>
                        </a:rPr>
                        <a:t>, a,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997324" y="1600200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67049" y="1600200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07939" y="2099992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94336" y="2099992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60578" y="2516936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94336" y="2599334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67049" y="3016278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09707" y="3016278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6897" y="3433222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20846" y="3433222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60578" y="3928568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74930" y="3928568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13216" y="4345512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82704" y="4345512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48277" y="4805880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31940" y="4816736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0578" y="5298056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74930" y="5298056"/>
            <a:ext cx="347361" cy="4169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Connect </a:t>
            </a:r>
            <a:r>
              <a:rPr lang="en-US" sz="3200" dirty="0" smtClean="0">
                <a:solidFill>
                  <a:srgbClr val="FF0000"/>
                </a:solidFill>
              </a:rPr>
              <a:t>noun</a:t>
            </a:r>
            <a:r>
              <a:rPr lang="cs-CZ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with different </a:t>
            </a:r>
            <a:r>
              <a:rPr lang="en-US" sz="3200" dirty="0" smtClean="0">
                <a:solidFill>
                  <a:srgbClr val="FF0000"/>
                </a:solidFill>
              </a:rPr>
              <a:t>type</a:t>
            </a:r>
            <a:r>
              <a:rPr lang="cs-CZ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of adjectives</a:t>
            </a:r>
          </a:p>
        </p:txBody>
      </p:sp>
    </p:spTree>
    <p:extLst>
      <p:ext uri="{BB962C8B-B14F-4D97-AF65-F5344CB8AC3E}">
        <p14:creationId xmlns:p14="http://schemas.microsoft.com/office/powerpoint/2010/main" val="16137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bones of 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skull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adjectives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derived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nouns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611796"/>
            <a:ext cx="5969000" cy="4648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4783" y="2131393"/>
            <a:ext cx="2153478" cy="3533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1"/>
                </a:solidFill>
                <a:latin typeface="Cambria"/>
                <a:cs typeface="Cambria"/>
              </a:rPr>
              <a:t>p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aries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/>
                <a:cs typeface="Cambria"/>
              </a:rPr>
              <a:t>etis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2835" y="4492489"/>
            <a:ext cx="2153478" cy="35339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Cambria"/>
                <a:cs typeface="Cambria"/>
              </a:rPr>
              <a:t>o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cciput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/>
                <a:cs typeface="Cambria"/>
              </a:rPr>
              <a:t>itis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9409" y="3529498"/>
            <a:ext cx="2153478" cy="3533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Cambria"/>
                <a:cs typeface="Cambria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empus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oris, 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409" y="2484784"/>
            <a:ext cx="2153478" cy="353391"/>
          </a:xfrm>
          <a:prstGeom prst="rect">
            <a:avLst/>
          </a:prstGeom>
          <a:solidFill>
            <a:srgbClr val="FAF39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Cambria"/>
                <a:cs typeface="Cambria"/>
              </a:rPr>
              <a:t>f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rons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/>
                <a:cs typeface="Cambria"/>
              </a:rPr>
              <a:t>frontis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0766" y="2910514"/>
            <a:ext cx="2153478" cy="353391"/>
          </a:xfrm>
          <a:prstGeom prst="rect">
            <a:avLst/>
          </a:prstGeom>
          <a:solidFill>
            <a:srgbClr val="E6AB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1"/>
                </a:solidFill>
                <a:latin typeface="Cambria"/>
                <a:cs typeface="Cambria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phen</a:t>
            </a:r>
            <a:endParaRPr lang="en-US" sz="20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547" y="3319673"/>
            <a:ext cx="2153478" cy="353391"/>
          </a:xfrm>
          <a:prstGeom prst="rect">
            <a:avLst/>
          </a:prstGeom>
          <a:solidFill>
            <a:srgbClr val="E0371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1"/>
                </a:solidFill>
                <a:latin typeface="Cambria"/>
                <a:cs typeface="Cambria"/>
              </a:rPr>
              <a:t>e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thmos</a:t>
            </a:r>
            <a:endParaRPr lang="en-US" sz="20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530" y="3706193"/>
            <a:ext cx="2153478" cy="353391"/>
          </a:xfrm>
          <a:prstGeom prst="rect">
            <a:avLst/>
          </a:prstGeom>
          <a:solidFill>
            <a:srgbClr val="60BA8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ambria"/>
                <a:cs typeface="Cambria"/>
              </a:rPr>
              <a:t>n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asus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/>
                <a:cs typeface="Cambria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m.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3634" y="4194313"/>
            <a:ext cx="2153478" cy="353391"/>
          </a:xfrm>
          <a:prstGeom prst="rect">
            <a:avLst/>
          </a:prstGeom>
          <a:solidFill>
            <a:srgbClr val="CFB6A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1"/>
                </a:solidFill>
                <a:latin typeface="Cambria"/>
                <a:cs typeface="Cambria"/>
              </a:rPr>
              <a:t>l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acrima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/>
                <a:cs typeface="Cambria"/>
              </a:rPr>
              <a:t>ae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0591" y="5227989"/>
            <a:ext cx="2153478" cy="35339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ambria"/>
                <a:cs typeface="Cambria"/>
              </a:rPr>
              <a:t>z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ygon</a:t>
            </a:r>
            <a:endParaRPr lang="en-US" sz="20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5547" y="5493032"/>
            <a:ext cx="2153478" cy="3533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174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</a:t>
            </a: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  <a:r>
              <a:rPr lang="cs-CZ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endings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effectLst/>
              </a:rPr>
              <a:t>Give the noun</a:t>
            </a:r>
            <a:r>
              <a:rPr lang="cs-CZ" sz="2400" dirty="0" smtClean="0">
                <a:solidFill>
                  <a:srgbClr val="FF0000"/>
                </a:solidFill>
                <a:effectLst/>
              </a:rPr>
              <a:t>s</a:t>
            </a:r>
            <a:r>
              <a:rPr lang="en-GB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/>
              </a:rPr>
              <a:t>from </a:t>
            </a:r>
            <a:r>
              <a:rPr lang="en-GB" sz="2400" dirty="0" smtClean="0">
                <a:solidFill>
                  <a:srgbClr val="FF0000"/>
                </a:solidFill>
                <a:effectLst/>
              </a:rPr>
              <a:t>which the underlined adjectives </a:t>
            </a:r>
            <a:r>
              <a:rPr lang="cs-CZ" sz="2400" dirty="0" smtClean="0">
                <a:solidFill>
                  <a:srgbClr val="FF0000"/>
                </a:solidFill>
                <a:effectLst/>
              </a:rPr>
              <a:t>are </a:t>
            </a:r>
            <a:r>
              <a:rPr lang="cs-CZ" sz="2400" dirty="0" err="1" smtClean="0">
                <a:solidFill>
                  <a:srgbClr val="FF0000"/>
                </a:solidFill>
                <a:effectLst/>
              </a:rPr>
              <a:t>derived</a:t>
            </a:r>
            <a:endParaRPr lang="cs-CZ" sz="24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539426"/>
              </p:ext>
            </p:extLst>
          </p:nvPr>
        </p:nvGraphicFramePr>
        <p:xfrm>
          <a:off x="251520" y="1716473"/>
          <a:ext cx="8686799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152128"/>
                <a:gridCol w="1152128"/>
                <a:gridCol w="1152128"/>
                <a:gridCol w="1512168"/>
                <a:gridCol w="11979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term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nom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gen.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gender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declension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meaning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 </a:t>
                      </a:r>
                      <a:r>
                        <a:rPr lang="cs-CZ" u="sng" dirty="0" smtClean="0"/>
                        <a:t>frontale</a:t>
                      </a:r>
                    </a:p>
                    <a:p>
                      <a:endParaRPr lang="cs-CZ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margo</a:t>
                      </a:r>
                      <a:r>
                        <a:rPr lang="cs-CZ" dirty="0" smtClean="0"/>
                        <a:t> </a:t>
                      </a:r>
                      <a:r>
                        <a:rPr lang="cs-CZ" b="0" u="sng" dirty="0" err="1" smtClean="0"/>
                        <a:t>supraorbitalis</a:t>
                      </a:r>
                      <a:endParaRPr lang="cs-CZ" b="0" u="sng" dirty="0" smtClean="0"/>
                    </a:p>
                    <a:p>
                      <a:endParaRPr lang="cs-CZ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concha</a:t>
                      </a:r>
                      <a:r>
                        <a:rPr lang="cs-CZ" dirty="0" smtClean="0"/>
                        <a:t> </a:t>
                      </a:r>
                      <a:r>
                        <a:rPr lang="cs-CZ" i="0" u="sng" dirty="0" err="1" smtClean="0"/>
                        <a:t>nasalis</a:t>
                      </a:r>
                      <a:r>
                        <a:rPr lang="cs-CZ" dirty="0" smtClean="0"/>
                        <a:t> media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 </a:t>
                      </a:r>
                      <a:r>
                        <a:rPr lang="cs-CZ" u="sng" dirty="0" err="1" smtClean="0"/>
                        <a:t>parietale</a:t>
                      </a:r>
                      <a:endParaRPr lang="cs-CZ" u="sng" dirty="0" smtClean="0"/>
                    </a:p>
                    <a:p>
                      <a:endParaRPr lang="cs-CZ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 </a:t>
                      </a:r>
                      <a:r>
                        <a:rPr lang="cs-CZ" u="sng" dirty="0" err="1" smtClean="0"/>
                        <a:t>temporale</a:t>
                      </a:r>
                      <a:endParaRPr lang="cs-CZ" u="sng" dirty="0" smtClean="0"/>
                    </a:p>
                    <a:p>
                      <a:endParaRPr lang="cs-CZ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u="none" dirty="0" smtClean="0"/>
                        <a:t>os </a:t>
                      </a:r>
                      <a:r>
                        <a:rPr lang="cs-CZ" u="sng" dirty="0" err="1" smtClean="0"/>
                        <a:t>occipitale</a:t>
                      </a:r>
                      <a:endParaRPr lang="cs-CZ" u="sng" dirty="0" smtClean="0"/>
                    </a:p>
                    <a:p>
                      <a:endParaRPr lang="cs-CZ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62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Cambria"/>
              </a:rPr>
              <a:t>Fill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Cambria"/>
              </a:rPr>
              <a:t>in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Cambria"/>
              </a:rPr>
              <a:t>missing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Cambria"/>
              </a:rPr>
              <a:t>term</a:t>
            </a:r>
            <a:r>
              <a:rPr lang="cs-CZ" sz="3200" dirty="0" smtClean="0">
                <a:solidFill>
                  <a:srgbClr val="FF0000"/>
                </a:solidFill>
                <a:latin typeface="+mn-lt"/>
                <a:cs typeface="Cambria"/>
              </a:rPr>
              <a:t>s</a:t>
            </a:r>
            <a:endParaRPr lang="en-US" sz="3200" dirty="0">
              <a:solidFill>
                <a:srgbClr val="FF0000"/>
              </a:solidFill>
              <a:latin typeface="+mn-lt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158"/>
            <a:ext cx="8229600" cy="4525963"/>
          </a:xfrm>
        </p:spPr>
        <p:txBody>
          <a:bodyPr>
            <a:norm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The space in the body below the chest is </a:t>
            </a:r>
            <a:r>
              <a:rPr lang="en-US" sz="2200" i="1" dirty="0" err="1">
                <a:solidFill>
                  <a:srgbClr val="FF0000"/>
                </a:solidFill>
                <a:latin typeface="Cambria"/>
                <a:cs typeface="Cambria"/>
              </a:rPr>
              <a:t>cavitas</a:t>
            </a:r>
            <a:r>
              <a:rPr lang="en-US" sz="2200" i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200" i="1" dirty="0">
                <a:latin typeface="Cambria"/>
                <a:cs typeface="Cambria"/>
              </a:rPr>
              <a:t>______________.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Channel formed of the holes in the </a:t>
            </a:r>
            <a:r>
              <a:rPr lang="en-US" sz="2200" dirty="0" err="1">
                <a:latin typeface="Cambria"/>
                <a:cs typeface="Cambria"/>
              </a:rPr>
              <a:t>centre</a:t>
            </a:r>
            <a:r>
              <a:rPr lang="en-US" sz="2200" dirty="0">
                <a:latin typeface="Cambria"/>
                <a:cs typeface="Cambria"/>
              </a:rPr>
              <a:t> of each vertebra, through which the spinal cord passes is </a:t>
            </a:r>
            <a:r>
              <a:rPr lang="en-US" sz="2200" i="1" dirty="0" err="1">
                <a:solidFill>
                  <a:srgbClr val="FF0000"/>
                </a:solidFill>
                <a:latin typeface="Cambria"/>
                <a:cs typeface="Cambria"/>
              </a:rPr>
              <a:t>canalis</a:t>
            </a:r>
            <a:r>
              <a:rPr lang="en-US" sz="22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_________________.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The eight cranial nerve which governs hearing and balance is </a:t>
            </a:r>
            <a:r>
              <a:rPr lang="en-US" sz="2200" i="1" dirty="0" err="1">
                <a:solidFill>
                  <a:srgbClr val="FF0000"/>
                </a:solidFill>
                <a:latin typeface="Cambria"/>
                <a:cs typeface="Cambria"/>
              </a:rPr>
              <a:t>nervus</a:t>
            </a:r>
            <a:r>
              <a:rPr lang="en-US" sz="22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____________________.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Patient that is unable to move/walk is </a:t>
            </a:r>
            <a:r>
              <a:rPr lang="en-US" sz="2200" i="1" dirty="0" err="1">
                <a:solidFill>
                  <a:srgbClr val="FF0000"/>
                </a:solidFill>
                <a:latin typeface="Cambria"/>
                <a:cs typeface="Cambria"/>
              </a:rPr>
              <a:t>patiens</a:t>
            </a:r>
            <a:r>
              <a:rPr lang="en-US" sz="22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___________________.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Disease which develops all the time is </a:t>
            </a:r>
            <a:r>
              <a:rPr lang="en-US" sz="2200" i="1" dirty="0" err="1">
                <a:solidFill>
                  <a:srgbClr val="FF0000"/>
                </a:solidFill>
                <a:latin typeface="Cambria"/>
                <a:cs typeface="Cambria"/>
              </a:rPr>
              <a:t>morbus</a:t>
            </a:r>
            <a:r>
              <a:rPr lang="en-US" sz="2200" i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200" i="1" dirty="0">
                <a:latin typeface="Cambria"/>
                <a:cs typeface="Cambria"/>
              </a:rPr>
              <a:t>____________________.</a:t>
            </a:r>
          </a:p>
          <a:p>
            <a:pPr marL="273050" indent="-273050"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One of the two muscles which lie across the chest is </a:t>
            </a:r>
            <a:r>
              <a:rPr lang="en-US" sz="2200" i="1" dirty="0" err="1">
                <a:solidFill>
                  <a:srgbClr val="FF0000"/>
                </a:solidFill>
                <a:latin typeface="Cambria"/>
                <a:cs typeface="Cambria"/>
              </a:rPr>
              <a:t>musculus</a:t>
            </a:r>
            <a:r>
              <a:rPr lang="en-US" sz="2200" i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200" i="1" dirty="0">
                <a:latin typeface="Cambria"/>
                <a:cs typeface="Cambria"/>
              </a:rPr>
              <a:t>________________________.</a:t>
            </a:r>
            <a:endParaRPr lang="en-US" sz="2200" dirty="0">
              <a:latin typeface="Cambria"/>
              <a:cs typeface="Cambria"/>
            </a:endParaRPr>
          </a:p>
          <a:p>
            <a:pPr marL="273050" indent="-273050">
              <a:buFont typeface="+mj-lt"/>
              <a:buAutoNum type="arabicPeriod"/>
            </a:pPr>
            <a:r>
              <a:rPr lang="en-US" sz="2200" dirty="0">
                <a:latin typeface="Cambria"/>
                <a:cs typeface="Cambria"/>
              </a:rPr>
              <a:t>One of the two endocrine glands at the top of the kidneys is </a:t>
            </a:r>
            <a:r>
              <a:rPr lang="en-US" sz="2200" i="1" dirty="0" err="1">
                <a:solidFill>
                  <a:srgbClr val="FF0000"/>
                </a:solidFill>
                <a:latin typeface="Cambria"/>
                <a:cs typeface="Cambria"/>
              </a:rPr>
              <a:t>glandula</a:t>
            </a:r>
            <a:r>
              <a:rPr lang="en-US" sz="22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_______________________ .</a:t>
            </a:r>
            <a:endParaRPr lang="en-US" sz="2200" i="1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376" y="5469223"/>
            <a:ext cx="1893939" cy="486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Cambria"/>
                <a:cs typeface="Cambria"/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Cambria"/>
              </a:rPr>
              <a:t>ectoralis</a:t>
            </a:r>
            <a:r>
              <a:rPr lang="en-US" sz="2000" dirty="0">
                <a:solidFill>
                  <a:srgbClr val="000000"/>
                </a:solidFill>
                <a:latin typeface="Cambria"/>
                <a:cs typeface="Cambria"/>
              </a:rPr>
              <a:t>, 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2965" y="6222722"/>
            <a:ext cx="1893939" cy="4868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Cambria"/>
                <a:cs typeface="Cambria"/>
              </a:rPr>
              <a:t>i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Cambria"/>
              </a:rPr>
              <a:t>mmobilis</a:t>
            </a:r>
            <a:r>
              <a:rPr lang="en-US" sz="2000" dirty="0">
                <a:solidFill>
                  <a:srgbClr val="000000"/>
                </a:solidFill>
                <a:latin typeface="Cambria"/>
                <a:cs typeface="Cambria"/>
              </a:rPr>
              <a:t>, 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472" y="6222722"/>
            <a:ext cx="2551389" cy="48687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lang="en-US" sz="2000" dirty="0" err="1" smtClean="0">
                <a:solidFill>
                  <a:srgbClr val="FFFFFF"/>
                </a:solidFill>
                <a:latin typeface="Cambria"/>
                <a:cs typeface="Cambria"/>
              </a:rPr>
              <a:t>rogrediens</a:t>
            </a:r>
            <a:r>
              <a:rPr lang="en-US" sz="2000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mbria"/>
                <a:cs typeface="Cambria"/>
              </a:rPr>
              <a:t>entis</a:t>
            </a:r>
            <a:endParaRPr lang="en-US" sz="20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4835" y="5469223"/>
            <a:ext cx="1893939" cy="486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Cambria"/>
                <a:cs typeface="Cambria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Cambria"/>
              </a:rPr>
              <a:t>ertebralis</a:t>
            </a:r>
            <a:r>
              <a:rPr lang="en-US" sz="2000" dirty="0">
                <a:solidFill>
                  <a:srgbClr val="000000"/>
                </a:solidFill>
                <a:latin typeface="Cambria"/>
                <a:cs typeface="Cambria"/>
              </a:rPr>
              <a:t>, 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7846" y="5469223"/>
            <a:ext cx="1893939" cy="4868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1"/>
                </a:solidFill>
                <a:latin typeface="Cambria"/>
                <a:cs typeface="Cambria"/>
              </a:rPr>
              <a:t>a</a:t>
            </a:r>
            <a:r>
              <a:rPr lang="en-US" sz="2000" dirty="0" err="1" smtClean="0">
                <a:solidFill>
                  <a:schemeClr val="tx1"/>
                </a:solidFill>
                <a:latin typeface="Cambria"/>
                <a:cs typeface="Cambria"/>
              </a:rPr>
              <a:t>bdominalis</a:t>
            </a:r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, 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4011" y="6222722"/>
            <a:ext cx="2607989" cy="4868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Cambria"/>
                <a:cs typeface="Cambria"/>
              </a:rPr>
              <a:t>v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Cambria"/>
              </a:rPr>
              <a:t>estibulocochlearis</a:t>
            </a:r>
            <a:r>
              <a:rPr lang="en-US" sz="2000" dirty="0">
                <a:solidFill>
                  <a:srgbClr val="000000"/>
                </a:solidFill>
                <a:latin typeface="Cambria"/>
                <a:cs typeface="Cambria"/>
              </a:rPr>
              <a:t>, 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07082" y="5469223"/>
            <a:ext cx="1893939" cy="4868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Cambria"/>
              </a:rPr>
              <a:t>uprarenalis</a:t>
            </a:r>
            <a:r>
              <a:rPr lang="en-US" sz="2000" dirty="0">
                <a:solidFill>
                  <a:srgbClr val="000000"/>
                </a:solidFill>
                <a:latin typeface="Cambria"/>
                <a:cs typeface="Cambria"/>
              </a:rPr>
              <a:t>, e</a:t>
            </a:r>
          </a:p>
        </p:txBody>
      </p:sp>
    </p:spTree>
    <p:extLst>
      <p:ext uri="{BB962C8B-B14F-4D97-AF65-F5344CB8AC3E}">
        <p14:creationId xmlns:p14="http://schemas.microsoft.com/office/powerpoint/2010/main" val="8072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19688 -0.6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3727 L 0.45416 -0.54954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39115 -0.54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32986 -0.522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63889 -0.4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704 L 0.08282 -0.20972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704 L -0.51822 -0.10347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1213</Words>
  <Application>Microsoft Office PowerPoint</Application>
  <PresentationFormat>Předvádění na obrazovce (4:3)</PresentationFormat>
  <Paragraphs>305</Paragraphs>
  <Slides>20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Office Theme</vt:lpstr>
      <vt:lpstr>Basic medical terminology</vt:lpstr>
      <vt:lpstr>Adjectives of the 3rd declension: revision</vt:lpstr>
      <vt:lpstr>a) Classify the adjectives into groups according to their declensions. b) Give the number of their nominative singular forms.</vt:lpstr>
      <vt:lpstr>Connect nouns with different types of adjectives</vt:lpstr>
      <vt:lpstr>Connect nouns with different types of adjectives</vt:lpstr>
      <vt:lpstr>Name the bones of the skull  using adjectives derived from the given nouns</vt:lpstr>
      <vt:lpstr>Prezentace aplikace PowerPoint</vt:lpstr>
      <vt:lpstr>Give the nouns from which the underlined adjectives are derived</vt:lpstr>
      <vt:lpstr>Fill in missing terms</vt:lpstr>
      <vt:lpstr>Fill in logical opposites</vt:lpstr>
      <vt:lpstr>Form anatomical/clinical terms</vt:lpstr>
      <vt:lpstr>Find mistakes</vt:lpstr>
      <vt:lpstr>Join the terms with the preposition in</vt:lpstr>
      <vt:lpstr>Form anatomical terms, do not change the word order</vt:lpstr>
      <vt:lpstr>Match the expressions to form clinical terms</vt:lpstr>
      <vt:lpstr>Put the terms into correct order to form diagnoses. Do not change the endings.</vt:lpstr>
      <vt:lpstr>Translate into Latin</vt:lpstr>
      <vt:lpstr>Examples of authentic diagnoses</vt:lpstr>
      <vt:lpstr>Look up all adjectives in the diagnoses and write them down in their dictionary forms</vt:lpstr>
      <vt:lpstr>Translate the diagnoses into English and put  the underlined terms in the opposite number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Pepina Artimová</dc:creator>
  <cp:lastModifiedBy>user</cp:lastModifiedBy>
  <cp:revision>61</cp:revision>
  <dcterms:created xsi:type="dcterms:W3CDTF">2014-02-24T08:26:07Z</dcterms:created>
  <dcterms:modified xsi:type="dcterms:W3CDTF">2019-11-24T20:51:14Z</dcterms:modified>
</cp:coreProperties>
</file>