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2" r:id="rId3"/>
    <p:sldId id="268" r:id="rId4"/>
    <p:sldId id="266" r:id="rId5"/>
    <p:sldId id="263" r:id="rId6"/>
    <p:sldId id="265" r:id="rId7"/>
    <p:sldId id="264" r:id="rId8"/>
    <p:sldId id="292" r:id="rId9"/>
    <p:sldId id="293" r:id="rId10"/>
    <p:sldId id="297" r:id="rId11"/>
    <p:sldId id="320" r:id="rId12"/>
    <p:sldId id="316" r:id="rId13"/>
    <p:sldId id="304" r:id="rId14"/>
    <p:sldId id="321" r:id="rId15"/>
    <p:sldId id="322" r:id="rId16"/>
    <p:sldId id="323" r:id="rId17"/>
    <p:sldId id="308" r:id="rId18"/>
    <p:sldId id="324" r:id="rId19"/>
    <p:sldId id="325" r:id="rId20"/>
    <p:sldId id="326" r:id="rId21"/>
    <p:sldId id="307" r:id="rId22"/>
    <p:sldId id="276" r:id="rId23"/>
    <p:sldId id="299" r:id="rId24"/>
    <p:sldId id="305" r:id="rId25"/>
    <p:sldId id="310" r:id="rId26"/>
    <p:sldId id="313" r:id="rId27"/>
    <p:sldId id="311" r:id="rId28"/>
    <p:sldId id="312"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42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105" d="100"/>
          <a:sy n="105"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A407B-4BDF-447C-9CCF-F411ADC8033F}" type="datetimeFigureOut">
              <a:rPr lang="cs-CZ" smtClean="0"/>
              <a:t>03.12.2019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9E8BD-AA63-4CC9-AD5D-52FC8DD39765}" type="slidenum">
              <a:rPr lang="cs-CZ" smtClean="0"/>
              <a:t>‹#›</a:t>
            </a:fld>
            <a:endParaRPr lang="cs-CZ"/>
          </a:p>
        </p:txBody>
      </p:sp>
    </p:spTree>
    <p:extLst>
      <p:ext uri="{BB962C8B-B14F-4D97-AF65-F5344CB8AC3E}">
        <p14:creationId xmlns:p14="http://schemas.microsoft.com/office/powerpoint/2010/main" val="2079733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Canalis</a:t>
            </a:r>
            <a:r>
              <a:rPr lang="cs-CZ" dirty="0"/>
              <a:t> </a:t>
            </a:r>
            <a:r>
              <a:rPr lang="cs-CZ" dirty="0" err="1"/>
              <a:t>opticus</a:t>
            </a:r>
            <a:r>
              <a:rPr lang="cs-CZ" dirty="0"/>
              <a:t>; </a:t>
            </a:r>
            <a:r>
              <a:rPr lang="cs-CZ" dirty="0" err="1"/>
              <a:t>ductus</a:t>
            </a:r>
            <a:r>
              <a:rPr lang="cs-CZ" dirty="0"/>
              <a:t> </a:t>
            </a:r>
            <a:r>
              <a:rPr lang="cs-CZ" dirty="0" err="1"/>
              <a:t>choledochus</a:t>
            </a:r>
            <a:r>
              <a:rPr lang="cs-CZ" dirty="0"/>
              <a:t> = </a:t>
            </a:r>
            <a:r>
              <a:rPr lang="cs-CZ" dirty="0" err="1"/>
              <a:t>ductus</a:t>
            </a:r>
            <a:r>
              <a:rPr lang="cs-CZ" baseline="0" dirty="0"/>
              <a:t> </a:t>
            </a:r>
            <a:r>
              <a:rPr lang="cs-CZ" baseline="0" dirty="0" err="1"/>
              <a:t>biliaris</a:t>
            </a:r>
            <a:endParaRPr lang="cs-CZ" dirty="0"/>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8</a:t>
            </a:fld>
            <a:endParaRPr lang="cs-CZ"/>
          </a:p>
        </p:txBody>
      </p:sp>
    </p:spTree>
    <p:extLst>
      <p:ext uri="{BB962C8B-B14F-4D97-AF65-F5344CB8AC3E}">
        <p14:creationId xmlns:p14="http://schemas.microsoft.com/office/powerpoint/2010/main" val="244964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Exitus </a:t>
            </a:r>
            <a:r>
              <a:rPr lang="cs-CZ" dirty="0" err="1"/>
              <a:t>propter</a:t>
            </a:r>
            <a:r>
              <a:rPr lang="cs-CZ" dirty="0"/>
              <a:t> </a:t>
            </a:r>
            <a:r>
              <a:rPr lang="cs-CZ" dirty="0" err="1"/>
              <a:t>rabiem</a:t>
            </a:r>
            <a:r>
              <a:rPr lang="cs-CZ" dirty="0"/>
              <a:t> post</a:t>
            </a:r>
            <a:r>
              <a:rPr lang="cs-CZ" baseline="0" dirty="0"/>
              <a:t> </a:t>
            </a:r>
            <a:r>
              <a:rPr lang="cs-CZ" baseline="0" dirty="0" err="1"/>
              <a:t>morsum</a:t>
            </a:r>
            <a:r>
              <a:rPr lang="cs-CZ" baseline="0" dirty="0"/>
              <a:t> </a:t>
            </a:r>
            <a:r>
              <a:rPr lang="cs-CZ" baseline="0"/>
              <a:t>animalis</a:t>
            </a:r>
            <a:endParaRPr lang="cs-CZ"/>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28</a:t>
            </a:fld>
            <a:endParaRPr lang="cs-CZ"/>
          </a:p>
        </p:txBody>
      </p:sp>
    </p:spTree>
    <p:extLst>
      <p:ext uri="{BB962C8B-B14F-4D97-AF65-F5344CB8AC3E}">
        <p14:creationId xmlns:p14="http://schemas.microsoft.com/office/powerpoint/2010/main" val="384305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Sinus </a:t>
            </a:r>
            <a:r>
              <a:rPr lang="cs-CZ" dirty="0" err="1"/>
              <a:t>frontales</a:t>
            </a:r>
            <a:r>
              <a:rPr lang="cs-CZ" dirty="0"/>
              <a:t>, </a:t>
            </a:r>
            <a:r>
              <a:rPr lang="cs-CZ" dirty="0" err="1"/>
              <a:t>ethmoidales</a:t>
            </a:r>
            <a:r>
              <a:rPr lang="cs-CZ" dirty="0"/>
              <a:t>, </a:t>
            </a:r>
            <a:r>
              <a:rPr lang="cs-CZ" dirty="0" err="1"/>
              <a:t>sphenoidales</a:t>
            </a:r>
            <a:r>
              <a:rPr lang="cs-CZ" dirty="0"/>
              <a:t>, </a:t>
            </a:r>
            <a:r>
              <a:rPr lang="cs-CZ" dirty="0" err="1"/>
              <a:t>maxillares</a:t>
            </a:r>
            <a:r>
              <a:rPr lang="cs-CZ" dirty="0"/>
              <a:t>;</a:t>
            </a:r>
            <a:r>
              <a:rPr lang="cs-CZ" baseline="0" dirty="0"/>
              <a:t> sinus </a:t>
            </a:r>
            <a:r>
              <a:rPr lang="cs-CZ" baseline="0" dirty="0" err="1"/>
              <a:t>transversus</a:t>
            </a:r>
            <a:r>
              <a:rPr lang="cs-CZ" baseline="0" dirty="0"/>
              <a:t> </a:t>
            </a:r>
            <a:r>
              <a:rPr lang="cs-CZ" baseline="0" dirty="0" err="1"/>
              <a:t>pericardii</a:t>
            </a:r>
            <a:endParaRPr lang="cs-CZ" dirty="0"/>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9</a:t>
            </a:fld>
            <a:endParaRPr lang="cs-CZ"/>
          </a:p>
        </p:txBody>
      </p:sp>
    </p:spTree>
    <p:extLst>
      <p:ext uri="{BB962C8B-B14F-4D97-AF65-F5344CB8AC3E}">
        <p14:creationId xmlns:p14="http://schemas.microsoft.com/office/powerpoint/2010/main" val="79978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Meatus</a:t>
            </a:r>
            <a:r>
              <a:rPr lang="cs-CZ" dirty="0"/>
              <a:t> </a:t>
            </a:r>
            <a:r>
              <a:rPr lang="cs-CZ" dirty="0" err="1"/>
              <a:t>nasi</a:t>
            </a:r>
            <a:r>
              <a:rPr lang="cs-CZ" baseline="0" dirty="0"/>
              <a:t> </a:t>
            </a:r>
            <a:r>
              <a:rPr lang="cs-CZ" baseline="0" dirty="0" err="1"/>
              <a:t>medius</a:t>
            </a:r>
            <a:r>
              <a:rPr lang="cs-CZ" baseline="0" dirty="0"/>
              <a:t>; </a:t>
            </a:r>
            <a:r>
              <a:rPr lang="cs-CZ" baseline="0" dirty="0" err="1"/>
              <a:t>meatus</a:t>
            </a:r>
            <a:r>
              <a:rPr lang="cs-CZ" baseline="0" dirty="0"/>
              <a:t> </a:t>
            </a:r>
            <a:r>
              <a:rPr lang="cs-CZ" baseline="0" dirty="0" err="1"/>
              <a:t>nasopharyngeus</a:t>
            </a:r>
            <a:r>
              <a:rPr lang="cs-CZ" baseline="0" dirty="0"/>
              <a:t>; </a:t>
            </a:r>
            <a:r>
              <a:rPr lang="cs-CZ" baseline="0" dirty="0" err="1"/>
              <a:t>meatus</a:t>
            </a:r>
            <a:r>
              <a:rPr lang="cs-CZ" baseline="0" dirty="0"/>
              <a:t> </a:t>
            </a:r>
            <a:r>
              <a:rPr lang="cs-CZ" dirty="0" err="1"/>
              <a:t>acusticus</a:t>
            </a:r>
            <a:r>
              <a:rPr lang="cs-CZ" dirty="0"/>
              <a:t> </a:t>
            </a:r>
            <a:r>
              <a:rPr lang="cs-CZ" dirty="0" err="1"/>
              <a:t>externus</a:t>
            </a:r>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10</a:t>
            </a:fld>
            <a:endParaRPr lang="cs-CZ"/>
          </a:p>
        </p:txBody>
      </p:sp>
    </p:spTree>
    <p:extLst>
      <p:ext uri="{BB962C8B-B14F-4D97-AF65-F5344CB8AC3E}">
        <p14:creationId xmlns:p14="http://schemas.microsoft.com/office/powerpoint/2010/main" val="311409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Plexus </a:t>
            </a:r>
            <a:r>
              <a:rPr lang="cs-CZ" dirty="0" err="1"/>
              <a:t>lymphaticus</a:t>
            </a:r>
            <a:r>
              <a:rPr lang="cs-CZ" dirty="0"/>
              <a:t>, status post </a:t>
            </a:r>
            <a:r>
              <a:rPr lang="cs-CZ" dirty="0" err="1"/>
              <a:t>excisionem</a:t>
            </a:r>
            <a:r>
              <a:rPr lang="cs-CZ" dirty="0"/>
              <a:t> </a:t>
            </a:r>
            <a:r>
              <a:rPr lang="cs-CZ" dirty="0" err="1"/>
              <a:t>nodi</a:t>
            </a:r>
            <a:r>
              <a:rPr lang="cs-CZ" dirty="0"/>
              <a:t> </a:t>
            </a:r>
            <a:r>
              <a:rPr lang="cs-CZ" dirty="0" err="1"/>
              <a:t>lymphatici</a:t>
            </a:r>
            <a:r>
              <a:rPr lang="cs-CZ" dirty="0"/>
              <a:t> </a:t>
            </a:r>
            <a:r>
              <a:rPr lang="cs-CZ" dirty="0" err="1"/>
              <a:t>propter</a:t>
            </a:r>
            <a:r>
              <a:rPr lang="cs-CZ" baseline="0" dirty="0"/>
              <a:t> </a:t>
            </a:r>
            <a:r>
              <a:rPr lang="cs-CZ" baseline="0" dirty="0" err="1"/>
              <a:t>carcinoma</a:t>
            </a:r>
            <a:r>
              <a:rPr lang="cs-CZ" dirty="0"/>
              <a:t>; plexus </a:t>
            </a:r>
            <a:r>
              <a:rPr lang="cs-CZ" dirty="0" err="1"/>
              <a:t>venosus</a:t>
            </a:r>
            <a:r>
              <a:rPr lang="cs-CZ" baseline="0" dirty="0"/>
              <a:t> </a:t>
            </a:r>
            <a:r>
              <a:rPr lang="cs-CZ" baseline="0" dirty="0" err="1"/>
              <a:t>uterinus</a:t>
            </a:r>
            <a:endParaRPr lang="cs-CZ" dirty="0"/>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13</a:t>
            </a:fld>
            <a:endParaRPr lang="cs-CZ"/>
          </a:p>
        </p:txBody>
      </p:sp>
    </p:spTree>
    <p:extLst>
      <p:ext uri="{BB962C8B-B14F-4D97-AF65-F5344CB8AC3E}">
        <p14:creationId xmlns:p14="http://schemas.microsoft.com/office/powerpoint/2010/main" val="124919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Pulsus</a:t>
            </a:r>
            <a:r>
              <a:rPr lang="cs-CZ" dirty="0"/>
              <a:t> </a:t>
            </a:r>
            <a:r>
              <a:rPr lang="cs-CZ" dirty="0" err="1"/>
              <a:t>parvus</a:t>
            </a:r>
            <a:r>
              <a:rPr lang="cs-CZ" dirty="0"/>
              <a:t>/</a:t>
            </a:r>
            <a:r>
              <a:rPr lang="cs-CZ" dirty="0" err="1"/>
              <a:t>mollis</a:t>
            </a:r>
            <a:r>
              <a:rPr lang="cs-CZ" dirty="0"/>
              <a:t> = </a:t>
            </a:r>
            <a:r>
              <a:rPr lang="cs-CZ" dirty="0" err="1"/>
              <a:t>shallow</a:t>
            </a:r>
            <a:r>
              <a:rPr lang="cs-CZ" dirty="0"/>
              <a:t>, </a:t>
            </a:r>
            <a:r>
              <a:rPr lang="cs-CZ" dirty="0" err="1"/>
              <a:t>weak</a:t>
            </a:r>
            <a:r>
              <a:rPr lang="cs-CZ" dirty="0"/>
              <a:t> pulse</a:t>
            </a:r>
          </a:p>
          <a:p>
            <a:r>
              <a:rPr lang="cs-CZ" dirty="0" err="1"/>
              <a:t>Pulsus</a:t>
            </a:r>
            <a:r>
              <a:rPr lang="cs-CZ" baseline="0" dirty="0"/>
              <a:t> </a:t>
            </a:r>
            <a:r>
              <a:rPr lang="cs-CZ" baseline="0" dirty="0" err="1"/>
              <a:t>tardus</a:t>
            </a:r>
            <a:r>
              <a:rPr lang="cs-CZ" baseline="0" dirty="0"/>
              <a:t> = </a:t>
            </a:r>
            <a:r>
              <a:rPr lang="cs-CZ" baseline="0" dirty="0" err="1"/>
              <a:t>slow</a:t>
            </a:r>
            <a:r>
              <a:rPr lang="cs-CZ" baseline="0" dirty="0"/>
              <a:t>, </a:t>
            </a:r>
            <a:r>
              <a:rPr lang="cs-CZ" baseline="0" dirty="0" err="1"/>
              <a:t>rare</a:t>
            </a:r>
            <a:r>
              <a:rPr lang="cs-CZ" baseline="0" dirty="0"/>
              <a:t> pulse</a:t>
            </a:r>
          </a:p>
          <a:p>
            <a:r>
              <a:rPr lang="cs-CZ" baseline="0" dirty="0" err="1"/>
              <a:t>Pulsus</a:t>
            </a:r>
            <a:r>
              <a:rPr lang="cs-CZ" baseline="0" dirty="0"/>
              <a:t> celer/</a:t>
            </a:r>
            <a:r>
              <a:rPr lang="cs-CZ" baseline="0" dirty="0" err="1"/>
              <a:t>frequens</a:t>
            </a:r>
            <a:r>
              <a:rPr lang="cs-CZ" baseline="0" dirty="0"/>
              <a:t> = </a:t>
            </a:r>
            <a:r>
              <a:rPr lang="cs-CZ" baseline="0" dirty="0" err="1"/>
              <a:t>accelerated</a:t>
            </a:r>
            <a:r>
              <a:rPr lang="cs-CZ" baseline="0" dirty="0"/>
              <a:t> pulse</a:t>
            </a:r>
          </a:p>
          <a:p>
            <a:r>
              <a:rPr lang="cs-CZ" baseline="0" dirty="0" err="1"/>
              <a:t>Pulsus</a:t>
            </a:r>
            <a:r>
              <a:rPr lang="cs-CZ" baseline="0" dirty="0"/>
              <a:t> </a:t>
            </a:r>
            <a:r>
              <a:rPr lang="cs-CZ" baseline="0" dirty="0" err="1"/>
              <a:t>bigeminus</a:t>
            </a:r>
            <a:r>
              <a:rPr lang="cs-CZ" baseline="0" dirty="0"/>
              <a:t> = </a:t>
            </a:r>
            <a:r>
              <a:rPr lang="cs-CZ" baseline="0" dirty="0" err="1"/>
              <a:t>pathological</a:t>
            </a:r>
            <a:r>
              <a:rPr lang="cs-CZ" baseline="0" dirty="0"/>
              <a:t> pulse </a:t>
            </a:r>
            <a:r>
              <a:rPr lang="en-US" dirty="0"/>
              <a:t>characterized by groups of two heartbeats close together followed by a longer pause</a:t>
            </a:r>
            <a:endParaRPr lang="cs-CZ" dirty="0"/>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16</a:t>
            </a:fld>
            <a:endParaRPr lang="cs-CZ"/>
          </a:p>
        </p:txBody>
      </p:sp>
    </p:spTree>
    <p:extLst>
      <p:ext uri="{BB962C8B-B14F-4D97-AF65-F5344CB8AC3E}">
        <p14:creationId xmlns:p14="http://schemas.microsoft.com/office/powerpoint/2010/main" val="198712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Status post </a:t>
            </a:r>
            <a:r>
              <a:rPr lang="cs-CZ" dirty="0" err="1"/>
              <a:t>operationem</a:t>
            </a:r>
            <a:r>
              <a:rPr lang="cs-CZ" dirty="0"/>
              <a:t> </a:t>
            </a:r>
            <a:r>
              <a:rPr lang="cs-CZ" dirty="0" err="1"/>
              <a:t>hallucis</a:t>
            </a:r>
            <a:r>
              <a:rPr lang="cs-CZ" dirty="0"/>
              <a:t> </a:t>
            </a:r>
            <a:r>
              <a:rPr lang="cs-CZ" dirty="0" err="1"/>
              <a:t>valgi</a:t>
            </a:r>
            <a:r>
              <a:rPr lang="cs-CZ" dirty="0"/>
              <a:t> </a:t>
            </a:r>
            <a:r>
              <a:rPr lang="cs-CZ" dirty="0" err="1"/>
              <a:t>pedis</a:t>
            </a:r>
            <a:r>
              <a:rPr lang="cs-CZ" dirty="0"/>
              <a:t> </a:t>
            </a:r>
            <a:r>
              <a:rPr lang="cs-CZ" dirty="0" err="1"/>
              <a:t>sinistri</a:t>
            </a:r>
            <a:endParaRPr lang="cs-CZ" dirty="0"/>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20</a:t>
            </a:fld>
            <a:endParaRPr lang="cs-CZ"/>
          </a:p>
        </p:txBody>
      </p:sp>
    </p:spTree>
    <p:extLst>
      <p:ext uri="{BB962C8B-B14F-4D97-AF65-F5344CB8AC3E}">
        <p14:creationId xmlns:p14="http://schemas.microsoft.com/office/powerpoint/2010/main" val="108313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21</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Vulnus</a:t>
            </a:r>
            <a:r>
              <a:rPr lang="cs-CZ" dirty="0"/>
              <a:t> lacerum </a:t>
            </a:r>
            <a:r>
              <a:rPr lang="cs-CZ" dirty="0" err="1"/>
              <a:t>capitis</a:t>
            </a:r>
            <a:r>
              <a:rPr lang="cs-CZ" dirty="0"/>
              <a:t>, corpus </a:t>
            </a:r>
            <a:r>
              <a:rPr lang="cs-CZ" dirty="0" err="1"/>
              <a:t>alienum</a:t>
            </a:r>
            <a:r>
              <a:rPr lang="cs-CZ" dirty="0"/>
              <a:t> in </a:t>
            </a:r>
            <a:r>
              <a:rPr lang="cs-CZ" dirty="0" err="1"/>
              <a:t>situ</a:t>
            </a:r>
            <a:endParaRPr lang="cs-CZ" dirty="0"/>
          </a:p>
          <a:p>
            <a:r>
              <a:rPr lang="cs-CZ" dirty="0" err="1"/>
              <a:t>Carcinoma</a:t>
            </a:r>
            <a:r>
              <a:rPr lang="cs-CZ" dirty="0"/>
              <a:t> </a:t>
            </a:r>
            <a:r>
              <a:rPr lang="cs-CZ" dirty="0" err="1"/>
              <a:t>intestini</a:t>
            </a:r>
            <a:r>
              <a:rPr lang="cs-CZ" dirty="0"/>
              <a:t> </a:t>
            </a:r>
            <a:r>
              <a:rPr lang="cs-CZ" dirty="0" err="1"/>
              <a:t>crassi</a:t>
            </a:r>
            <a:r>
              <a:rPr lang="cs-CZ" dirty="0"/>
              <a:t>, </a:t>
            </a:r>
            <a:r>
              <a:rPr lang="cs-CZ" dirty="0" err="1"/>
              <a:t>carcinoma</a:t>
            </a:r>
            <a:r>
              <a:rPr lang="cs-CZ" dirty="0"/>
              <a:t> in </a:t>
            </a:r>
            <a:r>
              <a:rPr lang="cs-CZ" dirty="0" err="1"/>
              <a:t>situ</a:t>
            </a:r>
            <a:r>
              <a:rPr lang="cs-CZ" baseline="0" dirty="0"/>
              <a:t> x </a:t>
            </a:r>
            <a:r>
              <a:rPr lang="cs-CZ" baseline="0" dirty="0" err="1"/>
              <a:t>metastases</a:t>
            </a:r>
            <a:r>
              <a:rPr lang="cs-CZ" baseline="0" dirty="0"/>
              <a:t> </a:t>
            </a:r>
            <a:r>
              <a:rPr lang="cs-CZ" baseline="0" dirty="0" err="1"/>
              <a:t>tumoris</a:t>
            </a:r>
            <a:r>
              <a:rPr lang="cs-CZ" baseline="0" dirty="0"/>
              <a:t> ad </a:t>
            </a:r>
            <a:r>
              <a:rPr lang="cs-CZ" baseline="0" dirty="0" err="1"/>
              <a:t>hepar</a:t>
            </a:r>
            <a:endParaRPr lang="cs-CZ" dirty="0"/>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24</a:t>
            </a:fld>
            <a:endParaRPr lang="cs-CZ"/>
          </a:p>
        </p:txBody>
      </p:sp>
    </p:spTree>
    <p:extLst>
      <p:ext uri="{BB962C8B-B14F-4D97-AF65-F5344CB8AC3E}">
        <p14:creationId xmlns:p14="http://schemas.microsoft.com/office/powerpoint/2010/main" val="342673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Unguentum</a:t>
            </a:r>
            <a:r>
              <a:rPr lang="cs-CZ" dirty="0"/>
              <a:t> </a:t>
            </a:r>
            <a:r>
              <a:rPr lang="cs-CZ" dirty="0" err="1"/>
              <a:t>griseum</a:t>
            </a:r>
            <a:r>
              <a:rPr lang="cs-CZ" dirty="0"/>
              <a:t> contra </a:t>
            </a:r>
            <a:r>
              <a:rPr lang="cs-CZ" dirty="0" err="1"/>
              <a:t>scabiem</a:t>
            </a:r>
            <a:endParaRPr lang="cs-CZ" dirty="0"/>
          </a:p>
        </p:txBody>
      </p:sp>
      <p:sp>
        <p:nvSpPr>
          <p:cNvPr id="4" name="Zástupný symbol pro číslo snímku 3"/>
          <p:cNvSpPr>
            <a:spLocks noGrp="1"/>
          </p:cNvSpPr>
          <p:nvPr>
            <p:ph type="sldNum" sz="quarter" idx="10"/>
          </p:nvPr>
        </p:nvSpPr>
        <p:spPr/>
        <p:txBody>
          <a:bodyPr/>
          <a:lstStyle/>
          <a:p>
            <a:fld id="{EE29E8BD-AA63-4CC9-AD5D-52FC8DD39765}" type="slidenum">
              <a:rPr lang="cs-CZ" smtClean="0"/>
              <a:t>27</a:t>
            </a:fld>
            <a:endParaRPr lang="cs-CZ"/>
          </a:p>
        </p:txBody>
      </p:sp>
    </p:spTree>
    <p:extLst>
      <p:ext uri="{BB962C8B-B14F-4D97-AF65-F5344CB8AC3E}">
        <p14:creationId xmlns:p14="http://schemas.microsoft.com/office/powerpoint/2010/main" val="348209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01F679AE-7613-4741-B2B3-58D4A536018E}" type="datetimeFigureOut">
              <a:rPr lang="cs-CZ" smtClean="0"/>
              <a:t>03.12.2019</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E25F94-59A5-40AA-BDFF-42EAC0D6B88A}"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01F679AE-7613-4741-B2B3-58D4A536018E}" type="datetimeFigureOut">
              <a:rPr lang="cs-CZ" smtClean="0"/>
              <a:t>03.12.2019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9E25F94-59A5-40AA-BDFF-42EAC0D6B88A}"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39E25F94-59A5-40AA-BDFF-42EAC0D6B88A}"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01F679AE-7613-4741-B2B3-58D4A536018E}" type="datetimeFigureOut">
              <a:rPr lang="cs-CZ" smtClean="0"/>
              <a:t>03.12.2019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01F679AE-7613-4741-B2B3-58D4A536018E}" type="datetimeFigureOut">
              <a:rPr lang="cs-CZ" smtClean="0"/>
              <a:t>03.12.2019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39E25F94-59A5-40AA-BDFF-42EAC0D6B88A}"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01F679AE-7613-4741-B2B3-58D4A536018E}" type="datetimeFigureOut">
              <a:rPr lang="cs-CZ" smtClean="0"/>
              <a:t>03.12.2019</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E25F94-59A5-40AA-BDFF-42EAC0D6B88A}"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01F679AE-7613-4741-B2B3-58D4A536018E}" type="datetimeFigureOut">
              <a:rPr lang="cs-CZ" smtClean="0"/>
              <a:t>03.12.2019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9E25F94-59A5-40AA-BDFF-42EAC0D6B88A}"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01F679AE-7613-4741-B2B3-58D4A536018E}" type="datetimeFigureOut">
              <a:rPr lang="cs-CZ" smtClean="0"/>
              <a:t>03.12.2019</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39E25F94-59A5-40AA-BDFF-42EAC0D6B88A}" type="slidenum">
              <a:rPr lang="cs-CZ" smtClean="0"/>
              <a:t>‹#›</a:t>
            </a:fld>
            <a:endParaRPr lang="cs-CZ"/>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01F679AE-7613-4741-B2B3-58D4A536018E}" type="datetimeFigureOut">
              <a:rPr lang="cs-CZ" smtClean="0"/>
              <a:t>03.12.2019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39E25F94-59A5-40AA-BDFF-42EAC0D6B88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01F679AE-7613-4741-B2B3-58D4A536018E}" type="datetimeFigureOut">
              <a:rPr lang="cs-CZ" smtClean="0"/>
              <a:t>03.12.2019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9E25F94-59A5-40AA-BDFF-42EAC0D6B88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9E25F94-59A5-40AA-BDFF-42EAC0D6B88A}"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01F679AE-7613-4741-B2B3-58D4A536018E}" type="datetimeFigureOut">
              <a:rPr lang="cs-CZ" smtClean="0"/>
              <a:t>03.12.2019</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39E25F94-59A5-40AA-BDFF-42EAC0D6B88A}"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01F679AE-7613-4741-B2B3-58D4A536018E}" type="datetimeFigureOut">
              <a:rPr lang="cs-CZ" smtClean="0"/>
              <a:t>03.12.2019</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1F679AE-7613-4741-B2B3-58D4A536018E}" type="datetimeFigureOut">
              <a:rPr lang="cs-CZ" smtClean="0"/>
              <a:t>03.12.2019</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9E25F94-59A5-40AA-BDFF-42EAC0D6B88A}"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err="1"/>
              <a:t>Seminar</a:t>
            </a:r>
            <a:r>
              <a:rPr lang="cs-CZ" dirty="0"/>
              <a:t> 12</a:t>
            </a:r>
          </a:p>
        </p:txBody>
      </p:sp>
      <p:sp>
        <p:nvSpPr>
          <p:cNvPr id="2" name="Nadpis 1"/>
          <p:cNvSpPr>
            <a:spLocks noGrp="1"/>
          </p:cNvSpPr>
          <p:nvPr>
            <p:ph type="ctrTitle"/>
          </p:nvPr>
        </p:nvSpPr>
        <p:spPr/>
        <p:txBody>
          <a:bodyPr/>
          <a:lstStyle/>
          <a:p>
            <a:r>
              <a:rPr lang="cs-CZ" dirty="0">
                <a:solidFill>
                  <a:srgbClr val="FF0000"/>
                </a:solidFill>
              </a:rPr>
              <a:t>Basic </a:t>
            </a:r>
            <a:r>
              <a:rPr lang="cs-CZ" dirty="0" err="1">
                <a:solidFill>
                  <a:srgbClr val="FF0000"/>
                </a:solidFill>
              </a:rPr>
              <a:t>medical</a:t>
            </a:r>
            <a:r>
              <a:rPr lang="cs-CZ" dirty="0">
                <a:solidFill>
                  <a:srgbClr val="FF0000"/>
                </a:solidFill>
              </a:rPr>
              <a:t> terminology I</a:t>
            </a:r>
          </a:p>
        </p:txBody>
      </p:sp>
    </p:spTree>
    <p:extLst>
      <p:ext uri="{BB962C8B-B14F-4D97-AF65-F5344CB8AC3E}">
        <p14:creationId xmlns:p14="http://schemas.microsoft.com/office/powerpoint/2010/main" val="115412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472788"/>
            <a:ext cx="8208912" cy="769441"/>
          </a:xfrm>
          <a:prstGeom prst="rect">
            <a:avLst/>
          </a:prstGeom>
          <a:noFill/>
        </p:spPr>
        <p:txBody>
          <a:bodyPr wrap="square" rtlCol="0">
            <a:spAutoFit/>
          </a:bodyPr>
          <a:lstStyle/>
          <a:p>
            <a:r>
              <a:rPr lang="cs-CZ" sz="2400" dirty="0" err="1">
                <a:solidFill>
                  <a:srgbClr val="FF0000"/>
                </a:solidFill>
              </a:rPr>
              <a:t>Meatus</a:t>
            </a:r>
            <a:r>
              <a:rPr lang="cs-CZ" sz="2400" dirty="0">
                <a:solidFill>
                  <a:srgbClr val="FF0000"/>
                </a:solidFill>
              </a:rPr>
              <a:t> </a:t>
            </a:r>
            <a:r>
              <a:rPr lang="cs-CZ" sz="2000" dirty="0"/>
              <a:t>= an </a:t>
            </a:r>
            <a:r>
              <a:rPr lang="cs-CZ" sz="2000" dirty="0" err="1"/>
              <a:t>opening</a:t>
            </a:r>
            <a:r>
              <a:rPr lang="cs-CZ" sz="2000" dirty="0"/>
              <a:t> </a:t>
            </a:r>
            <a:r>
              <a:rPr lang="cs-CZ" sz="2000" dirty="0" err="1"/>
              <a:t>or</a:t>
            </a:r>
            <a:r>
              <a:rPr lang="cs-CZ" sz="2000" dirty="0"/>
              <a:t> </a:t>
            </a:r>
            <a:r>
              <a:rPr lang="cs-CZ" sz="2000" dirty="0" err="1"/>
              <a:t>passage</a:t>
            </a:r>
            <a:r>
              <a:rPr lang="cs-CZ" sz="2000" dirty="0"/>
              <a:t>, </a:t>
            </a:r>
            <a:r>
              <a:rPr lang="cs-CZ" sz="2000" dirty="0" err="1"/>
              <a:t>esp</a:t>
            </a:r>
            <a:r>
              <a:rPr lang="cs-CZ" sz="2000" dirty="0"/>
              <a:t>. </a:t>
            </a:r>
            <a:r>
              <a:rPr lang="cs-CZ" sz="2000" dirty="0" err="1"/>
              <a:t>one</a:t>
            </a:r>
            <a:r>
              <a:rPr lang="cs-CZ" sz="2000" dirty="0"/>
              <a:t> </a:t>
            </a:r>
            <a:r>
              <a:rPr lang="cs-CZ" sz="2000" dirty="0" err="1"/>
              <a:t>leading</a:t>
            </a:r>
            <a:r>
              <a:rPr lang="cs-CZ" sz="2000" dirty="0"/>
              <a:t> to the body </a:t>
            </a:r>
            <a:r>
              <a:rPr lang="cs-CZ" sz="2000" dirty="0" err="1"/>
              <a:t>surface</a:t>
            </a:r>
            <a:r>
              <a:rPr lang="cs-CZ" sz="2000" dirty="0"/>
              <a:t>; </a:t>
            </a:r>
          </a:p>
          <a:p>
            <a:r>
              <a:rPr lang="cs-CZ" sz="2000" dirty="0"/>
              <a:t>	      </a:t>
            </a:r>
            <a:r>
              <a:rPr lang="cs-CZ" sz="2000" dirty="0" err="1"/>
              <a:t>external</a:t>
            </a:r>
            <a:r>
              <a:rPr lang="cs-CZ" sz="2000" dirty="0"/>
              <a:t> </a:t>
            </a:r>
            <a:r>
              <a:rPr lang="cs-CZ" sz="2000" dirty="0" err="1"/>
              <a:t>opening</a:t>
            </a:r>
            <a:r>
              <a:rPr lang="cs-CZ" sz="2000" dirty="0"/>
              <a:t> of a </a:t>
            </a:r>
            <a:r>
              <a:rPr lang="cs-CZ" sz="2000" dirty="0" err="1"/>
              <a:t>canal</a:t>
            </a:r>
            <a:endParaRPr lang="cs-CZ" sz="2000" dirty="0"/>
          </a:p>
        </p:txBody>
      </p:sp>
      <p:pic>
        <p:nvPicPr>
          <p:cNvPr id="3076" name="Picture 4" descr="https://classconnection.s3.amazonaws.com/181/flashcards/305181/jpg/external_auditory_meatus1352940441219-142DDEEB955243717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503" y="2276872"/>
            <a:ext cx="2681945" cy="318853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499184" y="1768278"/>
            <a:ext cx="4161048" cy="400110"/>
          </a:xfrm>
          <a:prstGeom prst="rect">
            <a:avLst/>
          </a:prstGeom>
          <a:noFill/>
        </p:spPr>
        <p:txBody>
          <a:bodyPr wrap="square" rtlCol="0">
            <a:spAutoFit/>
          </a:bodyPr>
          <a:lstStyle/>
          <a:p>
            <a:r>
              <a:rPr lang="cs-CZ" sz="2000" i="1" dirty="0">
                <a:solidFill>
                  <a:srgbClr val="FF0000"/>
                </a:solidFill>
              </a:rPr>
              <a:t>m</a:t>
            </a:r>
            <a:r>
              <a:rPr lang="en-US" sz="2000" i="1" dirty="0" err="1">
                <a:solidFill>
                  <a:srgbClr val="FF0000"/>
                </a:solidFill>
              </a:rPr>
              <a:t>idlle</a:t>
            </a:r>
            <a:r>
              <a:rPr lang="cs-CZ" sz="2000" i="1" dirty="0">
                <a:solidFill>
                  <a:srgbClr val="FF0000"/>
                </a:solidFill>
              </a:rPr>
              <a:t> </a:t>
            </a:r>
            <a:r>
              <a:rPr lang="cs-CZ" sz="2000" i="1" dirty="0" err="1">
                <a:solidFill>
                  <a:srgbClr val="FF0000"/>
                </a:solidFill>
              </a:rPr>
              <a:t>meatus</a:t>
            </a:r>
            <a:r>
              <a:rPr lang="cs-CZ" sz="2000" i="1" dirty="0">
                <a:solidFill>
                  <a:srgbClr val="FF0000"/>
                </a:solidFill>
              </a:rPr>
              <a:t> of the nose?</a:t>
            </a:r>
          </a:p>
        </p:txBody>
      </p:sp>
      <p:sp>
        <p:nvSpPr>
          <p:cNvPr id="4" name="TextovéPole 3"/>
          <p:cNvSpPr txBox="1"/>
          <p:nvPr/>
        </p:nvSpPr>
        <p:spPr>
          <a:xfrm>
            <a:off x="891785" y="5540698"/>
            <a:ext cx="3102131" cy="400110"/>
          </a:xfrm>
          <a:prstGeom prst="rect">
            <a:avLst/>
          </a:prstGeom>
          <a:noFill/>
        </p:spPr>
        <p:txBody>
          <a:bodyPr wrap="none" rtlCol="0">
            <a:spAutoFit/>
          </a:bodyPr>
          <a:lstStyle/>
          <a:p>
            <a:r>
              <a:rPr lang="cs-CZ" sz="2000" i="1" dirty="0" err="1">
                <a:solidFill>
                  <a:srgbClr val="FF0000"/>
                </a:solidFill>
              </a:rPr>
              <a:t>nasopharyngeal</a:t>
            </a:r>
            <a:r>
              <a:rPr lang="cs-CZ" sz="2000" i="1" dirty="0">
                <a:solidFill>
                  <a:srgbClr val="FF0000"/>
                </a:solidFill>
              </a:rPr>
              <a:t> </a:t>
            </a:r>
            <a:r>
              <a:rPr lang="cs-CZ" sz="2000" i="1" dirty="0" err="1">
                <a:solidFill>
                  <a:srgbClr val="FF0000"/>
                </a:solidFill>
              </a:rPr>
              <a:t>meatus</a:t>
            </a:r>
            <a:r>
              <a:rPr lang="cs-CZ" sz="2000" i="1" dirty="0">
                <a:solidFill>
                  <a:srgbClr val="FF0000"/>
                </a:solidFill>
              </a:rPr>
              <a:t>?</a:t>
            </a:r>
          </a:p>
        </p:txBody>
      </p:sp>
      <p:sp>
        <p:nvSpPr>
          <p:cNvPr id="5" name="TextovéPole 4"/>
          <p:cNvSpPr txBox="1"/>
          <p:nvPr/>
        </p:nvSpPr>
        <p:spPr>
          <a:xfrm>
            <a:off x="5727267" y="5549170"/>
            <a:ext cx="3525253" cy="400110"/>
          </a:xfrm>
          <a:prstGeom prst="rect">
            <a:avLst/>
          </a:prstGeom>
          <a:noFill/>
        </p:spPr>
        <p:txBody>
          <a:bodyPr wrap="square" rtlCol="0">
            <a:spAutoFit/>
          </a:bodyPr>
          <a:lstStyle/>
          <a:p>
            <a:r>
              <a:rPr lang="cs-CZ" sz="2000" i="1" dirty="0" err="1">
                <a:solidFill>
                  <a:srgbClr val="FF0000"/>
                </a:solidFill>
              </a:rPr>
              <a:t>external</a:t>
            </a:r>
            <a:r>
              <a:rPr lang="cs-CZ" sz="2000" i="1" dirty="0">
                <a:solidFill>
                  <a:srgbClr val="FF0000"/>
                </a:solidFill>
              </a:rPr>
              <a:t> </a:t>
            </a:r>
            <a:r>
              <a:rPr lang="cs-CZ" sz="2000" i="1" dirty="0" err="1">
                <a:solidFill>
                  <a:srgbClr val="FF0000"/>
                </a:solidFill>
              </a:rPr>
              <a:t>acoustic</a:t>
            </a:r>
            <a:r>
              <a:rPr lang="cs-CZ" sz="2000" i="1" dirty="0">
                <a:solidFill>
                  <a:srgbClr val="FF0000"/>
                </a:solidFill>
              </a:rPr>
              <a:t> </a:t>
            </a:r>
            <a:r>
              <a:rPr lang="cs-CZ" sz="2000" i="1" dirty="0" err="1">
                <a:solidFill>
                  <a:srgbClr val="FF0000"/>
                </a:solidFill>
              </a:rPr>
              <a:t>meatus</a:t>
            </a:r>
            <a:r>
              <a:rPr lang="cs-CZ" sz="2000" i="1" dirty="0">
                <a:solidFill>
                  <a:srgbClr val="FF0000"/>
                </a:solidFill>
              </a:rPr>
              <a:t>?</a:t>
            </a:r>
          </a:p>
        </p:txBody>
      </p:sp>
      <p:pic>
        <p:nvPicPr>
          <p:cNvPr id="3078" name="Picture 6" descr="http://www.uni-mainz.de/FB/Medizin/Anatomie/makro1/nas00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957" y="2528006"/>
            <a:ext cx="2014538" cy="27146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Přímá spojnice se šipkou 6"/>
          <p:cNvCxnSpPr/>
          <p:nvPr/>
        </p:nvCxnSpPr>
        <p:spPr>
          <a:xfrm flipH="1">
            <a:off x="3212432" y="2358189"/>
            <a:ext cx="929063" cy="11229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3212432" y="4180890"/>
            <a:ext cx="337058" cy="13598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96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medicine.academic.ru/pictures/medicine/9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1700808"/>
            <a:ext cx="6049439" cy="3207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491880" y="1677751"/>
            <a:ext cx="1296144" cy="553998"/>
          </a:xfrm>
          <a:prstGeom prst="rect">
            <a:avLst/>
          </a:prstGeom>
          <a:solidFill>
            <a:schemeClr val="bg1"/>
          </a:solidFill>
        </p:spPr>
        <p:txBody>
          <a:bodyPr wrap="square" rtlCol="0">
            <a:spAutoFit/>
          </a:bodyPr>
          <a:lstStyle/>
          <a:p>
            <a:r>
              <a:rPr lang="cs-CZ" sz="1500" dirty="0" err="1"/>
              <a:t>membrana</a:t>
            </a:r>
            <a:r>
              <a:rPr lang="cs-CZ" sz="1500" dirty="0"/>
              <a:t> </a:t>
            </a:r>
            <a:r>
              <a:rPr lang="cs-CZ" sz="1500" dirty="0" err="1"/>
              <a:t>tympani</a:t>
            </a:r>
            <a:endParaRPr lang="cs-CZ" sz="1500" dirty="0"/>
          </a:p>
        </p:txBody>
      </p:sp>
      <p:sp>
        <p:nvSpPr>
          <p:cNvPr id="5" name="TextovéPole 4"/>
          <p:cNvSpPr txBox="1"/>
          <p:nvPr/>
        </p:nvSpPr>
        <p:spPr>
          <a:xfrm>
            <a:off x="1259632" y="548680"/>
            <a:ext cx="5688632" cy="461665"/>
          </a:xfrm>
          <a:prstGeom prst="rect">
            <a:avLst/>
          </a:prstGeom>
          <a:noFill/>
        </p:spPr>
        <p:txBody>
          <a:bodyPr wrap="square" rtlCol="0">
            <a:spAutoFit/>
          </a:bodyPr>
          <a:lstStyle/>
          <a:p>
            <a:r>
              <a:rPr lang="cs-CZ" sz="2400" dirty="0" err="1">
                <a:solidFill>
                  <a:srgbClr val="FF0000"/>
                </a:solidFill>
              </a:rPr>
              <a:t>Meatus</a:t>
            </a:r>
            <a:r>
              <a:rPr lang="cs-CZ" sz="2400" dirty="0">
                <a:solidFill>
                  <a:srgbClr val="FF0000"/>
                </a:solidFill>
              </a:rPr>
              <a:t> </a:t>
            </a:r>
            <a:r>
              <a:rPr lang="cs-CZ" sz="2400" dirty="0" err="1">
                <a:solidFill>
                  <a:srgbClr val="FF0000"/>
                </a:solidFill>
              </a:rPr>
              <a:t>acusticus</a:t>
            </a:r>
            <a:r>
              <a:rPr lang="cs-CZ" sz="2400" dirty="0">
                <a:solidFill>
                  <a:srgbClr val="FF0000"/>
                </a:solidFill>
              </a:rPr>
              <a:t> </a:t>
            </a:r>
            <a:r>
              <a:rPr lang="cs-CZ" sz="2400" dirty="0" err="1">
                <a:solidFill>
                  <a:srgbClr val="FF0000"/>
                </a:solidFill>
              </a:rPr>
              <a:t>externus</a:t>
            </a:r>
            <a:r>
              <a:rPr lang="cs-CZ" sz="2400" dirty="0">
                <a:solidFill>
                  <a:srgbClr val="FF0000"/>
                </a:solidFill>
              </a:rPr>
              <a:t> et </a:t>
            </a:r>
            <a:r>
              <a:rPr lang="cs-CZ" sz="2400" dirty="0" err="1">
                <a:solidFill>
                  <a:srgbClr val="FF0000"/>
                </a:solidFill>
              </a:rPr>
              <a:t>internus</a:t>
            </a:r>
            <a:endParaRPr lang="cs-CZ" sz="2400" dirty="0">
              <a:solidFill>
                <a:srgbClr val="FF0000"/>
              </a:solidFill>
            </a:endParaRPr>
          </a:p>
        </p:txBody>
      </p:sp>
    </p:spTree>
    <p:extLst>
      <p:ext uri="{BB962C8B-B14F-4D97-AF65-F5344CB8AC3E}">
        <p14:creationId xmlns:p14="http://schemas.microsoft.com/office/powerpoint/2010/main" val="190032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s.photodeck.com/aee2de24-e2db-4fff-acee-2992ba974ab2/neck-intervertebral-disc-discus-intervertebralis-spinous-process-processus-spinosus-cervical-spine-side-skin-names_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47" y="228335"/>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076056" y="1844824"/>
            <a:ext cx="3528392" cy="461665"/>
          </a:xfrm>
          <a:prstGeom prst="rect">
            <a:avLst/>
          </a:prstGeom>
          <a:solidFill>
            <a:schemeClr val="bg1"/>
          </a:solidFill>
          <a:ln w="28575">
            <a:solidFill>
              <a:schemeClr val="accent3"/>
            </a:solidFill>
            <a:prstDash val="sysDash"/>
          </a:ln>
        </p:spPr>
        <p:txBody>
          <a:bodyPr wrap="square" rtlCol="0">
            <a:spAutoFit/>
          </a:bodyPr>
          <a:lstStyle/>
          <a:p>
            <a:r>
              <a:rPr lang="cs-CZ" sz="2200" dirty="0">
                <a:solidFill>
                  <a:srgbClr val="FF0000"/>
                </a:solidFill>
              </a:rPr>
              <a:t>    </a:t>
            </a:r>
            <a:r>
              <a:rPr lang="cs-CZ" sz="2400" dirty="0" err="1">
                <a:solidFill>
                  <a:srgbClr val="FF0000"/>
                </a:solidFill>
              </a:rPr>
              <a:t>processus</a:t>
            </a:r>
            <a:r>
              <a:rPr lang="cs-CZ" sz="2400" dirty="0">
                <a:solidFill>
                  <a:srgbClr val="FF0000"/>
                </a:solidFill>
              </a:rPr>
              <a:t> </a:t>
            </a:r>
            <a:r>
              <a:rPr lang="cs-CZ" sz="2400" dirty="0" err="1">
                <a:solidFill>
                  <a:srgbClr val="FF0000"/>
                </a:solidFill>
              </a:rPr>
              <a:t>spinosus</a:t>
            </a:r>
            <a:endParaRPr lang="cs-CZ" sz="2400" dirty="0">
              <a:solidFill>
                <a:srgbClr val="FF0000"/>
              </a:solidFill>
            </a:endParaRPr>
          </a:p>
        </p:txBody>
      </p:sp>
      <p:sp>
        <p:nvSpPr>
          <p:cNvPr id="4" name="TextovéPole 3"/>
          <p:cNvSpPr txBox="1"/>
          <p:nvPr/>
        </p:nvSpPr>
        <p:spPr>
          <a:xfrm>
            <a:off x="755576" y="3933056"/>
            <a:ext cx="1424161" cy="646331"/>
          </a:xfrm>
          <a:prstGeom prst="rect">
            <a:avLst/>
          </a:prstGeom>
          <a:solidFill>
            <a:schemeClr val="bg1"/>
          </a:solidFill>
        </p:spPr>
        <p:txBody>
          <a:bodyPr wrap="square" rtlCol="0">
            <a:spAutoFit/>
          </a:bodyPr>
          <a:lstStyle/>
          <a:p>
            <a:r>
              <a:rPr lang="cs-CZ" dirty="0" err="1"/>
              <a:t>discus</a:t>
            </a:r>
            <a:r>
              <a:rPr lang="cs-CZ" dirty="0"/>
              <a:t> </a:t>
            </a:r>
            <a:r>
              <a:rPr lang="cs-CZ" dirty="0" err="1"/>
              <a:t>vertebralis</a:t>
            </a:r>
            <a:endParaRPr lang="cs-CZ" dirty="0"/>
          </a:p>
        </p:txBody>
      </p:sp>
    </p:spTree>
    <p:extLst>
      <p:ext uri="{BB962C8B-B14F-4D97-AF65-F5344CB8AC3E}">
        <p14:creationId xmlns:p14="http://schemas.microsoft.com/office/powerpoint/2010/main" val="272708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500px-Gray1170_az.png"/>
          <p:cNvPicPr>
            <a:picLocks noChangeAspect="1"/>
          </p:cNvPicPr>
          <p:nvPr/>
        </p:nvPicPr>
        <p:blipFill>
          <a:blip r:embed="rId3" cstate="print"/>
          <a:stretch>
            <a:fillRect/>
          </a:stretch>
        </p:blipFill>
        <p:spPr>
          <a:xfrm>
            <a:off x="5698298" y="1989997"/>
            <a:ext cx="2387721" cy="2413190"/>
          </a:xfrm>
          <a:prstGeom prst="rect">
            <a:avLst/>
          </a:prstGeom>
        </p:spPr>
      </p:pic>
      <p:sp>
        <p:nvSpPr>
          <p:cNvPr id="3" name="TextovéPole 2"/>
          <p:cNvSpPr txBox="1"/>
          <p:nvPr/>
        </p:nvSpPr>
        <p:spPr>
          <a:xfrm>
            <a:off x="1456007" y="675249"/>
            <a:ext cx="3661117" cy="584775"/>
          </a:xfrm>
          <a:prstGeom prst="rect">
            <a:avLst/>
          </a:prstGeom>
          <a:noFill/>
        </p:spPr>
        <p:txBody>
          <a:bodyPr wrap="square" rtlCol="0">
            <a:spAutoFit/>
          </a:bodyPr>
          <a:lstStyle/>
          <a:p>
            <a:r>
              <a:rPr lang="cs-CZ" sz="3200" dirty="0">
                <a:solidFill>
                  <a:srgbClr val="FF0000"/>
                </a:solidFill>
              </a:rPr>
              <a:t>Plexus</a:t>
            </a:r>
          </a:p>
        </p:txBody>
      </p:sp>
      <p:sp>
        <p:nvSpPr>
          <p:cNvPr id="4" name="TextovéPole 3"/>
          <p:cNvSpPr txBox="1"/>
          <p:nvPr/>
        </p:nvSpPr>
        <p:spPr>
          <a:xfrm>
            <a:off x="5169877" y="1392702"/>
            <a:ext cx="3545059" cy="707886"/>
          </a:xfrm>
          <a:prstGeom prst="rect">
            <a:avLst/>
          </a:prstGeom>
          <a:noFill/>
        </p:spPr>
        <p:txBody>
          <a:bodyPr wrap="square" rtlCol="0">
            <a:spAutoFit/>
          </a:bodyPr>
          <a:lstStyle/>
          <a:p>
            <a:r>
              <a:rPr lang="cs-CZ" sz="2000" i="1" dirty="0" err="1">
                <a:solidFill>
                  <a:srgbClr val="FF0000"/>
                </a:solidFill>
              </a:rPr>
              <a:t>uterine</a:t>
            </a:r>
            <a:r>
              <a:rPr lang="cs-CZ" sz="2000" i="1" dirty="0">
                <a:solidFill>
                  <a:srgbClr val="FF0000"/>
                </a:solidFill>
              </a:rPr>
              <a:t> </a:t>
            </a:r>
            <a:r>
              <a:rPr lang="cs-CZ" sz="2000" i="1" dirty="0" err="1">
                <a:solidFill>
                  <a:srgbClr val="FF0000"/>
                </a:solidFill>
              </a:rPr>
              <a:t>venous</a:t>
            </a:r>
            <a:r>
              <a:rPr lang="cs-CZ" sz="2000" i="1" dirty="0">
                <a:solidFill>
                  <a:srgbClr val="FF0000"/>
                </a:solidFill>
              </a:rPr>
              <a:t> network/</a:t>
            </a:r>
            <a:r>
              <a:rPr lang="en-US" sz="2000" i="1" dirty="0">
                <a:solidFill>
                  <a:srgbClr val="FF0000"/>
                </a:solidFill>
              </a:rPr>
              <a:t>plexus</a:t>
            </a:r>
            <a:r>
              <a:rPr lang="cs-CZ" sz="2000" i="1" dirty="0">
                <a:solidFill>
                  <a:srgbClr val="FF0000"/>
                </a:solidFill>
              </a:rPr>
              <a:t>?</a:t>
            </a:r>
          </a:p>
        </p:txBody>
      </p:sp>
      <p:pic>
        <p:nvPicPr>
          <p:cNvPr id="38914" name="Picture 2" descr="http://www.buzzle.com/img/articleImages/560729-426-41.jpg"/>
          <p:cNvPicPr>
            <a:picLocks noChangeAspect="1" noChangeArrowheads="1"/>
          </p:cNvPicPr>
          <p:nvPr/>
        </p:nvPicPr>
        <p:blipFill>
          <a:blip r:embed="rId4" cstate="print"/>
          <a:srcRect/>
          <a:stretch>
            <a:fillRect/>
          </a:stretch>
        </p:blipFill>
        <p:spPr bwMode="auto">
          <a:xfrm>
            <a:off x="683568" y="1340768"/>
            <a:ext cx="2706473" cy="3608632"/>
          </a:xfrm>
          <a:prstGeom prst="rect">
            <a:avLst/>
          </a:prstGeom>
          <a:noFill/>
        </p:spPr>
      </p:pic>
      <p:sp>
        <p:nvSpPr>
          <p:cNvPr id="6" name="TextovéPole 5"/>
          <p:cNvSpPr txBox="1"/>
          <p:nvPr/>
        </p:nvSpPr>
        <p:spPr>
          <a:xfrm>
            <a:off x="1043608" y="5077633"/>
            <a:ext cx="7671328" cy="707886"/>
          </a:xfrm>
          <a:prstGeom prst="rect">
            <a:avLst/>
          </a:prstGeom>
          <a:noFill/>
        </p:spPr>
        <p:txBody>
          <a:bodyPr wrap="square" rtlCol="0">
            <a:spAutoFit/>
          </a:bodyPr>
          <a:lstStyle/>
          <a:p>
            <a:r>
              <a:rPr lang="cs-CZ" sz="2000" i="1" dirty="0" err="1">
                <a:solidFill>
                  <a:srgbClr val="C00000"/>
                </a:solidFill>
              </a:rPr>
              <a:t>lymphatic</a:t>
            </a:r>
            <a:r>
              <a:rPr lang="cs-CZ" sz="2000" i="1" dirty="0">
                <a:solidFill>
                  <a:srgbClr val="C00000"/>
                </a:solidFill>
              </a:rPr>
              <a:t> network/plexus?</a:t>
            </a:r>
          </a:p>
          <a:p>
            <a:r>
              <a:rPr lang="cs-CZ" sz="2000" i="1" dirty="0" err="1">
                <a:solidFill>
                  <a:srgbClr val="C00000"/>
                </a:solidFill>
              </a:rPr>
              <a:t>state</a:t>
            </a:r>
            <a:r>
              <a:rPr lang="cs-CZ" sz="2000" i="1" dirty="0">
                <a:solidFill>
                  <a:srgbClr val="C00000"/>
                </a:solidFill>
              </a:rPr>
              <a:t> </a:t>
            </a:r>
            <a:r>
              <a:rPr lang="cs-CZ" sz="2000" i="1" dirty="0" err="1">
                <a:solidFill>
                  <a:srgbClr val="C00000"/>
                </a:solidFill>
              </a:rPr>
              <a:t>after</a:t>
            </a:r>
            <a:r>
              <a:rPr lang="cs-CZ" sz="2000" i="1" dirty="0">
                <a:solidFill>
                  <a:srgbClr val="C00000"/>
                </a:solidFill>
              </a:rPr>
              <a:t> the </a:t>
            </a:r>
            <a:r>
              <a:rPr lang="cs-CZ" sz="2000" i="1" dirty="0" err="1">
                <a:solidFill>
                  <a:srgbClr val="C00000"/>
                </a:solidFill>
              </a:rPr>
              <a:t>excision</a:t>
            </a:r>
            <a:r>
              <a:rPr lang="cs-CZ" sz="2000" i="1" dirty="0">
                <a:solidFill>
                  <a:srgbClr val="C00000"/>
                </a:solidFill>
              </a:rPr>
              <a:t> of a </a:t>
            </a:r>
            <a:r>
              <a:rPr lang="cs-CZ" sz="2000" i="1" dirty="0" err="1">
                <a:solidFill>
                  <a:srgbClr val="C00000"/>
                </a:solidFill>
              </a:rPr>
              <a:t>lymph</a:t>
            </a:r>
            <a:r>
              <a:rPr lang="cs-CZ" sz="2000" i="1" dirty="0">
                <a:solidFill>
                  <a:srgbClr val="C00000"/>
                </a:solidFill>
              </a:rPr>
              <a:t> node </a:t>
            </a:r>
            <a:r>
              <a:rPr lang="cs-CZ" sz="2000" i="1" dirty="0" err="1">
                <a:solidFill>
                  <a:srgbClr val="C00000"/>
                </a:solidFill>
              </a:rPr>
              <a:t>due</a:t>
            </a:r>
            <a:r>
              <a:rPr lang="cs-CZ" sz="2000" i="1" dirty="0">
                <a:solidFill>
                  <a:srgbClr val="C00000"/>
                </a:solidFill>
              </a:rPr>
              <a:t> to </a:t>
            </a:r>
            <a:r>
              <a:rPr lang="cs-CZ" sz="2000" i="1" dirty="0" err="1">
                <a:solidFill>
                  <a:srgbClr val="C00000"/>
                </a:solidFill>
              </a:rPr>
              <a:t>carcinoma</a:t>
            </a:r>
            <a:r>
              <a:rPr lang="cs-CZ" sz="2000" i="1" dirty="0">
                <a:solidFill>
                  <a:srgbClr val="C00000"/>
                </a:solidFill>
              </a:rPr>
              <a:t>?</a:t>
            </a:r>
          </a:p>
        </p:txBody>
      </p:sp>
    </p:spTree>
    <p:extLst>
      <p:ext uri="{BB962C8B-B14F-4D97-AF65-F5344CB8AC3E}">
        <p14:creationId xmlns:p14="http://schemas.microsoft.com/office/powerpoint/2010/main" val="145828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476672"/>
            <a:ext cx="8424936" cy="1231106"/>
          </a:xfrm>
          <a:prstGeom prst="rect">
            <a:avLst/>
          </a:prstGeom>
          <a:noFill/>
        </p:spPr>
        <p:txBody>
          <a:bodyPr wrap="square" rtlCol="0">
            <a:spAutoFit/>
          </a:bodyPr>
          <a:lstStyle/>
          <a:p>
            <a:pPr>
              <a:spcAft>
                <a:spcPts val="1200"/>
              </a:spcAft>
            </a:pPr>
            <a:r>
              <a:rPr lang="cs-CZ" sz="3200" dirty="0">
                <a:solidFill>
                  <a:srgbClr val="FF0000"/>
                </a:solidFill>
              </a:rPr>
              <a:t>                          </a:t>
            </a:r>
            <a:r>
              <a:rPr lang="cs-CZ" sz="3200" dirty="0" err="1">
                <a:solidFill>
                  <a:srgbClr val="FF0000"/>
                </a:solidFill>
              </a:rPr>
              <a:t>Sensus</a:t>
            </a:r>
            <a:r>
              <a:rPr lang="cs-CZ" sz="3200" dirty="0">
                <a:solidFill>
                  <a:srgbClr val="FF0000"/>
                </a:solidFill>
              </a:rPr>
              <a:t> </a:t>
            </a:r>
            <a:r>
              <a:rPr lang="cs-CZ" sz="3200" dirty="0" err="1">
                <a:solidFill>
                  <a:srgbClr val="FF0000"/>
                </a:solidFill>
              </a:rPr>
              <a:t>humani</a:t>
            </a:r>
            <a:endParaRPr lang="cs-CZ" sz="3200" dirty="0"/>
          </a:p>
          <a:p>
            <a:r>
              <a:rPr lang="cs-CZ" sz="3200" i="1" dirty="0"/>
              <a:t>visus ~ </a:t>
            </a:r>
            <a:r>
              <a:rPr lang="cs-CZ" sz="3200" i="1" dirty="0" err="1"/>
              <a:t>auditus</a:t>
            </a:r>
            <a:r>
              <a:rPr lang="cs-CZ" sz="3200" i="1" dirty="0"/>
              <a:t> ~ </a:t>
            </a:r>
            <a:r>
              <a:rPr lang="cs-CZ" sz="3200" i="1" dirty="0" err="1"/>
              <a:t>gustus</a:t>
            </a:r>
            <a:r>
              <a:rPr lang="cs-CZ" sz="3200" i="1" dirty="0"/>
              <a:t> ~ </a:t>
            </a:r>
            <a:r>
              <a:rPr lang="cs-CZ" sz="3200" i="1" dirty="0" err="1"/>
              <a:t>olfactus</a:t>
            </a:r>
            <a:r>
              <a:rPr lang="cs-CZ" sz="3200" i="1" dirty="0"/>
              <a:t> ~ </a:t>
            </a:r>
            <a:r>
              <a:rPr lang="cs-CZ" sz="3200" i="1" dirty="0" err="1"/>
              <a:t>tactus</a:t>
            </a:r>
            <a:endParaRPr lang="cs-CZ" sz="3200" i="1" dirty="0"/>
          </a:p>
        </p:txBody>
      </p:sp>
      <p:pic>
        <p:nvPicPr>
          <p:cNvPr id="1026" name="Picture 2" descr="http://www.allthetests.com/quiz25/picture/pic_1212359139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1230" y="2132856"/>
            <a:ext cx="2217445" cy="1969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VuvpzALAjjWfkALt8SAKHT_Gok7DbxIItbSGzkUP7oOR5j3EJKGNAJ9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950" y="4509120"/>
            <a:ext cx="2284550" cy="1713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medata.sk/blogidnes/article/5/35/358165/358165_clanok_foto_4.jpg?r=05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628" y="4365104"/>
            <a:ext cx="21431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zsskolnikaplice.cz/files/zaci/web9/web2010/machack/files/hmat12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971" y="2564904"/>
            <a:ext cx="1600756" cy="26239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nscribe.org/wp-content/uploads/2014/03/Sour-tas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979" y="2060848"/>
            <a:ext cx="2143125"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652622" y="2294644"/>
            <a:ext cx="524503"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chemeClr val="accent2">
                    <a:lumMod val="40000"/>
                    <a:lumOff val="60000"/>
                  </a:schemeClr>
                </a:solidFill>
                <a:effectLst/>
              </a:rPr>
              <a:t>1</a:t>
            </a:r>
          </a:p>
        </p:txBody>
      </p:sp>
      <p:sp>
        <p:nvSpPr>
          <p:cNvPr id="9" name="Obdélník 8"/>
          <p:cNvSpPr/>
          <p:nvPr/>
        </p:nvSpPr>
        <p:spPr>
          <a:xfrm>
            <a:off x="6170350" y="4620587"/>
            <a:ext cx="599844"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5</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0" name="Obdélník 9"/>
          <p:cNvSpPr/>
          <p:nvPr/>
        </p:nvSpPr>
        <p:spPr>
          <a:xfrm>
            <a:off x="2754713" y="4620587"/>
            <a:ext cx="635110"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chemeClr val="accent2">
                    <a:lumMod val="40000"/>
                    <a:lumOff val="60000"/>
                  </a:schemeClr>
                </a:solidFill>
                <a:effectLst/>
              </a:rPr>
              <a:t>4</a:t>
            </a:r>
          </a:p>
        </p:txBody>
      </p:sp>
      <p:sp>
        <p:nvSpPr>
          <p:cNvPr id="11" name="Obdélník 10"/>
          <p:cNvSpPr/>
          <p:nvPr/>
        </p:nvSpPr>
        <p:spPr>
          <a:xfrm>
            <a:off x="864353" y="3547002"/>
            <a:ext cx="617478" cy="923330"/>
          </a:xfrm>
          <a:prstGeom prst="rect">
            <a:avLst/>
          </a:prstGeom>
          <a:noFill/>
        </p:spPr>
        <p:txBody>
          <a:bodyPr wrap="none" lIns="91440" tIns="45720" rIns="91440" bIns="45720">
            <a:spAutoFit/>
          </a:bodyPr>
          <a:lstStyle/>
          <a:p>
            <a:pPr algn="ctr"/>
            <a:r>
              <a:rPr lang="cs-CZ" sz="5400" b="1" dirty="0">
                <a:ln w="22225">
                  <a:solidFill>
                    <a:schemeClr val="accent2"/>
                  </a:solidFill>
                  <a:prstDash val="solid"/>
                </a:ln>
                <a:solidFill>
                  <a:schemeClr val="accent2">
                    <a:lumMod val="40000"/>
                    <a:lumOff val="60000"/>
                  </a:schemeClr>
                </a:solidFill>
              </a:rPr>
              <a:t>3</a:t>
            </a:r>
            <a:endParaRPr lang="cs-CZ" sz="5400" b="1" cap="none" spc="0" dirty="0">
              <a:ln w="22225">
                <a:solidFill>
                  <a:schemeClr val="accent2"/>
                </a:solidFill>
                <a:prstDash val="solid"/>
              </a:ln>
              <a:solidFill>
                <a:schemeClr val="accent2">
                  <a:lumMod val="40000"/>
                  <a:lumOff val="60000"/>
                </a:schemeClr>
              </a:solidFill>
              <a:effectLst/>
            </a:endParaRPr>
          </a:p>
        </p:txBody>
      </p:sp>
      <p:sp>
        <p:nvSpPr>
          <p:cNvPr id="12" name="Obdélník 11"/>
          <p:cNvSpPr/>
          <p:nvPr/>
        </p:nvSpPr>
        <p:spPr>
          <a:xfrm>
            <a:off x="6326413" y="2498950"/>
            <a:ext cx="619080"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chemeClr val="accent2">
                    <a:lumMod val="40000"/>
                    <a:lumOff val="60000"/>
                  </a:schemeClr>
                </a:solidFill>
                <a:effectLst/>
              </a:rPr>
              <a:t>2</a:t>
            </a:r>
          </a:p>
        </p:txBody>
      </p:sp>
    </p:spTree>
    <p:extLst>
      <p:ext uri="{BB962C8B-B14F-4D97-AF65-F5344CB8AC3E}">
        <p14:creationId xmlns:p14="http://schemas.microsoft.com/office/powerpoint/2010/main" val="96015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04916" y="620688"/>
            <a:ext cx="6891420" cy="1400383"/>
          </a:xfrm>
          <a:prstGeom prst="rect">
            <a:avLst/>
          </a:prstGeom>
          <a:noFill/>
        </p:spPr>
        <p:txBody>
          <a:bodyPr wrap="square" rtlCol="0">
            <a:spAutoFit/>
          </a:bodyPr>
          <a:lstStyle/>
          <a:p>
            <a:pPr>
              <a:spcAft>
                <a:spcPts val="600"/>
              </a:spcAft>
            </a:pPr>
            <a:r>
              <a:rPr lang="cs-CZ" sz="3200" dirty="0">
                <a:solidFill>
                  <a:srgbClr val="FF0000"/>
                </a:solidFill>
              </a:rPr>
              <a:t>Habitus</a:t>
            </a:r>
          </a:p>
          <a:p>
            <a:r>
              <a:rPr lang="cs-CZ" sz="2400" dirty="0"/>
              <a:t>= a </a:t>
            </a:r>
            <a:r>
              <a:rPr lang="cs-CZ" sz="2400" dirty="0" err="1"/>
              <a:t>general</a:t>
            </a:r>
            <a:r>
              <a:rPr lang="cs-CZ" sz="2400" dirty="0"/>
              <a:t> body type </a:t>
            </a:r>
            <a:r>
              <a:rPr lang="cs-CZ" sz="2400" dirty="0" err="1"/>
              <a:t>or</a:t>
            </a:r>
            <a:r>
              <a:rPr lang="cs-CZ" sz="2400" dirty="0"/>
              <a:t> </a:t>
            </a:r>
            <a:r>
              <a:rPr lang="cs-CZ" sz="2400" dirty="0" err="1"/>
              <a:t>constitution</a:t>
            </a:r>
            <a:r>
              <a:rPr lang="cs-CZ" sz="2400" dirty="0"/>
              <a:t> of a person;    </a:t>
            </a:r>
          </a:p>
          <a:p>
            <a:r>
              <a:rPr lang="cs-CZ" sz="2400" dirty="0"/>
              <a:t>    </a:t>
            </a:r>
            <a:r>
              <a:rPr lang="cs-CZ" sz="2400" dirty="0" err="1"/>
              <a:t>posture</a:t>
            </a:r>
            <a:r>
              <a:rPr lang="cs-CZ" sz="2400" dirty="0"/>
              <a:t> </a:t>
            </a:r>
            <a:r>
              <a:rPr lang="cs-CZ" sz="2400" dirty="0" err="1"/>
              <a:t>or</a:t>
            </a:r>
            <a:r>
              <a:rPr lang="cs-CZ" sz="2400" dirty="0"/>
              <a:t> </a:t>
            </a:r>
            <a:r>
              <a:rPr lang="cs-CZ" sz="2400" dirty="0" err="1"/>
              <a:t>position</a:t>
            </a:r>
            <a:r>
              <a:rPr lang="cs-CZ" sz="2400" dirty="0"/>
              <a:t> of the body</a:t>
            </a:r>
            <a:r>
              <a:rPr lang="cs-CZ" sz="1400" dirty="0"/>
              <a:t> </a:t>
            </a:r>
            <a:endParaRPr lang="cs-CZ" dirty="0"/>
          </a:p>
        </p:txBody>
      </p:sp>
      <p:pic>
        <p:nvPicPr>
          <p:cNvPr id="1026" name="Picture 2" descr="http://www.purposegames.com/images/games/background/134/134858.jpg"/>
          <p:cNvPicPr>
            <a:picLocks noChangeAspect="1" noChangeArrowheads="1"/>
          </p:cNvPicPr>
          <p:nvPr/>
        </p:nvPicPr>
        <p:blipFill>
          <a:blip r:embed="rId2" cstate="print"/>
          <a:srcRect/>
          <a:stretch>
            <a:fillRect/>
          </a:stretch>
        </p:blipFill>
        <p:spPr bwMode="auto">
          <a:xfrm>
            <a:off x="2110776" y="2308760"/>
            <a:ext cx="3038000" cy="3182666"/>
          </a:xfrm>
          <a:prstGeom prst="rect">
            <a:avLst/>
          </a:prstGeom>
          <a:noFill/>
        </p:spPr>
      </p:pic>
      <p:sp>
        <p:nvSpPr>
          <p:cNvPr id="4" name="TextovéPole 3"/>
          <p:cNvSpPr txBox="1"/>
          <p:nvPr/>
        </p:nvSpPr>
        <p:spPr>
          <a:xfrm>
            <a:off x="1835696" y="4670474"/>
            <a:ext cx="3344594" cy="369332"/>
          </a:xfrm>
          <a:prstGeom prst="rect">
            <a:avLst/>
          </a:prstGeom>
          <a:noFill/>
        </p:spPr>
        <p:txBody>
          <a:bodyPr wrap="square" rtlCol="0">
            <a:spAutoFit/>
          </a:bodyPr>
          <a:lstStyle/>
          <a:p>
            <a:r>
              <a:rPr lang="cs-CZ" dirty="0"/>
              <a:t>       a)	       b)	     c)	  d)</a:t>
            </a:r>
          </a:p>
        </p:txBody>
      </p:sp>
      <p:sp>
        <p:nvSpPr>
          <p:cNvPr id="5" name="TextovéPole 4"/>
          <p:cNvSpPr txBox="1"/>
          <p:nvPr/>
        </p:nvSpPr>
        <p:spPr>
          <a:xfrm>
            <a:off x="5897880" y="2532186"/>
            <a:ext cx="2933114" cy="2031325"/>
          </a:xfrm>
          <a:prstGeom prst="rect">
            <a:avLst/>
          </a:prstGeom>
          <a:noFill/>
        </p:spPr>
        <p:txBody>
          <a:bodyPr wrap="square" rtlCol="0">
            <a:spAutoFit/>
          </a:bodyPr>
          <a:lstStyle/>
          <a:p>
            <a:r>
              <a:rPr lang="cs-CZ" dirty="0"/>
              <a:t>A	</a:t>
            </a:r>
            <a:r>
              <a:rPr lang="cs-CZ" dirty="0" err="1">
                <a:solidFill>
                  <a:srgbClr val="C00000"/>
                </a:solidFill>
              </a:rPr>
              <a:t>hypersthenicus</a:t>
            </a:r>
            <a:r>
              <a:rPr lang="cs-CZ" dirty="0">
                <a:solidFill>
                  <a:srgbClr val="C00000"/>
                </a:solidFill>
              </a:rPr>
              <a:t>		</a:t>
            </a:r>
            <a:endParaRPr lang="cs-CZ" dirty="0"/>
          </a:p>
          <a:p>
            <a:r>
              <a:rPr lang="cs-CZ" dirty="0"/>
              <a:t>B	</a:t>
            </a:r>
            <a:r>
              <a:rPr lang="cs-CZ" dirty="0" err="1">
                <a:solidFill>
                  <a:srgbClr val="C00000"/>
                </a:solidFill>
              </a:rPr>
              <a:t>sthenicus</a:t>
            </a:r>
            <a:endParaRPr lang="cs-CZ" dirty="0">
              <a:solidFill>
                <a:srgbClr val="C00000"/>
              </a:solidFill>
            </a:endParaRPr>
          </a:p>
          <a:p>
            <a:endParaRPr lang="cs-CZ" dirty="0"/>
          </a:p>
          <a:p>
            <a:r>
              <a:rPr lang="cs-CZ" dirty="0"/>
              <a:t>C	</a:t>
            </a:r>
            <a:r>
              <a:rPr lang="cs-CZ" dirty="0" err="1">
                <a:solidFill>
                  <a:srgbClr val="C00000"/>
                </a:solidFill>
              </a:rPr>
              <a:t>hyposthenicus</a:t>
            </a:r>
            <a:endParaRPr lang="cs-CZ" dirty="0">
              <a:solidFill>
                <a:srgbClr val="C00000"/>
              </a:solidFill>
            </a:endParaRPr>
          </a:p>
          <a:p>
            <a:endParaRPr lang="cs-CZ" dirty="0">
              <a:solidFill>
                <a:srgbClr val="C00000"/>
              </a:solidFill>
            </a:endParaRPr>
          </a:p>
          <a:p>
            <a:r>
              <a:rPr lang="cs-CZ" dirty="0"/>
              <a:t>D	</a:t>
            </a:r>
            <a:r>
              <a:rPr lang="cs-CZ" dirty="0" err="1">
                <a:solidFill>
                  <a:srgbClr val="C00000"/>
                </a:solidFill>
              </a:rPr>
              <a:t>asthenicus</a:t>
            </a:r>
            <a:endParaRPr lang="cs-CZ" dirty="0">
              <a:solidFill>
                <a:srgbClr val="C00000"/>
              </a:solidFill>
            </a:endParaRPr>
          </a:p>
        </p:txBody>
      </p:sp>
      <p:sp>
        <p:nvSpPr>
          <p:cNvPr id="6" name="TextovéPole 5"/>
          <p:cNvSpPr txBox="1"/>
          <p:nvPr/>
        </p:nvSpPr>
        <p:spPr>
          <a:xfrm>
            <a:off x="5876779" y="5064368"/>
            <a:ext cx="2985868" cy="646331"/>
          </a:xfrm>
          <a:prstGeom prst="rect">
            <a:avLst/>
          </a:prstGeom>
          <a:noFill/>
        </p:spPr>
        <p:txBody>
          <a:bodyPr wrap="square" rtlCol="0">
            <a:spAutoFit/>
          </a:bodyPr>
          <a:lstStyle/>
          <a:p>
            <a:r>
              <a:rPr lang="cs-CZ" b="1" i="1" dirty="0"/>
              <a:t>*</a:t>
            </a:r>
            <a:r>
              <a:rPr lang="cs-CZ" b="1" dirty="0" err="1"/>
              <a:t>Gr</a:t>
            </a:r>
            <a:r>
              <a:rPr lang="cs-CZ" b="1" dirty="0"/>
              <a:t>.</a:t>
            </a:r>
            <a:r>
              <a:rPr lang="cs-CZ" b="1" i="1" dirty="0"/>
              <a:t> </a:t>
            </a:r>
            <a:r>
              <a:rPr lang="cs-CZ" b="1" i="1" dirty="0" err="1"/>
              <a:t>sthenos</a:t>
            </a:r>
            <a:r>
              <a:rPr lang="cs-CZ" b="1" i="1" dirty="0"/>
              <a:t> </a:t>
            </a:r>
            <a:r>
              <a:rPr lang="cs-CZ" b="1" dirty="0"/>
              <a:t>= </a:t>
            </a:r>
            <a:r>
              <a:rPr lang="cs-CZ" b="1" dirty="0" err="1"/>
              <a:t>strength</a:t>
            </a:r>
            <a:endParaRPr lang="cs-CZ" b="1" dirty="0"/>
          </a:p>
          <a:p>
            <a:endParaRPr lang="cs-CZ" b="1" i="1" dirty="0">
              <a:solidFill>
                <a:srgbClr val="00B050"/>
              </a:solidFill>
            </a:endParaRPr>
          </a:p>
        </p:txBody>
      </p:sp>
      <p:sp>
        <p:nvSpPr>
          <p:cNvPr id="7" name="TextovéPole 6"/>
          <p:cNvSpPr txBox="1"/>
          <p:nvPr/>
        </p:nvSpPr>
        <p:spPr>
          <a:xfrm>
            <a:off x="1540413" y="5733256"/>
            <a:ext cx="5328139" cy="646331"/>
          </a:xfrm>
          <a:prstGeom prst="rect">
            <a:avLst/>
          </a:prstGeom>
          <a:noFill/>
        </p:spPr>
        <p:txBody>
          <a:bodyPr wrap="square" rtlCol="0">
            <a:spAutoFit/>
          </a:bodyPr>
          <a:lstStyle/>
          <a:p>
            <a:r>
              <a:rPr lang="cs-CZ" i="1" dirty="0" err="1">
                <a:solidFill>
                  <a:srgbClr val="FF0000"/>
                </a:solidFill>
              </a:rPr>
              <a:t>Which</a:t>
            </a:r>
            <a:r>
              <a:rPr lang="cs-CZ" i="1" dirty="0">
                <a:solidFill>
                  <a:srgbClr val="FF0000"/>
                </a:solidFill>
              </a:rPr>
              <a:t> </a:t>
            </a:r>
            <a:r>
              <a:rPr lang="cs-CZ" i="1" dirty="0" err="1">
                <a:solidFill>
                  <a:srgbClr val="FF0000"/>
                </a:solidFill>
              </a:rPr>
              <a:t>of</a:t>
            </a:r>
            <a:r>
              <a:rPr lang="cs-CZ" i="1" dirty="0">
                <a:solidFill>
                  <a:srgbClr val="FF0000"/>
                </a:solidFill>
              </a:rPr>
              <a:t> these </a:t>
            </a:r>
            <a:r>
              <a:rPr lang="cs-CZ" i="1" dirty="0" err="1">
                <a:solidFill>
                  <a:srgbClr val="FF0000"/>
                </a:solidFill>
              </a:rPr>
              <a:t>is</a:t>
            </a:r>
            <a:r>
              <a:rPr lang="cs-CZ" i="1" dirty="0">
                <a:solidFill>
                  <a:srgbClr val="FF0000"/>
                </a:solidFill>
              </a:rPr>
              <a:t> </a:t>
            </a:r>
            <a:r>
              <a:rPr lang="cs-CZ" i="1" dirty="0" err="1">
                <a:solidFill>
                  <a:srgbClr val="FF0000"/>
                </a:solidFill>
              </a:rPr>
              <a:t>the</a:t>
            </a:r>
            <a:r>
              <a:rPr lang="cs-CZ" i="1" dirty="0">
                <a:solidFill>
                  <a:srgbClr val="FF0000"/>
                </a:solidFill>
              </a:rPr>
              <a:t> </a:t>
            </a:r>
            <a:r>
              <a:rPr lang="cs-CZ" i="1" dirty="0" err="1">
                <a:solidFill>
                  <a:srgbClr val="FF0000"/>
                </a:solidFill>
              </a:rPr>
              <a:t>average</a:t>
            </a:r>
            <a:r>
              <a:rPr lang="cs-CZ" i="1" dirty="0">
                <a:solidFill>
                  <a:srgbClr val="FF0000"/>
                </a:solidFill>
              </a:rPr>
              <a:t>/</a:t>
            </a:r>
            <a:r>
              <a:rPr lang="cs-CZ" i="1" dirty="0" err="1">
                <a:solidFill>
                  <a:srgbClr val="FF0000"/>
                </a:solidFill>
              </a:rPr>
              <a:t>normal</a:t>
            </a:r>
            <a:r>
              <a:rPr lang="cs-CZ" i="1" dirty="0">
                <a:solidFill>
                  <a:srgbClr val="FF0000"/>
                </a:solidFill>
              </a:rPr>
              <a:t>?</a:t>
            </a:r>
          </a:p>
          <a:p>
            <a:endParaRPr lang="cs-CZ" dirty="0"/>
          </a:p>
        </p:txBody>
      </p:sp>
    </p:spTree>
    <p:extLst>
      <p:ext uri="{BB962C8B-B14F-4D97-AF65-F5344CB8AC3E}">
        <p14:creationId xmlns:p14="http://schemas.microsoft.com/office/powerpoint/2010/main" val="205207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5616" y="620688"/>
            <a:ext cx="3566160" cy="584775"/>
          </a:xfrm>
          <a:prstGeom prst="rect">
            <a:avLst/>
          </a:prstGeom>
          <a:noFill/>
        </p:spPr>
        <p:txBody>
          <a:bodyPr wrap="square" rtlCol="0">
            <a:spAutoFit/>
          </a:bodyPr>
          <a:lstStyle/>
          <a:p>
            <a:r>
              <a:rPr lang="cs-CZ" sz="3200" dirty="0" err="1">
                <a:solidFill>
                  <a:srgbClr val="FF0000"/>
                </a:solidFill>
              </a:rPr>
              <a:t>Pulsus</a:t>
            </a:r>
            <a:endParaRPr lang="cs-CZ" sz="3200" dirty="0">
              <a:solidFill>
                <a:srgbClr val="FF0000"/>
              </a:solidFill>
            </a:endParaRPr>
          </a:p>
        </p:txBody>
      </p:sp>
      <p:sp>
        <p:nvSpPr>
          <p:cNvPr id="3" name="TextovéPole 2"/>
          <p:cNvSpPr txBox="1"/>
          <p:nvPr/>
        </p:nvSpPr>
        <p:spPr>
          <a:xfrm>
            <a:off x="1498209" y="1913207"/>
            <a:ext cx="7448843" cy="461665"/>
          </a:xfrm>
          <a:prstGeom prst="rect">
            <a:avLst/>
          </a:prstGeom>
          <a:noFill/>
        </p:spPr>
        <p:txBody>
          <a:bodyPr wrap="square" rtlCol="0">
            <a:spAutoFit/>
          </a:bodyPr>
          <a:lstStyle/>
          <a:p>
            <a:r>
              <a:rPr lang="cs-CZ" sz="2400" i="1" dirty="0" err="1"/>
              <a:t>parvus</a:t>
            </a:r>
            <a:r>
              <a:rPr lang="cs-CZ" sz="2400" i="1" dirty="0"/>
              <a:t>  	  </a:t>
            </a:r>
            <a:r>
              <a:rPr lang="cs-CZ" sz="2400" i="1" dirty="0" err="1"/>
              <a:t>tardus</a:t>
            </a:r>
            <a:r>
              <a:rPr lang="cs-CZ" sz="2400" i="1" dirty="0"/>
              <a:t>   	celer     	</a:t>
            </a:r>
            <a:r>
              <a:rPr lang="cs-CZ" sz="2400" i="1" dirty="0" err="1"/>
              <a:t>bigeminus</a:t>
            </a:r>
            <a:endParaRPr lang="cs-CZ" sz="2400" i="1" dirty="0"/>
          </a:p>
        </p:txBody>
      </p:sp>
      <p:pic>
        <p:nvPicPr>
          <p:cNvPr id="41987" name="Picture 3"/>
          <p:cNvPicPr>
            <a:picLocks noChangeAspect="1" noChangeArrowheads="1"/>
          </p:cNvPicPr>
          <p:nvPr/>
        </p:nvPicPr>
        <p:blipFill>
          <a:blip r:embed="rId3" cstate="print"/>
          <a:srcRect/>
          <a:stretch>
            <a:fillRect/>
          </a:stretch>
        </p:blipFill>
        <p:spPr bwMode="auto">
          <a:xfrm>
            <a:off x="1972994" y="4686962"/>
            <a:ext cx="4906107" cy="1617423"/>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1731096" y="2950188"/>
            <a:ext cx="5404070" cy="1382663"/>
          </a:xfrm>
          <a:prstGeom prst="rect">
            <a:avLst/>
          </a:prstGeom>
          <a:noFill/>
          <a:ln w="9525">
            <a:noFill/>
            <a:miter lim="800000"/>
            <a:headEnd/>
            <a:tailEnd/>
          </a:ln>
        </p:spPr>
      </p:pic>
    </p:spTree>
    <p:extLst>
      <p:ext uri="{BB962C8B-B14F-4D97-AF65-F5344CB8AC3E}">
        <p14:creationId xmlns:p14="http://schemas.microsoft.com/office/powerpoint/2010/main" val="249279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895443"/>
            <a:ext cx="7950969" cy="5016758"/>
          </a:xfrm>
          <a:prstGeom prst="rect">
            <a:avLst/>
          </a:prstGeom>
          <a:noFill/>
        </p:spPr>
        <p:txBody>
          <a:bodyPr wrap="square" rtlCol="0">
            <a:spAutoFit/>
          </a:bodyPr>
          <a:lstStyle/>
          <a:p>
            <a:r>
              <a:rPr lang="cs-CZ" sz="3200" dirty="0">
                <a:solidFill>
                  <a:srgbClr val="FF0000"/>
                </a:solidFill>
              </a:rPr>
              <a:t>Status</a:t>
            </a:r>
          </a:p>
          <a:p>
            <a:endParaRPr lang="cs-CZ" sz="3200" dirty="0"/>
          </a:p>
          <a:p>
            <a:r>
              <a:rPr lang="cs-CZ" sz="3200" dirty="0"/>
              <a:t>post </a:t>
            </a:r>
            <a:r>
              <a:rPr lang="cs-CZ" sz="3200" dirty="0" err="1"/>
              <a:t>operationem</a:t>
            </a:r>
            <a:r>
              <a:rPr lang="cs-CZ" sz="3200" dirty="0"/>
              <a:t> ---&gt; </a:t>
            </a:r>
            <a:r>
              <a:rPr lang="cs-CZ" sz="3200" dirty="0" err="1"/>
              <a:t>postoperat</a:t>
            </a:r>
            <a:r>
              <a:rPr lang="cs-CZ" sz="3200" i="1" dirty="0" err="1">
                <a:solidFill>
                  <a:srgbClr val="00B050"/>
                </a:solidFill>
              </a:rPr>
              <a:t>-ivus</a:t>
            </a:r>
            <a:r>
              <a:rPr lang="cs-CZ" sz="3200" i="1" dirty="0">
                <a:solidFill>
                  <a:srgbClr val="00B050"/>
                </a:solidFill>
              </a:rPr>
              <a:t> </a:t>
            </a:r>
            <a:endParaRPr lang="cs-CZ" sz="3200" dirty="0"/>
          </a:p>
          <a:p>
            <a:endParaRPr lang="cs-CZ" sz="3200" dirty="0"/>
          </a:p>
          <a:p>
            <a:r>
              <a:rPr lang="cs-CZ" sz="3200" dirty="0" err="1"/>
              <a:t>propter</a:t>
            </a:r>
            <a:r>
              <a:rPr lang="cs-CZ" sz="3200" dirty="0"/>
              <a:t> </a:t>
            </a:r>
            <a:r>
              <a:rPr lang="cs-CZ" sz="3200" dirty="0" err="1"/>
              <a:t>asthma</a:t>
            </a:r>
            <a:r>
              <a:rPr lang="cs-CZ" sz="3200" dirty="0"/>
              <a:t>  ---&gt; </a:t>
            </a:r>
            <a:r>
              <a:rPr lang="cs-CZ" sz="3200" dirty="0" err="1"/>
              <a:t>asthmat</a:t>
            </a:r>
            <a:r>
              <a:rPr lang="cs-CZ" sz="3200" i="1" dirty="0" err="1">
                <a:solidFill>
                  <a:srgbClr val="00B050"/>
                </a:solidFill>
              </a:rPr>
              <a:t>-icus</a:t>
            </a:r>
            <a:endParaRPr lang="cs-CZ" sz="3200" i="1" dirty="0">
              <a:solidFill>
                <a:srgbClr val="00B050"/>
              </a:solidFill>
            </a:endParaRPr>
          </a:p>
          <a:p>
            <a:endParaRPr lang="cs-CZ" sz="3200" dirty="0"/>
          </a:p>
          <a:p>
            <a:r>
              <a:rPr lang="cs-CZ" sz="3200" dirty="0" err="1"/>
              <a:t>propter</a:t>
            </a:r>
            <a:r>
              <a:rPr lang="cs-CZ" sz="3200" dirty="0"/>
              <a:t> </a:t>
            </a:r>
            <a:r>
              <a:rPr lang="cs-CZ" sz="3200" dirty="0" err="1"/>
              <a:t>epilepsiam</a:t>
            </a:r>
            <a:r>
              <a:rPr lang="cs-CZ" sz="3200" dirty="0"/>
              <a:t> ---&gt; </a:t>
            </a:r>
            <a:r>
              <a:rPr lang="cs-CZ" sz="3200" dirty="0" err="1"/>
              <a:t>epilept</a:t>
            </a:r>
            <a:r>
              <a:rPr lang="cs-CZ" sz="3200" i="1" dirty="0" err="1">
                <a:solidFill>
                  <a:srgbClr val="00B050"/>
                </a:solidFill>
              </a:rPr>
              <a:t>-icus</a:t>
            </a:r>
            <a:endParaRPr lang="cs-CZ" sz="3200" i="1" dirty="0">
              <a:solidFill>
                <a:srgbClr val="00B050"/>
              </a:solidFill>
            </a:endParaRPr>
          </a:p>
          <a:p>
            <a:endParaRPr lang="cs-CZ" sz="3200" dirty="0"/>
          </a:p>
          <a:p>
            <a:endParaRPr lang="cs-CZ" sz="3200" dirty="0"/>
          </a:p>
          <a:p>
            <a:r>
              <a:rPr lang="cs-CZ" sz="3200" dirty="0"/>
              <a:t>				</a:t>
            </a:r>
          </a:p>
        </p:txBody>
      </p:sp>
    </p:spTree>
    <p:extLst>
      <p:ext uri="{BB962C8B-B14F-4D97-AF65-F5344CB8AC3E}">
        <p14:creationId xmlns:p14="http://schemas.microsoft.com/office/powerpoint/2010/main" val="411024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didesign.de/Media/Geburt-Kind-Kaiserschni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444817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bp.blogspot.com/-Dp-0GG7fDFY/TxPSfU0w-gI/AAAAAAAAAJY/YvcNck_5kK4/s1600/operasises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796" y="3422335"/>
            <a:ext cx="44577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oheilaarefi.com/wp-content/themes/sisarvArefi/images/services/ceasarean-3.jpg"/>
          <p:cNvPicPr>
            <a:picLocks noChangeAspect="1" noChangeArrowheads="1"/>
          </p:cNvPicPr>
          <p:nvPr/>
        </p:nvPicPr>
        <p:blipFill rotWithShape="1">
          <a:blip r:embed="rId4">
            <a:extLst>
              <a:ext uri="{28A0092B-C50C-407E-A947-70E740481C1C}">
                <a14:useLocalDpi xmlns:a14="http://schemas.microsoft.com/office/drawing/2010/main" val="0"/>
              </a:ext>
            </a:extLst>
          </a:blip>
          <a:srcRect l="21722" r="22822"/>
          <a:stretch/>
        </p:blipFill>
        <p:spPr bwMode="auto">
          <a:xfrm>
            <a:off x="6779594" y="332656"/>
            <a:ext cx="2112886"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067944" y="1844824"/>
            <a:ext cx="3046027" cy="1477328"/>
          </a:xfrm>
          <a:prstGeom prst="rect">
            <a:avLst/>
          </a:prstGeom>
          <a:noFill/>
        </p:spPr>
        <p:txBody>
          <a:bodyPr wrap="square" rtlCol="0">
            <a:spAutoFit/>
          </a:bodyPr>
          <a:lstStyle/>
          <a:p>
            <a:r>
              <a:rPr lang="cs-CZ" dirty="0"/>
              <a:t>LSCS = </a:t>
            </a:r>
            <a:r>
              <a:rPr lang="cs-CZ" dirty="0" err="1"/>
              <a:t>Lower</a:t>
            </a:r>
            <a:r>
              <a:rPr lang="cs-CZ" dirty="0"/>
              <a:t> Segment </a:t>
            </a:r>
            <a:r>
              <a:rPr lang="cs-CZ" dirty="0" err="1"/>
              <a:t>Caesarean</a:t>
            </a:r>
            <a:r>
              <a:rPr lang="cs-CZ" dirty="0"/>
              <a:t> </a:t>
            </a:r>
            <a:r>
              <a:rPr lang="cs-CZ" dirty="0" err="1"/>
              <a:t>Section</a:t>
            </a:r>
            <a:r>
              <a:rPr lang="cs-CZ" dirty="0"/>
              <a:t>:</a:t>
            </a:r>
          </a:p>
          <a:p>
            <a:r>
              <a:rPr lang="cs-CZ" dirty="0" err="1"/>
              <a:t>today</a:t>
            </a:r>
            <a:r>
              <a:rPr lang="cs-CZ" dirty="0"/>
              <a:t> </a:t>
            </a:r>
            <a:r>
              <a:rPr lang="en-US" dirty="0"/>
              <a:t>the most</a:t>
            </a:r>
            <a:r>
              <a:rPr lang="cs-CZ" dirty="0"/>
              <a:t> c</a:t>
            </a:r>
            <a:r>
              <a:rPr lang="en-US" dirty="0" err="1"/>
              <a:t>ommonly</a:t>
            </a:r>
            <a:r>
              <a:rPr lang="en-US" dirty="0"/>
              <a:t> used type of Caesarean section</a:t>
            </a:r>
            <a:endParaRPr lang="cs-CZ" dirty="0"/>
          </a:p>
        </p:txBody>
      </p:sp>
      <p:sp>
        <p:nvSpPr>
          <p:cNvPr id="4" name="TextovéPole 3"/>
          <p:cNvSpPr txBox="1"/>
          <p:nvPr/>
        </p:nvSpPr>
        <p:spPr>
          <a:xfrm>
            <a:off x="899592" y="766733"/>
            <a:ext cx="3168352" cy="2385268"/>
          </a:xfrm>
          <a:prstGeom prst="rect">
            <a:avLst/>
          </a:prstGeom>
          <a:noFill/>
        </p:spPr>
        <p:txBody>
          <a:bodyPr wrap="square" rtlCol="0">
            <a:spAutoFit/>
          </a:bodyPr>
          <a:lstStyle/>
          <a:p>
            <a:pPr>
              <a:spcAft>
                <a:spcPts val="600"/>
              </a:spcAft>
            </a:pPr>
            <a:r>
              <a:rPr lang="cs-CZ" dirty="0"/>
              <a:t>The term </a:t>
            </a:r>
            <a:r>
              <a:rPr lang="cs-CZ" i="1" dirty="0" err="1"/>
              <a:t>caesareus</a:t>
            </a:r>
            <a:r>
              <a:rPr lang="cs-CZ" dirty="0"/>
              <a:t> </a:t>
            </a:r>
            <a:r>
              <a:rPr lang="cs-CZ" dirty="0" err="1"/>
              <a:t>is</a:t>
            </a:r>
            <a:r>
              <a:rPr lang="cs-CZ" dirty="0"/>
              <a:t> </a:t>
            </a:r>
            <a:r>
              <a:rPr lang="cs-CZ" dirty="0" err="1"/>
              <a:t>derived</a:t>
            </a:r>
            <a:r>
              <a:rPr lang="cs-CZ" dirty="0"/>
              <a:t> from the Latin verb </a:t>
            </a:r>
            <a:r>
              <a:rPr lang="cs-CZ" i="1" dirty="0" err="1"/>
              <a:t>caedo</a:t>
            </a:r>
            <a:r>
              <a:rPr lang="cs-CZ" i="1" dirty="0"/>
              <a:t>, </a:t>
            </a:r>
            <a:r>
              <a:rPr lang="cs-CZ" i="1" dirty="0" err="1"/>
              <a:t>ere</a:t>
            </a:r>
            <a:r>
              <a:rPr lang="cs-CZ" i="1" dirty="0"/>
              <a:t>, </a:t>
            </a:r>
            <a:r>
              <a:rPr lang="cs-CZ" i="1" dirty="0" err="1"/>
              <a:t>cecidi</a:t>
            </a:r>
            <a:r>
              <a:rPr lang="cs-CZ" i="1" dirty="0"/>
              <a:t>, </a:t>
            </a:r>
            <a:r>
              <a:rPr lang="cs-CZ" i="1" u="sng" dirty="0" err="1"/>
              <a:t>caesum</a:t>
            </a:r>
            <a:r>
              <a:rPr lang="cs-CZ" i="1" dirty="0"/>
              <a:t> = </a:t>
            </a:r>
            <a:r>
              <a:rPr lang="cs-CZ" dirty="0">
                <a:latin typeface="Times New Roman"/>
                <a:cs typeface="Times New Roman"/>
              </a:rPr>
              <a:t>“</a:t>
            </a:r>
            <a:r>
              <a:rPr lang="cs-CZ" dirty="0"/>
              <a:t>to </a:t>
            </a:r>
            <a:r>
              <a:rPr lang="cs-CZ" dirty="0" err="1"/>
              <a:t>cut</a:t>
            </a:r>
            <a:r>
              <a:rPr lang="cs-CZ" dirty="0"/>
              <a:t>,</a:t>
            </a:r>
            <a:r>
              <a:rPr lang="cs-CZ" dirty="0">
                <a:latin typeface="Times New Roman"/>
                <a:cs typeface="Times New Roman"/>
              </a:rPr>
              <a:t> </a:t>
            </a:r>
            <a:r>
              <a:rPr lang="cs-CZ" dirty="0"/>
              <a:t>to free by </a:t>
            </a:r>
            <a:r>
              <a:rPr lang="cs-CZ" dirty="0" err="1"/>
              <a:t>cutting</a:t>
            </a:r>
            <a:r>
              <a:rPr lang="cs-CZ" dirty="0">
                <a:latin typeface="Times New Roman"/>
                <a:cs typeface="Times New Roman"/>
              </a:rPr>
              <a:t>”</a:t>
            </a:r>
            <a:endParaRPr lang="cs-CZ" dirty="0"/>
          </a:p>
          <a:p>
            <a:r>
              <a:rPr lang="cs-CZ" dirty="0"/>
              <a:t>Latin </a:t>
            </a:r>
            <a:r>
              <a:rPr lang="cs-CZ" dirty="0" err="1"/>
              <a:t>nouns</a:t>
            </a:r>
            <a:r>
              <a:rPr lang="cs-CZ" dirty="0"/>
              <a:t> </a:t>
            </a:r>
            <a:r>
              <a:rPr lang="cs-CZ" dirty="0" err="1"/>
              <a:t>ending</a:t>
            </a:r>
            <a:r>
              <a:rPr lang="cs-CZ" dirty="0"/>
              <a:t> in </a:t>
            </a:r>
          </a:p>
          <a:p>
            <a:r>
              <a:rPr lang="cs-CZ" dirty="0"/>
              <a:t>-</a:t>
            </a:r>
            <a:r>
              <a:rPr lang="cs-CZ" i="1" dirty="0" err="1"/>
              <a:t>cisio</a:t>
            </a:r>
            <a:r>
              <a:rPr lang="cs-CZ" i="1" dirty="0"/>
              <a:t> </a:t>
            </a:r>
            <a:r>
              <a:rPr lang="cs-CZ" dirty="0"/>
              <a:t>(-</a:t>
            </a:r>
            <a:r>
              <a:rPr lang="cs-CZ" dirty="0" err="1"/>
              <a:t>cision</a:t>
            </a:r>
            <a:r>
              <a:rPr lang="cs-CZ" dirty="0"/>
              <a:t> in </a:t>
            </a:r>
            <a:r>
              <a:rPr lang="cs-CZ" dirty="0" err="1"/>
              <a:t>English</a:t>
            </a:r>
            <a:r>
              <a:rPr lang="cs-CZ" dirty="0"/>
              <a:t>) </a:t>
            </a:r>
          </a:p>
          <a:p>
            <a:r>
              <a:rPr lang="cs-CZ" dirty="0"/>
              <a:t>are </a:t>
            </a:r>
            <a:r>
              <a:rPr lang="cs-CZ" dirty="0" err="1"/>
              <a:t>derived</a:t>
            </a:r>
            <a:r>
              <a:rPr lang="cs-CZ" dirty="0"/>
              <a:t> from the </a:t>
            </a:r>
            <a:r>
              <a:rPr lang="cs-CZ" dirty="0" err="1"/>
              <a:t>same</a:t>
            </a:r>
            <a:r>
              <a:rPr lang="cs-CZ" dirty="0"/>
              <a:t> verb: </a:t>
            </a:r>
            <a:r>
              <a:rPr lang="cs-CZ" i="1" dirty="0" err="1"/>
              <a:t>excisio</a:t>
            </a:r>
            <a:r>
              <a:rPr lang="cs-CZ" i="1" dirty="0"/>
              <a:t>, </a:t>
            </a:r>
            <a:r>
              <a:rPr lang="cs-CZ" i="1" dirty="0" err="1"/>
              <a:t>incisio</a:t>
            </a:r>
            <a:r>
              <a:rPr lang="cs-CZ" i="1" dirty="0"/>
              <a:t>, …</a:t>
            </a:r>
            <a:endParaRPr lang="cs-CZ" dirty="0"/>
          </a:p>
        </p:txBody>
      </p:sp>
      <p:sp>
        <p:nvSpPr>
          <p:cNvPr id="8" name="TextovéPole 7"/>
          <p:cNvSpPr txBox="1"/>
          <p:nvPr/>
        </p:nvSpPr>
        <p:spPr>
          <a:xfrm>
            <a:off x="323528" y="260648"/>
            <a:ext cx="4896544" cy="461665"/>
          </a:xfrm>
          <a:prstGeom prst="rect">
            <a:avLst/>
          </a:prstGeom>
          <a:noFill/>
        </p:spPr>
        <p:txBody>
          <a:bodyPr wrap="square" rtlCol="0">
            <a:spAutoFit/>
          </a:bodyPr>
          <a:lstStyle/>
          <a:p>
            <a:r>
              <a:rPr lang="cs-CZ" sz="2400" dirty="0">
                <a:solidFill>
                  <a:srgbClr val="FF0000"/>
                </a:solidFill>
              </a:rPr>
              <a:t>Partus </a:t>
            </a:r>
            <a:r>
              <a:rPr lang="cs-CZ" sz="2400" dirty="0" err="1">
                <a:solidFill>
                  <a:srgbClr val="FF0000"/>
                </a:solidFill>
              </a:rPr>
              <a:t>caesareus</a:t>
            </a:r>
            <a:r>
              <a:rPr lang="cs-CZ" sz="2400" dirty="0">
                <a:solidFill>
                  <a:srgbClr val="FF0000"/>
                </a:solidFill>
              </a:rPr>
              <a:t> = </a:t>
            </a:r>
            <a:r>
              <a:rPr lang="cs-CZ" sz="2400" dirty="0" err="1">
                <a:solidFill>
                  <a:srgbClr val="FF0000"/>
                </a:solidFill>
              </a:rPr>
              <a:t>sectio</a:t>
            </a:r>
            <a:r>
              <a:rPr lang="cs-CZ" sz="2400" dirty="0">
                <a:solidFill>
                  <a:srgbClr val="FF0000"/>
                </a:solidFill>
              </a:rPr>
              <a:t> </a:t>
            </a:r>
            <a:r>
              <a:rPr lang="cs-CZ" sz="2400" dirty="0" err="1">
                <a:solidFill>
                  <a:srgbClr val="FF0000"/>
                </a:solidFill>
              </a:rPr>
              <a:t>caesarea</a:t>
            </a:r>
            <a:endParaRPr lang="cs-CZ" sz="2400" dirty="0">
              <a:solidFill>
                <a:srgbClr val="FF0000"/>
              </a:solidFill>
            </a:endParaRPr>
          </a:p>
        </p:txBody>
      </p:sp>
    </p:spTree>
    <p:extLst>
      <p:ext uri="{BB962C8B-B14F-4D97-AF65-F5344CB8AC3E}">
        <p14:creationId xmlns:p14="http://schemas.microsoft.com/office/powerpoint/2010/main" val="323075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7"/>
          <p:cNvSpPr/>
          <p:nvPr/>
        </p:nvSpPr>
        <p:spPr>
          <a:xfrm>
            <a:off x="35496" y="44624"/>
            <a:ext cx="9063181" cy="819728"/>
          </a:xfrm>
          <a:prstGeom prst="roundRect">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extBox 8"/>
          <p:cNvSpPr txBox="1"/>
          <p:nvPr/>
        </p:nvSpPr>
        <p:spPr>
          <a:xfrm>
            <a:off x="179512" y="115460"/>
            <a:ext cx="2124365" cy="430887"/>
          </a:xfrm>
          <a:prstGeom prst="rect">
            <a:avLst/>
          </a:prstGeom>
          <a:noFill/>
        </p:spPr>
        <p:txBody>
          <a:bodyPr wrap="square" rtlCol="0">
            <a:spAutoFit/>
          </a:bodyPr>
          <a:lstStyle/>
          <a:p>
            <a:r>
              <a:rPr lang="en-US" sz="2200" b="1" dirty="0">
                <a:solidFill>
                  <a:srgbClr val="FFFFFF"/>
                </a:solidFill>
                <a:latin typeface="Cambria"/>
                <a:cs typeface="Cambria"/>
              </a:rPr>
              <a:t>PUERPERIUM</a:t>
            </a:r>
          </a:p>
        </p:txBody>
      </p:sp>
      <p:sp>
        <p:nvSpPr>
          <p:cNvPr id="8" name="TextBox 10"/>
          <p:cNvSpPr txBox="1"/>
          <p:nvPr/>
        </p:nvSpPr>
        <p:spPr>
          <a:xfrm>
            <a:off x="2555776" y="115460"/>
            <a:ext cx="3770766" cy="430887"/>
          </a:xfrm>
          <a:prstGeom prst="rect">
            <a:avLst/>
          </a:prstGeom>
          <a:noFill/>
        </p:spPr>
        <p:txBody>
          <a:bodyPr wrap="square" rtlCol="0">
            <a:spAutoFit/>
          </a:bodyPr>
          <a:lstStyle/>
          <a:p>
            <a:r>
              <a:rPr lang="en-US" sz="2200" b="1" dirty="0">
                <a:solidFill>
                  <a:srgbClr val="FFFFFF"/>
                </a:solidFill>
                <a:latin typeface="Cambria"/>
                <a:cs typeface="Cambria"/>
              </a:rPr>
              <a:t>PARTUS PRAEMATURUS</a:t>
            </a:r>
          </a:p>
        </p:txBody>
      </p:sp>
      <p:sp>
        <p:nvSpPr>
          <p:cNvPr id="9" name="TextBox 12"/>
          <p:cNvSpPr txBox="1"/>
          <p:nvPr/>
        </p:nvSpPr>
        <p:spPr>
          <a:xfrm>
            <a:off x="6190110" y="104819"/>
            <a:ext cx="2774378" cy="430887"/>
          </a:xfrm>
          <a:prstGeom prst="rect">
            <a:avLst/>
          </a:prstGeom>
          <a:noFill/>
        </p:spPr>
        <p:txBody>
          <a:bodyPr wrap="square" rtlCol="0">
            <a:spAutoFit/>
          </a:bodyPr>
          <a:lstStyle/>
          <a:p>
            <a:r>
              <a:rPr lang="en-US" sz="2200" b="1" dirty="0">
                <a:solidFill>
                  <a:srgbClr val="FFFFFF"/>
                </a:solidFill>
                <a:latin typeface="Cambria"/>
                <a:cs typeface="Cambria"/>
              </a:rPr>
              <a:t>PARTUS MATURUS</a:t>
            </a:r>
            <a:r>
              <a:rPr lang="cs-CZ" sz="2200" b="1" dirty="0">
                <a:solidFill>
                  <a:srgbClr val="FFFFFF"/>
                </a:solidFill>
                <a:latin typeface="Cambria"/>
                <a:cs typeface="Cambria"/>
              </a:rPr>
              <a:t> </a:t>
            </a:r>
            <a:endParaRPr lang="en-US" sz="2200" b="1" dirty="0">
              <a:solidFill>
                <a:srgbClr val="FFFFFF"/>
              </a:solidFill>
              <a:latin typeface="Cambria"/>
              <a:cs typeface="Cambria"/>
            </a:endParaRPr>
          </a:p>
        </p:txBody>
      </p:sp>
      <p:sp>
        <p:nvSpPr>
          <p:cNvPr id="10" name="TextBox 9"/>
          <p:cNvSpPr txBox="1"/>
          <p:nvPr/>
        </p:nvSpPr>
        <p:spPr>
          <a:xfrm>
            <a:off x="1043608" y="498760"/>
            <a:ext cx="2941801" cy="430887"/>
          </a:xfrm>
          <a:prstGeom prst="rect">
            <a:avLst/>
          </a:prstGeom>
          <a:noFill/>
        </p:spPr>
        <p:txBody>
          <a:bodyPr wrap="square" rtlCol="0">
            <a:spAutoFit/>
          </a:bodyPr>
          <a:lstStyle/>
          <a:p>
            <a:r>
              <a:rPr lang="en-US" sz="2200" b="1" dirty="0">
                <a:solidFill>
                  <a:srgbClr val="FFFFFF"/>
                </a:solidFill>
                <a:latin typeface="Cambria"/>
                <a:cs typeface="Cambria"/>
              </a:rPr>
              <a:t>PARTUS SEROTINUS</a:t>
            </a:r>
          </a:p>
        </p:txBody>
      </p:sp>
      <p:sp>
        <p:nvSpPr>
          <p:cNvPr id="11" name="TextBox 11"/>
          <p:cNvSpPr txBox="1"/>
          <p:nvPr/>
        </p:nvSpPr>
        <p:spPr>
          <a:xfrm>
            <a:off x="5148064" y="527389"/>
            <a:ext cx="1847273" cy="430887"/>
          </a:xfrm>
          <a:prstGeom prst="rect">
            <a:avLst/>
          </a:prstGeom>
          <a:noFill/>
        </p:spPr>
        <p:txBody>
          <a:bodyPr wrap="square" rtlCol="0">
            <a:spAutoFit/>
          </a:bodyPr>
          <a:lstStyle/>
          <a:p>
            <a:r>
              <a:rPr lang="en-US" sz="2200" b="1" dirty="0">
                <a:solidFill>
                  <a:srgbClr val="FFFFFF"/>
                </a:solidFill>
                <a:latin typeface="Cambria"/>
                <a:cs typeface="Cambria"/>
              </a:rPr>
              <a:t>ABORTUS</a:t>
            </a:r>
          </a:p>
        </p:txBody>
      </p:sp>
      <p:graphicFrame>
        <p:nvGraphicFramePr>
          <p:cNvPr id="12" name="Table 6"/>
          <p:cNvGraphicFramePr>
            <a:graphicFrameLocks noGrp="1"/>
          </p:cNvGraphicFramePr>
          <p:nvPr>
            <p:extLst>
              <p:ext uri="{D42A27DB-BD31-4B8C-83A1-F6EECF244321}">
                <p14:modId xmlns:p14="http://schemas.microsoft.com/office/powerpoint/2010/main" val="1708649217"/>
              </p:ext>
            </p:extLst>
          </p:nvPr>
        </p:nvGraphicFramePr>
        <p:xfrm>
          <a:off x="36512" y="980728"/>
          <a:ext cx="9144000" cy="9601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r>
                        <a:rPr lang="cs-CZ" sz="1900" dirty="0">
                          <a:latin typeface="Cambria"/>
                          <a:cs typeface="Cambria"/>
                        </a:rPr>
                        <a:t>b</a:t>
                      </a:r>
                      <a:r>
                        <a:rPr lang="en-US" sz="1900" dirty="0" err="1">
                          <a:latin typeface="Cambria"/>
                          <a:cs typeface="Cambria"/>
                        </a:rPr>
                        <a:t>efore</a:t>
                      </a:r>
                      <a:r>
                        <a:rPr lang="en-US" sz="1900" dirty="0">
                          <a:latin typeface="Cambria"/>
                          <a:cs typeface="Cambria"/>
                        </a:rPr>
                        <a:t> the end of </a:t>
                      </a:r>
                      <a:r>
                        <a:rPr lang="cs-CZ" sz="1900" dirty="0" err="1">
                          <a:latin typeface="Cambria"/>
                          <a:cs typeface="Cambria"/>
                        </a:rPr>
                        <a:t>week</a:t>
                      </a:r>
                      <a:r>
                        <a:rPr lang="cs-CZ" sz="1900" dirty="0">
                          <a:latin typeface="Cambria"/>
                          <a:cs typeface="Cambria"/>
                        </a:rPr>
                        <a:t> </a:t>
                      </a:r>
                      <a:r>
                        <a:rPr lang="cs-CZ" sz="1900" dirty="0">
                          <a:solidFill>
                            <a:srgbClr val="FFFF00"/>
                          </a:solidFill>
                          <a:latin typeface="Cambria"/>
                          <a:cs typeface="Cambria"/>
                        </a:rPr>
                        <a:t>2</a:t>
                      </a:r>
                      <a:r>
                        <a:rPr lang="en-US" sz="1900" dirty="0">
                          <a:solidFill>
                            <a:srgbClr val="FFFF00"/>
                          </a:solidFill>
                          <a:latin typeface="Cambria"/>
                          <a:cs typeface="Cambria"/>
                        </a:rPr>
                        <a:t>8</a:t>
                      </a:r>
                      <a:r>
                        <a:rPr lang="en-US" sz="1900" dirty="0">
                          <a:latin typeface="Cambria"/>
                          <a:cs typeface="Cambria"/>
                        </a:rPr>
                        <a:t> of </a:t>
                      </a:r>
                      <a:r>
                        <a:rPr lang="cs-CZ" sz="1900" dirty="0">
                          <a:latin typeface="Cambria"/>
                          <a:cs typeface="Cambria"/>
                        </a:rPr>
                        <a:t>p</a:t>
                      </a:r>
                      <a:r>
                        <a:rPr lang="en-US" sz="1900" dirty="0" err="1">
                          <a:latin typeface="Cambria"/>
                          <a:cs typeface="Cambria"/>
                        </a:rPr>
                        <a:t>regnancy</a:t>
                      </a:r>
                      <a:endParaRPr lang="en-US" sz="1900" dirty="0">
                        <a:latin typeface="Cambria"/>
                        <a:cs typeface="Cambria"/>
                      </a:endParaRPr>
                    </a:p>
                  </a:txBody>
                  <a:tcPr>
                    <a:solidFill>
                      <a:schemeClr val="accent2"/>
                    </a:solidFill>
                  </a:tcPr>
                </a:tc>
                <a:tc>
                  <a:txBody>
                    <a:bodyPr/>
                    <a:lstStyle/>
                    <a:p>
                      <a:r>
                        <a:rPr lang="cs-CZ" sz="1900" dirty="0">
                          <a:latin typeface="Cambria"/>
                          <a:cs typeface="Cambria"/>
                        </a:rPr>
                        <a:t>b</a:t>
                      </a:r>
                      <a:r>
                        <a:rPr lang="en-US" sz="1900" dirty="0" err="1">
                          <a:latin typeface="Cambria"/>
                          <a:cs typeface="Cambria"/>
                        </a:rPr>
                        <a:t>efore</a:t>
                      </a:r>
                      <a:r>
                        <a:rPr lang="en-US" sz="1900" dirty="0">
                          <a:latin typeface="Cambria"/>
                          <a:cs typeface="Cambria"/>
                        </a:rPr>
                        <a:t> the end</a:t>
                      </a:r>
                      <a:r>
                        <a:rPr lang="en-US" sz="1900" baseline="0" dirty="0">
                          <a:latin typeface="Cambria"/>
                          <a:cs typeface="Cambria"/>
                        </a:rPr>
                        <a:t> of </a:t>
                      </a:r>
                      <a:r>
                        <a:rPr lang="cs-CZ" sz="1900" baseline="0" dirty="0" err="1">
                          <a:latin typeface="Cambria"/>
                          <a:cs typeface="Cambria"/>
                        </a:rPr>
                        <a:t>week</a:t>
                      </a:r>
                      <a:r>
                        <a:rPr lang="cs-CZ" sz="1900" baseline="0" dirty="0">
                          <a:latin typeface="Cambria"/>
                          <a:cs typeface="Cambria"/>
                        </a:rPr>
                        <a:t> </a:t>
                      </a:r>
                      <a:r>
                        <a:rPr lang="en-US" sz="1900" baseline="0" dirty="0">
                          <a:solidFill>
                            <a:srgbClr val="FFFF00"/>
                          </a:solidFill>
                          <a:latin typeface="Cambria"/>
                          <a:cs typeface="Cambria"/>
                        </a:rPr>
                        <a:t>3</a:t>
                      </a:r>
                      <a:r>
                        <a:rPr lang="cs-CZ" sz="1900" baseline="0" dirty="0">
                          <a:solidFill>
                            <a:srgbClr val="FFFF00"/>
                          </a:solidFill>
                          <a:latin typeface="Cambria"/>
                          <a:cs typeface="Cambria"/>
                        </a:rPr>
                        <a:t>7</a:t>
                      </a:r>
                      <a:r>
                        <a:rPr lang="en-US" sz="1900" baseline="0" dirty="0">
                          <a:latin typeface="Cambria"/>
                          <a:cs typeface="Cambria"/>
                        </a:rPr>
                        <a:t> of pregnancy</a:t>
                      </a:r>
                      <a:endParaRPr lang="en-US" sz="1900" dirty="0">
                        <a:latin typeface="Cambria"/>
                        <a:cs typeface="Cambria"/>
                      </a:endParaRPr>
                    </a:p>
                  </a:txBody>
                  <a:tcPr>
                    <a:solidFill>
                      <a:srgbClr val="C0504D"/>
                    </a:solidFill>
                  </a:tcPr>
                </a:tc>
                <a:tc>
                  <a:txBody>
                    <a:bodyPr/>
                    <a:lstStyle/>
                    <a:p>
                      <a:r>
                        <a:rPr lang="cs-CZ" sz="1900" dirty="0">
                          <a:latin typeface="Cambria"/>
                          <a:cs typeface="Cambria"/>
                        </a:rPr>
                        <a:t>b</a:t>
                      </a:r>
                      <a:r>
                        <a:rPr lang="en-US" sz="1900" dirty="0" err="1">
                          <a:latin typeface="Cambria"/>
                          <a:cs typeface="Cambria"/>
                        </a:rPr>
                        <a:t>efore</a:t>
                      </a:r>
                      <a:r>
                        <a:rPr lang="en-US" sz="1900" dirty="0">
                          <a:latin typeface="Cambria"/>
                          <a:cs typeface="Cambria"/>
                        </a:rPr>
                        <a:t> the end of </a:t>
                      </a:r>
                      <a:r>
                        <a:rPr lang="cs-CZ" sz="1900" dirty="0" err="1">
                          <a:latin typeface="Cambria"/>
                          <a:cs typeface="Cambria"/>
                        </a:rPr>
                        <a:t>week</a:t>
                      </a:r>
                      <a:r>
                        <a:rPr lang="cs-CZ" sz="1900" dirty="0">
                          <a:latin typeface="Cambria"/>
                          <a:cs typeface="Cambria"/>
                        </a:rPr>
                        <a:t> </a:t>
                      </a:r>
                      <a:r>
                        <a:rPr lang="en-US" sz="1900" dirty="0">
                          <a:solidFill>
                            <a:srgbClr val="FFFF00"/>
                          </a:solidFill>
                          <a:latin typeface="Cambria"/>
                          <a:cs typeface="Cambria"/>
                        </a:rPr>
                        <a:t>42</a:t>
                      </a:r>
                      <a:r>
                        <a:rPr lang="en-US" sz="1900" dirty="0">
                          <a:latin typeface="Cambria"/>
                          <a:cs typeface="Cambria"/>
                        </a:rPr>
                        <a:t> of pregnancy</a:t>
                      </a:r>
                    </a:p>
                  </a:txBody>
                  <a:tcPr>
                    <a:solidFill>
                      <a:srgbClr val="C0504D"/>
                    </a:solidFill>
                  </a:tcPr>
                </a:tc>
                <a:tc>
                  <a:txBody>
                    <a:bodyPr/>
                    <a:lstStyle/>
                    <a:p>
                      <a:r>
                        <a:rPr lang="cs-CZ" sz="1900" dirty="0">
                          <a:latin typeface="Cambria"/>
                          <a:cs typeface="Cambria"/>
                        </a:rPr>
                        <a:t>a</a:t>
                      </a:r>
                      <a:r>
                        <a:rPr lang="en-US" sz="1900" dirty="0" err="1">
                          <a:latin typeface="Cambria"/>
                          <a:cs typeface="Cambria"/>
                        </a:rPr>
                        <a:t>fter</a:t>
                      </a:r>
                      <a:r>
                        <a:rPr lang="en-US" sz="1900" dirty="0">
                          <a:latin typeface="Cambria"/>
                          <a:cs typeface="Cambria"/>
                        </a:rPr>
                        <a:t> the end of </a:t>
                      </a:r>
                      <a:r>
                        <a:rPr lang="cs-CZ" sz="1900" dirty="0" err="1">
                          <a:latin typeface="Cambria"/>
                          <a:cs typeface="Cambria"/>
                        </a:rPr>
                        <a:t>week</a:t>
                      </a:r>
                      <a:r>
                        <a:rPr lang="cs-CZ" sz="1900" dirty="0">
                          <a:latin typeface="Cambria"/>
                          <a:cs typeface="Cambria"/>
                        </a:rPr>
                        <a:t> </a:t>
                      </a:r>
                      <a:r>
                        <a:rPr lang="en-US" sz="1900" dirty="0">
                          <a:solidFill>
                            <a:srgbClr val="FFFF00"/>
                          </a:solidFill>
                          <a:latin typeface="Cambria"/>
                          <a:cs typeface="Cambria"/>
                        </a:rPr>
                        <a:t>42</a:t>
                      </a:r>
                      <a:r>
                        <a:rPr lang="en-US" sz="1900" dirty="0">
                          <a:latin typeface="Cambria"/>
                          <a:cs typeface="Cambria"/>
                        </a:rPr>
                        <a:t> of </a:t>
                      </a:r>
                      <a:r>
                        <a:rPr lang="cs-CZ" sz="1900" dirty="0">
                          <a:latin typeface="Cambria"/>
                          <a:cs typeface="Cambria"/>
                        </a:rPr>
                        <a:t>p</a:t>
                      </a:r>
                      <a:r>
                        <a:rPr lang="en-US" sz="1900" dirty="0" err="1">
                          <a:latin typeface="Cambria"/>
                          <a:cs typeface="Cambria"/>
                        </a:rPr>
                        <a:t>regnancy</a:t>
                      </a:r>
                      <a:endParaRPr lang="en-US" sz="1900" dirty="0">
                        <a:latin typeface="Cambria"/>
                        <a:cs typeface="Cambria"/>
                      </a:endParaRPr>
                    </a:p>
                  </a:txBody>
                  <a:tcPr>
                    <a:solidFill>
                      <a:srgbClr val="C0504D"/>
                    </a:solidFill>
                  </a:tcPr>
                </a:tc>
                <a:tc>
                  <a:txBody>
                    <a:bodyPr/>
                    <a:lstStyle/>
                    <a:p>
                      <a:r>
                        <a:rPr lang="cs-CZ" sz="1900" dirty="0">
                          <a:latin typeface="Cambria"/>
                          <a:cs typeface="Cambria"/>
                        </a:rPr>
                        <a:t>d</a:t>
                      </a:r>
                      <a:r>
                        <a:rPr lang="en-US" sz="1900" dirty="0" err="1">
                          <a:latin typeface="Cambria"/>
                          <a:cs typeface="Cambria"/>
                        </a:rPr>
                        <a:t>uring</a:t>
                      </a:r>
                      <a:r>
                        <a:rPr lang="en-US" sz="1900" dirty="0">
                          <a:latin typeface="Cambria"/>
                          <a:cs typeface="Cambria"/>
                        </a:rPr>
                        <a:t> </a:t>
                      </a:r>
                      <a:r>
                        <a:rPr lang="cs-CZ" sz="1900" dirty="0" err="1">
                          <a:latin typeface="Cambria"/>
                          <a:cs typeface="Cambria"/>
                        </a:rPr>
                        <a:t>weeks</a:t>
                      </a:r>
                      <a:r>
                        <a:rPr lang="en-US" sz="1900" dirty="0">
                          <a:latin typeface="Cambria"/>
                          <a:cs typeface="Cambria"/>
                        </a:rPr>
                        <a:t> </a:t>
                      </a:r>
                      <a:r>
                        <a:rPr lang="en-US" sz="1900" dirty="0">
                          <a:solidFill>
                            <a:srgbClr val="FFFF00"/>
                          </a:solidFill>
                          <a:latin typeface="Cambria"/>
                          <a:cs typeface="Cambria"/>
                        </a:rPr>
                        <a:t>6-8</a:t>
                      </a:r>
                      <a:r>
                        <a:rPr lang="en-US" sz="1900" dirty="0">
                          <a:latin typeface="Cambria"/>
                          <a:cs typeface="Cambria"/>
                        </a:rPr>
                        <a:t> after the delivery</a:t>
                      </a:r>
                    </a:p>
                  </a:txBody>
                  <a:tcPr>
                    <a:solidFill>
                      <a:srgbClr val="C0504D"/>
                    </a:solidFill>
                  </a:tcPr>
                </a:tc>
                <a:extLst>
                  <a:ext uri="{0D108BD9-81ED-4DB2-BD59-A6C34878D82A}">
                    <a16:rowId xmlns:a16="http://schemas.microsoft.com/office/drawing/2014/main" val="10000"/>
                  </a:ext>
                </a:extLst>
              </a:tr>
            </a:tbl>
          </a:graphicData>
        </a:graphic>
      </p:graphicFrame>
      <p:sp>
        <p:nvSpPr>
          <p:cNvPr id="13" name="TextBox 13"/>
          <p:cNvSpPr txBox="1"/>
          <p:nvPr/>
        </p:nvSpPr>
        <p:spPr>
          <a:xfrm>
            <a:off x="539552" y="2276872"/>
            <a:ext cx="8856984" cy="4031873"/>
          </a:xfrm>
          <a:prstGeom prst="rect">
            <a:avLst/>
          </a:prstGeom>
          <a:noFill/>
        </p:spPr>
        <p:txBody>
          <a:bodyPr wrap="square" rtlCol="0">
            <a:spAutoFit/>
          </a:bodyPr>
          <a:lstStyle/>
          <a:p>
            <a:pPr marL="357188" indent="-357188">
              <a:lnSpc>
                <a:spcPct val="80000"/>
              </a:lnSpc>
              <a:buFont typeface="+mj-lt"/>
              <a:buAutoNum type="arabicPeriod"/>
            </a:pPr>
            <a:r>
              <a:rPr lang="en-US" sz="2000" dirty="0" err="1"/>
              <a:t>Graviditas</a:t>
            </a:r>
            <a:r>
              <a:rPr lang="en-US" sz="2000" dirty="0"/>
              <a:t> </a:t>
            </a:r>
            <a:r>
              <a:rPr lang="en-US" sz="2000" dirty="0" err="1"/>
              <a:t>tubaria</a:t>
            </a:r>
            <a:r>
              <a:rPr lang="en-US" sz="2000" dirty="0"/>
              <a:t> </a:t>
            </a:r>
            <a:r>
              <a:rPr lang="en-US" sz="2000" dirty="0" err="1"/>
              <a:t>extrauterina</a:t>
            </a:r>
            <a:r>
              <a:rPr lang="en-US" sz="2000" dirty="0"/>
              <a:t> l. dx., </a:t>
            </a:r>
            <a:r>
              <a:rPr lang="cs-CZ" sz="2000" u="sng" dirty="0" err="1"/>
              <a:t>i</a:t>
            </a:r>
            <a:r>
              <a:rPr lang="en-US" sz="2000" u="sng" dirty="0" err="1"/>
              <a:t>nterruptio</a:t>
            </a:r>
            <a:r>
              <a:rPr lang="en-US" sz="2000" u="sng" baseline="30000" dirty="0">
                <a:latin typeface="Zapf Dingbats"/>
                <a:ea typeface="Zapf Dingbats"/>
                <a:cs typeface="Zapf Dingbats"/>
                <a:sym typeface="Zapf Dingbats"/>
              </a:rPr>
              <a:t>★</a:t>
            </a:r>
            <a:r>
              <a:rPr lang="en-US" sz="2000" dirty="0"/>
              <a:t> </a:t>
            </a:r>
            <a:r>
              <a:rPr lang="en-US" sz="2000" dirty="0" err="1"/>
              <a:t>graviditatis</a:t>
            </a:r>
            <a:r>
              <a:rPr lang="en-US" sz="2000" dirty="0"/>
              <a:t>.</a:t>
            </a:r>
          </a:p>
          <a:p>
            <a:pPr marL="357188" indent="-357188">
              <a:lnSpc>
                <a:spcPct val="80000"/>
              </a:lnSpc>
              <a:buFont typeface="+mj-lt"/>
              <a:buAutoNum type="arabicPeriod"/>
            </a:pPr>
            <a:endParaRPr lang="en-US" sz="2000" dirty="0"/>
          </a:p>
          <a:p>
            <a:pPr marL="357188" indent="-357188">
              <a:lnSpc>
                <a:spcPct val="80000"/>
              </a:lnSpc>
              <a:buFont typeface="+mj-lt"/>
              <a:buAutoNum type="arabicPeriod"/>
            </a:pPr>
            <a:r>
              <a:rPr lang="en-US" sz="2000" dirty="0" err="1"/>
              <a:t>Haematoma</a:t>
            </a:r>
            <a:r>
              <a:rPr lang="en-US" sz="2000" dirty="0"/>
              <a:t> </a:t>
            </a:r>
            <a:r>
              <a:rPr lang="en-US" sz="2000" dirty="0" err="1"/>
              <a:t>vaginae</a:t>
            </a:r>
            <a:r>
              <a:rPr lang="en-US" sz="2000" dirty="0"/>
              <a:t> post partum </a:t>
            </a:r>
            <a:r>
              <a:rPr lang="en-US" sz="2000" u="sng" dirty="0" err="1"/>
              <a:t>spontaneum</a:t>
            </a:r>
            <a:r>
              <a:rPr lang="en-US" sz="2000" u="sng" baseline="30000" dirty="0">
                <a:latin typeface="Zapf Dingbats"/>
                <a:ea typeface="Zapf Dingbats"/>
                <a:cs typeface="Zapf Dingbats"/>
                <a:sym typeface="Zapf Dingbats"/>
              </a:rPr>
              <a:t>★</a:t>
            </a:r>
            <a:r>
              <a:rPr lang="en-US" sz="2000" dirty="0"/>
              <a:t>.</a:t>
            </a:r>
          </a:p>
          <a:p>
            <a:pPr marL="357188" indent="-357188">
              <a:lnSpc>
                <a:spcPct val="80000"/>
              </a:lnSpc>
              <a:buFont typeface="+mj-lt"/>
              <a:buAutoNum type="arabicPeriod"/>
            </a:pPr>
            <a:endParaRPr lang="en-US" sz="2000" dirty="0"/>
          </a:p>
          <a:p>
            <a:pPr marL="357188" indent="-357188">
              <a:lnSpc>
                <a:spcPct val="80000"/>
              </a:lnSpc>
              <a:buFont typeface="+mj-lt"/>
              <a:buAutoNum type="arabicPeriod"/>
            </a:pPr>
            <a:r>
              <a:rPr lang="en-US" sz="2000" dirty="0" err="1"/>
              <a:t>Funiculus</a:t>
            </a:r>
            <a:r>
              <a:rPr lang="en-US" sz="2000" dirty="0"/>
              <a:t> </a:t>
            </a:r>
            <a:r>
              <a:rPr lang="en-US" sz="2000" u="sng" dirty="0" err="1"/>
              <a:t>umbilicalis</a:t>
            </a:r>
            <a:r>
              <a:rPr lang="en-US" sz="2000" u="sng" baseline="30000" dirty="0">
                <a:latin typeface="Zapf Dingbats"/>
                <a:ea typeface="Zapf Dingbats"/>
                <a:cs typeface="Zapf Dingbats"/>
                <a:sym typeface="Zapf Dingbats"/>
              </a:rPr>
              <a:t>★</a:t>
            </a:r>
            <a:r>
              <a:rPr lang="en-US" sz="2000" dirty="0"/>
              <a:t> </a:t>
            </a:r>
            <a:r>
              <a:rPr lang="en-US" sz="2000" dirty="0" err="1"/>
              <a:t>circum</a:t>
            </a:r>
            <a:r>
              <a:rPr lang="en-US" sz="2000" dirty="0"/>
              <a:t> abdomen fetus.</a:t>
            </a:r>
          </a:p>
          <a:p>
            <a:pPr marL="357188" indent="-357188">
              <a:lnSpc>
                <a:spcPct val="80000"/>
              </a:lnSpc>
              <a:buFont typeface="+mj-lt"/>
              <a:buAutoNum type="arabicPeriod"/>
            </a:pPr>
            <a:endParaRPr lang="en-US" sz="2000" dirty="0"/>
          </a:p>
          <a:p>
            <a:pPr marL="357188" indent="-357188">
              <a:lnSpc>
                <a:spcPct val="80000"/>
              </a:lnSpc>
              <a:buFont typeface="+mj-lt"/>
              <a:buAutoNum type="arabicPeriod"/>
            </a:pPr>
            <a:r>
              <a:rPr lang="en-US" sz="2000" dirty="0" err="1"/>
              <a:t>Ruptura</a:t>
            </a:r>
            <a:r>
              <a:rPr lang="en-US" sz="2000" dirty="0"/>
              <a:t> </a:t>
            </a:r>
            <a:r>
              <a:rPr lang="en-US" sz="2000" dirty="0" err="1"/>
              <a:t>parietis</a:t>
            </a:r>
            <a:r>
              <a:rPr lang="en-US" sz="2000" dirty="0"/>
              <a:t> </a:t>
            </a:r>
            <a:r>
              <a:rPr lang="en-US" sz="2000" dirty="0" err="1"/>
              <a:t>vaginae</a:t>
            </a:r>
            <a:r>
              <a:rPr lang="en-US" sz="2000" dirty="0"/>
              <a:t> l. sin. intra partum, </a:t>
            </a:r>
            <a:r>
              <a:rPr lang="cs-CZ" sz="2000" dirty="0" err="1"/>
              <a:t>s</a:t>
            </a:r>
            <a:r>
              <a:rPr lang="en-US" sz="2000" dirty="0" err="1"/>
              <a:t>utura</a:t>
            </a:r>
            <a:r>
              <a:rPr lang="en-US" sz="2000" dirty="0"/>
              <a:t> </a:t>
            </a:r>
            <a:r>
              <a:rPr lang="en-US" sz="2000" dirty="0" err="1"/>
              <a:t>parietis</a:t>
            </a:r>
            <a:r>
              <a:rPr lang="en-US" sz="2000" dirty="0"/>
              <a:t>.</a:t>
            </a:r>
          </a:p>
          <a:p>
            <a:pPr marL="357188" indent="-357188">
              <a:lnSpc>
                <a:spcPct val="80000"/>
              </a:lnSpc>
              <a:buFont typeface="+mj-lt"/>
              <a:buAutoNum type="arabicPeriod"/>
            </a:pPr>
            <a:endParaRPr lang="en-US" sz="2000" dirty="0"/>
          </a:p>
          <a:p>
            <a:pPr marL="357188" indent="-357188">
              <a:lnSpc>
                <a:spcPct val="80000"/>
              </a:lnSpc>
              <a:buFont typeface="+mj-lt"/>
              <a:buAutoNum type="arabicPeriod"/>
            </a:pPr>
            <a:r>
              <a:rPr lang="en-US" sz="2000" dirty="0" err="1"/>
              <a:t>Abortus</a:t>
            </a:r>
            <a:r>
              <a:rPr lang="en-US" sz="2000" dirty="0"/>
              <a:t> propter </a:t>
            </a:r>
            <a:r>
              <a:rPr lang="en-US" sz="2000" u="sng" dirty="0" err="1"/>
              <a:t>defectum</a:t>
            </a:r>
            <a:r>
              <a:rPr lang="en-US" sz="2000" u="sng" baseline="30000" dirty="0">
                <a:latin typeface="Zapf Dingbats"/>
                <a:ea typeface="Zapf Dingbats"/>
                <a:cs typeface="Zapf Dingbats"/>
                <a:sym typeface="Zapf Dingbats"/>
              </a:rPr>
              <a:t>★</a:t>
            </a:r>
            <a:r>
              <a:rPr lang="en-US" sz="2000" dirty="0"/>
              <a:t> </a:t>
            </a:r>
            <a:r>
              <a:rPr lang="en-US" sz="2000" dirty="0" err="1"/>
              <a:t>congenitum</a:t>
            </a:r>
            <a:r>
              <a:rPr lang="en-US" sz="2000" dirty="0"/>
              <a:t> fetus. </a:t>
            </a:r>
          </a:p>
          <a:p>
            <a:pPr marL="357188" indent="-357188">
              <a:lnSpc>
                <a:spcPct val="80000"/>
              </a:lnSpc>
              <a:buFont typeface="+mj-lt"/>
              <a:buAutoNum type="arabicPeriod"/>
            </a:pPr>
            <a:endParaRPr lang="en-US" sz="2000" dirty="0"/>
          </a:p>
          <a:p>
            <a:pPr marL="357188" indent="-357188">
              <a:lnSpc>
                <a:spcPct val="80000"/>
              </a:lnSpc>
              <a:buFont typeface="+mj-lt"/>
              <a:buAutoNum type="arabicPeriod"/>
            </a:pPr>
            <a:r>
              <a:rPr lang="en-US" sz="2000" dirty="0" err="1"/>
              <a:t>Prolapsus</a:t>
            </a:r>
            <a:r>
              <a:rPr lang="en-US" sz="2000" dirty="0"/>
              <a:t> </a:t>
            </a:r>
            <a:r>
              <a:rPr lang="en-US" sz="2000" dirty="0" err="1"/>
              <a:t>pedum</a:t>
            </a:r>
            <a:r>
              <a:rPr lang="en-US" sz="2000" dirty="0"/>
              <a:t> fetus in </a:t>
            </a:r>
            <a:r>
              <a:rPr lang="en-US" sz="2000" dirty="0" err="1"/>
              <a:t>vaginam</a:t>
            </a:r>
            <a:r>
              <a:rPr lang="en-US" sz="2000" dirty="0"/>
              <a:t>. </a:t>
            </a:r>
            <a:r>
              <a:rPr lang="en-US" sz="2000" dirty="0" err="1"/>
              <a:t>Sectio</a:t>
            </a:r>
            <a:r>
              <a:rPr lang="en-US" sz="2000" dirty="0"/>
              <a:t> </a:t>
            </a:r>
            <a:r>
              <a:rPr lang="en-US" sz="2000" dirty="0" err="1"/>
              <a:t>caesarea</a:t>
            </a:r>
            <a:r>
              <a:rPr lang="en-US" sz="2000" dirty="0"/>
              <a:t> </a:t>
            </a:r>
            <a:r>
              <a:rPr lang="en-US" sz="2000" dirty="0" err="1"/>
              <a:t>acuta</a:t>
            </a:r>
            <a:r>
              <a:rPr lang="en-US" sz="2000" dirty="0"/>
              <a:t>.</a:t>
            </a:r>
          </a:p>
          <a:p>
            <a:pPr marL="357188" indent="-357188">
              <a:lnSpc>
                <a:spcPct val="80000"/>
              </a:lnSpc>
              <a:buFont typeface="+mj-lt"/>
              <a:buAutoNum type="arabicPeriod"/>
            </a:pPr>
            <a:endParaRPr lang="en-US" sz="2000" dirty="0"/>
          </a:p>
          <a:p>
            <a:pPr marL="357188" indent="-357188">
              <a:lnSpc>
                <a:spcPct val="80000"/>
              </a:lnSpc>
              <a:buFont typeface="+mj-lt"/>
              <a:buAutoNum type="arabicPeriod"/>
            </a:pPr>
            <a:r>
              <a:rPr lang="en-US" sz="2000" dirty="0"/>
              <a:t>Metastases </a:t>
            </a:r>
            <a:r>
              <a:rPr lang="en-US" sz="2000" dirty="0" err="1"/>
              <a:t>ovarii</a:t>
            </a:r>
            <a:r>
              <a:rPr lang="en-US" sz="2000" dirty="0"/>
              <a:t> l. </a:t>
            </a:r>
            <a:r>
              <a:rPr lang="en-US" sz="2000" dirty="0" err="1"/>
              <a:t>utr</a:t>
            </a:r>
            <a:r>
              <a:rPr lang="en-US" sz="2000" dirty="0"/>
              <a:t>., </a:t>
            </a:r>
            <a:r>
              <a:rPr lang="cs-CZ" sz="2000" dirty="0"/>
              <a:t>s</a:t>
            </a:r>
            <a:r>
              <a:rPr lang="en-US" sz="2000" dirty="0" err="1"/>
              <a:t>tatus</a:t>
            </a:r>
            <a:r>
              <a:rPr lang="en-US" sz="2000" dirty="0"/>
              <a:t> post CA </a:t>
            </a:r>
            <a:r>
              <a:rPr lang="en-US" sz="2000" dirty="0" err="1"/>
              <a:t>mammae</a:t>
            </a:r>
            <a:r>
              <a:rPr lang="en-US" sz="2000" dirty="0"/>
              <a:t> l. sin., </a:t>
            </a:r>
            <a:r>
              <a:rPr lang="cs-CZ" sz="2000" dirty="0"/>
              <a:t>p</a:t>
            </a:r>
            <a:r>
              <a:rPr lang="en-US" sz="2000" dirty="0" err="1"/>
              <a:t>rognosis</a:t>
            </a:r>
            <a:r>
              <a:rPr lang="en-US" sz="2000" dirty="0"/>
              <a:t> mala</a:t>
            </a:r>
            <a:r>
              <a:rPr lang="cs-CZ" sz="2000" dirty="0"/>
              <a:t>.</a:t>
            </a:r>
          </a:p>
          <a:p>
            <a:pPr marL="357188" indent="-357188">
              <a:lnSpc>
                <a:spcPct val="80000"/>
              </a:lnSpc>
              <a:buFont typeface="+mj-lt"/>
              <a:buAutoNum type="arabicPeriod"/>
            </a:pPr>
            <a:endParaRPr lang="en-US" sz="2000" dirty="0"/>
          </a:p>
          <a:p>
            <a:pPr marL="357188" indent="-357188">
              <a:lnSpc>
                <a:spcPct val="80000"/>
              </a:lnSpc>
              <a:buFont typeface="+mj-lt"/>
              <a:buAutoNum type="arabicPeriod"/>
            </a:pPr>
            <a:r>
              <a:rPr lang="en-US" sz="2000" dirty="0"/>
              <a:t>Psychosis </a:t>
            </a:r>
            <a:r>
              <a:rPr lang="en-US" sz="2000" u="sng" dirty="0" err="1"/>
              <a:t>puerperalis</a:t>
            </a:r>
            <a:r>
              <a:rPr lang="en-US" sz="2000" u="sng" baseline="30000" dirty="0">
                <a:latin typeface="Zapf Dingbats"/>
                <a:ea typeface="Zapf Dingbats"/>
                <a:cs typeface="Zapf Dingbats"/>
                <a:sym typeface="Zapf Dingbats"/>
              </a:rPr>
              <a:t>★</a:t>
            </a:r>
            <a:r>
              <a:rPr lang="en-US" sz="2000" dirty="0"/>
              <a:t> </a:t>
            </a:r>
            <a:r>
              <a:rPr lang="en-US" sz="2000" dirty="0" err="1"/>
              <a:t>matris</a:t>
            </a:r>
            <a:r>
              <a:rPr lang="cs-CZ" sz="2000" dirty="0"/>
              <a:t>.</a:t>
            </a:r>
            <a:endParaRPr lang="en-US" sz="2000" dirty="0"/>
          </a:p>
          <a:p>
            <a:pPr>
              <a:lnSpc>
                <a:spcPct val="80000"/>
              </a:lnSpc>
            </a:pPr>
            <a:endParaRPr lang="en-US" sz="2000" dirty="0"/>
          </a:p>
        </p:txBody>
      </p:sp>
    </p:spTree>
    <p:extLst>
      <p:ext uri="{BB962C8B-B14F-4D97-AF65-F5344CB8AC3E}">
        <p14:creationId xmlns:p14="http://schemas.microsoft.com/office/powerpoint/2010/main" val="195667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cs-CZ" altLang="cs-CZ" sz="3500" dirty="0">
                <a:solidFill>
                  <a:srgbClr val="FF0000"/>
                </a:solidFill>
                <a:latin typeface="Century Schoolbook" panose="02040604050505020304" pitchFamily="18" charset="0"/>
              </a:rPr>
              <a:t>4th </a:t>
            </a:r>
            <a:r>
              <a:rPr lang="cs-CZ" altLang="cs-CZ" sz="3500" dirty="0" err="1">
                <a:solidFill>
                  <a:srgbClr val="FF0000"/>
                </a:solidFill>
                <a:latin typeface="Century Schoolbook" panose="02040604050505020304" pitchFamily="18" charset="0"/>
              </a:rPr>
              <a:t>declension</a:t>
            </a:r>
            <a:r>
              <a:rPr lang="cs-CZ" altLang="cs-CZ" sz="3500" dirty="0">
                <a:solidFill>
                  <a:srgbClr val="FF0000"/>
                </a:solidFill>
                <a:latin typeface="Century Schoolbook" panose="02040604050505020304" pitchFamily="18" charset="0"/>
              </a:rPr>
              <a:t> = u-</a:t>
            </a:r>
            <a:r>
              <a:rPr lang="cs-CZ" altLang="cs-CZ" sz="3500" dirty="0" err="1">
                <a:solidFill>
                  <a:srgbClr val="FF0000"/>
                </a:solidFill>
                <a:latin typeface="Century Schoolbook" panose="02040604050505020304" pitchFamily="18" charset="0"/>
              </a:rPr>
              <a:t>stems</a:t>
            </a:r>
            <a:endParaRPr lang="cs-CZ" altLang="cs-CZ" sz="3500" dirty="0">
              <a:solidFill>
                <a:srgbClr val="FF0000"/>
              </a:solidFill>
              <a:latin typeface="Century Schoolbook" panose="02040604050505020304" pitchFamily="18" charset="0"/>
            </a:endParaRPr>
          </a:p>
        </p:txBody>
      </p:sp>
      <p:sp>
        <p:nvSpPr>
          <p:cNvPr id="10243" name="Rectangle 3"/>
          <p:cNvSpPr>
            <a:spLocks noGrp="1" noChangeArrowheads="1"/>
          </p:cNvSpPr>
          <p:nvPr>
            <p:ph sz="quarter" idx="1"/>
          </p:nvPr>
        </p:nvSpPr>
        <p:spPr>
          <a:xfrm>
            <a:off x="395536" y="1628725"/>
            <a:ext cx="8770937" cy="5400675"/>
          </a:xfrm>
        </p:spPr>
        <p:txBody>
          <a:bodyPr>
            <a:normAutofit/>
          </a:bodyPr>
          <a:lstStyle/>
          <a:p>
            <a:pPr marL="274320" indent="-274320" eaLnBrk="1" fontAlgn="auto" hangingPunct="1">
              <a:lnSpc>
                <a:spcPct val="120000"/>
              </a:lnSpc>
              <a:spcBef>
                <a:spcPts val="0"/>
              </a:spcBef>
              <a:spcAft>
                <a:spcPts val="600"/>
              </a:spcAft>
              <a:buFont typeface="Wingdings 2"/>
              <a:buChar char=""/>
              <a:defRPr/>
            </a:pPr>
            <a:r>
              <a:rPr lang="cs-CZ" altLang="cs-CZ" sz="2800" dirty="0"/>
              <a:t>genitive </a:t>
            </a:r>
            <a:r>
              <a:rPr lang="cs-CZ" altLang="cs-CZ" sz="2800" dirty="0" err="1"/>
              <a:t>singular</a:t>
            </a:r>
            <a:r>
              <a:rPr lang="cs-CZ" altLang="cs-CZ" sz="2800" dirty="0"/>
              <a:t> </a:t>
            </a:r>
            <a:r>
              <a:rPr lang="cs-CZ" altLang="cs-CZ" sz="2800" dirty="0" err="1"/>
              <a:t>ending</a:t>
            </a:r>
            <a:r>
              <a:rPr lang="cs-CZ" altLang="cs-CZ" sz="2800" dirty="0"/>
              <a:t>: </a:t>
            </a:r>
            <a:r>
              <a:rPr lang="cs-CZ" altLang="cs-CZ" sz="2800" b="1" i="1" dirty="0"/>
              <a:t>-</a:t>
            </a:r>
            <a:r>
              <a:rPr lang="cs-CZ" altLang="cs-CZ" sz="2800" b="1" i="1" dirty="0" err="1"/>
              <a:t>ūs</a:t>
            </a:r>
            <a:endParaRPr lang="cs-CZ" altLang="cs-CZ" sz="2800" dirty="0"/>
          </a:p>
          <a:p>
            <a:pPr marL="274320" indent="-274320" eaLnBrk="1" fontAlgn="auto" hangingPunct="1">
              <a:lnSpc>
                <a:spcPct val="120000"/>
              </a:lnSpc>
              <a:spcBef>
                <a:spcPts val="0"/>
              </a:spcBef>
              <a:spcAft>
                <a:spcPts val="600"/>
              </a:spcAft>
              <a:buFont typeface="Wingdings 2"/>
              <a:buChar char=""/>
              <a:defRPr/>
            </a:pPr>
            <a:r>
              <a:rPr lang="cs-CZ" altLang="cs-CZ" sz="2800" dirty="0" err="1"/>
              <a:t>mostly</a:t>
            </a:r>
            <a:r>
              <a:rPr lang="cs-CZ" altLang="cs-CZ" sz="2800" dirty="0"/>
              <a:t> </a:t>
            </a:r>
            <a:r>
              <a:rPr lang="cs-CZ" altLang="cs-CZ" sz="2800" dirty="0" err="1"/>
              <a:t>masculines</a:t>
            </a:r>
            <a:r>
              <a:rPr lang="cs-CZ" altLang="cs-CZ" sz="2800" dirty="0"/>
              <a:t>: </a:t>
            </a:r>
            <a:r>
              <a:rPr lang="cs-CZ" altLang="cs-CZ" sz="2800" i="1" dirty="0" err="1"/>
              <a:t>duct</a:t>
            </a:r>
            <a:r>
              <a:rPr lang="cs-CZ" altLang="cs-CZ" sz="2800" b="1" i="1" dirty="0" err="1">
                <a:solidFill>
                  <a:srgbClr val="FF0000"/>
                </a:solidFill>
              </a:rPr>
              <a:t>us</a:t>
            </a:r>
            <a:r>
              <a:rPr lang="cs-CZ" altLang="cs-CZ" sz="2800" i="1" dirty="0"/>
              <a:t>, </a:t>
            </a:r>
            <a:r>
              <a:rPr lang="cs-CZ" altLang="cs-CZ" sz="2800" b="1" i="1" dirty="0" err="1">
                <a:solidFill>
                  <a:srgbClr val="FF0000"/>
                </a:solidFill>
              </a:rPr>
              <a:t>ūs</a:t>
            </a:r>
            <a:r>
              <a:rPr lang="cs-CZ" altLang="cs-CZ" sz="2800" b="1" i="1" dirty="0"/>
              <a:t>, </a:t>
            </a:r>
            <a:r>
              <a:rPr lang="cs-CZ" altLang="cs-CZ" sz="2800" b="1" i="1" dirty="0">
                <a:solidFill>
                  <a:srgbClr val="FF0000"/>
                </a:solidFill>
              </a:rPr>
              <a:t>m. </a:t>
            </a:r>
            <a:r>
              <a:rPr lang="cs-CZ" altLang="cs-CZ" sz="2800" dirty="0"/>
              <a:t>= </a:t>
            </a:r>
            <a:r>
              <a:rPr lang="cs-CZ" altLang="cs-CZ" sz="2800" dirty="0" err="1"/>
              <a:t>duct</a:t>
            </a:r>
            <a:endParaRPr lang="cs-CZ" altLang="cs-CZ" sz="2800" dirty="0"/>
          </a:p>
          <a:p>
            <a:pPr marL="0" indent="0" eaLnBrk="1" fontAlgn="auto" hangingPunct="1">
              <a:lnSpc>
                <a:spcPct val="120000"/>
              </a:lnSpc>
              <a:spcBef>
                <a:spcPts val="0"/>
              </a:spcBef>
              <a:spcAft>
                <a:spcPts val="600"/>
              </a:spcAft>
              <a:buNone/>
              <a:defRPr/>
            </a:pPr>
            <a:r>
              <a:rPr lang="cs-CZ" altLang="cs-CZ" sz="2600" dirty="0"/>
              <a:t>   (= </a:t>
            </a:r>
            <a:r>
              <a:rPr lang="cs-CZ" altLang="cs-CZ" sz="2600" dirty="0" err="1"/>
              <a:t>mainly</a:t>
            </a:r>
            <a:r>
              <a:rPr lang="cs-CZ" altLang="cs-CZ" sz="2600" dirty="0"/>
              <a:t> </a:t>
            </a:r>
            <a:r>
              <a:rPr lang="cs-CZ" altLang="cs-CZ" sz="2600" dirty="0" err="1"/>
              <a:t>words</a:t>
            </a:r>
            <a:r>
              <a:rPr lang="cs-CZ" altLang="cs-CZ" sz="2600" dirty="0"/>
              <a:t> </a:t>
            </a:r>
            <a:r>
              <a:rPr lang="cs-CZ" altLang="cs-CZ" sz="2600" dirty="0" err="1"/>
              <a:t>with</a:t>
            </a:r>
            <a:r>
              <a:rPr lang="cs-CZ" altLang="cs-CZ" sz="2600" dirty="0"/>
              <a:t> </a:t>
            </a:r>
            <a:r>
              <a:rPr lang="cs-CZ" altLang="cs-CZ" sz="2600" dirty="0" err="1"/>
              <a:t>nom</a:t>
            </a:r>
            <a:r>
              <a:rPr lang="cs-CZ" altLang="cs-CZ" sz="2600" dirty="0"/>
              <a:t>. </a:t>
            </a:r>
            <a:r>
              <a:rPr lang="cs-CZ" altLang="cs-CZ" sz="2600" dirty="0" err="1"/>
              <a:t>sg</a:t>
            </a:r>
            <a:r>
              <a:rPr lang="cs-CZ" altLang="cs-CZ" sz="2600" dirty="0"/>
              <a:t>. </a:t>
            </a:r>
            <a:r>
              <a:rPr lang="cs-CZ" altLang="cs-CZ" sz="2600" dirty="0" err="1"/>
              <a:t>ending</a:t>
            </a:r>
            <a:r>
              <a:rPr lang="cs-CZ" altLang="cs-CZ" sz="2600" dirty="0"/>
              <a:t> </a:t>
            </a:r>
            <a:r>
              <a:rPr lang="cs-CZ" altLang="cs-CZ" sz="2600" i="1" dirty="0"/>
              <a:t>- sus, - </a:t>
            </a:r>
            <a:r>
              <a:rPr lang="cs-CZ" altLang="cs-CZ" sz="2600" i="1" dirty="0" err="1"/>
              <a:t>tus</a:t>
            </a:r>
            <a:r>
              <a:rPr lang="cs-CZ" altLang="cs-CZ" sz="2600" i="1" dirty="0"/>
              <a:t>, - </a:t>
            </a:r>
            <a:r>
              <a:rPr lang="cs-CZ" altLang="cs-CZ" sz="2600" i="1" dirty="0" err="1"/>
              <a:t>xus</a:t>
            </a:r>
            <a:r>
              <a:rPr lang="cs-CZ" altLang="cs-CZ" sz="2600" dirty="0"/>
              <a:t>)</a:t>
            </a:r>
          </a:p>
          <a:p>
            <a:pPr>
              <a:lnSpc>
                <a:spcPct val="120000"/>
              </a:lnSpc>
              <a:spcBef>
                <a:spcPts val="0"/>
              </a:spcBef>
              <a:spcAft>
                <a:spcPts val="600"/>
              </a:spcAft>
              <a:defRPr/>
            </a:pPr>
            <a:r>
              <a:rPr lang="cs-CZ" altLang="cs-CZ" sz="2800" dirty="0" err="1"/>
              <a:t>several</a:t>
            </a:r>
            <a:r>
              <a:rPr lang="cs-CZ" altLang="cs-CZ" sz="2800" dirty="0"/>
              <a:t> </a:t>
            </a:r>
            <a:r>
              <a:rPr lang="cs-CZ" altLang="cs-CZ" sz="2800" dirty="0" err="1"/>
              <a:t>neuters</a:t>
            </a:r>
            <a:r>
              <a:rPr lang="cs-CZ" altLang="cs-CZ" sz="2800" dirty="0"/>
              <a:t>: </a:t>
            </a:r>
            <a:r>
              <a:rPr lang="cs-CZ" altLang="cs-CZ" sz="2800" i="1" dirty="0" err="1"/>
              <a:t>gen</a:t>
            </a:r>
            <a:r>
              <a:rPr lang="cs-CZ" altLang="cs-CZ" sz="2800" b="1" i="1" dirty="0" err="1">
                <a:solidFill>
                  <a:srgbClr val="FF0000"/>
                </a:solidFill>
              </a:rPr>
              <a:t>ū</a:t>
            </a:r>
            <a:r>
              <a:rPr lang="cs-CZ" altLang="cs-CZ" sz="2800" b="1" i="1" dirty="0"/>
              <a:t>, </a:t>
            </a:r>
            <a:r>
              <a:rPr lang="cs-CZ" altLang="cs-CZ" sz="2800" b="1" i="1" dirty="0" err="1">
                <a:solidFill>
                  <a:srgbClr val="FF0000"/>
                </a:solidFill>
              </a:rPr>
              <a:t>ūs</a:t>
            </a:r>
            <a:r>
              <a:rPr lang="cs-CZ" altLang="cs-CZ" sz="2800" b="1" i="1" dirty="0"/>
              <a:t>, </a:t>
            </a:r>
            <a:r>
              <a:rPr lang="cs-CZ" altLang="cs-CZ" sz="2800" b="1" i="1" dirty="0">
                <a:solidFill>
                  <a:srgbClr val="FF0000"/>
                </a:solidFill>
              </a:rPr>
              <a:t>n. </a:t>
            </a:r>
            <a:r>
              <a:rPr lang="cs-CZ" altLang="cs-CZ" sz="2800" dirty="0"/>
              <a:t>= </a:t>
            </a:r>
            <a:r>
              <a:rPr lang="cs-CZ" altLang="cs-CZ" sz="2800" dirty="0" err="1"/>
              <a:t>knee</a:t>
            </a:r>
            <a:endParaRPr lang="cs-CZ" altLang="cs-CZ" sz="2800" dirty="0"/>
          </a:p>
          <a:p>
            <a:pPr>
              <a:lnSpc>
                <a:spcPct val="80000"/>
              </a:lnSpc>
              <a:spcBef>
                <a:spcPts val="600"/>
              </a:spcBef>
              <a:spcAft>
                <a:spcPts val="600"/>
              </a:spcAft>
              <a:defRPr/>
            </a:pPr>
            <a:r>
              <a:rPr lang="cs-CZ" altLang="cs-CZ" sz="2800" dirty="0"/>
              <a:t>gender </a:t>
            </a:r>
            <a:r>
              <a:rPr lang="cs-CZ" altLang="cs-CZ" sz="2800" dirty="0" err="1"/>
              <a:t>exceptions</a:t>
            </a:r>
            <a:r>
              <a:rPr lang="cs-CZ" altLang="cs-CZ" sz="2800" dirty="0"/>
              <a:t>: </a:t>
            </a:r>
            <a:r>
              <a:rPr lang="cs-CZ" altLang="cs-CZ" sz="2800" i="1" dirty="0" err="1"/>
              <a:t>manus</a:t>
            </a:r>
            <a:r>
              <a:rPr lang="cs-CZ" altLang="cs-CZ" sz="2800" i="1" dirty="0"/>
              <a:t>, </a:t>
            </a:r>
            <a:r>
              <a:rPr lang="cs-CZ" sz="2800" i="1" dirty="0" err="1"/>
              <a:t>ūs</a:t>
            </a:r>
            <a:r>
              <a:rPr lang="cs-CZ" altLang="cs-CZ" sz="2800" i="1" dirty="0"/>
              <a:t>, f. </a:t>
            </a:r>
            <a:r>
              <a:rPr lang="cs-CZ" altLang="cs-CZ" sz="2800" dirty="0"/>
              <a:t>= hand</a:t>
            </a:r>
          </a:p>
          <a:p>
            <a:pPr marL="0" indent="0">
              <a:lnSpc>
                <a:spcPct val="80000"/>
              </a:lnSpc>
              <a:spcBef>
                <a:spcPts val="0"/>
              </a:spcBef>
              <a:spcAft>
                <a:spcPts val="600"/>
              </a:spcAft>
              <a:buNone/>
              <a:defRPr/>
            </a:pPr>
            <a:r>
              <a:rPr lang="cs-CZ" altLang="cs-CZ" sz="2800" i="1" dirty="0"/>
              <a:t>			       </a:t>
            </a:r>
            <a:r>
              <a:rPr lang="cs-CZ" altLang="cs-CZ" sz="2800" i="1" dirty="0" err="1"/>
              <a:t>acus</a:t>
            </a:r>
            <a:r>
              <a:rPr lang="cs-CZ" altLang="cs-CZ" sz="2800" i="1" dirty="0"/>
              <a:t>, </a:t>
            </a:r>
            <a:r>
              <a:rPr lang="cs-CZ" sz="2800" i="1" dirty="0" err="1"/>
              <a:t>ūs</a:t>
            </a:r>
            <a:r>
              <a:rPr lang="cs-CZ" sz="2800" i="1" dirty="0"/>
              <a:t>, f. = </a:t>
            </a:r>
            <a:r>
              <a:rPr lang="cs-CZ" sz="2800" dirty="0" err="1"/>
              <a:t>needle</a:t>
            </a:r>
            <a:endParaRPr lang="cs-CZ" sz="2800" dirty="0"/>
          </a:p>
          <a:p>
            <a:pPr marL="0" indent="0">
              <a:lnSpc>
                <a:spcPct val="80000"/>
              </a:lnSpc>
              <a:spcBef>
                <a:spcPts val="0"/>
              </a:spcBef>
              <a:spcAft>
                <a:spcPts val="600"/>
              </a:spcAft>
              <a:buNone/>
              <a:defRPr/>
            </a:pPr>
            <a:r>
              <a:rPr lang="cs-CZ" altLang="cs-CZ" sz="2800" dirty="0"/>
              <a:t>			       + </a:t>
            </a:r>
            <a:r>
              <a:rPr lang="cs-CZ" altLang="cs-CZ" sz="2800" dirty="0" err="1"/>
              <a:t>names</a:t>
            </a:r>
            <a:r>
              <a:rPr lang="cs-CZ" altLang="cs-CZ" sz="2800" dirty="0"/>
              <a:t> of </a:t>
            </a:r>
            <a:r>
              <a:rPr lang="cs-CZ" altLang="cs-CZ" sz="2800" dirty="0" err="1"/>
              <a:t>trees</a:t>
            </a:r>
            <a:endParaRPr lang="cs-CZ" altLang="cs-CZ" sz="2800" dirty="0"/>
          </a:p>
        </p:txBody>
      </p:sp>
    </p:spTree>
    <p:extLst>
      <p:ext uri="{BB962C8B-B14F-4D97-AF65-F5344CB8AC3E}">
        <p14:creationId xmlns:p14="http://schemas.microsoft.com/office/powerpoint/2010/main" val="13694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ka.rs/v3/wp-content/uploads/2013/11/kako_se_lece_x_i_o_no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729" y="980670"/>
            <a:ext cx="6375623" cy="3312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683569" y="332656"/>
            <a:ext cx="7920880" cy="461665"/>
          </a:xfrm>
          <a:prstGeom prst="rect">
            <a:avLst/>
          </a:prstGeom>
          <a:noFill/>
        </p:spPr>
        <p:txBody>
          <a:bodyPr wrap="square" rtlCol="0">
            <a:spAutoFit/>
          </a:bodyPr>
          <a:lstStyle/>
          <a:p>
            <a:r>
              <a:rPr lang="cs-CZ" sz="2400" dirty="0">
                <a:solidFill>
                  <a:srgbClr val="FF0000"/>
                </a:solidFill>
              </a:rPr>
              <a:t>              </a:t>
            </a:r>
            <a:r>
              <a:rPr lang="cs-CZ" sz="2400" dirty="0" err="1">
                <a:solidFill>
                  <a:srgbClr val="FF0000"/>
                </a:solidFill>
              </a:rPr>
              <a:t>Genua</a:t>
            </a:r>
            <a:r>
              <a:rPr lang="cs-CZ" sz="2400" dirty="0">
                <a:solidFill>
                  <a:srgbClr val="FF0000"/>
                </a:solidFill>
              </a:rPr>
              <a:t> </a:t>
            </a:r>
            <a:r>
              <a:rPr lang="cs-CZ" sz="2400" dirty="0" err="1">
                <a:solidFill>
                  <a:srgbClr val="FF0000"/>
                </a:solidFill>
              </a:rPr>
              <a:t>valga</a:t>
            </a:r>
            <a:r>
              <a:rPr lang="cs-CZ" sz="2400" dirty="0">
                <a:solidFill>
                  <a:srgbClr val="FF0000"/>
                </a:solidFill>
              </a:rPr>
              <a:t>			   </a:t>
            </a:r>
            <a:r>
              <a:rPr lang="cs-CZ" sz="2400" dirty="0" err="1">
                <a:solidFill>
                  <a:srgbClr val="FF0000"/>
                </a:solidFill>
              </a:rPr>
              <a:t>Genua</a:t>
            </a:r>
            <a:r>
              <a:rPr lang="cs-CZ" sz="2400" dirty="0">
                <a:solidFill>
                  <a:srgbClr val="FF0000"/>
                </a:solidFill>
              </a:rPr>
              <a:t> </a:t>
            </a:r>
            <a:r>
              <a:rPr lang="cs-CZ" sz="2400" dirty="0" err="1">
                <a:solidFill>
                  <a:srgbClr val="FF0000"/>
                </a:solidFill>
              </a:rPr>
              <a:t>vara</a:t>
            </a:r>
            <a:endParaRPr lang="cs-CZ" sz="2400" dirty="0">
              <a:solidFill>
                <a:srgbClr val="FF0000"/>
              </a:solidFill>
            </a:endParaRPr>
          </a:p>
        </p:txBody>
      </p:sp>
      <p:pic>
        <p:nvPicPr>
          <p:cNvPr id="5" name="Picture 2" descr="http://www.medicalinfo.info/wp-content/uploads/2015/08/hallux_valgus_prae_abb1.jpg"/>
          <p:cNvPicPr>
            <a:picLocks noChangeAspect="1" noChangeArrowheads="1"/>
          </p:cNvPicPr>
          <p:nvPr/>
        </p:nvPicPr>
        <p:blipFill>
          <a:blip r:embed="rId4" cstate="print"/>
          <a:srcRect/>
          <a:stretch>
            <a:fillRect/>
          </a:stretch>
        </p:blipFill>
        <p:spPr bwMode="auto">
          <a:xfrm>
            <a:off x="1580754" y="4365104"/>
            <a:ext cx="2271166" cy="1801512"/>
          </a:xfrm>
          <a:prstGeom prst="rect">
            <a:avLst/>
          </a:prstGeom>
          <a:noFill/>
        </p:spPr>
      </p:pic>
      <p:sp>
        <p:nvSpPr>
          <p:cNvPr id="3" name="Obdélník 2"/>
          <p:cNvSpPr/>
          <p:nvPr/>
        </p:nvSpPr>
        <p:spPr>
          <a:xfrm>
            <a:off x="4176464" y="4726885"/>
            <a:ext cx="5148064" cy="646331"/>
          </a:xfrm>
          <a:prstGeom prst="rect">
            <a:avLst/>
          </a:prstGeom>
        </p:spPr>
        <p:txBody>
          <a:bodyPr wrap="square">
            <a:spAutoFit/>
          </a:bodyPr>
          <a:lstStyle/>
          <a:p>
            <a:r>
              <a:rPr lang="cs-CZ" i="1" dirty="0" err="1">
                <a:solidFill>
                  <a:srgbClr val="FF0000"/>
                </a:solidFill>
              </a:rPr>
              <a:t>state</a:t>
            </a:r>
            <a:r>
              <a:rPr lang="cs-CZ" i="1" dirty="0">
                <a:solidFill>
                  <a:srgbClr val="FF0000"/>
                </a:solidFill>
              </a:rPr>
              <a:t> </a:t>
            </a:r>
            <a:r>
              <a:rPr lang="cs-CZ" i="1" dirty="0" err="1">
                <a:solidFill>
                  <a:srgbClr val="FF0000"/>
                </a:solidFill>
              </a:rPr>
              <a:t>after</a:t>
            </a:r>
            <a:r>
              <a:rPr lang="cs-CZ" i="1" dirty="0">
                <a:solidFill>
                  <a:srgbClr val="FF0000"/>
                </a:solidFill>
              </a:rPr>
              <a:t> the </a:t>
            </a:r>
            <a:r>
              <a:rPr lang="cs-CZ" i="1" dirty="0" err="1">
                <a:solidFill>
                  <a:srgbClr val="FF0000"/>
                </a:solidFill>
              </a:rPr>
              <a:t>operation</a:t>
            </a:r>
            <a:r>
              <a:rPr lang="cs-CZ" i="1" dirty="0">
                <a:solidFill>
                  <a:srgbClr val="FF0000"/>
                </a:solidFill>
              </a:rPr>
              <a:t> of </a:t>
            </a:r>
            <a:r>
              <a:rPr lang="cs-CZ" i="1">
                <a:solidFill>
                  <a:srgbClr val="FF0000"/>
                </a:solidFill>
              </a:rPr>
              <a:t>a big toe</a:t>
            </a:r>
            <a:r>
              <a:rPr lang="cs-CZ" i="1" dirty="0">
                <a:solidFill>
                  <a:srgbClr val="FF0000"/>
                </a:solidFill>
              </a:rPr>
              <a:t> </a:t>
            </a:r>
            <a:r>
              <a:rPr lang="cs-CZ" i="1" dirty="0" err="1">
                <a:solidFill>
                  <a:srgbClr val="FF0000"/>
                </a:solidFill>
              </a:rPr>
              <a:t>twisted</a:t>
            </a:r>
            <a:r>
              <a:rPr lang="cs-CZ" i="1" dirty="0">
                <a:solidFill>
                  <a:srgbClr val="FF0000"/>
                </a:solidFill>
              </a:rPr>
              <a:t> </a:t>
            </a:r>
          </a:p>
          <a:p>
            <a:r>
              <a:rPr lang="cs-CZ" i="1" dirty="0" err="1">
                <a:solidFill>
                  <a:srgbClr val="FF0000"/>
                </a:solidFill>
              </a:rPr>
              <a:t>inwards</a:t>
            </a:r>
            <a:r>
              <a:rPr lang="cs-CZ" i="1" dirty="0">
                <a:solidFill>
                  <a:srgbClr val="FF0000"/>
                </a:solidFill>
              </a:rPr>
              <a:t> of the </a:t>
            </a:r>
            <a:r>
              <a:rPr lang="cs-CZ" i="1" dirty="0" err="1">
                <a:solidFill>
                  <a:srgbClr val="FF0000"/>
                </a:solidFill>
              </a:rPr>
              <a:t>left</a:t>
            </a:r>
            <a:r>
              <a:rPr lang="cs-CZ" i="1" dirty="0">
                <a:solidFill>
                  <a:srgbClr val="FF0000"/>
                </a:solidFill>
              </a:rPr>
              <a:t> </a:t>
            </a:r>
            <a:r>
              <a:rPr lang="cs-CZ" i="1" dirty="0" err="1">
                <a:solidFill>
                  <a:srgbClr val="FF0000"/>
                </a:solidFill>
              </a:rPr>
              <a:t>foot</a:t>
            </a:r>
            <a:r>
              <a:rPr lang="cs-CZ" i="1" dirty="0">
                <a:solidFill>
                  <a:srgbClr val="FF0000"/>
                </a:solidFill>
              </a:rPr>
              <a:t>?</a:t>
            </a:r>
          </a:p>
        </p:txBody>
      </p:sp>
    </p:spTree>
    <p:extLst>
      <p:ext uri="{BB962C8B-B14F-4D97-AF65-F5344CB8AC3E}">
        <p14:creationId xmlns:p14="http://schemas.microsoft.com/office/powerpoint/2010/main" val="289872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5616" y="620688"/>
            <a:ext cx="4462976" cy="584775"/>
          </a:xfrm>
          <a:prstGeom prst="rect">
            <a:avLst/>
          </a:prstGeom>
          <a:noFill/>
        </p:spPr>
        <p:txBody>
          <a:bodyPr wrap="square" rtlCol="0">
            <a:spAutoFit/>
          </a:bodyPr>
          <a:lstStyle/>
          <a:p>
            <a:r>
              <a:rPr lang="cs-CZ" sz="3200" dirty="0" err="1">
                <a:solidFill>
                  <a:srgbClr val="FF0000"/>
                </a:solidFill>
              </a:rPr>
              <a:t>Morsus</a:t>
            </a:r>
            <a:endParaRPr lang="cs-CZ" sz="3200" dirty="0">
              <a:solidFill>
                <a:srgbClr val="FF0000"/>
              </a:solidFill>
            </a:endParaRPr>
          </a:p>
        </p:txBody>
      </p:sp>
      <p:pic>
        <p:nvPicPr>
          <p:cNvPr id="35842" name="Picture 2" descr="https://encrypted-tbn3.gstatic.com/images?q=tbn:ANd9GcSJFb3gSmDvhcqJjHkUTlCXmVAh_nl-i9MfCz5A8Jg0Np-D0oNr"/>
          <p:cNvPicPr>
            <a:picLocks noChangeAspect="1" noChangeArrowheads="1"/>
          </p:cNvPicPr>
          <p:nvPr/>
        </p:nvPicPr>
        <p:blipFill>
          <a:blip r:embed="rId3" cstate="print"/>
          <a:srcRect/>
          <a:stretch>
            <a:fillRect/>
          </a:stretch>
        </p:blipFill>
        <p:spPr bwMode="auto">
          <a:xfrm>
            <a:off x="4611985" y="1691629"/>
            <a:ext cx="1400175" cy="2457451"/>
          </a:xfrm>
          <a:prstGeom prst="rect">
            <a:avLst/>
          </a:prstGeom>
          <a:noFill/>
        </p:spPr>
      </p:pic>
      <p:sp>
        <p:nvSpPr>
          <p:cNvPr id="4" name="TextovéPole 3"/>
          <p:cNvSpPr txBox="1"/>
          <p:nvPr/>
        </p:nvSpPr>
        <p:spPr>
          <a:xfrm>
            <a:off x="1244992" y="4543866"/>
            <a:ext cx="6087794" cy="1200329"/>
          </a:xfrm>
          <a:prstGeom prst="rect">
            <a:avLst/>
          </a:prstGeom>
          <a:noFill/>
        </p:spPr>
        <p:txBody>
          <a:bodyPr wrap="square" rtlCol="0">
            <a:spAutoFit/>
          </a:bodyPr>
          <a:lstStyle/>
          <a:p>
            <a:r>
              <a:rPr lang="cs-CZ" b="1" i="1" dirty="0" err="1"/>
              <a:t>morsus</a:t>
            </a:r>
            <a:r>
              <a:rPr lang="cs-CZ" b="1" i="1" dirty="0"/>
              <a:t> </a:t>
            </a:r>
            <a:r>
              <a:rPr lang="cs-CZ" b="1" i="1" dirty="0" err="1"/>
              <a:t>canis</a:t>
            </a:r>
            <a:endParaRPr lang="cs-CZ" b="1" i="1" dirty="0"/>
          </a:p>
          <a:p>
            <a:endParaRPr lang="cs-CZ" dirty="0"/>
          </a:p>
          <a:p>
            <a:endParaRPr lang="cs-CZ" dirty="0"/>
          </a:p>
          <a:p>
            <a:endParaRPr lang="cs-CZ" dirty="0"/>
          </a:p>
        </p:txBody>
      </p:sp>
      <p:pic>
        <p:nvPicPr>
          <p:cNvPr id="7" name="Picture 2"/>
          <p:cNvPicPr>
            <a:picLocks noChangeAspect="1" noChangeArrowheads="1"/>
          </p:cNvPicPr>
          <p:nvPr/>
        </p:nvPicPr>
        <p:blipFill>
          <a:blip r:embed="rId4" cstate="print"/>
          <a:srcRect/>
          <a:stretch>
            <a:fillRect/>
          </a:stretch>
        </p:blipFill>
        <p:spPr bwMode="auto">
          <a:xfrm>
            <a:off x="813479" y="1615233"/>
            <a:ext cx="2562767" cy="2785495"/>
          </a:xfrm>
          <a:prstGeom prst="rect">
            <a:avLst/>
          </a:prstGeom>
          <a:noFill/>
          <a:ln w="9525">
            <a:noFill/>
            <a:miter lim="800000"/>
            <a:headEnd/>
            <a:tailEnd/>
          </a:ln>
          <a:effectLst/>
        </p:spPr>
      </p:pic>
      <p:sp>
        <p:nvSpPr>
          <p:cNvPr id="8" name="TextovéPole 7"/>
          <p:cNvSpPr txBox="1"/>
          <p:nvPr/>
        </p:nvSpPr>
        <p:spPr>
          <a:xfrm>
            <a:off x="4727060" y="4726885"/>
            <a:ext cx="3949396" cy="646331"/>
          </a:xfrm>
          <a:prstGeom prst="rect">
            <a:avLst/>
          </a:prstGeom>
          <a:noFill/>
        </p:spPr>
        <p:txBody>
          <a:bodyPr wrap="square" rtlCol="0">
            <a:spAutoFit/>
          </a:bodyPr>
          <a:lstStyle/>
          <a:p>
            <a:pPr marL="285750" indent="-285750">
              <a:buFont typeface="Wingdings"/>
              <a:buChar char="à"/>
            </a:pPr>
            <a:r>
              <a:rPr lang="cs-CZ" b="1" dirty="0" err="1">
                <a:solidFill>
                  <a:srgbClr val="FF0000"/>
                </a:solidFill>
              </a:rPr>
              <a:t>Create</a:t>
            </a:r>
            <a:r>
              <a:rPr lang="cs-CZ" b="1" dirty="0">
                <a:solidFill>
                  <a:srgbClr val="FF0000"/>
                </a:solidFill>
              </a:rPr>
              <a:t> </a:t>
            </a:r>
            <a:r>
              <a:rPr lang="cs-CZ" b="1" dirty="0" err="1">
                <a:solidFill>
                  <a:srgbClr val="FF0000"/>
                </a:solidFill>
              </a:rPr>
              <a:t>diagnoses</a:t>
            </a:r>
            <a:r>
              <a:rPr lang="cs-CZ" b="1" dirty="0">
                <a:solidFill>
                  <a:srgbClr val="FF0000"/>
                </a:solidFill>
              </a:rPr>
              <a:t>   </a:t>
            </a:r>
          </a:p>
          <a:p>
            <a:r>
              <a:rPr lang="cs-CZ" b="1" dirty="0">
                <a:solidFill>
                  <a:srgbClr val="FF0000"/>
                </a:solidFill>
              </a:rPr>
              <a:t>     </a:t>
            </a:r>
            <a:r>
              <a:rPr lang="cs-CZ" b="1" dirty="0" err="1">
                <a:solidFill>
                  <a:srgbClr val="FF0000"/>
                </a:solidFill>
              </a:rPr>
              <a:t>according</a:t>
            </a:r>
            <a:r>
              <a:rPr lang="cs-CZ" b="1" dirty="0">
                <a:solidFill>
                  <a:srgbClr val="FF0000"/>
                </a:solidFill>
              </a:rPr>
              <a:t> to the </a:t>
            </a:r>
            <a:r>
              <a:rPr lang="cs-CZ" b="1" dirty="0" err="1">
                <a:solidFill>
                  <a:srgbClr val="FF0000"/>
                </a:solidFill>
              </a:rPr>
              <a:t>pictures</a:t>
            </a:r>
            <a:r>
              <a:rPr lang="cs-CZ" b="1" dirty="0">
                <a:solidFill>
                  <a:srgbClr val="FF0000"/>
                </a:solidFill>
              </a:rPr>
              <a:t>!</a:t>
            </a:r>
          </a:p>
        </p:txBody>
      </p:sp>
      <p:sp>
        <p:nvSpPr>
          <p:cNvPr id="9" name="TextovéPole 8"/>
          <p:cNvSpPr txBox="1"/>
          <p:nvPr/>
        </p:nvSpPr>
        <p:spPr>
          <a:xfrm>
            <a:off x="6324701" y="2782669"/>
            <a:ext cx="1487659" cy="646331"/>
          </a:xfrm>
          <a:prstGeom prst="rect">
            <a:avLst/>
          </a:prstGeom>
          <a:noFill/>
        </p:spPr>
        <p:txBody>
          <a:bodyPr wrap="square" rtlCol="0">
            <a:spAutoFit/>
          </a:bodyPr>
          <a:lstStyle/>
          <a:p>
            <a:r>
              <a:rPr lang="cs-CZ" b="1" i="1" dirty="0" err="1"/>
              <a:t>morsus</a:t>
            </a:r>
            <a:r>
              <a:rPr lang="cs-CZ" b="1" i="1" dirty="0"/>
              <a:t> </a:t>
            </a:r>
            <a:r>
              <a:rPr lang="cs-CZ" b="1" i="1" dirty="0" err="1"/>
              <a:t>serpentis</a:t>
            </a:r>
            <a:endParaRPr lang="cs-CZ" b="1" i="1" dirty="0"/>
          </a:p>
        </p:txBody>
      </p:sp>
    </p:spTree>
    <p:extLst>
      <p:ext uri="{BB962C8B-B14F-4D97-AF65-F5344CB8AC3E}">
        <p14:creationId xmlns:p14="http://schemas.microsoft.com/office/powerpoint/2010/main" val="80149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9991533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890152" cy="4493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259632" y="663079"/>
            <a:ext cx="4320480" cy="584775"/>
          </a:xfrm>
          <a:prstGeom prst="rect">
            <a:avLst/>
          </a:prstGeom>
          <a:noFill/>
        </p:spPr>
        <p:txBody>
          <a:bodyPr wrap="square" rtlCol="0">
            <a:spAutoFit/>
          </a:bodyPr>
          <a:lstStyle/>
          <a:p>
            <a:r>
              <a:rPr lang="cs-CZ" sz="3200" dirty="0" err="1">
                <a:solidFill>
                  <a:srgbClr val="FF0000"/>
                </a:solidFill>
              </a:rPr>
              <a:t>Decubitus</a:t>
            </a:r>
            <a:r>
              <a:rPr lang="cs-CZ" sz="3200" dirty="0">
                <a:solidFill>
                  <a:srgbClr val="FF0000"/>
                </a:solidFill>
              </a:rPr>
              <a:t> </a:t>
            </a:r>
            <a:r>
              <a:rPr lang="cs-CZ" sz="3200" dirty="0" err="1">
                <a:solidFill>
                  <a:srgbClr val="FF0000"/>
                </a:solidFill>
              </a:rPr>
              <a:t>profundus</a:t>
            </a:r>
            <a:endParaRPr lang="cs-CZ" sz="3200" dirty="0">
              <a:solidFill>
                <a:srgbClr val="FF0000"/>
              </a:solidFill>
            </a:endParaRPr>
          </a:p>
        </p:txBody>
      </p:sp>
    </p:spTree>
    <p:extLst>
      <p:ext uri="{BB962C8B-B14F-4D97-AF65-F5344CB8AC3E}">
        <p14:creationId xmlns:p14="http://schemas.microsoft.com/office/powerpoint/2010/main" val="162771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427530"/>
            <a:ext cx="8229600" cy="553198"/>
          </a:xfrm>
          <a:prstGeom prst="rect">
            <a:avLst/>
          </a:prstGeom>
        </p:spPr>
        <p:txBody>
          <a:bodyPr>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2400" dirty="0" err="1">
                <a:solidFill>
                  <a:srgbClr val="FF0000"/>
                </a:solidFill>
                <a:latin typeface="Georgia" panose="02040502050405020303" pitchFamily="18" charset="0"/>
                <a:cs typeface="Cambria"/>
              </a:rPr>
              <a:t>Abscessus</a:t>
            </a:r>
            <a:endParaRPr lang="en-US" sz="2400" dirty="0">
              <a:solidFill>
                <a:srgbClr val="FF0000"/>
              </a:solidFill>
              <a:latin typeface="Georgia" panose="02040502050405020303" pitchFamily="18" charset="0"/>
              <a:cs typeface="Cambria"/>
            </a:endParaRPr>
          </a:p>
        </p:txBody>
      </p:sp>
      <p:pic>
        <p:nvPicPr>
          <p:cNvPr id="5" name="Picture 3"/>
          <p:cNvPicPr>
            <a:picLocks noChangeAspect="1"/>
          </p:cNvPicPr>
          <p:nvPr/>
        </p:nvPicPr>
        <p:blipFill rotWithShape="1">
          <a:blip r:embed="rId2"/>
          <a:srcRect b="19427"/>
          <a:stretch/>
        </p:blipFill>
        <p:spPr>
          <a:xfrm>
            <a:off x="6488378" y="332656"/>
            <a:ext cx="2404102" cy="1937054"/>
          </a:xfrm>
          <a:prstGeom prst="rect">
            <a:avLst/>
          </a:prstGeom>
        </p:spPr>
      </p:pic>
      <p:sp>
        <p:nvSpPr>
          <p:cNvPr id="6" name="TextBox 6"/>
          <p:cNvSpPr txBox="1"/>
          <p:nvPr/>
        </p:nvSpPr>
        <p:spPr>
          <a:xfrm>
            <a:off x="179512" y="2348880"/>
            <a:ext cx="8712968" cy="430887"/>
          </a:xfrm>
          <a:prstGeom prst="rect">
            <a:avLst/>
          </a:prstGeom>
          <a:solidFill>
            <a:schemeClr val="bg2">
              <a:lumMod val="75000"/>
            </a:schemeClr>
          </a:solidFill>
        </p:spPr>
        <p:txBody>
          <a:bodyPr wrap="square" rtlCol="0">
            <a:spAutoFit/>
          </a:bodyPr>
          <a:lstStyle/>
          <a:p>
            <a:pPr marL="109728" algn="ctr">
              <a:defRPr/>
            </a:pPr>
            <a:r>
              <a:rPr lang="cs-CZ" sz="2200" dirty="0" err="1">
                <a:latin typeface="Cambria"/>
                <a:cs typeface="Cambria"/>
              </a:rPr>
              <a:t>abscessus</a:t>
            </a:r>
            <a:r>
              <a:rPr lang="cs-CZ" sz="2200" dirty="0">
                <a:latin typeface="Cambria"/>
                <a:cs typeface="Cambria"/>
              </a:rPr>
              <a:t> (4x)</a:t>
            </a:r>
            <a:r>
              <a:rPr lang="cs-CZ" sz="2200" dirty="0">
                <a:solidFill>
                  <a:srgbClr val="CB0202"/>
                </a:solidFill>
                <a:latin typeface="Cambria"/>
                <a:ea typeface="Wingdings"/>
                <a:cs typeface="Cambria"/>
                <a:sym typeface="Wingdings"/>
              </a:rPr>
              <a:t></a:t>
            </a:r>
            <a:r>
              <a:rPr lang="cs-CZ" sz="2200" dirty="0">
                <a:latin typeface="Cambria"/>
                <a:ea typeface="Wingdings"/>
                <a:cs typeface="Cambria"/>
                <a:sym typeface="Wingdings"/>
              </a:rPr>
              <a:t> </a:t>
            </a:r>
            <a:r>
              <a:rPr lang="cs-CZ" sz="2200" dirty="0" err="1">
                <a:latin typeface="Cambria"/>
                <a:cs typeface="Cambria"/>
              </a:rPr>
              <a:t>abscessuum</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abscessum</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abscessibus</a:t>
            </a:r>
            <a:endParaRPr lang="cs-CZ" sz="2200" dirty="0">
              <a:latin typeface="Cambria"/>
              <a:cs typeface="Cambria"/>
            </a:endParaRPr>
          </a:p>
        </p:txBody>
      </p:sp>
      <p:sp>
        <p:nvSpPr>
          <p:cNvPr id="7" name="Content Placeholder 2"/>
          <p:cNvSpPr txBox="1">
            <a:spLocks/>
          </p:cNvSpPr>
          <p:nvPr/>
        </p:nvSpPr>
        <p:spPr>
          <a:xfrm>
            <a:off x="683568" y="2852936"/>
            <a:ext cx="7992888" cy="3485852"/>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14350" indent="-514350">
              <a:buFont typeface="+mj-lt"/>
              <a:buAutoNum type="arabicPeriod"/>
            </a:pPr>
            <a:r>
              <a:rPr lang="en-US" sz="2200" dirty="0" err="1">
                <a:latin typeface="Cambria"/>
                <a:cs typeface="Cambria"/>
              </a:rPr>
              <a:t>causae</a:t>
            </a:r>
            <a:r>
              <a:rPr lang="en-US" sz="2200" dirty="0">
                <a:latin typeface="Cambria"/>
                <a:cs typeface="Cambria"/>
              </a:rPr>
              <a:t> ________________ </a:t>
            </a:r>
          </a:p>
          <a:p>
            <a:pPr marL="514350" indent="-514350">
              <a:buFont typeface="+mj-lt"/>
              <a:buAutoNum type="arabicPeriod"/>
            </a:pPr>
            <a:r>
              <a:rPr lang="en-US" sz="2200" dirty="0">
                <a:latin typeface="Cambria"/>
                <a:cs typeface="Cambria"/>
              </a:rPr>
              <a:t>________________ </a:t>
            </a:r>
            <a:r>
              <a:rPr lang="en-US" sz="2200" dirty="0" err="1">
                <a:latin typeface="Cambria"/>
                <a:cs typeface="Cambria"/>
              </a:rPr>
              <a:t>ductus</a:t>
            </a:r>
            <a:r>
              <a:rPr lang="en-US" sz="2200" dirty="0">
                <a:latin typeface="Cambria"/>
                <a:cs typeface="Cambria"/>
              </a:rPr>
              <a:t> </a:t>
            </a:r>
            <a:r>
              <a:rPr lang="en-US" sz="2200" dirty="0" err="1">
                <a:latin typeface="Cambria"/>
                <a:cs typeface="Cambria"/>
              </a:rPr>
              <a:t>choledochi</a:t>
            </a:r>
            <a:endParaRPr lang="en-US" sz="2200" dirty="0">
              <a:latin typeface="Cambria"/>
              <a:cs typeface="Cambria"/>
            </a:endParaRPr>
          </a:p>
          <a:p>
            <a:pPr marL="514350" indent="-514350">
              <a:buFont typeface="+mj-lt"/>
              <a:buAutoNum type="arabicPeriod"/>
            </a:pPr>
            <a:r>
              <a:rPr lang="en-US" sz="2200" dirty="0" err="1">
                <a:latin typeface="Cambria"/>
                <a:cs typeface="Cambria"/>
              </a:rPr>
              <a:t>excisio</a:t>
            </a:r>
            <a:r>
              <a:rPr lang="en-US" sz="2200" dirty="0">
                <a:latin typeface="Cambria"/>
                <a:cs typeface="Cambria"/>
              </a:rPr>
              <a:t> ________________ </a:t>
            </a:r>
            <a:r>
              <a:rPr lang="en-US" sz="2200" dirty="0" err="1">
                <a:latin typeface="Cambria"/>
                <a:cs typeface="Cambria"/>
              </a:rPr>
              <a:t>dolorosi</a:t>
            </a:r>
            <a:r>
              <a:rPr lang="en-US" sz="2200" dirty="0">
                <a:latin typeface="Cambria"/>
                <a:cs typeface="Cambria"/>
              </a:rPr>
              <a:t> </a:t>
            </a:r>
            <a:r>
              <a:rPr lang="en-US" sz="2200" dirty="0" err="1">
                <a:latin typeface="Cambria"/>
                <a:cs typeface="Cambria"/>
              </a:rPr>
              <a:t>ani</a:t>
            </a:r>
            <a:endParaRPr lang="en-US" sz="2200" dirty="0">
              <a:latin typeface="Cambria"/>
              <a:cs typeface="Cambria"/>
            </a:endParaRPr>
          </a:p>
          <a:p>
            <a:pPr marL="514350" indent="-514350">
              <a:buFont typeface="+mj-lt"/>
              <a:buAutoNum type="arabicPeriod"/>
            </a:pPr>
            <a:r>
              <a:rPr lang="en-US" sz="2200" dirty="0" err="1">
                <a:latin typeface="Cambria"/>
                <a:cs typeface="Cambria"/>
              </a:rPr>
              <a:t>operatio</a:t>
            </a:r>
            <a:r>
              <a:rPr lang="en-US" sz="2200" dirty="0">
                <a:latin typeface="Cambria"/>
                <a:cs typeface="Cambria"/>
              </a:rPr>
              <a:t> meatus </a:t>
            </a:r>
            <a:r>
              <a:rPr lang="en-US" sz="2200" dirty="0" err="1">
                <a:latin typeface="Cambria"/>
                <a:cs typeface="Cambria"/>
              </a:rPr>
              <a:t>acustici</a:t>
            </a:r>
            <a:r>
              <a:rPr lang="en-US" sz="2200" dirty="0">
                <a:latin typeface="Cambria"/>
                <a:cs typeface="Cambria"/>
              </a:rPr>
              <a:t> sine ________________ </a:t>
            </a:r>
            <a:r>
              <a:rPr lang="en-US" sz="2200" dirty="0" err="1">
                <a:latin typeface="Cambria"/>
                <a:cs typeface="Cambria"/>
              </a:rPr>
              <a:t>secundario</a:t>
            </a:r>
            <a:endParaRPr lang="en-US" sz="2200" dirty="0">
              <a:latin typeface="Cambria"/>
              <a:cs typeface="Cambria"/>
            </a:endParaRPr>
          </a:p>
          <a:p>
            <a:pPr marL="514350" indent="-514350">
              <a:buFont typeface="+mj-lt"/>
              <a:buAutoNum type="arabicPeriod"/>
            </a:pPr>
            <a:r>
              <a:rPr lang="en-US" sz="2200" dirty="0">
                <a:latin typeface="Cambria"/>
                <a:cs typeface="Cambria"/>
              </a:rPr>
              <a:t>________________ </a:t>
            </a:r>
            <a:r>
              <a:rPr lang="en-US" sz="2200" dirty="0" err="1">
                <a:latin typeface="Cambria"/>
                <a:cs typeface="Cambria"/>
              </a:rPr>
              <a:t>secundarii</a:t>
            </a:r>
            <a:r>
              <a:rPr lang="en-US" sz="2200" dirty="0">
                <a:latin typeface="Cambria"/>
                <a:cs typeface="Cambria"/>
              </a:rPr>
              <a:t> in </a:t>
            </a:r>
            <a:r>
              <a:rPr lang="en-US" sz="2200" dirty="0" err="1">
                <a:latin typeface="Cambria"/>
                <a:cs typeface="Cambria"/>
              </a:rPr>
              <a:t>vulneribus</a:t>
            </a:r>
            <a:r>
              <a:rPr lang="en-US" sz="2200" dirty="0">
                <a:latin typeface="Cambria"/>
                <a:cs typeface="Cambria"/>
              </a:rPr>
              <a:t> </a:t>
            </a:r>
            <a:r>
              <a:rPr lang="en-US" sz="2200" dirty="0" err="1">
                <a:latin typeface="Cambria"/>
                <a:cs typeface="Cambria"/>
              </a:rPr>
              <a:t>operativis</a:t>
            </a:r>
            <a:endParaRPr lang="en-US" sz="2200" dirty="0">
              <a:latin typeface="Cambria"/>
              <a:cs typeface="Cambria"/>
            </a:endParaRPr>
          </a:p>
          <a:p>
            <a:pPr marL="514350" indent="-514350">
              <a:buFont typeface="+mj-lt"/>
              <a:buAutoNum type="arabicPeriod"/>
            </a:pPr>
            <a:r>
              <a:rPr lang="en-US" sz="2200" dirty="0">
                <a:latin typeface="Cambria"/>
                <a:cs typeface="Cambria"/>
              </a:rPr>
              <a:t>status post ________________ </a:t>
            </a:r>
            <a:r>
              <a:rPr lang="cs-CZ" sz="2200" dirty="0" err="1">
                <a:latin typeface="Cambria"/>
                <a:cs typeface="Cambria"/>
              </a:rPr>
              <a:t>cerebri</a:t>
            </a:r>
            <a:endParaRPr lang="en-US" sz="2200" dirty="0">
              <a:latin typeface="Cambria"/>
              <a:cs typeface="Cambria"/>
            </a:endParaRPr>
          </a:p>
          <a:p>
            <a:pPr marL="514350" indent="-514350">
              <a:buFont typeface="+mj-lt"/>
              <a:buAutoNum type="arabicPeriod"/>
            </a:pPr>
            <a:r>
              <a:rPr lang="en-US" sz="2200" dirty="0" err="1">
                <a:latin typeface="Cambria"/>
                <a:cs typeface="Cambria"/>
              </a:rPr>
              <a:t>operatio</a:t>
            </a:r>
            <a:r>
              <a:rPr lang="en-US" sz="2200" dirty="0">
                <a:latin typeface="Cambria"/>
                <a:cs typeface="Cambria"/>
              </a:rPr>
              <a:t> propter ________________ </a:t>
            </a:r>
            <a:r>
              <a:rPr lang="en-US" sz="2200" dirty="0" err="1">
                <a:latin typeface="Cambria"/>
                <a:cs typeface="Cambria"/>
              </a:rPr>
              <a:t>tubarum</a:t>
            </a:r>
            <a:r>
              <a:rPr lang="en-US" sz="2200" dirty="0">
                <a:latin typeface="Cambria"/>
                <a:cs typeface="Cambria"/>
              </a:rPr>
              <a:t> </a:t>
            </a:r>
            <a:r>
              <a:rPr lang="en-US" sz="2200" dirty="0" err="1">
                <a:latin typeface="Cambria"/>
                <a:cs typeface="Cambria"/>
              </a:rPr>
              <a:t>uterinarum</a:t>
            </a:r>
            <a:endParaRPr lang="en-US" sz="2200" dirty="0">
              <a:latin typeface="Cambria"/>
              <a:cs typeface="Cambria"/>
            </a:endParaRPr>
          </a:p>
          <a:p>
            <a:pPr marL="514350" indent="-514350">
              <a:buFont typeface="+mj-lt"/>
              <a:buAutoNum type="arabicPeriod"/>
            </a:pPr>
            <a:r>
              <a:rPr lang="en-US" sz="2200" dirty="0" err="1">
                <a:latin typeface="Cambria"/>
                <a:cs typeface="Cambria"/>
              </a:rPr>
              <a:t>gravida</a:t>
            </a:r>
            <a:r>
              <a:rPr lang="en-US" sz="2200" dirty="0">
                <a:latin typeface="Cambria"/>
                <a:cs typeface="Cambria"/>
              </a:rPr>
              <a:t> cum ________________ </a:t>
            </a:r>
            <a:r>
              <a:rPr lang="en-US" sz="2200" dirty="0" err="1">
                <a:latin typeface="Cambria"/>
                <a:cs typeface="Cambria"/>
              </a:rPr>
              <a:t>dentium</a:t>
            </a:r>
            <a:endParaRPr lang="en-US" sz="2200" dirty="0">
              <a:latin typeface="Cambria"/>
              <a:cs typeface="Cambria"/>
            </a:endParaRPr>
          </a:p>
        </p:txBody>
      </p:sp>
      <p:sp>
        <p:nvSpPr>
          <p:cNvPr id="8" name="Title 1"/>
          <p:cNvSpPr txBox="1">
            <a:spLocks/>
          </p:cNvSpPr>
          <p:nvPr/>
        </p:nvSpPr>
        <p:spPr>
          <a:xfrm>
            <a:off x="467544" y="881531"/>
            <a:ext cx="6069451" cy="12513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2000" dirty="0"/>
              <a:t>= </a:t>
            </a:r>
            <a:r>
              <a:rPr lang="en-US" sz="2000" dirty="0"/>
              <a:t>a collection of pus that has built up within the tissue of the body, it may occur in any kind of solid tissue (lungs, brain, teeth, kidneys and tonsils), but most frequently appears on skin </a:t>
            </a:r>
            <a:endParaRPr lang="en-US" sz="2000" b="1" dirty="0">
              <a:solidFill>
                <a:srgbClr val="CB0202"/>
              </a:solidFill>
              <a:latin typeface="Cambria"/>
              <a:cs typeface="Cambria"/>
            </a:endParaRPr>
          </a:p>
        </p:txBody>
      </p:sp>
    </p:spTree>
    <p:extLst>
      <p:ext uri="{BB962C8B-B14F-4D97-AF65-F5344CB8AC3E}">
        <p14:creationId xmlns:p14="http://schemas.microsoft.com/office/powerpoint/2010/main" val="35162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737185"/>
            <a:ext cx="1512168" cy="584775"/>
          </a:xfrm>
          <a:prstGeom prst="rect">
            <a:avLst/>
          </a:prstGeom>
          <a:noFill/>
        </p:spPr>
        <p:txBody>
          <a:bodyPr wrap="square" rtlCol="0">
            <a:spAutoFit/>
          </a:bodyPr>
          <a:lstStyle/>
          <a:p>
            <a:r>
              <a:rPr lang="cs-CZ" sz="3200" dirty="0">
                <a:solidFill>
                  <a:srgbClr val="FF0000"/>
                </a:solidFill>
              </a:rPr>
              <a:t>In </a:t>
            </a:r>
            <a:r>
              <a:rPr lang="cs-CZ" sz="3200" dirty="0" err="1">
                <a:solidFill>
                  <a:srgbClr val="FF0000"/>
                </a:solidFill>
              </a:rPr>
              <a:t>situ</a:t>
            </a:r>
            <a:endParaRPr lang="cs-CZ" sz="3200" dirty="0">
              <a:solidFill>
                <a:srgbClr val="FF0000"/>
              </a:solidFill>
            </a:endParaRPr>
          </a:p>
        </p:txBody>
      </p:sp>
      <p:sp>
        <p:nvSpPr>
          <p:cNvPr id="3" name="TextovéPole 2"/>
          <p:cNvSpPr txBox="1"/>
          <p:nvPr/>
        </p:nvSpPr>
        <p:spPr>
          <a:xfrm>
            <a:off x="1115616" y="1856936"/>
            <a:ext cx="7216726" cy="3693319"/>
          </a:xfrm>
          <a:prstGeom prst="rect">
            <a:avLst/>
          </a:prstGeom>
          <a:noFill/>
        </p:spPr>
        <p:txBody>
          <a:bodyPr wrap="square" rtlCol="0">
            <a:spAutoFit/>
          </a:bodyPr>
          <a:lstStyle/>
          <a:p>
            <a:r>
              <a:rPr lang="cs-CZ" i="1" dirty="0" err="1"/>
              <a:t>morbus</a:t>
            </a:r>
            <a:r>
              <a:rPr lang="cs-CZ" i="1" dirty="0"/>
              <a:t> </a:t>
            </a:r>
            <a:r>
              <a:rPr lang="cs-CZ" i="1" dirty="0" err="1"/>
              <a:t>ischemicus</a:t>
            </a:r>
            <a:r>
              <a:rPr lang="cs-CZ" i="1" dirty="0"/>
              <a:t> </a:t>
            </a:r>
            <a:r>
              <a:rPr lang="cs-CZ" i="1" dirty="0" err="1"/>
              <a:t>cordis</a:t>
            </a:r>
            <a:r>
              <a:rPr lang="cs-CZ" i="1" dirty="0"/>
              <a:t>, </a:t>
            </a:r>
            <a:r>
              <a:rPr lang="cs-CZ" i="1" dirty="0" err="1"/>
              <a:t>cardiostimulator</a:t>
            </a:r>
            <a:r>
              <a:rPr lang="cs-CZ" i="1" dirty="0"/>
              <a:t> </a:t>
            </a:r>
            <a:r>
              <a:rPr lang="cs-CZ" b="1" i="1" dirty="0"/>
              <a:t>in </a:t>
            </a:r>
            <a:r>
              <a:rPr lang="cs-CZ" b="1" i="1" dirty="0" err="1"/>
              <a:t>situ</a:t>
            </a:r>
            <a:endParaRPr lang="cs-CZ" b="1" i="1" dirty="0"/>
          </a:p>
          <a:p>
            <a:endParaRPr lang="cs-CZ" dirty="0"/>
          </a:p>
          <a:p>
            <a:r>
              <a:rPr lang="cs-CZ" i="1" dirty="0"/>
              <a:t>tumor </a:t>
            </a:r>
            <a:r>
              <a:rPr lang="cs-CZ" i="1" dirty="0" err="1"/>
              <a:t>mammae</a:t>
            </a:r>
            <a:r>
              <a:rPr lang="cs-CZ" i="1" dirty="0"/>
              <a:t> l. sin., </a:t>
            </a:r>
            <a:r>
              <a:rPr lang="cs-CZ" i="1" dirty="0" err="1"/>
              <a:t>implantatus</a:t>
            </a:r>
            <a:r>
              <a:rPr lang="cs-CZ" dirty="0"/>
              <a:t> </a:t>
            </a:r>
            <a:r>
              <a:rPr lang="cs-CZ" b="1" i="1" dirty="0"/>
              <a:t>in </a:t>
            </a:r>
            <a:r>
              <a:rPr lang="cs-CZ" b="1" i="1" dirty="0" err="1"/>
              <a:t>situ</a:t>
            </a:r>
            <a:endParaRPr lang="cs-CZ" b="1" i="1" dirty="0"/>
          </a:p>
          <a:p>
            <a:endParaRPr lang="cs-CZ" dirty="0"/>
          </a:p>
          <a:p>
            <a:endParaRPr lang="cs-CZ" dirty="0"/>
          </a:p>
          <a:p>
            <a:endParaRPr lang="cs-CZ" i="1" dirty="0">
              <a:solidFill>
                <a:srgbClr val="C00000"/>
              </a:solidFill>
            </a:endParaRPr>
          </a:p>
          <a:p>
            <a:r>
              <a:rPr lang="cs-CZ" i="1" dirty="0" err="1">
                <a:solidFill>
                  <a:srgbClr val="C00000"/>
                </a:solidFill>
              </a:rPr>
              <a:t>tear</a:t>
            </a:r>
            <a:r>
              <a:rPr lang="cs-CZ" i="1" dirty="0">
                <a:solidFill>
                  <a:srgbClr val="C00000"/>
                </a:solidFill>
              </a:rPr>
              <a:t> </a:t>
            </a:r>
            <a:r>
              <a:rPr lang="cs-CZ" i="1" dirty="0" err="1">
                <a:solidFill>
                  <a:srgbClr val="C00000"/>
                </a:solidFill>
              </a:rPr>
              <a:t>wound</a:t>
            </a:r>
            <a:r>
              <a:rPr lang="cs-CZ" i="1" dirty="0">
                <a:solidFill>
                  <a:srgbClr val="C00000"/>
                </a:solidFill>
              </a:rPr>
              <a:t> </a:t>
            </a:r>
            <a:r>
              <a:rPr lang="cs-CZ" i="1" dirty="0" err="1">
                <a:solidFill>
                  <a:srgbClr val="C00000"/>
                </a:solidFill>
              </a:rPr>
              <a:t>of</a:t>
            </a:r>
            <a:r>
              <a:rPr lang="cs-CZ" i="1" dirty="0">
                <a:solidFill>
                  <a:srgbClr val="C00000"/>
                </a:solidFill>
              </a:rPr>
              <a:t> </a:t>
            </a:r>
            <a:r>
              <a:rPr lang="cs-CZ" i="1" dirty="0" err="1">
                <a:solidFill>
                  <a:srgbClr val="C00000"/>
                </a:solidFill>
              </a:rPr>
              <a:t>the</a:t>
            </a:r>
            <a:r>
              <a:rPr lang="cs-CZ" i="1" dirty="0">
                <a:solidFill>
                  <a:srgbClr val="C00000"/>
                </a:solidFill>
              </a:rPr>
              <a:t> </a:t>
            </a:r>
            <a:r>
              <a:rPr lang="cs-CZ" i="1" dirty="0" err="1">
                <a:solidFill>
                  <a:srgbClr val="C00000"/>
                </a:solidFill>
              </a:rPr>
              <a:t>head</a:t>
            </a:r>
            <a:r>
              <a:rPr lang="cs-CZ" i="1" dirty="0">
                <a:solidFill>
                  <a:srgbClr val="C00000"/>
                </a:solidFill>
              </a:rPr>
              <a:t>, a </a:t>
            </a:r>
            <a:r>
              <a:rPr lang="cs-CZ" i="1" dirty="0" err="1">
                <a:solidFill>
                  <a:srgbClr val="C00000"/>
                </a:solidFill>
              </a:rPr>
              <a:t>foreign</a:t>
            </a:r>
            <a:r>
              <a:rPr lang="cs-CZ" i="1" dirty="0">
                <a:solidFill>
                  <a:srgbClr val="C00000"/>
                </a:solidFill>
              </a:rPr>
              <a:t> body </a:t>
            </a:r>
            <a:r>
              <a:rPr lang="cs-CZ" b="1" i="1" dirty="0">
                <a:solidFill>
                  <a:srgbClr val="C00000"/>
                </a:solidFill>
              </a:rPr>
              <a:t>in </a:t>
            </a:r>
            <a:r>
              <a:rPr lang="cs-CZ" b="1" i="1" dirty="0" err="1">
                <a:solidFill>
                  <a:srgbClr val="C00000"/>
                </a:solidFill>
              </a:rPr>
              <a:t>the</a:t>
            </a:r>
            <a:r>
              <a:rPr lang="cs-CZ" b="1" i="1" dirty="0">
                <a:solidFill>
                  <a:srgbClr val="C00000"/>
                </a:solidFill>
              </a:rPr>
              <a:t> </a:t>
            </a:r>
            <a:r>
              <a:rPr lang="cs-CZ" b="1" i="1" dirty="0" err="1">
                <a:solidFill>
                  <a:srgbClr val="C00000"/>
                </a:solidFill>
              </a:rPr>
              <a:t>place</a:t>
            </a:r>
            <a:r>
              <a:rPr lang="cs-CZ" i="1" dirty="0">
                <a:solidFill>
                  <a:srgbClr val="C00000"/>
                </a:solidFill>
              </a:rPr>
              <a:t> (</a:t>
            </a:r>
            <a:r>
              <a:rPr lang="cs-CZ" i="1" dirty="0" err="1">
                <a:solidFill>
                  <a:srgbClr val="C00000"/>
                </a:solidFill>
              </a:rPr>
              <a:t>of</a:t>
            </a:r>
            <a:r>
              <a:rPr lang="cs-CZ" i="1" dirty="0">
                <a:solidFill>
                  <a:srgbClr val="C00000"/>
                </a:solidFill>
              </a:rPr>
              <a:t> </a:t>
            </a:r>
            <a:r>
              <a:rPr lang="cs-CZ" i="1" dirty="0" err="1">
                <a:solidFill>
                  <a:srgbClr val="C00000"/>
                </a:solidFill>
              </a:rPr>
              <a:t>the</a:t>
            </a:r>
            <a:r>
              <a:rPr lang="cs-CZ" i="1" dirty="0">
                <a:solidFill>
                  <a:srgbClr val="C00000"/>
                </a:solidFill>
              </a:rPr>
              <a:t> </a:t>
            </a:r>
            <a:r>
              <a:rPr lang="cs-CZ" i="1" dirty="0" err="1">
                <a:solidFill>
                  <a:srgbClr val="C00000"/>
                </a:solidFill>
              </a:rPr>
              <a:t>wound</a:t>
            </a:r>
            <a:r>
              <a:rPr lang="cs-CZ" i="1" dirty="0">
                <a:solidFill>
                  <a:srgbClr val="C00000"/>
                </a:solidFill>
              </a:rPr>
              <a:t>)?</a:t>
            </a:r>
          </a:p>
          <a:p>
            <a:endParaRPr lang="cs-CZ" i="1" dirty="0">
              <a:solidFill>
                <a:srgbClr val="C00000"/>
              </a:solidFill>
            </a:endParaRPr>
          </a:p>
          <a:p>
            <a:r>
              <a:rPr lang="cs-CZ" i="1" dirty="0" err="1">
                <a:solidFill>
                  <a:srgbClr val="C00000"/>
                </a:solidFill>
              </a:rPr>
              <a:t>cancer</a:t>
            </a:r>
            <a:r>
              <a:rPr lang="cs-CZ" i="1" dirty="0">
                <a:solidFill>
                  <a:srgbClr val="C00000"/>
                </a:solidFill>
              </a:rPr>
              <a:t> of the </a:t>
            </a:r>
            <a:r>
              <a:rPr lang="cs-CZ" i="1" dirty="0" err="1">
                <a:solidFill>
                  <a:srgbClr val="C00000"/>
                </a:solidFill>
              </a:rPr>
              <a:t>large</a:t>
            </a:r>
            <a:r>
              <a:rPr lang="cs-CZ" i="1" dirty="0">
                <a:solidFill>
                  <a:srgbClr val="C00000"/>
                </a:solidFill>
              </a:rPr>
              <a:t> </a:t>
            </a:r>
            <a:r>
              <a:rPr lang="cs-CZ" i="1" dirty="0" err="1">
                <a:solidFill>
                  <a:srgbClr val="C00000"/>
                </a:solidFill>
              </a:rPr>
              <a:t>intestine</a:t>
            </a:r>
            <a:r>
              <a:rPr lang="cs-CZ" i="1" dirty="0">
                <a:solidFill>
                  <a:srgbClr val="C00000"/>
                </a:solidFill>
              </a:rPr>
              <a:t>, </a:t>
            </a:r>
            <a:r>
              <a:rPr lang="cs-CZ" i="1" dirty="0" err="1">
                <a:solidFill>
                  <a:srgbClr val="C00000"/>
                </a:solidFill>
              </a:rPr>
              <a:t>carcinoma</a:t>
            </a:r>
            <a:r>
              <a:rPr lang="cs-CZ" i="1" dirty="0">
                <a:solidFill>
                  <a:srgbClr val="C00000"/>
                </a:solidFill>
              </a:rPr>
              <a:t> </a:t>
            </a:r>
            <a:r>
              <a:rPr lang="cs-CZ" b="1" i="1" dirty="0">
                <a:solidFill>
                  <a:srgbClr val="C00000"/>
                </a:solidFill>
              </a:rPr>
              <a:t>in </a:t>
            </a:r>
            <a:r>
              <a:rPr lang="cs-CZ" b="1" i="1" dirty="0" err="1">
                <a:solidFill>
                  <a:srgbClr val="C00000"/>
                </a:solidFill>
              </a:rPr>
              <a:t>its</a:t>
            </a:r>
            <a:r>
              <a:rPr lang="cs-CZ" b="1" i="1" dirty="0">
                <a:solidFill>
                  <a:srgbClr val="C00000"/>
                </a:solidFill>
              </a:rPr>
              <a:t> (</a:t>
            </a:r>
            <a:r>
              <a:rPr lang="cs-CZ" b="1" i="1" dirty="0" err="1">
                <a:solidFill>
                  <a:srgbClr val="C00000"/>
                </a:solidFill>
              </a:rPr>
              <a:t>original</a:t>
            </a:r>
            <a:r>
              <a:rPr lang="cs-CZ" b="1" i="1" dirty="0">
                <a:solidFill>
                  <a:srgbClr val="C00000"/>
                </a:solidFill>
              </a:rPr>
              <a:t>) place</a:t>
            </a:r>
            <a:r>
              <a:rPr lang="cs-CZ" i="1" dirty="0">
                <a:solidFill>
                  <a:srgbClr val="C00000"/>
                </a:solidFill>
              </a:rPr>
              <a:t>?</a:t>
            </a:r>
          </a:p>
          <a:p>
            <a:r>
              <a:rPr lang="cs-CZ" i="1" dirty="0">
                <a:solidFill>
                  <a:srgbClr val="C00000"/>
                </a:solidFill>
              </a:rPr>
              <a:t>			x</a:t>
            </a:r>
          </a:p>
          <a:p>
            <a:r>
              <a:rPr lang="cs-CZ" i="1" dirty="0" err="1">
                <a:solidFill>
                  <a:srgbClr val="C00000"/>
                </a:solidFill>
              </a:rPr>
              <a:t>metastases</a:t>
            </a:r>
            <a:r>
              <a:rPr lang="cs-CZ" i="1" dirty="0">
                <a:solidFill>
                  <a:srgbClr val="C00000"/>
                </a:solidFill>
              </a:rPr>
              <a:t> </a:t>
            </a:r>
            <a:r>
              <a:rPr lang="cs-CZ" i="1" dirty="0" err="1">
                <a:solidFill>
                  <a:srgbClr val="C00000"/>
                </a:solidFill>
              </a:rPr>
              <a:t>of</a:t>
            </a:r>
            <a:r>
              <a:rPr lang="cs-CZ" i="1" dirty="0">
                <a:solidFill>
                  <a:srgbClr val="C00000"/>
                </a:solidFill>
              </a:rPr>
              <a:t> </a:t>
            </a:r>
            <a:r>
              <a:rPr lang="cs-CZ" i="1" dirty="0" err="1">
                <a:solidFill>
                  <a:srgbClr val="C00000"/>
                </a:solidFill>
              </a:rPr>
              <a:t>the</a:t>
            </a:r>
            <a:r>
              <a:rPr lang="cs-CZ" i="1" dirty="0">
                <a:solidFill>
                  <a:srgbClr val="C00000"/>
                </a:solidFill>
              </a:rPr>
              <a:t> tumor </a:t>
            </a:r>
            <a:r>
              <a:rPr lang="cs-CZ" i="1" dirty="0" err="1">
                <a:solidFill>
                  <a:srgbClr val="C00000"/>
                </a:solidFill>
              </a:rPr>
              <a:t>towards</a:t>
            </a:r>
            <a:r>
              <a:rPr lang="cs-CZ" i="1" dirty="0">
                <a:solidFill>
                  <a:srgbClr val="C00000"/>
                </a:solidFill>
              </a:rPr>
              <a:t> </a:t>
            </a:r>
            <a:r>
              <a:rPr lang="cs-CZ" i="1" dirty="0" err="1">
                <a:solidFill>
                  <a:srgbClr val="C00000"/>
                </a:solidFill>
              </a:rPr>
              <a:t>the</a:t>
            </a:r>
            <a:r>
              <a:rPr lang="cs-CZ" i="1" dirty="0">
                <a:solidFill>
                  <a:srgbClr val="C00000"/>
                </a:solidFill>
              </a:rPr>
              <a:t> liver?</a:t>
            </a:r>
          </a:p>
          <a:p>
            <a:endParaRPr lang="cs-CZ" dirty="0"/>
          </a:p>
        </p:txBody>
      </p:sp>
    </p:spTree>
    <p:extLst>
      <p:ext uri="{BB962C8B-B14F-4D97-AF65-F5344CB8AC3E}">
        <p14:creationId xmlns:p14="http://schemas.microsoft.com/office/powerpoint/2010/main" val="76274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sm-verlag.de/blick/blkface/face/dehydr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3024336" cy="4415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23528" y="332656"/>
            <a:ext cx="3096344" cy="830997"/>
          </a:xfrm>
          <a:prstGeom prst="rect">
            <a:avLst/>
          </a:prstGeom>
          <a:noFill/>
        </p:spPr>
        <p:txBody>
          <a:bodyPr wrap="square" rtlCol="0">
            <a:spAutoFit/>
          </a:bodyPr>
          <a:lstStyle/>
          <a:p>
            <a:r>
              <a:rPr lang="cs-CZ" sz="2400" dirty="0">
                <a:solidFill>
                  <a:srgbClr val="FF0000"/>
                </a:solidFill>
              </a:rPr>
              <a:t>Facies </a:t>
            </a:r>
            <a:r>
              <a:rPr lang="cs-CZ" sz="2400" dirty="0" err="1">
                <a:solidFill>
                  <a:srgbClr val="FF0000"/>
                </a:solidFill>
              </a:rPr>
              <a:t>Hippocratica</a:t>
            </a:r>
            <a:r>
              <a:rPr lang="cs-CZ" sz="2400" dirty="0">
                <a:solidFill>
                  <a:srgbClr val="FF0000"/>
                </a:solidFill>
              </a:rPr>
              <a:t> = facies </a:t>
            </a:r>
            <a:r>
              <a:rPr lang="cs-CZ" sz="2400" dirty="0" err="1">
                <a:solidFill>
                  <a:srgbClr val="FF0000"/>
                </a:solidFill>
              </a:rPr>
              <a:t>abdominalis</a:t>
            </a:r>
            <a:endParaRPr lang="cs-CZ" sz="2400" dirty="0">
              <a:solidFill>
                <a:srgbClr val="FF0000"/>
              </a:solidFill>
            </a:endParaRPr>
          </a:p>
        </p:txBody>
      </p:sp>
      <p:sp>
        <p:nvSpPr>
          <p:cNvPr id="3" name="TextovéPole 2"/>
          <p:cNvSpPr txBox="1"/>
          <p:nvPr/>
        </p:nvSpPr>
        <p:spPr>
          <a:xfrm>
            <a:off x="3563888" y="350654"/>
            <a:ext cx="5328592" cy="2862322"/>
          </a:xfrm>
          <a:prstGeom prst="rect">
            <a:avLst/>
          </a:prstGeom>
          <a:noFill/>
        </p:spPr>
        <p:txBody>
          <a:bodyPr wrap="square" rtlCol="0">
            <a:spAutoFit/>
          </a:bodyPr>
          <a:lstStyle/>
          <a:p>
            <a:r>
              <a:rPr lang="en-US" dirty="0"/>
              <a:t>The facial expression produced by impending death or long illness (accompanied by pain), excessive evacuations, excessive hunger, and the like, e.g.</a:t>
            </a:r>
            <a:r>
              <a:rPr lang="cs-CZ" dirty="0"/>
              <a:t> </a:t>
            </a:r>
            <a:r>
              <a:rPr lang="en-US" dirty="0"/>
              <a:t>by peritonitis (inflammation of peritoneum) or cholera.</a:t>
            </a:r>
          </a:p>
          <a:p>
            <a:endParaRPr lang="en-US" dirty="0"/>
          </a:p>
          <a:p>
            <a:r>
              <a:rPr lang="en-US" dirty="0"/>
              <a:t>The nose is sharp, the eyes sunken, the temples fallen in, the ears cold and drawn in and their lobes distorted, the skin of the face hard, stretched and dry, and the </a:t>
            </a:r>
            <a:r>
              <a:rPr lang="en-US" dirty="0" err="1"/>
              <a:t>colour</a:t>
            </a:r>
            <a:r>
              <a:rPr lang="en-US" dirty="0"/>
              <a:t> of the face pale or dusky.</a:t>
            </a:r>
          </a:p>
        </p:txBody>
      </p:sp>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303485"/>
            <a:ext cx="4608512" cy="2959860"/>
          </a:xfrm>
          <a:prstGeom prst="rect">
            <a:avLst/>
          </a:prstGeom>
        </p:spPr>
      </p:pic>
    </p:spTree>
    <p:extLst>
      <p:ext uri="{BB962C8B-B14F-4D97-AF65-F5344CB8AC3E}">
        <p14:creationId xmlns:p14="http://schemas.microsoft.com/office/powerpoint/2010/main" val="192705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060848"/>
            <a:ext cx="3199619" cy="3999523"/>
          </a:xfrm>
          <a:prstGeom prst="rect">
            <a:avLst/>
          </a:prstGeom>
        </p:spPr>
      </p:pic>
      <p:sp>
        <p:nvSpPr>
          <p:cNvPr id="3" name="TextovéPole 2"/>
          <p:cNvSpPr txBox="1"/>
          <p:nvPr/>
        </p:nvSpPr>
        <p:spPr>
          <a:xfrm>
            <a:off x="5868144" y="620688"/>
            <a:ext cx="2736304" cy="1154162"/>
          </a:xfrm>
          <a:prstGeom prst="rect">
            <a:avLst/>
          </a:prstGeom>
          <a:noFill/>
        </p:spPr>
        <p:txBody>
          <a:bodyPr wrap="square" rtlCol="0">
            <a:spAutoFit/>
          </a:bodyPr>
          <a:lstStyle/>
          <a:p>
            <a:pPr>
              <a:spcAft>
                <a:spcPts val="600"/>
              </a:spcAft>
            </a:pPr>
            <a:r>
              <a:rPr lang="cs-CZ" sz="2400" dirty="0">
                <a:solidFill>
                  <a:srgbClr val="FF0000"/>
                </a:solidFill>
              </a:rPr>
              <a:t>Facies </a:t>
            </a:r>
            <a:r>
              <a:rPr lang="cs-CZ" sz="2400" dirty="0" err="1">
                <a:solidFill>
                  <a:srgbClr val="FF0000"/>
                </a:solidFill>
              </a:rPr>
              <a:t>dolorosa</a:t>
            </a:r>
            <a:r>
              <a:rPr lang="cs-CZ" sz="2400" dirty="0">
                <a:solidFill>
                  <a:srgbClr val="FF0000"/>
                </a:solidFill>
              </a:rPr>
              <a:t> </a:t>
            </a:r>
          </a:p>
          <a:p>
            <a:pPr>
              <a:spcAft>
                <a:spcPts val="600"/>
              </a:spcAft>
            </a:pPr>
            <a:r>
              <a:rPr lang="cs-CZ" sz="2000" dirty="0"/>
              <a:t>= </a:t>
            </a:r>
            <a:r>
              <a:rPr lang="cs-CZ" sz="2000" dirty="0" err="1"/>
              <a:t>facial</a:t>
            </a:r>
            <a:r>
              <a:rPr lang="cs-CZ" sz="2000" dirty="0"/>
              <a:t> </a:t>
            </a:r>
            <a:r>
              <a:rPr lang="cs-CZ" sz="2000" dirty="0" err="1"/>
              <a:t>expression</a:t>
            </a:r>
            <a:r>
              <a:rPr lang="cs-CZ" sz="2000" dirty="0"/>
              <a:t> </a:t>
            </a:r>
            <a:r>
              <a:rPr lang="cs-CZ" sz="2000" dirty="0" err="1"/>
              <a:t>showing</a:t>
            </a:r>
            <a:r>
              <a:rPr lang="cs-CZ" sz="2000" dirty="0"/>
              <a:t> </a:t>
            </a:r>
            <a:r>
              <a:rPr lang="cs-CZ" sz="2000" dirty="0" err="1"/>
              <a:t>signs</a:t>
            </a:r>
            <a:r>
              <a:rPr lang="cs-CZ" sz="2000" dirty="0"/>
              <a:t> of </a:t>
            </a:r>
            <a:r>
              <a:rPr lang="cs-CZ" sz="2000" dirty="0" err="1"/>
              <a:t>pain</a:t>
            </a:r>
            <a:endParaRPr lang="cs-CZ" sz="2000" dirty="0"/>
          </a:p>
        </p:txBody>
      </p:sp>
      <p:pic>
        <p:nvPicPr>
          <p:cNvPr id="4" name="Picture 2" descr="http://www.uni-regensburg.de/Fakultaeten/phil_Fak_II/Psychologie/Psy_II/beautycheck/english/durchschnittsgesichter/m(01-32)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07" y="2139280"/>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94673" y="620688"/>
            <a:ext cx="2825199" cy="1461939"/>
          </a:xfrm>
          <a:prstGeom prst="rect">
            <a:avLst/>
          </a:prstGeom>
          <a:noFill/>
        </p:spPr>
        <p:txBody>
          <a:bodyPr wrap="square" rtlCol="0">
            <a:spAutoFit/>
          </a:bodyPr>
          <a:lstStyle/>
          <a:p>
            <a:pPr>
              <a:spcAft>
                <a:spcPts val="600"/>
              </a:spcAft>
            </a:pPr>
            <a:r>
              <a:rPr lang="cs-CZ" sz="2400" dirty="0">
                <a:solidFill>
                  <a:srgbClr val="FF0000"/>
                </a:solidFill>
              </a:rPr>
              <a:t>Facies </a:t>
            </a:r>
            <a:r>
              <a:rPr lang="cs-CZ" sz="2400" dirty="0" err="1">
                <a:solidFill>
                  <a:srgbClr val="FF0000"/>
                </a:solidFill>
              </a:rPr>
              <a:t>composita</a:t>
            </a:r>
            <a:r>
              <a:rPr lang="cs-CZ" sz="2400" dirty="0">
                <a:solidFill>
                  <a:srgbClr val="FF0000"/>
                </a:solidFill>
              </a:rPr>
              <a:t> </a:t>
            </a:r>
          </a:p>
          <a:p>
            <a:r>
              <a:rPr lang="cs-CZ" sz="2000" dirty="0"/>
              <a:t>= </a:t>
            </a:r>
            <a:r>
              <a:rPr lang="cs-CZ" sz="2000" dirty="0" err="1"/>
              <a:t>normal</a:t>
            </a:r>
            <a:r>
              <a:rPr lang="cs-CZ" sz="2000" dirty="0"/>
              <a:t>, </a:t>
            </a:r>
            <a:r>
              <a:rPr lang="cs-CZ" sz="2000" dirty="0" err="1"/>
              <a:t>calm</a:t>
            </a:r>
            <a:r>
              <a:rPr lang="cs-CZ" sz="2000" dirty="0"/>
              <a:t> </a:t>
            </a:r>
            <a:r>
              <a:rPr lang="cs-CZ" sz="2000" dirty="0" err="1"/>
              <a:t>facial</a:t>
            </a:r>
            <a:r>
              <a:rPr lang="cs-CZ" sz="2000" dirty="0"/>
              <a:t>    </a:t>
            </a:r>
          </a:p>
          <a:p>
            <a:r>
              <a:rPr lang="cs-CZ" sz="2000" dirty="0" err="1"/>
              <a:t>expression</a:t>
            </a:r>
            <a:r>
              <a:rPr lang="cs-CZ" sz="2000" dirty="0"/>
              <a:t> of a </a:t>
            </a:r>
            <a:r>
              <a:rPr lang="cs-CZ" sz="2000" dirty="0" err="1"/>
              <a:t>healthy</a:t>
            </a:r>
            <a:r>
              <a:rPr lang="cs-CZ" sz="2000" dirty="0"/>
              <a:t> </a:t>
            </a:r>
          </a:p>
          <a:p>
            <a:r>
              <a:rPr lang="cs-CZ" sz="2000" dirty="0"/>
              <a:t>person</a:t>
            </a:r>
          </a:p>
        </p:txBody>
      </p:sp>
    </p:spTree>
    <p:extLst>
      <p:ext uri="{BB962C8B-B14F-4D97-AF65-F5344CB8AC3E}">
        <p14:creationId xmlns:p14="http://schemas.microsoft.com/office/powerpoint/2010/main" val="1795208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620688"/>
            <a:ext cx="7216726" cy="1969770"/>
          </a:xfrm>
          <a:prstGeom prst="rect">
            <a:avLst/>
          </a:prstGeom>
          <a:noFill/>
        </p:spPr>
        <p:txBody>
          <a:bodyPr wrap="square" rtlCol="0">
            <a:spAutoFit/>
          </a:bodyPr>
          <a:lstStyle/>
          <a:p>
            <a:r>
              <a:rPr lang="cs-CZ" sz="3200" dirty="0" err="1">
                <a:solidFill>
                  <a:srgbClr val="FF0000"/>
                </a:solidFill>
              </a:rPr>
              <a:t>Scabies</a:t>
            </a:r>
            <a:endParaRPr lang="cs-CZ" dirty="0">
              <a:solidFill>
                <a:srgbClr val="FF0000"/>
              </a:solidFill>
            </a:endParaRPr>
          </a:p>
          <a:p>
            <a:r>
              <a:rPr lang="cs-CZ" dirty="0"/>
              <a:t> (Lat. </a:t>
            </a:r>
            <a:r>
              <a:rPr lang="cs-CZ" i="1" dirty="0" err="1"/>
              <a:t>scabere</a:t>
            </a:r>
            <a:r>
              <a:rPr lang="cs-CZ" dirty="0"/>
              <a:t> = to </a:t>
            </a:r>
            <a:r>
              <a:rPr lang="cs-CZ" dirty="0" err="1"/>
              <a:t>scratch</a:t>
            </a:r>
            <a:r>
              <a:rPr lang="cs-CZ" dirty="0"/>
              <a:t>)</a:t>
            </a:r>
          </a:p>
          <a:p>
            <a:endParaRPr lang="cs-CZ" dirty="0"/>
          </a:p>
          <a:p>
            <a:r>
              <a:rPr lang="cs-CZ" dirty="0"/>
              <a:t>= a </a:t>
            </a:r>
            <a:r>
              <a:rPr lang="cs-CZ" dirty="0" err="1"/>
              <a:t>contagious</a:t>
            </a:r>
            <a:r>
              <a:rPr lang="cs-CZ" dirty="0"/>
              <a:t> skin </a:t>
            </a:r>
            <a:r>
              <a:rPr lang="cs-CZ" dirty="0" err="1"/>
              <a:t>disease</a:t>
            </a:r>
            <a:r>
              <a:rPr lang="cs-CZ" dirty="0"/>
              <a:t> </a:t>
            </a:r>
            <a:r>
              <a:rPr lang="cs-CZ" dirty="0" err="1"/>
              <a:t>caused</a:t>
            </a:r>
            <a:r>
              <a:rPr lang="cs-CZ" dirty="0"/>
              <a:t> by a </a:t>
            </a:r>
            <a:r>
              <a:rPr lang="cs-CZ" dirty="0" err="1"/>
              <a:t>tiny</a:t>
            </a:r>
            <a:r>
              <a:rPr lang="cs-CZ" dirty="0"/>
              <a:t> </a:t>
            </a:r>
            <a:r>
              <a:rPr lang="cs-CZ" dirty="0" err="1"/>
              <a:t>mite</a:t>
            </a:r>
            <a:r>
              <a:rPr lang="cs-CZ" dirty="0"/>
              <a:t> (</a:t>
            </a:r>
            <a:r>
              <a:rPr lang="cs-CZ" dirty="0" err="1"/>
              <a:t>Sarcoptes</a:t>
            </a:r>
            <a:r>
              <a:rPr lang="cs-CZ" dirty="0"/>
              <a:t> </a:t>
            </a:r>
            <a:r>
              <a:rPr lang="cs-CZ" dirty="0" err="1"/>
              <a:t>scabiei</a:t>
            </a:r>
            <a:r>
              <a:rPr lang="cs-CZ" dirty="0"/>
              <a:t>) </a:t>
            </a:r>
            <a:r>
              <a:rPr lang="cs-CZ" dirty="0" err="1"/>
              <a:t>laying</a:t>
            </a:r>
            <a:r>
              <a:rPr lang="cs-CZ" dirty="0"/>
              <a:t> </a:t>
            </a:r>
            <a:r>
              <a:rPr lang="cs-CZ" dirty="0" err="1"/>
              <a:t>eggs</a:t>
            </a:r>
            <a:r>
              <a:rPr lang="cs-CZ" dirty="0"/>
              <a:t> </a:t>
            </a:r>
            <a:r>
              <a:rPr lang="cs-CZ" dirty="0" err="1"/>
              <a:t>under</a:t>
            </a:r>
            <a:r>
              <a:rPr lang="cs-CZ" dirty="0"/>
              <a:t> </a:t>
            </a:r>
            <a:r>
              <a:rPr lang="cs-CZ" dirty="0" err="1"/>
              <a:t>the</a:t>
            </a:r>
            <a:r>
              <a:rPr lang="cs-CZ" dirty="0"/>
              <a:t> skin, </a:t>
            </a:r>
            <a:r>
              <a:rPr lang="cs-CZ" dirty="0" err="1"/>
              <a:t>the</a:t>
            </a:r>
            <a:r>
              <a:rPr lang="cs-CZ" dirty="0"/>
              <a:t> </a:t>
            </a:r>
            <a:r>
              <a:rPr lang="cs-CZ" dirty="0" err="1"/>
              <a:t>characteristic</a:t>
            </a:r>
            <a:r>
              <a:rPr lang="cs-CZ" dirty="0"/>
              <a:t> </a:t>
            </a:r>
            <a:r>
              <a:rPr lang="cs-CZ" b="1" dirty="0" err="1"/>
              <a:t>itching</a:t>
            </a:r>
            <a:r>
              <a:rPr lang="cs-CZ" dirty="0"/>
              <a:t> </a:t>
            </a:r>
            <a:r>
              <a:rPr lang="cs-CZ" dirty="0" err="1"/>
              <a:t>is</a:t>
            </a:r>
            <a:r>
              <a:rPr lang="cs-CZ" dirty="0"/>
              <a:t> </a:t>
            </a:r>
            <a:r>
              <a:rPr lang="cs-CZ" dirty="0" err="1"/>
              <a:t>caused</a:t>
            </a:r>
            <a:r>
              <a:rPr lang="cs-CZ" dirty="0"/>
              <a:t> by </a:t>
            </a:r>
            <a:r>
              <a:rPr lang="cs-CZ" dirty="0" err="1"/>
              <a:t>the</a:t>
            </a:r>
            <a:r>
              <a:rPr lang="cs-CZ" dirty="0"/>
              <a:t> </a:t>
            </a:r>
            <a:r>
              <a:rPr lang="cs-CZ" dirty="0" err="1"/>
              <a:t>reaction</a:t>
            </a:r>
            <a:r>
              <a:rPr lang="cs-CZ" dirty="0"/>
              <a:t> to </a:t>
            </a:r>
            <a:r>
              <a:rPr lang="cs-CZ" dirty="0" err="1"/>
              <a:t>the</a:t>
            </a:r>
            <a:r>
              <a:rPr lang="cs-CZ" dirty="0"/>
              <a:t> </a:t>
            </a:r>
            <a:r>
              <a:rPr lang="cs-CZ" dirty="0" err="1"/>
              <a:t>feces</a:t>
            </a:r>
            <a:r>
              <a:rPr lang="cs-CZ" dirty="0"/>
              <a:t> </a:t>
            </a:r>
            <a:r>
              <a:rPr lang="cs-CZ" dirty="0" err="1"/>
              <a:t>of</a:t>
            </a:r>
            <a:r>
              <a:rPr lang="cs-CZ" dirty="0"/>
              <a:t> </a:t>
            </a:r>
            <a:r>
              <a:rPr lang="cs-CZ" dirty="0" err="1"/>
              <a:t>the</a:t>
            </a:r>
            <a:r>
              <a:rPr lang="cs-CZ" dirty="0"/>
              <a:t> </a:t>
            </a:r>
            <a:r>
              <a:rPr lang="cs-CZ" dirty="0" err="1"/>
              <a:t>mite</a:t>
            </a:r>
            <a:endParaRPr lang="cs-CZ" dirty="0"/>
          </a:p>
        </p:txBody>
      </p:sp>
      <p:sp>
        <p:nvSpPr>
          <p:cNvPr id="3" name="TextovéPole 2"/>
          <p:cNvSpPr txBox="1"/>
          <p:nvPr/>
        </p:nvSpPr>
        <p:spPr>
          <a:xfrm>
            <a:off x="5117123" y="3094893"/>
            <a:ext cx="3756074" cy="830997"/>
          </a:xfrm>
          <a:prstGeom prst="rect">
            <a:avLst/>
          </a:prstGeom>
          <a:noFill/>
        </p:spPr>
        <p:txBody>
          <a:bodyPr wrap="square" rtlCol="0">
            <a:spAutoFit/>
          </a:bodyPr>
          <a:lstStyle/>
          <a:p>
            <a:r>
              <a:rPr lang="cs-CZ" sz="2400" i="1" dirty="0" err="1">
                <a:solidFill>
                  <a:srgbClr val="FF0000"/>
                </a:solidFill>
              </a:rPr>
              <a:t>grey</a:t>
            </a:r>
            <a:r>
              <a:rPr lang="cs-CZ" sz="2400" i="1" dirty="0">
                <a:solidFill>
                  <a:srgbClr val="FF0000"/>
                </a:solidFill>
              </a:rPr>
              <a:t> </a:t>
            </a:r>
            <a:r>
              <a:rPr lang="cs-CZ" sz="2400" i="1" dirty="0" err="1">
                <a:solidFill>
                  <a:srgbClr val="FF0000"/>
                </a:solidFill>
              </a:rPr>
              <a:t>ointment</a:t>
            </a:r>
            <a:r>
              <a:rPr lang="cs-CZ" sz="2400" i="1" dirty="0">
                <a:solidFill>
                  <a:srgbClr val="FF0000"/>
                </a:solidFill>
              </a:rPr>
              <a:t> </a:t>
            </a:r>
            <a:r>
              <a:rPr lang="cs-CZ" sz="2400" i="1" dirty="0" err="1">
                <a:solidFill>
                  <a:srgbClr val="FF0000"/>
                </a:solidFill>
              </a:rPr>
              <a:t>against</a:t>
            </a:r>
            <a:r>
              <a:rPr lang="cs-CZ" sz="2400" i="1" dirty="0">
                <a:solidFill>
                  <a:srgbClr val="FF0000"/>
                </a:solidFill>
              </a:rPr>
              <a:t> </a:t>
            </a:r>
            <a:r>
              <a:rPr lang="cs-CZ" sz="2400" i="1" dirty="0" err="1">
                <a:solidFill>
                  <a:srgbClr val="FF0000"/>
                </a:solidFill>
              </a:rPr>
              <a:t>scabies</a:t>
            </a:r>
            <a:r>
              <a:rPr lang="cs-CZ" sz="2400" i="1" dirty="0">
                <a:solidFill>
                  <a:srgbClr val="FF0000"/>
                </a:solidFill>
              </a:rPr>
              <a:t>?</a:t>
            </a:r>
          </a:p>
        </p:txBody>
      </p:sp>
      <p:pic>
        <p:nvPicPr>
          <p:cNvPr id="37892" name="Picture 4" descr="http://www.women-info.com/en/wp-content/uploads/2014/07/scabies-3-257x300.jpg"/>
          <p:cNvPicPr>
            <a:picLocks noChangeAspect="1" noChangeArrowheads="1"/>
          </p:cNvPicPr>
          <p:nvPr/>
        </p:nvPicPr>
        <p:blipFill>
          <a:blip r:embed="rId3" cstate="print"/>
          <a:srcRect/>
          <a:stretch>
            <a:fillRect/>
          </a:stretch>
        </p:blipFill>
        <p:spPr bwMode="auto">
          <a:xfrm>
            <a:off x="1547665" y="2780928"/>
            <a:ext cx="2304256" cy="3586390"/>
          </a:xfrm>
          <a:prstGeom prst="rect">
            <a:avLst/>
          </a:prstGeom>
          <a:noFill/>
        </p:spPr>
      </p:pic>
    </p:spTree>
    <p:extLst>
      <p:ext uri="{BB962C8B-B14F-4D97-AF65-F5344CB8AC3E}">
        <p14:creationId xmlns:p14="http://schemas.microsoft.com/office/powerpoint/2010/main" val="3479770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476672"/>
            <a:ext cx="7751299" cy="2616101"/>
          </a:xfrm>
          <a:prstGeom prst="rect">
            <a:avLst/>
          </a:prstGeom>
          <a:noFill/>
        </p:spPr>
        <p:txBody>
          <a:bodyPr wrap="square" rtlCol="0">
            <a:spAutoFit/>
          </a:bodyPr>
          <a:lstStyle/>
          <a:p>
            <a:r>
              <a:rPr lang="cs-CZ" sz="2400" dirty="0">
                <a:solidFill>
                  <a:srgbClr val="FF0000"/>
                </a:solidFill>
              </a:rPr>
              <a:t>Rabies</a:t>
            </a:r>
          </a:p>
          <a:p>
            <a:r>
              <a:rPr lang="cs-CZ" sz="2000" dirty="0"/>
              <a:t>= </a:t>
            </a:r>
            <a:r>
              <a:rPr lang="cs-CZ" sz="2000" dirty="0" err="1"/>
              <a:t>an</a:t>
            </a:r>
            <a:r>
              <a:rPr lang="cs-CZ" sz="2000" dirty="0"/>
              <a:t> </a:t>
            </a:r>
            <a:r>
              <a:rPr lang="cs-CZ" sz="2000" dirty="0" err="1"/>
              <a:t>acute</a:t>
            </a:r>
            <a:r>
              <a:rPr lang="cs-CZ" sz="2000" dirty="0"/>
              <a:t> </a:t>
            </a:r>
            <a:r>
              <a:rPr lang="cs-CZ" sz="2000" dirty="0" err="1"/>
              <a:t>viral</a:t>
            </a:r>
            <a:r>
              <a:rPr lang="cs-CZ" sz="2000" dirty="0"/>
              <a:t> </a:t>
            </a:r>
            <a:r>
              <a:rPr lang="cs-CZ" sz="2000" dirty="0" err="1"/>
              <a:t>disease</a:t>
            </a:r>
            <a:r>
              <a:rPr lang="cs-CZ" sz="2000" dirty="0"/>
              <a:t> (a virus </a:t>
            </a:r>
            <a:r>
              <a:rPr lang="cs-CZ" sz="2000" dirty="0" err="1"/>
              <a:t>of</a:t>
            </a:r>
            <a:r>
              <a:rPr lang="cs-CZ" sz="2000" dirty="0"/>
              <a:t> </a:t>
            </a:r>
            <a:r>
              <a:rPr lang="cs-CZ" sz="2000" dirty="0" err="1"/>
              <a:t>the</a:t>
            </a:r>
            <a:r>
              <a:rPr lang="cs-CZ" sz="2000" dirty="0"/>
              <a:t> </a:t>
            </a:r>
            <a:r>
              <a:rPr lang="cs-CZ" sz="2000" dirty="0" err="1"/>
              <a:t>family</a:t>
            </a:r>
            <a:r>
              <a:rPr lang="cs-CZ" sz="2000" dirty="0"/>
              <a:t> </a:t>
            </a:r>
            <a:r>
              <a:rPr lang="cs-CZ" sz="2000" i="1" dirty="0" err="1"/>
              <a:t>Rhabdoviridae</a:t>
            </a:r>
            <a:r>
              <a:rPr lang="cs-CZ" sz="2000" dirty="0"/>
              <a:t>) </a:t>
            </a:r>
            <a:r>
              <a:rPr lang="cs-CZ" sz="2000" dirty="0" err="1"/>
              <a:t>of</a:t>
            </a:r>
            <a:r>
              <a:rPr lang="cs-CZ" sz="2000" dirty="0"/>
              <a:t> </a:t>
            </a:r>
            <a:r>
              <a:rPr lang="cs-CZ" sz="2000" dirty="0" err="1"/>
              <a:t>the</a:t>
            </a:r>
            <a:r>
              <a:rPr lang="cs-CZ" sz="2000" dirty="0"/>
              <a:t> </a:t>
            </a:r>
            <a:r>
              <a:rPr lang="cs-CZ" sz="2000" dirty="0" err="1"/>
              <a:t>central</a:t>
            </a:r>
            <a:r>
              <a:rPr lang="cs-CZ" sz="2000" dirty="0"/>
              <a:t> </a:t>
            </a:r>
            <a:r>
              <a:rPr lang="cs-CZ" sz="2000" dirty="0" err="1"/>
              <a:t>nervous</a:t>
            </a:r>
            <a:r>
              <a:rPr lang="cs-CZ" sz="2000" dirty="0"/>
              <a:t> </a:t>
            </a:r>
            <a:r>
              <a:rPr lang="cs-CZ" sz="2000" dirty="0" err="1"/>
              <a:t>system</a:t>
            </a:r>
            <a:r>
              <a:rPr lang="cs-CZ" sz="2000" dirty="0"/>
              <a:t> </a:t>
            </a:r>
            <a:r>
              <a:rPr lang="cs-CZ" sz="2000" dirty="0" err="1"/>
              <a:t>transmitted</a:t>
            </a:r>
            <a:r>
              <a:rPr lang="cs-CZ" sz="2000" dirty="0"/>
              <a:t> </a:t>
            </a:r>
            <a:r>
              <a:rPr lang="cs-CZ" sz="2000" dirty="0" err="1"/>
              <a:t>through</a:t>
            </a:r>
            <a:r>
              <a:rPr lang="cs-CZ" sz="2000" dirty="0"/>
              <a:t> </a:t>
            </a:r>
            <a:r>
              <a:rPr lang="cs-CZ" sz="2000" dirty="0" err="1"/>
              <a:t>saliva</a:t>
            </a:r>
            <a:r>
              <a:rPr lang="cs-CZ" sz="2000" dirty="0"/>
              <a:t> </a:t>
            </a:r>
            <a:r>
              <a:rPr lang="cs-CZ" sz="2000" dirty="0" err="1"/>
              <a:t>from</a:t>
            </a:r>
            <a:r>
              <a:rPr lang="cs-CZ" sz="2000" dirty="0"/>
              <a:t> </a:t>
            </a:r>
            <a:r>
              <a:rPr lang="cs-CZ" sz="2000" dirty="0" err="1"/>
              <a:t>the</a:t>
            </a:r>
            <a:r>
              <a:rPr lang="cs-CZ" sz="2000" dirty="0"/>
              <a:t> bite </a:t>
            </a:r>
            <a:r>
              <a:rPr lang="cs-CZ" sz="2000" dirty="0" err="1"/>
              <a:t>of</a:t>
            </a:r>
            <a:r>
              <a:rPr lang="cs-CZ" sz="2000" dirty="0"/>
              <a:t> </a:t>
            </a:r>
            <a:r>
              <a:rPr lang="cs-CZ" sz="2000" dirty="0" err="1"/>
              <a:t>an</a:t>
            </a:r>
            <a:r>
              <a:rPr lang="cs-CZ" sz="2000" dirty="0"/>
              <a:t> </a:t>
            </a:r>
            <a:r>
              <a:rPr lang="cs-CZ" sz="2000" dirty="0" err="1"/>
              <a:t>infected</a:t>
            </a:r>
            <a:r>
              <a:rPr lang="cs-CZ" sz="2000" dirty="0"/>
              <a:t> </a:t>
            </a:r>
            <a:r>
              <a:rPr lang="cs-CZ" sz="2000" dirty="0" err="1"/>
              <a:t>animal</a:t>
            </a:r>
            <a:r>
              <a:rPr lang="cs-CZ" sz="2000" dirty="0"/>
              <a:t>, </a:t>
            </a:r>
            <a:r>
              <a:rPr lang="cs-CZ" sz="2000" dirty="0" err="1"/>
              <a:t>it</a:t>
            </a:r>
            <a:r>
              <a:rPr lang="cs-CZ" sz="2000" dirty="0"/>
              <a:t> </a:t>
            </a:r>
            <a:r>
              <a:rPr lang="cs-CZ" sz="2000" dirty="0" err="1"/>
              <a:t>is</a:t>
            </a:r>
            <a:r>
              <a:rPr lang="cs-CZ" sz="2000" dirty="0"/>
              <a:t> </a:t>
            </a:r>
            <a:r>
              <a:rPr lang="cs-CZ" sz="2000" dirty="0" err="1"/>
              <a:t>also</a:t>
            </a:r>
            <a:r>
              <a:rPr lang="cs-CZ" sz="2000" dirty="0"/>
              <a:t> </a:t>
            </a:r>
            <a:r>
              <a:rPr lang="cs-CZ" sz="2000" dirty="0" err="1"/>
              <a:t>called</a:t>
            </a:r>
            <a:r>
              <a:rPr lang="cs-CZ" sz="2000" dirty="0"/>
              <a:t> </a:t>
            </a:r>
            <a:r>
              <a:rPr lang="cs-CZ" sz="2000" b="1" i="1" dirty="0" err="1"/>
              <a:t>hydrophobia</a:t>
            </a:r>
            <a:r>
              <a:rPr lang="cs-CZ" sz="2000" dirty="0"/>
              <a:t> </a:t>
            </a:r>
            <a:r>
              <a:rPr lang="cs-CZ" sz="2000" dirty="0" err="1"/>
              <a:t>because</a:t>
            </a:r>
            <a:r>
              <a:rPr lang="cs-CZ" sz="2000" dirty="0"/>
              <a:t> </a:t>
            </a:r>
            <a:r>
              <a:rPr lang="cs-CZ" sz="2000" dirty="0" err="1"/>
              <a:t>of</a:t>
            </a:r>
            <a:r>
              <a:rPr lang="cs-CZ" sz="2000" dirty="0"/>
              <a:t> </a:t>
            </a:r>
            <a:r>
              <a:rPr lang="cs-CZ" sz="2000" dirty="0" err="1"/>
              <a:t>the</a:t>
            </a:r>
            <a:r>
              <a:rPr lang="cs-CZ" sz="2000" dirty="0"/>
              <a:t> </a:t>
            </a:r>
            <a:r>
              <a:rPr lang="cs-CZ" sz="2000" dirty="0" err="1"/>
              <a:t>typical</a:t>
            </a:r>
            <a:r>
              <a:rPr lang="cs-CZ" sz="2000" dirty="0"/>
              <a:t> symptom </a:t>
            </a:r>
            <a:r>
              <a:rPr lang="cs-CZ" sz="2000" dirty="0" err="1"/>
              <a:t>of</a:t>
            </a:r>
            <a:r>
              <a:rPr lang="cs-CZ" sz="2000" dirty="0"/>
              <a:t> </a:t>
            </a:r>
            <a:r>
              <a:rPr lang="cs-CZ" sz="2000" dirty="0" err="1"/>
              <a:t>the</a:t>
            </a:r>
            <a:r>
              <a:rPr lang="cs-CZ" sz="2000" dirty="0"/>
              <a:t> </a:t>
            </a:r>
            <a:r>
              <a:rPr lang="cs-CZ" sz="2000" dirty="0" err="1"/>
              <a:t>disease</a:t>
            </a:r>
            <a:r>
              <a:rPr lang="cs-CZ" sz="2000" dirty="0"/>
              <a:t>; </a:t>
            </a:r>
            <a:r>
              <a:rPr lang="cs-CZ" sz="2000" dirty="0" err="1"/>
              <a:t>the</a:t>
            </a:r>
            <a:r>
              <a:rPr lang="cs-CZ" sz="2000" dirty="0"/>
              <a:t> </a:t>
            </a:r>
            <a:r>
              <a:rPr lang="cs-CZ" sz="2000" dirty="0" err="1"/>
              <a:t>symptoms</a:t>
            </a:r>
            <a:r>
              <a:rPr lang="cs-CZ" sz="2000" dirty="0"/>
              <a:t> </a:t>
            </a:r>
            <a:r>
              <a:rPr lang="cs-CZ" sz="2000" dirty="0" err="1"/>
              <a:t>include</a:t>
            </a:r>
            <a:r>
              <a:rPr lang="cs-CZ" sz="2000" dirty="0"/>
              <a:t> </a:t>
            </a:r>
            <a:r>
              <a:rPr lang="cs-CZ" sz="2000" i="1" dirty="0" err="1"/>
              <a:t>extreme</a:t>
            </a:r>
            <a:r>
              <a:rPr lang="cs-CZ" sz="2000" i="1" dirty="0"/>
              <a:t> </a:t>
            </a:r>
            <a:r>
              <a:rPr lang="cs-CZ" sz="2000" i="1" dirty="0" err="1"/>
              <a:t>thirst</a:t>
            </a:r>
            <a:r>
              <a:rPr lang="cs-CZ" sz="2000" dirty="0"/>
              <a:t>, </a:t>
            </a:r>
            <a:r>
              <a:rPr lang="cs-CZ" sz="2000" dirty="0" err="1"/>
              <a:t>fever</a:t>
            </a:r>
            <a:r>
              <a:rPr lang="cs-CZ" sz="2000" dirty="0"/>
              <a:t>, </a:t>
            </a:r>
            <a:r>
              <a:rPr lang="cs-CZ" sz="2000" dirty="0" err="1"/>
              <a:t>depression</a:t>
            </a:r>
            <a:r>
              <a:rPr lang="cs-CZ" sz="2000" dirty="0"/>
              <a:t>, </a:t>
            </a:r>
            <a:r>
              <a:rPr lang="cs-CZ" sz="2000" dirty="0" err="1"/>
              <a:t>confusion</a:t>
            </a:r>
            <a:r>
              <a:rPr lang="cs-CZ" sz="2000" dirty="0"/>
              <a:t>, </a:t>
            </a:r>
            <a:r>
              <a:rPr lang="cs-CZ" sz="2000" u="sng" dirty="0" err="1"/>
              <a:t>hard</a:t>
            </a:r>
            <a:r>
              <a:rPr lang="cs-CZ" sz="2000" u="sng" dirty="0"/>
              <a:t> </a:t>
            </a:r>
            <a:r>
              <a:rPr lang="cs-CZ" sz="2000" u="sng" dirty="0" err="1"/>
              <a:t>swallowing</a:t>
            </a:r>
            <a:r>
              <a:rPr lang="cs-CZ" sz="2000" dirty="0"/>
              <a:t>, </a:t>
            </a:r>
            <a:r>
              <a:rPr lang="cs-CZ" sz="2000" dirty="0" err="1"/>
              <a:t>muscle</a:t>
            </a:r>
            <a:r>
              <a:rPr lang="cs-CZ" sz="2000" dirty="0"/>
              <a:t> </a:t>
            </a:r>
            <a:r>
              <a:rPr lang="cs-CZ" sz="2000" dirty="0" err="1"/>
              <a:t>spasms</a:t>
            </a:r>
            <a:r>
              <a:rPr lang="cs-CZ" sz="2000" dirty="0"/>
              <a:t>, sensitivity to </a:t>
            </a:r>
            <a:r>
              <a:rPr lang="cs-CZ" sz="2000" dirty="0" err="1"/>
              <a:t>touch</a:t>
            </a:r>
            <a:r>
              <a:rPr lang="cs-CZ" sz="2000" dirty="0"/>
              <a:t>, </a:t>
            </a:r>
            <a:r>
              <a:rPr lang="cs-CZ" sz="2000" dirty="0" err="1"/>
              <a:t>light</a:t>
            </a:r>
            <a:r>
              <a:rPr lang="cs-CZ" sz="2000" dirty="0"/>
              <a:t> </a:t>
            </a:r>
            <a:r>
              <a:rPr lang="cs-CZ" sz="2000" dirty="0" err="1"/>
              <a:t>or</a:t>
            </a:r>
            <a:r>
              <a:rPr lang="cs-CZ" sz="2000" dirty="0"/>
              <a:t> loud </a:t>
            </a:r>
            <a:r>
              <a:rPr lang="cs-CZ" sz="2000" dirty="0" err="1"/>
              <a:t>noise</a:t>
            </a:r>
            <a:r>
              <a:rPr lang="cs-CZ" sz="2000" dirty="0"/>
              <a:t>; </a:t>
            </a:r>
            <a:r>
              <a:rPr lang="cs-CZ" sz="2000" dirty="0" err="1"/>
              <a:t>if</a:t>
            </a:r>
            <a:r>
              <a:rPr lang="cs-CZ" sz="2000" dirty="0"/>
              <a:t> not </a:t>
            </a:r>
            <a:r>
              <a:rPr lang="cs-CZ" sz="2000" dirty="0" err="1"/>
              <a:t>prevented</a:t>
            </a:r>
            <a:r>
              <a:rPr lang="cs-CZ" sz="2000" dirty="0"/>
              <a:t>, </a:t>
            </a:r>
            <a:r>
              <a:rPr lang="cs-CZ" sz="2000" dirty="0" err="1"/>
              <a:t>it</a:t>
            </a:r>
            <a:r>
              <a:rPr lang="cs-CZ" sz="2000" dirty="0"/>
              <a:t> </a:t>
            </a:r>
            <a:r>
              <a:rPr lang="cs-CZ" sz="2000" dirty="0" err="1"/>
              <a:t>is</a:t>
            </a:r>
            <a:r>
              <a:rPr lang="cs-CZ" sz="2000" dirty="0"/>
              <a:t> </a:t>
            </a:r>
            <a:r>
              <a:rPr lang="cs-CZ" sz="2000" dirty="0" err="1"/>
              <a:t>almost</a:t>
            </a:r>
            <a:r>
              <a:rPr lang="cs-CZ" sz="2000" dirty="0"/>
              <a:t> </a:t>
            </a:r>
            <a:r>
              <a:rPr lang="cs-CZ" sz="2000" dirty="0" err="1"/>
              <a:t>always</a:t>
            </a:r>
            <a:r>
              <a:rPr lang="cs-CZ" sz="2000" dirty="0"/>
              <a:t> </a:t>
            </a:r>
            <a:r>
              <a:rPr lang="cs-CZ" sz="2000" dirty="0" err="1"/>
              <a:t>fatal</a:t>
            </a:r>
            <a:endParaRPr lang="cs-CZ" sz="1200" dirty="0"/>
          </a:p>
        </p:txBody>
      </p:sp>
      <p:pic>
        <p:nvPicPr>
          <p:cNvPr id="39938" name="Picture 2" descr="https://s3-eu-west-1.amazonaws.com/bowwowtimes/wp-content/uploads/2015/04/rabies.jpg"/>
          <p:cNvPicPr>
            <a:picLocks noChangeAspect="1" noChangeArrowheads="1"/>
          </p:cNvPicPr>
          <p:nvPr/>
        </p:nvPicPr>
        <p:blipFill>
          <a:blip r:embed="rId3" cstate="print"/>
          <a:srcRect/>
          <a:stretch>
            <a:fillRect/>
          </a:stretch>
        </p:blipFill>
        <p:spPr bwMode="auto">
          <a:xfrm>
            <a:off x="3904408" y="3074427"/>
            <a:ext cx="3048751" cy="2130621"/>
          </a:xfrm>
          <a:prstGeom prst="rect">
            <a:avLst/>
          </a:prstGeom>
          <a:noFill/>
        </p:spPr>
      </p:pic>
      <p:pic>
        <p:nvPicPr>
          <p:cNvPr id="39940" name="Picture 4" descr="http://cdn.timesofisrael.com/uploads/2014/09/shutterstock_201433343-e1410091725478.jpg"/>
          <p:cNvPicPr>
            <a:picLocks noChangeAspect="1" noChangeArrowheads="1"/>
          </p:cNvPicPr>
          <p:nvPr/>
        </p:nvPicPr>
        <p:blipFill>
          <a:blip r:embed="rId4" cstate="print"/>
          <a:srcRect/>
          <a:stretch>
            <a:fillRect/>
          </a:stretch>
        </p:blipFill>
        <p:spPr bwMode="auto">
          <a:xfrm>
            <a:off x="1181686" y="3225972"/>
            <a:ext cx="2412722" cy="1810263"/>
          </a:xfrm>
          <a:prstGeom prst="rect">
            <a:avLst/>
          </a:prstGeom>
          <a:noFill/>
        </p:spPr>
      </p:pic>
      <p:sp>
        <p:nvSpPr>
          <p:cNvPr id="5" name="TextovéPole 4"/>
          <p:cNvSpPr txBox="1"/>
          <p:nvPr/>
        </p:nvSpPr>
        <p:spPr>
          <a:xfrm>
            <a:off x="539552" y="5559623"/>
            <a:ext cx="6626445" cy="461665"/>
          </a:xfrm>
          <a:prstGeom prst="rect">
            <a:avLst/>
          </a:prstGeom>
          <a:noFill/>
        </p:spPr>
        <p:txBody>
          <a:bodyPr wrap="square" rtlCol="0">
            <a:spAutoFit/>
          </a:bodyPr>
          <a:lstStyle/>
          <a:p>
            <a:r>
              <a:rPr lang="cs-CZ" sz="2400" i="1" dirty="0" err="1">
                <a:solidFill>
                  <a:srgbClr val="FF0000"/>
                </a:solidFill>
              </a:rPr>
              <a:t>death</a:t>
            </a:r>
            <a:r>
              <a:rPr lang="cs-CZ" sz="2400" i="1" dirty="0">
                <a:solidFill>
                  <a:srgbClr val="FF0000"/>
                </a:solidFill>
              </a:rPr>
              <a:t> </a:t>
            </a:r>
            <a:r>
              <a:rPr lang="cs-CZ" sz="2400" i="1" dirty="0" err="1">
                <a:solidFill>
                  <a:srgbClr val="FF0000"/>
                </a:solidFill>
              </a:rPr>
              <a:t>due</a:t>
            </a:r>
            <a:r>
              <a:rPr lang="cs-CZ" sz="2400" i="1" dirty="0">
                <a:solidFill>
                  <a:srgbClr val="FF0000"/>
                </a:solidFill>
              </a:rPr>
              <a:t> to rabies </a:t>
            </a:r>
            <a:r>
              <a:rPr lang="cs-CZ" sz="2400" i="1" dirty="0" err="1">
                <a:solidFill>
                  <a:srgbClr val="FF0000"/>
                </a:solidFill>
              </a:rPr>
              <a:t>after</a:t>
            </a:r>
            <a:r>
              <a:rPr lang="cs-CZ" sz="2400" i="1" dirty="0">
                <a:solidFill>
                  <a:srgbClr val="FF0000"/>
                </a:solidFill>
              </a:rPr>
              <a:t> the bite of an animal?</a:t>
            </a:r>
          </a:p>
        </p:txBody>
      </p:sp>
      <p:sp>
        <p:nvSpPr>
          <p:cNvPr id="6" name="TextovéPole 5"/>
          <p:cNvSpPr txBox="1"/>
          <p:nvPr/>
        </p:nvSpPr>
        <p:spPr>
          <a:xfrm>
            <a:off x="7142870" y="3235569"/>
            <a:ext cx="2001129" cy="1107996"/>
          </a:xfrm>
          <a:prstGeom prst="rect">
            <a:avLst/>
          </a:prstGeom>
          <a:noFill/>
        </p:spPr>
        <p:txBody>
          <a:bodyPr wrap="square" rtlCol="0">
            <a:spAutoFit/>
          </a:bodyPr>
          <a:lstStyle/>
          <a:p>
            <a:r>
              <a:rPr lang="cs-CZ" dirty="0"/>
              <a:t>r. </a:t>
            </a:r>
            <a:r>
              <a:rPr lang="cs-CZ" sz="2400" i="1" dirty="0" err="1">
                <a:solidFill>
                  <a:srgbClr val="FF0000"/>
                </a:solidFill>
              </a:rPr>
              <a:t>silvatica</a:t>
            </a:r>
            <a:endParaRPr lang="cs-CZ" i="1" dirty="0">
              <a:solidFill>
                <a:srgbClr val="FF0000"/>
              </a:solidFill>
            </a:endParaRPr>
          </a:p>
          <a:p>
            <a:endParaRPr lang="cs-CZ" dirty="0"/>
          </a:p>
          <a:p>
            <a:r>
              <a:rPr lang="cs-CZ" dirty="0"/>
              <a:t>r. </a:t>
            </a:r>
            <a:r>
              <a:rPr lang="cs-CZ" sz="2400" i="1" dirty="0" err="1">
                <a:solidFill>
                  <a:srgbClr val="FF0000"/>
                </a:solidFill>
              </a:rPr>
              <a:t>domestica</a:t>
            </a:r>
            <a:endParaRPr lang="cs-CZ" i="1" dirty="0">
              <a:solidFill>
                <a:srgbClr val="FF0000"/>
              </a:solidFill>
            </a:endParaRPr>
          </a:p>
        </p:txBody>
      </p:sp>
    </p:spTree>
    <p:extLst>
      <p:ext uri="{BB962C8B-B14F-4D97-AF65-F5344CB8AC3E}">
        <p14:creationId xmlns:p14="http://schemas.microsoft.com/office/powerpoint/2010/main" val="115147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cs-CZ" altLang="cs-CZ" sz="3500" dirty="0">
                <a:solidFill>
                  <a:srgbClr val="FF0000"/>
                </a:solidFill>
                <a:latin typeface="Century Schoolbook" panose="02040604050505020304" pitchFamily="18" charset="0"/>
              </a:rPr>
              <a:t>4th </a:t>
            </a:r>
            <a:r>
              <a:rPr lang="cs-CZ" altLang="cs-CZ" sz="3500" dirty="0" err="1">
                <a:solidFill>
                  <a:srgbClr val="FF0000"/>
                </a:solidFill>
                <a:latin typeface="Century Schoolbook" panose="02040604050505020304" pitchFamily="18" charset="0"/>
              </a:rPr>
              <a:t>declension</a:t>
            </a:r>
            <a:r>
              <a:rPr lang="cs-CZ" altLang="cs-CZ" sz="3500" dirty="0">
                <a:solidFill>
                  <a:srgbClr val="FF0000"/>
                </a:solidFill>
                <a:latin typeface="Century Schoolbook" panose="02040604050505020304" pitchFamily="18" charset="0"/>
              </a:rPr>
              <a:t>: </a:t>
            </a:r>
            <a:r>
              <a:rPr lang="cs-CZ" altLang="cs-CZ" sz="3500" dirty="0" err="1">
                <a:solidFill>
                  <a:srgbClr val="FF0000"/>
                </a:solidFill>
                <a:latin typeface="Century Schoolbook" panose="02040604050505020304" pitchFamily="18" charset="0"/>
              </a:rPr>
              <a:t>masculines</a:t>
            </a:r>
            <a:endParaRPr lang="cs-CZ" altLang="cs-CZ" sz="3500" dirty="0">
              <a:solidFill>
                <a:srgbClr val="FF0000"/>
              </a:solidFill>
              <a:latin typeface="Century Schoolbook" panose="02040604050505020304" pitchFamily="18" charset="0"/>
            </a:endParaRPr>
          </a:p>
        </p:txBody>
      </p:sp>
      <p:sp>
        <p:nvSpPr>
          <p:cNvPr id="10243" name="Rectangle 3"/>
          <p:cNvSpPr>
            <a:spLocks noGrp="1" noChangeArrowheads="1"/>
          </p:cNvSpPr>
          <p:nvPr>
            <p:ph sz="quarter" idx="1"/>
          </p:nvPr>
        </p:nvSpPr>
        <p:spPr>
          <a:xfrm>
            <a:off x="179388" y="1341438"/>
            <a:ext cx="8770937" cy="5400675"/>
          </a:xfrm>
        </p:spPr>
        <p:txBody>
          <a:bodyPr>
            <a:normAutofit/>
          </a:bodyPr>
          <a:lstStyle/>
          <a:p>
            <a:pPr marL="274320" indent="-274320" eaLnBrk="1" fontAlgn="auto" hangingPunct="1">
              <a:lnSpc>
                <a:spcPct val="120000"/>
              </a:lnSpc>
              <a:spcAft>
                <a:spcPts val="0"/>
              </a:spcAft>
              <a:buFont typeface="Wingdings 2"/>
              <a:buChar char=""/>
              <a:defRPr/>
            </a:pPr>
            <a:endParaRPr lang="cs-CZ" altLang="cs-CZ" sz="2800" dirty="0"/>
          </a:p>
          <a:p>
            <a:pPr marL="274320" indent="-274320" eaLnBrk="1" fontAlgn="auto" hangingPunct="1">
              <a:lnSpc>
                <a:spcPct val="80000"/>
              </a:lnSpc>
              <a:spcAft>
                <a:spcPts val="0"/>
              </a:spcAft>
              <a:buFontTx/>
              <a:buNone/>
              <a:defRPr/>
            </a:pPr>
            <a:r>
              <a:rPr lang="cs-CZ" altLang="cs-CZ" sz="2800" dirty="0"/>
              <a:t>		</a:t>
            </a:r>
          </a:p>
          <a:p>
            <a:pPr marL="274320" indent="-274320" eaLnBrk="1" fontAlgn="auto" hangingPunct="1">
              <a:lnSpc>
                <a:spcPct val="80000"/>
              </a:lnSpc>
              <a:spcAft>
                <a:spcPts val="0"/>
              </a:spcAft>
              <a:buFontTx/>
              <a:buNone/>
              <a:defRPr/>
            </a:pPr>
            <a:endParaRPr lang="cs-CZ" altLang="cs-CZ" sz="2800" dirty="0"/>
          </a:p>
          <a:p>
            <a:pPr marL="274320" indent="-274320" eaLnBrk="1" fontAlgn="auto" hangingPunct="1">
              <a:lnSpc>
                <a:spcPct val="80000"/>
              </a:lnSpc>
              <a:spcAft>
                <a:spcPts val="0"/>
              </a:spcAft>
              <a:buFontTx/>
              <a:buNone/>
              <a:defRPr/>
            </a:pPr>
            <a:endParaRPr lang="cs-CZ" altLang="cs-CZ" sz="2800" dirty="0"/>
          </a:p>
          <a:p>
            <a:pPr marL="274320" indent="-274320" eaLnBrk="1" fontAlgn="auto" hangingPunct="1">
              <a:lnSpc>
                <a:spcPct val="80000"/>
              </a:lnSpc>
              <a:spcAft>
                <a:spcPts val="0"/>
              </a:spcAft>
              <a:buFontTx/>
              <a:buNone/>
              <a:defRPr/>
            </a:pPr>
            <a:endParaRPr lang="cs-CZ" altLang="cs-CZ" sz="2800" dirty="0"/>
          </a:p>
          <a:p>
            <a:pPr marL="274320" indent="-274320" eaLnBrk="1" fontAlgn="auto" hangingPunct="1">
              <a:lnSpc>
                <a:spcPct val="80000"/>
              </a:lnSpc>
              <a:spcAft>
                <a:spcPts val="0"/>
              </a:spcAft>
              <a:buFontTx/>
              <a:buNone/>
              <a:defRPr/>
            </a:pPr>
            <a:r>
              <a:rPr lang="cs-CZ" altLang="cs-CZ" sz="2800" dirty="0"/>
              <a:t>		</a:t>
            </a:r>
          </a:p>
          <a:p>
            <a:pPr marL="274320" indent="-274320" eaLnBrk="1" fontAlgn="auto" hangingPunct="1">
              <a:lnSpc>
                <a:spcPct val="80000"/>
              </a:lnSpc>
              <a:spcAft>
                <a:spcPts val="0"/>
              </a:spcAft>
              <a:buFontTx/>
              <a:buNone/>
              <a:defRPr/>
            </a:pPr>
            <a:endParaRPr lang="cs-CZ" altLang="cs-CZ" sz="2800" dirty="0"/>
          </a:p>
          <a:p>
            <a:pPr marL="274320" indent="-274320" eaLnBrk="1" fontAlgn="auto" hangingPunct="1">
              <a:lnSpc>
                <a:spcPct val="80000"/>
              </a:lnSpc>
              <a:spcAft>
                <a:spcPts val="0"/>
              </a:spcAft>
              <a:buFontTx/>
              <a:buNone/>
              <a:defRPr/>
            </a:pPr>
            <a:endParaRPr lang="cs-CZ" altLang="cs-CZ" sz="2600" dirty="0"/>
          </a:p>
          <a:p>
            <a:pPr>
              <a:lnSpc>
                <a:spcPct val="80000"/>
              </a:lnSpc>
              <a:spcBef>
                <a:spcPts val="0"/>
              </a:spcBef>
              <a:spcAft>
                <a:spcPts val="600"/>
              </a:spcAft>
              <a:defRPr/>
            </a:pPr>
            <a:r>
              <a:rPr lang="cs-CZ" altLang="cs-CZ" sz="2600" dirty="0"/>
              <a:t>2 </a:t>
            </a:r>
            <a:r>
              <a:rPr lang="cs-CZ" altLang="cs-CZ" sz="2600" dirty="0" err="1"/>
              <a:t>nouns</a:t>
            </a:r>
            <a:r>
              <a:rPr lang="cs-CZ" altLang="cs-CZ" sz="2600" dirty="0"/>
              <a:t> </a:t>
            </a:r>
            <a:r>
              <a:rPr lang="cs-CZ" altLang="cs-CZ" sz="2600" dirty="0" err="1"/>
              <a:t>with</a:t>
            </a:r>
            <a:r>
              <a:rPr lang="cs-CZ" altLang="cs-CZ" sz="2600" dirty="0"/>
              <a:t> </a:t>
            </a:r>
            <a:r>
              <a:rPr lang="cs-CZ" altLang="cs-CZ" sz="2600" dirty="0" err="1"/>
              <a:t>abl</a:t>
            </a:r>
            <a:r>
              <a:rPr lang="cs-CZ" altLang="cs-CZ" sz="2600" dirty="0"/>
              <a:t>. </a:t>
            </a:r>
            <a:r>
              <a:rPr lang="cs-CZ" altLang="cs-CZ" sz="2600" dirty="0" err="1"/>
              <a:t>pl</a:t>
            </a:r>
            <a:r>
              <a:rPr lang="cs-CZ" altLang="cs-CZ" sz="2600" dirty="0"/>
              <a:t>. </a:t>
            </a:r>
            <a:r>
              <a:rPr lang="cs-CZ" altLang="cs-CZ" sz="2600" dirty="0" err="1"/>
              <a:t>ending</a:t>
            </a:r>
            <a:r>
              <a:rPr lang="cs-CZ" altLang="cs-CZ" sz="2600" dirty="0"/>
              <a:t> -</a:t>
            </a:r>
            <a:r>
              <a:rPr lang="cs-CZ" altLang="cs-CZ" sz="2600" i="1" dirty="0" err="1">
                <a:solidFill>
                  <a:srgbClr val="FF0000"/>
                </a:solidFill>
              </a:rPr>
              <a:t>ubus</a:t>
            </a:r>
            <a:r>
              <a:rPr lang="cs-CZ" altLang="cs-CZ" sz="2600" dirty="0"/>
              <a:t>:</a:t>
            </a:r>
          </a:p>
          <a:p>
            <a:pPr>
              <a:lnSpc>
                <a:spcPct val="120000"/>
              </a:lnSpc>
              <a:spcBef>
                <a:spcPts val="0"/>
              </a:spcBef>
              <a:buNone/>
              <a:defRPr/>
            </a:pPr>
            <a:r>
              <a:rPr lang="cs-CZ" altLang="cs-CZ" sz="2600" dirty="0"/>
              <a:t>		</a:t>
            </a:r>
            <a:r>
              <a:rPr lang="cs-CZ" altLang="cs-CZ" sz="2600" i="1" dirty="0" err="1"/>
              <a:t>arcus</a:t>
            </a:r>
            <a:r>
              <a:rPr lang="cs-CZ" altLang="cs-CZ" sz="2600" i="1" dirty="0"/>
              <a:t>, </a:t>
            </a:r>
            <a:r>
              <a:rPr lang="cs-CZ" altLang="cs-CZ" sz="2600" i="1" dirty="0" err="1"/>
              <a:t>us</a:t>
            </a:r>
            <a:r>
              <a:rPr lang="cs-CZ" altLang="cs-CZ" sz="2600" i="1" dirty="0"/>
              <a:t>, m. </a:t>
            </a:r>
            <a:r>
              <a:rPr lang="cs-CZ" altLang="cs-CZ" sz="2600" dirty="0"/>
              <a:t>= arch </a:t>
            </a:r>
            <a:r>
              <a:rPr lang="cs-CZ" altLang="cs-CZ" sz="2600" dirty="0">
                <a:latin typeface="Times New Roman"/>
                <a:cs typeface="Times New Roman"/>
              </a:rPr>
              <a:t>&gt;&gt; </a:t>
            </a:r>
            <a:r>
              <a:rPr lang="cs-CZ" altLang="cs-CZ" sz="2600" i="1" dirty="0" err="1">
                <a:latin typeface="Times New Roman"/>
                <a:cs typeface="Times New Roman"/>
              </a:rPr>
              <a:t>arcubus</a:t>
            </a:r>
            <a:r>
              <a:rPr lang="cs-CZ" altLang="cs-CZ" sz="2600" dirty="0"/>
              <a:t>	</a:t>
            </a:r>
          </a:p>
          <a:p>
            <a:pPr>
              <a:lnSpc>
                <a:spcPct val="120000"/>
              </a:lnSpc>
              <a:spcBef>
                <a:spcPts val="0"/>
              </a:spcBef>
              <a:spcAft>
                <a:spcPts val="600"/>
              </a:spcAft>
              <a:buNone/>
              <a:defRPr/>
            </a:pPr>
            <a:r>
              <a:rPr lang="cs-CZ" altLang="cs-CZ" sz="2600" dirty="0"/>
              <a:t>    	</a:t>
            </a:r>
            <a:r>
              <a:rPr lang="cs-CZ" altLang="cs-CZ" sz="2600" i="1" dirty="0"/>
              <a:t>artus, </a:t>
            </a:r>
            <a:r>
              <a:rPr lang="cs-CZ" altLang="cs-CZ" sz="2600" i="1" dirty="0" err="1"/>
              <a:t>us</a:t>
            </a:r>
            <a:r>
              <a:rPr lang="cs-CZ" altLang="cs-CZ" sz="2600" i="1" dirty="0"/>
              <a:t>, m. </a:t>
            </a:r>
            <a:r>
              <a:rPr lang="cs-CZ" altLang="cs-CZ" sz="2600" dirty="0"/>
              <a:t>= limb, joint </a:t>
            </a:r>
            <a:r>
              <a:rPr lang="cs-CZ" altLang="cs-CZ" sz="2600" dirty="0">
                <a:latin typeface="Times New Roman"/>
                <a:cs typeface="Times New Roman"/>
              </a:rPr>
              <a:t>&gt;&gt; </a:t>
            </a:r>
            <a:r>
              <a:rPr lang="cs-CZ" altLang="cs-CZ" sz="2600" i="1" dirty="0" err="1">
                <a:latin typeface="Times New Roman"/>
                <a:cs typeface="Times New Roman"/>
              </a:rPr>
              <a:t>artubus</a:t>
            </a:r>
            <a:endParaRPr lang="cs-CZ" altLang="cs-CZ" sz="2600" i="1" dirty="0"/>
          </a:p>
        </p:txBody>
      </p:sp>
      <p:graphicFrame>
        <p:nvGraphicFramePr>
          <p:cNvPr id="3" name="Tabulka 2"/>
          <p:cNvGraphicFramePr>
            <a:graphicFrameLocks noGrp="1"/>
          </p:cNvGraphicFramePr>
          <p:nvPr>
            <p:extLst>
              <p:ext uri="{D42A27DB-BD31-4B8C-83A1-F6EECF244321}">
                <p14:modId xmlns:p14="http://schemas.microsoft.com/office/powerpoint/2010/main" val="3435963836"/>
              </p:ext>
            </p:extLst>
          </p:nvPr>
        </p:nvGraphicFramePr>
        <p:xfrm>
          <a:off x="1547665" y="1844824"/>
          <a:ext cx="5184576" cy="2286174"/>
        </p:xfrm>
        <a:graphic>
          <a:graphicData uri="http://schemas.openxmlformats.org/drawingml/2006/table">
            <a:tbl>
              <a:tblPr firstRow="1" bandRow="1">
                <a:tableStyleId>{5C22544A-7EE6-4342-B048-85BDC9FD1C3A}</a:tableStyleId>
              </a:tblPr>
              <a:tblGrid>
                <a:gridCol w="1008111">
                  <a:extLst>
                    <a:ext uri="{9D8B030D-6E8A-4147-A177-3AD203B41FA5}">
                      <a16:colId xmlns:a16="http://schemas.microsoft.com/office/drawing/2014/main" val="20000"/>
                    </a:ext>
                  </a:extLst>
                </a:gridCol>
                <a:gridCol w="1880438">
                  <a:extLst>
                    <a:ext uri="{9D8B030D-6E8A-4147-A177-3AD203B41FA5}">
                      <a16:colId xmlns:a16="http://schemas.microsoft.com/office/drawing/2014/main" val="20001"/>
                    </a:ext>
                  </a:extLst>
                </a:gridCol>
                <a:gridCol w="2296027">
                  <a:extLst>
                    <a:ext uri="{9D8B030D-6E8A-4147-A177-3AD203B41FA5}">
                      <a16:colId xmlns:a16="http://schemas.microsoft.com/office/drawing/2014/main" val="20002"/>
                    </a:ext>
                  </a:extLst>
                </a:gridCol>
              </a:tblGrid>
              <a:tr h="457374">
                <a:tc>
                  <a:txBody>
                    <a:bodyPr/>
                    <a:lstStyle/>
                    <a:p>
                      <a:endParaRPr lang="cs-CZ" sz="2400" dirty="0"/>
                    </a:p>
                  </a:txBody>
                  <a:tcPr marL="91436" marR="91436"/>
                </a:tc>
                <a:tc>
                  <a:txBody>
                    <a:bodyPr/>
                    <a:lstStyle/>
                    <a:p>
                      <a:r>
                        <a:rPr lang="cs-CZ" sz="2400" dirty="0" err="1"/>
                        <a:t>singular</a:t>
                      </a:r>
                      <a:endParaRPr lang="cs-CZ" sz="2400" dirty="0"/>
                    </a:p>
                  </a:txBody>
                  <a:tcPr marL="91436" marR="91436"/>
                </a:tc>
                <a:tc>
                  <a:txBody>
                    <a:bodyPr/>
                    <a:lstStyle/>
                    <a:p>
                      <a:r>
                        <a:rPr lang="cs-CZ" sz="2400" dirty="0" err="1"/>
                        <a:t>plural</a:t>
                      </a:r>
                      <a:endParaRPr lang="cs-CZ" sz="2400" dirty="0"/>
                    </a:p>
                  </a:txBody>
                  <a:tcPr marL="91436" marR="91436"/>
                </a:tc>
                <a:extLst>
                  <a:ext uri="{0D108BD9-81ED-4DB2-BD59-A6C34878D82A}">
                    <a16:rowId xmlns:a16="http://schemas.microsoft.com/office/drawing/2014/main" val="10000"/>
                  </a:ext>
                </a:extLst>
              </a:tr>
              <a:tr h="370840">
                <a:tc>
                  <a:txBody>
                    <a:bodyPr/>
                    <a:lstStyle/>
                    <a:p>
                      <a:r>
                        <a:rPr lang="cs-CZ" sz="2400" dirty="0" err="1"/>
                        <a:t>nom</a:t>
                      </a:r>
                      <a:r>
                        <a:rPr lang="cs-CZ" sz="2400" dirty="0"/>
                        <a:t>.</a:t>
                      </a:r>
                    </a:p>
                  </a:txBody>
                  <a:tcPr marL="91436" marR="91436"/>
                </a:tc>
                <a:tc>
                  <a:txBody>
                    <a:bodyPr/>
                    <a:lstStyle/>
                    <a:p>
                      <a:r>
                        <a:rPr lang="cs-CZ" sz="2400" dirty="0" err="1"/>
                        <a:t>duct-us</a:t>
                      </a:r>
                      <a:endParaRPr lang="cs-CZ" sz="2400" dirty="0"/>
                    </a:p>
                  </a:txBody>
                  <a:tcPr marL="91436" marR="914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err="1"/>
                        <a:t>duct-ūs</a:t>
                      </a:r>
                      <a:endParaRPr lang="cs-CZ" sz="2400" dirty="0"/>
                    </a:p>
                  </a:txBody>
                  <a:tcPr marL="91436" marR="91436"/>
                </a:tc>
                <a:extLst>
                  <a:ext uri="{0D108BD9-81ED-4DB2-BD59-A6C34878D82A}">
                    <a16:rowId xmlns:a16="http://schemas.microsoft.com/office/drawing/2014/main" val="10001"/>
                  </a:ext>
                </a:extLst>
              </a:tr>
              <a:tr h="370840">
                <a:tc>
                  <a:txBody>
                    <a:bodyPr/>
                    <a:lstStyle/>
                    <a:p>
                      <a:r>
                        <a:rPr lang="cs-CZ" sz="2400" dirty="0"/>
                        <a:t>gen.</a:t>
                      </a:r>
                    </a:p>
                  </a:txBody>
                  <a:tcPr marL="91436" marR="91436"/>
                </a:tc>
                <a:tc>
                  <a:txBody>
                    <a:bodyPr/>
                    <a:lstStyle/>
                    <a:p>
                      <a:r>
                        <a:rPr lang="cs-CZ" sz="2400" dirty="0" err="1"/>
                        <a:t>duct-ūs</a:t>
                      </a:r>
                      <a:endParaRPr lang="cs-CZ" sz="2400" dirty="0"/>
                    </a:p>
                  </a:txBody>
                  <a:tcPr marL="91436" marR="91436"/>
                </a:tc>
                <a:tc>
                  <a:txBody>
                    <a:bodyPr/>
                    <a:lstStyle/>
                    <a:p>
                      <a:r>
                        <a:rPr lang="cs-CZ" sz="2400" dirty="0" err="1"/>
                        <a:t>duct-uum</a:t>
                      </a:r>
                      <a:endParaRPr lang="cs-CZ" sz="2400" dirty="0"/>
                    </a:p>
                  </a:txBody>
                  <a:tcPr marL="91436" marR="91436"/>
                </a:tc>
                <a:extLst>
                  <a:ext uri="{0D108BD9-81ED-4DB2-BD59-A6C34878D82A}">
                    <a16:rowId xmlns:a16="http://schemas.microsoft.com/office/drawing/2014/main" val="10002"/>
                  </a:ext>
                </a:extLst>
              </a:tr>
              <a:tr h="370840">
                <a:tc>
                  <a:txBody>
                    <a:bodyPr/>
                    <a:lstStyle/>
                    <a:p>
                      <a:r>
                        <a:rPr lang="cs-CZ" sz="2400" dirty="0" err="1"/>
                        <a:t>acc</a:t>
                      </a:r>
                      <a:r>
                        <a:rPr lang="cs-CZ" sz="2400" dirty="0"/>
                        <a:t>.</a:t>
                      </a:r>
                    </a:p>
                  </a:txBody>
                  <a:tcPr marL="91436" marR="91436"/>
                </a:tc>
                <a:tc>
                  <a:txBody>
                    <a:bodyPr/>
                    <a:lstStyle/>
                    <a:p>
                      <a:r>
                        <a:rPr lang="cs-CZ" sz="2400" dirty="0" err="1"/>
                        <a:t>duct</a:t>
                      </a:r>
                      <a:r>
                        <a:rPr lang="cs-CZ" sz="2400" dirty="0"/>
                        <a:t>-um</a:t>
                      </a:r>
                    </a:p>
                  </a:txBody>
                  <a:tcPr marL="91436" marR="914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err="1"/>
                        <a:t>duct-ūs</a:t>
                      </a:r>
                      <a:endParaRPr lang="cs-CZ" sz="2400" dirty="0"/>
                    </a:p>
                  </a:txBody>
                  <a:tcPr marL="91436" marR="91436"/>
                </a:tc>
                <a:extLst>
                  <a:ext uri="{0D108BD9-81ED-4DB2-BD59-A6C34878D82A}">
                    <a16:rowId xmlns:a16="http://schemas.microsoft.com/office/drawing/2014/main" val="10003"/>
                  </a:ext>
                </a:extLst>
              </a:tr>
              <a:tr h="370840">
                <a:tc>
                  <a:txBody>
                    <a:bodyPr/>
                    <a:lstStyle/>
                    <a:p>
                      <a:r>
                        <a:rPr lang="cs-CZ" sz="2400" dirty="0" err="1"/>
                        <a:t>abl</a:t>
                      </a:r>
                      <a:r>
                        <a:rPr lang="cs-CZ" sz="2400" dirty="0"/>
                        <a:t>.</a:t>
                      </a:r>
                    </a:p>
                  </a:txBody>
                  <a:tcPr marL="91436" marR="91436"/>
                </a:tc>
                <a:tc>
                  <a:txBody>
                    <a:bodyPr/>
                    <a:lstStyle/>
                    <a:p>
                      <a:r>
                        <a:rPr lang="cs-CZ" sz="2400" dirty="0" err="1"/>
                        <a:t>duct</a:t>
                      </a:r>
                      <a:r>
                        <a:rPr lang="cs-CZ" sz="2400" dirty="0"/>
                        <a:t>-ū</a:t>
                      </a:r>
                    </a:p>
                  </a:txBody>
                  <a:tcPr marL="91436" marR="91436"/>
                </a:tc>
                <a:tc>
                  <a:txBody>
                    <a:bodyPr/>
                    <a:lstStyle/>
                    <a:p>
                      <a:r>
                        <a:rPr lang="cs-CZ" sz="2400" dirty="0" err="1"/>
                        <a:t>duct-ibus</a:t>
                      </a:r>
                      <a:endParaRPr lang="cs-CZ" sz="2400" dirty="0"/>
                    </a:p>
                  </a:txBody>
                  <a:tcPr marL="91436" marR="9143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193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solidFill>
                  <a:srgbClr val="FF0000"/>
                </a:solidFill>
                <a:latin typeface="Century Schoolbook" panose="02040604050505020304" pitchFamily="18" charset="0"/>
              </a:rPr>
              <a:t>Decide</a:t>
            </a:r>
            <a:r>
              <a:rPr lang="cs-CZ" dirty="0">
                <a:solidFill>
                  <a:srgbClr val="FF0000"/>
                </a:solidFill>
                <a:latin typeface="Century Schoolbook" panose="02040604050505020304" pitchFamily="18" charset="0"/>
              </a:rPr>
              <a:t> on the </a:t>
            </a:r>
            <a:r>
              <a:rPr lang="cs-CZ" dirty="0" err="1">
                <a:solidFill>
                  <a:srgbClr val="FF0000"/>
                </a:solidFill>
                <a:latin typeface="Century Schoolbook" panose="02040604050505020304" pitchFamily="18" charset="0"/>
              </a:rPr>
              <a:t>declension</a:t>
            </a:r>
            <a:r>
              <a:rPr lang="cs-CZ" dirty="0">
                <a:solidFill>
                  <a:srgbClr val="FF0000"/>
                </a:solidFill>
                <a:latin typeface="Century Schoolbook" panose="02040604050505020304" pitchFamily="18" charset="0"/>
              </a:rPr>
              <a:t> of the </a:t>
            </a:r>
            <a:r>
              <a:rPr lang="cs-CZ" dirty="0" err="1">
                <a:solidFill>
                  <a:srgbClr val="FF0000"/>
                </a:solidFill>
                <a:latin typeface="Century Schoolbook" panose="02040604050505020304" pitchFamily="18" charset="0"/>
              </a:rPr>
              <a:t>given</a:t>
            </a:r>
            <a:r>
              <a:rPr lang="cs-CZ" dirty="0">
                <a:solidFill>
                  <a:srgbClr val="FF0000"/>
                </a:solidFill>
                <a:latin typeface="Century Schoolbook" panose="02040604050505020304" pitchFamily="18" charset="0"/>
              </a:rPr>
              <a:t> </a:t>
            </a:r>
            <a:r>
              <a:rPr lang="cs-CZ" dirty="0" err="1">
                <a:solidFill>
                  <a:srgbClr val="FF0000"/>
                </a:solidFill>
                <a:latin typeface="Century Schoolbook" panose="02040604050505020304" pitchFamily="18" charset="0"/>
              </a:rPr>
              <a:t>nouns</a:t>
            </a:r>
            <a:endParaRPr lang="cs-CZ" dirty="0">
              <a:solidFill>
                <a:srgbClr val="FF0000"/>
              </a:solidFill>
              <a:latin typeface="Century Schoolbook" panose="02040604050505020304" pitchFamily="18" charset="0"/>
            </a:endParaRPr>
          </a:p>
        </p:txBody>
      </p:sp>
      <p:sp>
        <p:nvSpPr>
          <p:cNvPr id="3" name="Zástupný symbol pro obsah 2"/>
          <p:cNvSpPr>
            <a:spLocks noGrp="1"/>
          </p:cNvSpPr>
          <p:nvPr>
            <p:ph sz="quarter" idx="1"/>
          </p:nvPr>
        </p:nvSpPr>
        <p:spPr/>
        <p:txBody>
          <a:bodyPr/>
          <a:lstStyle/>
          <a:p>
            <a:r>
              <a:rPr lang="cs-CZ" dirty="0" err="1">
                <a:latin typeface="Century Schoolbook" panose="02040604050505020304" pitchFamily="18" charset="0"/>
              </a:rPr>
              <a:t>tractus</a:t>
            </a:r>
            <a:r>
              <a:rPr lang="cs-CZ" dirty="0">
                <a:latin typeface="Century Schoolbook" panose="02040604050505020304" pitchFamily="18" charset="0"/>
              </a:rPr>
              <a:t>, </a:t>
            </a:r>
            <a:r>
              <a:rPr lang="cs-CZ" dirty="0" err="1">
                <a:latin typeface="Century Schoolbook" panose="02040604050505020304" pitchFamily="18" charset="0"/>
              </a:rPr>
              <a:t>us</a:t>
            </a:r>
            <a:r>
              <a:rPr lang="cs-CZ" dirty="0">
                <a:latin typeface="Century Schoolbook" panose="02040604050505020304" pitchFamily="18" charset="0"/>
              </a:rPr>
              <a:t>, m.</a:t>
            </a:r>
          </a:p>
          <a:p>
            <a:r>
              <a:rPr lang="cs-CZ" dirty="0" err="1">
                <a:latin typeface="Century Schoolbook" panose="02040604050505020304" pitchFamily="18" charset="0"/>
              </a:rPr>
              <a:t>musculus</a:t>
            </a:r>
            <a:r>
              <a:rPr lang="cs-CZ" dirty="0">
                <a:latin typeface="Century Schoolbook" panose="02040604050505020304" pitchFamily="18" charset="0"/>
              </a:rPr>
              <a:t>, i, m.</a:t>
            </a:r>
          </a:p>
          <a:p>
            <a:r>
              <a:rPr lang="cs-CZ" dirty="0">
                <a:latin typeface="Century Schoolbook" panose="02040604050505020304" pitchFamily="18" charset="0"/>
              </a:rPr>
              <a:t>corpus, </a:t>
            </a:r>
            <a:r>
              <a:rPr lang="cs-CZ" dirty="0" err="1">
                <a:latin typeface="Century Schoolbook" panose="02040604050505020304" pitchFamily="18" charset="0"/>
              </a:rPr>
              <a:t>corporis</a:t>
            </a:r>
            <a:r>
              <a:rPr lang="cs-CZ" dirty="0">
                <a:latin typeface="Century Schoolbook" panose="02040604050505020304" pitchFamily="18" charset="0"/>
              </a:rPr>
              <a:t>, n.</a:t>
            </a:r>
          </a:p>
          <a:p>
            <a:r>
              <a:rPr lang="cs-CZ" dirty="0" err="1">
                <a:latin typeface="Century Schoolbook" panose="02040604050505020304" pitchFamily="18" charset="0"/>
              </a:rPr>
              <a:t>ulcus</a:t>
            </a:r>
            <a:r>
              <a:rPr lang="cs-CZ" dirty="0">
                <a:latin typeface="Century Schoolbook" panose="02040604050505020304" pitchFamily="18" charset="0"/>
              </a:rPr>
              <a:t>, </a:t>
            </a:r>
            <a:r>
              <a:rPr lang="cs-CZ" dirty="0" err="1">
                <a:latin typeface="Century Schoolbook" panose="02040604050505020304" pitchFamily="18" charset="0"/>
              </a:rPr>
              <a:t>eris</a:t>
            </a:r>
            <a:r>
              <a:rPr lang="cs-CZ" dirty="0">
                <a:latin typeface="Century Schoolbook" panose="02040604050505020304" pitchFamily="18" charset="0"/>
              </a:rPr>
              <a:t>, n.</a:t>
            </a:r>
          </a:p>
          <a:p>
            <a:r>
              <a:rPr lang="cs-CZ" dirty="0" err="1">
                <a:latin typeface="Century Schoolbook" panose="02040604050505020304" pitchFamily="18" charset="0"/>
              </a:rPr>
              <a:t>manus</a:t>
            </a:r>
            <a:r>
              <a:rPr lang="cs-CZ" dirty="0">
                <a:latin typeface="Century Schoolbook" panose="02040604050505020304" pitchFamily="18" charset="0"/>
              </a:rPr>
              <a:t>, </a:t>
            </a:r>
            <a:r>
              <a:rPr lang="cs-CZ" dirty="0" err="1">
                <a:latin typeface="Century Schoolbook" panose="02040604050505020304" pitchFamily="18" charset="0"/>
              </a:rPr>
              <a:t>us</a:t>
            </a:r>
            <a:r>
              <a:rPr lang="cs-CZ" dirty="0">
                <a:latin typeface="Century Schoolbook" panose="02040604050505020304" pitchFamily="18" charset="0"/>
              </a:rPr>
              <a:t>, f.</a:t>
            </a:r>
          </a:p>
          <a:p>
            <a:r>
              <a:rPr lang="cs-CZ" dirty="0" err="1">
                <a:latin typeface="Century Schoolbook" panose="02040604050505020304" pitchFamily="18" charset="0"/>
              </a:rPr>
              <a:t>visus</a:t>
            </a:r>
            <a:r>
              <a:rPr lang="cs-CZ" dirty="0">
                <a:latin typeface="Century Schoolbook" panose="02040604050505020304" pitchFamily="18" charset="0"/>
              </a:rPr>
              <a:t>, </a:t>
            </a:r>
            <a:r>
              <a:rPr lang="cs-CZ" dirty="0" err="1">
                <a:latin typeface="Century Schoolbook" panose="02040604050505020304" pitchFamily="18" charset="0"/>
              </a:rPr>
              <a:t>us</a:t>
            </a:r>
            <a:r>
              <a:rPr lang="cs-CZ" dirty="0">
                <a:latin typeface="Century Schoolbook" panose="02040604050505020304" pitchFamily="18" charset="0"/>
              </a:rPr>
              <a:t>, m.</a:t>
            </a:r>
          </a:p>
          <a:p>
            <a:r>
              <a:rPr lang="cs-CZ" dirty="0" err="1">
                <a:latin typeface="Century Schoolbook" panose="02040604050505020304" pitchFamily="18" charset="0"/>
              </a:rPr>
              <a:t>nervus</a:t>
            </a:r>
            <a:r>
              <a:rPr lang="cs-CZ" dirty="0">
                <a:latin typeface="Century Schoolbook" panose="02040604050505020304" pitchFamily="18" charset="0"/>
              </a:rPr>
              <a:t>, i, m.</a:t>
            </a:r>
          </a:p>
          <a:p>
            <a:r>
              <a:rPr lang="cs-CZ" dirty="0" err="1">
                <a:latin typeface="Century Schoolbook" panose="02040604050505020304" pitchFamily="18" charset="0"/>
              </a:rPr>
              <a:t>methodus</a:t>
            </a:r>
            <a:r>
              <a:rPr lang="cs-CZ" dirty="0">
                <a:latin typeface="Century Schoolbook" panose="02040604050505020304" pitchFamily="18" charset="0"/>
              </a:rPr>
              <a:t>, i, f.</a:t>
            </a:r>
          </a:p>
          <a:p>
            <a:r>
              <a:rPr lang="cs-CZ" dirty="0" err="1">
                <a:latin typeface="Century Schoolbook" panose="02040604050505020304" pitchFamily="18" charset="0"/>
              </a:rPr>
              <a:t>crus</a:t>
            </a:r>
            <a:r>
              <a:rPr lang="cs-CZ" dirty="0">
                <a:latin typeface="Century Schoolbook" panose="02040604050505020304" pitchFamily="18" charset="0"/>
              </a:rPr>
              <a:t>, </a:t>
            </a:r>
            <a:r>
              <a:rPr lang="cs-CZ" dirty="0" err="1">
                <a:latin typeface="Century Schoolbook" panose="02040604050505020304" pitchFamily="18" charset="0"/>
              </a:rPr>
              <a:t>cruris</a:t>
            </a:r>
            <a:r>
              <a:rPr lang="cs-CZ" dirty="0">
                <a:latin typeface="Century Schoolbook" panose="02040604050505020304" pitchFamily="18" charset="0"/>
              </a:rPr>
              <a:t>, n.</a:t>
            </a:r>
          </a:p>
        </p:txBody>
      </p:sp>
    </p:spTree>
    <p:extLst>
      <p:ext uri="{BB962C8B-B14F-4D97-AF65-F5344CB8AC3E}">
        <p14:creationId xmlns:p14="http://schemas.microsoft.com/office/powerpoint/2010/main" val="328424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quarter" idx="1"/>
          </p:nvPr>
        </p:nvSpPr>
        <p:spPr>
          <a:xfrm>
            <a:off x="179388" y="1341438"/>
            <a:ext cx="8626475" cy="5400675"/>
          </a:xfrm>
        </p:spPr>
        <p:txBody>
          <a:bodyPr/>
          <a:lstStyle/>
          <a:p>
            <a:pPr eaLnBrk="1" hangingPunct="1">
              <a:lnSpc>
                <a:spcPct val="80000"/>
              </a:lnSpc>
              <a:buFontTx/>
              <a:buNone/>
            </a:pPr>
            <a:r>
              <a:rPr lang="cs-CZ" altLang="cs-CZ" sz="2800" dirty="0">
                <a:latin typeface="Century Schoolbook" panose="02040604050505020304" pitchFamily="18" charset="0"/>
              </a:rPr>
              <a:t>		</a:t>
            </a:r>
          </a:p>
          <a:p>
            <a:pPr eaLnBrk="1" hangingPunct="1">
              <a:lnSpc>
                <a:spcPct val="80000"/>
              </a:lnSpc>
              <a:buFontTx/>
              <a:buNone/>
            </a:pPr>
            <a:endParaRPr lang="cs-CZ" altLang="cs-CZ" sz="2800" dirty="0">
              <a:latin typeface="Century Schoolbook" panose="02040604050505020304" pitchFamily="18" charset="0"/>
            </a:endParaRPr>
          </a:p>
          <a:p>
            <a:pPr eaLnBrk="1" hangingPunct="1">
              <a:lnSpc>
                <a:spcPct val="80000"/>
              </a:lnSpc>
              <a:buFontTx/>
              <a:buNone/>
            </a:pPr>
            <a:endParaRPr lang="cs-CZ" altLang="cs-CZ" sz="2800" dirty="0">
              <a:latin typeface="Century Schoolbook" panose="02040604050505020304" pitchFamily="18" charset="0"/>
            </a:endParaRPr>
          </a:p>
          <a:p>
            <a:pPr eaLnBrk="1" hangingPunct="1">
              <a:lnSpc>
                <a:spcPct val="80000"/>
              </a:lnSpc>
              <a:buFontTx/>
              <a:buNone/>
            </a:pPr>
            <a:endParaRPr lang="cs-CZ" altLang="cs-CZ" sz="2800" dirty="0">
              <a:latin typeface="Century Schoolbook" panose="02040604050505020304" pitchFamily="18" charset="0"/>
            </a:endParaRPr>
          </a:p>
          <a:p>
            <a:pPr eaLnBrk="1" hangingPunct="1">
              <a:lnSpc>
                <a:spcPct val="80000"/>
              </a:lnSpc>
              <a:buFontTx/>
              <a:buNone/>
            </a:pPr>
            <a:r>
              <a:rPr lang="cs-CZ" altLang="cs-CZ" sz="2800" dirty="0">
                <a:latin typeface="Century Schoolbook" panose="02040604050505020304" pitchFamily="18" charset="0"/>
              </a:rPr>
              <a:t>		</a:t>
            </a:r>
          </a:p>
          <a:p>
            <a:pPr eaLnBrk="1" hangingPunct="1">
              <a:lnSpc>
                <a:spcPct val="80000"/>
              </a:lnSpc>
              <a:buFontTx/>
              <a:buNone/>
            </a:pPr>
            <a:endParaRPr lang="cs-CZ" altLang="cs-CZ" sz="2800" dirty="0">
              <a:latin typeface="Century Schoolbook" panose="02040604050505020304" pitchFamily="18" charset="0"/>
            </a:endParaRPr>
          </a:p>
          <a:p>
            <a:pPr>
              <a:lnSpc>
                <a:spcPct val="80000"/>
              </a:lnSpc>
            </a:pPr>
            <a:endParaRPr lang="cs-CZ" altLang="cs-CZ" sz="2800" dirty="0">
              <a:latin typeface="Century Schoolbook" panose="02040604050505020304" pitchFamily="18" charset="0"/>
            </a:endParaRPr>
          </a:p>
          <a:p>
            <a:pPr>
              <a:lnSpc>
                <a:spcPct val="80000"/>
              </a:lnSpc>
            </a:pPr>
            <a:r>
              <a:rPr lang="cs-CZ" altLang="cs-CZ" sz="2600" dirty="0" err="1">
                <a:latin typeface="Century Schoolbook" panose="02040604050505020304" pitchFamily="18" charset="0"/>
              </a:rPr>
              <a:t>only</a:t>
            </a:r>
            <a:r>
              <a:rPr lang="cs-CZ" altLang="cs-CZ" sz="2600" dirty="0">
                <a:latin typeface="Century Schoolbook" panose="02040604050505020304" pitchFamily="18" charset="0"/>
              </a:rPr>
              <a:t> </a:t>
            </a:r>
            <a:r>
              <a:rPr lang="cs-CZ" altLang="cs-CZ" sz="2600" dirty="0" err="1">
                <a:latin typeface="Century Schoolbook" panose="02040604050505020304" pitchFamily="18" charset="0"/>
              </a:rPr>
              <a:t>two</a:t>
            </a:r>
            <a:r>
              <a:rPr lang="cs-CZ" altLang="cs-CZ" sz="2600" dirty="0">
                <a:latin typeface="Century Schoolbook" panose="02040604050505020304" pitchFamily="18" charset="0"/>
              </a:rPr>
              <a:t> 4th </a:t>
            </a:r>
            <a:r>
              <a:rPr lang="cs-CZ" altLang="cs-CZ" sz="2600" dirty="0" err="1">
                <a:latin typeface="Century Schoolbook" panose="02040604050505020304" pitchFamily="18" charset="0"/>
              </a:rPr>
              <a:t>declension</a:t>
            </a:r>
            <a:r>
              <a:rPr lang="cs-CZ" altLang="cs-CZ" sz="2600" dirty="0">
                <a:latin typeface="Century Schoolbook" panose="02040604050505020304" pitchFamily="18" charset="0"/>
              </a:rPr>
              <a:t> </a:t>
            </a:r>
            <a:r>
              <a:rPr lang="cs-CZ" altLang="cs-CZ" sz="2600" dirty="0" err="1">
                <a:latin typeface="Century Schoolbook" panose="02040604050505020304" pitchFamily="18" charset="0"/>
              </a:rPr>
              <a:t>neuters</a:t>
            </a:r>
            <a:r>
              <a:rPr lang="cs-CZ" altLang="cs-CZ" sz="2600" dirty="0">
                <a:latin typeface="Century Schoolbook" panose="02040604050505020304" pitchFamily="18" charset="0"/>
              </a:rPr>
              <a:t> are </a:t>
            </a:r>
            <a:r>
              <a:rPr lang="cs-CZ" altLang="cs-CZ" sz="2600" dirty="0" err="1">
                <a:latin typeface="Century Schoolbook" panose="02040604050505020304" pitchFamily="18" charset="0"/>
              </a:rPr>
              <a:t>actually</a:t>
            </a:r>
            <a:r>
              <a:rPr lang="cs-CZ" altLang="cs-CZ" sz="2600" dirty="0">
                <a:latin typeface="Century Schoolbook" panose="02040604050505020304" pitchFamily="18" charset="0"/>
              </a:rPr>
              <a:t> </a:t>
            </a:r>
            <a:r>
              <a:rPr lang="cs-CZ" altLang="cs-CZ" sz="2600" dirty="0" err="1">
                <a:latin typeface="Century Schoolbook" panose="02040604050505020304" pitchFamily="18" charset="0"/>
              </a:rPr>
              <a:t>used</a:t>
            </a:r>
            <a:r>
              <a:rPr lang="cs-CZ" altLang="cs-CZ" sz="2600" dirty="0">
                <a:latin typeface="Century Schoolbook" panose="02040604050505020304" pitchFamily="18" charset="0"/>
              </a:rPr>
              <a:t> </a:t>
            </a:r>
          </a:p>
          <a:p>
            <a:pPr marL="0" indent="0">
              <a:lnSpc>
                <a:spcPct val="80000"/>
              </a:lnSpc>
              <a:spcAft>
                <a:spcPts val="600"/>
              </a:spcAft>
              <a:buNone/>
            </a:pPr>
            <a:r>
              <a:rPr lang="cs-CZ" altLang="cs-CZ" sz="2600" dirty="0">
                <a:latin typeface="Century Schoolbook" panose="02040604050505020304" pitchFamily="18" charset="0"/>
              </a:rPr>
              <a:t>   in </a:t>
            </a:r>
            <a:r>
              <a:rPr lang="cs-CZ" altLang="cs-CZ" sz="2600" dirty="0" err="1">
                <a:latin typeface="Century Schoolbook" panose="02040604050505020304" pitchFamily="18" charset="0"/>
              </a:rPr>
              <a:t>medical</a:t>
            </a:r>
            <a:r>
              <a:rPr lang="cs-CZ" altLang="cs-CZ" sz="2600" dirty="0">
                <a:latin typeface="Century Schoolbook" panose="02040604050505020304" pitchFamily="18" charset="0"/>
              </a:rPr>
              <a:t> terminology:</a:t>
            </a:r>
          </a:p>
          <a:p>
            <a:pPr lvl="1">
              <a:lnSpc>
                <a:spcPct val="80000"/>
              </a:lnSpc>
            </a:pPr>
            <a:r>
              <a:rPr lang="cs-CZ" altLang="cs-CZ" sz="2300" dirty="0">
                <a:latin typeface="Century Schoolbook" panose="02040604050505020304" pitchFamily="18" charset="0"/>
              </a:rPr>
              <a:t>genu, </a:t>
            </a:r>
            <a:r>
              <a:rPr lang="cs-CZ" altLang="cs-CZ" sz="2300" dirty="0" err="1">
                <a:latin typeface="Century Schoolbook" panose="02040604050505020304" pitchFamily="18" charset="0"/>
              </a:rPr>
              <a:t>us</a:t>
            </a:r>
            <a:r>
              <a:rPr lang="cs-CZ" altLang="cs-CZ" sz="2300" dirty="0">
                <a:latin typeface="Century Schoolbook" panose="02040604050505020304" pitchFamily="18" charset="0"/>
              </a:rPr>
              <a:t>, n. = </a:t>
            </a:r>
            <a:r>
              <a:rPr lang="cs-CZ" altLang="cs-CZ" sz="2300" dirty="0" err="1">
                <a:latin typeface="Century Schoolbook" panose="02040604050505020304" pitchFamily="18" charset="0"/>
              </a:rPr>
              <a:t>knee</a:t>
            </a:r>
            <a:endParaRPr lang="cs-CZ" altLang="cs-CZ" sz="2300" dirty="0">
              <a:latin typeface="Century Schoolbook" panose="02040604050505020304" pitchFamily="18" charset="0"/>
            </a:endParaRPr>
          </a:p>
          <a:p>
            <a:pPr lvl="1">
              <a:lnSpc>
                <a:spcPct val="80000"/>
              </a:lnSpc>
            </a:pPr>
            <a:r>
              <a:rPr lang="cs-CZ" altLang="cs-CZ" sz="2300" dirty="0" err="1">
                <a:latin typeface="Century Schoolbook" panose="02040604050505020304" pitchFamily="18" charset="0"/>
              </a:rPr>
              <a:t>cornu</a:t>
            </a:r>
            <a:r>
              <a:rPr lang="cs-CZ" altLang="cs-CZ" sz="2300" dirty="0">
                <a:latin typeface="Century Schoolbook" panose="02040604050505020304" pitchFamily="18" charset="0"/>
              </a:rPr>
              <a:t>, </a:t>
            </a:r>
            <a:r>
              <a:rPr lang="cs-CZ" altLang="cs-CZ" sz="2300" dirty="0" err="1">
                <a:latin typeface="Century Schoolbook" panose="02040604050505020304" pitchFamily="18" charset="0"/>
              </a:rPr>
              <a:t>us</a:t>
            </a:r>
            <a:r>
              <a:rPr lang="cs-CZ" altLang="cs-CZ" sz="2300" dirty="0">
                <a:latin typeface="Century Schoolbook" panose="02040604050505020304" pitchFamily="18" charset="0"/>
              </a:rPr>
              <a:t>, n. = </a:t>
            </a:r>
            <a:r>
              <a:rPr lang="cs-CZ" altLang="cs-CZ" sz="2300" dirty="0" err="1">
                <a:latin typeface="Century Schoolbook" panose="02040604050505020304" pitchFamily="18" charset="0"/>
              </a:rPr>
              <a:t>horn</a:t>
            </a:r>
            <a:endParaRPr lang="cs-CZ" altLang="cs-CZ" sz="2300" dirty="0">
              <a:latin typeface="Century Schoolbook" panose="02040604050505020304" pitchFamily="18" charset="0"/>
            </a:endParaRPr>
          </a:p>
          <a:p>
            <a:pPr eaLnBrk="1" hangingPunct="1">
              <a:lnSpc>
                <a:spcPct val="80000"/>
              </a:lnSpc>
              <a:buFontTx/>
              <a:buNone/>
            </a:pPr>
            <a:endParaRPr lang="cs-CZ" altLang="cs-CZ" sz="2800" dirty="0">
              <a:latin typeface="Century Schoolbook" panose="02040604050505020304" pitchFamily="18" charset="0"/>
            </a:endParaRPr>
          </a:p>
          <a:p>
            <a:pPr eaLnBrk="1" hangingPunct="1">
              <a:lnSpc>
                <a:spcPct val="80000"/>
              </a:lnSpc>
              <a:buFontTx/>
              <a:buNone/>
            </a:pPr>
            <a:endParaRPr lang="cs-CZ" altLang="cs-CZ" sz="2800" dirty="0">
              <a:latin typeface="Century Schoolbook" panose="02040604050505020304" pitchFamily="18"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3449025113"/>
              </p:ext>
            </p:extLst>
          </p:nvPr>
        </p:nvGraphicFramePr>
        <p:xfrm>
          <a:off x="1331913" y="1700808"/>
          <a:ext cx="4824412" cy="2286000"/>
        </p:xfrm>
        <a:graphic>
          <a:graphicData uri="http://schemas.openxmlformats.org/drawingml/2006/table">
            <a:tbl>
              <a:tblPr firstRow="1" bandRow="1">
                <a:tableStyleId>{5C22544A-7EE6-4342-B048-85BDC9FD1C3A}</a:tableStyleId>
              </a:tblPr>
              <a:tblGrid>
                <a:gridCol w="936080">
                  <a:extLst>
                    <a:ext uri="{9D8B030D-6E8A-4147-A177-3AD203B41FA5}">
                      <a16:colId xmlns:a16="http://schemas.microsoft.com/office/drawing/2014/main" val="20000"/>
                    </a:ext>
                  </a:extLst>
                </a:gridCol>
                <a:gridCol w="1728148">
                  <a:extLst>
                    <a:ext uri="{9D8B030D-6E8A-4147-A177-3AD203B41FA5}">
                      <a16:colId xmlns:a16="http://schemas.microsoft.com/office/drawing/2014/main" val="20001"/>
                    </a:ext>
                  </a:extLst>
                </a:gridCol>
                <a:gridCol w="2160184">
                  <a:extLst>
                    <a:ext uri="{9D8B030D-6E8A-4147-A177-3AD203B41FA5}">
                      <a16:colId xmlns:a16="http://schemas.microsoft.com/office/drawing/2014/main" val="20002"/>
                    </a:ext>
                  </a:extLst>
                </a:gridCol>
              </a:tblGrid>
              <a:tr h="370840">
                <a:tc>
                  <a:txBody>
                    <a:bodyPr/>
                    <a:lstStyle/>
                    <a:p>
                      <a:endParaRPr lang="cs-CZ" sz="2400" dirty="0"/>
                    </a:p>
                  </a:txBody>
                  <a:tcPr marL="91438" marR="91438"/>
                </a:tc>
                <a:tc>
                  <a:txBody>
                    <a:bodyPr/>
                    <a:lstStyle/>
                    <a:p>
                      <a:r>
                        <a:rPr lang="cs-CZ" sz="2400" dirty="0" err="1"/>
                        <a:t>singular</a:t>
                      </a:r>
                      <a:endParaRPr lang="cs-CZ" sz="2400" dirty="0"/>
                    </a:p>
                  </a:txBody>
                  <a:tcPr marL="91438" marR="91438"/>
                </a:tc>
                <a:tc>
                  <a:txBody>
                    <a:bodyPr/>
                    <a:lstStyle/>
                    <a:p>
                      <a:r>
                        <a:rPr lang="cs-CZ" sz="2400" dirty="0" err="1"/>
                        <a:t>plural</a:t>
                      </a:r>
                      <a:endParaRPr lang="cs-CZ" sz="2400" dirty="0"/>
                    </a:p>
                  </a:txBody>
                  <a:tcPr marL="91438" marR="91438"/>
                </a:tc>
                <a:extLst>
                  <a:ext uri="{0D108BD9-81ED-4DB2-BD59-A6C34878D82A}">
                    <a16:rowId xmlns:a16="http://schemas.microsoft.com/office/drawing/2014/main" val="10000"/>
                  </a:ext>
                </a:extLst>
              </a:tr>
              <a:tr h="370840">
                <a:tc>
                  <a:txBody>
                    <a:bodyPr/>
                    <a:lstStyle/>
                    <a:p>
                      <a:r>
                        <a:rPr lang="cs-CZ" sz="2400" dirty="0" err="1"/>
                        <a:t>nom</a:t>
                      </a:r>
                      <a:r>
                        <a:rPr lang="cs-CZ" sz="2400" dirty="0"/>
                        <a:t>.</a:t>
                      </a:r>
                    </a:p>
                  </a:txBody>
                  <a:tcPr marL="91438" marR="91438"/>
                </a:tc>
                <a:tc>
                  <a:txBody>
                    <a:bodyPr/>
                    <a:lstStyle/>
                    <a:p>
                      <a:r>
                        <a:rPr lang="cs-CZ" altLang="cs-CZ" sz="2400" i="0" dirty="0"/>
                        <a:t>gen-ū</a:t>
                      </a:r>
                      <a:endParaRPr lang="cs-CZ" sz="2400" i="0" dirty="0"/>
                    </a:p>
                  </a:txBody>
                  <a:tcPr marL="91438" marR="91438"/>
                </a:tc>
                <a:tc>
                  <a:txBody>
                    <a:bodyPr/>
                    <a:lstStyle/>
                    <a:p>
                      <a:r>
                        <a:rPr lang="cs-CZ" altLang="cs-CZ" sz="2400" i="0" dirty="0"/>
                        <a:t>gen-</a:t>
                      </a:r>
                      <a:r>
                        <a:rPr lang="cs-CZ" altLang="cs-CZ" sz="2400" i="0" dirty="0" err="1"/>
                        <a:t>ua</a:t>
                      </a:r>
                      <a:endParaRPr lang="cs-CZ" sz="2400" i="0" dirty="0"/>
                    </a:p>
                  </a:txBody>
                  <a:tcPr marL="91438" marR="91438"/>
                </a:tc>
                <a:extLst>
                  <a:ext uri="{0D108BD9-81ED-4DB2-BD59-A6C34878D82A}">
                    <a16:rowId xmlns:a16="http://schemas.microsoft.com/office/drawing/2014/main" val="10001"/>
                  </a:ext>
                </a:extLst>
              </a:tr>
              <a:tr h="370840">
                <a:tc>
                  <a:txBody>
                    <a:bodyPr/>
                    <a:lstStyle/>
                    <a:p>
                      <a:r>
                        <a:rPr lang="cs-CZ" sz="2400" dirty="0"/>
                        <a:t>gen.</a:t>
                      </a:r>
                    </a:p>
                  </a:txBody>
                  <a:tcPr marL="91438" marR="914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2400" i="0" dirty="0"/>
                        <a:t>gen-</a:t>
                      </a:r>
                      <a:r>
                        <a:rPr lang="cs-CZ" altLang="cs-CZ" sz="2400" i="0" dirty="0" err="1"/>
                        <a:t>ū</a:t>
                      </a:r>
                      <a:r>
                        <a:rPr lang="cs-CZ" sz="2400" dirty="0" err="1"/>
                        <a:t>s</a:t>
                      </a:r>
                      <a:endParaRPr lang="cs-CZ" sz="2400" dirty="0"/>
                    </a:p>
                  </a:txBody>
                  <a:tcPr marL="91438" marR="91438"/>
                </a:tc>
                <a:tc>
                  <a:txBody>
                    <a:bodyPr/>
                    <a:lstStyle/>
                    <a:p>
                      <a:r>
                        <a:rPr lang="cs-CZ" sz="2400" dirty="0"/>
                        <a:t>gen-</a:t>
                      </a:r>
                      <a:r>
                        <a:rPr lang="cs-CZ" sz="2400" dirty="0" err="1"/>
                        <a:t>uum</a:t>
                      </a:r>
                      <a:endParaRPr lang="cs-CZ" sz="2400" dirty="0"/>
                    </a:p>
                  </a:txBody>
                  <a:tcPr marL="91438" marR="91438"/>
                </a:tc>
                <a:extLst>
                  <a:ext uri="{0D108BD9-81ED-4DB2-BD59-A6C34878D82A}">
                    <a16:rowId xmlns:a16="http://schemas.microsoft.com/office/drawing/2014/main" val="10002"/>
                  </a:ext>
                </a:extLst>
              </a:tr>
              <a:tr h="370840">
                <a:tc>
                  <a:txBody>
                    <a:bodyPr/>
                    <a:lstStyle/>
                    <a:p>
                      <a:r>
                        <a:rPr lang="cs-CZ" sz="2400" dirty="0" err="1"/>
                        <a:t>acc</a:t>
                      </a:r>
                      <a:r>
                        <a:rPr lang="cs-CZ" sz="2400" dirty="0"/>
                        <a:t>.</a:t>
                      </a:r>
                    </a:p>
                  </a:txBody>
                  <a:tcPr marL="91438" marR="91438"/>
                </a:tc>
                <a:tc>
                  <a:txBody>
                    <a:bodyPr/>
                    <a:lstStyle/>
                    <a:p>
                      <a:r>
                        <a:rPr lang="cs-CZ" altLang="cs-CZ" sz="2400" i="0" dirty="0"/>
                        <a:t>gen-ū</a:t>
                      </a:r>
                      <a:endParaRPr lang="cs-CZ" sz="2400" i="0" dirty="0"/>
                    </a:p>
                  </a:txBody>
                  <a:tcPr marL="91438" marR="91438"/>
                </a:tc>
                <a:tc>
                  <a:txBody>
                    <a:bodyPr/>
                    <a:lstStyle/>
                    <a:p>
                      <a:r>
                        <a:rPr lang="cs-CZ" altLang="cs-CZ" sz="2400" i="0" dirty="0"/>
                        <a:t>gen-</a:t>
                      </a:r>
                      <a:r>
                        <a:rPr lang="cs-CZ" altLang="cs-CZ" sz="2400" i="0" dirty="0" err="1"/>
                        <a:t>ua</a:t>
                      </a:r>
                      <a:endParaRPr lang="cs-CZ" sz="2400" i="0" dirty="0"/>
                    </a:p>
                  </a:txBody>
                  <a:tcPr marL="91438" marR="91438"/>
                </a:tc>
                <a:extLst>
                  <a:ext uri="{0D108BD9-81ED-4DB2-BD59-A6C34878D82A}">
                    <a16:rowId xmlns:a16="http://schemas.microsoft.com/office/drawing/2014/main" val="10003"/>
                  </a:ext>
                </a:extLst>
              </a:tr>
              <a:tr h="370840">
                <a:tc>
                  <a:txBody>
                    <a:bodyPr/>
                    <a:lstStyle/>
                    <a:p>
                      <a:r>
                        <a:rPr lang="cs-CZ" sz="2400" dirty="0" err="1"/>
                        <a:t>abl</a:t>
                      </a:r>
                      <a:r>
                        <a:rPr lang="cs-CZ" sz="2400" dirty="0"/>
                        <a:t>.</a:t>
                      </a:r>
                    </a:p>
                  </a:txBody>
                  <a:tcPr marL="91438" marR="91438"/>
                </a:tc>
                <a:tc>
                  <a:txBody>
                    <a:bodyPr/>
                    <a:lstStyle/>
                    <a:p>
                      <a:r>
                        <a:rPr lang="cs-CZ" altLang="cs-CZ" sz="2400" i="0" dirty="0"/>
                        <a:t>gen-ū</a:t>
                      </a:r>
                      <a:endParaRPr lang="cs-CZ" sz="2400" i="0" dirty="0"/>
                    </a:p>
                  </a:txBody>
                  <a:tcPr marL="91438" marR="91438"/>
                </a:tc>
                <a:tc>
                  <a:txBody>
                    <a:bodyPr/>
                    <a:lstStyle/>
                    <a:p>
                      <a:r>
                        <a:rPr lang="cs-CZ" sz="2400" dirty="0"/>
                        <a:t>gen-</a:t>
                      </a:r>
                      <a:r>
                        <a:rPr lang="cs-CZ" sz="2400" dirty="0" err="1"/>
                        <a:t>ibus</a:t>
                      </a:r>
                      <a:endParaRPr lang="cs-CZ" sz="2400" dirty="0"/>
                    </a:p>
                  </a:txBody>
                  <a:tcPr marL="91438" marR="91438"/>
                </a:tc>
                <a:extLst>
                  <a:ext uri="{0D108BD9-81ED-4DB2-BD59-A6C34878D82A}">
                    <a16:rowId xmlns:a16="http://schemas.microsoft.com/office/drawing/2014/main" val="10004"/>
                  </a:ext>
                </a:extLst>
              </a:tr>
            </a:tbl>
          </a:graphicData>
        </a:graphic>
      </p:graphicFrame>
      <p:sp>
        <p:nvSpPr>
          <p:cNvPr id="2" name="Nadpis 1"/>
          <p:cNvSpPr>
            <a:spLocks noGrp="1"/>
          </p:cNvSpPr>
          <p:nvPr>
            <p:ph type="title"/>
          </p:nvPr>
        </p:nvSpPr>
        <p:spPr/>
        <p:txBody>
          <a:bodyPr>
            <a:normAutofit/>
          </a:bodyPr>
          <a:lstStyle/>
          <a:p>
            <a:r>
              <a:rPr lang="cs-CZ" altLang="cs-CZ" sz="3500" dirty="0">
                <a:solidFill>
                  <a:srgbClr val="FF0000"/>
                </a:solidFill>
                <a:latin typeface="Century Schoolbook" panose="02040604050505020304" pitchFamily="18" charset="0"/>
              </a:rPr>
              <a:t>4th </a:t>
            </a:r>
            <a:r>
              <a:rPr lang="cs-CZ" altLang="cs-CZ" sz="3500" dirty="0" err="1">
                <a:solidFill>
                  <a:srgbClr val="FF0000"/>
                </a:solidFill>
                <a:latin typeface="Century Schoolbook" panose="02040604050505020304" pitchFamily="18" charset="0"/>
              </a:rPr>
              <a:t>declension</a:t>
            </a:r>
            <a:r>
              <a:rPr lang="cs-CZ" altLang="cs-CZ" sz="3500" dirty="0">
                <a:solidFill>
                  <a:srgbClr val="FF0000"/>
                </a:solidFill>
                <a:latin typeface="Century Schoolbook" panose="02040604050505020304" pitchFamily="18" charset="0"/>
              </a:rPr>
              <a:t>: </a:t>
            </a:r>
            <a:r>
              <a:rPr lang="cs-CZ" altLang="cs-CZ" sz="3500" dirty="0" err="1">
                <a:solidFill>
                  <a:srgbClr val="FF0000"/>
                </a:solidFill>
                <a:latin typeface="Century Schoolbook" panose="02040604050505020304" pitchFamily="18" charset="0"/>
              </a:rPr>
              <a:t>neuters</a:t>
            </a:r>
            <a:endParaRPr lang="cs-CZ" sz="3500" b="1" dirty="0">
              <a:solidFill>
                <a:srgbClr val="FF0000"/>
              </a:solidFill>
            </a:endParaRPr>
          </a:p>
        </p:txBody>
      </p:sp>
    </p:spTree>
    <p:extLst>
      <p:ext uri="{BB962C8B-B14F-4D97-AF65-F5344CB8AC3E}">
        <p14:creationId xmlns:p14="http://schemas.microsoft.com/office/powerpoint/2010/main" val="126178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NDINGS PHOT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99033" cy="59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7452320" y="1268760"/>
            <a:ext cx="504056" cy="424847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7956376" y="1260615"/>
            <a:ext cx="504056" cy="424847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122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sz="quarter" idx="1"/>
          </p:nvPr>
        </p:nvSpPr>
        <p:spPr>
          <a:xfrm>
            <a:off x="179388" y="1341438"/>
            <a:ext cx="8626475" cy="4967287"/>
          </a:xfrm>
        </p:spPr>
        <p:txBody>
          <a:bodyPr/>
          <a:lstStyle/>
          <a:p>
            <a:pPr eaLnBrk="1" hangingPunct="1">
              <a:spcBef>
                <a:spcPts val="600"/>
              </a:spcBef>
            </a:pPr>
            <a:r>
              <a:rPr lang="cs-CZ" altLang="cs-CZ" sz="2400" dirty="0">
                <a:latin typeface="Century Schoolbook" panose="02040604050505020304" pitchFamily="18" charset="0"/>
              </a:rPr>
              <a:t>genitive </a:t>
            </a:r>
            <a:r>
              <a:rPr lang="cs-CZ" altLang="cs-CZ" sz="2400" dirty="0" err="1">
                <a:latin typeface="Century Schoolbook" panose="02040604050505020304" pitchFamily="18" charset="0"/>
              </a:rPr>
              <a:t>singular</a:t>
            </a:r>
            <a:r>
              <a:rPr lang="cs-CZ" altLang="cs-CZ" sz="2400" dirty="0">
                <a:latin typeface="Century Schoolbook" panose="02040604050505020304" pitchFamily="18" charset="0"/>
              </a:rPr>
              <a:t> </a:t>
            </a:r>
            <a:r>
              <a:rPr lang="cs-CZ" altLang="cs-CZ" sz="2400" dirty="0" err="1">
                <a:latin typeface="Century Schoolbook" panose="02040604050505020304" pitchFamily="18" charset="0"/>
              </a:rPr>
              <a:t>ending</a:t>
            </a:r>
            <a:r>
              <a:rPr lang="cs-CZ" altLang="cs-CZ" sz="2400" dirty="0">
                <a:latin typeface="Century Schoolbook" panose="02040604050505020304" pitchFamily="18" charset="0"/>
              </a:rPr>
              <a:t>: </a:t>
            </a:r>
            <a:r>
              <a:rPr lang="cs-CZ" altLang="cs-CZ" sz="2400" b="1" i="1" dirty="0">
                <a:latin typeface="Century Schoolbook" panose="02040604050505020304" pitchFamily="18" charset="0"/>
              </a:rPr>
              <a:t>-</a:t>
            </a:r>
            <a:r>
              <a:rPr lang="cs-CZ" altLang="cs-CZ" sz="2400" b="1" i="1" dirty="0" err="1">
                <a:latin typeface="Century Schoolbook" panose="02040604050505020304" pitchFamily="18" charset="0"/>
              </a:rPr>
              <a:t>ei</a:t>
            </a:r>
            <a:endParaRPr lang="cs-CZ" altLang="cs-CZ" sz="2400" dirty="0">
              <a:latin typeface="Century Schoolbook" panose="02040604050505020304" pitchFamily="18" charset="0"/>
            </a:endParaRPr>
          </a:p>
          <a:p>
            <a:pPr eaLnBrk="1" hangingPunct="1">
              <a:spcBef>
                <a:spcPts val="600"/>
              </a:spcBef>
            </a:pPr>
            <a:r>
              <a:rPr lang="cs-CZ" altLang="cs-CZ" sz="2400" dirty="0" err="1">
                <a:latin typeface="Century Schoolbook" panose="02040604050505020304" pitchFamily="18" charset="0"/>
              </a:rPr>
              <a:t>only</a:t>
            </a:r>
            <a:r>
              <a:rPr lang="cs-CZ" altLang="cs-CZ" sz="2400" dirty="0">
                <a:latin typeface="Century Schoolbook" panose="02040604050505020304" pitchFamily="18" charset="0"/>
              </a:rPr>
              <a:t> </a:t>
            </a:r>
            <a:r>
              <a:rPr lang="cs-CZ" altLang="cs-CZ" sz="2400" dirty="0" err="1">
                <a:latin typeface="Century Schoolbook" panose="02040604050505020304" pitchFamily="18" charset="0"/>
              </a:rPr>
              <a:t>feminines</a:t>
            </a:r>
            <a:r>
              <a:rPr lang="cs-CZ" altLang="cs-CZ" sz="2400" dirty="0">
                <a:latin typeface="Century Schoolbook" panose="02040604050505020304" pitchFamily="18" charset="0"/>
              </a:rPr>
              <a:t> x </a:t>
            </a:r>
            <a:r>
              <a:rPr lang="cs-CZ" altLang="cs-CZ" sz="2400" i="1" dirty="0">
                <a:solidFill>
                  <a:srgbClr val="FF0000"/>
                </a:solidFill>
                <a:latin typeface="Century Schoolbook" panose="02040604050505020304" pitchFamily="18" charset="0"/>
              </a:rPr>
              <a:t>dies, </a:t>
            </a:r>
            <a:r>
              <a:rPr lang="cs-CZ" altLang="cs-CZ" sz="2400" i="1" dirty="0" err="1">
                <a:solidFill>
                  <a:srgbClr val="FF0000"/>
                </a:solidFill>
                <a:latin typeface="Century Schoolbook" panose="02040604050505020304" pitchFamily="18" charset="0"/>
              </a:rPr>
              <a:t>ei</a:t>
            </a:r>
            <a:r>
              <a:rPr lang="cs-CZ" altLang="cs-CZ" sz="2400" i="1" dirty="0">
                <a:solidFill>
                  <a:srgbClr val="FF0000"/>
                </a:solidFill>
                <a:latin typeface="Century Schoolbook" panose="02040604050505020304" pitchFamily="18" charset="0"/>
              </a:rPr>
              <a:t>, m. </a:t>
            </a:r>
            <a:r>
              <a:rPr lang="cs-CZ" altLang="cs-CZ" sz="2400" dirty="0">
                <a:latin typeface="Century Schoolbook" panose="02040604050505020304" pitchFamily="18" charset="0"/>
              </a:rPr>
              <a:t>=</a:t>
            </a:r>
            <a:r>
              <a:rPr lang="cs-CZ" altLang="cs-CZ" sz="2400" i="1" dirty="0">
                <a:latin typeface="Century Schoolbook" panose="02040604050505020304" pitchFamily="18" charset="0"/>
              </a:rPr>
              <a:t> </a:t>
            </a:r>
            <a:r>
              <a:rPr lang="cs-CZ" altLang="cs-CZ" sz="2400" dirty="0" err="1">
                <a:latin typeface="Century Schoolbook" panose="02040604050505020304" pitchFamily="18" charset="0"/>
              </a:rPr>
              <a:t>day</a:t>
            </a:r>
            <a:endParaRPr lang="cs-CZ" altLang="cs-CZ" sz="2400" dirty="0">
              <a:latin typeface="Century Schoolbook" panose="02040604050505020304" pitchFamily="18" charset="0"/>
            </a:endParaRPr>
          </a:p>
          <a:p>
            <a:pPr>
              <a:spcBef>
                <a:spcPts val="600"/>
              </a:spcBef>
            </a:pPr>
            <a:r>
              <a:rPr lang="cs-CZ" altLang="cs-CZ" sz="2400" dirty="0" err="1">
                <a:latin typeface="Century Schoolbook" panose="02040604050505020304" pitchFamily="18" charset="0"/>
              </a:rPr>
              <a:t>paradigm</a:t>
            </a:r>
            <a:r>
              <a:rPr lang="cs-CZ" altLang="cs-CZ" sz="2400" dirty="0">
                <a:latin typeface="Century Schoolbook" panose="02040604050505020304" pitchFamily="18" charset="0"/>
              </a:rPr>
              <a:t> </a:t>
            </a:r>
            <a:r>
              <a:rPr lang="cs-CZ" altLang="cs-CZ" sz="2400" dirty="0" err="1">
                <a:latin typeface="Century Schoolbook" panose="02040604050505020304" pitchFamily="18" charset="0"/>
              </a:rPr>
              <a:t>word</a:t>
            </a:r>
            <a:r>
              <a:rPr lang="cs-CZ" altLang="cs-CZ" sz="2400" dirty="0">
                <a:latin typeface="Century Schoolbook" panose="02040604050505020304" pitchFamily="18" charset="0"/>
              </a:rPr>
              <a:t>: </a:t>
            </a:r>
            <a:r>
              <a:rPr lang="cs-CZ" altLang="cs-CZ" sz="2400" i="1" dirty="0">
                <a:latin typeface="Century Schoolbook" panose="02040604050505020304" pitchFamily="18" charset="0"/>
              </a:rPr>
              <a:t>faci</a:t>
            </a:r>
            <a:r>
              <a:rPr lang="cs-CZ" altLang="cs-CZ" sz="2400" i="1" dirty="0">
                <a:solidFill>
                  <a:srgbClr val="FF0000"/>
                </a:solidFill>
                <a:latin typeface="Century Schoolbook" panose="02040604050505020304" pitchFamily="18" charset="0"/>
              </a:rPr>
              <a:t>es</a:t>
            </a:r>
            <a:r>
              <a:rPr lang="cs-CZ" altLang="cs-CZ" sz="2400" i="1" dirty="0">
                <a:latin typeface="Century Schoolbook" panose="02040604050505020304" pitchFamily="18" charset="0"/>
              </a:rPr>
              <a:t>, </a:t>
            </a:r>
            <a:r>
              <a:rPr lang="cs-CZ" altLang="cs-CZ" sz="2400" i="1" dirty="0" err="1">
                <a:solidFill>
                  <a:srgbClr val="FF0000"/>
                </a:solidFill>
              </a:rPr>
              <a:t>ei</a:t>
            </a:r>
            <a:r>
              <a:rPr lang="cs-CZ" altLang="cs-CZ" sz="2400" i="1" dirty="0"/>
              <a:t>, f.</a:t>
            </a:r>
            <a:r>
              <a:rPr lang="cs-CZ" altLang="cs-CZ" sz="2400" i="1" dirty="0">
                <a:latin typeface="Century Schoolbook" panose="02040604050505020304" pitchFamily="18" charset="0"/>
              </a:rPr>
              <a:t> </a:t>
            </a:r>
            <a:r>
              <a:rPr lang="cs-CZ" altLang="cs-CZ" sz="2400" dirty="0">
                <a:latin typeface="Century Schoolbook" panose="02040604050505020304" pitchFamily="18" charset="0"/>
              </a:rPr>
              <a:t>= face, </a:t>
            </a:r>
            <a:r>
              <a:rPr lang="cs-CZ" altLang="cs-CZ" sz="2400" dirty="0" err="1">
                <a:latin typeface="Century Schoolbook" panose="02040604050505020304" pitchFamily="18" charset="0"/>
              </a:rPr>
              <a:t>surface</a:t>
            </a:r>
            <a:endParaRPr lang="cs-CZ" altLang="cs-CZ" sz="2400" dirty="0">
              <a:latin typeface="Century Schoolbook" panose="02040604050505020304" pitchFamily="18" charset="0"/>
            </a:endParaRPr>
          </a:p>
          <a:p>
            <a:pPr eaLnBrk="1" hangingPunct="1">
              <a:lnSpc>
                <a:spcPct val="90000"/>
              </a:lnSpc>
              <a:buFontTx/>
              <a:buNone/>
            </a:pPr>
            <a:endParaRPr lang="cs-CZ" altLang="cs-CZ" sz="2800" dirty="0">
              <a:latin typeface="Century Schoolbook" panose="02040604050505020304" pitchFamily="18" charset="0"/>
            </a:endParaRPr>
          </a:p>
          <a:p>
            <a:pPr eaLnBrk="1" hangingPunct="1">
              <a:lnSpc>
                <a:spcPct val="90000"/>
              </a:lnSpc>
              <a:buFontTx/>
              <a:buNone/>
            </a:pPr>
            <a:r>
              <a:rPr lang="cs-CZ" altLang="cs-CZ" sz="2800" dirty="0">
                <a:latin typeface="Century Schoolbook" panose="02040604050505020304" pitchFamily="18" charset="0"/>
              </a:rPr>
              <a:t>					</a:t>
            </a:r>
          </a:p>
          <a:p>
            <a:pPr eaLnBrk="1" hangingPunct="1">
              <a:lnSpc>
                <a:spcPct val="90000"/>
              </a:lnSpc>
              <a:buFontTx/>
              <a:buNone/>
            </a:pPr>
            <a:endParaRPr lang="cs-CZ" altLang="cs-CZ" sz="2800" dirty="0">
              <a:latin typeface="Century Schoolbook" panose="02040604050505020304" pitchFamily="18" charset="0"/>
            </a:endParaRPr>
          </a:p>
          <a:p>
            <a:pPr eaLnBrk="1" hangingPunct="1">
              <a:lnSpc>
                <a:spcPct val="90000"/>
              </a:lnSpc>
              <a:buFontTx/>
              <a:buNone/>
            </a:pPr>
            <a:endParaRPr lang="cs-CZ" altLang="cs-CZ" sz="2800" dirty="0">
              <a:latin typeface="Century Schoolbook" panose="02040604050505020304" pitchFamily="18" charset="0"/>
            </a:endParaRPr>
          </a:p>
          <a:p>
            <a:pPr eaLnBrk="1" hangingPunct="1">
              <a:lnSpc>
                <a:spcPct val="90000"/>
              </a:lnSpc>
              <a:buFontTx/>
              <a:buNone/>
            </a:pPr>
            <a:endParaRPr lang="cs-CZ" altLang="cs-CZ" sz="2800" dirty="0">
              <a:latin typeface="Century Schoolbook" panose="02040604050505020304" pitchFamily="18" charset="0"/>
            </a:endParaRPr>
          </a:p>
          <a:p>
            <a:pPr eaLnBrk="1" hangingPunct="1">
              <a:lnSpc>
                <a:spcPct val="90000"/>
              </a:lnSpc>
              <a:buFontTx/>
              <a:buNone/>
            </a:pPr>
            <a:endParaRPr lang="cs-CZ" altLang="cs-CZ" sz="2800" dirty="0">
              <a:latin typeface="Century Schoolbook" panose="02040604050505020304"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1269911561"/>
              </p:ext>
            </p:extLst>
          </p:nvPr>
        </p:nvGraphicFramePr>
        <p:xfrm>
          <a:off x="611560" y="2780929"/>
          <a:ext cx="4176463" cy="2476776"/>
        </p:xfrm>
        <a:graphic>
          <a:graphicData uri="http://schemas.openxmlformats.org/drawingml/2006/table">
            <a:tbl>
              <a:tblPr firstRow="1" bandRow="1">
                <a:tableStyleId>{5C22544A-7EE6-4342-B048-85BDC9FD1C3A}</a:tableStyleId>
              </a:tblPr>
              <a:tblGrid>
                <a:gridCol w="1034596">
                  <a:extLst>
                    <a:ext uri="{9D8B030D-6E8A-4147-A177-3AD203B41FA5}">
                      <a16:colId xmlns:a16="http://schemas.microsoft.com/office/drawing/2014/main" val="20000"/>
                    </a:ext>
                  </a:extLst>
                </a:gridCol>
                <a:gridCol w="1625794">
                  <a:extLst>
                    <a:ext uri="{9D8B030D-6E8A-4147-A177-3AD203B41FA5}">
                      <a16:colId xmlns:a16="http://schemas.microsoft.com/office/drawing/2014/main" val="20001"/>
                    </a:ext>
                  </a:extLst>
                </a:gridCol>
                <a:gridCol w="1516073">
                  <a:extLst>
                    <a:ext uri="{9D8B030D-6E8A-4147-A177-3AD203B41FA5}">
                      <a16:colId xmlns:a16="http://schemas.microsoft.com/office/drawing/2014/main" val="20002"/>
                    </a:ext>
                  </a:extLst>
                </a:gridCol>
              </a:tblGrid>
              <a:tr h="489654">
                <a:tc>
                  <a:txBody>
                    <a:bodyPr/>
                    <a:lstStyle/>
                    <a:p>
                      <a:endParaRPr lang="cs-CZ" sz="2800" dirty="0"/>
                    </a:p>
                  </a:txBody>
                  <a:tcPr marL="91452" marR="91452" anchor="ctr"/>
                </a:tc>
                <a:tc>
                  <a:txBody>
                    <a:bodyPr/>
                    <a:lstStyle/>
                    <a:p>
                      <a:r>
                        <a:rPr lang="cs-CZ" sz="2400" dirty="0" err="1"/>
                        <a:t>singular</a:t>
                      </a:r>
                      <a:endParaRPr lang="cs-CZ" sz="2400" dirty="0"/>
                    </a:p>
                  </a:txBody>
                  <a:tcPr marL="91452" marR="91452" anchor="ctr"/>
                </a:tc>
                <a:tc>
                  <a:txBody>
                    <a:bodyPr/>
                    <a:lstStyle/>
                    <a:p>
                      <a:r>
                        <a:rPr lang="cs-CZ" sz="2400" dirty="0" err="1"/>
                        <a:t>plural</a:t>
                      </a:r>
                      <a:endParaRPr lang="cs-CZ" sz="2400" dirty="0"/>
                    </a:p>
                  </a:txBody>
                  <a:tcPr marL="91452" marR="91452" anchor="ctr"/>
                </a:tc>
                <a:extLst>
                  <a:ext uri="{0D108BD9-81ED-4DB2-BD59-A6C34878D82A}">
                    <a16:rowId xmlns:a16="http://schemas.microsoft.com/office/drawing/2014/main" val="10000"/>
                  </a:ext>
                </a:extLst>
              </a:tr>
              <a:tr h="489654">
                <a:tc>
                  <a:txBody>
                    <a:bodyPr/>
                    <a:lstStyle/>
                    <a:p>
                      <a:r>
                        <a:rPr lang="cs-CZ" sz="2400" dirty="0" err="1"/>
                        <a:t>nom</a:t>
                      </a:r>
                      <a:r>
                        <a:rPr lang="cs-CZ" sz="2400" dirty="0"/>
                        <a:t>.</a:t>
                      </a:r>
                    </a:p>
                  </a:txBody>
                  <a:tcPr marL="91452" marR="91452" anchor="ctr"/>
                </a:tc>
                <a:tc>
                  <a:txBody>
                    <a:bodyPr/>
                    <a:lstStyle/>
                    <a:p>
                      <a:r>
                        <a:rPr lang="cs-CZ" altLang="cs-CZ" sz="2400" i="0" dirty="0" err="1"/>
                        <a:t>faci</a:t>
                      </a:r>
                      <a:r>
                        <a:rPr lang="cs-CZ" altLang="cs-CZ" sz="2400" i="0" dirty="0"/>
                        <a:t>-es</a:t>
                      </a:r>
                      <a:endParaRPr lang="cs-CZ" sz="2400" i="0" dirty="0"/>
                    </a:p>
                  </a:txBody>
                  <a:tcPr marL="91452" marR="9145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2400" i="0" dirty="0" err="1"/>
                        <a:t>faci</a:t>
                      </a:r>
                      <a:r>
                        <a:rPr lang="cs-CZ" altLang="cs-CZ" sz="2400" i="0" dirty="0"/>
                        <a:t>-es</a:t>
                      </a:r>
                      <a:endParaRPr lang="cs-CZ" sz="2400" i="0" dirty="0"/>
                    </a:p>
                  </a:txBody>
                  <a:tcPr marL="91452" marR="91452" anchor="ctr"/>
                </a:tc>
                <a:extLst>
                  <a:ext uri="{0D108BD9-81ED-4DB2-BD59-A6C34878D82A}">
                    <a16:rowId xmlns:a16="http://schemas.microsoft.com/office/drawing/2014/main" val="10001"/>
                  </a:ext>
                </a:extLst>
              </a:tr>
              <a:tr h="489654">
                <a:tc>
                  <a:txBody>
                    <a:bodyPr/>
                    <a:lstStyle/>
                    <a:p>
                      <a:r>
                        <a:rPr lang="cs-CZ" sz="2400" dirty="0"/>
                        <a:t>gen.</a:t>
                      </a:r>
                    </a:p>
                  </a:txBody>
                  <a:tcPr marL="91452" marR="91452" anchor="ctr"/>
                </a:tc>
                <a:tc>
                  <a:txBody>
                    <a:bodyPr/>
                    <a:lstStyle/>
                    <a:p>
                      <a:r>
                        <a:rPr lang="cs-CZ" altLang="cs-CZ" sz="2400" i="0" dirty="0" err="1"/>
                        <a:t>faci-ei</a:t>
                      </a:r>
                      <a:endParaRPr lang="cs-CZ" sz="2400" i="0" dirty="0"/>
                    </a:p>
                  </a:txBody>
                  <a:tcPr marL="91452" marR="9145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2400" i="0" dirty="0" err="1"/>
                        <a:t>faci-erum</a:t>
                      </a:r>
                      <a:endParaRPr lang="cs-CZ" sz="2400" i="0" dirty="0"/>
                    </a:p>
                  </a:txBody>
                  <a:tcPr marL="91452" marR="91452" anchor="ctr"/>
                </a:tc>
                <a:extLst>
                  <a:ext uri="{0D108BD9-81ED-4DB2-BD59-A6C34878D82A}">
                    <a16:rowId xmlns:a16="http://schemas.microsoft.com/office/drawing/2014/main" val="10002"/>
                  </a:ext>
                </a:extLst>
              </a:tr>
              <a:tr h="489654">
                <a:tc>
                  <a:txBody>
                    <a:bodyPr/>
                    <a:lstStyle/>
                    <a:p>
                      <a:r>
                        <a:rPr lang="cs-CZ" sz="2400"/>
                        <a:t>acc.</a:t>
                      </a:r>
                      <a:endParaRPr lang="cs-CZ" sz="2400" dirty="0"/>
                    </a:p>
                  </a:txBody>
                  <a:tcPr marL="91452" marR="91452" anchor="ctr"/>
                </a:tc>
                <a:tc>
                  <a:txBody>
                    <a:bodyPr/>
                    <a:lstStyle/>
                    <a:p>
                      <a:r>
                        <a:rPr lang="cs-CZ" sz="2400" i="0" dirty="0" err="1"/>
                        <a:t>faci-em</a:t>
                      </a:r>
                      <a:endParaRPr lang="cs-CZ" sz="2400" i="0" dirty="0"/>
                    </a:p>
                  </a:txBody>
                  <a:tcPr marL="91452" marR="9145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2400" i="0" dirty="0" err="1"/>
                        <a:t>faci</a:t>
                      </a:r>
                      <a:r>
                        <a:rPr lang="cs-CZ" altLang="cs-CZ" sz="2400" i="0" dirty="0"/>
                        <a:t>-es</a:t>
                      </a:r>
                      <a:endParaRPr lang="cs-CZ" sz="2400" i="0" dirty="0"/>
                    </a:p>
                  </a:txBody>
                  <a:tcPr marL="91452" marR="91452" anchor="ctr"/>
                </a:tc>
                <a:extLst>
                  <a:ext uri="{0D108BD9-81ED-4DB2-BD59-A6C34878D82A}">
                    <a16:rowId xmlns:a16="http://schemas.microsoft.com/office/drawing/2014/main" val="10003"/>
                  </a:ext>
                </a:extLst>
              </a:tr>
              <a:tr h="489654">
                <a:tc>
                  <a:txBody>
                    <a:bodyPr/>
                    <a:lstStyle/>
                    <a:p>
                      <a:r>
                        <a:rPr lang="cs-CZ" sz="2400" dirty="0" err="1"/>
                        <a:t>abl</a:t>
                      </a:r>
                      <a:r>
                        <a:rPr lang="cs-CZ" sz="2400" dirty="0"/>
                        <a:t>.</a:t>
                      </a:r>
                    </a:p>
                  </a:txBody>
                  <a:tcPr marL="91452" marR="91452" anchor="ctr"/>
                </a:tc>
                <a:tc>
                  <a:txBody>
                    <a:bodyPr/>
                    <a:lstStyle/>
                    <a:p>
                      <a:r>
                        <a:rPr lang="cs-CZ" altLang="cs-CZ" sz="2400" i="0" dirty="0" err="1"/>
                        <a:t>faci</a:t>
                      </a:r>
                      <a:r>
                        <a:rPr lang="cs-CZ" altLang="cs-CZ" sz="2400" i="0" dirty="0"/>
                        <a:t>-e</a:t>
                      </a:r>
                      <a:endParaRPr lang="cs-CZ" sz="2400" i="0" dirty="0"/>
                    </a:p>
                  </a:txBody>
                  <a:tcPr marL="91452" marR="9145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2400" i="0" dirty="0" err="1"/>
                        <a:t>faci-ebus</a:t>
                      </a:r>
                      <a:endParaRPr lang="cs-CZ" sz="2400" i="0" dirty="0"/>
                    </a:p>
                  </a:txBody>
                  <a:tcPr marL="91452" marR="91452" anchor="ctr"/>
                </a:tc>
                <a:extLst>
                  <a:ext uri="{0D108BD9-81ED-4DB2-BD59-A6C34878D82A}">
                    <a16:rowId xmlns:a16="http://schemas.microsoft.com/office/drawing/2014/main" val="10004"/>
                  </a:ext>
                </a:extLst>
              </a:tr>
            </a:tbl>
          </a:graphicData>
        </a:graphic>
      </p:graphicFrame>
      <p:sp>
        <p:nvSpPr>
          <p:cNvPr id="5" name="Nadpis 4"/>
          <p:cNvSpPr>
            <a:spLocks noGrp="1"/>
          </p:cNvSpPr>
          <p:nvPr>
            <p:ph type="title"/>
          </p:nvPr>
        </p:nvSpPr>
        <p:spPr/>
        <p:txBody>
          <a:bodyPr>
            <a:normAutofit/>
          </a:bodyPr>
          <a:lstStyle/>
          <a:p>
            <a:r>
              <a:rPr lang="cs-CZ" altLang="cs-CZ" sz="3500" dirty="0">
                <a:solidFill>
                  <a:srgbClr val="FF0000"/>
                </a:solidFill>
                <a:latin typeface="Century Schoolbook" panose="02040604050505020304" pitchFamily="18" charset="0"/>
              </a:rPr>
              <a:t>5th </a:t>
            </a:r>
            <a:r>
              <a:rPr lang="cs-CZ" altLang="cs-CZ" sz="3500" dirty="0" err="1">
                <a:solidFill>
                  <a:srgbClr val="FF0000"/>
                </a:solidFill>
                <a:latin typeface="Century Schoolbook" panose="02040604050505020304" pitchFamily="18" charset="0"/>
              </a:rPr>
              <a:t>declension</a:t>
            </a:r>
            <a:r>
              <a:rPr lang="cs-CZ" altLang="cs-CZ" sz="3500" dirty="0">
                <a:solidFill>
                  <a:srgbClr val="FF0000"/>
                </a:solidFill>
                <a:latin typeface="Century Schoolbook" panose="02040604050505020304" pitchFamily="18" charset="0"/>
              </a:rPr>
              <a:t> = </a:t>
            </a:r>
            <a:r>
              <a:rPr lang="cs-CZ" altLang="cs-CZ" sz="3500" dirty="0">
                <a:solidFill>
                  <a:srgbClr val="FF0000"/>
                </a:solidFill>
                <a:latin typeface="Times New Roman"/>
                <a:cs typeface="Times New Roman"/>
              </a:rPr>
              <a:t>e</a:t>
            </a:r>
            <a:r>
              <a:rPr lang="cs-CZ" altLang="cs-CZ" sz="3500" dirty="0">
                <a:solidFill>
                  <a:srgbClr val="FF0000"/>
                </a:solidFill>
                <a:latin typeface="Century Schoolbook" panose="02040604050505020304" pitchFamily="18" charset="0"/>
              </a:rPr>
              <a:t>-</a:t>
            </a:r>
            <a:r>
              <a:rPr lang="cs-CZ" altLang="cs-CZ" sz="3500" dirty="0" err="1">
                <a:solidFill>
                  <a:srgbClr val="FF0000"/>
                </a:solidFill>
                <a:latin typeface="Century Schoolbook" panose="02040604050505020304" pitchFamily="18" charset="0"/>
              </a:rPr>
              <a:t>stems</a:t>
            </a:r>
            <a:endParaRPr lang="cs-CZ" sz="3500" dirty="0">
              <a:solidFill>
                <a:srgbClr val="FF0000"/>
              </a:solidFill>
            </a:endParaRPr>
          </a:p>
        </p:txBody>
      </p:sp>
      <p:sp>
        <p:nvSpPr>
          <p:cNvPr id="3" name="Obdélník 2"/>
          <p:cNvSpPr/>
          <p:nvPr/>
        </p:nvSpPr>
        <p:spPr>
          <a:xfrm>
            <a:off x="179512" y="5517232"/>
            <a:ext cx="9073008" cy="725327"/>
          </a:xfrm>
          <a:prstGeom prst="rect">
            <a:avLst/>
          </a:prstGeom>
        </p:spPr>
        <p:txBody>
          <a:bodyPr wrap="square">
            <a:spAutoFit/>
          </a:bodyPr>
          <a:lstStyle/>
          <a:p>
            <a:pPr>
              <a:lnSpc>
                <a:spcPct val="90000"/>
              </a:lnSpc>
              <a:spcAft>
                <a:spcPts val="400"/>
              </a:spcAft>
              <a:defRPr/>
            </a:pPr>
            <a:r>
              <a:rPr lang="en-US" altLang="cs-CZ" sz="2100" dirty="0"/>
              <a:t>!! </a:t>
            </a:r>
            <a:r>
              <a:rPr lang="cs-CZ" altLang="cs-CZ" sz="2100" dirty="0" err="1"/>
              <a:t>sg</a:t>
            </a:r>
            <a:r>
              <a:rPr lang="cs-CZ" altLang="cs-CZ" sz="2100" dirty="0"/>
              <a:t>.</a:t>
            </a:r>
            <a:r>
              <a:rPr lang="cs-CZ" altLang="cs-CZ" sz="2100" i="1" dirty="0"/>
              <a:t> </a:t>
            </a:r>
            <a:r>
              <a:rPr lang="cs-CZ" altLang="cs-CZ" sz="2100" i="1" dirty="0">
                <a:solidFill>
                  <a:srgbClr val="FF0000"/>
                </a:solidFill>
              </a:rPr>
              <a:t>species, </a:t>
            </a:r>
            <a:r>
              <a:rPr lang="cs-CZ" altLang="cs-CZ" sz="2100" i="1" dirty="0" err="1">
                <a:solidFill>
                  <a:srgbClr val="FF0000"/>
                </a:solidFill>
              </a:rPr>
              <a:t>speciei</a:t>
            </a:r>
            <a:r>
              <a:rPr lang="cs-CZ" altLang="cs-CZ" sz="2100" i="1" dirty="0">
                <a:solidFill>
                  <a:srgbClr val="FF0000"/>
                </a:solidFill>
              </a:rPr>
              <a:t>, f.</a:t>
            </a:r>
            <a:r>
              <a:rPr lang="cs-CZ" altLang="cs-CZ" sz="2100" dirty="0">
                <a:solidFill>
                  <a:srgbClr val="FF0000"/>
                </a:solidFill>
              </a:rPr>
              <a:t> </a:t>
            </a:r>
            <a:r>
              <a:rPr lang="cs-CZ" altLang="cs-CZ" sz="2100" dirty="0"/>
              <a:t>= species</a:t>
            </a:r>
            <a:r>
              <a:rPr lang="en-US" altLang="cs-CZ" sz="2100" dirty="0"/>
              <a:t> !!</a:t>
            </a:r>
            <a:endParaRPr lang="cs-CZ" altLang="cs-CZ" sz="2100" dirty="0"/>
          </a:p>
          <a:p>
            <a:pPr>
              <a:lnSpc>
                <a:spcPct val="90000"/>
              </a:lnSpc>
              <a:defRPr/>
            </a:pPr>
            <a:r>
              <a:rPr lang="en-US" altLang="cs-CZ" sz="2100" dirty="0"/>
              <a:t>!! </a:t>
            </a:r>
            <a:r>
              <a:rPr lang="cs-CZ" altLang="cs-CZ" sz="2100" dirty="0" err="1"/>
              <a:t>pl</a:t>
            </a:r>
            <a:r>
              <a:rPr lang="cs-CZ" altLang="cs-CZ" sz="2100" dirty="0"/>
              <a:t>. </a:t>
            </a:r>
            <a:r>
              <a:rPr lang="cs-CZ" altLang="cs-CZ" sz="2100" i="1" dirty="0">
                <a:solidFill>
                  <a:srgbClr val="FF0000"/>
                </a:solidFill>
              </a:rPr>
              <a:t>species, </a:t>
            </a:r>
            <a:r>
              <a:rPr lang="cs-CZ" altLang="cs-CZ" sz="2100" i="1" dirty="0" err="1">
                <a:solidFill>
                  <a:srgbClr val="FF0000"/>
                </a:solidFill>
              </a:rPr>
              <a:t>erum</a:t>
            </a:r>
            <a:r>
              <a:rPr lang="cs-CZ" altLang="cs-CZ" sz="2100" i="1" dirty="0">
                <a:solidFill>
                  <a:srgbClr val="FF0000"/>
                </a:solidFill>
              </a:rPr>
              <a:t>, f. </a:t>
            </a:r>
            <a:r>
              <a:rPr lang="cs-CZ" altLang="cs-CZ" sz="2100" i="1" dirty="0"/>
              <a:t>= </a:t>
            </a:r>
            <a:r>
              <a:rPr lang="cs-CZ" altLang="cs-CZ" sz="2100" dirty="0" err="1"/>
              <a:t>mixture</a:t>
            </a:r>
            <a:r>
              <a:rPr lang="cs-CZ" altLang="cs-CZ" sz="2100" dirty="0"/>
              <a:t> of </a:t>
            </a:r>
            <a:r>
              <a:rPr lang="cs-CZ" altLang="cs-CZ" sz="2100" dirty="0" err="1"/>
              <a:t>dried</a:t>
            </a:r>
            <a:r>
              <a:rPr lang="cs-CZ" altLang="cs-CZ" sz="2100" dirty="0"/>
              <a:t> </a:t>
            </a:r>
            <a:r>
              <a:rPr lang="cs-CZ" altLang="cs-CZ" sz="2100" dirty="0" err="1"/>
              <a:t>plants</a:t>
            </a:r>
            <a:r>
              <a:rPr lang="cs-CZ" altLang="cs-CZ" sz="2100" dirty="0"/>
              <a:t> (</a:t>
            </a:r>
            <a:r>
              <a:rPr lang="cs-CZ" altLang="cs-CZ" sz="2100" i="1" dirty="0" err="1"/>
              <a:t>e.g</a:t>
            </a:r>
            <a:r>
              <a:rPr lang="cs-CZ" altLang="cs-CZ" sz="2100" i="1" dirty="0"/>
              <a:t>. species </a:t>
            </a:r>
            <a:r>
              <a:rPr lang="cs-CZ" altLang="cs-CZ" sz="2100" i="1" dirty="0" err="1"/>
              <a:t>urologicae</a:t>
            </a:r>
            <a:r>
              <a:rPr lang="cs-CZ" altLang="cs-CZ" sz="2100" dirty="0"/>
              <a:t>)</a:t>
            </a:r>
            <a:r>
              <a:rPr lang="en-US" altLang="cs-CZ" sz="2100" dirty="0"/>
              <a:t> !!</a:t>
            </a:r>
            <a:endParaRPr lang="cs-CZ" altLang="cs-CZ" sz="2100" dirty="0"/>
          </a:p>
        </p:txBody>
      </p:sp>
    </p:spTree>
    <p:extLst>
      <p:ext uri="{BB962C8B-B14F-4D97-AF65-F5344CB8AC3E}">
        <p14:creationId xmlns:p14="http://schemas.microsoft.com/office/powerpoint/2010/main" val="117964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260648"/>
            <a:ext cx="8496944" cy="1138773"/>
          </a:xfrm>
          <a:prstGeom prst="rect">
            <a:avLst/>
          </a:prstGeom>
          <a:noFill/>
        </p:spPr>
        <p:txBody>
          <a:bodyPr wrap="square" rtlCol="0">
            <a:spAutoFit/>
          </a:bodyPr>
          <a:lstStyle/>
          <a:p>
            <a:r>
              <a:rPr lang="cs-CZ" sz="2400" dirty="0" err="1">
                <a:solidFill>
                  <a:srgbClr val="FF0000"/>
                </a:solidFill>
              </a:rPr>
              <a:t>Canalis</a:t>
            </a:r>
            <a:r>
              <a:rPr lang="cs-CZ" dirty="0">
                <a:solidFill>
                  <a:srgbClr val="C00000"/>
                </a:solidFill>
              </a:rPr>
              <a:t> </a:t>
            </a:r>
            <a:r>
              <a:rPr lang="cs-CZ" sz="2000" dirty="0"/>
              <a:t>= a </a:t>
            </a:r>
            <a:r>
              <a:rPr lang="cs-CZ" sz="2000" dirty="0" err="1"/>
              <a:t>narrow</a:t>
            </a:r>
            <a:r>
              <a:rPr lang="cs-CZ" sz="2000" dirty="0"/>
              <a:t> </a:t>
            </a:r>
            <a:r>
              <a:rPr lang="cs-CZ" sz="2000" dirty="0" err="1"/>
              <a:t>tubular</a:t>
            </a:r>
            <a:r>
              <a:rPr lang="cs-CZ" sz="2000" dirty="0"/>
              <a:t> </a:t>
            </a:r>
            <a:r>
              <a:rPr lang="cs-CZ" sz="2000" dirty="0" err="1"/>
              <a:t>passage</a:t>
            </a:r>
            <a:r>
              <a:rPr lang="cs-CZ" sz="2000" dirty="0"/>
              <a:t> </a:t>
            </a:r>
            <a:r>
              <a:rPr lang="cs-CZ" sz="2000" dirty="0" err="1"/>
              <a:t>or</a:t>
            </a:r>
            <a:r>
              <a:rPr lang="cs-CZ" sz="2000" dirty="0"/>
              <a:t> </a:t>
            </a:r>
            <a:r>
              <a:rPr lang="cs-CZ" sz="2000" dirty="0" err="1"/>
              <a:t>channel</a:t>
            </a:r>
            <a:r>
              <a:rPr lang="cs-CZ" sz="2000" dirty="0"/>
              <a:t>, </a:t>
            </a:r>
            <a:r>
              <a:rPr lang="cs-CZ" sz="2000" dirty="0" err="1"/>
              <a:t>e.g</a:t>
            </a:r>
            <a:r>
              <a:rPr lang="cs-CZ" sz="2000" dirty="0"/>
              <a:t>. </a:t>
            </a:r>
            <a:r>
              <a:rPr lang="cs-CZ" sz="2000" dirty="0" err="1"/>
              <a:t>optic</a:t>
            </a:r>
            <a:r>
              <a:rPr lang="cs-CZ" sz="2000" dirty="0"/>
              <a:t> </a:t>
            </a:r>
            <a:r>
              <a:rPr lang="cs-CZ" sz="2000" dirty="0" err="1"/>
              <a:t>canal</a:t>
            </a:r>
            <a:endParaRPr lang="cs-CZ" sz="2000" dirty="0"/>
          </a:p>
          <a:p>
            <a:r>
              <a:rPr lang="cs-CZ" sz="2400" dirty="0" err="1">
                <a:solidFill>
                  <a:srgbClr val="FF0000"/>
                </a:solidFill>
              </a:rPr>
              <a:t>Ductus</a:t>
            </a:r>
            <a:r>
              <a:rPr lang="cs-CZ" b="1" dirty="0">
                <a:solidFill>
                  <a:srgbClr val="00B050"/>
                </a:solidFill>
              </a:rPr>
              <a:t> </a:t>
            </a:r>
            <a:r>
              <a:rPr lang="cs-CZ" sz="2000" dirty="0"/>
              <a:t>= a </a:t>
            </a:r>
            <a:r>
              <a:rPr lang="cs-CZ" sz="2000" dirty="0" err="1"/>
              <a:t>passage</a:t>
            </a:r>
            <a:r>
              <a:rPr lang="cs-CZ" sz="2000" dirty="0"/>
              <a:t> </a:t>
            </a:r>
            <a:r>
              <a:rPr lang="cs-CZ" sz="2000" dirty="0" err="1"/>
              <a:t>with</a:t>
            </a:r>
            <a:r>
              <a:rPr lang="cs-CZ" sz="2000" dirty="0"/>
              <a:t> </a:t>
            </a:r>
            <a:r>
              <a:rPr lang="cs-CZ" sz="2000" dirty="0" err="1"/>
              <a:t>well-defined</a:t>
            </a:r>
            <a:r>
              <a:rPr lang="cs-CZ" sz="2000" dirty="0"/>
              <a:t> </a:t>
            </a:r>
            <a:r>
              <a:rPr lang="cs-CZ" sz="2000" dirty="0" err="1"/>
              <a:t>walls</a:t>
            </a:r>
            <a:r>
              <a:rPr lang="cs-CZ" sz="2000" dirty="0"/>
              <a:t>, </a:t>
            </a:r>
            <a:r>
              <a:rPr lang="cs-CZ" sz="2000" dirty="0" err="1"/>
              <a:t>esp</a:t>
            </a:r>
            <a:r>
              <a:rPr lang="cs-CZ" sz="2000" dirty="0"/>
              <a:t>. </a:t>
            </a:r>
            <a:r>
              <a:rPr lang="cs-CZ" sz="2000" dirty="0" err="1"/>
              <a:t>for</a:t>
            </a:r>
            <a:r>
              <a:rPr lang="cs-CZ" sz="2000" dirty="0"/>
              <a:t> the </a:t>
            </a:r>
            <a:r>
              <a:rPr lang="cs-CZ" sz="2000" dirty="0" err="1"/>
              <a:t>passage</a:t>
            </a:r>
            <a:r>
              <a:rPr lang="cs-CZ" sz="2000" dirty="0"/>
              <a:t> </a:t>
            </a:r>
          </a:p>
          <a:p>
            <a:r>
              <a:rPr lang="cs-CZ" sz="2000" dirty="0"/>
              <a:t>	     of </a:t>
            </a:r>
            <a:r>
              <a:rPr lang="cs-CZ" sz="2000" dirty="0" err="1"/>
              <a:t>excretion</a:t>
            </a:r>
            <a:r>
              <a:rPr lang="cs-CZ" sz="2000" dirty="0"/>
              <a:t> </a:t>
            </a:r>
            <a:r>
              <a:rPr lang="cs-CZ" sz="2000" dirty="0" err="1"/>
              <a:t>or</a:t>
            </a:r>
            <a:r>
              <a:rPr lang="cs-CZ" sz="2000" dirty="0"/>
              <a:t> </a:t>
            </a:r>
            <a:r>
              <a:rPr lang="cs-CZ" sz="2000" dirty="0" err="1"/>
              <a:t>secretion</a:t>
            </a:r>
            <a:endParaRPr lang="cs-CZ" sz="2000" dirty="0"/>
          </a:p>
        </p:txBody>
      </p:sp>
      <p:pic>
        <p:nvPicPr>
          <p:cNvPr id="23556" name="Picture 4" descr="https://classconnection.s3.amazonaws.com/181/flashcards/305181/jpg/basalis_int_opt_canal-142DE1F8077645E8438.jpg"/>
          <p:cNvPicPr>
            <a:picLocks noChangeAspect="1" noChangeArrowheads="1"/>
          </p:cNvPicPr>
          <p:nvPr/>
        </p:nvPicPr>
        <p:blipFill>
          <a:blip r:embed="rId3" cstate="print"/>
          <a:srcRect/>
          <a:stretch>
            <a:fillRect/>
          </a:stretch>
        </p:blipFill>
        <p:spPr bwMode="auto">
          <a:xfrm>
            <a:off x="1143000" y="1894606"/>
            <a:ext cx="2996952" cy="4470031"/>
          </a:xfrm>
          <a:prstGeom prst="rect">
            <a:avLst/>
          </a:prstGeom>
          <a:noFill/>
        </p:spPr>
      </p:pic>
      <p:pic>
        <p:nvPicPr>
          <p:cNvPr id="23558" name="Picture 6" descr="https://my.clevelandclinic.org/ccf/media/Images/HIC/LIVER2.GIF?la=en"/>
          <p:cNvPicPr>
            <a:picLocks noChangeAspect="1" noChangeArrowheads="1"/>
          </p:cNvPicPr>
          <p:nvPr/>
        </p:nvPicPr>
        <p:blipFill>
          <a:blip r:embed="rId4" cstate="print"/>
          <a:srcRect/>
          <a:stretch>
            <a:fillRect/>
          </a:stretch>
        </p:blipFill>
        <p:spPr bwMode="auto">
          <a:xfrm>
            <a:off x="4462368" y="1828800"/>
            <a:ext cx="3538633" cy="2819400"/>
          </a:xfrm>
          <a:prstGeom prst="rect">
            <a:avLst/>
          </a:prstGeom>
          <a:noFill/>
        </p:spPr>
      </p:pic>
      <p:sp>
        <p:nvSpPr>
          <p:cNvPr id="3" name="TextovéPole 2"/>
          <p:cNvSpPr txBox="1"/>
          <p:nvPr/>
        </p:nvSpPr>
        <p:spPr>
          <a:xfrm>
            <a:off x="4343400" y="5943600"/>
            <a:ext cx="1943100" cy="381000"/>
          </a:xfrm>
          <a:prstGeom prst="rect">
            <a:avLst/>
          </a:prstGeom>
          <a:noFill/>
        </p:spPr>
        <p:txBody>
          <a:bodyPr wrap="square" rtlCol="0">
            <a:spAutoFit/>
          </a:bodyPr>
          <a:lstStyle/>
          <a:p>
            <a:r>
              <a:rPr lang="cs-CZ" i="1" dirty="0" err="1">
                <a:solidFill>
                  <a:srgbClr val="FF0000"/>
                </a:solidFill>
              </a:rPr>
              <a:t>optic</a:t>
            </a:r>
            <a:r>
              <a:rPr lang="cs-CZ" i="1" dirty="0">
                <a:solidFill>
                  <a:srgbClr val="FF0000"/>
                </a:solidFill>
              </a:rPr>
              <a:t> </a:t>
            </a:r>
            <a:r>
              <a:rPr lang="cs-CZ" i="1" dirty="0" err="1">
                <a:solidFill>
                  <a:srgbClr val="FF0000"/>
                </a:solidFill>
              </a:rPr>
              <a:t>canal</a:t>
            </a:r>
            <a:r>
              <a:rPr lang="cs-CZ" i="1" dirty="0">
                <a:solidFill>
                  <a:srgbClr val="FF0000"/>
                </a:solidFill>
              </a:rPr>
              <a:t>?</a:t>
            </a:r>
          </a:p>
        </p:txBody>
      </p:sp>
      <p:sp>
        <p:nvSpPr>
          <p:cNvPr id="4" name="TextovéPole 3"/>
          <p:cNvSpPr txBox="1"/>
          <p:nvPr/>
        </p:nvSpPr>
        <p:spPr>
          <a:xfrm>
            <a:off x="5536654" y="4800600"/>
            <a:ext cx="1771650" cy="369332"/>
          </a:xfrm>
          <a:prstGeom prst="rect">
            <a:avLst/>
          </a:prstGeom>
          <a:noFill/>
        </p:spPr>
        <p:txBody>
          <a:bodyPr wrap="square" rtlCol="0">
            <a:spAutoFit/>
          </a:bodyPr>
          <a:lstStyle/>
          <a:p>
            <a:r>
              <a:rPr lang="cs-CZ" i="1" dirty="0" err="1">
                <a:solidFill>
                  <a:srgbClr val="FF0000"/>
                </a:solidFill>
              </a:rPr>
              <a:t>bile</a:t>
            </a:r>
            <a:r>
              <a:rPr lang="cs-CZ" i="1" dirty="0">
                <a:solidFill>
                  <a:srgbClr val="FF0000"/>
                </a:solidFill>
              </a:rPr>
              <a:t> </a:t>
            </a:r>
            <a:r>
              <a:rPr lang="cs-CZ" i="1" dirty="0" err="1">
                <a:solidFill>
                  <a:srgbClr val="FF0000"/>
                </a:solidFill>
              </a:rPr>
              <a:t>duct</a:t>
            </a:r>
            <a:r>
              <a:rPr lang="cs-CZ" i="1" dirty="0">
                <a:solidFill>
                  <a:srgbClr val="FF0000"/>
                </a:solidFill>
              </a:rPr>
              <a:t>?</a:t>
            </a:r>
          </a:p>
        </p:txBody>
      </p:sp>
    </p:spTree>
    <p:extLst>
      <p:ext uri="{BB962C8B-B14F-4D97-AF65-F5344CB8AC3E}">
        <p14:creationId xmlns:p14="http://schemas.microsoft.com/office/powerpoint/2010/main" val="177155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548680"/>
            <a:ext cx="7200800" cy="769441"/>
          </a:xfrm>
          <a:prstGeom prst="rect">
            <a:avLst/>
          </a:prstGeom>
        </p:spPr>
        <p:txBody>
          <a:bodyPr wrap="square">
            <a:spAutoFit/>
          </a:bodyPr>
          <a:lstStyle/>
          <a:p>
            <a:r>
              <a:rPr lang="cs-CZ" sz="2400" dirty="0">
                <a:solidFill>
                  <a:srgbClr val="FF0000"/>
                </a:solidFill>
              </a:rPr>
              <a:t>Sinus </a:t>
            </a:r>
            <a:r>
              <a:rPr lang="cs-CZ" sz="2000" dirty="0"/>
              <a:t>= a </a:t>
            </a:r>
            <a:r>
              <a:rPr lang="cs-CZ" sz="2000" dirty="0" err="1"/>
              <a:t>cavity</a:t>
            </a:r>
            <a:r>
              <a:rPr lang="cs-CZ" sz="2000" dirty="0"/>
              <a:t> in bone, </a:t>
            </a:r>
            <a:r>
              <a:rPr lang="cs-CZ" sz="2000" dirty="0" err="1"/>
              <a:t>esp</a:t>
            </a:r>
            <a:r>
              <a:rPr lang="cs-CZ" sz="2000" dirty="0"/>
              <a:t>. the pair </a:t>
            </a:r>
            <a:r>
              <a:rPr lang="cs-CZ" sz="2000" dirty="0" err="1"/>
              <a:t>cavities</a:t>
            </a:r>
            <a:r>
              <a:rPr lang="cs-CZ" sz="2000" dirty="0"/>
              <a:t> in the </a:t>
            </a:r>
            <a:r>
              <a:rPr lang="cs-CZ" sz="2000" dirty="0" err="1"/>
              <a:t>facial</a:t>
            </a:r>
            <a:r>
              <a:rPr lang="cs-CZ" sz="2000" dirty="0"/>
              <a:t> </a:t>
            </a:r>
          </a:p>
          <a:p>
            <a:r>
              <a:rPr lang="cs-CZ" sz="2000" dirty="0"/>
              <a:t>	  part of </a:t>
            </a:r>
            <a:r>
              <a:rPr lang="cs-CZ" sz="2000" dirty="0" err="1"/>
              <a:t>skull</a:t>
            </a:r>
            <a:r>
              <a:rPr lang="cs-CZ" sz="2000" dirty="0"/>
              <a:t>; a</a:t>
            </a:r>
            <a:r>
              <a:rPr lang="en-US" sz="2000" dirty="0"/>
              <a:t> dilated channel </a:t>
            </a:r>
            <a:r>
              <a:rPr lang="cs-CZ" sz="2000" dirty="0" err="1"/>
              <a:t>for</a:t>
            </a:r>
            <a:r>
              <a:rPr lang="cs-CZ" sz="2000" dirty="0"/>
              <a:t> </a:t>
            </a:r>
            <a:r>
              <a:rPr lang="en-US" sz="2000" dirty="0"/>
              <a:t>venous blood</a:t>
            </a:r>
            <a:endParaRPr lang="cs-CZ" sz="2000" dirty="0"/>
          </a:p>
        </p:txBody>
      </p:sp>
      <p:sp>
        <p:nvSpPr>
          <p:cNvPr id="3" name="TextovéPole 2"/>
          <p:cNvSpPr txBox="1"/>
          <p:nvPr/>
        </p:nvSpPr>
        <p:spPr>
          <a:xfrm>
            <a:off x="1001444" y="4084322"/>
            <a:ext cx="3028950" cy="1200329"/>
          </a:xfrm>
          <a:prstGeom prst="rect">
            <a:avLst/>
          </a:prstGeom>
          <a:noFill/>
        </p:spPr>
        <p:txBody>
          <a:bodyPr wrap="square" rtlCol="0">
            <a:spAutoFit/>
          </a:bodyPr>
          <a:lstStyle/>
          <a:p>
            <a:r>
              <a:rPr lang="cs-CZ" i="1" dirty="0"/>
              <a:t>1 </a:t>
            </a:r>
            <a:r>
              <a:rPr lang="cs-CZ" i="1" dirty="0" err="1"/>
              <a:t>frontal</a:t>
            </a:r>
            <a:r>
              <a:rPr lang="cs-CZ" i="1" dirty="0"/>
              <a:t> </a:t>
            </a:r>
            <a:r>
              <a:rPr lang="cs-CZ" i="1" dirty="0" err="1"/>
              <a:t>sinuses</a:t>
            </a:r>
            <a:endParaRPr lang="cs-CZ" i="1" dirty="0"/>
          </a:p>
          <a:p>
            <a:r>
              <a:rPr lang="cs-CZ" i="1" dirty="0"/>
              <a:t>2 </a:t>
            </a:r>
            <a:r>
              <a:rPr lang="cs-CZ" i="1" dirty="0" err="1"/>
              <a:t>ethmoid</a:t>
            </a:r>
            <a:r>
              <a:rPr lang="cs-CZ" i="1" dirty="0"/>
              <a:t> </a:t>
            </a:r>
            <a:r>
              <a:rPr lang="cs-CZ" i="1" dirty="0" err="1"/>
              <a:t>sinuses</a:t>
            </a:r>
            <a:endParaRPr lang="cs-CZ" i="1" dirty="0"/>
          </a:p>
          <a:p>
            <a:r>
              <a:rPr lang="cs-CZ" i="1" dirty="0"/>
              <a:t>3 </a:t>
            </a:r>
            <a:r>
              <a:rPr lang="cs-CZ" i="1" dirty="0" err="1"/>
              <a:t>sphenoid</a:t>
            </a:r>
            <a:r>
              <a:rPr lang="cs-CZ" i="1" dirty="0"/>
              <a:t> sinus</a:t>
            </a:r>
          </a:p>
          <a:p>
            <a:r>
              <a:rPr lang="cs-CZ" i="1" dirty="0"/>
              <a:t>4 </a:t>
            </a:r>
            <a:r>
              <a:rPr lang="cs-CZ" i="1" dirty="0" err="1"/>
              <a:t>maxillary</a:t>
            </a:r>
            <a:r>
              <a:rPr lang="cs-CZ" i="1" dirty="0"/>
              <a:t> </a:t>
            </a:r>
            <a:r>
              <a:rPr lang="cs-CZ" i="1" dirty="0" err="1"/>
              <a:t>sinuses</a:t>
            </a:r>
            <a:endParaRPr lang="cs-CZ" i="1" dirty="0"/>
          </a:p>
        </p:txBody>
      </p:sp>
      <p:pic>
        <p:nvPicPr>
          <p:cNvPr id="4" name="Picture 2" descr="http://upload.wikimedia.org/wikipedia/commons/thumb/e/e8/Paranasal_sinuses_numbers.svg/400px-Paranasal_sinuses_numbers.svg.png"/>
          <p:cNvPicPr>
            <a:picLocks noChangeAspect="1" noChangeArrowheads="1"/>
          </p:cNvPicPr>
          <p:nvPr/>
        </p:nvPicPr>
        <p:blipFill>
          <a:blip r:embed="rId3" cstate="print"/>
          <a:srcRect/>
          <a:stretch>
            <a:fillRect/>
          </a:stretch>
        </p:blipFill>
        <p:spPr bwMode="auto">
          <a:xfrm>
            <a:off x="1017270" y="1739877"/>
            <a:ext cx="2857500" cy="2114550"/>
          </a:xfrm>
          <a:prstGeom prst="rect">
            <a:avLst/>
          </a:prstGeom>
          <a:noFill/>
        </p:spPr>
      </p:pic>
      <p:pic>
        <p:nvPicPr>
          <p:cNvPr id="1026" name="Picture 2" descr="http://c0018279.cdn1.cloudfiles.rackspacecloud.com/c534.jpg"/>
          <p:cNvPicPr>
            <a:picLocks noChangeAspect="1" noChangeArrowheads="1"/>
          </p:cNvPicPr>
          <p:nvPr/>
        </p:nvPicPr>
        <p:blipFill>
          <a:blip r:embed="rId4" cstate="print"/>
          <a:srcRect/>
          <a:stretch>
            <a:fillRect/>
          </a:stretch>
        </p:blipFill>
        <p:spPr bwMode="auto">
          <a:xfrm>
            <a:off x="6141171" y="1484784"/>
            <a:ext cx="2370613" cy="4862796"/>
          </a:xfrm>
          <a:prstGeom prst="rect">
            <a:avLst/>
          </a:prstGeom>
          <a:noFill/>
        </p:spPr>
      </p:pic>
      <p:cxnSp>
        <p:nvCxnSpPr>
          <p:cNvPr id="8" name="Přímá spojovací šipka 7"/>
          <p:cNvCxnSpPr/>
          <p:nvPr/>
        </p:nvCxnSpPr>
        <p:spPr>
          <a:xfrm>
            <a:off x="5249630" y="2152357"/>
            <a:ext cx="2076847" cy="772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146452" y="1688123"/>
            <a:ext cx="1856936" cy="923330"/>
          </a:xfrm>
          <a:prstGeom prst="rect">
            <a:avLst/>
          </a:prstGeom>
          <a:noFill/>
        </p:spPr>
        <p:txBody>
          <a:bodyPr wrap="square" rtlCol="0">
            <a:spAutoFit/>
          </a:bodyPr>
          <a:lstStyle/>
          <a:p>
            <a:r>
              <a:rPr lang="cs-CZ" i="1" dirty="0" err="1">
                <a:solidFill>
                  <a:srgbClr val="FF0000"/>
                </a:solidFill>
              </a:rPr>
              <a:t>transverse</a:t>
            </a:r>
            <a:r>
              <a:rPr lang="cs-CZ" i="1" dirty="0">
                <a:solidFill>
                  <a:srgbClr val="FF0000"/>
                </a:solidFill>
              </a:rPr>
              <a:t> sinus </a:t>
            </a:r>
            <a:r>
              <a:rPr lang="cs-CZ" i="1" dirty="0" err="1">
                <a:solidFill>
                  <a:srgbClr val="FF0000"/>
                </a:solidFill>
              </a:rPr>
              <a:t>of</a:t>
            </a:r>
            <a:r>
              <a:rPr lang="cs-CZ" i="1" dirty="0">
                <a:solidFill>
                  <a:srgbClr val="FF0000"/>
                </a:solidFill>
              </a:rPr>
              <a:t> </a:t>
            </a:r>
            <a:r>
              <a:rPr lang="cs-CZ" i="1" dirty="0" err="1">
                <a:solidFill>
                  <a:srgbClr val="FF0000"/>
                </a:solidFill>
              </a:rPr>
              <a:t>pericardium</a:t>
            </a:r>
            <a:r>
              <a:rPr lang="cs-CZ" i="1" dirty="0">
                <a:solidFill>
                  <a:srgbClr val="FF0000"/>
                </a:solidFill>
              </a:rPr>
              <a:t>?</a:t>
            </a:r>
          </a:p>
        </p:txBody>
      </p:sp>
    </p:spTree>
    <p:extLst>
      <p:ext uri="{BB962C8B-B14F-4D97-AF65-F5344CB8AC3E}">
        <p14:creationId xmlns:p14="http://schemas.microsoft.com/office/powerpoint/2010/main" val="2266919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2381</TotalTime>
  <Words>1229</Words>
  <Application>Microsoft Office PowerPoint</Application>
  <PresentationFormat>Předvádění na obrazovce (4:3)</PresentationFormat>
  <Paragraphs>261</Paragraphs>
  <Slides>28</Slides>
  <Notes>10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28</vt:i4>
      </vt:variant>
    </vt:vector>
  </HeadingPairs>
  <TitlesOfParts>
    <vt:vector size="37" baseType="lpstr">
      <vt:lpstr>Calibri</vt:lpstr>
      <vt:lpstr>Cambria</vt:lpstr>
      <vt:lpstr>Century Schoolbook</vt:lpstr>
      <vt:lpstr>Georgia</vt:lpstr>
      <vt:lpstr>Times New Roman</vt:lpstr>
      <vt:lpstr>Wingdings</vt:lpstr>
      <vt:lpstr>Wingdings 2</vt:lpstr>
      <vt:lpstr>Zapf Dingbats</vt:lpstr>
      <vt:lpstr>Administrativní</vt:lpstr>
      <vt:lpstr>Basic medical terminology I</vt:lpstr>
      <vt:lpstr>4th declension = u-stems</vt:lpstr>
      <vt:lpstr>4th declension: masculines</vt:lpstr>
      <vt:lpstr>Decide on the declension of the given nouns</vt:lpstr>
      <vt:lpstr>4th declension: neuters</vt:lpstr>
      <vt:lpstr>Prezentace aplikace PowerPoint</vt:lpstr>
      <vt:lpstr>5th declension = e-stems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Ševčíková Tereza</dc:creator>
  <cp:lastModifiedBy>ucitel</cp:lastModifiedBy>
  <cp:revision>61</cp:revision>
  <dcterms:created xsi:type="dcterms:W3CDTF">2015-11-18T08:14:21Z</dcterms:created>
  <dcterms:modified xsi:type="dcterms:W3CDTF">2019-12-03T08:36:58Z</dcterms:modified>
</cp:coreProperties>
</file>