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82" r:id="rId7"/>
    <p:sldId id="283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84" r:id="rId19"/>
    <p:sldId id="273" r:id="rId20"/>
    <p:sldId id="274" r:id="rId21"/>
    <p:sldId id="275" r:id="rId22"/>
    <p:sldId id="277" r:id="rId23"/>
    <p:sldId id="279" r:id="rId24"/>
    <p:sldId id="276" r:id="rId25"/>
    <p:sldId id="278" r:id="rId26"/>
    <p:sldId id="280" r:id="rId27"/>
    <p:sldId id="281" r:id="rId2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E82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Obdélník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Obdélník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nice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á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á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5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51251-10D3-4F46-AC2D-A416A8679446}" type="datetimeFigureOut">
              <a:rPr lang="cs-CZ"/>
              <a:pPr>
                <a:defRPr/>
              </a:pPr>
              <a:t>23.9.2019</a:t>
            </a:fld>
            <a:endParaRPr lang="cs-CZ"/>
          </a:p>
        </p:txBody>
      </p:sp>
      <p:sp>
        <p:nvSpPr>
          <p:cNvPr id="16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45BEF33B-5D6D-4389-ACA6-952B3A6147C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47205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0DF07-90AA-4837-B070-E3DB807000DB}" type="datetimeFigureOut">
              <a:rPr lang="cs-CZ"/>
              <a:pPr>
                <a:defRPr/>
              </a:pPr>
              <a:t>23.9.2019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E2593-89DF-47A6-BC93-2497BB5EE91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05678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élník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Přímá spojnice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á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á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1362FC69-7D8B-419E-9982-9ED4DAD2F9ED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3825C-593E-4D62-B16B-144393705C80}" type="datetimeFigureOut">
              <a:rPr lang="cs-CZ"/>
              <a:pPr>
                <a:defRPr/>
              </a:pPr>
              <a:t>23.9.2019</a:t>
            </a:fld>
            <a:endParaRPr lang="cs-CZ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52999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66785-8736-4E5A-9878-5FF947AD6CB0}" type="datetimeFigureOut">
              <a:rPr lang="cs-CZ"/>
              <a:pPr>
                <a:defRPr/>
              </a:pPr>
              <a:t>23.9.2019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7FA0F50B-3211-47E7-B75A-0F450CD0317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070486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élník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bdélník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á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á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7E8A4-4ED8-4BF6-A477-2B9DEF59D649}" type="datetimeFigureOut">
              <a:rPr lang="cs-CZ"/>
              <a:pPr>
                <a:defRPr/>
              </a:pPr>
              <a:t>23.9.2019</a:t>
            </a:fld>
            <a:endParaRPr lang="cs-CZ"/>
          </a:p>
        </p:txBody>
      </p:sp>
      <p:sp>
        <p:nvSpPr>
          <p:cNvPr id="1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C0A006E2-FB89-4EDA-856A-9B9CFFC5020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54293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nice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FC117-AF9F-4793-B01F-9B73E5EFB531}" type="datetimeFigureOut">
              <a:rPr lang="cs-CZ"/>
              <a:pPr>
                <a:defRPr/>
              </a:pPr>
              <a:t>23.9.2019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07BF9-F05D-4129-8297-0172F67E5B4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6609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bdélník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římá spojnice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Obdélník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á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á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8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84597-2BE6-49F8-8849-5B890D867ADA}" type="datetimeFigureOut">
              <a:rPr lang="cs-CZ"/>
              <a:pPr>
                <a:defRPr/>
              </a:pPr>
              <a:t>23.9.2019</a:t>
            </a:fld>
            <a:endParaRPr lang="cs-CZ"/>
          </a:p>
        </p:txBody>
      </p:sp>
      <p:sp>
        <p:nvSpPr>
          <p:cNvPr id="19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E198B2C6-CF3E-45B8-8EA3-E0DD2F1E0C9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8661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5C5E4-F65A-4F1D-B83D-63E3E1985DF4}" type="datetimeFigureOut">
              <a:rPr lang="cs-CZ"/>
              <a:pPr>
                <a:defRPr/>
              </a:pPr>
              <a:t>23.9.2019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30747BBF-6342-433E-8DB0-DCF2D4791E3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29135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C3C13-DBC9-4AF5-A502-707ACDFCA6FE}" type="datetimeFigureOut">
              <a:rPr lang="cs-CZ"/>
              <a:pPr>
                <a:defRPr/>
              </a:pPr>
              <a:t>23.9.2019</a:t>
            </a:fld>
            <a:endParaRPr lang="cs-CZ"/>
          </a:p>
        </p:txBody>
      </p:sp>
      <p:sp>
        <p:nvSpPr>
          <p:cNvPr id="9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55205D-E1EB-4119-A9B5-3CC4C985E63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27140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á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811CA4FB-653F-470B-9274-A5A069B4B34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DA1BE-72C3-4C75-A17C-195F38921296}" type="datetimeFigureOut">
              <a:rPr lang="cs-CZ"/>
              <a:pPr>
                <a:defRPr/>
              </a:pPr>
              <a:t>23.9.2019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2308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Obdélník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á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43165DCC-5E28-4FE3-85E4-D4BECC53E32C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91235-3A4D-48FA-B4EF-93B38F2C27F7}" type="datetimeFigureOut">
              <a:rPr lang="cs-CZ"/>
              <a:pPr>
                <a:defRPr/>
              </a:pPr>
              <a:t>23.9.2019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867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CD7BCD-B35F-48B1-BFE9-54FC164D9F8F}" type="datetimeFigureOut">
              <a:rPr lang="cs-CZ"/>
              <a:pPr>
                <a:defRPr/>
              </a:pPr>
              <a:t>23.9.2019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á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á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88A44D"/>
                </a:solidFill>
                <a:latin typeface="Georgia" panose="02040502050405020303" pitchFamily="18" charset="0"/>
              </a:defRPr>
            </a:lvl1pPr>
          </a:lstStyle>
          <a:p>
            <a:fld id="{9B3C8313-7F17-4742-A575-10D0F928A1AD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3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  <a:endParaRPr lang="en-US" altLang="cs-CZ"/>
          </a:p>
        </p:txBody>
      </p:sp>
      <p:sp>
        <p:nvSpPr>
          <p:cNvPr id="103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88A44D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anose="020405020504050203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anose="020405020504050203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anose="020405020504050203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anose="020405020504050203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anose="020405020504050203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anose="020405020504050203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anose="020405020504050203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anose="02040502050405020303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9BBB59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064A2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4BACC6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err="1" smtClean="0"/>
              <a:t>Seminar</a:t>
            </a:r>
            <a:r>
              <a:rPr lang="cs-CZ" dirty="0" smtClean="0"/>
              <a:t> 2</a:t>
            </a:r>
            <a:endParaRPr lang="cs-CZ" dirty="0"/>
          </a:p>
        </p:txBody>
      </p:sp>
      <p:sp>
        <p:nvSpPr>
          <p:cNvPr id="1331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/>
              <a:t>Basic </a:t>
            </a:r>
            <a:r>
              <a:rPr lang="cs-CZ" altLang="cs-CZ" dirty="0" err="1"/>
              <a:t>M</a:t>
            </a:r>
            <a:r>
              <a:rPr lang="cs-CZ" altLang="cs-CZ" dirty="0" err="1" smtClean="0"/>
              <a:t>edical</a:t>
            </a:r>
            <a:r>
              <a:rPr lang="cs-CZ" altLang="cs-CZ" dirty="0" smtClean="0"/>
              <a:t> </a:t>
            </a:r>
            <a:r>
              <a:rPr lang="cs-CZ" altLang="cs-CZ" dirty="0"/>
              <a:t>T</a:t>
            </a:r>
            <a:r>
              <a:rPr lang="cs-CZ" altLang="cs-CZ" dirty="0" smtClean="0"/>
              <a:t>erminology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Revision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cs-CZ" altLang="cs-CZ" dirty="0" err="1">
                <a:solidFill>
                  <a:schemeClr val="accent3">
                    <a:lumMod val="75000"/>
                  </a:schemeClr>
                </a:solidFill>
              </a:rPr>
              <a:t>c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ases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dirty="0">
                <a:solidFill>
                  <a:schemeClr val="accent3">
                    <a:lumMod val="75000"/>
                  </a:schemeClr>
                </a:solidFill>
              </a:rPr>
              <a:t>and </a:t>
            </a:r>
            <a:r>
              <a:rPr lang="cs-CZ" altLang="cs-CZ" dirty="0" err="1">
                <a:solidFill>
                  <a:schemeClr val="accent3">
                    <a:lumMod val="75000"/>
                  </a:schemeClr>
                </a:solidFill>
              </a:rPr>
              <a:t>their</a:t>
            </a:r>
            <a:r>
              <a:rPr lang="cs-CZ" altLang="cs-CZ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functions</a:t>
            </a:r>
            <a:endParaRPr lang="cs-CZ" alt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107950" y="1341438"/>
            <a:ext cx="4851400" cy="452596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b="1" dirty="0">
                <a:solidFill>
                  <a:srgbClr val="000000"/>
                </a:solidFill>
                <a:latin typeface="Cambria"/>
                <a:cs typeface="Cambria"/>
              </a:rPr>
              <a:t>LATIN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i="1" dirty="0">
                <a:solidFill>
                  <a:srgbClr val="000000"/>
                </a:solidFill>
                <a:latin typeface="Cambria"/>
                <a:cs typeface="Cambria"/>
              </a:rPr>
              <a:t>system of specific case endings + </a:t>
            </a:r>
            <a:r>
              <a:rPr lang="en-GB" i="1" dirty="0" smtClean="0">
                <a:solidFill>
                  <a:srgbClr val="000000"/>
                </a:solidFill>
                <a:latin typeface="Cambria"/>
                <a:cs typeface="Cambria"/>
              </a:rPr>
              <a:t>prepositions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i="1" dirty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1.    </a:t>
            </a:r>
            <a:r>
              <a:rPr lang="en-GB" b="1" dirty="0">
                <a:solidFill>
                  <a:srgbClr val="1782BF"/>
                </a:solidFill>
                <a:latin typeface="Cambria"/>
                <a:cs typeface="Cambria"/>
              </a:rPr>
              <a:t>NOMINATIVE</a:t>
            </a:r>
            <a:r>
              <a:rPr lang="en-GB" dirty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– subject (ending)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dirty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2.	</a:t>
            </a:r>
            <a:r>
              <a:rPr lang="en-GB" b="1" dirty="0">
                <a:solidFill>
                  <a:srgbClr val="1782BF"/>
                </a:solidFill>
                <a:latin typeface="Cambria"/>
                <a:cs typeface="Cambria"/>
              </a:rPr>
              <a:t>GENITIVE</a:t>
            </a:r>
            <a:r>
              <a:rPr lang="en-GB" dirty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– dependency of two 	nouns, possession (ending)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dirty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cs-CZ" b="1" dirty="0" smtClean="0">
                <a:latin typeface="Cambria"/>
                <a:cs typeface="Cambria"/>
              </a:rPr>
              <a:t>4.</a:t>
            </a:r>
            <a:r>
              <a:rPr lang="cs-CZ" b="1" dirty="0" smtClean="0">
                <a:solidFill>
                  <a:srgbClr val="1782BF"/>
                </a:solidFill>
                <a:latin typeface="Cambria"/>
                <a:cs typeface="Cambria"/>
              </a:rPr>
              <a:t>    </a:t>
            </a:r>
            <a:r>
              <a:rPr lang="en-GB" b="1" dirty="0" smtClean="0">
                <a:solidFill>
                  <a:srgbClr val="1782BF"/>
                </a:solidFill>
                <a:latin typeface="Cambria"/>
                <a:cs typeface="Cambria"/>
              </a:rPr>
              <a:t>ACCUSATIVE</a:t>
            </a:r>
            <a:r>
              <a:rPr lang="en-GB" dirty="0" smtClean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– object, </a:t>
            </a:r>
            <a:r>
              <a:rPr lang="en-GB" dirty="0" smtClean="0">
                <a:solidFill>
                  <a:srgbClr val="000000"/>
                </a:solidFill>
                <a:latin typeface="Cambria"/>
                <a:cs typeface="Cambria"/>
              </a:rPr>
              <a:t>movement</a:t>
            </a:r>
            <a:r>
              <a:rPr lang="cs-CZ" dirty="0" smtClean="0">
                <a:solidFill>
                  <a:srgbClr val="000000"/>
                </a:solidFill>
                <a:latin typeface="Cambria"/>
                <a:cs typeface="Cambria"/>
              </a:rPr>
              <a:t>   </a:t>
            </a:r>
          </a:p>
          <a:p>
            <a:pPr marL="0" indent="45085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rgbClr val="000000"/>
                </a:solidFill>
                <a:latin typeface="Cambria"/>
                <a:cs typeface="Cambria"/>
              </a:rPr>
              <a:t>= </a:t>
            </a:r>
            <a:r>
              <a:rPr lang="cs-CZ" dirty="0" err="1" smtClean="0">
                <a:solidFill>
                  <a:srgbClr val="000000"/>
                </a:solidFill>
                <a:latin typeface="Cambria"/>
                <a:cs typeface="Cambria"/>
              </a:rPr>
              <a:t>direction</a:t>
            </a: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	</a:t>
            </a:r>
            <a:r>
              <a:rPr lang="cs-CZ" dirty="0" smtClean="0">
                <a:solidFill>
                  <a:srgbClr val="000000"/>
                </a:solidFill>
                <a:latin typeface="Cambria"/>
                <a:cs typeface="Cambria"/>
              </a:rPr>
              <a:t>(</a:t>
            </a:r>
            <a:r>
              <a:rPr lang="en-GB" dirty="0" smtClean="0">
                <a:solidFill>
                  <a:srgbClr val="000000"/>
                </a:solidFill>
                <a:latin typeface="Cambria"/>
                <a:cs typeface="Cambria"/>
              </a:rPr>
              <a:t>preposition </a:t>
            </a: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+ ending)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dirty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6.	</a:t>
            </a:r>
            <a:r>
              <a:rPr lang="en-GB" b="1" dirty="0">
                <a:solidFill>
                  <a:srgbClr val="1782BF"/>
                </a:solidFill>
                <a:latin typeface="Cambria"/>
                <a:cs typeface="Cambria"/>
              </a:rPr>
              <a:t>ABLATIVE</a:t>
            </a:r>
            <a:r>
              <a:rPr lang="en-GB" dirty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– place, location, 		instrument, cause (preposition + 	ending)</a:t>
            </a:r>
            <a:endParaRPr lang="en-US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5796136" y="1341437"/>
            <a:ext cx="3744143" cy="417512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sz="2400" b="1" dirty="0">
                <a:latin typeface="Cambria"/>
                <a:cs typeface="Cambria"/>
              </a:rPr>
              <a:t>ENGLISH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sz="2200" i="1" dirty="0" smtClean="0">
                <a:latin typeface="Cambria"/>
                <a:cs typeface="Cambria"/>
              </a:rPr>
              <a:t>word order</a:t>
            </a:r>
            <a:r>
              <a:rPr lang="cs-CZ" sz="2200" i="1" dirty="0" smtClean="0">
                <a:latin typeface="Cambria"/>
                <a:cs typeface="Cambria"/>
              </a:rPr>
              <a:t> + </a:t>
            </a:r>
            <a:r>
              <a:rPr lang="cs-CZ" sz="2200" i="1" dirty="0" err="1" smtClean="0">
                <a:latin typeface="Cambria"/>
                <a:cs typeface="Cambria"/>
              </a:rPr>
              <a:t>prepositions</a:t>
            </a:r>
            <a:r>
              <a:rPr lang="cs-CZ" sz="2200" i="1" dirty="0" smtClean="0">
                <a:latin typeface="Cambria"/>
                <a:cs typeface="Cambria"/>
              </a:rPr>
              <a:t> </a:t>
            </a:r>
            <a:r>
              <a:rPr lang="cs-CZ" sz="2200" i="1" dirty="0" smtClean="0">
                <a:latin typeface="Times New Roman"/>
                <a:cs typeface="Times New Roman"/>
              </a:rPr>
              <a:t>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cs-CZ" sz="2000" dirty="0" smtClean="0">
              <a:latin typeface="Cambria"/>
              <a:cs typeface="Cambria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cs-CZ" sz="2000" dirty="0" smtClean="0">
                <a:latin typeface="Cambria"/>
                <a:cs typeface="Cambria"/>
              </a:rPr>
              <a:t>s</a:t>
            </a:r>
            <a:r>
              <a:rPr lang="en-GB" sz="2000" dirty="0" err="1" smtClean="0">
                <a:latin typeface="Cambria"/>
                <a:cs typeface="Cambria"/>
              </a:rPr>
              <a:t>ubject</a:t>
            </a:r>
            <a:r>
              <a:rPr lang="cs-CZ" sz="2000" dirty="0" smtClean="0">
                <a:latin typeface="Cambria"/>
                <a:cs typeface="Cambria"/>
              </a:rPr>
              <a:t> of a </a:t>
            </a:r>
            <a:r>
              <a:rPr lang="cs-CZ" sz="2000" dirty="0" err="1" smtClean="0">
                <a:latin typeface="Cambria"/>
                <a:cs typeface="Cambria"/>
              </a:rPr>
              <a:t>phrase</a:t>
            </a:r>
            <a:endParaRPr lang="cs-CZ" sz="2000" dirty="0" smtClean="0">
              <a:latin typeface="Cambria"/>
              <a:cs typeface="Cambria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cs-CZ" sz="2000" dirty="0" smtClean="0">
              <a:latin typeface="Cambria"/>
              <a:cs typeface="Cambria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cs-CZ" sz="2000" dirty="0" err="1" smtClean="0">
                <a:latin typeface="Times New Roman"/>
                <a:cs typeface="Times New Roman"/>
              </a:rPr>
              <a:t>possessive</a:t>
            </a:r>
            <a:r>
              <a:rPr lang="cs-CZ" sz="2000" dirty="0" smtClean="0">
                <a:latin typeface="Times New Roman"/>
                <a:cs typeface="Times New Roman"/>
              </a:rPr>
              <a:t> case = “of”</a:t>
            </a:r>
            <a:endParaRPr lang="en-GB" sz="2000" i="1" dirty="0">
              <a:latin typeface="Cambria"/>
              <a:cs typeface="Cambria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US" sz="2000" dirty="0">
              <a:latin typeface="Cambria"/>
              <a:cs typeface="Cambria"/>
            </a:endParaRPr>
          </a:p>
          <a:p>
            <a:pPr marL="0" indent="0" fontAlgn="auto">
              <a:spcBef>
                <a:spcPts val="6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cs-CZ" sz="2000" dirty="0" err="1" smtClean="0">
                <a:latin typeface="Cambria"/>
                <a:cs typeface="Cambria"/>
              </a:rPr>
              <a:t>prepositional</a:t>
            </a:r>
            <a:r>
              <a:rPr lang="cs-CZ" sz="2000" dirty="0" smtClean="0">
                <a:latin typeface="Cambria"/>
                <a:cs typeface="Cambria"/>
              </a:rPr>
              <a:t> </a:t>
            </a:r>
            <a:r>
              <a:rPr lang="cs-CZ" sz="2000" dirty="0" err="1" smtClean="0">
                <a:latin typeface="Cambria"/>
                <a:cs typeface="Cambria"/>
              </a:rPr>
              <a:t>phrase</a:t>
            </a:r>
            <a:r>
              <a:rPr lang="cs-CZ" sz="2000" dirty="0" smtClean="0">
                <a:latin typeface="Cambria"/>
                <a:cs typeface="Cambria"/>
              </a:rPr>
              <a:t> </a:t>
            </a:r>
            <a:endParaRPr lang="en-GB" sz="2000" dirty="0">
              <a:latin typeface="Cambria"/>
              <a:cs typeface="Cambria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000" i="1" dirty="0">
              <a:latin typeface="Cambria"/>
              <a:cs typeface="Cambria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sz="2000" dirty="0" smtClean="0">
              <a:latin typeface="Cambria"/>
              <a:cs typeface="Cambria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cs-CZ" sz="2000" dirty="0" err="1" smtClean="0">
                <a:latin typeface="Cambria"/>
                <a:cs typeface="Cambria"/>
              </a:rPr>
              <a:t>prepositional</a:t>
            </a:r>
            <a:r>
              <a:rPr lang="cs-CZ" sz="2000" dirty="0" smtClean="0">
                <a:latin typeface="Cambria"/>
                <a:cs typeface="Cambria"/>
              </a:rPr>
              <a:t> </a:t>
            </a:r>
            <a:r>
              <a:rPr lang="cs-CZ" sz="2000" dirty="0" err="1">
                <a:latin typeface="Cambria"/>
                <a:cs typeface="Cambria"/>
              </a:rPr>
              <a:t>phrase</a:t>
            </a:r>
            <a:r>
              <a:rPr lang="cs-CZ" sz="2000" dirty="0">
                <a:latin typeface="Cambria"/>
                <a:cs typeface="Cambria"/>
              </a:rPr>
              <a:t> </a:t>
            </a:r>
            <a:endParaRPr lang="en-GB" sz="2000" dirty="0">
              <a:latin typeface="Cambria"/>
              <a:cs typeface="Cambria"/>
            </a:endParaRPr>
          </a:p>
        </p:txBody>
      </p:sp>
      <p:cxnSp>
        <p:nvCxnSpPr>
          <p:cNvPr id="6" name="Straight Arrow Connector 6"/>
          <p:cNvCxnSpPr/>
          <p:nvPr/>
        </p:nvCxnSpPr>
        <p:spPr>
          <a:xfrm>
            <a:off x="4959350" y="2564904"/>
            <a:ext cx="749300" cy="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959350" y="3140968"/>
            <a:ext cx="749300" cy="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6"/>
          <p:cNvCxnSpPr/>
          <p:nvPr/>
        </p:nvCxnSpPr>
        <p:spPr>
          <a:xfrm>
            <a:off x="4959350" y="3861048"/>
            <a:ext cx="749300" cy="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6"/>
          <p:cNvCxnSpPr/>
          <p:nvPr/>
        </p:nvCxnSpPr>
        <p:spPr>
          <a:xfrm>
            <a:off x="4959350" y="4724400"/>
            <a:ext cx="749300" cy="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10"/>
          <p:cNvSpPr txBox="1"/>
          <p:nvPr/>
        </p:nvSpPr>
        <p:spPr>
          <a:xfrm>
            <a:off x="87313" y="5516563"/>
            <a:ext cx="8929687" cy="707886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cs-CZ" altLang="cs-CZ" sz="2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A</a:t>
            </a:r>
            <a:r>
              <a:rPr lang="en-GB" altLang="cs-CZ" sz="20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ccusative</a:t>
            </a:r>
            <a:r>
              <a:rPr lang="en-GB" altLang="cs-CZ" sz="2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cs-CZ" altLang="cs-CZ" sz="2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+</a:t>
            </a:r>
            <a:r>
              <a:rPr lang="en-GB" altLang="cs-CZ" sz="2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GB" altLang="cs-CZ" sz="2000" b="1" dirty="0">
                <a:solidFill>
                  <a:srgbClr val="FF0000"/>
                </a:solidFill>
                <a:latin typeface="Cambria" panose="02040503050406030204" pitchFamily="18" charset="0"/>
              </a:rPr>
              <a:t>ablative</a:t>
            </a:r>
            <a:r>
              <a:rPr lang="en-GB" altLang="cs-CZ" sz="2000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cs-CZ" altLang="cs-CZ" sz="2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= </a:t>
            </a:r>
            <a:r>
              <a:rPr lang="cs-CZ" altLang="cs-CZ" sz="20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prepositional</a:t>
            </a:r>
            <a:r>
              <a:rPr lang="cs-CZ" altLang="cs-CZ" sz="2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GB" altLang="cs-CZ" sz="2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cases </a:t>
            </a:r>
            <a:endParaRPr lang="cs-CZ" altLang="cs-CZ" sz="2000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algn="ctr"/>
            <a:r>
              <a:rPr lang="cs-CZ" altLang="cs-CZ" sz="2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(</a:t>
            </a:r>
            <a:r>
              <a:rPr lang="cs-CZ" altLang="cs-CZ" sz="20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i.e</a:t>
            </a:r>
            <a:r>
              <a:rPr lang="cs-CZ" altLang="cs-CZ" sz="2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. </a:t>
            </a:r>
            <a:r>
              <a:rPr lang="cs-CZ" altLang="cs-CZ" sz="20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they</a:t>
            </a:r>
            <a:r>
              <a:rPr lang="cs-CZ" altLang="cs-CZ" sz="2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 are </a:t>
            </a:r>
            <a:r>
              <a:rPr lang="cs-CZ" altLang="cs-CZ" sz="20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used</a:t>
            </a:r>
            <a:r>
              <a:rPr lang="cs-CZ" altLang="cs-CZ" sz="2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cs-CZ" altLang="cs-CZ" sz="20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only</a:t>
            </a:r>
            <a:r>
              <a:rPr lang="cs-CZ" altLang="cs-CZ" sz="2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cs-CZ" altLang="cs-CZ" sz="20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after</a:t>
            </a:r>
            <a:r>
              <a:rPr lang="cs-CZ" altLang="cs-CZ" sz="2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cs-CZ" altLang="cs-CZ" sz="20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prepositions</a:t>
            </a:r>
            <a:r>
              <a:rPr lang="cs-CZ" altLang="cs-CZ" sz="2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)</a:t>
            </a:r>
            <a:r>
              <a:rPr lang="en-GB" altLang="cs-CZ" sz="2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.</a:t>
            </a:r>
            <a:endParaRPr lang="en-GB" altLang="cs-CZ" sz="2000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3">
                    <a:lumMod val="75000"/>
                  </a:schemeClr>
                </a:solidFill>
              </a:rPr>
              <a:t>Nominative 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singular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dirty="0">
                <a:solidFill>
                  <a:schemeClr val="accent3">
                    <a:lumMod val="75000"/>
                  </a:schemeClr>
                </a:solidFill>
              </a:rPr>
              <a:t>and </a:t>
            </a:r>
            <a:r>
              <a:rPr lang="cs-CZ" altLang="cs-CZ" dirty="0" err="1">
                <a:solidFill>
                  <a:schemeClr val="accent3">
                    <a:lumMod val="75000"/>
                  </a:schemeClr>
                </a:solidFill>
              </a:rPr>
              <a:t>plural</a:t>
            </a:r>
            <a:endParaRPr lang="cs-CZ" alt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150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cs-CZ" altLang="cs-CZ" dirty="0"/>
          </a:p>
        </p:txBody>
      </p:sp>
      <p:pic>
        <p:nvPicPr>
          <p:cNvPr id="21507" name="Picture 1" descr="KOncovky do prezentácií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340768"/>
            <a:ext cx="9129869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/>
          <p:nvPr/>
        </p:nvSpPr>
        <p:spPr>
          <a:xfrm>
            <a:off x="716317" y="2564904"/>
            <a:ext cx="8320179" cy="389897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16317" y="4191231"/>
            <a:ext cx="8320179" cy="389897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950" y="228600"/>
            <a:ext cx="8856663" cy="8239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000" dirty="0" smtClean="0">
                <a:solidFill>
                  <a:schemeClr val="accent3">
                    <a:lumMod val="75000"/>
                  </a:schemeClr>
                </a:solidFill>
              </a:rPr>
              <a:t>C</a:t>
            </a:r>
            <a:r>
              <a:rPr lang="en-US" sz="3000" dirty="0" err="1" smtClean="0">
                <a:solidFill>
                  <a:schemeClr val="accent3">
                    <a:lumMod val="75000"/>
                  </a:schemeClr>
                </a:solidFill>
              </a:rPr>
              <a:t>hange</a:t>
            </a:r>
            <a:r>
              <a:rPr lang="en-US" sz="3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000" dirty="0">
                <a:solidFill>
                  <a:schemeClr val="accent3">
                    <a:lumMod val="75000"/>
                  </a:schemeClr>
                </a:solidFill>
              </a:rPr>
              <a:t>the following words into </a:t>
            </a:r>
            <a:r>
              <a:rPr lang="en-US" sz="3000" dirty="0" smtClean="0">
                <a:solidFill>
                  <a:schemeClr val="accent3">
                    <a:lumMod val="75000"/>
                  </a:schemeClr>
                </a:solidFill>
              </a:rPr>
              <a:t>plural</a:t>
            </a:r>
            <a:r>
              <a:rPr lang="cs-CZ" sz="3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cs-CZ" sz="3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(</a:t>
            </a:r>
            <a:r>
              <a:rPr lang="cs-CZ" sz="2800" dirty="0" err="1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cf</a:t>
            </a:r>
            <a:r>
              <a:rPr lang="cs-CZ" sz="2800" dirty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. Handout 2, </a:t>
            </a:r>
            <a:r>
              <a:rPr lang="cs-CZ" sz="2800" dirty="0" err="1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task</a:t>
            </a:r>
            <a:r>
              <a:rPr lang="cs-CZ" sz="2800" dirty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4)</a:t>
            </a:r>
            <a:endParaRPr lang="cs-CZ" sz="3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o-RO" dirty="0"/>
              <a:t>coxa_ _ _ _ _ _ _ _ 	    cervix_ _ _ _ _ _ _ _ 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GB" dirty="0"/>
              <a:t> _ _ _ _ _ _ _ _ _ _ 		_ _ _ _ _ _ _ _ _ _ _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GB" dirty="0"/>
              <a:t> _ _ _ _ _ _ _ _ _ _ 		_ _ _ _ _ _ _ _ _ _ _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ro-RO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o-RO" dirty="0"/>
              <a:t>mentum_ _ _ _ _ _ 		</a:t>
            </a:r>
            <a:r>
              <a:rPr lang="ro-RO" dirty="0" smtClean="0"/>
              <a:t>arcus </a:t>
            </a:r>
            <a:r>
              <a:rPr lang="ro-RO" dirty="0"/>
              <a:t>_ _ _ _ _ _ _ _	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GB" dirty="0"/>
              <a:t> _ _ _ _ _ _ _ _ _ _ 		_ _ _ _ _ _ _ _ _ _ _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GB" dirty="0"/>
              <a:t> _ _ _ _ _ _ _ _ _ _ 		_ _ _ _ _ _ _ _ _ _ _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692275" y="1484313"/>
            <a:ext cx="11080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cs-CZ" sz="2900">
                <a:solidFill>
                  <a:srgbClr val="000000"/>
                </a:solidFill>
              </a:rPr>
              <a:t>coxae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940425" y="1484313"/>
            <a:ext cx="14160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cs-CZ" sz="2900">
                <a:solidFill>
                  <a:srgbClr val="000000"/>
                </a:solidFill>
              </a:rPr>
              <a:t>c</a:t>
            </a:r>
            <a:r>
              <a:rPr lang="cs-CZ" altLang="cs-CZ" sz="2900">
                <a:solidFill>
                  <a:srgbClr val="000000"/>
                </a:solidFill>
              </a:rPr>
              <a:t>ervicis</a:t>
            </a:r>
            <a:endParaRPr lang="en-US" altLang="cs-CZ" sz="290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908175" y="3467100"/>
            <a:ext cx="1147763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cs-CZ" altLang="cs-CZ" sz="2900">
                <a:solidFill>
                  <a:srgbClr val="000000"/>
                </a:solidFill>
              </a:rPr>
              <a:t>menti</a:t>
            </a:r>
            <a:endParaRPr lang="en-US" altLang="cs-CZ" sz="2900">
              <a:solidFill>
                <a:srgbClr val="000000"/>
              </a:solidFill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6248400" y="3467100"/>
            <a:ext cx="1065213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cs-CZ" altLang="cs-CZ" sz="2900">
                <a:solidFill>
                  <a:srgbClr val="000000"/>
                </a:solidFill>
              </a:rPr>
              <a:t>arcus</a:t>
            </a:r>
            <a:endParaRPr lang="en-US" altLang="cs-CZ" sz="2900">
              <a:solidFill>
                <a:srgbClr val="000000"/>
              </a:solidFill>
            </a:endParaRPr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538163" y="1916113"/>
            <a:ext cx="3460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cs-CZ" altLang="cs-CZ" sz="3200">
                <a:solidFill>
                  <a:srgbClr val="FE82D2"/>
                </a:solidFill>
              </a:rPr>
              <a:t>I</a:t>
            </a:r>
            <a:endParaRPr lang="en-US" altLang="cs-CZ" sz="3200">
              <a:solidFill>
                <a:srgbClr val="FE82D2"/>
              </a:solidFill>
            </a:endParaRPr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458788" y="3933825"/>
            <a:ext cx="504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cs-CZ" altLang="cs-CZ" sz="3200">
                <a:solidFill>
                  <a:schemeClr val="accent1"/>
                </a:solidFill>
              </a:rPr>
              <a:t>II</a:t>
            </a:r>
            <a:endParaRPr lang="en-US" altLang="cs-CZ" sz="3200">
              <a:solidFill>
                <a:schemeClr val="accent1"/>
              </a:solidFill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5021263" y="1917700"/>
            <a:ext cx="666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cs-CZ" altLang="cs-CZ" sz="3200">
                <a:solidFill>
                  <a:srgbClr val="FFCC00"/>
                </a:solidFill>
              </a:rPr>
              <a:t>III</a:t>
            </a:r>
            <a:endParaRPr lang="en-US" altLang="cs-CZ" sz="3200">
              <a:solidFill>
                <a:srgbClr val="FFCC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263" y="3933825"/>
            <a:ext cx="61912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IV</a:t>
            </a:r>
            <a:endParaRPr lang="en-US" sz="3200" dirty="0">
              <a:solidFill>
                <a:schemeClr val="accent3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1701800" y="1939925"/>
            <a:ext cx="881063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cs-CZ" sz="2900">
                <a:solidFill>
                  <a:srgbClr val="000000"/>
                </a:solidFill>
              </a:rPr>
              <a:t>cox</a:t>
            </a:r>
            <a:r>
              <a:rPr lang="cs-CZ" altLang="cs-CZ" sz="2900">
                <a:solidFill>
                  <a:srgbClr val="000000"/>
                </a:solidFill>
              </a:rPr>
              <a:t>-</a:t>
            </a:r>
            <a:endParaRPr lang="en-US" altLang="cs-CZ" sz="2900">
              <a:solidFill>
                <a:srgbClr val="000000"/>
              </a:solidFill>
            </a:endParaRP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5940425" y="1939925"/>
            <a:ext cx="12858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cs-CZ" sz="2900">
                <a:solidFill>
                  <a:srgbClr val="000000"/>
                </a:solidFill>
              </a:rPr>
              <a:t>c</a:t>
            </a:r>
            <a:r>
              <a:rPr lang="cs-CZ" altLang="cs-CZ" sz="2900">
                <a:solidFill>
                  <a:srgbClr val="000000"/>
                </a:solidFill>
              </a:rPr>
              <a:t>ervic-</a:t>
            </a:r>
            <a:endParaRPr lang="en-US" altLang="cs-CZ" sz="2900">
              <a:solidFill>
                <a:srgbClr val="000000"/>
              </a:solidFill>
            </a:endParaRP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1878013" y="3956050"/>
            <a:ext cx="1177925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cs-CZ" altLang="cs-CZ" sz="2900">
                <a:solidFill>
                  <a:srgbClr val="000000"/>
                </a:solidFill>
              </a:rPr>
              <a:t>ment-</a:t>
            </a:r>
            <a:endParaRPr lang="en-US" altLang="cs-CZ" sz="2900">
              <a:solidFill>
                <a:srgbClr val="000000"/>
              </a:solidFill>
            </a:endParaRPr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6232525" y="3933825"/>
            <a:ext cx="83185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cs-CZ" altLang="cs-CZ" sz="2900">
                <a:solidFill>
                  <a:srgbClr val="000000"/>
                </a:solidFill>
              </a:rPr>
              <a:t>arc-</a:t>
            </a:r>
            <a:endParaRPr lang="en-US" altLang="cs-CZ" sz="2900">
              <a:solidFill>
                <a:srgbClr val="000000"/>
              </a:solidFill>
            </a:endParaRPr>
          </a:p>
        </p:txBody>
      </p:sp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1193800" y="2473325"/>
            <a:ext cx="1108075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cs-CZ" sz="2900">
                <a:solidFill>
                  <a:srgbClr val="000000"/>
                </a:solidFill>
              </a:rPr>
              <a:t>cox</a:t>
            </a:r>
            <a:r>
              <a:rPr lang="en-US" altLang="cs-CZ" sz="2900">
                <a:solidFill>
                  <a:srgbClr val="FE82D2"/>
                </a:solidFill>
              </a:rPr>
              <a:t>ae</a:t>
            </a:r>
          </a:p>
        </p:txBody>
      </p:sp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5810250" y="2473325"/>
            <a:ext cx="14859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cs-CZ" sz="2900">
                <a:solidFill>
                  <a:srgbClr val="000000"/>
                </a:solidFill>
              </a:rPr>
              <a:t>c</a:t>
            </a:r>
            <a:r>
              <a:rPr lang="cs-CZ" altLang="cs-CZ" sz="2900">
                <a:solidFill>
                  <a:srgbClr val="000000"/>
                </a:solidFill>
              </a:rPr>
              <a:t>ervic</a:t>
            </a:r>
            <a:r>
              <a:rPr lang="cs-CZ" altLang="cs-CZ" sz="2900">
                <a:solidFill>
                  <a:srgbClr val="FFCC00"/>
                </a:solidFill>
              </a:rPr>
              <a:t>es</a:t>
            </a:r>
            <a:endParaRPr lang="en-US" altLang="cs-CZ" sz="2900">
              <a:solidFill>
                <a:srgbClr val="FFCC00"/>
              </a:solidFill>
            </a:endParaRPr>
          </a:p>
        </p:txBody>
      </p:sp>
      <p:sp>
        <p:nvSpPr>
          <p:cNvPr id="18" name="TextBox 5"/>
          <p:cNvSpPr txBox="1">
            <a:spLocks noChangeArrowheads="1"/>
          </p:cNvSpPr>
          <p:nvPr/>
        </p:nvSpPr>
        <p:spPr bwMode="auto">
          <a:xfrm>
            <a:off x="1127125" y="4468813"/>
            <a:ext cx="1227138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cs-CZ" altLang="cs-CZ" sz="2900">
                <a:solidFill>
                  <a:srgbClr val="000000"/>
                </a:solidFill>
              </a:rPr>
              <a:t>ment</a:t>
            </a:r>
            <a:r>
              <a:rPr lang="cs-CZ" altLang="cs-CZ" sz="2900">
                <a:solidFill>
                  <a:schemeClr val="accent1"/>
                </a:solidFill>
              </a:rPr>
              <a:t>a</a:t>
            </a:r>
            <a:endParaRPr lang="en-US" altLang="cs-CZ" sz="2900">
              <a:solidFill>
                <a:schemeClr val="accent1"/>
              </a:solidFill>
            </a:endParaRPr>
          </a:p>
        </p:txBody>
      </p:sp>
      <p:sp>
        <p:nvSpPr>
          <p:cNvPr id="19" name="TextBox 5"/>
          <p:cNvSpPr txBox="1"/>
          <p:nvPr/>
        </p:nvSpPr>
        <p:spPr>
          <a:xfrm>
            <a:off x="6113463" y="4468813"/>
            <a:ext cx="1066800" cy="5381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900" dirty="0" err="1">
                <a:solidFill>
                  <a:prstClr val="black"/>
                </a:solidFill>
                <a:latin typeface="+mn-lt"/>
                <a:cs typeface="+mn-cs"/>
              </a:rPr>
              <a:t>arc</a:t>
            </a:r>
            <a:r>
              <a:rPr lang="cs-CZ" sz="2900" dirty="0" err="1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us</a:t>
            </a:r>
            <a:endParaRPr lang="en-US" sz="2900" dirty="0">
              <a:solidFill>
                <a:schemeClr val="accent3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155798"/>
            <a:ext cx="8534400" cy="89693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Introduction to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Latin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syntax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355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340768"/>
            <a:ext cx="8662863" cy="4824536"/>
          </a:xfrm>
        </p:spPr>
        <p:txBody>
          <a:bodyPr/>
          <a:lstStyle/>
          <a:p>
            <a:pPr marL="0" lvl="4" indent="0">
              <a:buNone/>
            </a:pPr>
            <a:r>
              <a:rPr lang="cs-CZ" sz="2400" dirty="0"/>
              <a:t>AGREED ATTRIBUTE</a:t>
            </a:r>
          </a:p>
          <a:p>
            <a:pPr marL="0" lvl="4" indent="0">
              <a:buFontTx/>
              <a:buNone/>
            </a:pPr>
            <a:r>
              <a:rPr lang="cs-CZ" altLang="cs-CZ" sz="24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= </a:t>
            </a:r>
            <a:r>
              <a:rPr lang="cs-CZ" altLang="cs-CZ" sz="2400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noun</a:t>
            </a:r>
            <a:r>
              <a:rPr lang="cs-CZ" altLang="cs-CZ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cs-CZ" altLang="cs-CZ" sz="24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+</a:t>
            </a:r>
            <a:r>
              <a:rPr lang="cs-CZ" altLang="cs-CZ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cs-CZ" altLang="cs-CZ" sz="2400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adjective</a:t>
            </a:r>
            <a:r>
              <a:rPr lang="cs-CZ" altLang="cs-CZ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cs-CZ" altLang="cs-CZ" sz="24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cs-CZ" altLang="cs-CZ" sz="2400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agreement</a:t>
            </a:r>
            <a:r>
              <a:rPr lang="cs-CZ" altLang="cs-CZ" sz="24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in </a:t>
            </a:r>
            <a:r>
              <a:rPr lang="cs-CZ" altLang="cs-CZ" sz="2400" u="sng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gender</a:t>
            </a:r>
            <a:r>
              <a:rPr lang="cs-CZ" altLang="cs-CZ" sz="24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 </a:t>
            </a:r>
            <a:r>
              <a:rPr lang="cs-CZ" altLang="cs-CZ" sz="2400" u="sng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number</a:t>
            </a:r>
            <a:r>
              <a:rPr lang="cs-CZ" altLang="cs-CZ" sz="24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and </a:t>
            </a:r>
            <a:r>
              <a:rPr lang="cs-CZ" altLang="cs-CZ" sz="2400" u="sng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case</a:t>
            </a:r>
            <a:r>
              <a:rPr lang="cs-CZ" altLang="cs-CZ" sz="24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</a:p>
          <a:p>
            <a:pPr marL="0" lvl="4" indent="0">
              <a:buFontTx/>
              <a:buNone/>
            </a:pPr>
            <a:r>
              <a:rPr lang="en-US" altLang="cs-CZ" sz="2400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</a:t>
            </a:r>
            <a:r>
              <a:rPr lang="cs-CZ" altLang="cs-CZ" sz="2400" b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xample</a:t>
            </a:r>
            <a:r>
              <a:rPr lang="en-US" altLang="cs-CZ" sz="2400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:</a:t>
            </a:r>
            <a:r>
              <a:rPr lang="cs-CZ" altLang="cs-CZ" sz="2400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 </a:t>
            </a:r>
            <a:r>
              <a:rPr lang="cs-CZ" altLang="cs-CZ" sz="2400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musculus</a:t>
            </a:r>
            <a:r>
              <a:rPr lang="cs-CZ" altLang="cs-CZ" sz="24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(m.) </a:t>
            </a:r>
            <a:r>
              <a:rPr lang="cs-CZ" altLang="cs-CZ" sz="2400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long</a:t>
            </a:r>
            <a:r>
              <a:rPr lang="cs-CZ" altLang="cs-CZ" sz="2400" dirty="0" err="1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us</a:t>
            </a:r>
            <a:r>
              <a:rPr lang="cs-CZ" altLang="cs-CZ" sz="24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= long </a:t>
            </a:r>
            <a:r>
              <a:rPr lang="cs-CZ" altLang="cs-CZ" sz="2400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muscle</a:t>
            </a:r>
            <a:endParaRPr lang="cs-CZ" altLang="cs-CZ" sz="2400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lvl="4" indent="1616075">
              <a:buNone/>
            </a:pPr>
            <a:r>
              <a:rPr lang="cs-CZ" altLang="cs-CZ" sz="24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</a:t>
            </a:r>
            <a:r>
              <a:rPr lang="en-US" altLang="cs-CZ" sz="2400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ractura</a:t>
            </a:r>
            <a:r>
              <a:rPr lang="en-US" altLang="cs-CZ" sz="24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cs-CZ" altLang="cs-CZ" sz="24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(f.) </a:t>
            </a:r>
            <a:r>
              <a:rPr lang="cs-CZ" altLang="cs-CZ" sz="2400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apert</a:t>
            </a:r>
            <a:r>
              <a:rPr lang="cs-CZ" altLang="cs-CZ" sz="2400" dirty="0" err="1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cs-CZ" altLang="cs-CZ" sz="24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= open </a:t>
            </a:r>
            <a:r>
              <a:rPr lang="cs-CZ" altLang="cs-CZ" sz="2400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fracture</a:t>
            </a:r>
            <a:endParaRPr lang="cs-CZ" altLang="cs-CZ" sz="2400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lvl="4" indent="1616075">
              <a:buNone/>
            </a:pPr>
            <a:r>
              <a:rPr lang="cs-CZ" altLang="cs-CZ" sz="24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caput (n.) </a:t>
            </a:r>
            <a:r>
              <a:rPr lang="cs-CZ" altLang="cs-CZ" sz="2400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long</a:t>
            </a:r>
            <a:r>
              <a:rPr lang="cs-CZ" altLang="cs-CZ" sz="2400" dirty="0" err="1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um</a:t>
            </a:r>
            <a:r>
              <a:rPr lang="cs-CZ" altLang="cs-CZ" sz="24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= long </a:t>
            </a:r>
            <a:r>
              <a:rPr lang="cs-CZ" altLang="cs-CZ" sz="2400" dirty="0" err="1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head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NON-AGREED </a:t>
            </a:r>
            <a:r>
              <a:rPr lang="cs-CZ" sz="2400" dirty="0"/>
              <a:t>ATTRIBUTE</a:t>
            </a:r>
            <a:endParaRPr lang="cs-CZ" altLang="cs-CZ" sz="2400" dirty="0" smtClean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indent="0">
              <a:buNone/>
            </a:pPr>
            <a:r>
              <a:rPr lang="cs-CZ" altLang="cs-CZ" sz="2400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= </a:t>
            </a:r>
            <a:r>
              <a:rPr lang="en-US" altLang="cs-CZ" sz="2400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noun </a:t>
            </a:r>
            <a:r>
              <a:rPr lang="cs-CZ" altLang="cs-CZ" sz="2400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 nominative</a:t>
            </a:r>
            <a:r>
              <a:rPr lang="cs-CZ" altLang="cs-CZ" sz="2400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cs-CZ" sz="2400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+ </a:t>
            </a:r>
            <a:r>
              <a:rPr lang="en-US" altLang="cs-CZ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noun </a:t>
            </a:r>
            <a:r>
              <a:rPr lang="cs-CZ" altLang="cs-CZ" sz="2400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 genitive</a:t>
            </a:r>
          </a:p>
          <a:p>
            <a:pPr lvl="1"/>
            <a:r>
              <a:rPr lang="en-US" altLang="cs-CZ" sz="2400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Meaning</a:t>
            </a:r>
            <a:r>
              <a:rPr lang="en-US" altLang="cs-CZ" sz="24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:		state of dependency, </a:t>
            </a:r>
            <a:r>
              <a:rPr lang="en-US" altLang="cs-CZ" sz="2400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possession</a:t>
            </a:r>
            <a:endParaRPr lang="cs-CZ" altLang="cs-CZ" sz="2400" dirty="0" smtClean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cs-CZ" sz="2400" dirty="0" err="1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Translat</a:t>
            </a:r>
            <a:r>
              <a:rPr lang="cs-CZ" altLang="cs-CZ" sz="2400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ion</a:t>
            </a:r>
            <a:r>
              <a:rPr lang="en-US" altLang="cs-CZ" sz="2400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: </a:t>
            </a:r>
            <a:r>
              <a:rPr lang="en-US" altLang="cs-CZ" sz="24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</a:t>
            </a:r>
            <a:r>
              <a:rPr lang="cs-CZ" altLang="cs-CZ" sz="2400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“</a:t>
            </a:r>
            <a:r>
              <a:rPr lang="en-US" altLang="cs-CZ" sz="2400" i="1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of</a:t>
            </a:r>
            <a:r>
              <a:rPr lang="en-US" altLang="cs-CZ" sz="2400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”</a:t>
            </a:r>
            <a:r>
              <a:rPr lang="en-US" altLang="cs-CZ" sz="2400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endParaRPr lang="cs-CZ" altLang="cs-CZ" sz="2400" b="1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cs-CZ" sz="2400" b="1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</a:t>
            </a:r>
            <a:r>
              <a:rPr lang="cs-CZ" altLang="cs-CZ" sz="2400" b="1" dirty="0" err="1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xample</a:t>
            </a:r>
            <a:r>
              <a:rPr lang="en-US" altLang="cs-CZ" sz="2400" b="1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:</a:t>
            </a:r>
            <a:r>
              <a:rPr lang="en-US" altLang="cs-CZ" sz="2400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 </a:t>
            </a:r>
            <a:r>
              <a:rPr lang="cs-CZ" altLang="cs-CZ" sz="2400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</a:t>
            </a:r>
            <a:r>
              <a:rPr lang="en-US" altLang="cs-CZ" sz="2400" dirty="0" err="1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ractura</a:t>
            </a:r>
            <a:r>
              <a:rPr lang="en-US" altLang="cs-CZ" sz="2400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cs-CZ" sz="24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cost</a:t>
            </a:r>
            <a:r>
              <a:rPr lang="en-US" altLang="cs-CZ" sz="2400" dirty="0">
                <a:solidFill>
                  <a:srgbClr val="267CF2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ae</a:t>
            </a:r>
            <a:r>
              <a:rPr lang="en-US" altLang="cs-CZ" sz="24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//</a:t>
            </a:r>
            <a:r>
              <a:rPr lang="en-US" altLang="cs-CZ" sz="2400" dirty="0" err="1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fractura</a:t>
            </a:r>
            <a:r>
              <a:rPr lang="cs-CZ" altLang="cs-CZ" sz="2400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</a:t>
            </a:r>
            <a:r>
              <a:rPr lang="en-US" altLang="cs-CZ" sz="2400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cs-CZ" sz="2400" dirty="0" err="1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cost</a:t>
            </a:r>
            <a:r>
              <a:rPr lang="en-US" altLang="cs-CZ" sz="2400" dirty="0" err="1" smtClean="0">
                <a:solidFill>
                  <a:srgbClr val="267CF2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arum</a:t>
            </a:r>
            <a:endParaRPr lang="cs-CZ" altLang="cs-CZ" sz="2400" dirty="0">
              <a:solidFill>
                <a:srgbClr val="267CF2"/>
              </a:solidFill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indent="1616075">
              <a:spcBef>
                <a:spcPts val="0"/>
              </a:spcBef>
              <a:buNone/>
            </a:pPr>
            <a:r>
              <a:rPr lang="cs-CZ" altLang="cs-CZ" sz="2400" dirty="0" smtClean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</a:t>
            </a:r>
            <a:r>
              <a:rPr lang="en-US" altLang="cs-CZ" sz="2400" dirty="0" err="1" smtClean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racture</a:t>
            </a:r>
            <a:r>
              <a:rPr lang="en-US" altLang="cs-CZ" sz="2400" dirty="0" smtClean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of </a:t>
            </a:r>
            <a:r>
              <a:rPr lang="cs-CZ" altLang="cs-CZ" sz="2400" dirty="0" smtClean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 </a:t>
            </a:r>
            <a:r>
              <a:rPr lang="en-US" altLang="cs-CZ" sz="2400" dirty="0" smtClean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rib</a:t>
            </a:r>
            <a:r>
              <a:rPr lang="cs-CZ" altLang="cs-CZ" sz="2400" dirty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cs-CZ" altLang="cs-CZ" sz="2400" dirty="0" smtClean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 f</a:t>
            </a:r>
            <a:r>
              <a:rPr lang="en-US" altLang="cs-CZ" sz="2400" dirty="0" err="1" smtClean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racture</a:t>
            </a:r>
            <a:r>
              <a:rPr lang="cs-CZ" altLang="cs-CZ" sz="2400" dirty="0" smtClean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</a:t>
            </a:r>
            <a:r>
              <a:rPr lang="en-US" altLang="cs-CZ" sz="2400" dirty="0" smtClean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of ribs</a:t>
            </a:r>
            <a:endParaRPr lang="cs-CZ" altLang="cs-CZ" sz="2400" dirty="0" smtClean="0">
              <a:solidFill>
                <a:schemeClr val="accent1"/>
              </a:solidFill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indent="1616075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cs-CZ" sz="2400" dirty="0" smtClean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! </a:t>
            </a:r>
            <a:r>
              <a:rPr lang="en-US" altLang="cs-CZ" sz="2400" dirty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= rib fracture	</a:t>
            </a:r>
            <a:r>
              <a:rPr lang="en-US" altLang="cs-CZ" sz="2400" dirty="0" smtClean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= </a:t>
            </a:r>
            <a:r>
              <a:rPr lang="en-US" altLang="cs-CZ" sz="2400" dirty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rib </a:t>
            </a:r>
            <a:r>
              <a:rPr lang="en-US" altLang="cs-CZ" sz="2400" dirty="0" smtClean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fractures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3">
                    <a:lumMod val="75000"/>
                  </a:schemeClr>
                </a:solidFill>
              </a:rPr>
              <a:t>Genitive 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singular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dirty="0">
                <a:solidFill>
                  <a:schemeClr val="accent3">
                    <a:lumMod val="75000"/>
                  </a:schemeClr>
                </a:solidFill>
              </a:rPr>
              <a:t>and </a:t>
            </a:r>
            <a:r>
              <a:rPr lang="cs-CZ" altLang="cs-CZ" dirty="0" err="1">
                <a:solidFill>
                  <a:schemeClr val="accent3">
                    <a:lumMod val="75000"/>
                  </a:schemeClr>
                </a:solidFill>
              </a:rPr>
              <a:t>plural</a:t>
            </a:r>
            <a:endParaRPr lang="cs-CZ" alt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457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cs-CZ" altLang="cs-CZ"/>
          </a:p>
        </p:txBody>
      </p:sp>
      <p:pic>
        <p:nvPicPr>
          <p:cNvPr id="24579" name="Picture 1" descr="KOncovky do prezentácií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1340768"/>
            <a:ext cx="9144000" cy="5423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/>
          <p:nvPr/>
        </p:nvSpPr>
        <p:spPr>
          <a:xfrm>
            <a:off x="750023" y="3039103"/>
            <a:ext cx="8320179" cy="389897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0024" y="4623279"/>
            <a:ext cx="8320179" cy="389897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>
          <a:xfrm>
            <a:off x="301625" y="365919"/>
            <a:ext cx="8534400" cy="758825"/>
          </a:xfrm>
        </p:spPr>
        <p:txBody>
          <a:bodyPr/>
          <a:lstStyle/>
          <a:p>
            <a:r>
              <a:rPr lang="cs-CZ" altLang="cs-CZ" sz="3000" dirty="0" err="1" smtClean="0">
                <a:solidFill>
                  <a:schemeClr val="accent3">
                    <a:lumMod val="75000"/>
                  </a:schemeClr>
                </a:solidFill>
              </a:rPr>
              <a:t>Form</a:t>
            </a:r>
            <a:r>
              <a:rPr lang="cs-CZ" altLang="cs-CZ" sz="3000" dirty="0" smtClean="0">
                <a:solidFill>
                  <a:schemeClr val="accent3">
                    <a:lumMod val="75000"/>
                  </a:schemeClr>
                </a:solidFill>
              </a:rPr>
              <a:t> non-</a:t>
            </a:r>
            <a:r>
              <a:rPr lang="cs-CZ" altLang="cs-CZ" sz="3000" dirty="0" err="1" smtClean="0">
                <a:solidFill>
                  <a:schemeClr val="accent3">
                    <a:lumMod val="75000"/>
                  </a:schemeClr>
                </a:solidFill>
              </a:rPr>
              <a:t>agreed</a:t>
            </a:r>
            <a:r>
              <a:rPr lang="cs-CZ" altLang="cs-CZ" sz="3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sz="3000" dirty="0" err="1" smtClean="0">
                <a:solidFill>
                  <a:schemeClr val="accent3">
                    <a:lumMod val="75000"/>
                  </a:schemeClr>
                </a:solidFill>
              </a:rPr>
              <a:t>attributes</a:t>
            </a:r>
            <a:r>
              <a:rPr lang="cs-CZ" altLang="cs-CZ" sz="3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cs-CZ" altLang="cs-CZ" sz="3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(</a:t>
            </a:r>
            <a:r>
              <a:rPr lang="cs-CZ" sz="2800" dirty="0" err="1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cf</a:t>
            </a:r>
            <a:r>
              <a:rPr lang="cs-CZ" sz="2800" dirty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. Handout 2, </a:t>
            </a:r>
            <a:r>
              <a:rPr lang="cs-CZ" sz="2800" dirty="0" err="1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task</a:t>
            </a:r>
            <a:r>
              <a:rPr lang="cs-CZ" sz="2800" dirty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5)</a:t>
            </a:r>
            <a:endParaRPr lang="cs-CZ" altLang="cs-CZ" sz="3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5602" name="Obdélník 5"/>
          <p:cNvSpPr>
            <a:spLocks noChangeArrowheads="1"/>
          </p:cNvSpPr>
          <p:nvPr/>
        </p:nvSpPr>
        <p:spPr bwMode="auto">
          <a:xfrm>
            <a:off x="250825" y="1484313"/>
            <a:ext cx="8642350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GB" altLang="cs-CZ" sz="2400" i="1" dirty="0">
                <a:solidFill>
                  <a:srgbClr val="3366FF"/>
                </a:solidFill>
              </a:rPr>
              <a:t>ex:  caput 	+ 	</a:t>
            </a:r>
            <a:r>
              <a:rPr lang="en-GB" altLang="cs-CZ" sz="2400" dirty="0">
                <a:solidFill>
                  <a:srgbClr val="3366FF"/>
                </a:solidFill>
              </a:rPr>
              <a:t>costa</a:t>
            </a:r>
            <a:r>
              <a:rPr lang="en-GB" altLang="cs-CZ" sz="2400" i="1" dirty="0">
                <a:solidFill>
                  <a:srgbClr val="3366FF"/>
                </a:solidFill>
              </a:rPr>
              <a:t> &gt; caput costae</a:t>
            </a:r>
            <a:r>
              <a:rPr lang="en-GB" altLang="cs-CZ" sz="2400" dirty="0">
                <a:solidFill>
                  <a:srgbClr val="3366FF"/>
                </a:solidFill>
              </a:rPr>
              <a:t> 	</a:t>
            </a:r>
            <a:r>
              <a:rPr lang="en-GB" altLang="cs-CZ" sz="2400" i="1" dirty="0"/>
              <a:t>head of </a:t>
            </a:r>
            <a:r>
              <a:rPr lang="cs-CZ" altLang="cs-CZ" sz="2400" i="1" dirty="0" smtClean="0"/>
              <a:t>a </a:t>
            </a:r>
            <a:r>
              <a:rPr lang="en-GB" altLang="cs-CZ" sz="2400" i="1" dirty="0" smtClean="0"/>
              <a:t>rib</a:t>
            </a:r>
            <a:endParaRPr lang="sk-SK" altLang="cs-CZ" sz="2400" dirty="0"/>
          </a:p>
          <a:p>
            <a:pPr>
              <a:lnSpc>
                <a:spcPct val="150000"/>
              </a:lnSpc>
            </a:pPr>
            <a:r>
              <a:rPr lang="en-GB" altLang="cs-CZ" sz="2700" dirty="0"/>
              <a:t>caput   +  femur </a:t>
            </a:r>
            <a:r>
              <a:rPr lang="cs-CZ" altLang="cs-CZ" sz="2700" dirty="0"/>
              <a:t>	-</a:t>
            </a:r>
            <a:r>
              <a:rPr lang="en-GB" altLang="cs-CZ" sz="2700" i="1" dirty="0"/>
              <a:t>&gt;</a:t>
            </a:r>
            <a:r>
              <a:rPr lang="en-GB" altLang="cs-CZ" sz="2700" dirty="0"/>
              <a:t>		</a:t>
            </a:r>
          </a:p>
          <a:p>
            <a:pPr>
              <a:lnSpc>
                <a:spcPct val="150000"/>
              </a:lnSpc>
            </a:pPr>
            <a:r>
              <a:rPr lang="en-GB" altLang="cs-CZ" sz="2700" dirty="0"/>
              <a:t>caput   +  fibula </a:t>
            </a:r>
            <a:r>
              <a:rPr lang="cs-CZ" altLang="cs-CZ" sz="2700" dirty="0"/>
              <a:t>	-</a:t>
            </a:r>
            <a:r>
              <a:rPr lang="en-GB" altLang="cs-CZ" sz="2700" i="1" dirty="0"/>
              <a:t>&gt;</a:t>
            </a:r>
            <a:r>
              <a:rPr lang="en-GB" altLang="cs-CZ" sz="2700" dirty="0"/>
              <a:t>			</a:t>
            </a:r>
          </a:p>
          <a:p>
            <a:pPr>
              <a:lnSpc>
                <a:spcPct val="150000"/>
              </a:lnSpc>
            </a:pPr>
            <a:r>
              <a:rPr lang="en-GB" altLang="cs-CZ" sz="2700" dirty="0"/>
              <a:t>caput   +  </a:t>
            </a:r>
            <a:r>
              <a:rPr lang="en-GB" altLang="cs-CZ" sz="2700" dirty="0" err="1"/>
              <a:t>humerus</a:t>
            </a:r>
            <a:r>
              <a:rPr lang="en-GB" altLang="cs-CZ" sz="2700" dirty="0"/>
              <a:t> </a:t>
            </a:r>
            <a:r>
              <a:rPr lang="cs-CZ" altLang="cs-CZ" sz="2700" dirty="0"/>
              <a:t>-</a:t>
            </a:r>
            <a:r>
              <a:rPr lang="en-GB" altLang="cs-CZ" sz="2700" i="1" dirty="0"/>
              <a:t>&gt;</a:t>
            </a:r>
            <a:r>
              <a:rPr lang="en-GB" altLang="cs-CZ" sz="2700" dirty="0"/>
              <a:t> 	</a:t>
            </a:r>
          </a:p>
          <a:p>
            <a:pPr>
              <a:lnSpc>
                <a:spcPct val="150000"/>
              </a:lnSpc>
            </a:pPr>
            <a:r>
              <a:rPr lang="en-GB" altLang="cs-CZ" sz="2700" dirty="0"/>
              <a:t>caput   +  phalanx </a:t>
            </a:r>
            <a:r>
              <a:rPr lang="cs-CZ" altLang="cs-CZ" sz="2700" dirty="0"/>
              <a:t>-</a:t>
            </a:r>
            <a:r>
              <a:rPr lang="en-GB" altLang="cs-CZ" sz="2700" i="1" dirty="0"/>
              <a:t>&gt;</a:t>
            </a:r>
            <a:r>
              <a:rPr lang="en-GB" altLang="cs-CZ" sz="2700" dirty="0"/>
              <a:t>	</a:t>
            </a:r>
          </a:p>
          <a:p>
            <a:pPr>
              <a:lnSpc>
                <a:spcPct val="150000"/>
              </a:lnSpc>
            </a:pPr>
            <a:r>
              <a:rPr lang="en-GB" altLang="cs-CZ" sz="2700" dirty="0"/>
              <a:t>caput   +  radius </a:t>
            </a:r>
            <a:r>
              <a:rPr lang="cs-CZ" altLang="cs-CZ" sz="2700" dirty="0"/>
              <a:t>	-</a:t>
            </a:r>
            <a:r>
              <a:rPr lang="en-GB" altLang="cs-CZ" sz="2700" i="1" dirty="0"/>
              <a:t>&gt;</a:t>
            </a:r>
            <a:r>
              <a:rPr lang="en-GB" altLang="cs-CZ" sz="2700" dirty="0"/>
              <a:t>	</a:t>
            </a:r>
            <a:endParaRPr lang="sk-SK" altLang="cs-CZ" sz="2700" dirty="0"/>
          </a:p>
          <a:p>
            <a:pPr>
              <a:lnSpc>
                <a:spcPct val="150000"/>
              </a:lnSpc>
            </a:pPr>
            <a:r>
              <a:rPr lang="en-GB" altLang="cs-CZ" sz="2700" dirty="0"/>
              <a:t>caput   +   talus </a:t>
            </a:r>
            <a:r>
              <a:rPr lang="cs-CZ" altLang="cs-CZ" sz="2700" dirty="0"/>
              <a:t>	-</a:t>
            </a:r>
            <a:r>
              <a:rPr lang="en-GB" altLang="cs-CZ" sz="2700" i="1" dirty="0"/>
              <a:t>&gt;</a:t>
            </a:r>
            <a:endParaRPr lang="sk-SK" altLang="cs-CZ" sz="2700" dirty="0"/>
          </a:p>
          <a:p>
            <a:pPr>
              <a:lnSpc>
                <a:spcPct val="150000"/>
              </a:lnSpc>
            </a:pPr>
            <a:r>
              <a:rPr lang="en-GB" altLang="cs-CZ" sz="2700" dirty="0"/>
              <a:t>caput   +   ulna </a:t>
            </a:r>
            <a:r>
              <a:rPr lang="cs-CZ" altLang="cs-CZ" sz="2700" dirty="0"/>
              <a:t>	-</a:t>
            </a:r>
            <a:r>
              <a:rPr lang="en-GB" altLang="cs-CZ" sz="2700" i="1" dirty="0"/>
              <a:t>&gt;</a:t>
            </a:r>
            <a:endParaRPr lang="sk-SK" altLang="cs-CZ" sz="2700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3838575" y="1989138"/>
            <a:ext cx="2595563" cy="437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cs-CZ" sz="2700"/>
              <a:t>caput </a:t>
            </a:r>
            <a:r>
              <a:rPr lang="en-US" altLang="cs-CZ" sz="2700">
                <a:solidFill>
                  <a:srgbClr val="FF0000"/>
                </a:solidFill>
              </a:rPr>
              <a:t>femoris</a:t>
            </a:r>
          </a:p>
          <a:p>
            <a:pPr>
              <a:lnSpc>
                <a:spcPct val="150000"/>
              </a:lnSpc>
            </a:pPr>
            <a:r>
              <a:rPr lang="en-US" altLang="cs-CZ" sz="2700"/>
              <a:t>caput </a:t>
            </a:r>
            <a:r>
              <a:rPr lang="en-US" altLang="cs-CZ" sz="2700">
                <a:solidFill>
                  <a:srgbClr val="FF0000"/>
                </a:solidFill>
              </a:rPr>
              <a:t>fibulae</a:t>
            </a:r>
          </a:p>
          <a:p>
            <a:pPr>
              <a:lnSpc>
                <a:spcPct val="150000"/>
              </a:lnSpc>
            </a:pPr>
            <a:r>
              <a:rPr lang="en-US" altLang="cs-CZ" sz="2700"/>
              <a:t>caput </a:t>
            </a:r>
            <a:r>
              <a:rPr lang="en-US" altLang="cs-CZ" sz="2700">
                <a:solidFill>
                  <a:srgbClr val="FF0000"/>
                </a:solidFill>
              </a:rPr>
              <a:t>humeri</a:t>
            </a:r>
          </a:p>
          <a:p>
            <a:pPr>
              <a:lnSpc>
                <a:spcPct val="150000"/>
              </a:lnSpc>
            </a:pPr>
            <a:r>
              <a:rPr lang="en-US" altLang="cs-CZ" sz="2700"/>
              <a:t>caput </a:t>
            </a:r>
            <a:r>
              <a:rPr lang="en-US" altLang="cs-CZ" sz="2700">
                <a:solidFill>
                  <a:srgbClr val="FF0000"/>
                </a:solidFill>
              </a:rPr>
              <a:t>phalangis</a:t>
            </a:r>
          </a:p>
          <a:p>
            <a:pPr>
              <a:lnSpc>
                <a:spcPct val="150000"/>
              </a:lnSpc>
            </a:pPr>
            <a:r>
              <a:rPr lang="en-US" altLang="cs-CZ" sz="2700"/>
              <a:t>caput </a:t>
            </a:r>
            <a:r>
              <a:rPr lang="en-US" altLang="cs-CZ" sz="2700">
                <a:solidFill>
                  <a:srgbClr val="FF0000"/>
                </a:solidFill>
              </a:rPr>
              <a:t>radii</a:t>
            </a:r>
          </a:p>
          <a:p>
            <a:pPr>
              <a:lnSpc>
                <a:spcPct val="150000"/>
              </a:lnSpc>
            </a:pPr>
            <a:r>
              <a:rPr lang="en-US" altLang="cs-CZ" sz="2700"/>
              <a:t>caput </a:t>
            </a:r>
            <a:r>
              <a:rPr lang="en-US" altLang="cs-CZ" sz="2700">
                <a:solidFill>
                  <a:srgbClr val="FF0000"/>
                </a:solidFill>
              </a:rPr>
              <a:t>tali</a:t>
            </a:r>
          </a:p>
          <a:p>
            <a:pPr>
              <a:lnSpc>
                <a:spcPct val="150000"/>
              </a:lnSpc>
            </a:pPr>
            <a:r>
              <a:rPr lang="en-US" altLang="cs-CZ" sz="2700"/>
              <a:t>caput </a:t>
            </a:r>
            <a:r>
              <a:rPr lang="en-US" altLang="cs-CZ" sz="2700">
                <a:solidFill>
                  <a:srgbClr val="FF0000"/>
                </a:solidFill>
              </a:rPr>
              <a:t>ulnae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92150"/>
            <a:ext cx="3727450" cy="511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délník 7"/>
          <p:cNvSpPr/>
          <p:nvPr/>
        </p:nvSpPr>
        <p:spPr>
          <a:xfrm>
            <a:off x="755650" y="692150"/>
            <a:ext cx="647700" cy="649288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26627" name="Picture 4" descr="http://spina.pro/i/anatomy/kosti/3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95" r="8182"/>
          <a:stretch>
            <a:fillRect/>
          </a:stretch>
        </p:blipFill>
        <p:spPr bwMode="auto">
          <a:xfrm>
            <a:off x="4427538" y="336550"/>
            <a:ext cx="4554537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bdélník 10"/>
          <p:cNvSpPr/>
          <p:nvPr/>
        </p:nvSpPr>
        <p:spPr>
          <a:xfrm>
            <a:off x="7596188" y="476250"/>
            <a:ext cx="1152525" cy="431800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>
                <a:solidFill>
                  <a:schemeClr val="accent3">
                    <a:lumMod val="75000"/>
                  </a:schemeClr>
                </a:solidFill>
              </a:rPr>
              <a:t>Prepositions</a:t>
            </a:r>
            <a:r>
              <a:rPr lang="cs-CZ" altLang="cs-CZ" dirty="0">
                <a:solidFill>
                  <a:schemeClr val="accent3">
                    <a:lumMod val="75000"/>
                  </a:schemeClr>
                </a:solidFill>
              </a:rPr>
              <a:t> and </a:t>
            </a:r>
            <a:r>
              <a:rPr lang="cs-CZ" altLang="cs-CZ" dirty="0" err="1">
                <a:solidFill>
                  <a:schemeClr val="accent3">
                    <a:lumMod val="75000"/>
                  </a:schemeClr>
                </a:solidFill>
              </a:rPr>
              <a:t>prepositional</a:t>
            </a:r>
            <a:r>
              <a:rPr lang="cs-CZ" altLang="cs-CZ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accent3">
                    <a:lumMod val="75000"/>
                  </a:schemeClr>
                </a:solidFill>
              </a:rPr>
              <a:t>phrases</a:t>
            </a:r>
            <a:endParaRPr lang="cs-CZ" alt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412875"/>
            <a:ext cx="8504238" cy="496887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latin typeface="Cambria"/>
                <a:cs typeface="Cambria"/>
              </a:rPr>
              <a:t>Denote: 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sz="2400" dirty="0" smtClean="0">
                <a:latin typeface="Cambria"/>
                <a:cs typeface="Cambria"/>
              </a:rPr>
              <a:t>s</a:t>
            </a:r>
            <a:r>
              <a:rPr lang="en-US" sz="2400" dirty="0" err="1" smtClean="0">
                <a:latin typeface="Cambria"/>
                <a:cs typeface="Cambria"/>
              </a:rPr>
              <a:t>patial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dirty="0">
                <a:latin typeface="Cambria"/>
                <a:cs typeface="Cambria"/>
              </a:rPr>
              <a:t>relations		</a:t>
            </a:r>
            <a:r>
              <a:rPr lang="en-US" sz="2400" i="1" dirty="0">
                <a:latin typeface="Cambria"/>
                <a:cs typeface="Cambria"/>
              </a:rPr>
              <a:t>sub, infra, post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sz="2400" dirty="0">
                <a:latin typeface="Cambria"/>
                <a:cs typeface="Cambria"/>
              </a:rPr>
              <a:t>t</a:t>
            </a:r>
            <a:r>
              <a:rPr lang="en-US" sz="2400" dirty="0" err="1" smtClean="0">
                <a:latin typeface="Cambria"/>
                <a:cs typeface="Cambria"/>
              </a:rPr>
              <a:t>emporal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dirty="0">
                <a:latin typeface="Cambria"/>
                <a:cs typeface="Cambria"/>
              </a:rPr>
              <a:t>relations	</a:t>
            </a:r>
            <a:r>
              <a:rPr lang="en-US" sz="2400" i="1" dirty="0">
                <a:latin typeface="Cambria"/>
                <a:cs typeface="Cambria"/>
              </a:rPr>
              <a:t>post, ante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sz="2400" dirty="0">
                <a:latin typeface="Cambria"/>
                <a:cs typeface="Cambria"/>
              </a:rPr>
              <a:t>c</a:t>
            </a:r>
            <a:r>
              <a:rPr lang="en-US" sz="2400" dirty="0" err="1" smtClean="0">
                <a:latin typeface="Cambria"/>
                <a:cs typeface="Cambria"/>
              </a:rPr>
              <a:t>ausal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dirty="0">
                <a:latin typeface="Cambria"/>
                <a:cs typeface="Cambria"/>
              </a:rPr>
              <a:t>relations		</a:t>
            </a:r>
            <a:r>
              <a:rPr lang="en-US" sz="2400" i="1" dirty="0">
                <a:latin typeface="Cambria"/>
                <a:cs typeface="Cambria"/>
              </a:rPr>
              <a:t>propter, </a:t>
            </a:r>
            <a:r>
              <a:rPr lang="en-US" sz="2400" i="1" dirty="0" smtClean="0">
                <a:latin typeface="Cambria"/>
                <a:cs typeface="Cambria"/>
              </a:rPr>
              <a:t>e/ex</a:t>
            </a:r>
            <a:endParaRPr lang="cs-CZ" sz="2400" i="1" dirty="0" smtClean="0">
              <a:latin typeface="Cambria"/>
              <a:cs typeface="Cambria"/>
            </a:endParaRP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sz="2400" dirty="0">
                <a:latin typeface="Cambria"/>
                <a:cs typeface="Cambria"/>
              </a:rPr>
              <a:t>o</a:t>
            </a:r>
            <a:r>
              <a:rPr lang="cs-CZ" sz="2400" dirty="0" smtClean="0">
                <a:latin typeface="Cambria"/>
                <a:cs typeface="Cambria"/>
              </a:rPr>
              <a:t>ther			</a:t>
            </a:r>
            <a:r>
              <a:rPr lang="cs-CZ" sz="2400" i="1" dirty="0" smtClean="0">
                <a:latin typeface="Cambria"/>
                <a:cs typeface="Cambria"/>
              </a:rPr>
              <a:t>cum, sine</a:t>
            </a:r>
            <a:endParaRPr lang="en-US" sz="2400" i="1" dirty="0">
              <a:latin typeface="Cambria"/>
              <a:cs typeface="Cambria"/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dirty="0">
              <a:latin typeface="Cambria"/>
              <a:cs typeface="Cambria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latin typeface="Cambria"/>
                <a:cs typeface="Cambria"/>
              </a:rPr>
              <a:t>Can be connected with: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sz="2400" dirty="0">
                <a:latin typeface="Cambria"/>
                <a:cs typeface="Cambria"/>
              </a:rPr>
              <a:t>Accusative </a:t>
            </a:r>
            <a:r>
              <a:rPr lang="en-US" sz="2400" dirty="0" smtClean="0">
                <a:latin typeface="Cambria"/>
                <a:cs typeface="Cambria"/>
              </a:rPr>
              <a:t>case</a:t>
            </a:r>
            <a:r>
              <a:rPr lang="cs-CZ" sz="2400" dirty="0" smtClean="0">
                <a:latin typeface="Cambria"/>
                <a:cs typeface="Cambria"/>
              </a:rPr>
              <a:t> </a:t>
            </a:r>
          </a:p>
          <a:p>
            <a:pPr marL="274320" lvl="1" indent="0" fontAlgn="auto">
              <a:spcAft>
                <a:spcPts val="0"/>
              </a:spcAft>
              <a:buNone/>
              <a:defRPr/>
            </a:pPr>
            <a:r>
              <a:rPr lang="cs-CZ" sz="2400" dirty="0">
                <a:latin typeface="Cambria"/>
                <a:cs typeface="Cambria"/>
              </a:rPr>
              <a:t> </a:t>
            </a:r>
            <a:r>
              <a:rPr lang="cs-CZ" sz="2400" dirty="0" smtClean="0">
                <a:latin typeface="Cambria"/>
                <a:cs typeface="Cambria"/>
              </a:rPr>
              <a:t>   (majority of </a:t>
            </a:r>
            <a:r>
              <a:rPr lang="cs-CZ" sz="2400" dirty="0" err="1" smtClean="0">
                <a:latin typeface="Cambria"/>
                <a:cs typeface="Cambria"/>
              </a:rPr>
              <a:t>prepositions</a:t>
            </a:r>
            <a:r>
              <a:rPr lang="cs-CZ" sz="2400" dirty="0" smtClean="0">
                <a:latin typeface="Cambria"/>
                <a:cs typeface="Cambria"/>
              </a:rPr>
              <a:t> </a:t>
            </a:r>
            <a:r>
              <a:rPr lang="cs-CZ" sz="2400" dirty="0" err="1" smtClean="0">
                <a:latin typeface="Cambria"/>
                <a:cs typeface="Cambria"/>
              </a:rPr>
              <a:t>used</a:t>
            </a:r>
            <a:r>
              <a:rPr lang="cs-CZ" sz="2400" dirty="0" smtClean="0">
                <a:latin typeface="Cambria"/>
                <a:cs typeface="Cambria"/>
              </a:rPr>
              <a:t> in </a:t>
            </a:r>
            <a:r>
              <a:rPr lang="cs-CZ" sz="2400" dirty="0" err="1" smtClean="0">
                <a:latin typeface="Cambria"/>
                <a:cs typeface="Cambria"/>
              </a:rPr>
              <a:t>medical</a:t>
            </a:r>
            <a:r>
              <a:rPr lang="cs-CZ" sz="2400" dirty="0" smtClean="0">
                <a:latin typeface="Cambria"/>
                <a:cs typeface="Cambria"/>
              </a:rPr>
              <a:t> terminology)</a:t>
            </a:r>
            <a:endParaRPr lang="en-US" sz="2400" dirty="0">
              <a:latin typeface="Cambria"/>
              <a:cs typeface="Cambria"/>
            </a:endParaRP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sz="2400" dirty="0">
                <a:latin typeface="Cambria"/>
                <a:cs typeface="Cambria"/>
              </a:rPr>
              <a:t>Ablative </a:t>
            </a:r>
            <a:r>
              <a:rPr lang="en-US" sz="2400" dirty="0" smtClean="0">
                <a:latin typeface="Cambria"/>
                <a:cs typeface="Cambria"/>
              </a:rPr>
              <a:t>case</a:t>
            </a:r>
            <a:r>
              <a:rPr lang="cs-CZ" sz="2400" dirty="0" smtClean="0">
                <a:latin typeface="Cambria"/>
                <a:cs typeface="Cambria"/>
              </a:rPr>
              <a:t> (</a:t>
            </a:r>
            <a:r>
              <a:rPr lang="cs-CZ" sz="2400" dirty="0" smtClean="0">
                <a:solidFill>
                  <a:srgbClr val="FF0000"/>
                </a:solidFill>
                <a:latin typeface="Cambria"/>
                <a:cs typeface="Cambria"/>
              </a:rPr>
              <a:t>A/AB</a:t>
            </a:r>
            <a:r>
              <a:rPr lang="cs-CZ" sz="2400" dirty="0" smtClean="0">
                <a:latin typeface="Cambria"/>
                <a:cs typeface="Cambria"/>
              </a:rPr>
              <a:t>, </a:t>
            </a:r>
            <a:r>
              <a:rPr lang="cs-CZ" sz="2400" dirty="0" smtClean="0">
                <a:solidFill>
                  <a:srgbClr val="FF0000"/>
                </a:solidFill>
                <a:latin typeface="Cambria"/>
                <a:cs typeface="Cambria"/>
              </a:rPr>
              <a:t>CUM</a:t>
            </a:r>
            <a:r>
              <a:rPr lang="cs-CZ" sz="2400" dirty="0" smtClean="0">
                <a:latin typeface="Cambria"/>
                <a:cs typeface="Cambria"/>
              </a:rPr>
              <a:t>, </a:t>
            </a:r>
            <a:r>
              <a:rPr lang="cs-CZ" sz="2400" dirty="0" smtClean="0">
                <a:solidFill>
                  <a:srgbClr val="FF0000"/>
                </a:solidFill>
                <a:latin typeface="Cambria"/>
                <a:cs typeface="Cambria"/>
              </a:rPr>
              <a:t>DE</a:t>
            </a:r>
            <a:r>
              <a:rPr lang="cs-CZ" sz="2400" dirty="0" smtClean="0">
                <a:latin typeface="Cambria"/>
                <a:cs typeface="Cambria"/>
              </a:rPr>
              <a:t>, </a:t>
            </a:r>
            <a:r>
              <a:rPr lang="cs-CZ" sz="2400" dirty="0" smtClean="0">
                <a:solidFill>
                  <a:srgbClr val="FF0000"/>
                </a:solidFill>
                <a:latin typeface="Cambria"/>
                <a:cs typeface="Cambria"/>
              </a:rPr>
              <a:t>E/EX</a:t>
            </a:r>
            <a:r>
              <a:rPr lang="cs-CZ" sz="2400" dirty="0" smtClean="0">
                <a:latin typeface="Cambria"/>
                <a:cs typeface="Cambria"/>
              </a:rPr>
              <a:t>, </a:t>
            </a:r>
            <a:r>
              <a:rPr lang="cs-CZ" sz="2400" dirty="0" smtClean="0">
                <a:solidFill>
                  <a:srgbClr val="FF0000"/>
                </a:solidFill>
                <a:latin typeface="Cambria"/>
                <a:cs typeface="Cambria"/>
              </a:rPr>
              <a:t>PRO</a:t>
            </a:r>
            <a:r>
              <a:rPr lang="cs-CZ" sz="2400" dirty="0" smtClean="0">
                <a:latin typeface="Cambria"/>
                <a:cs typeface="Cambria"/>
              </a:rPr>
              <a:t>, </a:t>
            </a:r>
            <a:r>
              <a:rPr lang="cs-CZ" sz="2400" dirty="0" smtClean="0">
                <a:solidFill>
                  <a:srgbClr val="FF0000"/>
                </a:solidFill>
                <a:latin typeface="Cambria"/>
                <a:cs typeface="Cambria"/>
              </a:rPr>
              <a:t>SINE</a:t>
            </a:r>
            <a:r>
              <a:rPr lang="cs-CZ" sz="2400" dirty="0" smtClean="0">
                <a:latin typeface="Cambria"/>
                <a:cs typeface="Cambria"/>
              </a:rPr>
              <a:t>)</a:t>
            </a:r>
            <a:endParaRPr lang="en-US" sz="2400" dirty="0">
              <a:latin typeface="Cambria"/>
              <a:cs typeface="Cambria"/>
            </a:endParaRP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sz="2400" dirty="0">
                <a:latin typeface="Cambria"/>
                <a:cs typeface="Cambria"/>
              </a:rPr>
              <a:t>b</a:t>
            </a:r>
            <a:r>
              <a:rPr lang="en-US" sz="2400" dirty="0" err="1" smtClean="0">
                <a:latin typeface="Cambria"/>
                <a:cs typeface="Cambria"/>
              </a:rPr>
              <a:t>oth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dirty="0">
                <a:latin typeface="Cambria"/>
                <a:cs typeface="Cambria"/>
              </a:rPr>
              <a:t>Accusative and Ablative </a:t>
            </a:r>
            <a:r>
              <a:rPr lang="en-US" sz="2400" dirty="0" smtClean="0">
                <a:latin typeface="Cambria"/>
                <a:cs typeface="Cambria"/>
              </a:rPr>
              <a:t>case</a:t>
            </a:r>
            <a:r>
              <a:rPr lang="cs-CZ" sz="2400" dirty="0" smtClean="0">
                <a:latin typeface="Cambria"/>
                <a:cs typeface="Cambria"/>
              </a:rPr>
              <a:t> = </a:t>
            </a:r>
            <a:r>
              <a:rPr lang="cs-CZ" sz="2400" dirty="0" smtClean="0">
                <a:solidFill>
                  <a:srgbClr val="FF0000"/>
                </a:solidFill>
                <a:latin typeface="Cambria"/>
                <a:cs typeface="Cambria"/>
              </a:rPr>
              <a:t>IN</a:t>
            </a:r>
            <a:r>
              <a:rPr lang="cs-CZ" sz="2400" dirty="0" smtClean="0">
                <a:latin typeface="Cambria"/>
                <a:cs typeface="Cambria"/>
              </a:rPr>
              <a:t>, </a:t>
            </a:r>
            <a:r>
              <a:rPr lang="cs-CZ" sz="2400" dirty="0" smtClean="0">
                <a:solidFill>
                  <a:srgbClr val="FF0000"/>
                </a:solidFill>
                <a:latin typeface="Cambria"/>
                <a:cs typeface="Cambria"/>
              </a:rPr>
              <a:t>SUB</a:t>
            </a:r>
            <a:endParaRPr lang="en-US" sz="2400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>
                <a:solidFill>
                  <a:srgbClr val="C00000"/>
                </a:solidFill>
              </a:rPr>
              <a:t>Accusative</a:t>
            </a:r>
            <a:r>
              <a:rPr lang="cs-CZ" altLang="cs-CZ" dirty="0">
                <a:solidFill>
                  <a:srgbClr val="88A44D"/>
                </a:solidFill>
              </a:rPr>
              <a:t> </a:t>
            </a:r>
            <a:r>
              <a:rPr lang="cs-CZ" altLang="cs-CZ" dirty="0">
                <a:solidFill>
                  <a:schemeClr val="accent3">
                    <a:lumMod val="75000"/>
                  </a:schemeClr>
                </a:solidFill>
              </a:rPr>
              <a:t>and</a:t>
            </a:r>
            <a:r>
              <a:rPr lang="cs-CZ" altLang="cs-CZ" dirty="0">
                <a:solidFill>
                  <a:srgbClr val="88A44D"/>
                </a:solidFill>
              </a:rPr>
              <a:t> </a:t>
            </a:r>
            <a:r>
              <a:rPr lang="cs-CZ" altLang="cs-CZ" dirty="0">
                <a:solidFill>
                  <a:schemeClr val="accent1"/>
                </a:solidFill>
              </a:rPr>
              <a:t>ablative</a:t>
            </a:r>
            <a:r>
              <a:rPr lang="cs-CZ" altLang="cs-CZ" dirty="0">
                <a:solidFill>
                  <a:srgbClr val="88A44D"/>
                </a:solidFill>
              </a:rPr>
              <a:t> </a:t>
            </a:r>
            <a:r>
              <a:rPr lang="cs-CZ" altLang="cs-CZ" dirty="0" err="1">
                <a:solidFill>
                  <a:schemeClr val="accent3">
                    <a:lumMod val="75000"/>
                  </a:schemeClr>
                </a:solidFill>
              </a:rPr>
              <a:t>singular</a:t>
            </a:r>
            <a:r>
              <a:rPr lang="cs-CZ" altLang="cs-CZ" dirty="0">
                <a:solidFill>
                  <a:schemeClr val="accent3">
                    <a:lumMod val="75000"/>
                  </a:schemeClr>
                </a:solidFill>
              </a:rPr>
              <a:t> and </a:t>
            </a:r>
            <a:r>
              <a:rPr lang="cs-CZ" altLang="cs-CZ" dirty="0" err="1">
                <a:solidFill>
                  <a:schemeClr val="accent3">
                    <a:lumMod val="75000"/>
                  </a:schemeClr>
                </a:solidFill>
              </a:rPr>
              <a:t>plural</a:t>
            </a:r>
            <a:endParaRPr lang="cs-CZ" alt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69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cs-CZ" altLang="cs-CZ"/>
          </a:p>
        </p:txBody>
      </p:sp>
      <p:pic>
        <p:nvPicPr>
          <p:cNvPr id="29699" name="Picture 1" descr="KOncovky do prezentácií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1557338"/>
            <a:ext cx="8885238" cy="491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/>
          <p:nvPr/>
        </p:nvSpPr>
        <p:spPr>
          <a:xfrm>
            <a:off x="843378" y="3420330"/>
            <a:ext cx="8121109" cy="374705"/>
          </a:xfrm>
          <a:prstGeom prst="rect">
            <a:avLst/>
          </a:prstGeom>
          <a:noFill/>
          <a:ln w="28575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827584" y="3837246"/>
            <a:ext cx="8136904" cy="311834"/>
          </a:xfrm>
          <a:prstGeom prst="rect">
            <a:avLst/>
          </a:prstGeom>
          <a:noFill/>
          <a:ln w="28575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43379" y="4869160"/>
            <a:ext cx="8121109" cy="374705"/>
          </a:xfrm>
          <a:prstGeom prst="rect">
            <a:avLst/>
          </a:prstGeom>
          <a:noFill/>
          <a:ln w="28575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8"/>
          <p:cNvSpPr/>
          <p:nvPr/>
        </p:nvSpPr>
        <p:spPr>
          <a:xfrm>
            <a:off x="835481" y="5301208"/>
            <a:ext cx="8136904" cy="360040"/>
          </a:xfrm>
          <a:prstGeom prst="rect">
            <a:avLst/>
          </a:prstGeom>
          <a:noFill/>
          <a:ln w="28575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4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1" t="3735" r="7623" b="7574"/>
          <a:stretch>
            <a:fillRect/>
          </a:stretch>
        </p:blipFill>
        <p:spPr bwMode="auto">
          <a:xfrm>
            <a:off x="1476375" y="188913"/>
            <a:ext cx="6067425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Nadpis 1"/>
          <p:cNvSpPr txBox="1">
            <a:spLocks/>
          </p:cNvSpPr>
          <p:nvPr/>
        </p:nvSpPr>
        <p:spPr>
          <a:xfrm>
            <a:off x="179513" y="228600"/>
            <a:ext cx="4176464" cy="758825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300" kern="1200">
                <a:solidFill>
                  <a:srgbClr val="88A44D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88A44D"/>
                </a:solidFill>
                <a:latin typeface="Georgia" panose="02040502050405020303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88A44D"/>
                </a:solidFill>
                <a:latin typeface="Georgia" panose="02040502050405020303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88A44D"/>
                </a:solidFill>
                <a:latin typeface="Georgia" panose="02040502050405020303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88A44D"/>
                </a:solidFill>
                <a:latin typeface="Georgia" panose="02040502050405020303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88A44D"/>
                </a:solidFill>
                <a:latin typeface="Georgia" panose="02040502050405020303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88A44D"/>
                </a:solidFill>
                <a:latin typeface="Georgia" panose="02040502050405020303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88A44D"/>
                </a:solidFill>
                <a:latin typeface="Georgia" panose="02040502050405020303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88A44D"/>
                </a:solidFill>
                <a:latin typeface="Georgia" panose="02040502050405020303" pitchFamily="18" charset="0"/>
              </a:defRPr>
            </a:lvl9pPr>
          </a:lstStyle>
          <a:p>
            <a:r>
              <a:rPr lang="cs-CZ" altLang="cs-CZ" sz="3000" dirty="0" err="1" smtClean="0">
                <a:solidFill>
                  <a:schemeClr val="accent3">
                    <a:lumMod val="75000"/>
                  </a:schemeClr>
                </a:solidFill>
              </a:rPr>
              <a:t>Camera</a:t>
            </a:r>
            <a:r>
              <a:rPr lang="cs-CZ" altLang="cs-CZ" sz="3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sz="3000" dirty="0" err="1" smtClean="0">
                <a:solidFill>
                  <a:schemeClr val="accent3">
                    <a:lumMod val="75000"/>
                  </a:schemeClr>
                </a:solidFill>
              </a:rPr>
              <a:t>bulbi</a:t>
            </a:r>
            <a:r>
              <a:rPr lang="cs-CZ" altLang="cs-CZ" sz="3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r>
              <a:rPr lang="cs-CZ" altLang="cs-CZ" sz="3000" dirty="0" err="1" smtClean="0">
                <a:solidFill>
                  <a:schemeClr val="accent3">
                    <a:lumMod val="75000"/>
                  </a:schemeClr>
                </a:solidFill>
              </a:rPr>
              <a:t>posterior</a:t>
            </a:r>
            <a:endParaRPr lang="cs-CZ" altLang="cs-CZ" sz="3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Pronunciation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practice</a:t>
            </a:r>
            <a:endParaRPr lang="cs-CZ" alt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33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cs-CZ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Infarctus</a:t>
            </a:r>
            <a:r>
              <a:rPr lang="en-US" altLang="cs-CZ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cs-CZ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myocardii</a:t>
            </a:r>
            <a:r>
              <a:rPr lang="en-US" altLang="cs-CZ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cs-CZ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recens</a:t>
            </a:r>
            <a:endParaRPr lang="en-US" altLang="cs-CZ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r>
              <a:rPr lang="en-US" altLang="cs-CZ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Fractura</a:t>
            </a:r>
            <a:r>
              <a:rPr lang="en-US" altLang="cs-CZ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cs-CZ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comminutiva</a:t>
            </a:r>
            <a:r>
              <a:rPr lang="en-US" altLang="cs-CZ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cs-CZ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colli</a:t>
            </a:r>
            <a:r>
              <a:rPr lang="en-US" altLang="cs-CZ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cs-CZ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femoris</a:t>
            </a:r>
            <a:r>
              <a:rPr lang="en-US" altLang="cs-CZ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cs-CZ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lateris</a:t>
            </a:r>
            <a:r>
              <a:rPr lang="en-US" altLang="cs-CZ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cs-CZ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dextri</a:t>
            </a:r>
            <a:endParaRPr lang="en-US" altLang="cs-CZ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r>
              <a:rPr lang="en-US" altLang="cs-CZ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Commotio</a:t>
            </a:r>
            <a:r>
              <a:rPr lang="en-US" altLang="cs-CZ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cs-CZ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cerebri</a:t>
            </a:r>
            <a:endParaRPr lang="en-US" altLang="cs-CZ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r>
              <a:rPr lang="en-US" altLang="cs-CZ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Vulnus</a:t>
            </a:r>
            <a:r>
              <a:rPr lang="en-US" altLang="cs-CZ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cs-CZ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punctum</a:t>
            </a:r>
            <a:r>
              <a:rPr lang="en-US" altLang="cs-CZ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cs-CZ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thoracis</a:t>
            </a:r>
            <a:r>
              <a:rPr lang="en-US" altLang="cs-CZ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ad </a:t>
            </a:r>
            <a:r>
              <a:rPr lang="en-US" altLang="cs-CZ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pulmonem</a:t>
            </a:r>
            <a:r>
              <a:rPr lang="en-US" altLang="cs-CZ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cs-CZ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lateris</a:t>
            </a:r>
            <a:r>
              <a:rPr lang="en-US" altLang="cs-CZ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cs-CZ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sinistri</a:t>
            </a:r>
            <a:r>
              <a:rPr lang="en-US" altLang="cs-CZ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cs-CZ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penetrans</a:t>
            </a:r>
            <a:endParaRPr lang="en-US" altLang="cs-CZ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r>
              <a:rPr lang="en-US" altLang="cs-CZ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Aethylismus</a:t>
            </a:r>
            <a:r>
              <a:rPr lang="en-US" altLang="cs-CZ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cs-CZ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chronicus</a:t>
            </a:r>
            <a:endParaRPr lang="en-US" altLang="cs-CZ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r>
              <a:rPr lang="en-US" altLang="cs-CZ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Appendicitis </a:t>
            </a:r>
            <a:r>
              <a:rPr lang="en-US" altLang="cs-CZ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acuta</a:t>
            </a:r>
            <a:endParaRPr lang="en-US" altLang="cs-CZ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r>
              <a:rPr lang="en-US" altLang="cs-CZ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Intoxicatio</a:t>
            </a:r>
            <a:r>
              <a:rPr lang="en-US" altLang="cs-CZ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cs-CZ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carboneo</a:t>
            </a:r>
            <a:r>
              <a:rPr lang="en-US" altLang="cs-CZ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cs-CZ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hydroxydato</a:t>
            </a:r>
            <a:r>
              <a:rPr lang="en-US" altLang="cs-CZ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(CO) </a:t>
            </a:r>
            <a:r>
              <a:rPr lang="en-US" altLang="cs-CZ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gradus</a:t>
            </a:r>
            <a:r>
              <a:rPr lang="en-US" altLang="cs-CZ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cs-CZ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maioris</a:t>
            </a:r>
            <a:endParaRPr lang="en-US" altLang="cs-CZ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Nadpis 1"/>
          <p:cNvSpPr>
            <a:spLocks noGrp="1"/>
          </p:cNvSpPr>
          <p:nvPr>
            <p:ph type="title"/>
          </p:nvPr>
        </p:nvSpPr>
        <p:spPr>
          <a:xfrm>
            <a:off x="301625" y="365919"/>
            <a:ext cx="8534400" cy="758825"/>
          </a:xfrm>
        </p:spPr>
        <p:txBody>
          <a:bodyPr/>
          <a:lstStyle/>
          <a:p>
            <a:r>
              <a:rPr lang="cs-CZ" altLang="cs-CZ" sz="3000" dirty="0" err="1">
                <a:solidFill>
                  <a:schemeClr val="accent3">
                    <a:lumMod val="75000"/>
                  </a:schemeClr>
                </a:solidFill>
              </a:rPr>
              <a:t>Connect</a:t>
            </a:r>
            <a:r>
              <a:rPr lang="cs-CZ" altLang="cs-CZ" sz="3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sz="3000" dirty="0" err="1">
                <a:solidFill>
                  <a:schemeClr val="accent3">
                    <a:lumMod val="75000"/>
                  </a:schemeClr>
                </a:solidFill>
              </a:rPr>
              <a:t>nouns</a:t>
            </a:r>
            <a:r>
              <a:rPr lang="cs-CZ" altLang="cs-CZ" sz="3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sz="3000" dirty="0" err="1">
                <a:solidFill>
                  <a:schemeClr val="accent3">
                    <a:lumMod val="75000"/>
                  </a:schemeClr>
                </a:solidFill>
              </a:rPr>
              <a:t>with</a:t>
            </a:r>
            <a:r>
              <a:rPr lang="cs-CZ" altLang="cs-CZ" sz="3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sz="3000" dirty="0" err="1" smtClean="0">
                <a:solidFill>
                  <a:schemeClr val="accent3">
                    <a:lumMod val="75000"/>
                  </a:schemeClr>
                </a:solidFill>
              </a:rPr>
              <a:t>prepositions</a:t>
            </a:r>
            <a:r>
              <a:rPr lang="cs-CZ" altLang="cs-CZ" sz="3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cs-CZ" altLang="cs-CZ" sz="3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(</a:t>
            </a:r>
            <a:r>
              <a:rPr lang="cs-CZ" sz="2800" dirty="0" err="1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cf</a:t>
            </a:r>
            <a:r>
              <a:rPr lang="cs-CZ" sz="2800" dirty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. Handout 2, </a:t>
            </a:r>
            <a:r>
              <a:rPr lang="cs-CZ" sz="2800" dirty="0" err="1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task</a:t>
            </a:r>
            <a:r>
              <a:rPr lang="cs-CZ" sz="2800" dirty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6)</a:t>
            </a:r>
            <a:endParaRPr lang="cs-CZ" altLang="cs-CZ" sz="30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2055" name="Object 7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908050" y="1484313"/>
          <a:ext cx="7840663" cy="490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Document" r:id="rId3" imgW="5867184" imgH="4013052" progId="">
                  <p:embed/>
                </p:oleObj>
              </mc:Choice>
              <mc:Fallback>
                <p:oleObj name="Document" r:id="rId3" imgW="5867184" imgH="4013052" progId="">
                  <p:embed/>
                  <p:pic>
                    <p:nvPicPr>
                      <p:cNvPr id="0" name="Objec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050" y="1484313"/>
                        <a:ext cx="7840663" cy="4900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TextBox 4"/>
          <p:cNvSpPr txBox="1">
            <a:spLocks noChangeArrowheads="1"/>
          </p:cNvSpPr>
          <p:nvPr/>
        </p:nvSpPr>
        <p:spPr bwMode="auto">
          <a:xfrm>
            <a:off x="2700338" y="1989138"/>
            <a:ext cx="1804987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cs-CZ" sz="2400" i="1">
                <a:solidFill>
                  <a:srgbClr val="FF0000"/>
                </a:solidFill>
              </a:rPr>
              <a:t>sub scapula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6716713" y="4246563"/>
            <a:ext cx="1108075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cs-CZ" altLang="cs-CZ" sz="2400" i="1">
                <a:solidFill>
                  <a:srgbClr val="FF0000"/>
                </a:solidFill>
              </a:rPr>
              <a:t>in osse</a:t>
            </a:r>
            <a:endParaRPr lang="en-US" altLang="cs-CZ" sz="2400" i="1">
              <a:solidFill>
                <a:srgbClr val="FF0000"/>
              </a:solidFill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700338" y="3068638"/>
            <a:ext cx="1754187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cs-CZ" sz="2400" i="1">
                <a:solidFill>
                  <a:srgbClr val="FF0000"/>
                </a:solidFill>
              </a:rPr>
              <a:t>sub </a:t>
            </a:r>
            <a:r>
              <a:rPr lang="cs-CZ" altLang="cs-CZ" sz="2400" i="1">
                <a:solidFill>
                  <a:srgbClr val="FF0000"/>
                </a:solidFill>
              </a:rPr>
              <a:t>oculum</a:t>
            </a:r>
            <a:endParaRPr lang="en-US" altLang="cs-CZ" sz="2400" i="1">
              <a:solidFill>
                <a:srgbClr val="FF0000"/>
              </a:solidFill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6761237" y="1989138"/>
            <a:ext cx="1627187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cs-CZ" sz="2400" i="1" dirty="0">
                <a:solidFill>
                  <a:srgbClr val="FF0000"/>
                </a:solidFill>
              </a:rPr>
              <a:t>sub </a:t>
            </a:r>
            <a:r>
              <a:rPr lang="cs-CZ" altLang="cs-CZ" sz="2400" i="1" dirty="0">
                <a:solidFill>
                  <a:srgbClr val="FF0000"/>
                </a:solidFill>
              </a:rPr>
              <a:t>lingua</a:t>
            </a:r>
            <a:endParaRPr lang="en-US" altLang="cs-CZ" sz="2400" i="1" dirty="0">
              <a:solidFill>
                <a:srgbClr val="FF0000"/>
              </a:solidFill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4652963" y="1989138"/>
            <a:ext cx="1306512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cs-CZ" sz="2400" i="1">
                <a:solidFill>
                  <a:srgbClr val="FF0000"/>
                </a:solidFill>
              </a:rPr>
              <a:t>sub </a:t>
            </a:r>
            <a:r>
              <a:rPr lang="cs-CZ" altLang="cs-CZ" sz="2400" i="1">
                <a:solidFill>
                  <a:srgbClr val="FF0000"/>
                </a:solidFill>
              </a:rPr>
              <a:t>cute</a:t>
            </a:r>
            <a:endParaRPr lang="en-US" altLang="cs-CZ" sz="2400" i="1">
              <a:solidFill>
                <a:srgbClr val="FF0000"/>
              </a:solidFill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6707188" y="3076575"/>
            <a:ext cx="19685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cs-CZ" sz="2400" i="1">
                <a:solidFill>
                  <a:srgbClr val="FF0000"/>
                </a:solidFill>
              </a:rPr>
              <a:t>sub </a:t>
            </a:r>
            <a:r>
              <a:rPr lang="cs-CZ" altLang="cs-CZ" sz="2400" i="1">
                <a:solidFill>
                  <a:srgbClr val="FF0000"/>
                </a:solidFill>
              </a:rPr>
              <a:t>patellam</a:t>
            </a:r>
            <a:endParaRPr lang="en-US" altLang="cs-CZ" sz="2400" i="1">
              <a:solidFill>
                <a:srgbClr val="FF0000"/>
              </a:solidFill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4640263" y="4262438"/>
            <a:ext cx="984250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cs-CZ" altLang="cs-CZ" sz="2400" i="1">
                <a:solidFill>
                  <a:srgbClr val="FF0000"/>
                </a:solidFill>
              </a:rPr>
              <a:t>in ore</a:t>
            </a:r>
            <a:endParaRPr lang="en-US" altLang="cs-CZ" sz="2400" i="1">
              <a:solidFill>
                <a:srgbClr val="FF0000"/>
              </a:solidFill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736850" y="5373688"/>
            <a:ext cx="1709738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cs-CZ" altLang="cs-CZ" sz="2400" i="1">
                <a:solidFill>
                  <a:srgbClr val="FF0000"/>
                </a:solidFill>
              </a:rPr>
              <a:t>in cranium</a:t>
            </a:r>
            <a:endParaRPr lang="en-US" altLang="cs-CZ" sz="2400" i="1">
              <a:solidFill>
                <a:srgbClr val="FF0000"/>
              </a:solidFill>
            </a:endParaRP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2736850" y="4262438"/>
            <a:ext cx="1287463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cs-CZ" altLang="cs-CZ" sz="2400" i="1">
                <a:solidFill>
                  <a:srgbClr val="FF0000"/>
                </a:solidFill>
              </a:rPr>
              <a:t>in dente</a:t>
            </a:r>
            <a:endParaRPr lang="en-US" altLang="cs-CZ" sz="2400" i="1">
              <a:solidFill>
                <a:srgbClr val="FF0000"/>
              </a:solidFill>
            </a:endParaRP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6704335" y="5392738"/>
            <a:ext cx="2116137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cs-CZ" altLang="cs-CZ" sz="2000" i="1" dirty="0">
                <a:solidFill>
                  <a:srgbClr val="FF0000"/>
                </a:solidFill>
              </a:rPr>
              <a:t>in hypogastrium</a:t>
            </a:r>
            <a:endParaRPr lang="en-US" altLang="cs-CZ" sz="2000" i="1" dirty="0">
              <a:solidFill>
                <a:srgbClr val="FF0000"/>
              </a:solidFill>
            </a:endParaRP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4664075" y="5373688"/>
            <a:ext cx="1654175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cs-CZ" altLang="cs-CZ" sz="2400" i="1">
                <a:solidFill>
                  <a:srgbClr val="FF0000"/>
                </a:solidFill>
              </a:rPr>
              <a:t>in orbitam</a:t>
            </a:r>
            <a:endParaRPr lang="en-US" altLang="cs-CZ" sz="2400" i="1">
              <a:solidFill>
                <a:srgbClr val="FF0000"/>
              </a:solidFill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4621213" y="3068638"/>
            <a:ext cx="1730375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cs-CZ" sz="2400" i="1">
                <a:solidFill>
                  <a:srgbClr val="FF0000"/>
                </a:solidFill>
              </a:rPr>
              <a:t>sub </a:t>
            </a:r>
            <a:r>
              <a:rPr lang="cs-CZ" altLang="cs-CZ" sz="2400" i="1">
                <a:solidFill>
                  <a:srgbClr val="FF0000"/>
                </a:solidFill>
              </a:rPr>
              <a:t>costam</a:t>
            </a:r>
            <a:endParaRPr lang="en-US" altLang="cs-CZ" sz="2400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>
                <a:solidFill>
                  <a:schemeClr val="accent3">
                    <a:lumMod val="75000"/>
                  </a:schemeClr>
                </a:solidFill>
              </a:rPr>
              <a:t>1</a:t>
            </a:r>
            <a:r>
              <a:rPr lang="cs-CZ" altLang="cs-CZ" baseline="30000" dirty="0">
                <a:solidFill>
                  <a:schemeClr val="accent3">
                    <a:lumMod val="75000"/>
                  </a:schemeClr>
                </a:solidFill>
              </a:rPr>
              <a:t>st</a:t>
            </a:r>
            <a:r>
              <a:rPr lang="cs-CZ" altLang="cs-CZ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declension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 (a-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stems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): Latin 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nouns</a:t>
            </a:r>
            <a:endParaRPr lang="cs-CZ" alt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950" y="1484784"/>
            <a:ext cx="9036050" cy="4926013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dirty="0" smtClean="0"/>
              <a:t>Latin </a:t>
            </a:r>
            <a:r>
              <a:rPr lang="cs-CZ" sz="2800" dirty="0" err="1" smtClean="0"/>
              <a:t>nouns</a:t>
            </a:r>
            <a:r>
              <a:rPr lang="cs-CZ" sz="2800" dirty="0" smtClean="0"/>
              <a:t> </a:t>
            </a:r>
            <a:r>
              <a:rPr lang="cs-CZ" sz="2800" dirty="0" err="1" smtClean="0"/>
              <a:t>belonging</a:t>
            </a:r>
            <a:r>
              <a:rPr lang="cs-CZ" sz="2800" dirty="0" smtClean="0"/>
              <a:t> to the </a:t>
            </a:r>
            <a:r>
              <a:rPr lang="en-US" sz="30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</a:t>
            </a:r>
            <a:r>
              <a:rPr lang="en-US" sz="2800" dirty="0"/>
              <a:t>declension </a:t>
            </a:r>
            <a:r>
              <a:rPr lang="en-US" sz="2800" dirty="0" smtClean="0"/>
              <a:t>have</a:t>
            </a:r>
            <a:r>
              <a:rPr lang="en-US" sz="2800" dirty="0"/>
              <a:t>:</a:t>
            </a:r>
            <a:endParaRPr lang="cs-CZ" sz="2800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2800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2800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2800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2800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2800" dirty="0">
              <a:solidFill>
                <a:schemeClr val="accent1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2800" dirty="0">
              <a:solidFill>
                <a:schemeClr val="accent1"/>
              </a:solidFill>
              <a:latin typeface="Cambria"/>
              <a:cs typeface="Cambria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2800" dirty="0" smtClean="0">
              <a:solidFill>
                <a:schemeClr val="accent1"/>
              </a:solidFill>
              <a:latin typeface="Cambria"/>
              <a:cs typeface="Cambria"/>
            </a:endParaRPr>
          </a:p>
          <a:p>
            <a:pPr marL="0" indent="0" fontAlgn="auto">
              <a:lnSpc>
                <a:spcPct val="1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solidFill>
                  <a:schemeClr val="accent1"/>
                </a:solidFill>
                <a:latin typeface="Cambria"/>
                <a:cs typeface="Cambria"/>
              </a:rPr>
              <a:t>	</a:t>
            </a:r>
            <a:r>
              <a:rPr lang="en-US" sz="2800" dirty="0">
                <a:solidFill>
                  <a:schemeClr val="accent1"/>
                </a:solidFill>
                <a:latin typeface="Cambria"/>
                <a:cs typeface="Cambria"/>
              </a:rPr>
              <a:t>	</a:t>
            </a:r>
            <a:endParaRPr lang="en-US" sz="2800" dirty="0" smtClean="0">
              <a:solidFill>
                <a:schemeClr val="accent1"/>
              </a:solidFill>
              <a:latin typeface="Cambria"/>
              <a:cs typeface="Cambria"/>
            </a:endParaRPr>
          </a:p>
          <a:p>
            <a:pPr marL="547688" indent="-19050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  <a:cs typeface="Cambria"/>
              </a:rPr>
              <a:t>N</a:t>
            </a:r>
            <a:r>
              <a:rPr lang="cs-CZ" sz="2800" dirty="0" err="1" smtClean="0">
                <a:solidFill>
                  <a:schemeClr val="accent3">
                    <a:lumMod val="75000"/>
                  </a:schemeClr>
                </a:solidFill>
                <a:cs typeface="Cambria"/>
              </a:rPr>
              <a:t>ouns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  <a:cs typeface="Cambria"/>
              </a:rPr>
              <a:t> of the 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  <a:cs typeface="Cambria"/>
              </a:rPr>
              <a:t>1</a:t>
            </a:r>
            <a:r>
              <a:rPr lang="en-US" sz="2800" baseline="30000" dirty="0" smtClean="0">
                <a:solidFill>
                  <a:schemeClr val="accent3">
                    <a:lumMod val="75000"/>
                  </a:schemeClr>
                </a:solidFill>
                <a:cs typeface="Cambria"/>
              </a:rPr>
              <a:t>st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  <a:cs typeface="Cambria"/>
              </a:rPr>
              <a:t> </a:t>
            </a:r>
            <a:r>
              <a:rPr lang="cs-CZ" sz="2800" dirty="0" err="1" smtClean="0">
                <a:solidFill>
                  <a:schemeClr val="accent3">
                    <a:lumMod val="75000"/>
                  </a:schemeClr>
                </a:solidFill>
                <a:cs typeface="Cambria"/>
              </a:rPr>
              <a:t>declension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  <a:cs typeface="Cambria"/>
              </a:rPr>
              <a:t> 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  <a:cs typeface="Cambria"/>
              </a:rPr>
              <a:t>of 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  <a:cs typeface="Cambria"/>
              </a:rPr>
              <a:t>MASCULINE GENDER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  <a:cs typeface="Cambria"/>
              </a:rPr>
              <a:t>:</a:t>
            </a:r>
          </a:p>
          <a:p>
            <a:pPr lvl="1" indent="168275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  <a:cs typeface="Cambria"/>
              </a:rPr>
              <a:t>Names </a:t>
            </a:r>
            <a:r>
              <a:rPr lang="en-US" sz="2600" dirty="0">
                <a:solidFill>
                  <a:schemeClr val="accent3">
                    <a:lumMod val="75000"/>
                  </a:schemeClr>
                </a:solidFill>
                <a:cs typeface="Cambria"/>
              </a:rPr>
              <a:t>of specialists – </a:t>
            </a:r>
            <a:r>
              <a:rPr lang="cs-CZ" sz="2600" dirty="0" err="1" smtClean="0">
                <a:solidFill>
                  <a:schemeClr val="accent3">
                    <a:lumMod val="75000"/>
                  </a:schemeClr>
                </a:solidFill>
                <a:cs typeface="Cambria"/>
              </a:rPr>
              <a:t>e.g</a:t>
            </a:r>
            <a:r>
              <a:rPr lang="cs-CZ" sz="2600" dirty="0" smtClean="0">
                <a:solidFill>
                  <a:schemeClr val="accent3">
                    <a:lumMod val="75000"/>
                  </a:schemeClr>
                </a:solidFill>
                <a:cs typeface="Cambria"/>
              </a:rPr>
              <a:t>. d</a:t>
            </a:r>
            <a:r>
              <a:rPr lang="en-US" sz="2600" dirty="0" err="1" smtClean="0">
                <a:solidFill>
                  <a:schemeClr val="accent3">
                    <a:lumMod val="75000"/>
                  </a:schemeClr>
                </a:solidFill>
                <a:cs typeface="Cambria"/>
              </a:rPr>
              <a:t>entista</a:t>
            </a:r>
            <a:r>
              <a:rPr lang="en-US" sz="2600" dirty="0">
                <a:solidFill>
                  <a:schemeClr val="accent3">
                    <a:lumMod val="75000"/>
                  </a:schemeClr>
                </a:solidFill>
                <a:cs typeface="Cambria"/>
              </a:rPr>
              <a:t>, ae, m.</a:t>
            </a:r>
          </a:p>
          <a:p>
            <a:pPr lvl="1" indent="168275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sz="2600" dirty="0">
                <a:solidFill>
                  <a:schemeClr val="accent3">
                    <a:lumMod val="75000"/>
                  </a:schemeClr>
                </a:solidFill>
                <a:cs typeface="Cambria"/>
              </a:rPr>
              <a:t>Names of muscles – </a:t>
            </a:r>
            <a:r>
              <a:rPr lang="cs-CZ" sz="2600" dirty="0" err="1" smtClean="0">
                <a:solidFill>
                  <a:schemeClr val="accent3">
                    <a:lumMod val="75000"/>
                  </a:schemeClr>
                </a:solidFill>
                <a:cs typeface="Cambria"/>
              </a:rPr>
              <a:t>e.g</a:t>
            </a:r>
            <a:r>
              <a:rPr lang="cs-CZ" sz="2600" dirty="0" smtClean="0">
                <a:solidFill>
                  <a:schemeClr val="accent3">
                    <a:lumMod val="75000"/>
                  </a:schemeClr>
                </a:solidFill>
                <a:cs typeface="Cambria"/>
              </a:rPr>
              <a:t>. a</a:t>
            </a:r>
            <a:r>
              <a:rPr lang="en-US" sz="2600" dirty="0" err="1" smtClean="0">
                <a:solidFill>
                  <a:schemeClr val="accent3">
                    <a:lumMod val="75000"/>
                  </a:schemeClr>
                </a:solidFill>
                <a:cs typeface="Cambria"/>
              </a:rPr>
              <a:t>gonista</a:t>
            </a:r>
            <a:r>
              <a:rPr lang="en-US" sz="2600" dirty="0">
                <a:solidFill>
                  <a:schemeClr val="accent3">
                    <a:lumMod val="75000"/>
                  </a:schemeClr>
                </a:solidFill>
                <a:cs typeface="Cambria"/>
              </a:rPr>
              <a:t>, ae, m.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2800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550" y="2046288"/>
            <a:ext cx="5526088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>
                <a:solidFill>
                  <a:schemeClr val="accent3">
                    <a:lumMod val="75000"/>
                  </a:schemeClr>
                </a:solidFill>
              </a:rPr>
              <a:t>1</a:t>
            </a:r>
            <a:r>
              <a:rPr lang="cs-CZ" altLang="cs-CZ" baseline="30000" dirty="0">
                <a:solidFill>
                  <a:schemeClr val="accent3">
                    <a:lumMod val="75000"/>
                  </a:schemeClr>
                </a:solidFill>
              </a:rPr>
              <a:t>st</a:t>
            </a:r>
            <a:r>
              <a:rPr lang="cs-CZ" altLang="cs-CZ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declension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: Latin 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nouns</a:t>
            </a:r>
            <a:endParaRPr lang="cs-CZ" alt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379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cs-CZ" altLang="cs-CZ"/>
          </a:p>
        </p:txBody>
      </p:sp>
      <p:pic>
        <p:nvPicPr>
          <p:cNvPr id="33795" name="Picture 1" descr="KOncovky do prezentácií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1296988"/>
            <a:ext cx="9144000" cy="505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/>
          <p:nvPr/>
        </p:nvSpPr>
        <p:spPr>
          <a:xfrm flipV="1">
            <a:off x="761848" y="2132855"/>
            <a:ext cx="509609" cy="4176464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>
                <a:solidFill>
                  <a:schemeClr val="accent3">
                    <a:lumMod val="75000"/>
                  </a:schemeClr>
                </a:solidFill>
              </a:rPr>
              <a:t>1</a:t>
            </a:r>
            <a:r>
              <a:rPr lang="cs-CZ" altLang="cs-CZ" baseline="30000" dirty="0">
                <a:solidFill>
                  <a:schemeClr val="accent3">
                    <a:lumMod val="75000"/>
                  </a:schemeClr>
                </a:solidFill>
              </a:rPr>
              <a:t>st</a:t>
            </a:r>
            <a:r>
              <a:rPr lang="cs-CZ" altLang="cs-CZ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declension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: Latin 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paradigm</a:t>
            </a:r>
            <a:endParaRPr lang="cs-CZ" altLang="cs-CZ" dirty="0">
              <a:solidFill>
                <a:schemeClr val="accent3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504238" cy="4926013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sz="2400" dirty="0">
              <a:latin typeface="Palatino Linotype" panose="02040502050505030304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sz="2400" dirty="0">
              <a:latin typeface="Palatino Linotype" panose="02040502050505030304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sz="2400" dirty="0">
              <a:latin typeface="Palatino Linotype" panose="02040502050505030304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sz="2400" dirty="0">
              <a:latin typeface="Palatino Linotype" panose="02040502050505030304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sz="2400" dirty="0">
              <a:latin typeface="Palatino Linotype" panose="02040502050505030304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sz="2400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962572"/>
              </p:ext>
            </p:extLst>
          </p:nvPr>
        </p:nvGraphicFramePr>
        <p:xfrm>
          <a:off x="1403648" y="1916833"/>
          <a:ext cx="6264696" cy="3167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19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758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568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33521">
                <a:tc>
                  <a:txBody>
                    <a:bodyPr/>
                    <a:lstStyle/>
                    <a:p>
                      <a:r>
                        <a:rPr lang="cs-CZ" sz="2200" dirty="0">
                          <a:latin typeface="Palatino Linotype" panose="02040502050505030304" pitchFamily="18" charset="0"/>
                        </a:rPr>
                        <a:t>case</a:t>
                      </a:r>
                    </a:p>
                  </a:txBody>
                  <a:tcPr marL="91462" marR="91462"/>
                </a:tc>
                <a:tc>
                  <a:txBody>
                    <a:bodyPr/>
                    <a:lstStyle/>
                    <a:p>
                      <a:r>
                        <a:rPr lang="cs-CZ" sz="2200" dirty="0" err="1">
                          <a:latin typeface="Palatino Linotype" panose="02040502050505030304" pitchFamily="18" charset="0"/>
                        </a:rPr>
                        <a:t>singular</a:t>
                      </a:r>
                      <a:endParaRPr lang="cs-CZ" sz="2200" dirty="0">
                        <a:latin typeface="Palatino Linotype" panose="02040502050505030304" pitchFamily="18" charset="0"/>
                      </a:endParaRPr>
                    </a:p>
                  </a:txBody>
                  <a:tcPr marL="91462" marR="91462"/>
                </a:tc>
                <a:tc>
                  <a:txBody>
                    <a:bodyPr/>
                    <a:lstStyle/>
                    <a:p>
                      <a:r>
                        <a:rPr lang="cs-CZ" sz="2200" dirty="0" err="1">
                          <a:latin typeface="Palatino Linotype" panose="02040502050505030304" pitchFamily="18" charset="0"/>
                        </a:rPr>
                        <a:t>plural</a:t>
                      </a:r>
                      <a:endParaRPr lang="cs-CZ" sz="2200" dirty="0">
                        <a:latin typeface="Palatino Linotype" panose="02040502050505030304" pitchFamily="18" charset="0"/>
                      </a:endParaRPr>
                    </a:p>
                  </a:txBody>
                  <a:tcPr marL="91462" marR="91462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3521">
                <a:tc>
                  <a:txBody>
                    <a:bodyPr/>
                    <a:lstStyle/>
                    <a:p>
                      <a:r>
                        <a:rPr lang="cs-CZ" sz="2400" dirty="0" err="1">
                          <a:latin typeface="Palatino Linotype" panose="02040502050505030304" pitchFamily="18" charset="0"/>
                        </a:rPr>
                        <a:t>nom</a:t>
                      </a:r>
                      <a:r>
                        <a:rPr lang="cs-CZ" sz="2400" dirty="0">
                          <a:latin typeface="Palatino Linotype" panose="02040502050505030304" pitchFamily="18" charset="0"/>
                        </a:rPr>
                        <a:t>.</a:t>
                      </a:r>
                    </a:p>
                  </a:txBody>
                  <a:tcPr marL="91462" marR="91462"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latin typeface="Palatino Linotype" panose="02040502050505030304" pitchFamily="18" charset="0"/>
                        </a:rPr>
                        <a:t>ven</a:t>
                      </a:r>
                      <a:r>
                        <a:rPr lang="cs-CZ" sz="2400" dirty="0" err="1" smtClean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a</a:t>
                      </a:r>
                      <a:endParaRPr lang="cs-CZ" sz="240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1462" marR="91462"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latin typeface="Palatino Linotype" panose="02040502050505030304" pitchFamily="18" charset="0"/>
                        </a:rPr>
                        <a:t>ven</a:t>
                      </a:r>
                      <a:r>
                        <a:rPr lang="cs-CZ" sz="2400" dirty="0" err="1" smtClean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ae</a:t>
                      </a:r>
                      <a:endParaRPr lang="cs-CZ" sz="240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1462" marR="91462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3521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Palatino Linotype" panose="02040502050505030304" pitchFamily="18" charset="0"/>
                        </a:rPr>
                        <a:t>gen.</a:t>
                      </a:r>
                    </a:p>
                  </a:txBody>
                  <a:tcPr marL="91462" marR="91462"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latin typeface="Palatino Linotype" panose="02040502050505030304" pitchFamily="18" charset="0"/>
                        </a:rPr>
                        <a:t>ven</a:t>
                      </a:r>
                      <a:r>
                        <a:rPr lang="cs-CZ" sz="2400" dirty="0" err="1" smtClean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ae</a:t>
                      </a:r>
                      <a:endParaRPr lang="cs-CZ" sz="240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1462" marR="91462"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latin typeface="Palatino Linotype" panose="02040502050505030304" pitchFamily="18" charset="0"/>
                        </a:rPr>
                        <a:t>ven</a:t>
                      </a:r>
                      <a:r>
                        <a:rPr lang="cs-CZ" sz="2400" dirty="0" err="1" smtClean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cs typeface="Arial" charset="0"/>
                        </a:rPr>
                        <a:t>a</a:t>
                      </a:r>
                      <a:r>
                        <a:rPr lang="cs-CZ" sz="2400" dirty="0" err="1" smtClean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rum</a:t>
                      </a:r>
                      <a:endParaRPr lang="cs-CZ" sz="240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1462" marR="91462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3521"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latin typeface="Palatino Linotype" panose="02040502050505030304" pitchFamily="18" charset="0"/>
                        </a:rPr>
                        <a:t>accus</a:t>
                      </a:r>
                      <a:r>
                        <a:rPr lang="cs-CZ" sz="2400" dirty="0" smtClean="0">
                          <a:latin typeface="Palatino Linotype" panose="02040502050505030304" pitchFamily="18" charset="0"/>
                        </a:rPr>
                        <a:t>.</a:t>
                      </a:r>
                      <a:endParaRPr lang="cs-CZ" sz="2400" dirty="0">
                        <a:latin typeface="Palatino Linotype" panose="02040502050505030304" pitchFamily="18" charset="0"/>
                      </a:endParaRPr>
                    </a:p>
                  </a:txBody>
                  <a:tcPr marL="91462" marR="91462"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latin typeface="Palatino Linotype" panose="02040502050505030304" pitchFamily="18" charset="0"/>
                        </a:rPr>
                        <a:t>ven</a:t>
                      </a:r>
                      <a:r>
                        <a:rPr lang="cs-CZ" sz="2400" dirty="0" err="1" smtClean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am</a:t>
                      </a:r>
                      <a:endParaRPr lang="cs-CZ" sz="240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1462" marR="91462"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latin typeface="Palatino Linotype" panose="02040502050505030304" pitchFamily="18" charset="0"/>
                        </a:rPr>
                        <a:t>ven</a:t>
                      </a:r>
                      <a:r>
                        <a:rPr lang="cs-CZ" sz="2400" dirty="0" err="1" smtClean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cs typeface="Arial" charset="0"/>
                        </a:rPr>
                        <a:t>a</a:t>
                      </a:r>
                      <a:r>
                        <a:rPr lang="cs-CZ" sz="2400" dirty="0" err="1" smtClean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s</a:t>
                      </a:r>
                      <a:endParaRPr lang="cs-CZ" sz="240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1462" marR="91462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3521">
                <a:tc>
                  <a:txBody>
                    <a:bodyPr/>
                    <a:lstStyle/>
                    <a:p>
                      <a:r>
                        <a:rPr lang="cs-CZ" sz="2400" dirty="0" err="1">
                          <a:latin typeface="Palatino Linotype" panose="02040502050505030304" pitchFamily="18" charset="0"/>
                        </a:rPr>
                        <a:t>abl</a:t>
                      </a:r>
                      <a:r>
                        <a:rPr lang="cs-CZ" sz="2400" dirty="0">
                          <a:latin typeface="Palatino Linotype" panose="02040502050505030304" pitchFamily="18" charset="0"/>
                        </a:rPr>
                        <a:t>.</a:t>
                      </a:r>
                    </a:p>
                  </a:txBody>
                  <a:tcPr marL="91462" marR="91462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latin typeface="Palatino Linotype" panose="02040502050505030304" pitchFamily="18" charset="0"/>
                        </a:rPr>
                        <a:t>ven</a:t>
                      </a:r>
                      <a:r>
                        <a:rPr lang="en-US" altLang="cs-CZ" sz="2400" dirty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cs typeface="Arial" charset="0"/>
                        </a:rPr>
                        <a:t>ā</a:t>
                      </a:r>
                      <a:endParaRPr lang="cs-CZ" sz="240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1462" marR="91462"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latin typeface="Palatino Linotype" panose="02040502050505030304" pitchFamily="18" charset="0"/>
                        </a:rPr>
                        <a:t>ven</a:t>
                      </a:r>
                      <a:r>
                        <a:rPr lang="cs-CZ" sz="2400" i="0" dirty="0" err="1" smtClean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i</a:t>
                      </a:r>
                      <a:r>
                        <a:rPr lang="cs-CZ" sz="2400" dirty="0" err="1" smtClean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s</a:t>
                      </a:r>
                      <a:endParaRPr lang="cs-CZ" sz="240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1462" marR="91462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66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>
                <a:solidFill>
                  <a:schemeClr val="accent3">
                    <a:lumMod val="75000"/>
                  </a:schemeClr>
                </a:solidFill>
              </a:rPr>
              <a:t>1</a:t>
            </a:r>
            <a:r>
              <a:rPr lang="cs-CZ" altLang="cs-CZ" baseline="30000" dirty="0">
                <a:solidFill>
                  <a:schemeClr val="accent3">
                    <a:lumMod val="75000"/>
                  </a:schemeClr>
                </a:solidFill>
              </a:rPr>
              <a:t>st</a:t>
            </a:r>
            <a:r>
              <a:rPr lang="cs-CZ" altLang="cs-CZ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declension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nouns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 of 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Greek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origin</a:t>
            </a:r>
            <a:endParaRPr lang="cs-CZ" alt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481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cs-CZ" sz="2400" dirty="0" err="1" smtClean="0"/>
              <a:t>Nouns</a:t>
            </a:r>
            <a:r>
              <a:rPr lang="cs-CZ" sz="2400" dirty="0" smtClean="0"/>
              <a:t> of </a:t>
            </a:r>
            <a:r>
              <a:rPr lang="cs-CZ" sz="2400" dirty="0" err="1" smtClean="0"/>
              <a:t>Greek</a:t>
            </a:r>
            <a:r>
              <a:rPr lang="cs-CZ" sz="2400" dirty="0" smtClean="0"/>
              <a:t> </a:t>
            </a:r>
            <a:r>
              <a:rPr lang="cs-CZ" sz="2400" dirty="0" err="1" smtClean="0"/>
              <a:t>origin</a:t>
            </a:r>
            <a:r>
              <a:rPr lang="cs-CZ" sz="2400" dirty="0" smtClean="0"/>
              <a:t> </a:t>
            </a:r>
            <a:r>
              <a:rPr lang="cs-CZ" sz="2400" dirty="0" err="1"/>
              <a:t>belonging</a:t>
            </a:r>
            <a:r>
              <a:rPr lang="cs-CZ" sz="2400" dirty="0"/>
              <a:t> to the </a:t>
            </a:r>
            <a:r>
              <a:rPr lang="en-US" sz="2800" dirty="0"/>
              <a:t>1</a:t>
            </a:r>
            <a:r>
              <a:rPr lang="en-US" sz="2400" baseline="30000" dirty="0"/>
              <a:t>st</a:t>
            </a:r>
            <a:r>
              <a:rPr lang="en-US" sz="2400" dirty="0"/>
              <a:t> declension have</a:t>
            </a:r>
            <a:r>
              <a:rPr lang="en-US" sz="2400" dirty="0" smtClean="0"/>
              <a:t>:</a:t>
            </a:r>
            <a:endParaRPr lang="cs-CZ" sz="2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195513" y="2349500"/>
          <a:ext cx="4752974" cy="1651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143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78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07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Genitive </a:t>
                      </a:r>
                      <a:r>
                        <a:rPr lang="cs-CZ" b="1" dirty="0" err="1"/>
                        <a:t>sg</a:t>
                      </a:r>
                      <a:r>
                        <a:rPr lang="cs-CZ" b="1" dirty="0"/>
                        <a:t>. </a:t>
                      </a:r>
                      <a:r>
                        <a:rPr lang="cs-CZ" b="1" dirty="0" err="1"/>
                        <a:t>ending</a:t>
                      </a:r>
                      <a:endParaRPr lang="cs-CZ" b="1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0070C0"/>
                          </a:solidFill>
                        </a:rPr>
                        <a:t> -ES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 </a:t>
                      </a:r>
                      <a:r>
                        <a:rPr lang="cs-CZ" b="1" dirty="0">
                          <a:solidFill>
                            <a:srgbClr val="0070C0"/>
                          </a:solidFill>
                        </a:rPr>
                        <a:t>-AE</a:t>
                      </a:r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Nominative </a:t>
                      </a:r>
                      <a:r>
                        <a:rPr lang="cs-CZ" b="1" dirty="0" err="1"/>
                        <a:t>sg</a:t>
                      </a:r>
                      <a:r>
                        <a:rPr lang="cs-CZ" b="1" dirty="0"/>
                        <a:t>. </a:t>
                      </a:r>
                      <a:r>
                        <a:rPr lang="cs-CZ" b="1" dirty="0" err="1"/>
                        <a:t>ending</a:t>
                      </a:r>
                      <a:endParaRPr lang="cs-CZ" b="1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0070C0"/>
                          </a:solidFill>
                        </a:rPr>
                        <a:t>-E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0070C0"/>
                          </a:solidFill>
                        </a:rPr>
                        <a:t>-ES</a:t>
                      </a:r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Gender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0070C0"/>
                          </a:solidFill>
                        </a:rPr>
                        <a:t>F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0070C0"/>
                          </a:solidFill>
                        </a:rPr>
                        <a:t>M</a:t>
                      </a:r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>
                <a:solidFill>
                  <a:schemeClr val="accent3">
                    <a:lumMod val="75000"/>
                  </a:schemeClr>
                </a:solidFill>
              </a:rPr>
              <a:t>1</a:t>
            </a:r>
            <a:r>
              <a:rPr lang="cs-CZ" altLang="cs-CZ" baseline="30000" dirty="0">
                <a:solidFill>
                  <a:schemeClr val="accent3">
                    <a:lumMod val="75000"/>
                  </a:schemeClr>
                </a:solidFill>
              </a:rPr>
              <a:t>st</a:t>
            </a:r>
            <a:r>
              <a:rPr lang="cs-CZ" altLang="cs-CZ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declension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nouns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 of 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Greek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origin</a:t>
            </a:r>
            <a:endParaRPr lang="cs-CZ" alt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584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cs-CZ" altLang="cs-CZ"/>
          </a:p>
        </p:txBody>
      </p:sp>
      <p:pic>
        <p:nvPicPr>
          <p:cNvPr id="35843" name="Picture 1" descr="KOncovky do prezentácií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1774"/>
            <a:ext cx="9144000" cy="535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/>
          <p:nvPr/>
        </p:nvSpPr>
        <p:spPr>
          <a:xfrm flipV="1">
            <a:off x="1259631" y="1844824"/>
            <a:ext cx="504057" cy="4104456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847" name="TextovéPole 6"/>
          <p:cNvSpPr txBox="1">
            <a:spLocks noChangeArrowheads="1"/>
          </p:cNvSpPr>
          <p:nvPr/>
        </p:nvSpPr>
        <p:spPr bwMode="auto">
          <a:xfrm>
            <a:off x="395288" y="6373813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cs-CZ" altLang="cs-CZ"/>
              <a:t> </a:t>
            </a:r>
          </a:p>
        </p:txBody>
      </p:sp>
      <p:sp>
        <p:nvSpPr>
          <p:cNvPr id="8" name="Rectangle 5"/>
          <p:cNvSpPr/>
          <p:nvPr/>
        </p:nvSpPr>
        <p:spPr>
          <a:xfrm flipV="1">
            <a:off x="1763688" y="1844823"/>
            <a:ext cx="576064" cy="4104456"/>
          </a:xfrm>
          <a:prstGeom prst="rect">
            <a:avLst/>
          </a:prstGeom>
          <a:noFill/>
          <a:ln w="28575" cmpd="sng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23913"/>
          </a:xfrm>
        </p:spPr>
        <p:txBody>
          <a:bodyPr/>
          <a:lstStyle/>
          <a:p>
            <a:pPr eaLnBrk="1" hangingPunct="1"/>
            <a:r>
              <a:rPr lang="cs-CZ" altLang="cs-CZ" sz="3600" dirty="0">
                <a:solidFill>
                  <a:schemeClr val="accent3">
                    <a:lumMod val="75000"/>
                  </a:schemeClr>
                </a:solidFill>
              </a:rPr>
              <a:t>1</a:t>
            </a:r>
            <a:r>
              <a:rPr lang="cs-CZ" altLang="cs-CZ" sz="3200" baseline="30000" dirty="0">
                <a:solidFill>
                  <a:schemeClr val="accent3">
                    <a:lumMod val="75000"/>
                  </a:schemeClr>
                </a:solidFill>
              </a:rPr>
              <a:t>st</a:t>
            </a:r>
            <a:r>
              <a:rPr lang="cs-CZ" altLang="cs-CZ" sz="32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sz="3200" dirty="0" err="1" smtClean="0">
                <a:solidFill>
                  <a:schemeClr val="accent3">
                    <a:lumMod val="75000"/>
                  </a:schemeClr>
                </a:solidFill>
              </a:rPr>
              <a:t>declension</a:t>
            </a:r>
            <a:r>
              <a:rPr lang="cs-CZ" altLang="cs-CZ" sz="3200" dirty="0" smtClean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cs-CZ" altLang="cs-CZ" sz="3200" dirty="0" err="1" smtClean="0">
                <a:solidFill>
                  <a:schemeClr val="accent3">
                    <a:lumMod val="75000"/>
                  </a:schemeClr>
                </a:solidFill>
              </a:rPr>
              <a:t>Greek</a:t>
            </a:r>
            <a:r>
              <a:rPr lang="cs-CZ" altLang="cs-CZ" sz="32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sz="3200" dirty="0" err="1" smtClean="0">
                <a:solidFill>
                  <a:schemeClr val="accent3">
                    <a:lumMod val="75000"/>
                  </a:schemeClr>
                </a:solidFill>
              </a:rPr>
              <a:t>paradigms</a:t>
            </a:r>
            <a:endParaRPr lang="cs-CZ" altLang="cs-CZ" sz="30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05090015"/>
              </p:ext>
            </p:extLst>
          </p:nvPr>
        </p:nvGraphicFramePr>
        <p:xfrm>
          <a:off x="1170061" y="1772816"/>
          <a:ext cx="6786315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60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750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9522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2400" b="1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2400" b="1" i="0" u="none" strike="noStrike" kern="1200" baseline="0" dirty="0">
                          <a:solidFill>
                            <a:schemeClr val="lt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systole, es, </a:t>
                      </a:r>
                      <a:r>
                        <a:rPr kumimoji="0" lang="cs-CZ" sz="2400" b="1" i="0" u="none" strike="noStrike" kern="1200" baseline="0" dirty="0" smtClean="0">
                          <a:solidFill>
                            <a:schemeClr val="lt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f.</a:t>
                      </a:r>
                      <a:endParaRPr lang="cs-CZ" sz="2400" b="1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2400" b="1" i="0" u="none" strike="noStrike" kern="1200" baseline="0" dirty="0">
                          <a:solidFill>
                            <a:schemeClr val="lt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diabetes, </a:t>
                      </a:r>
                      <a:r>
                        <a:rPr kumimoji="0" lang="cs-CZ" sz="2400" b="1" i="0" u="none" strike="noStrike" kern="1200" baseline="0" dirty="0" err="1">
                          <a:solidFill>
                            <a:schemeClr val="lt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ae</a:t>
                      </a:r>
                      <a:r>
                        <a:rPr kumimoji="0" lang="cs-CZ" sz="2400" b="1" i="0" u="none" strike="noStrike" kern="1200" baseline="0" dirty="0">
                          <a:solidFill>
                            <a:schemeClr val="lt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, m. </a:t>
                      </a:r>
                      <a:endParaRPr lang="cs-CZ" sz="2400" b="1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err="1">
                          <a:latin typeface="Palatino Linotype" panose="02040502050505030304" pitchFamily="18" charset="0"/>
                        </a:rPr>
                        <a:t>nom</a:t>
                      </a:r>
                      <a:r>
                        <a:rPr lang="cs-CZ" sz="2400" b="1" dirty="0">
                          <a:latin typeface="Palatino Linotype" panose="02040502050505030304" pitchFamily="18" charset="0"/>
                        </a:rPr>
                        <a:t>. </a:t>
                      </a:r>
                      <a:r>
                        <a:rPr lang="cs-CZ" sz="2400" b="1" dirty="0" err="1">
                          <a:latin typeface="Palatino Linotype" panose="02040502050505030304" pitchFamily="18" charset="0"/>
                        </a:rPr>
                        <a:t>sg</a:t>
                      </a:r>
                      <a:r>
                        <a:rPr lang="cs-CZ" sz="2400" b="1" dirty="0">
                          <a:latin typeface="Palatino Linotype" panose="0204050205050503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2400" b="1" i="0" u="none" strike="noStrike" kern="1200" baseline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systol</a:t>
                      </a:r>
                      <a:r>
                        <a:rPr kumimoji="0" lang="cs-CZ" sz="2400" b="1" i="0" u="none" strike="noStrike" kern="1200" baseline="0" dirty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e</a:t>
                      </a:r>
                      <a:endParaRPr lang="cs-CZ" sz="2400" b="1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2400" b="1" i="0" u="none" strike="noStrike" kern="1200" baseline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diabet</a:t>
                      </a:r>
                      <a:r>
                        <a:rPr kumimoji="0" lang="cs-CZ" sz="2400" b="1" i="0" u="none" strike="noStrike" kern="1200" baseline="0" dirty="0">
                          <a:solidFill>
                            <a:schemeClr val="accent2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e</a:t>
                      </a:r>
                      <a:r>
                        <a:rPr kumimoji="0" lang="cs-CZ" sz="2400" b="1" i="0" u="none" strike="noStrike" kern="1200" baseline="0" dirty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s</a:t>
                      </a:r>
                      <a:endParaRPr lang="cs-CZ" sz="2400" b="1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latin typeface="Palatino Linotype" panose="02040502050505030304" pitchFamily="18" charset="0"/>
                        </a:rPr>
                        <a:t>gen. </a:t>
                      </a:r>
                      <a:r>
                        <a:rPr lang="cs-CZ" sz="2400" b="1" dirty="0" err="1">
                          <a:latin typeface="Palatino Linotype" panose="02040502050505030304" pitchFamily="18" charset="0"/>
                        </a:rPr>
                        <a:t>sg</a:t>
                      </a:r>
                      <a:r>
                        <a:rPr lang="cs-CZ" sz="2400" b="1" dirty="0">
                          <a:latin typeface="Palatino Linotype" panose="0204050205050503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2400" b="1" i="0" u="none" strike="noStrike" kern="1200" baseline="0" dirty="0" err="1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systol</a:t>
                      </a:r>
                      <a:r>
                        <a:rPr kumimoji="0" lang="cs-CZ" sz="2400" b="1" i="0" u="none" strike="noStrike" kern="1200" baseline="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es</a:t>
                      </a:r>
                      <a:endParaRPr lang="cs-CZ" sz="2400" b="1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2400" b="1" i="0" u="none" strike="noStrike" kern="1200" baseline="0" dirty="0" err="1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diabet</a:t>
                      </a:r>
                      <a:r>
                        <a:rPr kumimoji="0" lang="cs-CZ" sz="2400" b="1" i="0" u="none" strike="noStrike" kern="1200" baseline="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ae</a:t>
                      </a:r>
                      <a:endParaRPr lang="cs-CZ" sz="2400" b="1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err="1" smtClean="0">
                          <a:latin typeface="Palatino Linotype" panose="02040502050505030304" pitchFamily="18" charset="0"/>
                        </a:rPr>
                        <a:t>accus</a:t>
                      </a:r>
                      <a:r>
                        <a:rPr lang="cs-CZ" sz="2400" b="1" dirty="0" smtClean="0">
                          <a:latin typeface="Palatino Linotype" panose="02040502050505030304" pitchFamily="18" charset="0"/>
                        </a:rPr>
                        <a:t>. </a:t>
                      </a:r>
                      <a:r>
                        <a:rPr lang="cs-CZ" sz="2400" b="1" dirty="0" err="1">
                          <a:latin typeface="Palatino Linotype" panose="02040502050505030304" pitchFamily="18" charset="0"/>
                        </a:rPr>
                        <a:t>sg</a:t>
                      </a:r>
                      <a:r>
                        <a:rPr lang="cs-CZ" sz="2400" b="1" dirty="0">
                          <a:latin typeface="Palatino Linotype" panose="0204050205050503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2400" b="1" i="0" u="none" strike="noStrike" kern="1200" baseline="0" dirty="0" err="1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systol</a:t>
                      </a:r>
                      <a:r>
                        <a:rPr kumimoji="0" lang="cs-CZ" sz="2400" b="1" i="0" u="none" strike="noStrike" kern="1200" baseline="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en</a:t>
                      </a:r>
                      <a:endParaRPr lang="cs-CZ" sz="2400" b="1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2400" b="1" i="0" u="none" strike="noStrike" kern="1200" baseline="0" dirty="0" err="1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diabet</a:t>
                      </a:r>
                      <a:r>
                        <a:rPr kumimoji="0" lang="cs-CZ" sz="2400" b="1" i="0" u="none" strike="noStrike" kern="1200" baseline="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am</a:t>
                      </a:r>
                      <a:endParaRPr lang="cs-CZ" sz="2400" b="1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err="1">
                          <a:latin typeface="Palatino Linotype" panose="02040502050505030304" pitchFamily="18" charset="0"/>
                        </a:rPr>
                        <a:t>abl</a:t>
                      </a:r>
                      <a:r>
                        <a:rPr lang="cs-CZ" sz="2400" b="1" dirty="0">
                          <a:latin typeface="Palatino Linotype" panose="02040502050505030304" pitchFamily="18" charset="0"/>
                        </a:rPr>
                        <a:t>. </a:t>
                      </a:r>
                      <a:r>
                        <a:rPr lang="cs-CZ" sz="2400" b="1" dirty="0" err="1">
                          <a:latin typeface="Palatino Linotype" panose="02040502050505030304" pitchFamily="18" charset="0"/>
                        </a:rPr>
                        <a:t>sg</a:t>
                      </a:r>
                      <a:r>
                        <a:rPr lang="cs-CZ" sz="2400" b="1" dirty="0">
                          <a:latin typeface="Palatino Linotype" panose="0204050205050503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2400" b="1" i="0" u="none" strike="noStrike" kern="1200" baseline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systol</a:t>
                      </a:r>
                      <a:r>
                        <a:rPr kumimoji="0" lang="cs-CZ" sz="2400" b="1" i="0" u="none" strike="noStrike" kern="1200" baseline="0" dirty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e</a:t>
                      </a:r>
                      <a:endParaRPr lang="cs-CZ" sz="2400" b="1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1" i="0" u="none" strike="noStrike" kern="1200" baseline="0" dirty="0" err="1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diabet</a:t>
                      </a:r>
                      <a:r>
                        <a:rPr kumimoji="0" lang="cs-CZ" sz="2400" b="1" i="0" u="none" strike="noStrike" kern="1200" baseline="0" dirty="0" err="1">
                          <a:solidFill>
                            <a:schemeClr val="accent2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a</a:t>
                      </a:r>
                      <a:endParaRPr lang="cs-CZ" sz="2400" b="1" dirty="0">
                        <a:solidFill>
                          <a:schemeClr val="accent2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3043" name="TextovéPole 4"/>
          <p:cNvSpPr txBox="1">
            <a:spLocks noChangeArrowheads="1"/>
          </p:cNvSpPr>
          <p:nvPr/>
        </p:nvSpPr>
        <p:spPr bwMode="auto">
          <a:xfrm>
            <a:off x="104329" y="4293096"/>
            <a:ext cx="8928992" cy="1320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4000"/>
              </a:lnSpc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cs-CZ" altLang="cs-CZ" sz="2200" dirty="0" err="1">
                <a:latin typeface="Palatino Linotype" panose="02040502050505030304" pitchFamily="18" charset="0"/>
              </a:rPr>
              <a:t>a</a:t>
            </a:r>
            <a:r>
              <a:rPr lang="cs-CZ" altLang="cs-CZ" sz="2200" dirty="0" err="1" smtClean="0">
                <a:latin typeface="Palatino Linotype" panose="02040502050505030304" pitchFamily="18" charset="0"/>
              </a:rPr>
              <a:t>ll</a:t>
            </a:r>
            <a:r>
              <a:rPr lang="cs-CZ" altLang="cs-CZ" sz="2200" dirty="0" smtClean="0">
                <a:latin typeface="Palatino Linotype" panose="02040502050505030304" pitchFamily="18" charset="0"/>
              </a:rPr>
              <a:t> </a:t>
            </a:r>
            <a:r>
              <a:rPr lang="cs-CZ" altLang="cs-CZ" sz="2200" dirty="0" err="1">
                <a:latin typeface="Palatino Linotype" panose="02040502050505030304" pitchFamily="18" charset="0"/>
              </a:rPr>
              <a:t>nouns</a:t>
            </a:r>
            <a:r>
              <a:rPr lang="cs-CZ" altLang="cs-CZ" sz="2200" dirty="0">
                <a:latin typeface="Palatino Linotype" panose="02040502050505030304" pitchFamily="18" charset="0"/>
              </a:rPr>
              <a:t> </a:t>
            </a:r>
            <a:r>
              <a:rPr lang="cs-CZ" altLang="cs-CZ" sz="2200" dirty="0" err="1" smtClean="0">
                <a:latin typeface="Palatino Linotype" panose="02040502050505030304" pitchFamily="18" charset="0"/>
              </a:rPr>
              <a:t>declined</a:t>
            </a:r>
            <a:r>
              <a:rPr lang="cs-CZ" altLang="cs-CZ" sz="2200" dirty="0" smtClean="0">
                <a:latin typeface="Palatino Linotype" panose="02040502050505030304" pitchFamily="18" charset="0"/>
              </a:rPr>
              <a:t> </a:t>
            </a:r>
            <a:r>
              <a:rPr lang="cs-CZ" altLang="cs-CZ" sz="2200" dirty="0" err="1">
                <a:latin typeface="Palatino Linotype" panose="02040502050505030304" pitchFamily="18" charset="0"/>
              </a:rPr>
              <a:t>like</a:t>
            </a:r>
            <a:r>
              <a:rPr lang="cs-CZ" altLang="cs-CZ" sz="2200" dirty="0">
                <a:latin typeface="Palatino Linotype" panose="02040502050505030304" pitchFamily="18" charset="0"/>
              </a:rPr>
              <a:t> </a:t>
            </a:r>
            <a:r>
              <a:rPr lang="cs-CZ" altLang="cs-CZ" sz="2200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systole</a:t>
            </a:r>
            <a:r>
              <a:rPr lang="cs-CZ" altLang="cs-CZ" sz="2400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, es, f.</a:t>
            </a:r>
            <a:r>
              <a:rPr lang="cs-CZ" altLang="cs-CZ" sz="2200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cs-CZ" altLang="cs-CZ" sz="2200" dirty="0" smtClean="0">
                <a:latin typeface="Palatino Linotype" panose="02040502050505030304" pitchFamily="18" charset="0"/>
              </a:rPr>
              <a:t>are of  </a:t>
            </a:r>
            <a:r>
              <a:rPr lang="cs-CZ" altLang="cs-CZ" sz="2200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feminine</a:t>
            </a:r>
            <a:r>
              <a:rPr lang="cs-CZ" altLang="cs-CZ" sz="2200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cs-CZ" altLang="cs-CZ" sz="2200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gender</a:t>
            </a:r>
            <a:endParaRPr lang="cs-CZ" altLang="cs-CZ" sz="2200" dirty="0">
              <a:latin typeface="Palatino Linotype" panose="02040502050505030304" pitchFamily="18" charset="0"/>
            </a:endParaRPr>
          </a:p>
          <a:p>
            <a:pPr eaLnBrk="1" hangingPunct="1">
              <a:lnSpc>
                <a:spcPct val="114000"/>
              </a:lnSpc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cs-CZ" altLang="cs-CZ" sz="2200" dirty="0" err="1">
                <a:latin typeface="Palatino Linotype" panose="02040502050505030304" pitchFamily="18" charset="0"/>
              </a:rPr>
              <a:t>a</a:t>
            </a:r>
            <a:r>
              <a:rPr lang="cs-CZ" altLang="cs-CZ" sz="2200" dirty="0" err="1" smtClean="0">
                <a:latin typeface="Palatino Linotype" panose="02040502050505030304" pitchFamily="18" charset="0"/>
              </a:rPr>
              <a:t>ll</a:t>
            </a:r>
            <a:r>
              <a:rPr lang="cs-CZ" altLang="cs-CZ" sz="2200" dirty="0" smtClean="0">
                <a:latin typeface="Palatino Linotype" panose="02040502050505030304" pitchFamily="18" charset="0"/>
              </a:rPr>
              <a:t> </a:t>
            </a:r>
            <a:r>
              <a:rPr lang="cs-CZ" altLang="cs-CZ" sz="2200" dirty="0" err="1">
                <a:latin typeface="Palatino Linotype" panose="02040502050505030304" pitchFamily="18" charset="0"/>
              </a:rPr>
              <a:t>nouns</a:t>
            </a:r>
            <a:r>
              <a:rPr lang="cs-CZ" altLang="cs-CZ" sz="2200" dirty="0">
                <a:latin typeface="Palatino Linotype" panose="02040502050505030304" pitchFamily="18" charset="0"/>
              </a:rPr>
              <a:t> </a:t>
            </a:r>
            <a:r>
              <a:rPr lang="cs-CZ" altLang="cs-CZ" sz="2200" dirty="0" err="1" smtClean="0">
                <a:latin typeface="Palatino Linotype" panose="02040502050505030304" pitchFamily="18" charset="0"/>
              </a:rPr>
              <a:t>declined</a:t>
            </a:r>
            <a:r>
              <a:rPr lang="cs-CZ" altLang="cs-CZ" sz="2200" dirty="0" smtClean="0">
                <a:latin typeface="Palatino Linotype" panose="02040502050505030304" pitchFamily="18" charset="0"/>
              </a:rPr>
              <a:t> </a:t>
            </a:r>
            <a:r>
              <a:rPr lang="cs-CZ" altLang="cs-CZ" sz="2200" dirty="0" err="1">
                <a:latin typeface="Palatino Linotype" panose="02040502050505030304" pitchFamily="18" charset="0"/>
              </a:rPr>
              <a:t>like</a:t>
            </a:r>
            <a:r>
              <a:rPr lang="cs-CZ" altLang="cs-CZ" sz="2200" dirty="0">
                <a:latin typeface="Palatino Linotype" panose="02040502050505030304" pitchFamily="18" charset="0"/>
              </a:rPr>
              <a:t> </a:t>
            </a:r>
            <a:r>
              <a:rPr lang="cs-CZ" altLang="cs-CZ" sz="2200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diabetes, </a:t>
            </a:r>
            <a:r>
              <a:rPr lang="cs-CZ" altLang="cs-CZ" sz="2400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ae</a:t>
            </a:r>
            <a:r>
              <a:rPr lang="cs-CZ" altLang="cs-CZ" sz="2400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, m.</a:t>
            </a:r>
            <a:r>
              <a:rPr lang="cs-CZ" altLang="cs-CZ" sz="2200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cs-CZ" altLang="cs-CZ" sz="2200" dirty="0">
                <a:latin typeface="Palatino Linotype" panose="02040502050505030304" pitchFamily="18" charset="0"/>
              </a:rPr>
              <a:t>are of </a:t>
            </a:r>
            <a:r>
              <a:rPr lang="cs-CZ" altLang="cs-CZ" sz="2200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masculine</a:t>
            </a:r>
            <a:r>
              <a:rPr lang="cs-CZ" altLang="cs-CZ" sz="2200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cs-CZ" altLang="cs-CZ" sz="2200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gender</a:t>
            </a:r>
            <a:endParaRPr lang="cs-CZ" altLang="cs-CZ" sz="2200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eaLnBrk="1" hangingPunct="1">
              <a:lnSpc>
                <a:spcPct val="114000"/>
              </a:lnSpc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cs-CZ" altLang="cs-CZ" sz="2200" dirty="0" err="1">
                <a:latin typeface="Palatino Linotype" panose="02040502050505030304" pitchFamily="18" charset="0"/>
              </a:rPr>
              <a:t>p</a:t>
            </a:r>
            <a:r>
              <a:rPr lang="cs-CZ" altLang="cs-CZ" sz="2200" dirty="0" err="1" smtClean="0">
                <a:latin typeface="Palatino Linotype" panose="02040502050505030304" pitchFamily="18" charset="0"/>
              </a:rPr>
              <a:t>aradigms</a:t>
            </a:r>
            <a:r>
              <a:rPr lang="cs-CZ" altLang="cs-CZ" sz="2200" dirty="0" smtClean="0">
                <a:latin typeface="Palatino Linotype" panose="02040502050505030304" pitchFamily="18" charset="0"/>
              </a:rPr>
              <a:t> </a:t>
            </a:r>
            <a:r>
              <a:rPr lang="cs-CZ" altLang="cs-CZ" sz="2200" i="1" dirty="0" err="1">
                <a:latin typeface="Palatino Linotype" panose="02040502050505030304" pitchFamily="18" charset="0"/>
              </a:rPr>
              <a:t>vena</a:t>
            </a:r>
            <a:r>
              <a:rPr lang="cs-CZ" altLang="cs-CZ" sz="2200" i="1" dirty="0">
                <a:latin typeface="Palatino Linotype" panose="02040502050505030304" pitchFamily="18" charset="0"/>
              </a:rPr>
              <a:t>, </a:t>
            </a:r>
            <a:r>
              <a:rPr lang="cs-CZ" altLang="cs-CZ" sz="2200" i="1" dirty="0" smtClean="0">
                <a:latin typeface="Palatino Linotype" panose="02040502050505030304" pitchFamily="18" charset="0"/>
              </a:rPr>
              <a:t>systole, </a:t>
            </a:r>
            <a:r>
              <a:rPr lang="cs-CZ" altLang="cs-CZ" sz="2200" dirty="0">
                <a:latin typeface="Palatino Linotype" panose="02040502050505030304" pitchFamily="18" charset="0"/>
              </a:rPr>
              <a:t>and </a:t>
            </a:r>
            <a:r>
              <a:rPr lang="cs-CZ" altLang="cs-CZ" sz="2200" i="1" dirty="0">
                <a:latin typeface="Palatino Linotype" panose="02040502050505030304" pitchFamily="18" charset="0"/>
              </a:rPr>
              <a:t>diabetes</a:t>
            </a:r>
            <a:r>
              <a:rPr lang="cs-CZ" altLang="cs-CZ" sz="2200" dirty="0">
                <a:latin typeface="Palatino Linotype" panose="02040502050505030304" pitchFamily="18" charset="0"/>
              </a:rPr>
              <a:t> </a:t>
            </a:r>
            <a:r>
              <a:rPr lang="cs-CZ" altLang="cs-CZ" sz="2200" dirty="0" err="1">
                <a:latin typeface="Palatino Linotype" panose="02040502050505030304" pitchFamily="18" charset="0"/>
              </a:rPr>
              <a:t>have</a:t>
            </a:r>
            <a:r>
              <a:rPr lang="cs-CZ" altLang="cs-CZ" sz="2200" dirty="0">
                <a:latin typeface="Palatino Linotype" panose="02040502050505030304" pitchFamily="18" charset="0"/>
              </a:rPr>
              <a:t> </a:t>
            </a:r>
            <a:r>
              <a:rPr lang="cs-CZ" altLang="cs-CZ" sz="2200" dirty="0" err="1">
                <a:latin typeface="Palatino Linotype" panose="02040502050505030304" pitchFamily="18" charset="0"/>
              </a:rPr>
              <a:t>identical</a:t>
            </a:r>
            <a:r>
              <a:rPr lang="cs-CZ" altLang="cs-CZ" sz="2200" dirty="0">
                <a:latin typeface="Palatino Linotype" panose="02040502050505030304" pitchFamily="18" charset="0"/>
              </a:rPr>
              <a:t> </a:t>
            </a:r>
            <a:r>
              <a:rPr lang="cs-CZ" altLang="cs-CZ" sz="2200" dirty="0" err="1" smtClean="0">
                <a:latin typeface="Palatino Linotype" panose="02040502050505030304" pitchFamily="18" charset="0"/>
              </a:rPr>
              <a:t>plural</a:t>
            </a:r>
            <a:r>
              <a:rPr lang="cs-CZ" altLang="cs-CZ" sz="2200" dirty="0" smtClean="0">
                <a:latin typeface="Palatino Linotype" panose="02040502050505030304" pitchFamily="18" charset="0"/>
              </a:rPr>
              <a:t> </a:t>
            </a:r>
            <a:r>
              <a:rPr lang="cs-CZ" altLang="cs-CZ" sz="2200" dirty="0" err="1" smtClean="0">
                <a:latin typeface="Palatino Linotype" panose="02040502050505030304" pitchFamily="18" charset="0"/>
              </a:rPr>
              <a:t>endings</a:t>
            </a:r>
            <a:r>
              <a:rPr lang="cs-CZ" altLang="cs-CZ" sz="2200" dirty="0" smtClean="0">
                <a:latin typeface="Palatino Linotype" panose="02040502050505030304" pitchFamily="18" charset="0"/>
              </a:rPr>
              <a:t> </a:t>
            </a:r>
            <a:r>
              <a:rPr lang="en-US" altLang="cs-CZ" sz="2200" dirty="0" smtClean="0">
                <a:latin typeface="Palatino Linotype" panose="02040502050505030304" pitchFamily="18" charset="0"/>
              </a:rPr>
              <a:t>!!!</a:t>
            </a:r>
            <a:endParaRPr lang="cs-CZ" altLang="cs-CZ" sz="22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08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>
                <a:solidFill>
                  <a:schemeClr val="accent3">
                    <a:lumMod val="75000"/>
                  </a:schemeClr>
                </a:solidFill>
              </a:rPr>
              <a:t>1</a:t>
            </a:r>
            <a:r>
              <a:rPr lang="cs-CZ" altLang="cs-CZ" sz="2800" baseline="30000" dirty="0">
                <a:solidFill>
                  <a:schemeClr val="accent3">
                    <a:lumMod val="75000"/>
                  </a:schemeClr>
                </a:solidFill>
              </a:rPr>
              <a:t>st</a:t>
            </a:r>
            <a:r>
              <a:rPr lang="cs-CZ" altLang="cs-CZ" sz="2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sz="2800" dirty="0" err="1" smtClean="0">
                <a:solidFill>
                  <a:schemeClr val="accent3">
                    <a:lumMod val="75000"/>
                  </a:schemeClr>
                </a:solidFill>
              </a:rPr>
              <a:t>declension</a:t>
            </a:r>
            <a:r>
              <a:rPr lang="cs-CZ" altLang="cs-CZ" sz="2800" dirty="0" smtClean="0">
                <a:solidFill>
                  <a:schemeClr val="accent3">
                    <a:lumMod val="75000"/>
                  </a:schemeClr>
                </a:solidFill>
              </a:rPr>
              <a:t>: Latin and </a:t>
            </a:r>
            <a:r>
              <a:rPr lang="cs-CZ" altLang="cs-CZ" sz="2800" dirty="0" err="1" smtClean="0">
                <a:solidFill>
                  <a:schemeClr val="accent3">
                    <a:lumMod val="75000"/>
                  </a:schemeClr>
                </a:solidFill>
              </a:rPr>
              <a:t>Greek</a:t>
            </a:r>
            <a:r>
              <a:rPr lang="cs-CZ" altLang="cs-CZ" sz="2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sz="2800" dirty="0" err="1" smtClean="0">
                <a:solidFill>
                  <a:schemeClr val="accent3">
                    <a:lumMod val="75000"/>
                  </a:schemeClr>
                </a:solidFill>
              </a:rPr>
              <a:t>paradigms</a:t>
            </a:r>
            <a:r>
              <a:rPr lang="cs-CZ" altLang="cs-CZ" sz="2800" dirty="0" smtClean="0">
                <a:solidFill>
                  <a:schemeClr val="accent3">
                    <a:lumMod val="75000"/>
                  </a:schemeClr>
                </a:solidFill>
              </a:rPr>
              <a:t> in </a:t>
            </a:r>
            <a:r>
              <a:rPr lang="cs-CZ" altLang="cs-CZ" sz="2800" dirty="0" err="1" smtClean="0">
                <a:solidFill>
                  <a:schemeClr val="accent3">
                    <a:lumMod val="75000"/>
                  </a:schemeClr>
                </a:solidFill>
              </a:rPr>
              <a:t>plural</a:t>
            </a:r>
            <a:endParaRPr lang="cs-CZ" altLang="cs-CZ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584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cs-CZ" altLang="cs-CZ"/>
          </a:p>
        </p:txBody>
      </p:sp>
      <p:pic>
        <p:nvPicPr>
          <p:cNvPr id="35843" name="Picture 1" descr="KOncovky do prezentácií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1273174"/>
            <a:ext cx="9144000" cy="568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/>
          <p:nvPr/>
        </p:nvSpPr>
        <p:spPr>
          <a:xfrm flipV="1">
            <a:off x="683569" y="4293096"/>
            <a:ext cx="1656184" cy="1728192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847" name="TextovéPole 6"/>
          <p:cNvSpPr txBox="1">
            <a:spLocks noChangeArrowheads="1"/>
          </p:cNvSpPr>
          <p:nvPr/>
        </p:nvSpPr>
        <p:spPr bwMode="auto">
          <a:xfrm>
            <a:off x="395288" y="6373813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cs-CZ" altLang="cs-CZ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906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Pronunciation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practice</a:t>
            </a:r>
            <a:endParaRPr lang="cs-CZ" alt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latin typeface="Cambria"/>
                <a:cs typeface="Cambria"/>
              </a:rPr>
              <a:t>Typhus </a:t>
            </a:r>
            <a:r>
              <a:rPr lang="en-US" dirty="0" smtClean="0">
                <a:latin typeface="Cambria"/>
                <a:cs typeface="Cambria"/>
              </a:rPr>
              <a:t>recur</a:t>
            </a:r>
            <a:r>
              <a:rPr lang="cs-CZ" smtClean="0">
                <a:latin typeface="Cambria"/>
                <a:cs typeface="Cambria"/>
              </a:rPr>
              <a:t>r</a:t>
            </a:r>
            <a:r>
              <a:rPr lang="en-US" smtClean="0">
                <a:latin typeface="Cambria"/>
                <a:cs typeface="Cambria"/>
              </a:rPr>
              <a:t>ens</a:t>
            </a:r>
            <a:endParaRPr lang="en-US" dirty="0">
              <a:latin typeface="Cambria"/>
              <a:cs typeface="Cambria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latin typeface="Cambria"/>
                <a:cs typeface="Cambria"/>
              </a:rPr>
              <a:t>Tonsillitis </a:t>
            </a:r>
            <a:r>
              <a:rPr lang="en-US" dirty="0" err="1">
                <a:latin typeface="Cambria"/>
                <a:cs typeface="Cambria"/>
              </a:rPr>
              <a:t>purulenta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recidivans</a:t>
            </a:r>
            <a:endParaRPr lang="en-US" dirty="0">
              <a:latin typeface="Cambria"/>
              <a:cs typeface="Cambria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latin typeface="Cambria"/>
                <a:cs typeface="Cambria"/>
              </a:rPr>
              <a:t>Diabetes mellitus </a:t>
            </a:r>
            <a:r>
              <a:rPr lang="en-US" dirty="0" err="1">
                <a:latin typeface="Cambria"/>
                <a:cs typeface="Cambria"/>
              </a:rPr>
              <a:t>stabilis</a:t>
            </a:r>
            <a:endParaRPr lang="en-US" dirty="0">
              <a:latin typeface="Cambria"/>
              <a:cs typeface="Cambria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latin typeface="Cambria"/>
                <a:cs typeface="Cambria"/>
              </a:rPr>
              <a:t>Dermatitis </a:t>
            </a:r>
            <a:r>
              <a:rPr lang="en-US" dirty="0" err="1">
                <a:latin typeface="Cambria"/>
                <a:cs typeface="Cambria"/>
              </a:rPr>
              <a:t>allergica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protrahens</a:t>
            </a:r>
            <a:endParaRPr lang="en-US" dirty="0">
              <a:latin typeface="Cambria"/>
              <a:cs typeface="Cambria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>
                <a:latin typeface="Cambria"/>
                <a:cs typeface="Cambria"/>
              </a:rPr>
              <a:t>Vitium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cordis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acquisitum</a:t>
            </a:r>
            <a:endParaRPr lang="en-US" dirty="0">
              <a:latin typeface="Cambria"/>
              <a:cs typeface="Cambria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>
                <a:latin typeface="Cambria"/>
                <a:cs typeface="Cambria"/>
              </a:rPr>
              <a:t>Infarctus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haemispherii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sinistri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cerebri</a:t>
            </a:r>
            <a:r>
              <a:rPr lang="en-US" dirty="0">
                <a:latin typeface="Cambria"/>
                <a:cs typeface="Cambria"/>
              </a:rPr>
              <a:t>, Hemiparesis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latin typeface="Cambria"/>
                <a:cs typeface="Cambria"/>
              </a:rPr>
              <a:t>Nephrolithiasis, </a:t>
            </a:r>
            <a:r>
              <a:rPr lang="en-US" dirty="0" err="1">
                <a:latin typeface="Cambria"/>
                <a:cs typeface="Cambria"/>
              </a:rPr>
              <a:t>colica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renalis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subsequens</a:t>
            </a:r>
            <a:endParaRPr lang="en-US" dirty="0">
              <a:latin typeface="Cambria"/>
              <a:cs typeface="Cambria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latin typeface="Cambria"/>
                <a:cs typeface="Cambria"/>
              </a:rPr>
              <a:t>Tumor </a:t>
            </a:r>
            <a:r>
              <a:rPr lang="en-US" dirty="0" err="1">
                <a:latin typeface="Cambria"/>
                <a:cs typeface="Cambria"/>
              </a:rPr>
              <a:t>ventriculi</a:t>
            </a:r>
            <a:r>
              <a:rPr lang="en-US" dirty="0">
                <a:latin typeface="Cambria"/>
                <a:cs typeface="Cambria"/>
              </a:rPr>
              <a:t> ad </a:t>
            </a:r>
            <a:r>
              <a:rPr lang="en-US" dirty="0" err="1">
                <a:latin typeface="Cambria"/>
                <a:cs typeface="Cambria"/>
              </a:rPr>
              <a:t>investigationem</a:t>
            </a:r>
            <a:r>
              <a:rPr lang="en-US" dirty="0">
                <a:latin typeface="Cambria"/>
                <a:cs typeface="Cambria"/>
              </a:rPr>
              <a:t> et </a:t>
            </a:r>
            <a:r>
              <a:rPr lang="en-US" dirty="0" err="1">
                <a:latin typeface="Cambria"/>
                <a:cs typeface="Cambria"/>
              </a:rPr>
              <a:t>observationem</a:t>
            </a:r>
            <a:endParaRPr lang="en-US" dirty="0">
              <a:latin typeface="Cambria"/>
              <a:cs typeface="Cambria"/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dirty="0">
              <a:latin typeface="Cambria"/>
              <a:cs typeface="Cambria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latin typeface="Cambria"/>
              <a:cs typeface="Cambria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Revision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: Latin 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declensions</a:t>
            </a:r>
            <a:endParaRPr lang="cs-CZ" alt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388" y="1527175"/>
            <a:ext cx="8785225" cy="4854575"/>
          </a:xfrm>
        </p:spPr>
        <p:txBody>
          <a:bodyPr/>
          <a:lstStyle/>
          <a:p>
            <a:r>
              <a:rPr lang="en-US" altLang="cs-CZ" sz="26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How do </a:t>
            </a:r>
            <a:r>
              <a:rPr lang="cs-CZ" altLang="cs-CZ" sz="26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</a:t>
            </a:r>
            <a:r>
              <a:rPr lang="en-US" altLang="cs-CZ" sz="2600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cs-CZ" sz="26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decide to what declension </a:t>
            </a:r>
            <a:r>
              <a:rPr lang="cs-CZ" altLang="cs-CZ" sz="2600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 Latin </a:t>
            </a:r>
            <a:r>
              <a:rPr lang="cs-CZ" altLang="cs-CZ" sz="2600" dirty="0" err="1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noun</a:t>
            </a:r>
            <a:r>
              <a:rPr lang="en-US" altLang="cs-CZ" sz="2600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cs-CZ" sz="26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belongs?</a:t>
            </a:r>
            <a:endParaRPr lang="cs-CZ" altLang="cs-CZ" sz="2600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lvl="1"/>
            <a:r>
              <a:rPr lang="cs-CZ" altLang="cs-CZ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</a:t>
            </a:r>
            <a:r>
              <a:rPr lang="cs-CZ" altLang="cs-CZ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 the </a:t>
            </a:r>
            <a:r>
              <a:rPr lang="cs-CZ" altLang="cs-CZ" dirty="0" err="1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basis</a:t>
            </a:r>
            <a:r>
              <a:rPr lang="cs-CZ" altLang="cs-CZ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of the </a:t>
            </a:r>
            <a:r>
              <a:rPr lang="cs-CZ" altLang="cs-CZ" dirty="0" err="1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ending</a:t>
            </a:r>
            <a:r>
              <a:rPr lang="cs-CZ" altLang="cs-CZ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of genitive </a:t>
            </a:r>
            <a:r>
              <a:rPr lang="cs-CZ" altLang="cs-CZ" dirty="0" err="1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singular</a:t>
            </a:r>
            <a:endParaRPr lang="en-US" altLang="cs-CZ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r>
              <a:rPr lang="en-US" altLang="cs-CZ" sz="26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What are the genitive endings of Latin declensions?</a:t>
            </a:r>
            <a:endParaRPr lang="cs-CZ" altLang="cs-CZ" sz="2600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endParaRPr lang="cs-CZ" altLang="cs-CZ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endParaRPr lang="cs-CZ" altLang="cs-CZ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endParaRPr lang="cs-CZ" altLang="cs-CZ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endParaRPr lang="cs-CZ" altLang="cs-CZ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endParaRPr lang="cs-CZ" alt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3" y="3141663"/>
            <a:ext cx="8504237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Revision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: Latin 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declensions</a:t>
            </a:r>
            <a:endParaRPr lang="cs-CZ" alt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latin typeface="Cambria"/>
                <a:cs typeface="Cambria"/>
              </a:rPr>
              <a:t>What is </a:t>
            </a:r>
            <a:r>
              <a:rPr lang="cs-CZ" dirty="0" smtClean="0">
                <a:latin typeface="Cambria"/>
                <a:cs typeface="Cambria"/>
              </a:rPr>
              <a:t>the </a:t>
            </a:r>
            <a:r>
              <a:rPr lang="en-US" dirty="0" smtClean="0">
                <a:latin typeface="Cambria"/>
                <a:cs typeface="Cambria"/>
              </a:rPr>
              <a:t>stem</a:t>
            </a:r>
            <a:r>
              <a:rPr lang="cs-CZ" dirty="0" smtClean="0">
                <a:latin typeface="Cambria"/>
                <a:cs typeface="Cambria"/>
              </a:rPr>
              <a:t> of a Latin </a:t>
            </a:r>
            <a:r>
              <a:rPr lang="cs-CZ" dirty="0" err="1" smtClean="0">
                <a:latin typeface="Cambria"/>
                <a:cs typeface="Cambria"/>
              </a:rPr>
              <a:t>word</a:t>
            </a:r>
            <a:r>
              <a:rPr lang="en-US" dirty="0" smtClean="0">
                <a:latin typeface="Cambria"/>
                <a:cs typeface="Cambria"/>
              </a:rPr>
              <a:t>?</a:t>
            </a:r>
            <a:endParaRPr lang="cs-CZ" dirty="0">
              <a:latin typeface="Cambria"/>
              <a:cs typeface="Cambria"/>
            </a:endParaRP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 smtClean="0"/>
              <a:t>a </a:t>
            </a:r>
            <a:r>
              <a:rPr lang="cs-CZ" dirty="0" err="1" smtClean="0"/>
              <a:t>form</a:t>
            </a:r>
            <a:r>
              <a:rPr lang="en-US" dirty="0" smtClean="0"/>
              <a:t> to </a:t>
            </a:r>
            <a:r>
              <a:rPr lang="en-US" dirty="0"/>
              <a:t>which </a:t>
            </a:r>
            <a:r>
              <a:rPr lang="cs-CZ" dirty="0" err="1" smtClean="0"/>
              <a:t>individual</a:t>
            </a:r>
            <a:r>
              <a:rPr lang="cs-CZ" dirty="0" smtClean="0"/>
              <a:t> case </a:t>
            </a:r>
            <a:r>
              <a:rPr lang="cs-CZ" dirty="0" err="1" smtClean="0"/>
              <a:t>endings</a:t>
            </a:r>
            <a:r>
              <a:rPr lang="en-US" dirty="0" smtClean="0"/>
              <a:t> </a:t>
            </a:r>
            <a:r>
              <a:rPr lang="cs-CZ" dirty="0" smtClean="0"/>
              <a:t>are </a:t>
            </a:r>
            <a:r>
              <a:rPr lang="en-US" dirty="0" smtClean="0"/>
              <a:t>attached</a:t>
            </a:r>
            <a:endParaRPr lang="cs-CZ" dirty="0" smtClean="0"/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>
                <a:latin typeface="Cambria"/>
                <a:cs typeface="Cambria"/>
              </a:rPr>
              <a:t>a</a:t>
            </a:r>
            <a:r>
              <a:rPr lang="cs-CZ" dirty="0" smtClean="0">
                <a:latin typeface="Cambria"/>
                <a:cs typeface="Cambria"/>
              </a:rPr>
              <a:t> part of the </a:t>
            </a:r>
            <a:r>
              <a:rPr lang="cs-CZ" dirty="0" err="1" smtClean="0">
                <a:latin typeface="Cambria"/>
                <a:cs typeface="Cambria"/>
              </a:rPr>
              <a:t>word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err="1" smtClean="0">
                <a:latin typeface="Cambria"/>
                <a:cs typeface="Cambria"/>
              </a:rPr>
              <a:t>which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err="1" smtClean="0">
                <a:latin typeface="Cambria"/>
                <a:cs typeface="Cambria"/>
              </a:rPr>
              <a:t>remains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err="1" smtClean="0">
                <a:latin typeface="Cambria"/>
                <a:cs typeface="Cambria"/>
              </a:rPr>
              <a:t>after</a:t>
            </a:r>
            <a:r>
              <a:rPr lang="cs-CZ" dirty="0" smtClean="0">
                <a:latin typeface="Cambria"/>
                <a:cs typeface="Cambria"/>
              </a:rPr>
              <a:t> the </a:t>
            </a:r>
            <a:r>
              <a:rPr lang="cs-CZ" dirty="0" err="1" smtClean="0">
                <a:latin typeface="Cambria"/>
                <a:cs typeface="Cambria"/>
              </a:rPr>
              <a:t>removal</a:t>
            </a:r>
            <a:r>
              <a:rPr lang="cs-CZ" dirty="0" smtClean="0">
                <a:latin typeface="Cambria"/>
                <a:cs typeface="Cambria"/>
              </a:rPr>
              <a:t> of the </a:t>
            </a:r>
            <a:r>
              <a:rPr lang="cs-CZ" dirty="0" err="1" smtClean="0">
                <a:latin typeface="Cambria"/>
                <a:cs typeface="Cambria"/>
              </a:rPr>
              <a:t>ending</a:t>
            </a:r>
            <a:r>
              <a:rPr lang="cs-CZ" dirty="0" smtClean="0">
                <a:latin typeface="Cambria"/>
                <a:cs typeface="Cambria"/>
              </a:rPr>
              <a:t> of genitive </a:t>
            </a:r>
            <a:r>
              <a:rPr lang="cs-CZ" dirty="0" err="1" smtClean="0">
                <a:latin typeface="Cambria"/>
                <a:cs typeface="Cambria"/>
              </a:rPr>
              <a:t>singular</a:t>
            </a:r>
            <a:endParaRPr lang="en-US" dirty="0">
              <a:latin typeface="Cambria"/>
              <a:cs typeface="Cambria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latin typeface="Cambria"/>
                <a:cs typeface="Cambria"/>
              </a:rPr>
              <a:t>How can we identify the stem of a Latin noun?</a:t>
            </a:r>
            <a:endParaRPr lang="cs-CZ" dirty="0">
              <a:latin typeface="Cambria"/>
              <a:cs typeface="Cambria"/>
            </a:endParaRP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 err="1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we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 </a:t>
            </a:r>
            <a:r>
              <a:rPr lang="cs-CZ" dirty="0" err="1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take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 </a:t>
            </a:r>
            <a:r>
              <a:rPr lang="cs-CZ" dirty="0" smtClean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the genitive </a:t>
            </a:r>
            <a:r>
              <a:rPr lang="cs-CZ" dirty="0" err="1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form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 </a:t>
            </a:r>
            <a:r>
              <a:rPr lang="cs-CZ" dirty="0" smtClean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(</a:t>
            </a:r>
            <a:r>
              <a:rPr lang="cs-CZ" dirty="0" err="1" smtClean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sg</a:t>
            </a:r>
            <a:r>
              <a:rPr lang="cs-CZ" dirty="0" smtClean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.) and </a:t>
            </a:r>
            <a:r>
              <a:rPr lang="en-US" altLang="cs-CZ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remove </a:t>
            </a:r>
            <a:r>
              <a:rPr lang="en-US" altLang="cs-CZ" dirty="0">
                <a:solidFill>
                  <a:schemeClr val="accent1"/>
                </a:solidFill>
                <a:latin typeface="Cambria" panose="02040503050406030204" pitchFamily="18" charset="0"/>
              </a:rPr>
              <a:t>the genitive ending</a:t>
            </a:r>
            <a:endParaRPr lang="cs-CZ" altLang="cs-CZ" dirty="0">
              <a:solidFill>
                <a:schemeClr val="accent1"/>
              </a:solidFill>
              <a:latin typeface="Cambria" panose="02040503050406030204" pitchFamily="18" charset="0"/>
            </a:endParaRP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err="1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vena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,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cs typeface="Cambria"/>
              </a:rPr>
              <a:t>ven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-</a:t>
            </a:r>
            <a:r>
              <a:rPr lang="cs-CZ" dirty="0" err="1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ae</a:t>
            </a:r>
            <a:endParaRPr lang="cs-CZ" dirty="0">
              <a:solidFill>
                <a:schemeClr val="accent1"/>
              </a:solidFill>
              <a:latin typeface="Cambria" panose="02040503050406030204" pitchFamily="18" charset="0"/>
              <a:cs typeface="Cambria"/>
            </a:endParaRP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err="1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musculus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, 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cs typeface="Cambria"/>
              </a:rPr>
              <a:t>muscul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-i; </a:t>
            </a:r>
            <a:r>
              <a:rPr lang="cs-CZ" dirty="0" err="1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diameter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,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cs typeface="Cambria"/>
              </a:rPr>
              <a:t>diametr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-i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err="1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auris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,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cs typeface="Cambria"/>
              </a:rPr>
              <a:t>aur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-</a:t>
            </a:r>
            <a:r>
              <a:rPr lang="cs-CZ" dirty="0" err="1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is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; corpus, 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cs typeface="Cambria"/>
              </a:rPr>
              <a:t>corpor</a:t>
            </a:r>
            <a:r>
              <a:rPr lang="cs-CZ" dirty="0" err="1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-is</a:t>
            </a:r>
            <a:endParaRPr lang="cs-CZ" dirty="0">
              <a:solidFill>
                <a:schemeClr val="accent1"/>
              </a:solidFill>
              <a:latin typeface="Cambria" panose="02040503050406030204" pitchFamily="18" charset="0"/>
              <a:cs typeface="Cambria"/>
            </a:endParaRP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err="1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arcus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, 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cs typeface="Cambria"/>
              </a:rPr>
              <a:t>arc</a:t>
            </a:r>
            <a:r>
              <a:rPr lang="cs-CZ" dirty="0" err="1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-us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; genu,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cs typeface="Cambria"/>
              </a:rPr>
              <a:t>gen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-</a:t>
            </a:r>
            <a:r>
              <a:rPr lang="cs-CZ" dirty="0" err="1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us</a:t>
            </a:r>
            <a:endParaRPr lang="cs-CZ" dirty="0">
              <a:solidFill>
                <a:schemeClr val="accent1"/>
              </a:solidFill>
              <a:latin typeface="Cambria" panose="02040503050406030204" pitchFamily="18" charset="0"/>
              <a:cs typeface="Cambria"/>
            </a:endParaRP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facies, 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cs typeface="Cambria"/>
              </a:rPr>
              <a:t>faci</a:t>
            </a:r>
            <a:r>
              <a:rPr lang="cs-CZ" dirty="0" err="1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-ei</a:t>
            </a:r>
            <a:endParaRPr lang="cs-CZ" dirty="0">
              <a:solidFill>
                <a:schemeClr val="accent1"/>
              </a:solidFill>
              <a:latin typeface="Cambria" panose="02040503050406030204" pitchFamily="18" charset="0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404664"/>
            <a:ext cx="8534400" cy="758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Practice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: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give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 the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declensions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 of the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nouns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/>
            </a:r>
            <a:br>
              <a:rPr lang="cs-CZ" dirty="0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</a:br>
            <a:r>
              <a:rPr lang="cs-CZ" sz="3100" dirty="0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(</a:t>
            </a:r>
            <a:r>
              <a:rPr lang="cs-CZ" sz="3100" dirty="0" err="1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cf</a:t>
            </a:r>
            <a:r>
              <a:rPr lang="cs-CZ" sz="3100" dirty="0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. Handout 2, </a:t>
            </a:r>
            <a:r>
              <a:rPr lang="cs-CZ" sz="3100" dirty="0" err="1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task</a:t>
            </a:r>
            <a:r>
              <a:rPr lang="cs-CZ" sz="3100" dirty="0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 2)</a:t>
            </a:r>
            <a:endParaRPr lang="en-US" sz="3100" dirty="0">
              <a:solidFill>
                <a:schemeClr val="accent3">
                  <a:lumMod val="7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numCol="3" rtlCol="0">
            <a:normAutofit fontScale="62500" lnSpcReduction="20000"/>
          </a:bodyPr>
          <a:lstStyle/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dirty="0">
                <a:latin typeface="Cambria"/>
                <a:ea typeface="+mn-ea"/>
                <a:cs typeface="Cambria"/>
              </a:rPr>
              <a:t>0. </a:t>
            </a:r>
            <a:r>
              <a:rPr lang="en-GB" b="1" dirty="0">
                <a:latin typeface="Cambria"/>
                <a:ea typeface="+mn-ea"/>
                <a:cs typeface="Cambria"/>
              </a:rPr>
              <a:t>corpus, </a:t>
            </a:r>
            <a:r>
              <a:rPr lang="en-GB" b="1" dirty="0" err="1">
                <a:latin typeface="Cambria"/>
                <a:ea typeface="+mn-ea"/>
                <a:cs typeface="Cambria"/>
              </a:rPr>
              <a:t>oris</a:t>
            </a:r>
            <a:r>
              <a:rPr lang="en-GB" b="1" dirty="0">
                <a:latin typeface="Cambria"/>
                <a:ea typeface="+mn-ea"/>
                <a:cs typeface="Cambria"/>
              </a:rPr>
              <a:t>, n.</a:t>
            </a:r>
            <a:endParaRPr lang="en-GB" dirty="0">
              <a:latin typeface="Cambria"/>
              <a:ea typeface="+mn-ea"/>
              <a:cs typeface="Cambria"/>
            </a:endParaRP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s-ES_tradnl" dirty="0">
                <a:latin typeface="Cambria"/>
                <a:ea typeface="+mn-ea"/>
                <a:cs typeface="Cambria"/>
              </a:rPr>
              <a:t>    </a:t>
            </a:r>
            <a:r>
              <a:rPr lang="es-ES_tradnl" b="1" dirty="0">
                <a:latin typeface="Cambria"/>
                <a:ea typeface="+mn-ea"/>
                <a:cs typeface="Cambria"/>
              </a:rPr>
              <a:t>cutis, </a:t>
            </a:r>
            <a:r>
              <a:rPr lang="es-ES_tradnl" b="1" dirty="0" err="1">
                <a:latin typeface="Cambria"/>
                <a:ea typeface="+mn-ea"/>
                <a:cs typeface="Cambria"/>
              </a:rPr>
              <a:t>is</a:t>
            </a:r>
            <a:r>
              <a:rPr lang="es-ES_tradnl" b="1" dirty="0">
                <a:latin typeface="Cambria"/>
                <a:ea typeface="+mn-ea"/>
                <a:cs typeface="Cambria"/>
              </a:rPr>
              <a:t>, f.</a:t>
            </a:r>
            <a:r>
              <a:rPr lang="es-ES_tradnl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s-ES_tradnl" dirty="0">
                <a:latin typeface="Cambria"/>
                <a:ea typeface="+mn-ea"/>
                <a:cs typeface="Cambria"/>
              </a:rPr>
              <a:t>1.</a:t>
            </a:r>
            <a:r>
              <a:rPr lang="es-ES_tradnl" b="1" dirty="0">
                <a:latin typeface="Cambria"/>
                <a:ea typeface="+mn-ea"/>
                <a:cs typeface="Cambria"/>
              </a:rPr>
              <a:t> </a:t>
            </a:r>
            <a:r>
              <a:rPr lang="es-ES_tradnl" b="1" dirty="0" err="1">
                <a:latin typeface="Cambria"/>
                <a:ea typeface="+mn-ea"/>
                <a:cs typeface="Cambria"/>
              </a:rPr>
              <a:t>caput</a:t>
            </a:r>
            <a:r>
              <a:rPr lang="es-ES_tradnl" b="1" dirty="0">
                <a:latin typeface="Cambria"/>
                <a:ea typeface="+mn-ea"/>
                <a:cs typeface="Cambria"/>
              </a:rPr>
              <a:t>, </a:t>
            </a:r>
            <a:r>
              <a:rPr lang="es-ES_tradnl" b="1" dirty="0" err="1">
                <a:latin typeface="Cambria"/>
                <a:ea typeface="+mn-ea"/>
                <a:cs typeface="Cambria"/>
              </a:rPr>
              <a:t>itis</a:t>
            </a:r>
            <a:r>
              <a:rPr lang="es-ES_tradnl" b="1" dirty="0">
                <a:latin typeface="Cambria"/>
                <a:ea typeface="+mn-ea"/>
                <a:cs typeface="Cambria"/>
              </a:rPr>
              <a:t>, n.</a:t>
            </a:r>
            <a:r>
              <a:rPr lang="es-ES_tradnl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s-ES_tradnl" dirty="0">
                <a:latin typeface="Cambria"/>
                <a:ea typeface="+mn-ea"/>
                <a:cs typeface="Cambria"/>
              </a:rPr>
              <a:t>2. </a:t>
            </a:r>
            <a:r>
              <a:rPr lang="es-ES_tradnl" b="1" dirty="0" err="1">
                <a:latin typeface="Cambria"/>
                <a:ea typeface="+mn-ea"/>
                <a:cs typeface="Cambria"/>
              </a:rPr>
              <a:t>capilli</a:t>
            </a:r>
            <a:r>
              <a:rPr lang="es-ES_tradnl" b="1" dirty="0">
                <a:latin typeface="Cambria"/>
                <a:ea typeface="+mn-ea"/>
                <a:cs typeface="Cambria"/>
              </a:rPr>
              <a:t>, </a:t>
            </a:r>
            <a:r>
              <a:rPr lang="es-ES_tradnl" b="1" dirty="0" err="1">
                <a:latin typeface="Cambria"/>
                <a:ea typeface="+mn-ea"/>
                <a:cs typeface="Cambria"/>
              </a:rPr>
              <a:t>orum</a:t>
            </a:r>
            <a:r>
              <a:rPr lang="es-ES_tradnl" b="1" dirty="0">
                <a:latin typeface="Cambria"/>
                <a:ea typeface="+mn-ea"/>
                <a:cs typeface="Cambria"/>
              </a:rPr>
              <a:t>, m.</a:t>
            </a:r>
            <a:r>
              <a:rPr lang="es-ES_tradnl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s-ES_tradnl" dirty="0">
                <a:latin typeface="Cambria"/>
                <a:ea typeface="+mn-ea"/>
                <a:cs typeface="Cambria"/>
              </a:rPr>
              <a:t>3. </a:t>
            </a:r>
            <a:r>
              <a:rPr lang="es-ES_tradnl" b="1" dirty="0">
                <a:latin typeface="Cambria"/>
                <a:ea typeface="+mn-ea"/>
                <a:cs typeface="Cambria"/>
              </a:rPr>
              <a:t>facies, </a:t>
            </a:r>
            <a:r>
              <a:rPr lang="es-ES_tradnl" b="1" dirty="0" err="1">
                <a:latin typeface="Cambria"/>
                <a:ea typeface="+mn-ea"/>
                <a:cs typeface="Cambria"/>
              </a:rPr>
              <a:t>ei</a:t>
            </a:r>
            <a:r>
              <a:rPr lang="es-ES_tradnl" b="1" dirty="0">
                <a:latin typeface="Cambria"/>
                <a:ea typeface="+mn-ea"/>
                <a:cs typeface="Cambria"/>
              </a:rPr>
              <a:t>, f.</a:t>
            </a:r>
            <a:endParaRPr lang="es-ES_tradnl" dirty="0">
              <a:latin typeface="Cambria"/>
              <a:ea typeface="+mn-ea"/>
              <a:cs typeface="Cambria"/>
            </a:endParaRP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s-ES_tradnl" dirty="0">
                <a:latin typeface="Cambria"/>
                <a:ea typeface="+mn-ea"/>
                <a:cs typeface="Cambria"/>
              </a:rPr>
              <a:t>4. </a:t>
            </a:r>
            <a:r>
              <a:rPr lang="es-ES_tradnl" b="1" dirty="0">
                <a:latin typeface="Cambria"/>
                <a:ea typeface="+mn-ea"/>
                <a:cs typeface="Cambria"/>
              </a:rPr>
              <a:t>os, oris, n.</a:t>
            </a:r>
            <a:endParaRPr lang="es-ES_tradnl" dirty="0">
              <a:latin typeface="Cambria"/>
              <a:ea typeface="+mn-ea"/>
              <a:cs typeface="Cambria"/>
            </a:endParaRP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s-ES_tradnl" dirty="0">
                <a:latin typeface="Cambria"/>
                <a:ea typeface="+mn-ea"/>
                <a:cs typeface="Cambria"/>
              </a:rPr>
              <a:t>    </a:t>
            </a:r>
            <a:r>
              <a:rPr lang="es-ES_tradnl" b="1" dirty="0" err="1">
                <a:latin typeface="Cambria"/>
                <a:ea typeface="+mn-ea"/>
                <a:cs typeface="Cambria"/>
              </a:rPr>
              <a:t>lingua</a:t>
            </a:r>
            <a:r>
              <a:rPr lang="es-ES_tradnl" b="1" dirty="0">
                <a:latin typeface="Cambria"/>
                <a:ea typeface="+mn-ea"/>
                <a:cs typeface="Cambria"/>
              </a:rPr>
              <a:t>, </a:t>
            </a:r>
            <a:r>
              <a:rPr lang="es-ES_tradnl" b="1" dirty="0" err="1">
                <a:latin typeface="Cambria"/>
                <a:ea typeface="+mn-ea"/>
                <a:cs typeface="Cambria"/>
              </a:rPr>
              <a:t>ae</a:t>
            </a:r>
            <a:r>
              <a:rPr lang="es-ES_tradnl" b="1" dirty="0">
                <a:latin typeface="Cambria"/>
                <a:ea typeface="+mn-ea"/>
                <a:cs typeface="Cambria"/>
              </a:rPr>
              <a:t>, f.</a:t>
            </a:r>
            <a:r>
              <a:rPr lang="es-ES_tradnl" dirty="0">
                <a:latin typeface="Cambria"/>
                <a:ea typeface="+mn-ea"/>
                <a:cs typeface="Cambria"/>
              </a:rPr>
              <a:t>	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s-ES_tradnl" dirty="0">
                <a:latin typeface="Cambria"/>
                <a:ea typeface="+mn-ea"/>
                <a:cs typeface="Cambria"/>
              </a:rPr>
              <a:t>5. </a:t>
            </a:r>
            <a:r>
              <a:rPr lang="es-ES_tradnl" b="1" dirty="0">
                <a:latin typeface="Cambria"/>
                <a:ea typeface="+mn-ea"/>
                <a:cs typeface="Cambria"/>
              </a:rPr>
              <a:t>mentum, i, n.</a:t>
            </a:r>
            <a:r>
              <a:rPr lang="es-ES_tradnl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s-ES_tradnl" dirty="0">
                <a:latin typeface="Cambria"/>
                <a:ea typeface="+mn-ea"/>
                <a:cs typeface="Cambria"/>
              </a:rPr>
              <a:t>6. </a:t>
            </a:r>
            <a:r>
              <a:rPr lang="es-ES_tradnl" b="1" dirty="0" err="1">
                <a:latin typeface="Cambria"/>
                <a:ea typeface="+mn-ea"/>
                <a:cs typeface="Cambria"/>
              </a:rPr>
              <a:t>axilla</a:t>
            </a:r>
            <a:r>
              <a:rPr lang="es-ES_tradnl" b="1" dirty="0">
                <a:latin typeface="Cambria"/>
                <a:ea typeface="+mn-ea"/>
                <a:cs typeface="Cambria"/>
              </a:rPr>
              <a:t>, </a:t>
            </a:r>
            <a:r>
              <a:rPr lang="es-ES_tradnl" b="1" dirty="0" err="1">
                <a:latin typeface="Cambria"/>
                <a:ea typeface="+mn-ea"/>
                <a:cs typeface="Cambria"/>
              </a:rPr>
              <a:t>ae</a:t>
            </a:r>
            <a:r>
              <a:rPr lang="es-ES_tradnl" b="1" dirty="0">
                <a:latin typeface="Cambria"/>
                <a:ea typeface="+mn-ea"/>
                <a:cs typeface="Cambria"/>
              </a:rPr>
              <a:t>, f.</a:t>
            </a:r>
            <a:r>
              <a:rPr lang="es-ES_tradnl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s-ES_tradnl" dirty="0">
                <a:latin typeface="Cambria"/>
                <a:ea typeface="+mn-ea"/>
                <a:cs typeface="Cambria"/>
              </a:rPr>
              <a:t>7. </a:t>
            </a:r>
            <a:r>
              <a:rPr lang="es-ES_tradnl" b="1" dirty="0" err="1">
                <a:latin typeface="Cambria"/>
                <a:ea typeface="+mn-ea"/>
                <a:cs typeface="Cambria"/>
              </a:rPr>
              <a:t>brachium</a:t>
            </a:r>
            <a:r>
              <a:rPr lang="es-ES_tradnl" b="1" dirty="0">
                <a:latin typeface="Cambria"/>
                <a:ea typeface="+mn-ea"/>
                <a:cs typeface="Cambria"/>
              </a:rPr>
              <a:t>, ii, n.</a:t>
            </a:r>
            <a:r>
              <a:rPr lang="es-ES_tradnl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s-ES_tradnl" dirty="0">
                <a:latin typeface="Cambria"/>
                <a:ea typeface="+mn-ea"/>
                <a:cs typeface="Cambria"/>
              </a:rPr>
              <a:t>8. </a:t>
            </a:r>
            <a:r>
              <a:rPr lang="es-ES_tradnl" b="1" dirty="0" err="1">
                <a:latin typeface="Cambria"/>
                <a:ea typeface="+mn-ea"/>
                <a:cs typeface="Cambria"/>
              </a:rPr>
              <a:t>cubitus</a:t>
            </a:r>
            <a:r>
              <a:rPr lang="es-ES_tradnl" b="1" dirty="0">
                <a:latin typeface="Cambria"/>
                <a:ea typeface="+mn-ea"/>
                <a:cs typeface="Cambria"/>
              </a:rPr>
              <a:t>, i, m.</a:t>
            </a:r>
            <a:r>
              <a:rPr lang="es-ES_tradnl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s-ES_tradnl" dirty="0">
                <a:latin typeface="Cambria"/>
                <a:ea typeface="+mn-ea"/>
                <a:cs typeface="Cambria"/>
              </a:rPr>
              <a:t>9. </a:t>
            </a:r>
            <a:r>
              <a:rPr lang="es-ES_tradnl" b="1" dirty="0" err="1">
                <a:latin typeface="Cambria"/>
                <a:ea typeface="+mn-ea"/>
                <a:cs typeface="Cambria"/>
              </a:rPr>
              <a:t>antebrachium</a:t>
            </a:r>
            <a:r>
              <a:rPr lang="es-ES_tradnl" b="1" dirty="0">
                <a:latin typeface="Cambria"/>
                <a:ea typeface="+mn-ea"/>
                <a:cs typeface="Cambria"/>
              </a:rPr>
              <a:t>, ii, n.</a:t>
            </a:r>
            <a:r>
              <a:rPr lang="es-ES_tradnl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s-ES_tradnl" dirty="0">
                <a:latin typeface="Cambria"/>
                <a:ea typeface="+mn-ea"/>
                <a:cs typeface="Cambria"/>
              </a:rPr>
              <a:t>10. </a:t>
            </a:r>
            <a:r>
              <a:rPr lang="es-ES_tradnl" b="1" dirty="0" err="1">
                <a:latin typeface="Cambria"/>
                <a:ea typeface="+mn-ea"/>
                <a:cs typeface="Cambria"/>
              </a:rPr>
              <a:t>carpus</a:t>
            </a:r>
            <a:r>
              <a:rPr lang="es-ES_tradnl" b="1" dirty="0">
                <a:latin typeface="Cambria"/>
                <a:ea typeface="+mn-ea"/>
                <a:cs typeface="Cambria"/>
              </a:rPr>
              <a:t>, i, m.</a:t>
            </a:r>
            <a:r>
              <a:rPr lang="es-ES_tradnl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s-ES_tradnl" dirty="0">
                <a:latin typeface="Cambria"/>
                <a:ea typeface="+mn-ea"/>
                <a:cs typeface="Cambria"/>
              </a:rPr>
              <a:t>11. </a:t>
            </a:r>
            <a:r>
              <a:rPr lang="es-ES_tradnl" b="1" dirty="0" err="1">
                <a:latin typeface="Cambria"/>
                <a:ea typeface="+mn-ea"/>
                <a:cs typeface="Cambria"/>
              </a:rPr>
              <a:t>pollex</a:t>
            </a:r>
            <a:r>
              <a:rPr lang="es-ES_tradnl" b="1" dirty="0">
                <a:latin typeface="Cambria"/>
                <a:ea typeface="+mn-ea"/>
                <a:cs typeface="Cambria"/>
              </a:rPr>
              <a:t>, </a:t>
            </a:r>
            <a:r>
              <a:rPr lang="es-ES_tradnl" b="1" dirty="0" err="1">
                <a:latin typeface="Cambria"/>
                <a:ea typeface="+mn-ea"/>
                <a:cs typeface="Cambria"/>
              </a:rPr>
              <a:t>icis</a:t>
            </a:r>
            <a:r>
              <a:rPr lang="es-ES_tradnl" b="1" dirty="0">
                <a:latin typeface="Cambria"/>
                <a:ea typeface="+mn-ea"/>
                <a:cs typeface="Cambria"/>
              </a:rPr>
              <a:t>, m.</a:t>
            </a:r>
            <a:r>
              <a:rPr lang="es-ES_tradnl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s-ES_tradnl" dirty="0">
                <a:latin typeface="Cambria"/>
                <a:ea typeface="+mn-ea"/>
                <a:cs typeface="Cambria"/>
              </a:rPr>
              <a:t>12. </a:t>
            </a:r>
            <a:r>
              <a:rPr lang="es-ES_tradnl" b="1" dirty="0">
                <a:latin typeface="Cambria"/>
                <a:ea typeface="+mn-ea"/>
                <a:cs typeface="Cambria"/>
              </a:rPr>
              <a:t>palma, </a:t>
            </a:r>
            <a:r>
              <a:rPr lang="es-ES_tradnl" b="1" dirty="0" err="1">
                <a:latin typeface="Cambria"/>
                <a:ea typeface="+mn-ea"/>
                <a:cs typeface="Cambria"/>
              </a:rPr>
              <a:t>ae</a:t>
            </a:r>
            <a:r>
              <a:rPr lang="es-ES_tradnl" b="1" dirty="0">
                <a:latin typeface="Cambria"/>
                <a:ea typeface="+mn-ea"/>
                <a:cs typeface="Cambria"/>
              </a:rPr>
              <a:t>, f.</a:t>
            </a:r>
            <a:r>
              <a:rPr lang="es-ES_tradnl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nb-NO" dirty="0">
                <a:latin typeface="Cambria"/>
                <a:ea typeface="+mn-ea"/>
                <a:cs typeface="Cambria"/>
              </a:rPr>
              <a:t>13.,18. </a:t>
            </a:r>
            <a:r>
              <a:rPr lang="nb-NO" b="1" dirty="0" err="1">
                <a:latin typeface="Cambria"/>
                <a:ea typeface="+mn-ea"/>
                <a:cs typeface="Cambria"/>
              </a:rPr>
              <a:t>digitus</a:t>
            </a:r>
            <a:r>
              <a:rPr lang="nb-NO" b="1" dirty="0">
                <a:latin typeface="Cambria"/>
                <a:ea typeface="+mn-ea"/>
                <a:cs typeface="Cambria"/>
              </a:rPr>
              <a:t>, i, m.</a:t>
            </a:r>
            <a:r>
              <a:rPr lang="nb-NO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nb-NO" dirty="0">
                <a:latin typeface="Cambria"/>
                <a:ea typeface="+mn-ea"/>
                <a:cs typeface="Cambria"/>
              </a:rPr>
              <a:t>14. </a:t>
            </a:r>
            <a:r>
              <a:rPr lang="nb-NO" b="1" dirty="0" err="1">
                <a:latin typeface="Cambria"/>
                <a:ea typeface="+mn-ea"/>
                <a:cs typeface="Cambria"/>
              </a:rPr>
              <a:t>sulcus</a:t>
            </a:r>
            <a:r>
              <a:rPr lang="nb-NO" b="1" dirty="0">
                <a:latin typeface="Cambria"/>
                <a:ea typeface="+mn-ea"/>
                <a:cs typeface="Cambria"/>
              </a:rPr>
              <a:t>, i, m.</a:t>
            </a:r>
            <a:r>
              <a:rPr lang="nb-NO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latin typeface="Cambria"/>
                <a:ea typeface="+mn-ea"/>
                <a:cs typeface="Cambria"/>
              </a:rPr>
              <a:t>15.,28. </a:t>
            </a:r>
            <a:r>
              <a:rPr lang="en-US" b="1" dirty="0">
                <a:latin typeface="Cambria"/>
                <a:ea typeface="+mn-ea"/>
                <a:cs typeface="Cambria"/>
              </a:rPr>
              <a:t>penis, is m.</a:t>
            </a:r>
            <a:r>
              <a:rPr lang="en-US" dirty="0">
                <a:latin typeface="Cambria"/>
                <a:ea typeface="+mn-ea"/>
                <a:cs typeface="Cambria"/>
              </a:rPr>
              <a:t> 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latin typeface="Cambria"/>
                <a:ea typeface="+mn-ea"/>
                <a:cs typeface="Cambria"/>
              </a:rPr>
              <a:t>16. </a:t>
            </a:r>
            <a:r>
              <a:rPr lang="en-US" b="1" dirty="0">
                <a:latin typeface="Cambria"/>
                <a:ea typeface="+mn-ea"/>
                <a:cs typeface="Cambria"/>
              </a:rPr>
              <a:t>femur, </a:t>
            </a:r>
            <a:r>
              <a:rPr lang="en-US" b="1" dirty="0" err="1">
                <a:latin typeface="Cambria"/>
                <a:ea typeface="+mn-ea"/>
                <a:cs typeface="Cambria"/>
              </a:rPr>
              <a:t>oris</a:t>
            </a:r>
            <a:r>
              <a:rPr lang="en-US" b="1" dirty="0">
                <a:latin typeface="Cambria"/>
                <a:ea typeface="+mn-ea"/>
                <a:cs typeface="Cambria"/>
              </a:rPr>
              <a:t>, n.</a:t>
            </a:r>
            <a:r>
              <a:rPr lang="en-US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fi-FI" dirty="0">
                <a:latin typeface="Cambria"/>
                <a:ea typeface="+mn-ea"/>
                <a:cs typeface="Cambria"/>
              </a:rPr>
              <a:t>17. </a:t>
            </a:r>
            <a:r>
              <a:rPr lang="fi-FI" b="1" dirty="0" err="1">
                <a:latin typeface="Cambria"/>
                <a:ea typeface="+mn-ea"/>
                <a:cs typeface="Cambria"/>
              </a:rPr>
              <a:t>genu</a:t>
            </a:r>
            <a:r>
              <a:rPr lang="fi-FI" b="1" dirty="0">
                <a:latin typeface="Cambria"/>
                <a:ea typeface="+mn-ea"/>
                <a:cs typeface="Cambria"/>
              </a:rPr>
              <a:t>, us, n.</a:t>
            </a:r>
            <a:r>
              <a:rPr lang="fi-FI" dirty="0">
                <a:latin typeface="Cambria"/>
                <a:ea typeface="+mn-ea"/>
                <a:cs typeface="Cambria"/>
              </a:rPr>
              <a:t> 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fi-FI" dirty="0">
                <a:latin typeface="Cambria"/>
                <a:ea typeface="+mn-ea"/>
                <a:cs typeface="Cambria"/>
              </a:rPr>
              <a:t>19. </a:t>
            </a:r>
            <a:r>
              <a:rPr lang="fi-FI" b="1" dirty="0" err="1">
                <a:latin typeface="Cambria"/>
                <a:ea typeface="+mn-ea"/>
                <a:cs typeface="Cambria"/>
              </a:rPr>
              <a:t>frons</a:t>
            </a:r>
            <a:r>
              <a:rPr lang="fi-FI" b="1" dirty="0">
                <a:latin typeface="Cambria"/>
                <a:ea typeface="+mn-ea"/>
                <a:cs typeface="Cambria"/>
              </a:rPr>
              <a:t>, </a:t>
            </a:r>
            <a:r>
              <a:rPr lang="fi-FI" b="1" dirty="0" err="1">
                <a:latin typeface="Cambria"/>
                <a:ea typeface="+mn-ea"/>
                <a:cs typeface="Cambria"/>
              </a:rPr>
              <a:t>frontis</a:t>
            </a:r>
            <a:r>
              <a:rPr lang="fi-FI" b="1" dirty="0">
                <a:latin typeface="Cambria"/>
                <a:ea typeface="+mn-ea"/>
                <a:cs typeface="Cambria"/>
              </a:rPr>
              <a:t>, f.</a:t>
            </a:r>
            <a:r>
              <a:rPr lang="fi-FI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ro-RO" dirty="0">
                <a:latin typeface="Cambria"/>
                <a:ea typeface="+mn-ea"/>
                <a:cs typeface="Cambria"/>
              </a:rPr>
              <a:t>20. </a:t>
            </a:r>
            <a:r>
              <a:rPr lang="ro-RO" b="1" dirty="0">
                <a:latin typeface="Cambria"/>
                <a:ea typeface="+mn-ea"/>
                <a:cs typeface="Cambria"/>
              </a:rPr>
              <a:t>oculus, i, m.</a:t>
            </a:r>
            <a:r>
              <a:rPr lang="ro-RO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ro-RO" dirty="0">
                <a:latin typeface="Cambria"/>
                <a:ea typeface="+mn-ea"/>
                <a:cs typeface="Cambria"/>
              </a:rPr>
              <a:t>21. </a:t>
            </a:r>
            <a:r>
              <a:rPr lang="ro-RO" b="1" dirty="0">
                <a:latin typeface="Cambria"/>
                <a:ea typeface="+mn-ea"/>
                <a:cs typeface="Cambria"/>
              </a:rPr>
              <a:t>nasus, i, m.</a:t>
            </a:r>
            <a:r>
              <a:rPr lang="ro-RO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da-DK" dirty="0">
                <a:latin typeface="Cambria"/>
                <a:ea typeface="+mn-ea"/>
                <a:cs typeface="Cambria"/>
              </a:rPr>
              <a:t>22. </a:t>
            </a:r>
            <a:r>
              <a:rPr lang="da-DK" b="1" dirty="0" err="1">
                <a:latin typeface="Cambria"/>
                <a:ea typeface="+mn-ea"/>
                <a:cs typeface="Cambria"/>
              </a:rPr>
              <a:t>auris</a:t>
            </a:r>
            <a:r>
              <a:rPr lang="da-DK" b="1" dirty="0">
                <a:latin typeface="Cambria"/>
                <a:ea typeface="+mn-ea"/>
                <a:cs typeface="Cambria"/>
              </a:rPr>
              <a:t>, is, f.</a:t>
            </a:r>
            <a:r>
              <a:rPr lang="da-DK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da-DK" dirty="0">
                <a:latin typeface="Cambria"/>
                <a:ea typeface="+mn-ea"/>
                <a:cs typeface="Cambria"/>
              </a:rPr>
              <a:t>23. </a:t>
            </a:r>
            <a:r>
              <a:rPr lang="da-DK" b="1" dirty="0" err="1">
                <a:latin typeface="Cambria"/>
                <a:ea typeface="+mn-ea"/>
                <a:cs typeface="Cambria"/>
              </a:rPr>
              <a:t>bucca</a:t>
            </a:r>
            <a:r>
              <a:rPr lang="da-DK" b="1" dirty="0">
                <a:latin typeface="Cambria"/>
                <a:ea typeface="+mn-ea"/>
                <a:cs typeface="Cambria"/>
              </a:rPr>
              <a:t>, ae, f.</a:t>
            </a:r>
            <a:r>
              <a:rPr lang="da-DK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da-DK" dirty="0">
                <a:latin typeface="Cambria"/>
                <a:ea typeface="+mn-ea"/>
                <a:cs typeface="Cambria"/>
              </a:rPr>
              <a:t>24. </a:t>
            </a:r>
            <a:r>
              <a:rPr lang="da-DK" b="1" dirty="0" err="1">
                <a:latin typeface="Cambria"/>
                <a:ea typeface="+mn-ea"/>
                <a:cs typeface="Cambria"/>
              </a:rPr>
              <a:t>collum</a:t>
            </a:r>
            <a:r>
              <a:rPr lang="da-DK" b="1" dirty="0">
                <a:latin typeface="Cambria"/>
                <a:ea typeface="+mn-ea"/>
                <a:cs typeface="Cambria"/>
              </a:rPr>
              <a:t>, i, n.</a:t>
            </a:r>
            <a:endParaRPr lang="da-DK" dirty="0">
              <a:latin typeface="Cambria"/>
              <a:ea typeface="+mn-ea"/>
              <a:cs typeface="Cambria"/>
            </a:endParaRP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da-DK" b="1" dirty="0">
                <a:latin typeface="Cambria"/>
                <a:ea typeface="+mn-ea"/>
                <a:cs typeface="Cambria"/>
              </a:rPr>
              <a:t>       </a:t>
            </a:r>
            <a:r>
              <a:rPr lang="da-DK" b="1" dirty="0" err="1">
                <a:latin typeface="Cambria"/>
                <a:ea typeface="+mn-ea"/>
                <a:cs typeface="Cambria"/>
              </a:rPr>
              <a:t>cervix</a:t>
            </a:r>
            <a:r>
              <a:rPr lang="da-DK" b="1" dirty="0">
                <a:latin typeface="Cambria"/>
                <a:ea typeface="+mn-ea"/>
                <a:cs typeface="Cambria"/>
              </a:rPr>
              <a:t>, </a:t>
            </a:r>
            <a:r>
              <a:rPr lang="da-DK" b="1" dirty="0" err="1">
                <a:latin typeface="Cambria"/>
                <a:ea typeface="+mn-ea"/>
                <a:cs typeface="Cambria"/>
              </a:rPr>
              <a:t>icis</a:t>
            </a:r>
            <a:r>
              <a:rPr lang="da-DK" b="1" dirty="0">
                <a:latin typeface="Cambria"/>
                <a:ea typeface="+mn-ea"/>
                <a:cs typeface="Cambria"/>
              </a:rPr>
              <a:t>, f.</a:t>
            </a:r>
            <a:endParaRPr lang="da-DK" dirty="0">
              <a:latin typeface="Cambria"/>
              <a:ea typeface="+mn-ea"/>
              <a:cs typeface="Cambria"/>
            </a:endParaRP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da-DK" dirty="0">
                <a:latin typeface="Cambria"/>
                <a:ea typeface="+mn-ea"/>
                <a:cs typeface="Cambria"/>
              </a:rPr>
              <a:t>25. </a:t>
            </a:r>
            <a:r>
              <a:rPr lang="da-DK" b="1" dirty="0" err="1">
                <a:latin typeface="Cambria"/>
                <a:ea typeface="+mn-ea"/>
                <a:cs typeface="Cambria"/>
              </a:rPr>
              <a:t>pectus</a:t>
            </a:r>
            <a:r>
              <a:rPr lang="da-DK" b="1" dirty="0">
                <a:latin typeface="Cambria"/>
                <a:ea typeface="+mn-ea"/>
                <a:cs typeface="Cambria"/>
              </a:rPr>
              <a:t>, </a:t>
            </a:r>
            <a:r>
              <a:rPr lang="da-DK" b="1" dirty="0" err="1">
                <a:latin typeface="Cambria"/>
                <a:ea typeface="+mn-ea"/>
                <a:cs typeface="Cambria"/>
              </a:rPr>
              <a:t>oris</a:t>
            </a:r>
            <a:r>
              <a:rPr lang="da-DK" b="1" dirty="0">
                <a:latin typeface="Cambria"/>
                <a:ea typeface="+mn-ea"/>
                <a:cs typeface="Cambria"/>
              </a:rPr>
              <a:t>, n.</a:t>
            </a:r>
            <a:r>
              <a:rPr lang="da-DK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da-DK" dirty="0">
                <a:latin typeface="Cambria"/>
                <a:ea typeface="+mn-ea"/>
                <a:cs typeface="Cambria"/>
              </a:rPr>
              <a:t>26. </a:t>
            </a:r>
            <a:r>
              <a:rPr lang="da-DK" b="1" dirty="0">
                <a:latin typeface="Cambria"/>
                <a:ea typeface="+mn-ea"/>
                <a:cs typeface="Cambria"/>
              </a:rPr>
              <a:t>abdomen, </a:t>
            </a:r>
            <a:r>
              <a:rPr lang="da-DK" b="1" dirty="0" err="1">
                <a:latin typeface="Cambria"/>
                <a:ea typeface="+mn-ea"/>
                <a:cs typeface="Cambria"/>
              </a:rPr>
              <a:t>inis</a:t>
            </a:r>
            <a:r>
              <a:rPr lang="da-DK" b="1" dirty="0">
                <a:latin typeface="Cambria"/>
                <a:ea typeface="+mn-ea"/>
                <a:cs typeface="Cambria"/>
              </a:rPr>
              <a:t>, n.</a:t>
            </a:r>
            <a:r>
              <a:rPr lang="da-DK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da-DK" dirty="0">
                <a:latin typeface="Cambria"/>
                <a:ea typeface="+mn-ea"/>
                <a:cs typeface="Cambria"/>
              </a:rPr>
              <a:t>27. </a:t>
            </a:r>
            <a:r>
              <a:rPr lang="da-DK" b="1" dirty="0" err="1">
                <a:latin typeface="Cambria"/>
                <a:ea typeface="+mn-ea"/>
                <a:cs typeface="Cambria"/>
              </a:rPr>
              <a:t>hypogastrium</a:t>
            </a:r>
            <a:r>
              <a:rPr lang="da-DK" b="1" dirty="0">
                <a:latin typeface="Cambria"/>
                <a:ea typeface="+mn-ea"/>
                <a:cs typeface="Cambria"/>
              </a:rPr>
              <a:t>, </a:t>
            </a:r>
            <a:r>
              <a:rPr lang="da-DK" b="1" dirty="0" err="1">
                <a:latin typeface="Cambria"/>
                <a:ea typeface="+mn-ea"/>
                <a:cs typeface="Cambria"/>
              </a:rPr>
              <a:t>ii</a:t>
            </a:r>
            <a:r>
              <a:rPr lang="da-DK" b="1" dirty="0">
                <a:latin typeface="Cambria"/>
                <a:ea typeface="+mn-ea"/>
                <a:cs typeface="Cambria"/>
              </a:rPr>
              <a:t>, n.</a:t>
            </a:r>
            <a:endParaRPr lang="da-DK" dirty="0">
              <a:latin typeface="Cambria"/>
              <a:ea typeface="+mn-ea"/>
              <a:cs typeface="Cambria"/>
            </a:endParaRP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da-DK" dirty="0">
                <a:latin typeface="Cambria"/>
                <a:ea typeface="+mn-ea"/>
                <a:cs typeface="Cambria"/>
              </a:rPr>
              <a:t>29. </a:t>
            </a:r>
            <a:r>
              <a:rPr lang="da-DK" b="1" dirty="0" err="1">
                <a:latin typeface="Cambria"/>
                <a:ea typeface="+mn-ea"/>
                <a:cs typeface="Cambria"/>
              </a:rPr>
              <a:t>truncus</a:t>
            </a:r>
            <a:r>
              <a:rPr lang="da-DK" b="1" dirty="0">
                <a:latin typeface="Cambria"/>
                <a:ea typeface="+mn-ea"/>
                <a:cs typeface="Cambria"/>
              </a:rPr>
              <a:t>, i, m.</a:t>
            </a:r>
            <a:r>
              <a:rPr lang="da-DK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da-DK" dirty="0">
                <a:latin typeface="Cambria"/>
                <a:ea typeface="+mn-ea"/>
                <a:cs typeface="Cambria"/>
              </a:rPr>
              <a:t>30. </a:t>
            </a:r>
            <a:r>
              <a:rPr lang="da-DK" b="1" dirty="0">
                <a:latin typeface="Cambria"/>
                <a:ea typeface="+mn-ea"/>
                <a:cs typeface="Cambria"/>
              </a:rPr>
              <a:t>manus, </a:t>
            </a:r>
            <a:r>
              <a:rPr lang="da-DK" b="1" dirty="0" err="1">
                <a:latin typeface="Cambria"/>
                <a:ea typeface="+mn-ea"/>
                <a:cs typeface="Cambria"/>
              </a:rPr>
              <a:t>us</a:t>
            </a:r>
            <a:r>
              <a:rPr lang="da-DK" b="1" dirty="0">
                <a:latin typeface="Cambria"/>
                <a:ea typeface="+mn-ea"/>
                <a:cs typeface="Cambria"/>
              </a:rPr>
              <a:t>, f.</a:t>
            </a:r>
            <a:r>
              <a:rPr lang="da-DK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da-DK" dirty="0">
                <a:latin typeface="Cambria"/>
                <a:ea typeface="+mn-ea"/>
                <a:cs typeface="Cambria"/>
              </a:rPr>
              <a:t>31. </a:t>
            </a:r>
            <a:r>
              <a:rPr lang="da-DK" b="1" dirty="0" err="1">
                <a:latin typeface="Cambria"/>
                <a:ea typeface="+mn-ea"/>
                <a:cs typeface="Cambria"/>
              </a:rPr>
              <a:t>crus</a:t>
            </a:r>
            <a:r>
              <a:rPr lang="da-DK" b="1" dirty="0">
                <a:latin typeface="Cambria"/>
                <a:ea typeface="+mn-ea"/>
                <a:cs typeface="Cambria"/>
              </a:rPr>
              <a:t>, </a:t>
            </a:r>
            <a:r>
              <a:rPr lang="da-DK" b="1" dirty="0" err="1">
                <a:latin typeface="Cambria"/>
                <a:ea typeface="+mn-ea"/>
                <a:cs typeface="Cambria"/>
              </a:rPr>
              <a:t>cruris</a:t>
            </a:r>
            <a:r>
              <a:rPr lang="da-DK" b="1" dirty="0">
                <a:latin typeface="Cambria"/>
                <a:ea typeface="+mn-ea"/>
                <a:cs typeface="Cambria"/>
              </a:rPr>
              <a:t>, n.</a:t>
            </a:r>
            <a:r>
              <a:rPr lang="da-DK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da-DK" dirty="0">
                <a:latin typeface="Cambria"/>
                <a:ea typeface="+mn-ea"/>
                <a:cs typeface="Cambria"/>
              </a:rPr>
              <a:t>32. </a:t>
            </a:r>
            <a:r>
              <a:rPr lang="da-DK" b="1" dirty="0" err="1">
                <a:latin typeface="Cambria"/>
                <a:ea typeface="+mn-ea"/>
                <a:cs typeface="Cambria"/>
              </a:rPr>
              <a:t>tarsus</a:t>
            </a:r>
            <a:r>
              <a:rPr lang="da-DK" b="1" dirty="0">
                <a:latin typeface="Cambria"/>
                <a:ea typeface="+mn-ea"/>
                <a:cs typeface="Cambria"/>
              </a:rPr>
              <a:t>, i, m.</a:t>
            </a:r>
            <a:r>
              <a:rPr lang="da-DK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da-DK" b="1" dirty="0">
                <a:latin typeface="Cambria"/>
                <a:ea typeface="+mn-ea"/>
                <a:cs typeface="Cambria"/>
              </a:rPr>
              <a:t>       </a:t>
            </a:r>
            <a:r>
              <a:rPr lang="da-DK" b="1" dirty="0" err="1">
                <a:latin typeface="Cambria"/>
                <a:ea typeface="+mn-ea"/>
                <a:cs typeface="Cambria"/>
              </a:rPr>
              <a:t>talus</a:t>
            </a:r>
            <a:r>
              <a:rPr lang="da-DK" b="1" dirty="0">
                <a:latin typeface="Cambria"/>
                <a:ea typeface="+mn-ea"/>
                <a:cs typeface="Cambria"/>
              </a:rPr>
              <a:t>, i, m.</a:t>
            </a:r>
            <a:r>
              <a:rPr lang="da-DK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da-DK" dirty="0">
                <a:latin typeface="Cambria"/>
                <a:ea typeface="+mn-ea"/>
                <a:cs typeface="Cambria"/>
              </a:rPr>
              <a:t>33. </a:t>
            </a:r>
            <a:r>
              <a:rPr lang="da-DK" b="1" dirty="0" err="1">
                <a:latin typeface="Cambria"/>
                <a:ea typeface="+mn-ea"/>
                <a:cs typeface="Cambria"/>
              </a:rPr>
              <a:t>pes</a:t>
            </a:r>
            <a:r>
              <a:rPr lang="da-DK" b="1" dirty="0">
                <a:latin typeface="Cambria"/>
                <a:ea typeface="+mn-ea"/>
                <a:cs typeface="Cambria"/>
              </a:rPr>
              <a:t>, </a:t>
            </a:r>
            <a:r>
              <a:rPr lang="da-DK" b="1" dirty="0" err="1">
                <a:latin typeface="Cambria"/>
                <a:ea typeface="+mn-ea"/>
                <a:cs typeface="Cambria"/>
              </a:rPr>
              <a:t>pedis</a:t>
            </a:r>
            <a:r>
              <a:rPr lang="da-DK" b="1" dirty="0">
                <a:latin typeface="Cambria"/>
                <a:ea typeface="+mn-ea"/>
                <a:cs typeface="Cambria"/>
              </a:rPr>
              <a:t>, m.</a:t>
            </a:r>
            <a:r>
              <a:rPr lang="da-DK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da-DK" dirty="0">
                <a:latin typeface="Cambria"/>
                <a:ea typeface="+mn-ea"/>
                <a:cs typeface="Cambria"/>
              </a:rPr>
              <a:t>34. </a:t>
            </a:r>
            <a:r>
              <a:rPr lang="da-DK" b="1" dirty="0" err="1">
                <a:latin typeface="Cambria"/>
                <a:ea typeface="+mn-ea"/>
                <a:cs typeface="Cambria"/>
              </a:rPr>
              <a:t>hallux</a:t>
            </a:r>
            <a:r>
              <a:rPr lang="da-DK" b="1" dirty="0">
                <a:latin typeface="Cambria"/>
                <a:ea typeface="+mn-ea"/>
                <a:cs typeface="Cambria"/>
              </a:rPr>
              <a:t>, </a:t>
            </a:r>
            <a:r>
              <a:rPr lang="da-DK" b="1" dirty="0" err="1">
                <a:latin typeface="Cambria"/>
                <a:ea typeface="+mn-ea"/>
                <a:cs typeface="Cambria"/>
              </a:rPr>
              <a:t>ucis</a:t>
            </a:r>
            <a:r>
              <a:rPr lang="da-DK" b="1" dirty="0">
                <a:latin typeface="Cambria"/>
                <a:ea typeface="+mn-ea"/>
                <a:cs typeface="Cambria"/>
              </a:rPr>
              <a:t>, m.</a:t>
            </a:r>
            <a:r>
              <a:rPr lang="da-DK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US" dirty="0">
              <a:latin typeface="Cambria"/>
              <a:ea typeface="+mn-ea"/>
              <a:cs typeface="Cambria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687018" y="1905000"/>
            <a:ext cx="206524" cy="4501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3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3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3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2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5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3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1</a:t>
            </a:r>
          </a:p>
          <a:p>
            <a:pPr eaLnBrk="1" hangingPunct="1"/>
            <a:endParaRPr lang="cs-CZ" altLang="cs-CZ" sz="1700" b="1" dirty="0">
              <a:solidFill>
                <a:srgbClr val="B10010"/>
              </a:solidFill>
              <a:latin typeface="Cambria" pitchFamily="18" charset="0"/>
            </a:endParaRP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2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1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2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2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2</a:t>
            </a:r>
          </a:p>
          <a:p>
            <a:pPr eaLnBrk="1" hangingPunct="1"/>
            <a:endParaRPr lang="cs-CZ" altLang="cs-CZ" sz="1700" b="1" dirty="0">
              <a:solidFill>
                <a:srgbClr val="B10010"/>
              </a:solidFill>
              <a:latin typeface="Cambria" pitchFamily="18" charset="0"/>
            </a:endParaRP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2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3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1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11924" y="1905000"/>
            <a:ext cx="294431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2</a:t>
            </a:r>
          </a:p>
          <a:p>
            <a:pPr eaLnBrk="1" hangingPunct="1"/>
            <a:endParaRPr lang="cs-CZ" altLang="cs-CZ" sz="1700" b="1" dirty="0">
              <a:solidFill>
                <a:srgbClr val="B10010"/>
              </a:solidFill>
              <a:latin typeface="Cambria" pitchFamily="18" charset="0"/>
            </a:endParaRPr>
          </a:p>
          <a:p>
            <a:pPr eaLnBrk="1" hangingPunct="1"/>
            <a:r>
              <a:rPr lang="cs-CZ" altLang="cs-CZ" sz="1700" b="1" dirty="0">
                <a:solidFill>
                  <a:srgbClr val="B10010"/>
                </a:solidFill>
                <a:latin typeface="Cambria" pitchFamily="18" charset="0"/>
              </a:rPr>
              <a:t>2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3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3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4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3</a:t>
            </a:r>
          </a:p>
          <a:p>
            <a:pPr eaLnBrk="1" hangingPunct="1"/>
            <a:endParaRPr lang="cs-CZ" altLang="cs-CZ" sz="1700" b="1" dirty="0">
              <a:solidFill>
                <a:srgbClr val="B10010"/>
              </a:solidFill>
              <a:latin typeface="Cambria" pitchFamily="18" charset="0"/>
            </a:endParaRP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2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2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3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1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2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3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3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3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127999" y="1905000"/>
            <a:ext cx="326033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2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2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4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3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2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2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3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3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2708920"/>
            <a:ext cx="2120900" cy="263525"/>
          </a:xfrm>
          <a:prstGeom prst="rect">
            <a:avLst/>
          </a:prstGeom>
          <a:noFill/>
          <a:ln w="19050" cmpd="sng">
            <a:solidFill>
              <a:srgbClr val="B1001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2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dirty="0" err="1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Practice</a:t>
            </a:r>
            <a:r>
              <a:rPr lang="cs-CZ" sz="3000" dirty="0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: </a:t>
            </a:r>
            <a:r>
              <a:rPr lang="cs-CZ" sz="3000" dirty="0" err="1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find</a:t>
            </a:r>
            <a:r>
              <a:rPr lang="cs-CZ" sz="3000" dirty="0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3000" dirty="0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the stem</a:t>
            </a:r>
            <a:r>
              <a:rPr lang="cs-CZ" sz="3000" dirty="0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s</a:t>
            </a:r>
            <a:r>
              <a:rPr lang="en-US" sz="3000" dirty="0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3000" dirty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of the </a:t>
            </a:r>
            <a:r>
              <a:rPr lang="en-US" sz="3000" dirty="0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noun</a:t>
            </a:r>
            <a:r>
              <a:rPr lang="cs-CZ" sz="3000" dirty="0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s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latin typeface="Cambria"/>
                <a:ea typeface="+mj-ea"/>
                <a:cs typeface="Cambria"/>
              </a:rPr>
              <a:t/>
            </a:r>
            <a:br>
              <a:rPr lang="cs-CZ" dirty="0" smtClean="0">
                <a:solidFill>
                  <a:schemeClr val="accent3">
                    <a:lumMod val="75000"/>
                  </a:schemeClr>
                </a:solidFill>
                <a:latin typeface="Cambria"/>
                <a:ea typeface="+mj-ea"/>
                <a:cs typeface="Cambria"/>
              </a:rPr>
            </a:br>
            <a:r>
              <a:rPr lang="cs-CZ" sz="2800" dirty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(</a:t>
            </a:r>
            <a:r>
              <a:rPr lang="cs-CZ" sz="2800" dirty="0" err="1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cf</a:t>
            </a:r>
            <a:r>
              <a:rPr lang="cs-CZ" sz="2800" dirty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. Handout 2, </a:t>
            </a:r>
            <a:r>
              <a:rPr lang="cs-CZ" sz="2800" dirty="0" err="1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task</a:t>
            </a:r>
            <a:r>
              <a:rPr lang="cs-CZ" sz="2800" dirty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3)</a:t>
            </a:r>
            <a:endParaRPr lang="en-US" sz="2800" dirty="0">
              <a:solidFill>
                <a:schemeClr val="accent3">
                  <a:lumMod val="7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3819"/>
            <a:ext cx="9036496" cy="5514180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numCol="3"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GB" sz="2000" b="1" dirty="0">
                <a:latin typeface="+mj-lt"/>
                <a:cs typeface="Cambria"/>
              </a:rPr>
              <a:t>ex: caput, </a:t>
            </a:r>
            <a:r>
              <a:rPr lang="en-GB" sz="2000" b="1" dirty="0" err="1">
                <a:latin typeface="+mj-lt"/>
                <a:cs typeface="Cambria"/>
              </a:rPr>
              <a:t>capit</a:t>
            </a:r>
            <a:r>
              <a:rPr lang="en-GB" sz="2000" b="1" dirty="0">
                <a:latin typeface="+mj-lt"/>
                <a:cs typeface="Cambria"/>
              </a:rPr>
              <a:t>-is</a:t>
            </a:r>
            <a:endParaRPr lang="cs-CZ" sz="2000" dirty="0">
              <a:latin typeface="+mj-lt"/>
              <a:cs typeface="Cambria"/>
            </a:endParaRPr>
          </a:p>
          <a:p>
            <a:pPr>
              <a:defRPr/>
            </a:pPr>
            <a:r>
              <a:rPr lang="en-GB" sz="2000" dirty="0">
                <a:latin typeface="+mj-lt"/>
                <a:ea typeface="ＭＳ Ｐゴシック" charset="0"/>
              </a:rPr>
              <a:t>skeleton, </a:t>
            </a:r>
            <a:r>
              <a:rPr lang="en-GB" sz="2000" dirty="0" err="1">
                <a:latin typeface="+mj-lt"/>
                <a:ea typeface="ＭＳ Ｐゴシック" charset="0"/>
              </a:rPr>
              <a:t>skeleti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 err="1">
                <a:latin typeface="+mj-lt"/>
                <a:ea typeface="ＭＳ Ｐゴシック" charset="0"/>
              </a:rPr>
              <a:t>os</a:t>
            </a:r>
            <a:r>
              <a:rPr lang="en-GB" sz="2000" dirty="0">
                <a:latin typeface="+mj-lt"/>
                <a:ea typeface="ＭＳ Ｐゴシック" charset="0"/>
              </a:rPr>
              <a:t>, </a:t>
            </a:r>
            <a:r>
              <a:rPr lang="en-GB" sz="2000" dirty="0" err="1">
                <a:latin typeface="+mj-lt"/>
                <a:ea typeface="ＭＳ Ｐゴシック" charset="0"/>
              </a:rPr>
              <a:t>ossis</a:t>
            </a:r>
            <a:r>
              <a:rPr lang="en-GB" sz="2000" dirty="0">
                <a:latin typeface="+mj-lt"/>
                <a:ea typeface="ＭＳ Ｐゴシック" charset="0"/>
              </a:rPr>
              <a:t>	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cranium, </a:t>
            </a:r>
            <a:r>
              <a:rPr lang="en-GB" sz="2000" dirty="0" err="1">
                <a:latin typeface="+mj-lt"/>
                <a:ea typeface="ＭＳ Ｐゴシック" charset="0"/>
              </a:rPr>
              <a:t>cranii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 err="1">
                <a:latin typeface="+mj-lt"/>
                <a:ea typeface="ＭＳ Ｐゴシック" charset="0"/>
              </a:rPr>
              <a:t>orbita</a:t>
            </a:r>
            <a:r>
              <a:rPr lang="en-GB" sz="2000" dirty="0">
                <a:latin typeface="+mj-lt"/>
                <a:ea typeface="ＭＳ Ｐゴシック" charset="0"/>
              </a:rPr>
              <a:t>, </a:t>
            </a:r>
            <a:r>
              <a:rPr lang="en-GB" sz="2000" dirty="0" err="1">
                <a:latin typeface="+mj-lt"/>
                <a:ea typeface="ＭＳ Ｐゴシック" charset="0"/>
              </a:rPr>
              <a:t>orbitae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sk-SK" sz="2000" dirty="0">
                <a:latin typeface="+mj-lt"/>
                <a:ea typeface="ＭＳ Ｐゴシック" charset="0"/>
              </a:rPr>
              <a:t>c</a:t>
            </a:r>
            <a:r>
              <a:rPr lang="en-GB" sz="2000" dirty="0" err="1">
                <a:latin typeface="+mj-lt"/>
                <a:ea typeface="ＭＳ Ｐゴシック" charset="0"/>
              </a:rPr>
              <a:t>ollum</a:t>
            </a:r>
            <a:r>
              <a:rPr lang="en-GB" sz="2000" dirty="0">
                <a:latin typeface="+mj-lt"/>
                <a:ea typeface="ＭＳ Ｐゴシック" charset="0"/>
              </a:rPr>
              <a:t>, </a:t>
            </a:r>
            <a:r>
              <a:rPr lang="en-GB" sz="2000" dirty="0" err="1">
                <a:latin typeface="+mj-lt"/>
                <a:ea typeface="ＭＳ Ｐゴシック" charset="0"/>
              </a:rPr>
              <a:t>colli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cervix, </a:t>
            </a:r>
            <a:r>
              <a:rPr lang="en-GB" sz="2000" dirty="0" err="1">
                <a:latin typeface="+mj-lt"/>
                <a:ea typeface="ＭＳ Ｐゴシック" charset="0"/>
              </a:rPr>
              <a:t>cervicis</a:t>
            </a:r>
            <a:endParaRPr lang="en-GB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thorax, </a:t>
            </a:r>
            <a:r>
              <a:rPr lang="en-GB" sz="2000" dirty="0" err="1">
                <a:latin typeface="+mj-lt"/>
                <a:ea typeface="ＭＳ Ｐゴシック" charset="0"/>
              </a:rPr>
              <a:t>thoracis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costa, costae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discus, </a:t>
            </a:r>
            <a:r>
              <a:rPr lang="en-GB" sz="2000" dirty="0" err="1">
                <a:latin typeface="+mj-lt"/>
                <a:ea typeface="ＭＳ Ｐゴシック" charset="0"/>
              </a:rPr>
              <a:t>disci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 err="1">
                <a:latin typeface="+mj-lt"/>
                <a:ea typeface="ＭＳ Ｐゴシック" charset="0"/>
              </a:rPr>
              <a:t>processus</a:t>
            </a:r>
            <a:r>
              <a:rPr lang="en-GB" sz="2000" dirty="0">
                <a:latin typeface="+mj-lt"/>
                <a:ea typeface="ＭＳ Ｐゴシック" charset="0"/>
              </a:rPr>
              <a:t>, </a:t>
            </a:r>
            <a:r>
              <a:rPr lang="en-GB" sz="2000" dirty="0" err="1">
                <a:latin typeface="+mj-lt"/>
                <a:ea typeface="ＭＳ Ｐゴシック" charset="0"/>
              </a:rPr>
              <a:t>processus</a:t>
            </a:r>
            <a:endParaRPr lang="en-GB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vertebra, vertebrae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pelvis, pelvis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 err="1">
                <a:latin typeface="+mj-lt"/>
                <a:ea typeface="ＭＳ Ｐゴシック" charset="0"/>
              </a:rPr>
              <a:t>coxa</a:t>
            </a:r>
            <a:r>
              <a:rPr lang="en-GB" sz="2000" dirty="0">
                <a:latin typeface="+mj-lt"/>
                <a:ea typeface="ＭＳ Ｐゴシック" charset="0"/>
              </a:rPr>
              <a:t>, </a:t>
            </a:r>
            <a:r>
              <a:rPr lang="en-GB" sz="2000" dirty="0" err="1">
                <a:latin typeface="+mj-lt"/>
                <a:ea typeface="ＭＳ Ｐゴシック" charset="0"/>
              </a:rPr>
              <a:t>coxae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ilia, ilium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coccyx, </a:t>
            </a:r>
            <a:r>
              <a:rPr lang="en-GB" sz="2000" dirty="0" err="1">
                <a:latin typeface="+mj-lt"/>
                <a:ea typeface="ＭＳ Ｐゴシック" charset="0"/>
              </a:rPr>
              <a:t>coccygis</a:t>
            </a:r>
            <a:endParaRPr lang="en-GB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de-DE" sz="2000" dirty="0" err="1">
                <a:latin typeface="+mj-lt"/>
                <a:ea typeface="ＭＳ Ｐゴシック" charset="0"/>
              </a:rPr>
              <a:t>ischium</a:t>
            </a:r>
            <a:r>
              <a:rPr lang="de-DE" sz="2000" dirty="0">
                <a:latin typeface="+mj-lt"/>
                <a:ea typeface="ＭＳ Ｐゴシック" charset="0"/>
              </a:rPr>
              <a:t>, </a:t>
            </a:r>
            <a:r>
              <a:rPr lang="de-DE" sz="2000" dirty="0" err="1">
                <a:latin typeface="+mj-lt"/>
                <a:ea typeface="ＭＳ Ｐゴシック" charset="0"/>
              </a:rPr>
              <a:t>ischii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pubes, pubis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 err="1">
                <a:latin typeface="+mj-lt"/>
                <a:ea typeface="ＭＳ Ｐゴシック" charset="0"/>
              </a:rPr>
              <a:t>symphysis</a:t>
            </a:r>
            <a:r>
              <a:rPr lang="en-GB" sz="2000" dirty="0">
                <a:latin typeface="+mj-lt"/>
                <a:ea typeface="ＭＳ Ｐゴシック" charset="0"/>
              </a:rPr>
              <a:t>, </a:t>
            </a:r>
            <a:r>
              <a:rPr lang="en-GB" sz="2000" dirty="0" err="1">
                <a:latin typeface="+mj-lt"/>
                <a:ea typeface="ＭＳ Ｐゴシック" charset="0"/>
              </a:rPr>
              <a:t>symphysis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 err="1">
                <a:latin typeface="+mj-lt"/>
                <a:ea typeface="ＭＳ Ｐゴシック" charset="0"/>
              </a:rPr>
              <a:t>nasus</a:t>
            </a:r>
            <a:r>
              <a:rPr lang="en-GB" sz="2000" dirty="0">
                <a:latin typeface="+mj-lt"/>
                <a:ea typeface="ＭＳ Ｐゴシック" charset="0"/>
              </a:rPr>
              <a:t>, </a:t>
            </a:r>
            <a:r>
              <a:rPr lang="en-GB" sz="2000" dirty="0" err="1">
                <a:latin typeface="+mj-lt"/>
                <a:ea typeface="ＭＳ Ｐゴシック" charset="0"/>
              </a:rPr>
              <a:t>nasi</a:t>
            </a:r>
            <a:endParaRPr lang="en-GB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dens, </a:t>
            </a:r>
            <a:r>
              <a:rPr lang="en-GB" sz="2000" dirty="0" err="1">
                <a:latin typeface="+mj-lt"/>
                <a:ea typeface="ＭＳ Ｐゴシック" charset="0"/>
              </a:rPr>
              <a:t>dentis</a:t>
            </a:r>
            <a:endParaRPr lang="en-GB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 err="1">
                <a:latin typeface="+mj-lt"/>
                <a:ea typeface="ＭＳ Ｐゴシック" charset="0"/>
              </a:rPr>
              <a:t>mandibula</a:t>
            </a:r>
            <a:r>
              <a:rPr lang="en-GB" sz="2000" dirty="0">
                <a:latin typeface="+mj-lt"/>
                <a:ea typeface="ＭＳ Ｐゴシック" charset="0"/>
              </a:rPr>
              <a:t>, </a:t>
            </a:r>
            <a:r>
              <a:rPr lang="en-GB" sz="2000" dirty="0" err="1">
                <a:latin typeface="+mj-lt"/>
                <a:ea typeface="ＭＳ Ｐゴシック" charset="0"/>
              </a:rPr>
              <a:t>mandibulae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 err="1">
                <a:latin typeface="+mj-lt"/>
                <a:ea typeface="ＭＳ Ｐゴシック" charset="0"/>
              </a:rPr>
              <a:t>clavicula</a:t>
            </a:r>
            <a:r>
              <a:rPr lang="en-GB" sz="2000" dirty="0">
                <a:latin typeface="+mj-lt"/>
                <a:ea typeface="ＭＳ Ｐゴシック" charset="0"/>
              </a:rPr>
              <a:t>, </a:t>
            </a:r>
            <a:r>
              <a:rPr lang="en-GB" sz="2000" dirty="0" err="1">
                <a:latin typeface="+mj-lt"/>
                <a:ea typeface="ＭＳ Ｐゴシック" charset="0"/>
              </a:rPr>
              <a:t>claviculae</a:t>
            </a:r>
            <a:endParaRPr lang="en-GB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scapula, scapulae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sternum, </a:t>
            </a:r>
            <a:r>
              <a:rPr lang="en-GB" sz="2000" dirty="0" err="1">
                <a:latin typeface="+mj-lt"/>
                <a:ea typeface="ＭＳ Ｐゴシック" charset="0"/>
              </a:rPr>
              <a:t>sterni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 err="1">
                <a:latin typeface="+mj-lt"/>
                <a:ea typeface="ＭＳ Ｐゴシック" charset="0"/>
              </a:rPr>
              <a:t>humerus</a:t>
            </a:r>
            <a:r>
              <a:rPr lang="en-GB" sz="2000" dirty="0">
                <a:latin typeface="+mj-lt"/>
                <a:ea typeface="ＭＳ Ｐゴシック" charset="0"/>
              </a:rPr>
              <a:t>, humeri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 err="1">
                <a:latin typeface="+mj-lt"/>
                <a:ea typeface="ＭＳ Ｐゴシック" charset="0"/>
              </a:rPr>
              <a:t>arcus</a:t>
            </a:r>
            <a:r>
              <a:rPr lang="en-GB" sz="2000" dirty="0">
                <a:latin typeface="+mj-lt"/>
                <a:ea typeface="ＭＳ Ｐゴシック" charset="0"/>
              </a:rPr>
              <a:t>, </a:t>
            </a:r>
            <a:r>
              <a:rPr lang="en-GB" sz="2000" dirty="0" err="1">
                <a:latin typeface="+mj-lt"/>
                <a:ea typeface="ＭＳ Ｐゴシック" charset="0"/>
              </a:rPr>
              <a:t>arcus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endParaRPr lang="cs-CZ" sz="2000" dirty="0" smtClean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 smtClean="0">
                <a:latin typeface="+mj-lt"/>
                <a:ea typeface="ＭＳ Ｐゴシック" charset="0"/>
              </a:rPr>
              <a:t>radius</a:t>
            </a:r>
            <a:r>
              <a:rPr lang="en-GB" sz="2000" dirty="0">
                <a:latin typeface="+mj-lt"/>
                <a:ea typeface="ＭＳ Ｐゴシック" charset="0"/>
              </a:rPr>
              <a:t>, radii</a:t>
            </a: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ulna, ulnae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metacarpus, metacarpi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carpus, carpi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phalanx, </a:t>
            </a:r>
            <a:r>
              <a:rPr lang="en-GB" sz="2000" dirty="0" err="1">
                <a:latin typeface="+mj-lt"/>
                <a:ea typeface="ＭＳ Ｐゴシック" charset="0"/>
              </a:rPr>
              <a:t>phalangis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femur, </a:t>
            </a:r>
            <a:r>
              <a:rPr lang="en-GB" sz="2000" dirty="0" err="1">
                <a:latin typeface="+mj-lt"/>
                <a:ea typeface="ＭＳ Ｐゴシック" charset="0"/>
              </a:rPr>
              <a:t>femoris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patella, patellae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tibia, tibiae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fibula, fibulae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metatarsus, metatarsi</a:t>
            </a:r>
            <a:endParaRPr lang="sk-SK" sz="2000" dirty="0">
              <a:latin typeface="+mj-lt"/>
              <a:ea typeface="ＭＳ Ｐゴシック" charset="0"/>
            </a:endParaRPr>
          </a:p>
        </p:txBody>
      </p:sp>
      <p:cxnSp>
        <p:nvCxnSpPr>
          <p:cNvPr id="36" name="Straight Connector 35"/>
          <p:cNvCxnSpPr>
            <a:cxnSpLocks noChangeShapeType="1"/>
          </p:cNvCxnSpPr>
          <p:nvPr/>
        </p:nvCxnSpPr>
        <p:spPr bwMode="auto">
          <a:xfrm>
            <a:off x="2195736" y="1697039"/>
            <a:ext cx="0" cy="4206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Connector 36"/>
          <p:cNvCxnSpPr>
            <a:cxnSpLocks noChangeShapeType="1"/>
          </p:cNvCxnSpPr>
          <p:nvPr/>
        </p:nvCxnSpPr>
        <p:spPr bwMode="auto">
          <a:xfrm>
            <a:off x="1187624" y="2117726"/>
            <a:ext cx="0" cy="419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Connector 37"/>
          <p:cNvCxnSpPr>
            <a:cxnSpLocks noChangeShapeType="1"/>
          </p:cNvCxnSpPr>
          <p:nvPr/>
        </p:nvCxnSpPr>
        <p:spPr bwMode="auto">
          <a:xfrm>
            <a:off x="2123728" y="2419350"/>
            <a:ext cx="0" cy="4206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Straight Connector 38"/>
          <p:cNvCxnSpPr>
            <a:cxnSpLocks noChangeShapeType="1"/>
          </p:cNvCxnSpPr>
          <p:nvPr/>
        </p:nvCxnSpPr>
        <p:spPr bwMode="auto">
          <a:xfrm>
            <a:off x="1835696" y="2840038"/>
            <a:ext cx="0" cy="419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Straight Connector 39"/>
          <p:cNvCxnSpPr>
            <a:cxnSpLocks noChangeShapeType="1"/>
          </p:cNvCxnSpPr>
          <p:nvPr/>
        </p:nvCxnSpPr>
        <p:spPr bwMode="auto">
          <a:xfrm>
            <a:off x="1763688" y="3201988"/>
            <a:ext cx="0" cy="4206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Connector 40"/>
          <p:cNvCxnSpPr>
            <a:cxnSpLocks noChangeShapeType="1"/>
          </p:cNvCxnSpPr>
          <p:nvPr/>
        </p:nvCxnSpPr>
        <p:spPr bwMode="auto">
          <a:xfrm>
            <a:off x="1907704" y="3563938"/>
            <a:ext cx="0" cy="4206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Straight Connector 41"/>
          <p:cNvCxnSpPr>
            <a:cxnSpLocks noChangeShapeType="1"/>
          </p:cNvCxnSpPr>
          <p:nvPr/>
        </p:nvCxnSpPr>
        <p:spPr bwMode="auto">
          <a:xfrm>
            <a:off x="2051720" y="3950176"/>
            <a:ext cx="0" cy="419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Straight Connector 42"/>
          <p:cNvCxnSpPr>
            <a:cxnSpLocks noChangeShapeType="1"/>
          </p:cNvCxnSpPr>
          <p:nvPr/>
        </p:nvCxnSpPr>
        <p:spPr bwMode="auto">
          <a:xfrm>
            <a:off x="1619672" y="4293096"/>
            <a:ext cx="0" cy="4206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Straight Connector 43"/>
          <p:cNvCxnSpPr>
            <a:cxnSpLocks noChangeShapeType="1"/>
          </p:cNvCxnSpPr>
          <p:nvPr/>
        </p:nvCxnSpPr>
        <p:spPr bwMode="auto">
          <a:xfrm>
            <a:off x="1691680" y="4626610"/>
            <a:ext cx="0" cy="4206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Straight Connector 44"/>
          <p:cNvCxnSpPr>
            <a:cxnSpLocks noChangeShapeType="1"/>
          </p:cNvCxnSpPr>
          <p:nvPr/>
        </p:nvCxnSpPr>
        <p:spPr bwMode="auto">
          <a:xfrm>
            <a:off x="2555776" y="5047298"/>
            <a:ext cx="0" cy="419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Straight Connector 45"/>
          <p:cNvCxnSpPr>
            <a:cxnSpLocks noChangeShapeType="1"/>
          </p:cNvCxnSpPr>
          <p:nvPr/>
        </p:nvCxnSpPr>
        <p:spPr bwMode="auto">
          <a:xfrm>
            <a:off x="2339752" y="5380831"/>
            <a:ext cx="0" cy="4206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Straight Connector 46"/>
          <p:cNvCxnSpPr>
            <a:cxnSpLocks noChangeShapeType="1"/>
          </p:cNvCxnSpPr>
          <p:nvPr/>
        </p:nvCxnSpPr>
        <p:spPr bwMode="auto">
          <a:xfrm>
            <a:off x="1691680" y="5801519"/>
            <a:ext cx="0" cy="419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Connector 47"/>
          <p:cNvCxnSpPr>
            <a:cxnSpLocks noChangeShapeType="1"/>
          </p:cNvCxnSpPr>
          <p:nvPr/>
        </p:nvCxnSpPr>
        <p:spPr bwMode="auto">
          <a:xfrm>
            <a:off x="1475656" y="6165304"/>
            <a:ext cx="0" cy="4206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Connector 48"/>
          <p:cNvCxnSpPr>
            <a:cxnSpLocks noChangeShapeType="1"/>
          </p:cNvCxnSpPr>
          <p:nvPr/>
        </p:nvCxnSpPr>
        <p:spPr bwMode="auto">
          <a:xfrm>
            <a:off x="3995936" y="1375094"/>
            <a:ext cx="0" cy="4206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Connector 49"/>
          <p:cNvCxnSpPr>
            <a:cxnSpLocks noChangeShapeType="1"/>
          </p:cNvCxnSpPr>
          <p:nvPr/>
        </p:nvCxnSpPr>
        <p:spPr bwMode="auto">
          <a:xfrm>
            <a:off x="5004048" y="1731805"/>
            <a:ext cx="0" cy="419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Straight Connector 50"/>
          <p:cNvCxnSpPr>
            <a:cxnSpLocks noChangeShapeType="1"/>
          </p:cNvCxnSpPr>
          <p:nvPr/>
        </p:nvCxnSpPr>
        <p:spPr bwMode="auto">
          <a:xfrm>
            <a:off x="4932040" y="2132856"/>
            <a:ext cx="0" cy="419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Straight Connector 51"/>
          <p:cNvCxnSpPr>
            <a:cxnSpLocks noChangeShapeType="1"/>
          </p:cNvCxnSpPr>
          <p:nvPr/>
        </p:nvCxnSpPr>
        <p:spPr bwMode="auto">
          <a:xfrm>
            <a:off x="4644008" y="2419350"/>
            <a:ext cx="0" cy="4206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Straight Connector 52"/>
          <p:cNvCxnSpPr>
            <a:cxnSpLocks noChangeShapeType="1"/>
          </p:cNvCxnSpPr>
          <p:nvPr/>
        </p:nvCxnSpPr>
        <p:spPr bwMode="auto">
          <a:xfrm>
            <a:off x="5652120" y="2840038"/>
            <a:ext cx="0" cy="4206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Straight Connector 53"/>
          <p:cNvCxnSpPr>
            <a:cxnSpLocks noChangeShapeType="1"/>
          </p:cNvCxnSpPr>
          <p:nvPr/>
        </p:nvCxnSpPr>
        <p:spPr bwMode="auto">
          <a:xfrm>
            <a:off x="4572000" y="3203575"/>
            <a:ext cx="0" cy="419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Straight Connector 54"/>
          <p:cNvCxnSpPr>
            <a:cxnSpLocks noChangeShapeType="1"/>
          </p:cNvCxnSpPr>
          <p:nvPr/>
        </p:nvCxnSpPr>
        <p:spPr bwMode="auto">
          <a:xfrm>
            <a:off x="4572000" y="3563938"/>
            <a:ext cx="0" cy="4206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Straight Connector 55"/>
          <p:cNvCxnSpPr>
            <a:cxnSpLocks noChangeShapeType="1"/>
          </p:cNvCxnSpPr>
          <p:nvPr/>
        </p:nvCxnSpPr>
        <p:spPr bwMode="auto">
          <a:xfrm>
            <a:off x="4499992" y="4224516"/>
            <a:ext cx="0" cy="419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Straight Connector 56"/>
          <p:cNvCxnSpPr>
            <a:cxnSpLocks noChangeShapeType="1"/>
          </p:cNvCxnSpPr>
          <p:nvPr/>
        </p:nvCxnSpPr>
        <p:spPr bwMode="auto">
          <a:xfrm>
            <a:off x="5364088" y="4643616"/>
            <a:ext cx="0" cy="419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Straight Connector 57"/>
          <p:cNvCxnSpPr>
            <a:cxnSpLocks noChangeShapeType="1"/>
          </p:cNvCxnSpPr>
          <p:nvPr/>
        </p:nvCxnSpPr>
        <p:spPr bwMode="auto">
          <a:xfrm>
            <a:off x="5148064" y="4925378"/>
            <a:ext cx="0" cy="4206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Straight Connector 58"/>
          <p:cNvCxnSpPr>
            <a:cxnSpLocks noChangeShapeType="1"/>
          </p:cNvCxnSpPr>
          <p:nvPr/>
        </p:nvCxnSpPr>
        <p:spPr bwMode="auto">
          <a:xfrm>
            <a:off x="5004048" y="5382419"/>
            <a:ext cx="0" cy="419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Straight Connector 59"/>
          <p:cNvCxnSpPr>
            <a:cxnSpLocks noChangeShapeType="1"/>
          </p:cNvCxnSpPr>
          <p:nvPr/>
        </p:nvCxnSpPr>
        <p:spPr bwMode="auto">
          <a:xfrm>
            <a:off x="5292080" y="5711984"/>
            <a:ext cx="0" cy="4206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" name="Straight Connector 60"/>
          <p:cNvCxnSpPr>
            <a:cxnSpLocks noChangeShapeType="1"/>
          </p:cNvCxnSpPr>
          <p:nvPr/>
        </p:nvCxnSpPr>
        <p:spPr bwMode="auto">
          <a:xfrm>
            <a:off x="4499992" y="6011069"/>
            <a:ext cx="0" cy="419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" name="Straight Connector 61"/>
          <p:cNvCxnSpPr>
            <a:cxnSpLocks noChangeShapeType="1"/>
          </p:cNvCxnSpPr>
          <p:nvPr/>
        </p:nvCxnSpPr>
        <p:spPr bwMode="auto">
          <a:xfrm>
            <a:off x="7596336" y="1424137"/>
            <a:ext cx="0" cy="4206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" name="Straight Connector 62"/>
          <p:cNvCxnSpPr>
            <a:cxnSpLocks noChangeShapeType="1"/>
          </p:cNvCxnSpPr>
          <p:nvPr/>
        </p:nvCxnSpPr>
        <p:spPr bwMode="auto">
          <a:xfrm>
            <a:off x="8676456" y="4666084"/>
            <a:ext cx="0" cy="419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Straight Connector 63"/>
          <p:cNvCxnSpPr>
            <a:cxnSpLocks noChangeShapeType="1"/>
          </p:cNvCxnSpPr>
          <p:nvPr/>
        </p:nvCxnSpPr>
        <p:spPr bwMode="auto">
          <a:xfrm>
            <a:off x="7596336" y="4304457"/>
            <a:ext cx="0" cy="4206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" name="Straight Connector 64"/>
          <p:cNvCxnSpPr>
            <a:cxnSpLocks noChangeShapeType="1"/>
          </p:cNvCxnSpPr>
          <p:nvPr/>
        </p:nvCxnSpPr>
        <p:spPr bwMode="auto">
          <a:xfrm>
            <a:off x="7380312" y="3944417"/>
            <a:ext cx="0" cy="4206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" name="Straight Connector 65"/>
          <p:cNvCxnSpPr>
            <a:cxnSpLocks noChangeShapeType="1"/>
          </p:cNvCxnSpPr>
          <p:nvPr/>
        </p:nvCxnSpPr>
        <p:spPr bwMode="auto">
          <a:xfrm>
            <a:off x="7812360" y="3585964"/>
            <a:ext cx="0" cy="419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7" name="Straight Connector 66"/>
          <p:cNvCxnSpPr>
            <a:cxnSpLocks noChangeShapeType="1"/>
          </p:cNvCxnSpPr>
          <p:nvPr/>
        </p:nvCxnSpPr>
        <p:spPr bwMode="auto">
          <a:xfrm>
            <a:off x="7812360" y="3224336"/>
            <a:ext cx="0" cy="4206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8" name="Straight Connector 67"/>
          <p:cNvCxnSpPr>
            <a:cxnSpLocks noChangeShapeType="1"/>
          </p:cNvCxnSpPr>
          <p:nvPr/>
        </p:nvCxnSpPr>
        <p:spPr bwMode="auto">
          <a:xfrm>
            <a:off x="8244408" y="2852936"/>
            <a:ext cx="0" cy="4206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" name="Straight Connector 68"/>
          <p:cNvCxnSpPr>
            <a:cxnSpLocks noChangeShapeType="1"/>
          </p:cNvCxnSpPr>
          <p:nvPr/>
        </p:nvCxnSpPr>
        <p:spPr bwMode="auto">
          <a:xfrm>
            <a:off x="7668344" y="2505844"/>
            <a:ext cx="0" cy="419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" name="Straight Connector 69"/>
          <p:cNvCxnSpPr>
            <a:cxnSpLocks noChangeShapeType="1"/>
          </p:cNvCxnSpPr>
          <p:nvPr/>
        </p:nvCxnSpPr>
        <p:spPr bwMode="auto">
          <a:xfrm>
            <a:off x="8820472" y="2060848"/>
            <a:ext cx="0" cy="419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" name="Straight Connector 70"/>
          <p:cNvCxnSpPr>
            <a:cxnSpLocks noChangeShapeType="1"/>
          </p:cNvCxnSpPr>
          <p:nvPr/>
        </p:nvCxnSpPr>
        <p:spPr bwMode="auto">
          <a:xfrm>
            <a:off x="7308304" y="1700808"/>
            <a:ext cx="0" cy="4206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18323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Revision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: Gender</a:t>
            </a:r>
            <a:endParaRPr lang="cs-CZ" alt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850" y="1412875"/>
            <a:ext cx="8712200" cy="518477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>
                <a:latin typeface="Cambria"/>
                <a:cs typeface="Cambria"/>
              </a:rPr>
              <a:t>The grammatical gender of a noun </a:t>
            </a:r>
            <a:r>
              <a:rPr lang="en-US" sz="2400" b="1" dirty="0">
                <a:latin typeface="Cambria"/>
                <a:cs typeface="Cambria"/>
              </a:rPr>
              <a:t>affects the form of </a:t>
            </a:r>
            <a:r>
              <a:rPr lang="cs-CZ" sz="2400" b="1" dirty="0" err="1" smtClean="0">
                <a:latin typeface="Cambria"/>
                <a:cs typeface="Cambria"/>
              </a:rPr>
              <a:t>all</a:t>
            </a:r>
            <a:r>
              <a:rPr lang="cs-CZ" sz="2400" b="1" dirty="0" smtClean="0">
                <a:latin typeface="Cambria"/>
                <a:cs typeface="Cambria"/>
              </a:rPr>
              <a:t> </a:t>
            </a:r>
            <a:r>
              <a:rPr lang="en-US" sz="2400" b="1" dirty="0" smtClean="0">
                <a:latin typeface="Cambria"/>
                <a:cs typeface="Cambria"/>
              </a:rPr>
              <a:t>other </a:t>
            </a:r>
            <a:r>
              <a:rPr lang="en-US" sz="2400" b="1" dirty="0">
                <a:latin typeface="Cambria"/>
                <a:cs typeface="Cambria"/>
              </a:rPr>
              <a:t>words</a:t>
            </a:r>
            <a:r>
              <a:rPr lang="en-US" sz="2400" dirty="0">
                <a:latin typeface="Cambria"/>
                <a:cs typeface="Cambria"/>
              </a:rPr>
              <a:t> related to </a:t>
            </a:r>
            <a:r>
              <a:rPr lang="en-US" sz="2400" dirty="0" smtClean="0">
                <a:latin typeface="Cambria"/>
                <a:cs typeface="Cambria"/>
              </a:rPr>
              <a:t>it</a:t>
            </a:r>
            <a:r>
              <a:rPr lang="cs-CZ" sz="2400" dirty="0" smtClean="0">
                <a:latin typeface="Cambria"/>
                <a:cs typeface="Cambria"/>
              </a:rPr>
              <a:t> (</a:t>
            </a:r>
            <a:r>
              <a:rPr lang="cs-CZ" sz="2400" dirty="0" err="1" smtClean="0">
                <a:latin typeface="Cambria"/>
                <a:cs typeface="Cambria"/>
              </a:rPr>
              <a:t>i.e</a:t>
            </a:r>
            <a:r>
              <a:rPr lang="cs-CZ" sz="2400" dirty="0" smtClean="0">
                <a:latin typeface="Cambria"/>
                <a:cs typeface="Cambria"/>
              </a:rPr>
              <a:t>. </a:t>
            </a:r>
            <a:r>
              <a:rPr lang="cs-CZ" sz="2400" dirty="0" err="1" smtClean="0">
                <a:latin typeface="Cambria"/>
                <a:cs typeface="Cambria"/>
              </a:rPr>
              <a:t>adjectives</a:t>
            </a:r>
            <a:r>
              <a:rPr lang="cs-CZ" sz="2400" dirty="0" smtClean="0">
                <a:latin typeface="Cambria"/>
                <a:cs typeface="Cambria"/>
              </a:rPr>
              <a:t>, </a:t>
            </a:r>
            <a:r>
              <a:rPr lang="cs-CZ" sz="2400" dirty="0" err="1" smtClean="0">
                <a:latin typeface="Cambria"/>
                <a:cs typeface="Cambria"/>
              </a:rPr>
              <a:t>pronouns</a:t>
            </a:r>
            <a:r>
              <a:rPr lang="cs-CZ" sz="2400" dirty="0" smtClean="0">
                <a:latin typeface="Cambria"/>
                <a:cs typeface="Cambria"/>
              </a:rPr>
              <a:t>, </a:t>
            </a:r>
            <a:r>
              <a:rPr lang="cs-CZ" sz="2400" dirty="0" err="1" smtClean="0">
                <a:latin typeface="Cambria"/>
                <a:cs typeface="Cambria"/>
              </a:rPr>
              <a:t>verbs</a:t>
            </a:r>
            <a:r>
              <a:rPr lang="cs-CZ" sz="2400" dirty="0" smtClean="0">
                <a:latin typeface="Cambria"/>
                <a:cs typeface="Cambria"/>
              </a:rPr>
              <a:t>)</a:t>
            </a:r>
            <a:r>
              <a:rPr lang="en-US" sz="2400" dirty="0" smtClean="0">
                <a:latin typeface="Cambria"/>
                <a:cs typeface="Cambria"/>
              </a:rPr>
              <a:t>.</a:t>
            </a:r>
            <a:endParaRPr lang="cs-CZ" sz="2400" dirty="0">
              <a:latin typeface="Cambria"/>
              <a:cs typeface="Cambria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400" dirty="0">
                <a:latin typeface="Times New Roman"/>
                <a:cs typeface="Times New Roman"/>
              </a:rPr>
              <a:t> </a:t>
            </a:r>
            <a:r>
              <a:rPr lang="cs-CZ" sz="2400" dirty="0" smtClean="0"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latin typeface="Times New Roman"/>
                <a:cs typeface="Times New Roman"/>
              </a:rPr>
              <a:t>&gt;&gt;</a:t>
            </a:r>
            <a:r>
              <a:rPr lang="cs-CZ" sz="2400" dirty="0">
                <a:latin typeface="Cambria"/>
                <a:cs typeface="Times New Roman"/>
              </a:rPr>
              <a:t> </a:t>
            </a:r>
            <a:r>
              <a:rPr lang="en-US" sz="2400" dirty="0" smtClean="0">
                <a:latin typeface="Cambria"/>
                <a:cs typeface="Cambria"/>
              </a:rPr>
              <a:t>Latin</a:t>
            </a:r>
            <a:r>
              <a:rPr lang="en-US" sz="2400" b="1" dirty="0" smtClean="0">
                <a:latin typeface="Cambria"/>
                <a:cs typeface="Cambria"/>
              </a:rPr>
              <a:t> </a:t>
            </a:r>
            <a:r>
              <a:rPr lang="en-US" sz="2400" b="1" dirty="0">
                <a:latin typeface="Cambria"/>
                <a:cs typeface="Cambria"/>
              </a:rPr>
              <a:t>adjectives </a:t>
            </a:r>
            <a:r>
              <a:rPr lang="en-US" sz="2400" b="1" dirty="0" smtClean="0">
                <a:latin typeface="Cambria"/>
                <a:cs typeface="Cambria"/>
              </a:rPr>
              <a:t>change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dirty="0">
                <a:latin typeface="Cambria"/>
                <a:cs typeface="Cambria"/>
              </a:rPr>
              <a:t>their </a:t>
            </a:r>
            <a:r>
              <a:rPr lang="en-US" sz="2400" dirty="0" smtClean="0">
                <a:latin typeface="Cambria"/>
                <a:cs typeface="Cambria"/>
              </a:rPr>
              <a:t>form</a:t>
            </a:r>
            <a:r>
              <a:rPr lang="cs-CZ" sz="2400" dirty="0" smtClean="0">
                <a:latin typeface="Cambria"/>
                <a:cs typeface="Cambria"/>
              </a:rPr>
              <a:t>s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b="1" dirty="0">
                <a:latin typeface="Cambria"/>
                <a:cs typeface="Cambria"/>
              </a:rPr>
              <a:t>depending on </a:t>
            </a:r>
            <a:r>
              <a:rPr lang="en-US" sz="2400" b="1" dirty="0" smtClean="0">
                <a:latin typeface="Cambria"/>
                <a:cs typeface="Cambria"/>
              </a:rPr>
              <a:t>the</a:t>
            </a:r>
            <a:r>
              <a:rPr lang="cs-CZ" sz="2400" b="1" dirty="0" smtClean="0">
                <a:latin typeface="Cambria"/>
                <a:cs typeface="Cambria"/>
              </a:rPr>
              <a:t>                                                                      </a:t>
            </a:r>
            <a:r>
              <a:rPr lang="cs-CZ" sz="2400" b="1" dirty="0" err="1" smtClean="0">
                <a:solidFill>
                  <a:schemeClr val="bg2"/>
                </a:solidFill>
                <a:latin typeface="Cambria"/>
                <a:cs typeface="Cambria"/>
              </a:rPr>
              <a:t>ii</a:t>
            </a:r>
            <a:r>
              <a:rPr lang="cs-CZ" sz="2400" b="1" dirty="0" smtClean="0">
                <a:solidFill>
                  <a:schemeClr val="bg2"/>
                </a:solidFill>
                <a:latin typeface="Cambria"/>
                <a:cs typeface="Cambria"/>
              </a:rPr>
              <a:t>  </a:t>
            </a:r>
            <a:r>
              <a:rPr lang="cs-CZ" sz="2400" b="1" dirty="0" smtClean="0">
                <a:latin typeface="Cambria"/>
                <a:cs typeface="Cambria"/>
              </a:rPr>
              <a:t>      </a:t>
            </a:r>
            <a:r>
              <a:rPr lang="en-US" sz="2400" b="1" dirty="0" smtClean="0">
                <a:latin typeface="Cambria"/>
                <a:cs typeface="Cambria"/>
              </a:rPr>
              <a:t>noun </a:t>
            </a:r>
            <a:r>
              <a:rPr lang="en-US" sz="2400" dirty="0">
                <a:latin typeface="Cambria"/>
                <a:cs typeface="Cambria"/>
              </a:rPr>
              <a:t>to which they refer.</a:t>
            </a:r>
            <a:endParaRPr lang="cs-CZ" sz="2400" dirty="0">
              <a:latin typeface="Cambria"/>
              <a:cs typeface="Cambria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dirty="0">
                <a:latin typeface="Cambria"/>
                <a:cs typeface="Cambria"/>
              </a:rPr>
              <a:t>ENGLISH </a:t>
            </a:r>
            <a:r>
              <a:rPr lang="cs-CZ" sz="2400" dirty="0" smtClean="0">
                <a:latin typeface="Cambria"/>
                <a:cs typeface="Cambria"/>
              </a:rPr>
              <a:t>– </a:t>
            </a:r>
            <a:r>
              <a:rPr lang="cs-CZ" sz="2400" dirty="0">
                <a:latin typeface="Cambria"/>
                <a:cs typeface="Cambria"/>
              </a:rPr>
              <a:t>3 </a:t>
            </a:r>
            <a:r>
              <a:rPr lang="cs-CZ" sz="2400" dirty="0" err="1">
                <a:latin typeface="Cambria"/>
                <a:cs typeface="Cambria"/>
              </a:rPr>
              <a:t>genders</a:t>
            </a:r>
            <a:r>
              <a:rPr lang="cs-CZ" sz="2400" dirty="0">
                <a:latin typeface="Cambria"/>
                <a:cs typeface="Cambria"/>
              </a:rPr>
              <a:t>: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sz="2000" dirty="0">
                <a:latin typeface="Cambria"/>
                <a:cs typeface="Cambria"/>
              </a:rPr>
              <a:t>HE – </a:t>
            </a:r>
            <a:r>
              <a:rPr lang="cs-CZ" sz="2000" dirty="0" err="1">
                <a:latin typeface="Cambria"/>
                <a:cs typeface="Cambria"/>
              </a:rPr>
              <a:t>refers</a:t>
            </a:r>
            <a:r>
              <a:rPr lang="cs-CZ" sz="2000" dirty="0">
                <a:latin typeface="Cambria"/>
                <a:cs typeface="Cambria"/>
              </a:rPr>
              <a:t> to male </a:t>
            </a:r>
            <a:r>
              <a:rPr lang="cs-CZ" sz="2000" dirty="0" err="1">
                <a:latin typeface="Cambria"/>
                <a:cs typeface="Cambria"/>
              </a:rPr>
              <a:t>humans</a:t>
            </a:r>
            <a:r>
              <a:rPr lang="cs-CZ" sz="2000" dirty="0">
                <a:latin typeface="Cambria"/>
                <a:cs typeface="Cambria"/>
              </a:rPr>
              <a:t> and </a:t>
            </a:r>
            <a:r>
              <a:rPr lang="cs-CZ" sz="2000" dirty="0" err="1">
                <a:latin typeface="Cambria"/>
                <a:cs typeface="Cambria"/>
              </a:rPr>
              <a:t>animals</a:t>
            </a:r>
            <a:endParaRPr lang="cs-CZ" sz="2000" dirty="0">
              <a:latin typeface="Cambria"/>
              <a:cs typeface="Cambria"/>
            </a:endParaRP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sz="2000" dirty="0">
                <a:solidFill>
                  <a:srgbClr val="C00000"/>
                </a:solidFill>
                <a:latin typeface="Cambria"/>
                <a:cs typeface="Cambria"/>
              </a:rPr>
              <a:t>SHE – </a:t>
            </a:r>
            <a:r>
              <a:rPr lang="cs-CZ" sz="2000" dirty="0" err="1">
                <a:solidFill>
                  <a:srgbClr val="C00000"/>
                </a:solidFill>
                <a:latin typeface="Cambria"/>
                <a:cs typeface="Cambria"/>
              </a:rPr>
              <a:t>refers</a:t>
            </a:r>
            <a:r>
              <a:rPr lang="cs-CZ" sz="2000" dirty="0">
                <a:solidFill>
                  <a:srgbClr val="C00000"/>
                </a:solidFill>
                <a:latin typeface="Cambria"/>
                <a:cs typeface="Cambria"/>
              </a:rPr>
              <a:t> to </a:t>
            </a:r>
            <a:r>
              <a:rPr lang="cs-CZ" sz="2000" dirty="0" err="1">
                <a:solidFill>
                  <a:srgbClr val="C00000"/>
                </a:solidFill>
                <a:latin typeface="Cambria"/>
                <a:cs typeface="Cambria"/>
              </a:rPr>
              <a:t>female</a:t>
            </a:r>
            <a:r>
              <a:rPr lang="cs-CZ" sz="200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/>
                <a:cs typeface="Cambria"/>
              </a:rPr>
              <a:t>humans</a:t>
            </a:r>
            <a:r>
              <a:rPr lang="cs-CZ" sz="2000" dirty="0">
                <a:solidFill>
                  <a:srgbClr val="C00000"/>
                </a:solidFill>
                <a:latin typeface="Cambria"/>
                <a:cs typeface="Cambria"/>
              </a:rPr>
              <a:t> and </a:t>
            </a:r>
            <a:r>
              <a:rPr lang="cs-CZ" sz="2000" dirty="0" err="1">
                <a:solidFill>
                  <a:srgbClr val="C00000"/>
                </a:solidFill>
                <a:latin typeface="Cambria"/>
                <a:cs typeface="Cambria"/>
              </a:rPr>
              <a:t>animals</a:t>
            </a:r>
            <a:endParaRPr lang="cs-CZ" sz="2000" dirty="0">
              <a:solidFill>
                <a:srgbClr val="C00000"/>
              </a:solidFill>
              <a:latin typeface="Cambria"/>
              <a:cs typeface="Cambria"/>
            </a:endParaRP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sz="2000" dirty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IT – </a:t>
            </a:r>
            <a:r>
              <a:rPr lang="cs-CZ" sz="2000" dirty="0" err="1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inanimate</a:t>
            </a:r>
            <a:r>
              <a:rPr lang="cs-CZ" sz="2000" dirty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lang="cs-CZ" sz="2000" dirty="0" err="1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objects</a:t>
            </a:r>
            <a:r>
              <a:rPr lang="cs-CZ" sz="2000" dirty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lang="cs-CZ" sz="2000" dirty="0" err="1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or</a:t>
            </a:r>
            <a:r>
              <a:rPr lang="cs-CZ" sz="2000" dirty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lang="cs-CZ" sz="2000" dirty="0" err="1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animals</a:t>
            </a:r>
            <a:endParaRPr lang="cs-CZ" sz="2000" dirty="0">
              <a:solidFill>
                <a:schemeClr val="accent3">
                  <a:lumMod val="75000"/>
                </a:schemeClr>
              </a:solidFill>
              <a:latin typeface="Cambria"/>
              <a:cs typeface="Cambria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>
                <a:latin typeface="Cambria"/>
                <a:cs typeface="Cambria"/>
              </a:rPr>
              <a:t>LATIN </a:t>
            </a:r>
            <a:r>
              <a:rPr lang="cs-CZ" sz="2400" dirty="0" smtClean="0">
                <a:latin typeface="Cambria"/>
                <a:cs typeface="Cambria"/>
              </a:rPr>
              <a:t>– </a:t>
            </a:r>
            <a:r>
              <a:rPr lang="en-US" sz="2400" dirty="0" smtClean="0">
                <a:latin typeface="Cambria"/>
                <a:cs typeface="Cambria"/>
              </a:rPr>
              <a:t>3 </a:t>
            </a:r>
            <a:r>
              <a:rPr lang="en-US" sz="2400" dirty="0">
                <a:latin typeface="Cambria"/>
                <a:cs typeface="Cambria"/>
              </a:rPr>
              <a:t>genders</a:t>
            </a:r>
            <a:r>
              <a:rPr lang="cs-CZ" sz="2400" dirty="0">
                <a:latin typeface="Cambria"/>
                <a:cs typeface="Cambria"/>
              </a:rPr>
              <a:t>: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sz="1900" dirty="0" err="1" smtClean="0">
                <a:solidFill>
                  <a:schemeClr val="accent1">
                    <a:lumMod val="50000"/>
                  </a:schemeClr>
                </a:solidFill>
                <a:latin typeface="Cambria"/>
                <a:cs typeface="Cambria"/>
              </a:rPr>
              <a:t>masculine</a:t>
            </a:r>
            <a:r>
              <a:rPr lang="cs-CZ" sz="1900" dirty="0" smtClean="0">
                <a:solidFill>
                  <a:schemeClr val="accent1">
                    <a:lumMod val="50000"/>
                  </a:schemeClr>
                </a:solidFill>
                <a:latin typeface="Cambria"/>
                <a:cs typeface="Cambria"/>
              </a:rPr>
              <a:t>     -&gt; </a:t>
            </a:r>
            <a:r>
              <a:rPr lang="cs-CZ" sz="1900" dirty="0" err="1">
                <a:solidFill>
                  <a:schemeClr val="accent1">
                    <a:lumMod val="50000"/>
                  </a:schemeClr>
                </a:solidFill>
                <a:latin typeface="Cambria"/>
                <a:cs typeface="Cambria"/>
              </a:rPr>
              <a:t>discipulus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  <a:latin typeface="Cambria"/>
                <a:cs typeface="Cambria"/>
              </a:rPr>
              <a:t> (he-student), </a:t>
            </a:r>
            <a:r>
              <a:rPr lang="cs-CZ" sz="1900" dirty="0" err="1">
                <a:solidFill>
                  <a:schemeClr val="accent1">
                    <a:lumMod val="50000"/>
                  </a:schemeClr>
                </a:solidFill>
                <a:latin typeface="Cambria"/>
                <a:cs typeface="Cambria"/>
              </a:rPr>
              <a:t>musculus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  <a:latin typeface="Cambria"/>
                <a:cs typeface="Cambria"/>
              </a:rPr>
              <a:t> (</a:t>
            </a:r>
            <a:r>
              <a:rPr lang="cs-CZ" sz="1900" dirty="0" err="1" smtClean="0">
                <a:solidFill>
                  <a:schemeClr val="accent1">
                    <a:lumMod val="50000"/>
                  </a:schemeClr>
                </a:solidFill>
                <a:latin typeface="Cambria"/>
                <a:cs typeface="Cambria"/>
              </a:rPr>
              <a:t>muscle</a:t>
            </a:r>
            <a:r>
              <a:rPr lang="cs-CZ" sz="1900" dirty="0" smtClean="0">
                <a:solidFill>
                  <a:schemeClr val="accent1">
                    <a:lumMod val="50000"/>
                  </a:schemeClr>
                </a:solidFill>
                <a:latin typeface="Cambria"/>
                <a:cs typeface="Cambria"/>
              </a:rPr>
              <a:t>)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sz="1900" dirty="0" err="1" smtClean="0">
                <a:solidFill>
                  <a:srgbClr val="C00000"/>
                </a:solidFill>
                <a:latin typeface="Cambria"/>
                <a:cs typeface="Cambria"/>
              </a:rPr>
              <a:t>feminine</a:t>
            </a:r>
            <a:r>
              <a:rPr lang="cs-CZ" sz="1900" dirty="0">
                <a:solidFill>
                  <a:srgbClr val="C00000"/>
                </a:solidFill>
                <a:latin typeface="Cambria"/>
                <a:cs typeface="Cambria"/>
              </a:rPr>
              <a:t>	-&gt; </a:t>
            </a:r>
            <a:r>
              <a:rPr lang="cs-CZ" sz="1900" dirty="0" err="1">
                <a:solidFill>
                  <a:srgbClr val="C00000"/>
                </a:solidFill>
                <a:latin typeface="Cambria"/>
                <a:cs typeface="Cambria"/>
              </a:rPr>
              <a:t>discipula</a:t>
            </a:r>
            <a:r>
              <a:rPr lang="cs-CZ" sz="1900" dirty="0">
                <a:solidFill>
                  <a:srgbClr val="C00000"/>
                </a:solidFill>
                <a:latin typeface="Cambria"/>
                <a:cs typeface="Cambria"/>
              </a:rPr>
              <a:t> (</a:t>
            </a:r>
            <a:r>
              <a:rPr lang="cs-CZ" sz="1900" dirty="0" err="1">
                <a:solidFill>
                  <a:srgbClr val="C00000"/>
                </a:solidFill>
                <a:latin typeface="Cambria"/>
                <a:cs typeface="Cambria"/>
              </a:rPr>
              <a:t>she</a:t>
            </a:r>
            <a:r>
              <a:rPr lang="cs-CZ" sz="1900" dirty="0">
                <a:solidFill>
                  <a:srgbClr val="C00000"/>
                </a:solidFill>
                <a:latin typeface="Cambria"/>
                <a:cs typeface="Cambria"/>
              </a:rPr>
              <a:t>-student), </a:t>
            </a:r>
            <a:r>
              <a:rPr lang="cs-CZ" sz="1900" dirty="0" err="1">
                <a:solidFill>
                  <a:srgbClr val="C00000"/>
                </a:solidFill>
                <a:latin typeface="Cambria"/>
                <a:cs typeface="Cambria"/>
              </a:rPr>
              <a:t>vena</a:t>
            </a:r>
            <a:r>
              <a:rPr lang="cs-CZ" sz="1900" dirty="0">
                <a:solidFill>
                  <a:srgbClr val="C00000"/>
                </a:solidFill>
                <a:latin typeface="Cambria"/>
                <a:cs typeface="Cambria"/>
              </a:rPr>
              <a:t> (</a:t>
            </a:r>
            <a:r>
              <a:rPr lang="cs-CZ" sz="1900" dirty="0" err="1" smtClean="0">
                <a:solidFill>
                  <a:srgbClr val="C00000"/>
                </a:solidFill>
                <a:latin typeface="Cambria"/>
                <a:cs typeface="Cambria"/>
              </a:rPr>
              <a:t>vein</a:t>
            </a:r>
            <a:r>
              <a:rPr lang="cs-CZ" sz="1900" dirty="0" smtClean="0">
                <a:solidFill>
                  <a:srgbClr val="C00000"/>
                </a:solidFill>
                <a:latin typeface="Cambria"/>
                <a:cs typeface="Cambria"/>
              </a:rPr>
              <a:t>)</a:t>
            </a:r>
            <a:endParaRPr lang="cs-CZ" sz="1900" dirty="0">
              <a:latin typeface="Cambria"/>
              <a:cs typeface="Cambria"/>
            </a:endParaRP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sz="1900" dirty="0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neuter</a:t>
            </a:r>
            <a:r>
              <a:rPr lang="cs-CZ" sz="1900" dirty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	-&gt; corpus (body</a:t>
            </a:r>
            <a:r>
              <a:rPr lang="cs-CZ" sz="1900" dirty="0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)</a:t>
            </a:r>
            <a:endParaRPr lang="en-US" sz="190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Revision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number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 and case</a:t>
            </a:r>
            <a:endParaRPr lang="cs-CZ" alt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945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0825" y="1527175"/>
            <a:ext cx="8569325" cy="4854575"/>
          </a:xfrm>
        </p:spPr>
        <p:txBody>
          <a:bodyPr/>
          <a:lstStyle/>
          <a:p>
            <a:pPr marL="0" indent="0">
              <a:buNone/>
            </a:pPr>
            <a:r>
              <a:rPr lang="cs-CZ" altLang="cs-CZ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LATIN = INFLECTIONAL LANGUAGE</a:t>
            </a:r>
          </a:p>
          <a:p>
            <a:r>
              <a:rPr lang="en-GB" altLang="cs-CZ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 </a:t>
            </a:r>
            <a:r>
              <a:rPr lang="en-GB" altLang="cs-CZ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many languages, Latin and Greek among them, nouns </a:t>
            </a:r>
            <a:r>
              <a:rPr lang="cs-CZ" altLang="cs-CZ" b="1" dirty="0" err="1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decline</a:t>
            </a:r>
            <a:r>
              <a:rPr lang="cs-CZ" altLang="cs-CZ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= </a:t>
            </a:r>
            <a:r>
              <a:rPr lang="en-GB" altLang="cs-CZ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inflect</a:t>
            </a:r>
            <a:r>
              <a:rPr lang="en-GB" altLang="cs-CZ" dirty="0" smtClean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GB" altLang="cs-CZ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(change their form) for number and </a:t>
            </a:r>
            <a:r>
              <a:rPr lang="en-GB" altLang="cs-CZ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case</a:t>
            </a:r>
            <a:r>
              <a:rPr lang="en-GB" altLang="cs-CZ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 </a:t>
            </a:r>
          </a:p>
          <a:p>
            <a:pPr lvl="1"/>
            <a:r>
              <a:rPr lang="en-GB" altLang="cs-CZ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Inflection for </a:t>
            </a:r>
            <a:r>
              <a:rPr lang="en-GB" altLang="cs-CZ" b="1" dirty="0">
                <a:solidFill>
                  <a:srgbClr val="1782BF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number</a:t>
            </a:r>
            <a:r>
              <a:rPr lang="en-GB" altLang="cs-CZ" dirty="0">
                <a:solidFill>
                  <a:srgbClr val="1782BF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GB" altLang="cs-CZ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involves </a:t>
            </a:r>
            <a:r>
              <a:rPr lang="en-GB" altLang="cs-CZ" i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singular </a:t>
            </a:r>
            <a:r>
              <a:rPr lang="en-GB" altLang="cs-CZ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GB" altLang="cs-CZ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sg</a:t>
            </a:r>
            <a:r>
              <a:rPr lang="en-GB" altLang="cs-CZ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.)</a:t>
            </a:r>
            <a:r>
              <a:rPr lang="en-GB" altLang="cs-CZ" i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GB" altLang="cs-CZ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: </a:t>
            </a:r>
            <a:r>
              <a:rPr lang="en-GB" altLang="cs-CZ" i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plural</a:t>
            </a:r>
            <a:r>
              <a:rPr lang="en-GB" altLang="cs-CZ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(pl.) forms (</a:t>
            </a:r>
            <a:r>
              <a:rPr lang="en-GB" altLang="cs-CZ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eg</a:t>
            </a:r>
            <a:r>
              <a:rPr lang="en-GB" altLang="cs-CZ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 </a:t>
            </a:r>
            <a:r>
              <a:rPr lang="en-GB" altLang="cs-CZ" i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forearm</a:t>
            </a:r>
            <a:r>
              <a:rPr lang="en-GB" altLang="cs-CZ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: </a:t>
            </a:r>
            <a:r>
              <a:rPr lang="en-GB" altLang="cs-CZ" i="1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forearms</a:t>
            </a:r>
            <a:r>
              <a:rPr lang="cs-CZ" altLang="cs-CZ" i="1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cs-CZ" altLang="cs-CZ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=</a:t>
            </a:r>
            <a:r>
              <a:rPr lang="cs-CZ" altLang="cs-CZ" i="1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GB" altLang="cs-CZ" i="1" dirty="0" err="1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antebrachium</a:t>
            </a:r>
            <a:r>
              <a:rPr lang="en-GB" altLang="cs-CZ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GB" altLang="cs-CZ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: </a:t>
            </a:r>
            <a:r>
              <a:rPr lang="en-GB" altLang="cs-CZ" i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antebrachia</a:t>
            </a:r>
            <a:r>
              <a:rPr lang="en-GB" altLang="cs-CZ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 and is present in English as well. </a:t>
            </a:r>
          </a:p>
          <a:p>
            <a:pPr lvl="1"/>
            <a:r>
              <a:rPr lang="en-GB" altLang="cs-CZ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Inflection for </a:t>
            </a:r>
            <a:r>
              <a:rPr lang="en-GB" altLang="cs-CZ" b="1" dirty="0">
                <a:solidFill>
                  <a:srgbClr val="1782BF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case</a:t>
            </a:r>
            <a:r>
              <a:rPr lang="en-GB" altLang="cs-CZ" dirty="0">
                <a:solidFill>
                  <a:srgbClr val="1782BF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GB" altLang="cs-CZ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involves changing the form of the noun according to its syntactic function/meaning. Latin has </a:t>
            </a:r>
            <a:r>
              <a:rPr lang="cs-CZ" altLang="cs-CZ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an </a:t>
            </a:r>
            <a:r>
              <a:rPr lang="en-GB" altLang="cs-CZ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extensive </a:t>
            </a:r>
            <a:r>
              <a:rPr lang="en-GB" altLang="cs-CZ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case system in which a special form is used for every specific meaning. In medical </a:t>
            </a:r>
            <a:r>
              <a:rPr lang="en-GB" altLang="cs-CZ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terminology</a:t>
            </a:r>
            <a:r>
              <a:rPr lang="cs-CZ" altLang="cs-CZ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lang="en-GB" altLang="cs-CZ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4 </a:t>
            </a:r>
            <a:r>
              <a:rPr lang="en-GB" altLang="cs-CZ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out of 6 Latin cases </a:t>
            </a:r>
            <a:r>
              <a:rPr lang="cs-CZ" altLang="cs-CZ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are </a:t>
            </a:r>
            <a:r>
              <a:rPr lang="cs-CZ" altLang="cs-CZ" dirty="0" err="1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used</a:t>
            </a:r>
            <a:r>
              <a:rPr lang="cs-CZ" altLang="cs-CZ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GB" altLang="cs-CZ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to </a:t>
            </a:r>
            <a:r>
              <a:rPr lang="en-GB" altLang="cs-CZ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express the following meanings:</a:t>
            </a:r>
          </a:p>
          <a:p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2815</TotalTime>
  <Words>787</Words>
  <Application>Microsoft Office PowerPoint</Application>
  <PresentationFormat>Předvádění na obrazovce (4:3)</PresentationFormat>
  <Paragraphs>347</Paragraphs>
  <Slides>27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9" baseType="lpstr">
      <vt:lpstr>Administrativní</vt:lpstr>
      <vt:lpstr>Document</vt:lpstr>
      <vt:lpstr>Basic Medical Terminology</vt:lpstr>
      <vt:lpstr>Pronunciation practice</vt:lpstr>
      <vt:lpstr>Pronunciation practice</vt:lpstr>
      <vt:lpstr>Revision: Latin declensions</vt:lpstr>
      <vt:lpstr>Revision: Latin declensions</vt:lpstr>
      <vt:lpstr>Practice: give the declensions of the nouns  (cf. Handout 2, task 2)</vt:lpstr>
      <vt:lpstr>Practice: find the stems of the nouns (cf. Handout 2, task 3)</vt:lpstr>
      <vt:lpstr>Revision: Gender</vt:lpstr>
      <vt:lpstr>Revision: number and case</vt:lpstr>
      <vt:lpstr>Revision: cases and their functions</vt:lpstr>
      <vt:lpstr>Nominative singular and plural</vt:lpstr>
      <vt:lpstr>Change the following words into plural (cf. Handout 2, task 4)</vt:lpstr>
      <vt:lpstr>Introduction to Latin syntax</vt:lpstr>
      <vt:lpstr>Genitive singular and plural</vt:lpstr>
      <vt:lpstr>Form non-agreed attributes (cf. Handout 2, task 5)</vt:lpstr>
      <vt:lpstr>Prezentace aplikace PowerPoint</vt:lpstr>
      <vt:lpstr>Prepositions and prepositional phrases</vt:lpstr>
      <vt:lpstr>Accusative and ablative singular and plural</vt:lpstr>
      <vt:lpstr>Prezentace aplikace PowerPoint</vt:lpstr>
      <vt:lpstr>Connect nouns with prepositions (cf. Handout 2, task 6)</vt:lpstr>
      <vt:lpstr>1st declension (a-stems): Latin nouns</vt:lpstr>
      <vt:lpstr>1st declension: Latin nouns</vt:lpstr>
      <vt:lpstr>1st declension: Latin paradigm</vt:lpstr>
      <vt:lpstr>1st declension: nouns of Greek origin</vt:lpstr>
      <vt:lpstr>1st declension: nouns of Greek origin</vt:lpstr>
      <vt:lpstr>1st declension: Greek paradigms</vt:lpstr>
      <vt:lpstr>1st declension: Latin and Greek paradigms in plural</vt:lpstr>
    </vt:vector>
  </TitlesOfParts>
  <Company>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medical terminology</dc:title>
  <dc:creator>Ševčíková Tereza</dc:creator>
  <cp:lastModifiedBy>user</cp:lastModifiedBy>
  <cp:revision>53</cp:revision>
  <dcterms:created xsi:type="dcterms:W3CDTF">2015-09-29T15:19:11Z</dcterms:created>
  <dcterms:modified xsi:type="dcterms:W3CDTF">2019-09-23T19:08:34Z</dcterms:modified>
</cp:coreProperties>
</file>