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82" r:id="rId7"/>
    <p:sldId id="283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84" r:id="rId19"/>
    <p:sldId id="273" r:id="rId20"/>
    <p:sldId id="274" r:id="rId21"/>
    <p:sldId id="275" r:id="rId22"/>
    <p:sldId id="277" r:id="rId23"/>
    <p:sldId id="279" r:id="rId24"/>
    <p:sldId id="276" r:id="rId25"/>
    <p:sldId id="278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E8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1251-10D3-4F46-AC2D-A416A8679446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5BEF33B-5D6D-4389-ACA6-952B3A6147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720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0DF07-90AA-4837-B070-E3DB807000DB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E2593-89DF-47A6-BC93-2497BB5EE9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567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á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362FC69-7D8B-419E-9982-9ED4DAD2F9E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3825C-593E-4D62-B16B-144393705C80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29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66785-8736-4E5A-9878-5FF947AD6CB0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FA0F50B-3211-47E7-B75A-0F450CD031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7048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E8A4-4ED8-4BF6-A477-2B9DEF59D649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0A006E2-FB89-4EDA-856A-9B9CFFC502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429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FC117-AF9F-4793-B01F-9B73E5EFB531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07BF9-F05D-4129-8297-0172F67E5B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609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á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4597-2BE6-49F8-8849-5B890D867ADA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198B2C6-CF3E-45B8-8EA3-E0DD2F1E0C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8661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C5E4-F65A-4F1D-B83D-63E3E1985DF4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0747BBF-6342-433E-8DB0-DCF2D4791E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913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3C13-DBC9-4AF5-A502-707ACDFCA6FE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55205D-E1EB-4119-A9B5-3CC4C985E6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714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11CA4FB-653F-470B-9274-A5A069B4B34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A1BE-72C3-4C75-A17C-195F38921296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230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3165DCC-5E28-4FE3-85E4-D4BECC53E32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1235-3A4D-48FA-B4EF-93B38F2C27F7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6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CD7BCD-B35F-48B1-BFE9-54FC164D9F8F}" type="datetimeFigureOut">
              <a:rPr lang="cs-CZ"/>
              <a:pPr>
                <a:defRPr/>
              </a:pPr>
              <a:t>23.9.2019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88A44D"/>
                </a:solidFill>
                <a:latin typeface="Georgia" panose="02040502050405020303" pitchFamily="18" charset="0"/>
              </a:defRPr>
            </a:lvl1pPr>
          </a:lstStyle>
          <a:p>
            <a:fld id="{9B3C8313-7F17-4742-A575-10D0F928A1A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Seminar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Basic </a:t>
            </a:r>
            <a:r>
              <a:rPr lang="cs-CZ" altLang="cs-CZ" dirty="0" err="1"/>
              <a:t>M</a:t>
            </a:r>
            <a:r>
              <a:rPr lang="cs-CZ" altLang="cs-CZ" dirty="0" err="1" smtClean="0"/>
              <a:t>edical</a:t>
            </a:r>
            <a:r>
              <a:rPr lang="cs-CZ" altLang="cs-CZ" dirty="0" smtClean="0"/>
              <a:t> </a:t>
            </a:r>
            <a:r>
              <a:rPr lang="cs-CZ" altLang="cs-CZ" dirty="0"/>
              <a:t>T</a:t>
            </a:r>
            <a:r>
              <a:rPr lang="cs-CZ" altLang="cs-CZ" dirty="0" smtClean="0"/>
              <a:t>erminology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Revision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ases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their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functions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07950" y="1341438"/>
            <a:ext cx="4851400" cy="4525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>
                <a:solidFill>
                  <a:srgbClr val="000000"/>
                </a:solidFill>
                <a:latin typeface="Cambria"/>
                <a:cs typeface="Cambria"/>
              </a:rPr>
              <a:t>system of specific case endings + </a:t>
            </a:r>
            <a:r>
              <a:rPr lang="en-GB" i="1" dirty="0" smtClean="0">
                <a:solidFill>
                  <a:srgbClr val="000000"/>
                </a:solidFill>
                <a:latin typeface="Cambria"/>
                <a:cs typeface="Cambria"/>
              </a:rPr>
              <a:t>prepositions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subject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GENITIVE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dependency of two 	nouns, possession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b="1" dirty="0" smtClean="0">
                <a:latin typeface="Cambria"/>
                <a:cs typeface="Cambria"/>
              </a:rPr>
              <a:t>4.</a:t>
            </a:r>
            <a:r>
              <a:rPr lang="cs-CZ" b="1" dirty="0" smtClean="0">
                <a:solidFill>
                  <a:srgbClr val="1782BF"/>
                </a:solidFill>
                <a:latin typeface="Cambria"/>
                <a:cs typeface="Cambria"/>
              </a:rPr>
              <a:t>    </a:t>
            </a:r>
            <a:r>
              <a:rPr lang="en-GB" b="1" dirty="0" smtClean="0">
                <a:solidFill>
                  <a:srgbClr val="1782BF"/>
                </a:solidFill>
                <a:latin typeface="Cambria"/>
                <a:cs typeface="Cambria"/>
              </a:rPr>
              <a:t>ACCUSATIVE</a:t>
            </a:r>
            <a:r>
              <a:rPr lang="en-GB" dirty="0" smtClean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object, 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movement</a:t>
            </a:r>
            <a:r>
              <a:rPr lang="cs-CZ" dirty="0" smtClean="0">
                <a:solidFill>
                  <a:srgbClr val="000000"/>
                </a:solidFill>
                <a:latin typeface="Cambria"/>
                <a:cs typeface="Cambria"/>
              </a:rPr>
              <a:t>   </a:t>
            </a:r>
          </a:p>
          <a:p>
            <a:pPr marL="0" indent="4508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rgbClr val="000000"/>
                </a:solidFill>
                <a:latin typeface="Cambria"/>
                <a:cs typeface="Cambria"/>
              </a:rPr>
              <a:t>= </a:t>
            </a:r>
            <a:r>
              <a:rPr lang="cs-CZ" dirty="0" err="1" smtClean="0">
                <a:solidFill>
                  <a:srgbClr val="000000"/>
                </a:solidFill>
                <a:latin typeface="Cambria"/>
                <a:cs typeface="Cambria"/>
              </a:rPr>
              <a:t>direction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	</a:t>
            </a:r>
            <a:r>
              <a:rPr lang="cs-CZ" dirty="0" smtClean="0">
                <a:solidFill>
                  <a:srgbClr val="000000"/>
                </a:solidFill>
                <a:latin typeface="Cambria"/>
                <a:cs typeface="Cambria"/>
              </a:rPr>
              <a:t>(</a:t>
            </a:r>
            <a:r>
              <a:rPr lang="en-GB" dirty="0" smtClean="0">
                <a:solidFill>
                  <a:srgbClr val="000000"/>
                </a:solidFill>
                <a:latin typeface="Cambria"/>
                <a:cs typeface="Cambria"/>
              </a:rPr>
              <a:t>preposition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+ 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6.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ABLATIVE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place, location, 		instrument, cause (preposition + 	ending)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796136" y="1341437"/>
            <a:ext cx="3744143" cy="41751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b="1" dirty="0">
                <a:latin typeface="Cambria"/>
                <a:cs typeface="Cambria"/>
              </a:rPr>
              <a:t>ENGLISH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200" i="1" dirty="0" smtClean="0">
                <a:latin typeface="Cambria"/>
                <a:cs typeface="Cambria"/>
              </a:rPr>
              <a:t>word order</a:t>
            </a:r>
            <a:r>
              <a:rPr lang="cs-CZ" sz="2200" i="1" dirty="0" smtClean="0">
                <a:latin typeface="Cambria"/>
                <a:cs typeface="Cambria"/>
              </a:rPr>
              <a:t> + </a:t>
            </a:r>
            <a:r>
              <a:rPr lang="cs-CZ" sz="2200" i="1" dirty="0" err="1" smtClean="0">
                <a:latin typeface="Cambria"/>
                <a:cs typeface="Cambria"/>
              </a:rPr>
              <a:t>prepositions</a:t>
            </a:r>
            <a:r>
              <a:rPr lang="cs-CZ" sz="2200" i="1" dirty="0" smtClean="0">
                <a:latin typeface="Cambria"/>
                <a:cs typeface="Cambria"/>
              </a:rPr>
              <a:t> </a:t>
            </a:r>
            <a:r>
              <a:rPr lang="cs-CZ" sz="2200" i="1" dirty="0" smtClean="0">
                <a:latin typeface="Times New Roman"/>
                <a:cs typeface="Times New Roman"/>
              </a:rPr>
              <a:t>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2000" dirty="0" smtClean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cs-CZ" sz="2000" dirty="0" smtClean="0">
                <a:latin typeface="Cambria"/>
                <a:cs typeface="Cambria"/>
              </a:rPr>
              <a:t>s</a:t>
            </a:r>
            <a:r>
              <a:rPr lang="en-GB" sz="2000" dirty="0" err="1" smtClean="0">
                <a:latin typeface="Cambria"/>
                <a:cs typeface="Cambria"/>
              </a:rPr>
              <a:t>ubject</a:t>
            </a:r>
            <a:r>
              <a:rPr lang="cs-CZ" sz="2000" dirty="0" smtClean="0">
                <a:latin typeface="Cambria"/>
                <a:cs typeface="Cambria"/>
              </a:rPr>
              <a:t> of a </a:t>
            </a:r>
            <a:r>
              <a:rPr lang="cs-CZ" sz="2000" dirty="0" err="1" smtClean="0">
                <a:latin typeface="Cambria"/>
                <a:cs typeface="Cambria"/>
              </a:rPr>
              <a:t>phrase</a:t>
            </a:r>
            <a:endParaRPr lang="cs-CZ" sz="2000" dirty="0" smtClean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2000" dirty="0" smtClean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cs-CZ" sz="2000" dirty="0" err="1" smtClean="0">
                <a:latin typeface="Times New Roman"/>
                <a:cs typeface="Times New Roman"/>
              </a:rPr>
              <a:t>possessive</a:t>
            </a:r>
            <a:r>
              <a:rPr lang="cs-CZ" sz="2000" dirty="0" smtClean="0">
                <a:latin typeface="Times New Roman"/>
                <a:cs typeface="Times New Roman"/>
              </a:rPr>
              <a:t> case = “of”</a:t>
            </a:r>
            <a:endParaRPr lang="en-GB" sz="20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000" dirty="0">
              <a:latin typeface="Cambria"/>
              <a:cs typeface="Cambria"/>
            </a:endParaRPr>
          </a:p>
          <a:p>
            <a:pPr marL="0" indent="0" fontAlgn="auto">
              <a:spcBef>
                <a:spcPts val="6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cs-CZ" sz="2000" dirty="0" err="1" smtClean="0">
                <a:latin typeface="Cambria"/>
                <a:cs typeface="Cambria"/>
              </a:rPr>
              <a:t>prepositional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 smtClean="0">
                <a:latin typeface="Cambria"/>
                <a:cs typeface="Cambria"/>
              </a:rPr>
              <a:t>phrase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endParaRPr lang="en-GB" sz="20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0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2000" dirty="0" smtClean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sz="2000" dirty="0" err="1" smtClean="0">
                <a:latin typeface="Cambria"/>
                <a:cs typeface="Cambria"/>
              </a:rPr>
              <a:t>prepositional</a:t>
            </a:r>
            <a:r>
              <a:rPr lang="cs-CZ" sz="2000" dirty="0" smtClean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phrase</a:t>
            </a:r>
            <a:r>
              <a:rPr lang="cs-CZ" sz="2000" dirty="0">
                <a:latin typeface="Cambria"/>
                <a:cs typeface="Cambria"/>
              </a:rPr>
              <a:t> </a:t>
            </a:r>
            <a:endParaRPr lang="en-GB" sz="2000" dirty="0">
              <a:latin typeface="Cambria"/>
              <a:cs typeface="Cambria"/>
            </a:endParaRP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4959350" y="2564904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9350" y="3140968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6"/>
          <p:cNvCxnSpPr/>
          <p:nvPr/>
        </p:nvCxnSpPr>
        <p:spPr>
          <a:xfrm>
            <a:off x="4959350" y="3861048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/>
          <p:nvPr/>
        </p:nvCxnSpPr>
        <p:spPr>
          <a:xfrm>
            <a:off x="4959350" y="4724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/>
        </p:nvSpPr>
        <p:spPr>
          <a:xfrm>
            <a:off x="87313" y="5516563"/>
            <a:ext cx="8929687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cs-CZ" altLang="cs-CZ" sz="2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A</a:t>
            </a:r>
            <a:r>
              <a:rPr lang="en-GB" altLang="cs-CZ" sz="2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ccusative</a:t>
            </a:r>
            <a:r>
              <a:rPr lang="en-GB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+</a:t>
            </a:r>
            <a:r>
              <a:rPr lang="en-GB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GB" altLang="cs-CZ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ablative</a:t>
            </a:r>
            <a:r>
              <a:rPr lang="en-GB" altLang="cs-CZ" sz="20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=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prepositional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GB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cases </a:t>
            </a:r>
            <a:endParaRPr lang="cs-CZ" altLang="cs-CZ" sz="2000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algn="ctr"/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(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i.e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they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are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used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only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after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prepositions</a:t>
            </a:r>
            <a:r>
              <a:rPr lang="cs-CZ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)</a:t>
            </a:r>
            <a:r>
              <a:rPr lang="en-GB" altLang="cs-CZ" sz="20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en-GB" altLang="cs-CZ" sz="2000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Nominative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singular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plural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 dirty="0"/>
          </a:p>
        </p:txBody>
      </p:sp>
      <p:pic>
        <p:nvPicPr>
          <p:cNvPr id="21507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40768"/>
            <a:ext cx="9129869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716317" y="2564904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16317" y="4191231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50" y="228600"/>
            <a:ext cx="8856663" cy="8239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</a:rPr>
              <a:t>hange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000" dirty="0">
                <a:solidFill>
                  <a:schemeClr val="accent3">
                    <a:lumMod val="75000"/>
                  </a:schemeClr>
                </a:solidFill>
              </a:rPr>
              <a:t>the following words into 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</a:rPr>
              <a:t>plural</a:t>
            </a: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sz="3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(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cf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. Handout 2, 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task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4)</a:t>
            </a:r>
            <a:endParaRPr lang="cs-CZ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coxa_ _ _ _ _ _ _ _ 	    cervix_ _ _ _ _ _ _ _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o-RO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mentum_ _ _ _ _ _ 		</a:t>
            </a:r>
            <a:r>
              <a:rPr lang="ro-RO" dirty="0" smtClean="0"/>
              <a:t>arcus </a:t>
            </a:r>
            <a:r>
              <a:rPr lang="ro-RO" dirty="0"/>
              <a:t>_ _ _ _ _ _ _ _	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92275" y="1484313"/>
            <a:ext cx="1108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coxae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940425" y="1484313"/>
            <a:ext cx="14160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ervicis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8175" y="3467100"/>
            <a:ext cx="11477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menti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248400" y="3467100"/>
            <a:ext cx="106521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arcus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38163" y="1916113"/>
            <a:ext cx="346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E82D2"/>
                </a:solidFill>
              </a:rPr>
              <a:t>I</a:t>
            </a:r>
            <a:endParaRPr lang="en-US" altLang="cs-CZ" sz="3200">
              <a:solidFill>
                <a:srgbClr val="FE82D2"/>
              </a:solidFill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458788" y="3933825"/>
            <a:ext cx="504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chemeClr val="accent1"/>
                </a:solidFill>
              </a:rPr>
              <a:t>II</a:t>
            </a:r>
            <a:endParaRPr lang="en-US" altLang="cs-CZ" sz="3200">
              <a:solidFill>
                <a:schemeClr val="accent1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021263" y="1917700"/>
            <a:ext cx="66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FCC00"/>
                </a:solidFill>
              </a:rPr>
              <a:t>III</a:t>
            </a:r>
            <a:endParaRPr lang="en-US" altLang="cs-CZ" sz="3200">
              <a:solidFill>
                <a:srgbClr val="FFC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1263" y="3933825"/>
            <a:ext cx="6191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IV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701800" y="1939925"/>
            <a:ext cx="8810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</a:t>
            </a:r>
            <a:r>
              <a:rPr lang="cs-CZ" altLang="cs-CZ" sz="2900">
                <a:solidFill>
                  <a:srgbClr val="000000"/>
                </a:solidFill>
              </a:rPr>
              <a:t>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940425" y="1939925"/>
            <a:ext cx="1285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878013" y="3956050"/>
            <a:ext cx="117792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6232525" y="3933825"/>
            <a:ext cx="8318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arc-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193800" y="2473325"/>
            <a:ext cx="11080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</a:t>
            </a:r>
            <a:r>
              <a:rPr lang="en-US" altLang="cs-CZ" sz="2900">
                <a:solidFill>
                  <a:srgbClr val="FE82D2"/>
                </a:solidFill>
              </a:rPr>
              <a:t>ae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5810250" y="2473325"/>
            <a:ext cx="14859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</a:t>
            </a:r>
            <a:r>
              <a:rPr lang="cs-CZ" altLang="cs-CZ" sz="2900">
                <a:solidFill>
                  <a:srgbClr val="FFCC00"/>
                </a:solidFill>
              </a:rPr>
              <a:t>es</a:t>
            </a:r>
            <a:endParaRPr lang="en-US" altLang="cs-CZ" sz="2900">
              <a:solidFill>
                <a:srgbClr val="FFCC00"/>
              </a:solidFill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1127125" y="4468813"/>
            <a:ext cx="1227138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</a:t>
            </a:r>
            <a:r>
              <a:rPr lang="cs-CZ" altLang="cs-CZ" sz="2900">
                <a:solidFill>
                  <a:schemeClr val="accent1"/>
                </a:solidFill>
              </a:rPr>
              <a:t>a</a:t>
            </a:r>
            <a:endParaRPr lang="en-US" altLang="cs-CZ" sz="2900">
              <a:solidFill>
                <a:schemeClr val="accent1"/>
              </a:solidFill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6113463" y="4468813"/>
            <a:ext cx="1066800" cy="5381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900" dirty="0" err="1">
                <a:solidFill>
                  <a:prstClr val="black"/>
                </a:solidFill>
                <a:latin typeface="+mn-lt"/>
                <a:cs typeface="+mn-cs"/>
              </a:rPr>
              <a:t>arc</a:t>
            </a:r>
            <a:r>
              <a:rPr lang="cs-CZ" sz="2900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us</a:t>
            </a:r>
            <a:endParaRPr lang="en-US" sz="29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155798"/>
            <a:ext cx="8534400" cy="8969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Introduction to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Latin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syntax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340768"/>
            <a:ext cx="8662863" cy="4824536"/>
          </a:xfrm>
        </p:spPr>
        <p:txBody>
          <a:bodyPr/>
          <a:lstStyle/>
          <a:p>
            <a:pPr marL="0" lvl="4" indent="0">
              <a:buNone/>
            </a:pPr>
            <a:r>
              <a:rPr lang="cs-CZ" sz="2400" dirty="0"/>
              <a:t>AGREED ATTRIBUTE</a:t>
            </a:r>
          </a:p>
          <a:p>
            <a:pPr marL="0" lvl="4" indent="0">
              <a:buFontTx/>
              <a:buNone/>
            </a:pP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</a:t>
            </a:r>
            <a:r>
              <a:rPr lang="cs-CZ" altLang="cs-CZ" sz="24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</a:t>
            </a:r>
            <a:r>
              <a:rPr lang="cs-CZ" alt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cs-CZ" alt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sz="24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adjective</a:t>
            </a:r>
            <a:r>
              <a:rPr lang="cs-CZ" alt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agreement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in </a:t>
            </a:r>
            <a:r>
              <a:rPr lang="cs-CZ" altLang="cs-CZ" sz="2400" u="sng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gender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cs-CZ" altLang="cs-CZ" sz="2400" u="sng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and </a:t>
            </a:r>
            <a:r>
              <a:rPr lang="cs-CZ" altLang="cs-CZ" sz="2400" u="sng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</a:p>
          <a:p>
            <a:pPr marL="0" lvl="4" indent="0">
              <a:buFontTx/>
              <a:buNone/>
            </a:pPr>
            <a:r>
              <a:rPr lang="en-US" alt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cs-CZ" altLang="cs-CZ" sz="2400" b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xample</a:t>
            </a:r>
            <a:r>
              <a:rPr lang="en-US" alt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cs-CZ" alt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musculus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(m.)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long</a:t>
            </a:r>
            <a:r>
              <a:rPr lang="cs-CZ" altLang="cs-CZ" sz="2400" dirty="0" err="1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us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= long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muscle</a:t>
            </a:r>
            <a:endParaRPr lang="cs-CZ" altLang="cs-CZ" sz="24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lvl="4" indent="1616075">
              <a:buNone/>
            </a:pP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ractura</a:t>
            </a:r>
            <a:r>
              <a:rPr lang="en-US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(f.)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apert</a:t>
            </a:r>
            <a:r>
              <a:rPr lang="cs-CZ" altLang="cs-CZ" sz="2400" dirty="0" err="1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= open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fracture</a:t>
            </a:r>
            <a:endParaRPr lang="cs-CZ" altLang="cs-CZ" sz="24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lvl="4" indent="1616075">
              <a:buNone/>
            </a:pP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caput (n.) </a:t>
            </a:r>
            <a:r>
              <a:rPr lang="cs-CZ" alt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long</a:t>
            </a:r>
            <a:r>
              <a:rPr lang="cs-CZ" altLang="cs-CZ" sz="2400" dirty="0" err="1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um</a:t>
            </a:r>
            <a:r>
              <a:rPr lang="cs-CZ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= long </a:t>
            </a:r>
            <a:r>
              <a:rPr lang="cs-CZ" altLang="cs-CZ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head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NON-AGREED </a:t>
            </a:r>
            <a:r>
              <a:rPr lang="cs-CZ" sz="2400" dirty="0"/>
              <a:t>ATTRIBUTE</a:t>
            </a:r>
            <a:endParaRPr lang="cs-CZ" altLang="cs-CZ" sz="2400" dirty="0" smtClean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</a:t>
            </a:r>
            <a:r>
              <a:rPr lang="en-US" altLang="cs-CZ" sz="24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 </a:t>
            </a:r>
            <a:r>
              <a:rPr lang="cs-CZ" altLang="cs-CZ" sz="24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nominative</a:t>
            </a: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 </a:t>
            </a:r>
            <a:r>
              <a:rPr lang="en-US" alt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 </a:t>
            </a:r>
            <a:r>
              <a:rPr lang="cs-CZ" altLang="cs-CZ" sz="24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genitive</a:t>
            </a:r>
          </a:p>
          <a:p>
            <a:pPr lvl="1"/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Meaning</a:t>
            </a:r>
            <a:r>
              <a:rPr lang="en-US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		state of dependency, 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possession</a:t>
            </a:r>
            <a:endParaRPr lang="cs-CZ" altLang="cs-CZ" sz="2400" dirty="0" smtClean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cs-CZ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Translat</a:t>
            </a: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ion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US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“</a:t>
            </a:r>
            <a:r>
              <a:rPr lang="en-US" altLang="cs-CZ" sz="2400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altLang="cs-CZ" sz="2400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/>
              </a:rPr>
              <a:t>”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cs-CZ" altLang="cs-CZ" sz="2400" b="1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cs-CZ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cs-CZ" altLang="cs-CZ" sz="24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xample</a:t>
            </a:r>
            <a:r>
              <a:rPr lang="en-US" altLang="cs-CZ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altLang="cs-CZ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ractura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cost</a:t>
            </a:r>
            <a:r>
              <a:rPr lang="en-US" altLang="cs-CZ" sz="2400" dirty="0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</a:t>
            </a:r>
            <a:r>
              <a:rPr lang="en-US" altLang="cs-CZ" sz="24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//</a:t>
            </a:r>
            <a:r>
              <a:rPr lang="en-US" altLang="cs-CZ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fractura</a:t>
            </a:r>
            <a:r>
              <a:rPr lang="cs-CZ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altLang="cs-CZ" sz="24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sz="24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cost</a:t>
            </a:r>
            <a:r>
              <a:rPr lang="en-US" altLang="cs-CZ" sz="2400" dirty="0" err="1" smtClean="0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arum</a:t>
            </a:r>
            <a:endParaRPr lang="cs-CZ" altLang="cs-CZ" sz="2400" dirty="0">
              <a:solidFill>
                <a:srgbClr val="267CF2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1616075">
              <a:spcBef>
                <a:spcPts val="0"/>
              </a:spcBef>
              <a:buNone/>
            </a:pPr>
            <a:r>
              <a:rPr lang="cs-CZ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altLang="cs-CZ" sz="2400" dirty="0" err="1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racture</a:t>
            </a: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of </a:t>
            </a:r>
            <a:r>
              <a:rPr lang="cs-CZ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</a:t>
            </a: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rib</a:t>
            </a:r>
            <a:r>
              <a:rPr lang="cs-CZ" altLang="cs-CZ" sz="24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f</a:t>
            </a:r>
            <a:r>
              <a:rPr lang="en-US" altLang="cs-CZ" sz="2400" dirty="0" err="1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racture</a:t>
            </a:r>
            <a:r>
              <a:rPr lang="cs-CZ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of ribs</a:t>
            </a:r>
            <a:endParaRPr lang="cs-CZ" altLang="cs-CZ" sz="2400" dirty="0" smtClean="0">
              <a:solidFill>
                <a:schemeClr val="accent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1616075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! </a:t>
            </a:r>
            <a:r>
              <a:rPr lang="en-US" altLang="cs-CZ" sz="24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rib fracture	</a:t>
            </a: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 </a:t>
            </a:r>
            <a:r>
              <a:rPr lang="en-US" altLang="cs-CZ" sz="24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rib </a:t>
            </a:r>
            <a:r>
              <a:rPr lang="en-US" altLang="cs-CZ" sz="2400" dirty="0" smtClean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fractures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Genitive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singular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plural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2457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340768"/>
            <a:ext cx="9144000" cy="54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750023" y="3039103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623279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/>
          <a:lstStyle/>
          <a:p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Form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> non-</a:t>
            </a:r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agreed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attributes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(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cf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. Handout 2, 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task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5)</a:t>
            </a:r>
            <a:endParaRPr lang="cs-CZ" altLang="cs-CZ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5602" name="Obdélník 5"/>
          <p:cNvSpPr>
            <a:spLocks noChangeArrowheads="1"/>
          </p:cNvSpPr>
          <p:nvPr/>
        </p:nvSpPr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cs-CZ" sz="2400" i="1" dirty="0">
                <a:solidFill>
                  <a:srgbClr val="3366FF"/>
                </a:solidFill>
              </a:rPr>
              <a:t>ex:  caput 	+ 	</a:t>
            </a:r>
            <a:r>
              <a:rPr lang="en-GB" altLang="cs-CZ" sz="2400" dirty="0">
                <a:solidFill>
                  <a:srgbClr val="3366FF"/>
                </a:solidFill>
              </a:rPr>
              <a:t>costa</a:t>
            </a:r>
            <a:r>
              <a:rPr lang="en-GB" altLang="cs-CZ" sz="2400" i="1" dirty="0">
                <a:solidFill>
                  <a:srgbClr val="3366FF"/>
                </a:solidFill>
              </a:rPr>
              <a:t> &gt; caput costae</a:t>
            </a:r>
            <a:r>
              <a:rPr lang="en-GB" altLang="cs-CZ" sz="2400" dirty="0">
                <a:solidFill>
                  <a:srgbClr val="3366FF"/>
                </a:solidFill>
              </a:rPr>
              <a:t> 	</a:t>
            </a:r>
            <a:r>
              <a:rPr lang="en-GB" altLang="cs-CZ" sz="2400" i="1" dirty="0"/>
              <a:t>head of </a:t>
            </a:r>
            <a:r>
              <a:rPr lang="cs-CZ" altLang="cs-CZ" sz="2400" i="1" dirty="0" smtClean="0"/>
              <a:t>a </a:t>
            </a:r>
            <a:r>
              <a:rPr lang="en-GB" altLang="cs-CZ" sz="2400" i="1" dirty="0" smtClean="0"/>
              <a:t>rib</a:t>
            </a:r>
            <a:endParaRPr lang="sk-SK" altLang="cs-CZ" sz="2400" dirty="0"/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femur </a:t>
            </a:r>
            <a:r>
              <a:rPr lang="cs-CZ" altLang="cs-CZ" sz="2700" dirty="0"/>
              <a:t>	-</a:t>
            </a:r>
            <a:r>
              <a:rPr lang="en-GB" altLang="cs-CZ" sz="2700" i="1" dirty="0"/>
              <a:t>&gt;</a:t>
            </a:r>
            <a:r>
              <a:rPr lang="en-GB" altLang="cs-CZ" sz="2700" dirty="0"/>
              <a:t>		</a:t>
            </a:r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fibula </a:t>
            </a:r>
            <a:r>
              <a:rPr lang="cs-CZ" altLang="cs-CZ" sz="2700" dirty="0"/>
              <a:t>	-</a:t>
            </a:r>
            <a:r>
              <a:rPr lang="en-GB" altLang="cs-CZ" sz="2700" i="1" dirty="0"/>
              <a:t>&gt;</a:t>
            </a:r>
            <a:r>
              <a:rPr lang="en-GB" altLang="cs-CZ" sz="2700" dirty="0"/>
              <a:t>			</a:t>
            </a:r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</a:t>
            </a:r>
            <a:r>
              <a:rPr lang="en-GB" altLang="cs-CZ" sz="2700" dirty="0" err="1"/>
              <a:t>humerus</a:t>
            </a:r>
            <a:r>
              <a:rPr lang="en-GB" altLang="cs-CZ" sz="2700" dirty="0"/>
              <a:t> </a:t>
            </a:r>
            <a:r>
              <a:rPr lang="cs-CZ" altLang="cs-CZ" sz="2700" dirty="0"/>
              <a:t>-</a:t>
            </a:r>
            <a:r>
              <a:rPr lang="en-GB" altLang="cs-CZ" sz="2700" i="1" dirty="0"/>
              <a:t>&gt;</a:t>
            </a:r>
            <a:r>
              <a:rPr lang="en-GB" altLang="cs-CZ" sz="2700" dirty="0"/>
              <a:t> 	</a:t>
            </a:r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phalanx </a:t>
            </a:r>
            <a:r>
              <a:rPr lang="cs-CZ" altLang="cs-CZ" sz="2700" dirty="0"/>
              <a:t>-</a:t>
            </a:r>
            <a:r>
              <a:rPr lang="en-GB" altLang="cs-CZ" sz="2700" i="1" dirty="0"/>
              <a:t>&gt;</a:t>
            </a:r>
            <a:r>
              <a:rPr lang="en-GB" altLang="cs-CZ" sz="2700" dirty="0"/>
              <a:t>	</a:t>
            </a:r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radius </a:t>
            </a:r>
            <a:r>
              <a:rPr lang="cs-CZ" altLang="cs-CZ" sz="2700" dirty="0"/>
              <a:t>	-</a:t>
            </a:r>
            <a:r>
              <a:rPr lang="en-GB" altLang="cs-CZ" sz="2700" i="1" dirty="0"/>
              <a:t>&gt;</a:t>
            </a:r>
            <a:r>
              <a:rPr lang="en-GB" altLang="cs-CZ" sz="2700" dirty="0"/>
              <a:t>	</a:t>
            </a:r>
            <a:endParaRPr lang="sk-SK" altLang="cs-CZ" sz="2700" dirty="0"/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 talus </a:t>
            </a:r>
            <a:r>
              <a:rPr lang="cs-CZ" altLang="cs-CZ" sz="2700" dirty="0"/>
              <a:t>	-</a:t>
            </a:r>
            <a:r>
              <a:rPr lang="en-GB" altLang="cs-CZ" sz="2700" i="1" dirty="0"/>
              <a:t>&gt;</a:t>
            </a:r>
            <a:endParaRPr lang="sk-SK" altLang="cs-CZ" sz="2700" dirty="0"/>
          </a:p>
          <a:p>
            <a:pPr>
              <a:lnSpc>
                <a:spcPct val="150000"/>
              </a:lnSpc>
            </a:pPr>
            <a:r>
              <a:rPr lang="en-GB" altLang="cs-CZ" sz="2700" dirty="0"/>
              <a:t>caput   +   ulna </a:t>
            </a:r>
            <a:r>
              <a:rPr lang="cs-CZ" altLang="cs-CZ" sz="2700" dirty="0"/>
              <a:t>	-</a:t>
            </a:r>
            <a:r>
              <a:rPr lang="en-GB" altLang="cs-CZ" sz="2700" i="1" dirty="0"/>
              <a:t>&gt;</a:t>
            </a:r>
            <a:endParaRPr lang="sk-SK" altLang="cs-CZ" sz="2700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38575" y="1989138"/>
            <a:ext cx="2595563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femoris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fibulae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humeri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phalangis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radii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tali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ulnae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92150"/>
            <a:ext cx="372745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55650" y="692150"/>
            <a:ext cx="647700" cy="649288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26627" name="Picture 4" descr="http://spina.pro/i/anatomy/kosti/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5" r="8182"/>
          <a:stretch>
            <a:fillRect/>
          </a:stretch>
        </p:blipFill>
        <p:spPr bwMode="auto">
          <a:xfrm>
            <a:off x="4427538" y="336550"/>
            <a:ext cx="455453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596188" y="476250"/>
            <a:ext cx="1152525" cy="43180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Prepositions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prepositional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phrases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412875"/>
            <a:ext cx="8504238" cy="49688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Denote: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 smtClean="0">
                <a:latin typeface="Cambria"/>
                <a:cs typeface="Cambria"/>
              </a:rPr>
              <a:t>s</a:t>
            </a:r>
            <a:r>
              <a:rPr lang="en-US" sz="2400" dirty="0" err="1" smtClean="0">
                <a:latin typeface="Cambria"/>
                <a:cs typeface="Cambria"/>
              </a:rPr>
              <a:t>patial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relations		</a:t>
            </a:r>
            <a:r>
              <a:rPr lang="en-US" sz="2400" i="1" dirty="0">
                <a:latin typeface="Cambria"/>
                <a:cs typeface="Cambria"/>
              </a:rPr>
              <a:t>sub, infra, post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latin typeface="Cambria"/>
                <a:cs typeface="Cambria"/>
              </a:rPr>
              <a:t>t</a:t>
            </a:r>
            <a:r>
              <a:rPr lang="en-US" sz="2400" dirty="0" err="1" smtClean="0">
                <a:latin typeface="Cambria"/>
                <a:cs typeface="Cambria"/>
              </a:rPr>
              <a:t>emporal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relations	</a:t>
            </a:r>
            <a:r>
              <a:rPr lang="en-US" sz="2400" i="1" dirty="0">
                <a:latin typeface="Cambria"/>
                <a:cs typeface="Cambria"/>
              </a:rPr>
              <a:t>post, ante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latin typeface="Cambria"/>
                <a:cs typeface="Cambria"/>
              </a:rPr>
              <a:t>c</a:t>
            </a:r>
            <a:r>
              <a:rPr lang="en-US" sz="2400" dirty="0" err="1" smtClean="0">
                <a:latin typeface="Cambria"/>
                <a:cs typeface="Cambria"/>
              </a:rPr>
              <a:t>ausal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relations		</a:t>
            </a:r>
            <a:r>
              <a:rPr lang="en-US" sz="2400" i="1" dirty="0">
                <a:latin typeface="Cambria"/>
                <a:cs typeface="Cambria"/>
              </a:rPr>
              <a:t>propter, </a:t>
            </a:r>
            <a:r>
              <a:rPr lang="en-US" sz="2400" i="1" dirty="0" smtClean="0">
                <a:latin typeface="Cambria"/>
                <a:cs typeface="Cambria"/>
              </a:rPr>
              <a:t>e/ex</a:t>
            </a:r>
            <a:endParaRPr lang="cs-CZ" sz="2400" i="1" dirty="0" smtClean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latin typeface="Cambria"/>
                <a:cs typeface="Cambria"/>
              </a:rPr>
              <a:t>o</a:t>
            </a:r>
            <a:r>
              <a:rPr lang="cs-CZ" sz="2400" dirty="0" smtClean="0">
                <a:latin typeface="Cambria"/>
                <a:cs typeface="Cambria"/>
              </a:rPr>
              <a:t>ther			</a:t>
            </a:r>
            <a:r>
              <a:rPr lang="cs-CZ" sz="2400" i="1" dirty="0" smtClean="0">
                <a:latin typeface="Cambria"/>
                <a:cs typeface="Cambria"/>
              </a:rPr>
              <a:t>cum, sine</a:t>
            </a:r>
            <a:endParaRPr lang="en-US" sz="2400" i="1" dirty="0">
              <a:latin typeface="Cambria"/>
              <a:cs typeface="Cambria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Can be connected with: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Accusative </a:t>
            </a:r>
            <a:r>
              <a:rPr lang="en-US" sz="2400" dirty="0" smtClean="0">
                <a:latin typeface="Cambria"/>
                <a:cs typeface="Cambria"/>
              </a:rPr>
              <a:t>case</a:t>
            </a:r>
            <a:r>
              <a:rPr lang="cs-CZ" sz="2400" dirty="0" smtClean="0">
                <a:latin typeface="Cambria"/>
                <a:cs typeface="Cambria"/>
              </a:rPr>
              <a:t> </a:t>
            </a:r>
          </a:p>
          <a:p>
            <a:pPr marL="274320" lvl="1" indent="0" fontAlgn="auto">
              <a:spcAft>
                <a:spcPts val="0"/>
              </a:spcAft>
              <a:buNone/>
              <a:defRPr/>
            </a:pPr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smtClean="0">
                <a:latin typeface="Cambria"/>
                <a:cs typeface="Cambria"/>
              </a:rPr>
              <a:t>   (majority of </a:t>
            </a:r>
            <a:r>
              <a:rPr lang="cs-CZ" sz="2400" dirty="0" err="1" smtClean="0">
                <a:latin typeface="Cambria"/>
                <a:cs typeface="Cambria"/>
              </a:rPr>
              <a:t>prepositions</a:t>
            </a:r>
            <a:r>
              <a:rPr lang="cs-CZ" sz="2400" dirty="0" smtClean="0">
                <a:latin typeface="Cambria"/>
                <a:cs typeface="Cambria"/>
              </a:rPr>
              <a:t> </a:t>
            </a:r>
            <a:r>
              <a:rPr lang="cs-CZ" sz="2400" dirty="0" err="1" smtClean="0">
                <a:latin typeface="Cambria"/>
                <a:cs typeface="Cambria"/>
              </a:rPr>
              <a:t>used</a:t>
            </a:r>
            <a:r>
              <a:rPr lang="cs-CZ" sz="2400" dirty="0" smtClean="0">
                <a:latin typeface="Cambria"/>
                <a:cs typeface="Cambria"/>
              </a:rPr>
              <a:t> in </a:t>
            </a:r>
            <a:r>
              <a:rPr lang="cs-CZ" sz="2400" dirty="0" err="1" smtClean="0">
                <a:latin typeface="Cambria"/>
                <a:cs typeface="Cambria"/>
              </a:rPr>
              <a:t>medical</a:t>
            </a:r>
            <a:r>
              <a:rPr lang="cs-CZ" sz="2400" dirty="0" smtClean="0">
                <a:latin typeface="Cambria"/>
                <a:cs typeface="Cambria"/>
              </a:rPr>
              <a:t> terminology)</a:t>
            </a:r>
            <a:endParaRPr lang="en-US" sz="2400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Ablative </a:t>
            </a:r>
            <a:r>
              <a:rPr lang="en-US" sz="2400" dirty="0" smtClean="0">
                <a:latin typeface="Cambria"/>
                <a:cs typeface="Cambria"/>
              </a:rPr>
              <a:t>case</a:t>
            </a:r>
            <a:r>
              <a:rPr lang="cs-CZ" sz="2400" dirty="0" smtClean="0">
                <a:latin typeface="Cambria"/>
                <a:cs typeface="Cambria"/>
              </a:rPr>
              <a:t> (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A/AB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CUM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DE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E/EX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PRO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SINE</a:t>
            </a:r>
            <a:r>
              <a:rPr lang="cs-CZ" sz="2400" dirty="0" smtClean="0">
                <a:latin typeface="Cambria"/>
                <a:cs typeface="Cambria"/>
              </a:rPr>
              <a:t>)</a:t>
            </a:r>
            <a:endParaRPr lang="en-US" sz="2400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latin typeface="Cambria"/>
                <a:cs typeface="Cambria"/>
              </a:rPr>
              <a:t>b</a:t>
            </a:r>
            <a:r>
              <a:rPr lang="en-US" sz="2400" dirty="0" err="1" smtClean="0">
                <a:latin typeface="Cambria"/>
                <a:cs typeface="Cambria"/>
              </a:rPr>
              <a:t>oth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Accusative and Ablative </a:t>
            </a:r>
            <a:r>
              <a:rPr lang="en-US" sz="2400" dirty="0" smtClean="0">
                <a:latin typeface="Cambria"/>
                <a:cs typeface="Cambria"/>
              </a:rPr>
              <a:t>case</a:t>
            </a:r>
            <a:r>
              <a:rPr lang="cs-CZ" sz="2400" dirty="0" smtClean="0">
                <a:latin typeface="Cambria"/>
                <a:cs typeface="Cambria"/>
              </a:rPr>
              <a:t> =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IN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smtClean="0">
                <a:solidFill>
                  <a:srgbClr val="FF0000"/>
                </a:solidFill>
                <a:latin typeface="Cambria"/>
                <a:cs typeface="Cambria"/>
              </a:rPr>
              <a:t>SUB</a:t>
            </a:r>
            <a:endParaRPr lang="en-US" sz="24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>
                <a:solidFill>
                  <a:srgbClr val="C00000"/>
                </a:solidFill>
              </a:rPr>
              <a:t>Accusative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and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>
                <a:solidFill>
                  <a:schemeClr val="accent1"/>
                </a:solidFill>
              </a:rPr>
              <a:t>ablative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singular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plural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2969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557338"/>
            <a:ext cx="8885238" cy="491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/>
          <p:nvPr/>
        </p:nvSpPr>
        <p:spPr>
          <a:xfrm>
            <a:off x="843378" y="342033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827584" y="3837246"/>
            <a:ext cx="8136904" cy="311834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379" y="486916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835481" y="5301208"/>
            <a:ext cx="8136904" cy="360040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1" t="3735" r="7623" b="7574"/>
          <a:stretch>
            <a:fillRect/>
          </a:stretch>
        </p:blipFill>
        <p:spPr bwMode="auto">
          <a:xfrm>
            <a:off x="1476375" y="188913"/>
            <a:ext cx="6067425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179513" y="228600"/>
            <a:ext cx="4176464" cy="75882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300" kern="1200">
                <a:solidFill>
                  <a:srgbClr val="88A44D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anose="02040502050405020303" pitchFamily="18" charset="0"/>
              </a:defRPr>
            </a:lvl9pPr>
          </a:lstStyle>
          <a:p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Camera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bulbi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posterior</a:t>
            </a:r>
            <a:endParaRPr lang="cs-CZ" altLang="cs-CZ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Pronunciation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practice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Infarctus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myocardii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recens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Fractura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comminutiva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colli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femoris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lateris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dextri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Commotio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cerebri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Vulnus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punctum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thoracis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ad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pulmonem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lateris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sinistri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penetrans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Aethylismus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chronicus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Appendicitis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acuta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Intoxicatio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carboneo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hydroxydato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(CO)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gradus</a:t>
            </a:r>
            <a:r>
              <a:rPr lang="en-US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maioris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Nadpis 1"/>
          <p:cNvSpPr>
            <a:spLocks noGrp="1"/>
          </p:cNvSpPr>
          <p:nvPr>
            <p:ph type="title"/>
          </p:nvPr>
        </p:nvSpPr>
        <p:spPr>
          <a:xfrm>
            <a:off x="301625" y="365919"/>
            <a:ext cx="8534400" cy="758825"/>
          </a:xfrm>
        </p:spPr>
        <p:txBody>
          <a:bodyPr/>
          <a:lstStyle/>
          <a:p>
            <a:r>
              <a:rPr lang="cs-CZ" altLang="cs-CZ" sz="3000" dirty="0" err="1">
                <a:solidFill>
                  <a:schemeClr val="accent3">
                    <a:lumMod val="75000"/>
                  </a:schemeClr>
                </a:solidFill>
              </a:rPr>
              <a:t>Connect</a:t>
            </a:r>
            <a:r>
              <a:rPr lang="cs-CZ" altLang="cs-CZ" sz="3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000" dirty="0" err="1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cs-CZ" altLang="cs-CZ" sz="3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000" dirty="0" err="1">
                <a:solidFill>
                  <a:schemeClr val="accent3">
                    <a:lumMod val="75000"/>
                  </a:schemeClr>
                </a:solidFill>
              </a:rPr>
              <a:t>with</a:t>
            </a:r>
            <a:r>
              <a:rPr lang="cs-CZ" altLang="cs-CZ" sz="3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000" dirty="0" err="1" smtClean="0">
                <a:solidFill>
                  <a:schemeClr val="accent3">
                    <a:lumMod val="75000"/>
                  </a:schemeClr>
                </a:solidFill>
              </a:rPr>
              <a:t>prepositions</a:t>
            </a:r>
            <a: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altLang="cs-CZ" sz="3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(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cf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. Handout 2, 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task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6)</a:t>
            </a:r>
            <a:endParaRPr lang="cs-CZ" altLang="cs-CZ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2055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08050" y="1484313"/>
          <a:ext cx="7840663" cy="490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Document" r:id="rId3" imgW="5867184" imgH="4013052" progId="">
                  <p:embed/>
                </p:oleObj>
              </mc:Choice>
              <mc:Fallback>
                <p:oleObj name="Document" r:id="rId3" imgW="5867184" imgH="4013052" progId="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484313"/>
                        <a:ext cx="7840663" cy="490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Box 4"/>
          <p:cNvSpPr txBox="1">
            <a:spLocks noChangeArrowheads="1"/>
          </p:cNvSpPr>
          <p:nvPr/>
        </p:nvSpPr>
        <p:spPr bwMode="auto">
          <a:xfrm>
            <a:off x="2700338" y="1989138"/>
            <a:ext cx="18049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scapula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716713" y="4246563"/>
            <a:ext cx="1108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osse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700338" y="3068638"/>
            <a:ext cx="1754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oculum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761237" y="1989138"/>
            <a:ext cx="1627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 dirty="0">
                <a:solidFill>
                  <a:srgbClr val="FF0000"/>
                </a:solidFill>
              </a:rPr>
              <a:t>sub </a:t>
            </a:r>
            <a:r>
              <a:rPr lang="cs-CZ" altLang="cs-CZ" sz="2400" i="1" dirty="0">
                <a:solidFill>
                  <a:srgbClr val="FF0000"/>
                </a:solidFill>
              </a:rPr>
              <a:t>lingua</a:t>
            </a:r>
            <a:endParaRPr lang="en-US" altLang="cs-CZ" sz="2400" i="1" dirty="0">
              <a:solidFill>
                <a:srgbClr val="FF0000"/>
              </a:solidFill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652963" y="1989138"/>
            <a:ext cx="130651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cute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707188" y="3076575"/>
            <a:ext cx="19685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patellam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640263" y="4262438"/>
            <a:ext cx="98425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ore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736850" y="5373688"/>
            <a:ext cx="1709738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cranium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736850" y="4262438"/>
            <a:ext cx="128746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dente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704335" y="5392738"/>
            <a:ext cx="2116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000" i="1" dirty="0">
                <a:solidFill>
                  <a:srgbClr val="FF0000"/>
                </a:solidFill>
              </a:rPr>
              <a:t>in hypogastrium</a:t>
            </a:r>
            <a:endParaRPr lang="en-US" altLang="cs-CZ" sz="2000" i="1" dirty="0">
              <a:solidFill>
                <a:srgbClr val="FF0000"/>
              </a:solidFill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664075" y="5373688"/>
            <a:ext cx="16541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orbitam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621213" y="3068638"/>
            <a:ext cx="17303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costam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(a-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stems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): Latin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950" y="1484784"/>
            <a:ext cx="9036050" cy="492601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 smtClean="0"/>
              <a:t>Latin </a:t>
            </a:r>
            <a:r>
              <a:rPr lang="cs-CZ" sz="2800" dirty="0" err="1" smtClean="0"/>
              <a:t>nouns</a:t>
            </a:r>
            <a:r>
              <a:rPr lang="cs-CZ" sz="2800" dirty="0" smtClean="0"/>
              <a:t> </a:t>
            </a:r>
            <a:r>
              <a:rPr lang="cs-CZ" sz="2800" dirty="0" err="1" smtClean="0"/>
              <a:t>belonging</a:t>
            </a:r>
            <a:r>
              <a:rPr lang="cs-CZ" sz="2800" dirty="0" smtClean="0"/>
              <a:t> to the </a:t>
            </a:r>
            <a:r>
              <a:rPr lang="en-US" sz="30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  <a:r>
              <a:rPr lang="en-US" sz="2800" dirty="0"/>
              <a:t>declension </a:t>
            </a:r>
            <a:r>
              <a:rPr lang="en-US" sz="2800" dirty="0" smtClean="0"/>
              <a:t>have</a:t>
            </a:r>
            <a:r>
              <a:rPr lang="en-US" sz="2800" dirty="0"/>
              <a:t>: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 smtClean="0">
              <a:solidFill>
                <a:schemeClr val="accent1"/>
              </a:solidFill>
              <a:latin typeface="Cambria"/>
              <a:cs typeface="Cambria"/>
            </a:endParaRPr>
          </a:p>
          <a:p>
            <a:pPr marL="0" indent="0" fontAlgn="auto">
              <a:lnSpc>
                <a:spcPct val="1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chemeClr val="accent1"/>
                </a:solidFill>
                <a:latin typeface="Cambria"/>
                <a:cs typeface="Cambria"/>
              </a:rPr>
              <a:t>	</a:t>
            </a:r>
            <a:r>
              <a:rPr lang="en-US" sz="2800" dirty="0">
                <a:solidFill>
                  <a:schemeClr val="accent1"/>
                </a:solidFill>
                <a:latin typeface="Cambria"/>
                <a:cs typeface="Cambria"/>
              </a:rPr>
              <a:t>	</a:t>
            </a:r>
            <a:endParaRPr lang="en-US" sz="2800" dirty="0" smtClean="0">
              <a:solidFill>
                <a:schemeClr val="accent1"/>
              </a:solidFill>
              <a:latin typeface="Cambria"/>
              <a:cs typeface="Cambria"/>
            </a:endParaRPr>
          </a:p>
          <a:p>
            <a:pPr marL="547688" indent="-19050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N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ouns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 of the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1</a:t>
            </a:r>
            <a:r>
              <a:rPr lang="en-US" sz="2800" baseline="300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st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 </a:t>
            </a:r>
            <a:r>
              <a:rPr lang="cs-CZ" sz="28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declension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of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MASCULINE GENDER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:</a:t>
            </a:r>
          </a:p>
          <a:p>
            <a:pPr lvl="1" indent="168275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of specialists –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e.g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. d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entista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lvl="1" indent="168275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muscles – </a:t>
            </a:r>
            <a:r>
              <a:rPr lang="cs-CZ" sz="26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e.g</a:t>
            </a:r>
            <a:r>
              <a:rPr lang="cs-CZ" sz="2600" dirty="0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. a</a:t>
            </a:r>
            <a:r>
              <a:rPr lang="en-US" sz="2600" dirty="0" err="1" smtClean="0">
                <a:solidFill>
                  <a:schemeClr val="accent3">
                    <a:lumMod val="75000"/>
                  </a:schemeClr>
                </a:solidFill>
                <a:cs typeface="Cambria"/>
              </a:rPr>
              <a:t>gonista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046288"/>
            <a:ext cx="55260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Latin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3795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296988"/>
            <a:ext cx="9144000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761848" y="2132855"/>
            <a:ext cx="509609" cy="4176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Latin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paradigm</a:t>
            </a:r>
            <a:endParaRPr lang="cs-CZ" altLang="cs-CZ" dirty="0">
              <a:solidFill>
                <a:schemeClr val="accent3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4238" cy="4926013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62572"/>
              </p:ext>
            </p:extLst>
          </p:nvPr>
        </p:nvGraphicFramePr>
        <p:xfrm>
          <a:off x="1403648" y="1916833"/>
          <a:ext cx="6264696" cy="3167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9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58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568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3521">
                <a:tc>
                  <a:txBody>
                    <a:bodyPr/>
                    <a:lstStyle/>
                    <a:p>
                      <a:r>
                        <a:rPr lang="cs-CZ" sz="2200" dirty="0">
                          <a:latin typeface="Palatino Linotype" panose="02040502050505030304" pitchFamily="18" charset="0"/>
                        </a:rPr>
                        <a:t>case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singular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plural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3521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3521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gen.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3521"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accus</a:t>
                      </a:r>
                      <a:r>
                        <a:rPr lang="cs-CZ" sz="2400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cs-CZ" sz="24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3521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en-US" altLang="cs-CZ" sz="24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ā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Palatino Linotype" panose="02040502050505030304" pitchFamily="18" charset="0"/>
                        </a:rPr>
                        <a:t>ven</a:t>
                      </a:r>
                      <a:r>
                        <a:rPr lang="cs-CZ" sz="2400" i="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i</a:t>
                      </a:r>
                      <a:r>
                        <a:rPr lang="cs-CZ" sz="2400" dirty="0" err="1" smtClean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6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of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Greek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origin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sz="2400" dirty="0" err="1" smtClean="0"/>
              <a:t>Nouns</a:t>
            </a:r>
            <a:r>
              <a:rPr lang="cs-CZ" sz="2400" dirty="0" smtClean="0"/>
              <a:t> of </a:t>
            </a:r>
            <a:r>
              <a:rPr lang="cs-CZ" sz="2400" dirty="0" err="1" smtClean="0"/>
              <a:t>Greek</a:t>
            </a:r>
            <a:r>
              <a:rPr lang="cs-CZ" sz="2400" dirty="0" smtClean="0"/>
              <a:t> </a:t>
            </a:r>
            <a:r>
              <a:rPr lang="cs-CZ" sz="2400" dirty="0" err="1" smtClean="0"/>
              <a:t>origin</a:t>
            </a:r>
            <a:r>
              <a:rPr lang="cs-CZ" sz="2400" dirty="0" smtClean="0"/>
              <a:t> </a:t>
            </a:r>
            <a:r>
              <a:rPr lang="cs-CZ" sz="2400" dirty="0" err="1"/>
              <a:t>belonging</a:t>
            </a:r>
            <a:r>
              <a:rPr lang="cs-CZ" sz="2400" dirty="0"/>
              <a:t> to the </a:t>
            </a:r>
            <a:r>
              <a:rPr lang="en-US" sz="28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declension have</a:t>
            </a:r>
            <a:r>
              <a:rPr lang="en-US" sz="2400" dirty="0" smtClean="0"/>
              <a:t>: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95513" y="2349500"/>
          <a:ext cx="4752974" cy="165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4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07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Genitive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 -ES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 </a:t>
                      </a:r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-AE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Nominative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-ES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Gender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M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of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Greek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origin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1774"/>
            <a:ext cx="9144000" cy="535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1259631" y="1844824"/>
            <a:ext cx="504057" cy="4104456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  <p:sp>
        <p:nvSpPr>
          <p:cNvPr id="8" name="Rectangle 5"/>
          <p:cNvSpPr/>
          <p:nvPr/>
        </p:nvSpPr>
        <p:spPr>
          <a:xfrm flipV="1">
            <a:off x="1763688" y="1844823"/>
            <a:ext cx="576064" cy="4104456"/>
          </a:xfrm>
          <a:prstGeom prst="rect">
            <a:avLst/>
          </a:prstGeom>
          <a:noFill/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2391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sz="3200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sz="3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200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sz="32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cs-CZ" altLang="cs-CZ" sz="3200" dirty="0" err="1" smtClean="0">
                <a:solidFill>
                  <a:schemeClr val="accent3">
                    <a:lumMod val="75000"/>
                  </a:schemeClr>
                </a:solidFill>
              </a:rPr>
              <a:t>Greek</a:t>
            </a:r>
            <a:r>
              <a:rPr lang="cs-CZ" altLang="cs-CZ" sz="3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3200" dirty="0" err="1" smtClean="0">
                <a:solidFill>
                  <a:schemeClr val="accent3">
                    <a:lumMod val="75000"/>
                  </a:schemeClr>
                </a:solidFill>
              </a:rPr>
              <a:t>paradigms</a:t>
            </a:r>
            <a:endParaRPr lang="cs-CZ" altLang="cs-CZ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05090015"/>
              </p:ext>
            </p:extLst>
          </p:nvPr>
        </p:nvGraphicFramePr>
        <p:xfrm>
          <a:off x="1170061" y="1772816"/>
          <a:ext cx="678631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6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50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952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systole, es, </a:t>
                      </a:r>
                      <a:r>
                        <a:rPr kumimoji="0" lang="cs-CZ" sz="2400" b="1" i="0" u="none" strike="noStrike" kern="1200" baseline="0" dirty="0" smtClean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f.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diabetes, 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m. 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gen.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 smtClean="0">
                          <a:latin typeface="Palatino Linotype" panose="02040502050505030304" pitchFamily="18" charset="0"/>
                        </a:rPr>
                        <a:t>accus</a:t>
                      </a:r>
                      <a:r>
                        <a:rPr lang="cs-CZ" sz="2400" b="1" dirty="0" smtClean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</a:t>
                      </a:r>
                      <a:endParaRPr lang="cs-CZ" sz="2400" b="1" dirty="0">
                        <a:solidFill>
                          <a:schemeClr val="accent2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3043" name="TextovéPole 4"/>
          <p:cNvSpPr txBox="1">
            <a:spLocks noChangeArrowheads="1"/>
          </p:cNvSpPr>
          <p:nvPr/>
        </p:nvSpPr>
        <p:spPr bwMode="auto">
          <a:xfrm>
            <a:off x="104329" y="4293096"/>
            <a:ext cx="8928992" cy="13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ll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declined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systole</a:t>
            </a:r>
            <a:r>
              <a:rPr lang="cs-CZ" altLang="cs-CZ" sz="24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, es, f.</a:t>
            </a:r>
            <a:r>
              <a:rPr lang="cs-CZ" altLang="cs-CZ" sz="22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are of  </a:t>
            </a:r>
            <a:r>
              <a:rPr lang="cs-CZ" altLang="cs-CZ" sz="2200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feminine</a:t>
            </a:r>
            <a:r>
              <a:rPr lang="cs-CZ" altLang="cs-CZ" sz="2200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gender</a:t>
            </a:r>
            <a:endParaRPr lang="cs-CZ" altLang="cs-CZ" sz="2200" dirty="0"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ll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declined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diabetes, </a:t>
            </a:r>
            <a:r>
              <a:rPr lang="cs-CZ" altLang="cs-CZ" sz="2400" i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ae</a:t>
            </a:r>
            <a:r>
              <a:rPr lang="cs-CZ" altLang="cs-CZ" sz="24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, m.</a:t>
            </a:r>
            <a:r>
              <a:rPr lang="cs-CZ" altLang="cs-CZ" sz="2200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>
                <a:latin typeface="Palatino Linotype" panose="02040502050505030304" pitchFamily="18" charset="0"/>
              </a:rPr>
              <a:t>are of </a:t>
            </a:r>
            <a:r>
              <a:rPr lang="cs-CZ" altLang="cs-CZ" sz="2200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masculine</a:t>
            </a:r>
            <a:r>
              <a:rPr lang="cs-CZ" altLang="cs-CZ" sz="2200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cs-CZ" altLang="cs-CZ" sz="2200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gender</a:t>
            </a:r>
            <a:endParaRPr lang="cs-CZ" altLang="cs-CZ" sz="2200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p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aradigms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 err="1">
                <a:latin typeface="Palatino Linotype" panose="02040502050505030304" pitchFamily="18" charset="0"/>
              </a:rPr>
              <a:t>vena</a:t>
            </a:r>
            <a:r>
              <a:rPr lang="cs-CZ" altLang="cs-CZ" sz="2200" i="1" dirty="0">
                <a:latin typeface="Palatino Linotype" panose="02040502050505030304" pitchFamily="18" charset="0"/>
              </a:rPr>
              <a:t>, </a:t>
            </a:r>
            <a:r>
              <a:rPr lang="cs-CZ" altLang="cs-CZ" sz="2200" i="1" dirty="0" smtClean="0">
                <a:latin typeface="Palatino Linotype" panose="02040502050505030304" pitchFamily="18" charset="0"/>
              </a:rPr>
              <a:t>systole, </a:t>
            </a:r>
            <a:r>
              <a:rPr lang="cs-CZ" altLang="cs-CZ" sz="2200" dirty="0">
                <a:latin typeface="Palatino Linotype" panose="02040502050505030304" pitchFamily="18" charset="0"/>
              </a:rPr>
              <a:t>and </a:t>
            </a:r>
            <a:r>
              <a:rPr lang="cs-CZ" altLang="cs-CZ" sz="2200" i="1" dirty="0">
                <a:latin typeface="Palatino Linotype" panose="02040502050505030304" pitchFamily="18" charset="0"/>
              </a:rPr>
              <a:t>diabetes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have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identical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plural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 smtClean="0">
                <a:latin typeface="Palatino Linotype" panose="02040502050505030304" pitchFamily="18" charset="0"/>
              </a:rPr>
              <a:t>endings</a:t>
            </a:r>
            <a:r>
              <a:rPr lang="cs-CZ" altLang="cs-CZ" sz="2200" dirty="0" smtClean="0">
                <a:latin typeface="Palatino Linotype" panose="02040502050505030304" pitchFamily="18" charset="0"/>
              </a:rPr>
              <a:t> </a:t>
            </a:r>
            <a:r>
              <a:rPr lang="en-US" altLang="cs-CZ" sz="2200" dirty="0" smtClean="0">
                <a:latin typeface="Palatino Linotype" panose="02040502050505030304" pitchFamily="18" charset="0"/>
              </a:rPr>
              <a:t>!!!</a:t>
            </a:r>
            <a:endParaRPr lang="cs-CZ" altLang="cs-CZ" sz="22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8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>
                <a:solidFill>
                  <a:schemeClr val="accent3">
                    <a:lumMod val="75000"/>
                  </a:schemeClr>
                </a:solidFill>
              </a:rPr>
              <a:t>1</a:t>
            </a:r>
            <a:r>
              <a:rPr lang="cs-CZ" altLang="cs-CZ" sz="2800" baseline="30000" dirty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cs-CZ" altLang="cs-CZ" sz="28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cs-CZ" altLang="cs-CZ" sz="2800" dirty="0" smtClean="0">
                <a:solidFill>
                  <a:schemeClr val="accent3">
                    <a:lumMod val="75000"/>
                  </a:schemeClr>
                </a:solidFill>
              </a:rPr>
              <a:t>: Latin and </a:t>
            </a:r>
            <a:r>
              <a:rPr lang="cs-CZ" altLang="cs-CZ" sz="2800" dirty="0" err="1" smtClean="0">
                <a:solidFill>
                  <a:schemeClr val="accent3">
                    <a:lumMod val="75000"/>
                  </a:schemeClr>
                </a:solidFill>
              </a:rPr>
              <a:t>Greek</a:t>
            </a:r>
            <a:r>
              <a:rPr lang="cs-CZ" altLang="cs-CZ" sz="28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sz="2800" dirty="0" err="1" smtClean="0">
                <a:solidFill>
                  <a:schemeClr val="accent3">
                    <a:lumMod val="75000"/>
                  </a:schemeClr>
                </a:solidFill>
              </a:rPr>
              <a:t>paradigms</a:t>
            </a:r>
            <a:r>
              <a:rPr lang="cs-CZ" altLang="cs-CZ" sz="2800" dirty="0" smtClean="0">
                <a:solidFill>
                  <a:schemeClr val="accent3">
                    <a:lumMod val="75000"/>
                  </a:schemeClr>
                </a:solidFill>
              </a:rPr>
              <a:t> in </a:t>
            </a:r>
            <a:r>
              <a:rPr lang="cs-CZ" altLang="cs-CZ" sz="2800" dirty="0" err="1" smtClean="0">
                <a:solidFill>
                  <a:schemeClr val="accent3">
                    <a:lumMod val="75000"/>
                  </a:schemeClr>
                </a:solidFill>
              </a:rPr>
              <a:t>plural</a:t>
            </a:r>
            <a:endParaRPr lang="cs-CZ" altLang="cs-CZ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273174"/>
            <a:ext cx="9144000" cy="568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683569" y="4293096"/>
            <a:ext cx="1656184" cy="1728192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90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Pronunciation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practice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Typhus </a:t>
            </a:r>
            <a:r>
              <a:rPr lang="en-US" dirty="0" smtClean="0">
                <a:latin typeface="Cambria"/>
                <a:cs typeface="Cambria"/>
              </a:rPr>
              <a:t>recur</a:t>
            </a:r>
            <a:r>
              <a:rPr lang="cs-CZ" smtClean="0">
                <a:latin typeface="Cambria"/>
                <a:cs typeface="Cambria"/>
              </a:rPr>
              <a:t>r</a:t>
            </a:r>
            <a:r>
              <a:rPr lang="en-US" smtClean="0">
                <a:latin typeface="Cambria"/>
                <a:cs typeface="Cambria"/>
              </a:rPr>
              <a:t>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Tonsillitis </a:t>
            </a:r>
            <a:r>
              <a:rPr lang="en-US" dirty="0" err="1">
                <a:latin typeface="Cambria"/>
                <a:cs typeface="Cambria"/>
              </a:rPr>
              <a:t>purulenta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recidivans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Diabetes mellitus </a:t>
            </a:r>
            <a:r>
              <a:rPr lang="en-US" dirty="0" err="1">
                <a:latin typeface="Cambria"/>
                <a:cs typeface="Cambria"/>
              </a:rPr>
              <a:t>stabilis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Dermatitis </a:t>
            </a:r>
            <a:r>
              <a:rPr lang="en-US" dirty="0" err="1">
                <a:latin typeface="Cambria"/>
                <a:cs typeface="Cambria"/>
              </a:rPr>
              <a:t>allergica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protrahens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Vitium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cordis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acquisitum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Infarctus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haemispherii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sinistri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cerebri</a:t>
            </a:r>
            <a:r>
              <a:rPr lang="en-US" dirty="0">
                <a:latin typeface="Cambria"/>
                <a:cs typeface="Cambria"/>
              </a:rPr>
              <a:t>, Hemiparesis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Nephrolithiasis, </a:t>
            </a:r>
            <a:r>
              <a:rPr lang="en-US" dirty="0" err="1">
                <a:latin typeface="Cambria"/>
                <a:cs typeface="Cambria"/>
              </a:rPr>
              <a:t>colica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renalis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subsequens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Tumor </a:t>
            </a:r>
            <a:r>
              <a:rPr lang="en-US" dirty="0" err="1">
                <a:latin typeface="Cambria"/>
                <a:cs typeface="Cambria"/>
              </a:rPr>
              <a:t>ventriculi</a:t>
            </a:r>
            <a:r>
              <a:rPr lang="en-US" dirty="0">
                <a:latin typeface="Cambria"/>
                <a:cs typeface="Cambria"/>
              </a:rPr>
              <a:t> ad </a:t>
            </a:r>
            <a:r>
              <a:rPr lang="en-US" dirty="0" err="1">
                <a:latin typeface="Cambria"/>
                <a:cs typeface="Cambria"/>
              </a:rPr>
              <a:t>investigationem</a:t>
            </a:r>
            <a:r>
              <a:rPr lang="en-US" dirty="0">
                <a:latin typeface="Cambria"/>
                <a:cs typeface="Cambria"/>
              </a:rPr>
              <a:t> et </a:t>
            </a:r>
            <a:r>
              <a:rPr lang="en-US" dirty="0" err="1">
                <a:latin typeface="Cambria"/>
                <a:cs typeface="Cambria"/>
              </a:rPr>
              <a:t>observationem</a:t>
            </a:r>
            <a:endParaRPr lang="en-US" dirty="0">
              <a:latin typeface="Cambria"/>
              <a:cs typeface="Cambria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Revision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Latin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4854575"/>
          </a:xfrm>
        </p:spPr>
        <p:txBody>
          <a:bodyPr/>
          <a:lstStyle/>
          <a:p>
            <a:r>
              <a:rPr lang="en-US" altLang="cs-CZ" sz="2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How do </a:t>
            </a:r>
            <a:r>
              <a:rPr lang="cs-CZ" altLang="cs-CZ" sz="2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altLang="cs-CZ" sz="26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sz="2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decide to what declension </a:t>
            </a:r>
            <a:r>
              <a:rPr lang="cs-CZ" altLang="cs-CZ" sz="26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Latin </a:t>
            </a:r>
            <a:r>
              <a:rPr lang="cs-CZ" altLang="cs-CZ" sz="2600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</a:t>
            </a:r>
            <a:r>
              <a:rPr lang="en-US" altLang="cs-CZ" sz="2600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altLang="cs-CZ" sz="2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belongs?</a:t>
            </a:r>
            <a:endParaRPr lang="cs-CZ" altLang="cs-CZ" sz="26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 the </a:t>
            </a:r>
            <a:r>
              <a:rPr lang="cs-CZ" altLang="cs-CZ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of the </a:t>
            </a:r>
            <a:r>
              <a:rPr lang="cs-CZ" altLang="cs-CZ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ending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of genitive </a:t>
            </a:r>
            <a:r>
              <a:rPr lang="cs-CZ" altLang="cs-CZ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singular</a:t>
            </a:r>
            <a:endParaRPr lang="en-US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sz="26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 are the genitive endings of Latin declensions?</a:t>
            </a:r>
            <a:endParaRPr lang="cs-CZ" altLang="cs-CZ" sz="26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3141663"/>
            <a:ext cx="8504237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Revision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Latin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declensions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What is </a:t>
            </a:r>
            <a:r>
              <a:rPr lang="cs-CZ" dirty="0" smtClean="0">
                <a:latin typeface="Cambria"/>
                <a:cs typeface="Cambria"/>
              </a:rPr>
              <a:t>the </a:t>
            </a:r>
            <a:r>
              <a:rPr lang="en-US" dirty="0" smtClean="0">
                <a:latin typeface="Cambria"/>
                <a:cs typeface="Cambria"/>
              </a:rPr>
              <a:t>stem</a:t>
            </a:r>
            <a:r>
              <a:rPr lang="cs-CZ" dirty="0" smtClean="0">
                <a:latin typeface="Cambria"/>
                <a:cs typeface="Cambria"/>
              </a:rPr>
              <a:t> of a Latin </a:t>
            </a:r>
            <a:r>
              <a:rPr lang="cs-CZ" dirty="0" err="1" smtClean="0">
                <a:latin typeface="Cambria"/>
                <a:cs typeface="Cambria"/>
              </a:rPr>
              <a:t>word</a:t>
            </a:r>
            <a:r>
              <a:rPr lang="en-US" dirty="0" smtClean="0">
                <a:latin typeface="Cambria"/>
                <a:cs typeface="Cambria"/>
              </a:rPr>
              <a:t>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smtClean="0"/>
              <a:t>a </a:t>
            </a:r>
            <a:r>
              <a:rPr lang="cs-CZ" dirty="0" err="1" smtClean="0"/>
              <a:t>form</a:t>
            </a:r>
            <a:r>
              <a:rPr lang="en-US" dirty="0" smtClean="0"/>
              <a:t> to </a:t>
            </a:r>
            <a:r>
              <a:rPr lang="en-US" dirty="0"/>
              <a:t>which </a:t>
            </a:r>
            <a:r>
              <a:rPr lang="cs-CZ" dirty="0" err="1" smtClean="0"/>
              <a:t>individual</a:t>
            </a:r>
            <a:r>
              <a:rPr lang="cs-CZ" dirty="0" smtClean="0"/>
              <a:t> case </a:t>
            </a:r>
            <a:r>
              <a:rPr lang="cs-CZ" dirty="0" err="1" smtClean="0"/>
              <a:t>endings</a:t>
            </a:r>
            <a:r>
              <a:rPr lang="en-US" dirty="0" smtClean="0"/>
              <a:t> </a:t>
            </a:r>
            <a:r>
              <a:rPr lang="cs-CZ" dirty="0" smtClean="0"/>
              <a:t>are </a:t>
            </a:r>
            <a:r>
              <a:rPr lang="en-US" dirty="0" smtClean="0"/>
              <a:t>attached</a:t>
            </a:r>
            <a:endParaRPr lang="cs-CZ" dirty="0" smtClean="0"/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>
                <a:latin typeface="Cambria"/>
                <a:cs typeface="Cambria"/>
              </a:rPr>
              <a:t>a</a:t>
            </a:r>
            <a:r>
              <a:rPr lang="cs-CZ" dirty="0" smtClean="0">
                <a:latin typeface="Cambria"/>
                <a:cs typeface="Cambria"/>
              </a:rPr>
              <a:t> part of the </a:t>
            </a:r>
            <a:r>
              <a:rPr lang="cs-CZ" dirty="0" err="1" smtClean="0">
                <a:latin typeface="Cambria"/>
                <a:cs typeface="Cambria"/>
              </a:rPr>
              <a:t>word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which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remains</a:t>
            </a:r>
            <a:r>
              <a:rPr lang="cs-CZ" dirty="0" smtClean="0">
                <a:latin typeface="Cambria"/>
                <a:cs typeface="Cambria"/>
              </a:rPr>
              <a:t> </a:t>
            </a:r>
            <a:r>
              <a:rPr lang="cs-CZ" dirty="0" err="1" smtClean="0">
                <a:latin typeface="Cambria"/>
                <a:cs typeface="Cambria"/>
              </a:rPr>
              <a:t>after</a:t>
            </a:r>
            <a:r>
              <a:rPr lang="cs-CZ" dirty="0" smtClean="0">
                <a:latin typeface="Cambria"/>
                <a:cs typeface="Cambria"/>
              </a:rPr>
              <a:t> the </a:t>
            </a:r>
            <a:r>
              <a:rPr lang="cs-CZ" dirty="0" err="1" smtClean="0">
                <a:latin typeface="Cambria"/>
                <a:cs typeface="Cambria"/>
              </a:rPr>
              <a:t>removal</a:t>
            </a:r>
            <a:r>
              <a:rPr lang="cs-CZ" dirty="0" smtClean="0">
                <a:latin typeface="Cambria"/>
                <a:cs typeface="Cambria"/>
              </a:rPr>
              <a:t> of the </a:t>
            </a:r>
            <a:r>
              <a:rPr lang="cs-CZ" dirty="0" err="1" smtClean="0">
                <a:latin typeface="Cambria"/>
                <a:cs typeface="Cambria"/>
              </a:rPr>
              <a:t>ending</a:t>
            </a:r>
            <a:r>
              <a:rPr lang="cs-CZ" dirty="0" smtClean="0">
                <a:latin typeface="Cambria"/>
                <a:cs typeface="Cambria"/>
              </a:rPr>
              <a:t> of genitive </a:t>
            </a:r>
            <a:r>
              <a:rPr lang="cs-CZ" dirty="0" err="1" smtClean="0">
                <a:latin typeface="Cambria"/>
                <a:cs typeface="Cambria"/>
              </a:rPr>
              <a:t>singular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How can we identify the stem of a Latin noun?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we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take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the genitive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form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(</a:t>
            </a:r>
            <a:r>
              <a:rPr lang="cs-CZ" dirty="0" err="1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sg</a:t>
            </a:r>
            <a:r>
              <a:rPr lang="cs-CZ" dirty="0" smtClean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.) and </a:t>
            </a:r>
            <a:r>
              <a:rPr lang="en-US" altLang="cs-CZ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remove </a:t>
            </a:r>
            <a:r>
              <a:rPr lang="en-US" altLang="cs-CZ" dirty="0">
                <a:solidFill>
                  <a:schemeClr val="accent1"/>
                </a:solidFill>
                <a:latin typeface="Cambria" panose="02040503050406030204" pitchFamily="18" charset="0"/>
              </a:rPr>
              <a:t>the genitive ending</a:t>
            </a:r>
            <a:endParaRPr lang="cs-CZ" altLang="cs-CZ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vena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ven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ae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musculus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muscul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-i;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diameter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diametr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auris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aur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corpus,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corpor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arcus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arc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genu,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gen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us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facies,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faci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-ei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404664"/>
            <a:ext cx="8534400" cy="758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Practice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: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give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the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declensions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of the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nouns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</a:br>
            <a:r>
              <a:rPr lang="cs-CZ" sz="31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(</a:t>
            </a:r>
            <a:r>
              <a:rPr lang="cs-CZ" sz="31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cf</a:t>
            </a:r>
            <a:r>
              <a:rPr lang="cs-CZ" sz="31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. Handout 2, </a:t>
            </a:r>
            <a:r>
              <a:rPr lang="cs-CZ" sz="31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task</a:t>
            </a:r>
            <a:r>
              <a:rPr lang="cs-CZ" sz="31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2)</a:t>
            </a:r>
            <a:endParaRPr lang="en-US" sz="31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numCol="3" rtlCol="0">
            <a:normAutofit fontScale="625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latin typeface="Cambria"/>
                <a:ea typeface="+mn-ea"/>
                <a:cs typeface="Cambria"/>
              </a:rPr>
              <a:t>0. </a:t>
            </a:r>
            <a:r>
              <a:rPr lang="en-GB" b="1" dirty="0">
                <a:latin typeface="Cambria"/>
                <a:ea typeface="+mn-ea"/>
                <a:cs typeface="Cambria"/>
              </a:rPr>
              <a:t>corpus, </a:t>
            </a:r>
            <a:r>
              <a:rPr lang="en-GB" b="1" dirty="0" err="1">
                <a:latin typeface="Cambria"/>
                <a:ea typeface="+mn-ea"/>
                <a:cs typeface="Cambria"/>
              </a:rPr>
              <a:t>oris</a:t>
            </a:r>
            <a:r>
              <a:rPr lang="en-GB" b="1" dirty="0">
                <a:latin typeface="Cambria"/>
                <a:ea typeface="+mn-ea"/>
                <a:cs typeface="Cambria"/>
              </a:rPr>
              <a:t>, n.</a:t>
            </a:r>
            <a:endParaRPr lang="en-GB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    </a:t>
            </a:r>
            <a:r>
              <a:rPr lang="es-ES_tradnl" b="1" dirty="0">
                <a:latin typeface="Cambria"/>
                <a:ea typeface="+mn-ea"/>
                <a:cs typeface="Cambria"/>
              </a:rPr>
              <a:t>cutis,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is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1.</a:t>
            </a:r>
            <a:r>
              <a:rPr lang="es-ES_tradnl" b="1" dirty="0">
                <a:latin typeface="Cambria"/>
                <a:ea typeface="+mn-ea"/>
                <a:cs typeface="Cambria"/>
              </a:rPr>
              <a:t>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caput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itis</a:t>
            </a:r>
            <a:r>
              <a:rPr lang="es-ES_tradnl" b="1" dirty="0">
                <a:latin typeface="Cambria"/>
                <a:ea typeface="+mn-ea"/>
                <a:cs typeface="Cambria"/>
              </a:rPr>
              <a:t>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2.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capilli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orum</a:t>
            </a:r>
            <a:r>
              <a:rPr lang="es-ES_tradnl" b="1" dirty="0">
                <a:latin typeface="Cambria"/>
                <a:ea typeface="+mn-ea"/>
                <a:cs typeface="Cambria"/>
              </a:rPr>
              <a:t>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3. </a:t>
            </a:r>
            <a:r>
              <a:rPr lang="es-ES_tradnl" b="1" dirty="0">
                <a:latin typeface="Cambria"/>
                <a:ea typeface="+mn-ea"/>
                <a:cs typeface="Cambria"/>
              </a:rPr>
              <a:t>facies,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ei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endParaRPr lang="es-ES_tradnl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4. </a:t>
            </a:r>
            <a:r>
              <a:rPr lang="es-ES_tradnl" b="1" dirty="0">
                <a:latin typeface="Cambria"/>
                <a:ea typeface="+mn-ea"/>
                <a:cs typeface="Cambria"/>
              </a:rPr>
              <a:t>os, oris, n.</a:t>
            </a:r>
            <a:endParaRPr lang="es-ES_tradnl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   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lingua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5. </a:t>
            </a:r>
            <a:r>
              <a:rPr lang="es-ES_tradnl" b="1" dirty="0">
                <a:latin typeface="Cambria"/>
                <a:ea typeface="+mn-ea"/>
                <a:cs typeface="Cambria"/>
              </a:rPr>
              <a:t>mentum, 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6.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axilla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7.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brachium</a:t>
            </a:r>
            <a:r>
              <a:rPr lang="es-ES_tradnl" b="1" dirty="0">
                <a:latin typeface="Cambria"/>
                <a:ea typeface="+mn-ea"/>
                <a:cs typeface="Cambria"/>
              </a:rPr>
              <a:t>, ii,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8.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cubitus</a:t>
            </a:r>
            <a:r>
              <a:rPr lang="es-ES_tradnl" b="1" dirty="0">
                <a:latin typeface="Cambria"/>
                <a:ea typeface="+mn-ea"/>
                <a:cs typeface="Cambria"/>
              </a:rPr>
              <a:t>, i,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9.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antebrachium</a:t>
            </a:r>
            <a:r>
              <a:rPr lang="es-ES_tradnl" b="1" dirty="0">
                <a:latin typeface="Cambria"/>
                <a:ea typeface="+mn-ea"/>
                <a:cs typeface="Cambria"/>
              </a:rPr>
              <a:t>, ii, n.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10.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carpus</a:t>
            </a:r>
            <a:r>
              <a:rPr lang="es-ES_tradnl" b="1" dirty="0">
                <a:latin typeface="Cambria"/>
                <a:ea typeface="+mn-ea"/>
                <a:cs typeface="Cambria"/>
              </a:rPr>
              <a:t>, i,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11.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pollex</a:t>
            </a:r>
            <a:r>
              <a:rPr lang="es-ES_tradnl" b="1" dirty="0">
                <a:latin typeface="Cambria"/>
                <a:ea typeface="+mn-ea"/>
                <a:cs typeface="Cambria"/>
              </a:rPr>
              <a:t>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icis</a:t>
            </a:r>
            <a:r>
              <a:rPr lang="es-ES_tradnl" b="1" dirty="0">
                <a:latin typeface="Cambria"/>
                <a:ea typeface="+mn-ea"/>
                <a:cs typeface="Cambria"/>
              </a:rPr>
              <a:t>, m.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s-ES_tradnl" dirty="0">
                <a:latin typeface="Cambria"/>
                <a:ea typeface="+mn-ea"/>
                <a:cs typeface="Cambria"/>
              </a:rPr>
              <a:t>12. </a:t>
            </a:r>
            <a:r>
              <a:rPr lang="es-ES_tradnl" b="1" dirty="0">
                <a:latin typeface="Cambria"/>
                <a:ea typeface="+mn-ea"/>
                <a:cs typeface="Cambria"/>
              </a:rPr>
              <a:t>palma, </a:t>
            </a:r>
            <a:r>
              <a:rPr lang="es-ES_tradnl" b="1" dirty="0" err="1">
                <a:latin typeface="Cambria"/>
                <a:ea typeface="+mn-ea"/>
                <a:cs typeface="Cambria"/>
              </a:rPr>
              <a:t>ae</a:t>
            </a:r>
            <a:r>
              <a:rPr lang="es-ES_tradnl" b="1" dirty="0">
                <a:latin typeface="Cambria"/>
                <a:ea typeface="+mn-ea"/>
                <a:cs typeface="Cambria"/>
              </a:rPr>
              <a:t>, f.</a:t>
            </a:r>
            <a:r>
              <a:rPr lang="es-ES_tradnl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nb-NO" dirty="0">
                <a:latin typeface="Cambria"/>
                <a:ea typeface="+mn-ea"/>
                <a:cs typeface="Cambria"/>
              </a:rPr>
              <a:t>13.,18. </a:t>
            </a:r>
            <a:r>
              <a:rPr lang="nb-NO" b="1" dirty="0" err="1">
                <a:latin typeface="Cambria"/>
                <a:ea typeface="+mn-ea"/>
                <a:cs typeface="Cambria"/>
              </a:rPr>
              <a:t>digitus</a:t>
            </a:r>
            <a:r>
              <a:rPr lang="nb-NO" b="1" dirty="0">
                <a:latin typeface="Cambria"/>
                <a:ea typeface="+mn-ea"/>
                <a:cs typeface="Cambria"/>
              </a:rPr>
              <a:t>, i, m.</a:t>
            </a:r>
            <a:r>
              <a:rPr lang="nb-N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nb-NO" dirty="0">
                <a:latin typeface="Cambria"/>
                <a:ea typeface="+mn-ea"/>
                <a:cs typeface="Cambria"/>
              </a:rPr>
              <a:t>14. </a:t>
            </a:r>
            <a:r>
              <a:rPr lang="nb-NO" b="1" dirty="0" err="1">
                <a:latin typeface="Cambria"/>
                <a:ea typeface="+mn-ea"/>
                <a:cs typeface="Cambria"/>
              </a:rPr>
              <a:t>sulcus</a:t>
            </a:r>
            <a:r>
              <a:rPr lang="nb-NO" b="1" dirty="0">
                <a:latin typeface="Cambria"/>
                <a:ea typeface="+mn-ea"/>
                <a:cs typeface="Cambria"/>
              </a:rPr>
              <a:t>, i, m.</a:t>
            </a:r>
            <a:r>
              <a:rPr lang="nb-N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Cambria"/>
                <a:ea typeface="+mn-ea"/>
                <a:cs typeface="Cambria"/>
              </a:rPr>
              <a:t>15.,28. </a:t>
            </a:r>
            <a:r>
              <a:rPr lang="en-US" b="1" dirty="0">
                <a:latin typeface="Cambria"/>
                <a:ea typeface="+mn-ea"/>
                <a:cs typeface="Cambria"/>
              </a:rPr>
              <a:t>penis, is m.</a:t>
            </a:r>
            <a:r>
              <a:rPr lang="en-US" dirty="0">
                <a:latin typeface="Cambria"/>
                <a:ea typeface="+mn-ea"/>
                <a:cs typeface="Cambria"/>
              </a:rPr>
              <a:t> 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Cambria"/>
                <a:ea typeface="+mn-ea"/>
                <a:cs typeface="Cambria"/>
              </a:rPr>
              <a:t>16. </a:t>
            </a:r>
            <a:r>
              <a:rPr lang="en-US" b="1" dirty="0">
                <a:latin typeface="Cambria"/>
                <a:ea typeface="+mn-ea"/>
                <a:cs typeface="Cambria"/>
              </a:rPr>
              <a:t>femur, </a:t>
            </a:r>
            <a:r>
              <a:rPr lang="en-US" b="1" dirty="0" err="1">
                <a:latin typeface="Cambria"/>
                <a:ea typeface="+mn-ea"/>
                <a:cs typeface="Cambria"/>
              </a:rPr>
              <a:t>oris</a:t>
            </a:r>
            <a:r>
              <a:rPr lang="en-US" b="1" dirty="0">
                <a:latin typeface="Cambria"/>
                <a:ea typeface="+mn-ea"/>
                <a:cs typeface="Cambria"/>
              </a:rPr>
              <a:t>, n.</a:t>
            </a:r>
            <a:r>
              <a:rPr lang="en-US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i-FI" dirty="0">
                <a:latin typeface="Cambria"/>
                <a:ea typeface="+mn-ea"/>
                <a:cs typeface="Cambria"/>
              </a:rPr>
              <a:t>17. </a:t>
            </a:r>
            <a:r>
              <a:rPr lang="fi-FI" b="1" dirty="0" err="1">
                <a:latin typeface="Cambria"/>
                <a:ea typeface="+mn-ea"/>
                <a:cs typeface="Cambria"/>
              </a:rPr>
              <a:t>genu</a:t>
            </a:r>
            <a:r>
              <a:rPr lang="fi-FI" b="1" dirty="0">
                <a:latin typeface="Cambria"/>
                <a:ea typeface="+mn-ea"/>
                <a:cs typeface="Cambria"/>
              </a:rPr>
              <a:t>, us, n.</a:t>
            </a:r>
            <a:r>
              <a:rPr lang="fi-FI" dirty="0">
                <a:latin typeface="Cambria"/>
                <a:ea typeface="+mn-ea"/>
                <a:cs typeface="Cambria"/>
              </a:rPr>
              <a:t> 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i-FI" dirty="0">
                <a:latin typeface="Cambria"/>
                <a:ea typeface="+mn-ea"/>
                <a:cs typeface="Cambria"/>
              </a:rPr>
              <a:t>19. </a:t>
            </a:r>
            <a:r>
              <a:rPr lang="fi-FI" b="1" dirty="0" err="1">
                <a:latin typeface="Cambria"/>
                <a:ea typeface="+mn-ea"/>
                <a:cs typeface="Cambria"/>
              </a:rPr>
              <a:t>frons</a:t>
            </a:r>
            <a:r>
              <a:rPr lang="fi-FI" b="1" dirty="0">
                <a:latin typeface="Cambria"/>
                <a:ea typeface="+mn-ea"/>
                <a:cs typeface="Cambria"/>
              </a:rPr>
              <a:t>, </a:t>
            </a:r>
            <a:r>
              <a:rPr lang="fi-FI" b="1" dirty="0" err="1">
                <a:latin typeface="Cambria"/>
                <a:ea typeface="+mn-ea"/>
                <a:cs typeface="Cambria"/>
              </a:rPr>
              <a:t>frontis</a:t>
            </a:r>
            <a:r>
              <a:rPr lang="fi-FI" b="1" dirty="0">
                <a:latin typeface="Cambria"/>
                <a:ea typeface="+mn-ea"/>
                <a:cs typeface="Cambria"/>
              </a:rPr>
              <a:t>, f.</a:t>
            </a:r>
            <a:r>
              <a:rPr lang="fi-FI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o-RO" dirty="0">
                <a:latin typeface="Cambria"/>
                <a:ea typeface="+mn-ea"/>
                <a:cs typeface="Cambria"/>
              </a:rPr>
              <a:t>20. </a:t>
            </a:r>
            <a:r>
              <a:rPr lang="ro-RO" b="1" dirty="0">
                <a:latin typeface="Cambria"/>
                <a:ea typeface="+mn-ea"/>
                <a:cs typeface="Cambria"/>
              </a:rPr>
              <a:t>oculus, i, m.</a:t>
            </a:r>
            <a:r>
              <a:rPr lang="ro-R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ro-RO" dirty="0">
                <a:latin typeface="Cambria"/>
                <a:ea typeface="+mn-ea"/>
                <a:cs typeface="Cambria"/>
              </a:rPr>
              <a:t>21. </a:t>
            </a:r>
            <a:r>
              <a:rPr lang="ro-RO" b="1" dirty="0">
                <a:latin typeface="Cambria"/>
                <a:ea typeface="+mn-ea"/>
                <a:cs typeface="Cambria"/>
              </a:rPr>
              <a:t>nasus, i, m.</a:t>
            </a:r>
            <a:r>
              <a:rPr lang="ro-RO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22. </a:t>
            </a:r>
            <a:r>
              <a:rPr lang="da-DK" b="1" dirty="0" err="1">
                <a:latin typeface="Cambria"/>
                <a:ea typeface="+mn-ea"/>
                <a:cs typeface="Cambria"/>
              </a:rPr>
              <a:t>auris</a:t>
            </a:r>
            <a:r>
              <a:rPr lang="da-DK" b="1" dirty="0">
                <a:latin typeface="Cambria"/>
                <a:ea typeface="+mn-ea"/>
                <a:cs typeface="Cambria"/>
              </a:rPr>
              <a:t>, is,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23. </a:t>
            </a:r>
            <a:r>
              <a:rPr lang="da-DK" b="1" dirty="0" err="1">
                <a:latin typeface="Cambria"/>
                <a:ea typeface="+mn-ea"/>
                <a:cs typeface="Cambria"/>
              </a:rPr>
              <a:t>bucca</a:t>
            </a:r>
            <a:r>
              <a:rPr lang="da-DK" b="1" dirty="0">
                <a:latin typeface="Cambria"/>
                <a:ea typeface="+mn-ea"/>
                <a:cs typeface="Cambria"/>
              </a:rPr>
              <a:t>, ae,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24. </a:t>
            </a:r>
            <a:r>
              <a:rPr lang="da-DK" b="1" dirty="0" err="1">
                <a:latin typeface="Cambria"/>
                <a:ea typeface="+mn-ea"/>
                <a:cs typeface="Cambria"/>
              </a:rPr>
              <a:t>collum</a:t>
            </a:r>
            <a:r>
              <a:rPr lang="da-DK" b="1" dirty="0">
                <a:latin typeface="Cambria"/>
                <a:ea typeface="+mn-ea"/>
                <a:cs typeface="Cambria"/>
              </a:rPr>
              <a:t>, i, n.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b="1" dirty="0">
                <a:latin typeface="Cambria"/>
                <a:ea typeface="+mn-ea"/>
                <a:cs typeface="Cambria"/>
              </a:rPr>
              <a:t>       </a:t>
            </a:r>
            <a:r>
              <a:rPr lang="da-DK" b="1" dirty="0" err="1">
                <a:latin typeface="Cambria"/>
                <a:ea typeface="+mn-ea"/>
                <a:cs typeface="Cambria"/>
              </a:rPr>
              <a:t>cervix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icis</a:t>
            </a:r>
            <a:r>
              <a:rPr lang="da-DK" b="1" dirty="0">
                <a:latin typeface="Cambria"/>
                <a:ea typeface="+mn-ea"/>
                <a:cs typeface="Cambria"/>
              </a:rPr>
              <a:t>, f.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25. </a:t>
            </a:r>
            <a:r>
              <a:rPr lang="da-DK" b="1" dirty="0" err="1">
                <a:latin typeface="Cambria"/>
                <a:ea typeface="+mn-ea"/>
                <a:cs typeface="Cambria"/>
              </a:rPr>
              <a:t>pectus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oris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26. </a:t>
            </a:r>
            <a:r>
              <a:rPr lang="da-DK" b="1" dirty="0">
                <a:latin typeface="Cambria"/>
                <a:ea typeface="+mn-ea"/>
                <a:cs typeface="Cambria"/>
              </a:rPr>
              <a:t>abdomen, </a:t>
            </a:r>
            <a:r>
              <a:rPr lang="da-DK" b="1" dirty="0" err="1">
                <a:latin typeface="Cambria"/>
                <a:ea typeface="+mn-ea"/>
                <a:cs typeface="Cambria"/>
              </a:rPr>
              <a:t>inis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27. </a:t>
            </a:r>
            <a:r>
              <a:rPr lang="da-DK" b="1" dirty="0" err="1">
                <a:latin typeface="Cambria"/>
                <a:ea typeface="+mn-ea"/>
                <a:cs typeface="Cambria"/>
              </a:rPr>
              <a:t>hypogastrium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ii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endParaRPr lang="da-DK" dirty="0">
              <a:latin typeface="Cambria"/>
              <a:ea typeface="+mn-ea"/>
              <a:cs typeface="Cambria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29. </a:t>
            </a:r>
            <a:r>
              <a:rPr lang="da-DK" b="1" dirty="0" err="1">
                <a:latin typeface="Cambria"/>
                <a:ea typeface="+mn-ea"/>
                <a:cs typeface="Cambria"/>
              </a:rPr>
              <a:t>truncus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30. </a:t>
            </a:r>
            <a:r>
              <a:rPr lang="da-DK" b="1" dirty="0">
                <a:latin typeface="Cambria"/>
                <a:ea typeface="+mn-ea"/>
                <a:cs typeface="Cambria"/>
              </a:rPr>
              <a:t>manus, </a:t>
            </a:r>
            <a:r>
              <a:rPr lang="da-DK" b="1" dirty="0" err="1">
                <a:latin typeface="Cambria"/>
                <a:ea typeface="+mn-ea"/>
                <a:cs typeface="Cambria"/>
              </a:rPr>
              <a:t>us</a:t>
            </a:r>
            <a:r>
              <a:rPr lang="da-DK" b="1" dirty="0">
                <a:latin typeface="Cambria"/>
                <a:ea typeface="+mn-ea"/>
                <a:cs typeface="Cambria"/>
              </a:rPr>
              <a:t>, f.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31. </a:t>
            </a:r>
            <a:r>
              <a:rPr lang="da-DK" b="1" dirty="0" err="1">
                <a:latin typeface="Cambria"/>
                <a:ea typeface="+mn-ea"/>
                <a:cs typeface="Cambria"/>
              </a:rPr>
              <a:t>crus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cruris</a:t>
            </a:r>
            <a:r>
              <a:rPr lang="da-DK" b="1" dirty="0">
                <a:latin typeface="Cambria"/>
                <a:ea typeface="+mn-ea"/>
                <a:cs typeface="Cambria"/>
              </a:rPr>
              <a:t>, n.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32. </a:t>
            </a:r>
            <a:r>
              <a:rPr lang="da-DK" b="1" dirty="0" err="1">
                <a:latin typeface="Cambria"/>
                <a:ea typeface="+mn-ea"/>
                <a:cs typeface="Cambria"/>
              </a:rPr>
              <a:t>tarsus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b="1" dirty="0">
                <a:latin typeface="Cambria"/>
                <a:ea typeface="+mn-ea"/>
                <a:cs typeface="Cambria"/>
              </a:rPr>
              <a:t>       </a:t>
            </a:r>
            <a:r>
              <a:rPr lang="da-DK" b="1" dirty="0" err="1">
                <a:latin typeface="Cambria"/>
                <a:ea typeface="+mn-ea"/>
                <a:cs typeface="Cambria"/>
              </a:rPr>
              <a:t>talus</a:t>
            </a:r>
            <a:r>
              <a:rPr lang="da-DK" b="1" dirty="0">
                <a:latin typeface="Cambria"/>
                <a:ea typeface="+mn-ea"/>
                <a:cs typeface="Cambria"/>
              </a:rPr>
              <a:t>, i,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33. </a:t>
            </a:r>
            <a:r>
              <a:rPr lang="da-DK" b="1" dirty="0" err="1">
                <a:latin typeface="Cambria"/>
                <a:ea typeface="+mn-ea"/>
                <a:cs typeface="Cambria"/>
              </a:rPr>
              <a:t>pes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pedis</a:t>
            </a:r>
            <a:r>
              <a:rPr lang="da-DK" b="1" dirty="0">
                <a:latin typeface="Cambria"/>
                <a:ea typeface="+mn-ea"/>
                <a:cs typeface="Cambria"/>
              </a:rPr>
              <a:t>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da-DK" dirty="0">
                <a:latin typeface="Cambria"/>
                <a:ea typeface="+mn-ea"/>
                <a:cs typeface="Cambria"/>
              </a:rPr>
              <a:t>34. </a:t>
            </a:r>
            <a:r>
              <a:rPr lang="da-DK" b="1" dirty="0" err="1">
                <a:latin typeface="Cambria"/>
                <a:ea typeface="+mn-ea"/>
                <a:cs typeface="Cambria"/>
              </a:rPr>
              <a:t>hallux</a:t>
            </a:r>
            <a:r>
              <a:rPr lang="da-DK" b="1" dirty="0">
                <a:latin typeface="Cambria"/>
                <a:ea typeface="+mn-ea"/>
                <a:cs typeface="Cambria"/>
              </a:rPr>
              <a:t>, </a:t>
            </a:r>
            <a:r>
              <a:rPr lang="da-DK" b="1" dirty="0" err="1">
                <a:latin typeface="Cambria"/>
                <a:ea typeface="+mn-ea"/>
                <a:cs typeface="Cambria"/>
              </a:rPr>
              <a:t>ucis</a:t>
            </a:r>
            <a:r>
              <a:rPr lang="da-DK" b="1" dirty="0">
                <a:latin typeface="Cambria"/>
                <a:ea typeface="+mn-ea"/>
                <a:cs typeface="Cambria"/>
              </a:rPr>
              <a:t>, m.</a:t>
            </a:r>
            <a:r>
              <a:rPr lang="da-DK" dirty="0">
                <a:latin typeface="Cambria"/>
                <a:ea typeface="+mn-ea"/>
                <a:cs typeface="Cambria"/>
              </a:rPr>
              <a:t>	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Cambria"/>
              <a:ea typeface="+mn-ea"/>
              <a:cs typeface="Cambria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687018" y="1905000"/>
            <a:ext cx="206524" cy="450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5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11924" y="1905000"/>
            <a:ext cx="294431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cs-CZ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4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endParaRPr lang="cs-CZ" altLang="cs-CZ" sz="1700" b="1" dirty="0">
              <a:solidFill>
                <a:srgbClr val="B10010"/>
              </a:solidFill>
              <a:latin typeface="Cambria" pitchFamily="18" charset="0"/>
            </a:endParaRP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1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127999" y="1905000"/>
            <a:ext cx="326033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-18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4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2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  <a:p>
            <a:pPr eaLnBrk="1" hangingPunct="1"/>
            <a:r>
              <a:rPr lang="en-US" altLang="cs-CZ" sz="1700" b="1" dirty="0">
                <a:solidFill>
                  <a:srgbClr val="B10010"/>
                </a:solidFill>
                <a:latin typeface="Cambria" pitchFamily="18" charset="0"/>
              </a:rPr>
              <a:t>3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708920"/>
            <a:ext cx="2120900" cy="263525"/>
          </a:xfrm>
          <a:prstGeom prst="rect">
            <a:avLst/>
          </a:prstGeom>
          <a:noFill/>
          <a:ln w="19050" cmpd="sng">
            <a:solidFill>
              <a:srgbClr val="B1001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2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Practice</a:t>
            </a: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: </a:t>
            </a:r>
            <a:r>
              <a:rPr lang="cs-CZ" sz="3000" dirty="0" err="1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find</a:t>
            </a: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the stem</a:t>
            </a: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s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3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of the 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noun</a:t>
            </a:r>
            <a:r>
              <a:rPr lang="cs-CZ" sz="30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ea typeface="+mj-ea"/>
                <a:cs typeface="Cambria"/>
              </a:rPr>
              <a:t/>
            </a:r>
            <a:b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Cambria"/>
                <a:ea typeface="+mj-ea"/>
                <a:cs typeface="Cambria"/>
              </a:rPr>
            </a:b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(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cf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. Handout 2, </a:t>
            </a:r>
            <a:r>
              <a:rPr lang="cs-CZ" sz="28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task</a:t>
            </a:r>
            <a:r>
              <a:rPr lang="cs-CZ" sz="28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3)</a:t>
            </a:r>
            <a:endParaRPr lang="en-US" sz="28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3819"/>
            <a:ext cx="9036496" cy="5514180"/>
          </a:xfrm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numCol="3"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GB" sz="2000" b="1" dirty="0">
                <a:latin typeface="+mj-lt"/>
                <a:cs typeface="Cambria"/>
              </a:rPr>
              <a:t>ex: caput, </a:t>
            </a:r>
            <a:r>
              <a:rPr lang="en-GB" sz="2000" b="1" dirty="0" err="1">
                <a:latin typeface="+mj-lt"/>
                <a:cs typeface="Cambria"/>
              </a:rPr>
              <a:t>capit</a:t>
            </a:r>
            <a:r>
              <a:rPr lang="en-GB" sz="2000" b="1" dirty="0">
                <a:latin typeface="+mj-lt"/>
                <a:cs typeface="Cambria"/>
              </a:rPr>
              <a:t>-is</a:t>
            </a:r>
            <a:endParaRPr lang="cs-CZ" sz="2000" dirty="0">
              <a:latin typeface="+mj-lt"/>
              <a:cs typeface="Cambria"/>
            </a:endParaRPr>
          </a:p>
          <a:p>
            <a:pPr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skeleton, </a:t>
            </a:r>
            <a:r>
              <a:rPr lang="en-GB" sz="2000" dirty="0" err="1">
                <a:latin typeface="+mj-lt"/>
                <a:ea typeface="ＭＳ Ｐゴシック" charset="0"/>
              </a:rPr>
              <a:t>skeleti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os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ossis</a:t>
            </a:r>
            <a:r>
              <a:rPr lang="en-GB" sz="2000" dirty="0">
                <a:latin typeface="+mj-lt"/>
                <a:ea typeface="ＭＳ Ｐゴシック" charset="0"/>
              </a:rPr>
              <a:t>	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cranium, </a:t>
            </a:r>
            <a:r>
              <a:rPr lang="en-GB" sz="2000" dirty="0" err="1">
                <a:latin typeface="+mj-lt"/>
                <a:ea typeface="ＭＳ Ｐゴシック" charset="0"/>
              </a:rPr>
              <a:t>cranii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orbita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orbitae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sk-SK" sz="2000" dirty="0">
                <a:latin typeface="+mj-lt"/>
                <a:ea typeface="ＭＳ Ｐゴシック" charset="0"/>
              </a:rPr>
              <a:t>c</a:t>
            </a:r>
            <a:r>
              <a:rPr lang="en-GB" sz="2000" dirty="0" err="1">
                <a:latin typeface="+mj-lt"/>
                <a:ea typeface="ＭＳ Ｐゴシック" charset="0"/>
              </a:rPr>
              <a:t>ollum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colli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cervix, </a:t>
            </a:r>
            <a:r>
              <a:rPr lang="en-GB" sz="2000" dirty="0" err="1">
                <a:latin typeface="+mj-lt"/>
                <a:ea typeface="ＭＳ Ｐゴシック" charset="0"/>
              </a:rPr>
              <a:t>cervicis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thorax, </a:t>
            </a:r>
            <a:r>
              <a:rPr lang="en-GB" sz="2000" dirty="0" err="1">
                <a:latin typeface="+mj-lt"/>
                <a:ea typeface="ＭＳ Ｐゴシック" charset="0"/>
              </a:rPr>
              <a:t>thoracis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costa, costae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discus, </a:t>
            </a:r>
            <a:r>
              <a:rPr lang="en-GB" sz="2000" dirty="0" err="1">
                <a:latin typeface="+mj-lt"/>
                <a:ea typeface="ＭＳ Ｐゴシック" charset="0"/>
              </a:rPr>
              <a:t>disci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processus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processus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vertebra, vertebrae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pelvis, pelvis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coxa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coxae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ilia, ilium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coccyx, </a:t>
            </a:r>
            <a:r>
              <a:rPr lang="en-GB" sz="2000" dirty="0" err="1">
                <a:latin typeface="+mj-lt"/>
                <a:ea typeface="ＭＳ Ｐゴシック" charset="0"/>
              </a:rPr>
              <a:t>coccygis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dirty="0" err="1">
                <a:latin typeface="+mj-lt"/>
                <a:ea typeface="ＭＳ Ｐゴシック" charset="0"/>
              </a:rPr>
              <a:t>ischium</a:t>
            </a:r>
            <a:r>
              <a:rPr lang="de-DE" sz="2000" dirty="0">
                <a:latin typeface="+mj-lt"/>
                <a:ea typeface="ＭＳ Ｐゴシック" charset="0"/>
              </a:rPr>
              <a:t>, </a:t>
            </a:r>
            <a:r>
              <a:rPr lang="de-DE" sz="2000" dirty="0" err="1">
                <a:latin typeface="+mj-lt"/>
                <a:ea typeface="ＭＳ Ｐゴシック" charset="0"/>
              </a:rPr>
              <a:t>ischii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pubes, pubis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symphysis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symphysis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nasus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nasi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dens, </a:t>
            </a:r>
            <a:r>
              <a:rPr lang="en-GB" sz="2000" dirty="0" err="1">
                <a:latin typeface="+mj-lt"/>
                <a:ea typeface="ＭＳ Ｐゴシック" charset="0"/>
              </a:rPr>
              <a:t>dentis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mandibula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mandibulae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clavicula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claviculae</a:t>
            </a:r>
            <a:endParaRPr lang="en-GB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scapula, scapulae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sternum, </a:t>
            </a:r>
            <a:r>
              <a:rPr lang="en-GB" sz="2000" dirty="0" err="1">
                <a:latin typeface="+mj-lt"/>
                <a:ea typeface="ＭＳ Ｐゴシック" charset="0"/>
              </a:rPr>
              <a:t>sterni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humerus</a:t>
            </a:r>
            <a:r>
              <a:rPr lang="en-GB" sz="2000" dirty="0">
                <a:latin typeface="+mj-lt"/>
                <a:ea typeface="ＭＳ Ｐゴシック" charset="0"/>
              </a:rPr>
              <a:t>, humeri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err="1">
                <a:latin typeface="+mj-lt"/>
                <a:ea typeface="ＭＳ Ｐゴシック" charset="0"/>
              </a:rPr>
              <a:t>arcus</a:t>
            </a:r>
            <a:r>
              <a:rPr lang="en-GB" sz="2000" dirty="0">
                <a:latin typeface="+mj-lt"/>
                <a:ea typeface="ＭＳ Ｐゴシック" charset="0"/>
              </a:rPr>
              <a:t>, </a:t>
            </a:r>
            <a:r>
              <a:rPr lang="en-GB" sz="2000" dirty="0" err="1">
                <a:latin typeface="+mj-lt"/>
                <a:ea typeface="ＭＳ Ｐゴシック" charset="0"/>
              </a:rPr>
              <a:t>arcus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endParaRPr lang="cs-CZ" sz="2000" dirty="0" smtClean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 smtClean="0">
                <a:latin typeface="+mj-lt"/>
                <a:ea typeface="ＭＳ Ｐゴシック" charset="0"/>
              </a:rPr>
              <a:t>radius</a:t>
            </a:r>
            <a:r>
              <a:rPr lang="en-GB" sz="2000" dirty="0">
                <a:latin typeface="+mj-lt"/>
                <a:ea typeface="ＭＳ Ｐゴシック" charset="0"/>
              </a:rPr>
              <a:t>, radii</a:t>
            </a: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ulna, ulnae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metacarpus, metacarpi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carpus, carpi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phalanx, </a:t>
            </a:r>
            <a:r>
              <a:rPr lang="en-GB" sz="2000" dirty="0" err="1">
                <a:latin typeface="+mj-lt"/>
                <a:ea typeface="ＭＳ Ｐゴシック" charset="0"/>
              </a:rPr>
              <a:t>phalangis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femur, </a:t>
            </a:r>
            <a:r>
              <a:rPr lang="en-GB" sz="2000" dirty="0" err="1">
                <a:latin typeface="+mj-lt"/>
                <a:ea typeface="ＭＳ Ｐゴシック" charset="0"/>
              </a:rPr>
              <a:t>femoris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patella, patellae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tibia, tibiae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fibula, fibulae</a:t>
            </a:r>
            <a:endParaRPr lang="sk-SK" sz="2000" dirty="0">
              <a:latin typeface="+mj-lt"/>
              <a:ea typeface="ＭＳ Ｐゴシック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GB" sz="2000" dirty="0">
                <a:latin typeface="+mj-lt"/>
                <a:ea typeface="ＭＳ Ｐゴシック" charset="0"/>
              </a:rPr>
              <a:t>metatarsus, metatarsi</a:t>
            </a:r>
            <a:endParaRPr lang="sk-SK" sz="2000" dirty="0">
              <a:latin typeface="+mj-lt"/>
              <a:ea typeface="ＭＳ Ｐゴシック" charset="0"/>
            </a:endParaRPr>
          </a:p>
        </p:txBody>
      </p: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2195736" y="1697039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36"/>
          <p:cNvCxnSpPr>
            <a:cxnSpLocks noChangeShapeType="1"/>
          </p:cNvCxnSpPr>
          <p:nvPr/>
        </p:nvCxnSpPr>
        <p:spPr bwMode="auto">
          <a:xfrm>
            <a:off x="1187624" y="211772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37"/>
          <p:cNvCxnSpPr>
            <a:cxnSpLocks noChangeShapeType="1"/>
          </p:cNvCxnSpPr>
          <p:nvPr/>
        </p:nvCxnSpPr>
        <p:spPr bwMode="auto">
          <a:xfrm>
            <a:off x="2123728" y="241935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38"/>
          <p:cNvCxnSpPr>
            <a:cxnSpLocks noChangeShapeType="1"/>
          </p:cNvCxnSpPr>
          <p:nvPr/>
        </p:nvCxnSpPr>
        <p:spPr bwMode="auto">
          <a:xfrm>
            <a:off x="1835696" y="284003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39"/>
          <p:cNvCxnSpPr>
            <a:cxnSpLocks noChangeShapeType="1"/>
          </p:cNvCxnSpPr>
          <p:nvPr/>
        </p:nvCxnSpPr>
        <p:spPr bwMode="auto">
          <a:xfrm>
            <a:off x="1763688" y="320198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40"/>
          <p:cNvCxnSpPr>
            <a:cxnSpLocks noChangeShapeType="1"/>
          </p:cNvCxnSpPr>
          <p:nvPr/>
        </p:nvCxnSpPr>
        <p:spPr bwMode="auto">
          <a:xfrm>
            <a:off x="1907704" y="356393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1"/>
          <p:cNvCxnSpPr>
            <a:cxnSpLocks noChangeShapeType="1"/>
          </p:cNvCxnSpPr>
          <p:nvPr/>
        </p:nvCxnSpPr>
        <p:spPr bwMode="auto">
          <a:xfrm>
            <a:off x="2051720" y="395017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Connector 42"/>
          <p:cNvCxnSpPr>
            <a:cxnSpLocks noChangeShapeType="1"/>
          </p:cNvCxnSpPr>
          <p:nvPr/>
        </p:nvCxnSpPr>
        <p:spPr bwMode="auto">
          <a:xfrm>
            <a:off x="1619672" y="4293096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1691680" y="462661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44"/>
          <p:cNvCxnSpPr>
            <a:cxnSpLocks noChangeShapeType="1"/>
          </p:cNvCxnSpPr>
          <p:nvPr/>
        </p:nvCxnSpPr>
        <p:spPr bwMode="auto">
          <a:xfrm>
            <a:off x="2555776" y="504729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45"/>
          <p:cNvCxnSpPr>
            <a:cxnSpLocks noChangeShapeType="1"/>
          </p:cNvCxnSpPr>
          <p:nvPr/>
        </p:nvCxnSpPr>
        <p:spPr bwMode="auto">
          <a:xfrm>
            <a:off x="2339752" y="5380831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46"/>
          <p:cNvCxnSpPr>
            <a:cxnSpLocks noChangeShapeType="1"/>
          </p:cNvCxnSpPr>
          <p:nvPr/>
        </p:nvCxnSpPr>
        <p:spPr bwMode="auto">
          <a:xfrm>
            <a:off x="1691680" y="580151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>
            <a:cxnSpLocks noChangeShapeType="1"/>
          </p:cNvCxnSpPr>
          <p:nvPr/>
        </p:nvCxnSpPr>
        <p:spPr bwMode="auto">
          <a:xfrm>
            <a:off x="1475656" y="6165304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>
            <a:cxnSpLocks noChangeShapeType="1"/>
          </p:cNvCxnSpPr>
          <p:nvPr/>
        </p:nvCxnSpPr>
        <p:spPr bwMode="auto">
          <a:xfrm>
            <a:off x="3995936" y="1375094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>
            <a:cxnSpLocks noChangeShapeType="1"/>
          </p:cNvCxnSpPr>
          <p:nvPr/>
        </p:nvCxnSpPr>
        <p:spPr bwMode="auto">
          <a:xfrm>
            <a:off x="5004048" y="1731805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/>
          <p:cNvCxnSpPr>
            <a:cxnSpLocks noChangeShapeType="1"/>
          </p:cNvCxnSpPr>
          <p:nvPr/>
        </p:nvCxnSpPr>
        <p:spPr bwMode="auto">
          <a:xfrm>
            <a:off x="4932040" y="213285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Connector 51"/>
          <p:cNvCxnSpPr>
            <a:cxnSpLocks noChangeShapeType="1"/>
          </p:cNvCxnSpPr>
          <p:nvPr/>
        </p:nvCxnSpPr>
        <p:spPr bwMode="auto">
          <a:xfrm>
            <a:off x="4644008" y="2419350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52"/>
          <p:cNvCxnSpPr>
            <a:cxnSpLocks noChangeShapeType="1"/>
          </p:cNvCxnSpPr>
          <p:nvPr/>
        </p:nvCxnSpPr>
        <p:spPr bwMode="auto">
          <a:xfrm>
            <a:off x="5652120" y="2840038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53"/>
          <p:cNvCxnSpPr>
            <a:cxnSpLocks noChangeShapeType="1"/>
          </p:cNvCxnSpPr>
          <p:nvPr/>
        </p:nvCxnSpPr>
        <p:spPr bwMode="auto">
          <a:xfrm>
            <a:off x="4572000" y="3203575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>
            <a:cxnSpLocks noChangeShapeType="1"/>
          </p:cNvCxnSpPr>
          <p:nvPr/>
        </p:nvCxnSpPr>
        <p:spPr bwMode="auto">
          <a:xfrm>
            <a:off x="4572000" y="3563938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5"/>
          <p:cNvCxnSpPr>
            <a:cxnSpLocks noChangeShapeType="1"/>
          </p:cNvCxnSpPr>
          <p:nvPr/>
        </p:nvCxnSpPr>
        <p:spPr bwMode="auto">
          <a:xfrm>
            <a:off x="4499992" y="422451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Connector 56"/>
          <p:cNvCxnSpPr>
            <a:cxnSpLocks noChangeShapeType="1"/>
          </p:cNvCxnSpPr>
          <p:nvPr/>
        </p:nvCxnSpPr>
        <p:spPr bwMode="auto">
          <a:xfrm>
            <a:off x="5364088" y="4643616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57"/>
          <p:cNvCxnSpPr>
            <a:cxnSpLocks noChangeShapeType="1"/>
          </p:cNvCxnSpPr>
          <p:nvPr/>
        </p:nvCxnSpPr>
        <p:spPr bwMode="auto">
          <a:xfrm>
            <a:off x="5148064" y="4925378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58"/>
          <p:cNvCxnSpPr>
            <a:cxnSpLocks noChangeShapeType="1"/>
          </p:cNvCxnSpPr>
          <p:nvPr/>
        </p:nvCxnSpPr>
        <p:spPr bwMode="auto">
          <a:xfrm>
            <a:off x="5004048" y="538241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Connector 59"/>
          <p:cNvCxnSpPr>
            <a:cxnSpLocks noChangeShapeType="1"/>
          </p:cNvCxnSpPr>
          <p:nvPr/>
        </p:nvCxnSpPr>
        <p:spPr bwMode="auto">
          <a:xfrm>
            <a:off x="5292080" y="5711984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60"/>
          <p:cNvCxnSpPr>
            <a:cxnSpLocks noChangeShapeType="1"/>
          </p:cNvCxnSpPr>
          <p:nvPr/>
        </p:nvCxnSpPr>
        <p:spPr bwMode="auto">
          <a:xfrm>
            <a:off x="4499992" y="6011069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2" name="Straight Connector 61"/>
          <p:cNvCxnSpPr>
            <a:cxnSpLocks noChangeShapeType="1"/>
          </p:cNvCxnSpPr>
          <p:nvPr/>
        </p:nvCxnSpPr>
        <p:spPr bwMode="auto">
          <a:xfrm>
            <a:off x="7596336" y="1424137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" name="Straight Connector 62"/>
          <p:cNvCxnSpPr>
            <a:cxnSpLocks noChangeShapeType="1"/>
          </p:cNvCxnSpPr>
          <p:nvPr/>
        </p:nvCxnSpPr>
        <p:spPr bwMode="auto">
          <a:xfrm>
            <a:off x="8676456" y="4666084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4" name="Straight Connector 63"/>
          <p:cNvCxnSpPr>
            <a:cxnSpLocks noChangeShapeType="1"/>
          </p:cNvCxnSpPr>
          <p:nvPr/>
        </p:nvCxnSpPr>
        <p:spPr bwMode="auto">
          <a:xfrm>
            <a:off x="7596336" y="4304457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>
            <a:off x="7380312" y="3944417"/>
            <a:ext cx="0" cy="4206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" name="Straight Connector 65"/>
          <p:cNvCxnSpPr>
            <a:cxnSpLocks noChangeShapeType="1"/>
          </p:cNvCxnSpPr>
          <p:nvPr/>
        </p:nvCxnSpPr>
        <p:spPr bwMode="auto">
          <a:xfrm>
            <a:off x="7812360" y="3585964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66"/>
          <p:cNvCxnSpPr>
            <a:cxnSpLocks noChangeShapeType="1"/>
          </p:cNvCxnSpPr>
          <p:nvPr/>
        </p:nvCxnSpPr>
        <p:spPr bwMode="auto">
          <a:xfrm>
            <a:off x="7812360" y="3224336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67"/>
          <p:cNvCxnSpPr>
            <a:cxnSpLocks noChangeShapeType="1"/>
          </p:cNvCxnSpPr>
          <p:nvPr/>
        </p:nvCxnSpPr>
        <p:spPr bwMode="auto">
          <a:xfrm>
            <a:off x="8244408" y="2852936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Connector 68"/>
          <p:cNvCxnSpPr>
            <a:cxnSpLocks noChangeShapeType="1"/>
          </p:cNvCxnSpPr>
          <p:nvPr/>
        </p:nvCxnSpPr>
        <p:spPr bwMode="auto">
          <a:xfrm>
            <a:off x="7668344" y="2505844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Connector 69"/>
          <p:cNvCxnSpPr>
            <a:cxnSpLocks noChangeShapeType="1"/>
          </p:cNvCxnSpPr>
          <p:nvPr/>
        </p:nvCxnSpPr>
        <p:spPr bwMode="auto">
          <a:xfrm>
            <a:off x="8820472" y="2060848"/>
            <a:ext cx="0" cy="4191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Connector 70"/>
          <p:cNvCxnSpPr>
            <a:cxnSpLocks noChangeShapeType="1"/>
          </p:cNvCxnSpPr>
          <p:nvPr/>
        </p:nvCxnSpPr>
        <p:spPr bwMode="auto">
          <a:xfrm>
            <a:off x="7308304" y="1700808"/>
            <a:ext cx="0" cy="420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8323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Revision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Gender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712200" cy="51847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The grammatical gender of a noun </a:t>
            </a:r>
            <a:r>
              <a:rPr lang="en-US" sz="2400" b="1" dirty="0">
                <a:latin typeface="Cambria"/>
                <a:cs typeface="Cambria"/>
              </a:rPr>
              <a:t>affects the form of </a:t>
            </a:r>
            <a:r>
              <a:rPr lang="cs-CZ" sz="2400" b="1" dirty="0" err="1" smtClean="0">
                <a:latin typeface="Cambria"/>
                <a:cs typeface="Cambria"/>
              </a:rPr>
              <a:t>all</a:t>
            </a:r>
            <a:r>
              <a:rPr lang="cs-CZ" sz="2400" b="1" dirty="0" smtClean="0">
                <a:latin typeface="Cambria"/>
                <a:cs typeface="Cambria"/>
              </a:rPr>
              <a:t> </a:t>
            </a:r>
            <a:r>
              <a:rPr lang="en-US" sz="2400" b="1" dirty="0" smtClean="0">
                <a:latin typeface="Cambria"/>
                <a:cs typeface="Cambria"/>
              </a:rPr>
              <a:t>other </a:t>
            </a:r>
            <a:r>
              <a:rPr lang="en-US" sz="2400" b="1" dirty="0">
                <a:latin typeface="Cambria"/>
                <a:cs typeface="Cambria"/>
              </a:rPr>
              <a:t>words</a:t>
            </a:r>
            <a:r>
              <a:rPr lang="en-US" sz="2400" dirty="0">
                <a:latin typeface="Cambria"/>
                <a:cs typeface="Cambria"/>
              </a:rPr>
              <a:t> related to </a:t>
            </a:r>
            <a:r>
              <a:rPr lang="en-US" sz="2400" dirty="0" smtClean="0">
                <a:latin typeface="Cambria"/>
                <a:cs typeface="Cambria"/>
              </a:rPr>
              <a:t>it</a:t>
            </a:r>
            <a:r>
              <a:rPr lang="cs-CZ" sz="2400" dirty="0" smtClean="0">
                <a:latin typeface="Cambria"/>
                <a:cs typeface="Cambria"/>
              </a:rPr>
              <a:t> (</a:t>
            </a:r>
            <a:r>
              <a:rPr lang="cs-CZ" sz="2400" dirty="0" err="1" smtClean="0">
                <a:latin typeface="Cambria"/>
                <a:cs typeface="Cambria"/>
              </a:rPr>
              <a:t>i.e</a:t>
            </a:r>
            <a:r>
              <a:rPr lang="cs-CZ" sz="2400" dirty="0" smtClean="0">
                <a:latin typeface="Cambria"/>
                <a:cs typeface="Cambria"/>
              </a:rPr>
              <a:t>. </a:t>
            </a:r>
            <a:r>
              <a:rPr lang="cs-CZ" sz="2400" dirty="0" err="1" smtClean="0">
                <a:latin typeface="Cambria"/>
                <a:cs typeface="Cambria"/>
              </a:rPr>
              <a:t>adjectives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err="1" smtClean="0">
                <a:latin typeface="Cambria"/>
                <a:cs typeface="Cambria"/>
              </a:rPr>
              <a:t>pronouns</a:t>
            </a:r>
            <a:r>
              <a:rPr lang="cs-CZ" sz="2400" dirty="0" smtClean="0">
                <a:latin typeface="Cambria"/>
                <a:cs typeface="Cambria"/>
              </a:rPr>
              <a:t>, </a:t>
            </a:r>
            <a:r>
              <a:rPr lang="cs-CZ" sz="2400" dirty="0" err="1" smtClean="0">
                <a:latin typeface="Cambria"/>
                <a:cs typeface="Cambria"/>
              </a:rPr>
              <a:t>verbs</a:t>
            </a:r>
            <a:r>
              <a:rPr lang="cs-CZ" sz="2400" dirty="0" smtClean="0">
                <a:latin typeface="Cambria"/>
                <a:cs typeface="Cambria"/>
              </a:rPr>
              <a:t>)</a:t>
            </a:r>
            <a:r>
              <a:rPr lang="en-US" sz="2400" dirty="0" smtClean="0">
                <a:latin typeface="Cambria"/>
                <a:cs typeface="Cambria"/>
              </a:rPr>
              <a:t>.</a:t>
            </a:r>
            <a:endParaRPr lang="cs-CZ" sz="2400" dirty="0">
              <a:latin typeface="Cambria"/>
              <a:cs typeface="Cambria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latin typeface="Times New Roman"/>
                <a:cs typeface="Times New Roman"/>
              </a:rPr>
              <a:t>   </a:t>
            </a:r>
            <a:r>
              <a:rPr lang="en-US" sz="2400" dirty="0" smtClean="0">
                <a:latin typeface="Times New Roman"/>
                <a:cs typeface="Times New Roman"/>
              </a:rPr>
              <a:t>&gt;&gt;</a:t>
            </a:r>
            <a:r>
              <a:rPr lang="cs-CZ" sz="2400" dirty="0">
                <a:latin typeface="Cambria"/>
                <a:cs typeface="Times New Roman"/>
              </a:rPr>
              <a:t> </a:t>
            </a:r>
            <a:r>
              <a:rPr lang="en-US" sz="2400" dirty="0" smtClean="0">
                <a:latin typeface="Cambria"/>
                <a:cs typeface="Cambria"/>
              </a:rPr>
              <a:t>Latin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>
                <a:latin typeface="Cambria"/>
                <a:cs typeface="Cambria"/>
              </a:rPr>
              <a:t>adjectives </a:t>
            </a:r>
            <a:r>
              <a:rPr lang="en-US" sz="2400" b="1" dirty="0" smtClean="0">
                <a:latin typeface="Cambria"/>
                <a:cs typeface="Cambria"/>
              </a:rPr>
              <a:t>change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>
                <a:latin typeface="Cambria"/>
                <a:cs typeface="Cambria"/>
              </a:rPr>
              <a:t>their </a:t>
            </a:r>
            <a:r>
              <a:rPr lang="en-US" sz="2400" dirty="0" smtClean="0">
                <a:latin typeface="Cambria"/>
                <a:cs typeface="Cambria"/>
              </a:rPr>
              <a:t>form</a:t>
            </a:r>
            <a:r>
              <a:rPr lang="cs-CZ" sz="2400" dirty="0" smtClean="0">
                <a:latin typeface="Cambria"/>
                <a:cs typeface="Cambria"/>
              </a:rPr>
              <a:t>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b="1" dirty="0">
                <a:latin typeface="Cambria"/>
                <a:cs typeface="Cambria"/>
              </a:rPr>
              <a:t>depending on </a:t>
            </a:r>
            <a:r>
              <a:rPr lang="en-US" sz="2400" b="1" dirty="0" smtClean="0">
                <a:latin typeface="Cambria"/>
                <a:cs typeface="Cambria"/>
              </a:rPr>
              <a:t>the</a:t>
            </a:r>
            <a:r>
              <a:rPr lang="cs-CZ" sz="2400" b="1" dirty="0" smtClean="0">
                <a:latin typeface="Cambria"/>
                <a:cs typeface="Cambria"/>
              </a:rPr>
              <a:t>                                                                      </a:t>
            </a:r>
            <a:r>
              <a:rPr lang="cs-CZ" sz="2400" b="1" dirty="0" err="1" smtClean="0">
                <a:solidFill>
                  <a:schemeClr val="bg2"/>
                </a:solidFill>
                <a:latin typeface="Cambria"/>
                <a:cs typeface="Cambria"/>
              </a:rPr>
              <a:t>ii</a:t>
            </a:r>
            <a:r>
              <a:rPr lang="cs-CZ" sz="2400" b="1" dirty="0" smtClean="0">
                <a:solidFill>
                  <a:schemeClr val="bg2"/>
                </a:solidFill>
                <a:latin typeface="Cambria"/>
                <a:cs typeface="Cambria"/>
              </a:rPr>
              <a:t>  </a:t>
            </a:r>
            <a:r>
              <a:rPr lang="cs-CZ" sz="2400" b="1" dirty="0" smtClean="0">
                <a:latin typeface="Cambria"/>
                <a:cs typeface="Cambria"/>
              </a:rPr>
              <a:t>      </a:t>
            </a:r>
            <a:r>
              <a:rPr lang="en-US" sz="2400" b="1" dirty="0" smtClean="0">
                <a:latin typeface="Cambria"/>
                <a:cs typeface="Cambria"/>
              </a:rPr>
              <a:t>noun </a:t>
            </a:r>
            <a:r>
              <a:rPr lang="en-US" sz="2400" dirty="0">
                <a:latin typeface="Cambria"/>
                <a:cs typeface="Cambria"/>
              </a:rPr>
              <a:t>to which they refer.</a:t>
            </a:r>
            <a:endParaRPr lang="cs-CZ" sz="2400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>
                <a:latin typeface="Cambria"/>
                <a:cs typeface="Cambria"/>
              </a:rPr>
              <a:t>ENGLISH </a:t>
            </a:r>
            <a:r>
              <a:rPr lang="cs-CZ" sz="2400" dirty="0" smtClean="0">
                <a:latin typeface="Cambria"/>
                <a:cs typeface="Cambria"/>
              </a:rPr>
              <a:t>– </a:t>
            </a:r>
            <a:r>
              <a:rPr lang="cs-CZ" sz="2400" dirty="0">
                <a:latin typeface="Cambria"/>
                <a:cs typeface="Cambria"/>
              </a:rPr>
              <a:t>3 </a:t>
            </a:r>
            <a:r>
              <a:rPr lang="cs-CZ" sz="2400" dirty="0" err="1">
                <a:latin typeface="Cambria"/>
                <a:cs typeface="Cambria"/>
              </a:rPr>
              <a:t>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latin typeface="Cambria"/>
                <a:cs typeface="Cambria"/>
              </a:rPr>
              <a:t>HE – </a:t>
            </a:r>
            <a:r>
              <a:rPr lang="cs-CZ" sz="2000" dirty="0" err="1">
                <a:latin typeface="Cambria"/>
                <a:cs typeface="Cambria"/>
              </a:rPr>
              <a:t>refers</a:t>
            </a:r>
            <a:r>
              <a:rPr lang="cs-CZ" sz="2000" dirty="0">
                <a:latin typeface="Cambria"/>
                <a:cs typeface="Cambria"/>
              </a:rPr>
              <a:t> to male </a:t>
            </a:r>
            <a:r>
              <a:rPr lang="cs-CZ" sz="2000" dirty="0" err="1">
                <a:latin typeface="Cambria"/>
                <a:cs typeface="Cambria"/>
              </a:rPr>
              <a:t>humans</a:t>
            </a:r>
            <a:r>
              <a:rPr lang="cs-CZ" sz="2000" dirty="0">
                <a:latin typeface="Cambria"/>
                <a:cs typeface="Cambria"/>
              </a:rPr>
              <a:t> and </a:t>
            </a:r>
            <a:r>
              <a:rPr lang="cs-CZ" sz="2000" dirty="0" err="1">
                <a:latin typeface="Cambria"/>
                <a:cs typeface="Cambria"/>
              </a:rPr>
              <a:t>animals</a:t>
            </a:r>
            <a:endParaRPr lang="cs-CZ" sz="2000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SHE –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refers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female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C00000"/>
              </a:solidFill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IT –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inanimate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objects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or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LATIN </a:t>
            </a:r>
            <a:r>
              <a:rPr lang="cs-CZ" sz="2400" dirty="0" smtClean="0">
                <a:latin typeface="Cambria"/>
                <a:cs typeface="Cambria"/>
              </a:rPr>
              <a:t>– </a:t>
            </a:r>
            <a:r>
              <a:rPr lang="en-US" sz="2400" dirty="0" smtClean="0">
                <a:latin typeface="Cambria"/>
                <a:cs typeface="Cambria"/>
              </a:rPr>
              <a:t>3 </a:t>
            </a:r>
            <a:r>
              <a:rPr lang="en-US" sz="2400" dirty="0">
                <a:latin typeface="Cambria"/>
                <a:cs typeface="Cambria"/>
              </a:rPr>
              <a:t>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masculine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    -&gt;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discipulus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(he-student),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</a:t>
            </a:r>
            <a:r>
              <a:rPr lang="cs-CZ" sz="1900" dirty="0" err="1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muscle</a:t>
            </a:r>
            <a:r>
              <a:rPr lang="cs-CZ" sz="1900" dirty="0" smtClean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)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feminine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	-&gt;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discipula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she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-student),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vena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 smtClean="0">
                <a:solidFill>
                  <a:srgbClr val="C00000"/>
                </a:solidFill>
                <a:latin typeface="Cambria"/>
                <a:cs typeface="Cambria"/>
              </a:rPr>
              <a:t>vein</a:t>
            </a:r>
            <a:r>
              <a:rPr lang="cs-CZ" sz="1900" dirty="0" smtClean="0">
                <a:solidFill>
                  <a:srgbClr val="C00000"/>
                </a:solidFill>
                <a:latin typeface="Cambria"/>
                <a:cs typeface="Cambria"/>
              </a:rPr>
              <a:t>)</a:t>
            </a:r>
            <a:endParaRPr lang="cs-CZ" sz="1900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19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neuter</a:t>
            </a:r>
            <a:r>
              <a:rPr lang="cs-CZ" sz="19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	-&gt; corpus (body</a:t>
            </a:r>
            <a:r>
              <a:rPr lang="cs-CZ" sz="1900" dirty="0" smtClean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)</a:t>
            </a:r>
            <a:endParaRPr lang="en-US" sz="1900" dirty="0">
              <a:latin typeface="Cambria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Revision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and case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569325" cy="48545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LATIN = INFLECTIONAL LANGUAGE</a:t>
            </a:r>
          </a:p>
          <a:p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many languages, Latin and Greek among them, nouns </a:t>
            </a:r>
            <a:r>
              <a:rPr lang="cs-CZ" altLang="cs-CZ" b="1" dirty="0" err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decline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= </a:t>
            </a:r>
            <a:r>
              <a:rPr lang="en-GB" altLang="cs-CZ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</a:t>
            </a:r>
            <a:r>
              <a:rPr lang="en-GB" altLang="cs-CZ" dirty="0" smtClean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(change their form) for number and 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</a:p>
          <a:p>
            <a:pPr lvl="1"/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 dirty="0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</a:t>
            </a:r>
            <a:r>
              <a:rPr lang="en-GB" altLang="cs-CZ" dirty="0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</a:t>
            </a:r>
            <a:r>
              <a:rPr lang="en-GB" altLang="cs-CZ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singular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GB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sg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.)</a:t>
            </a:r>
            <a:r>
              <a:rPr lang="en-GB" altLang="cs-CZ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GB" altLang="cs-CZ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plural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(pl.) forms (</a:t>
            </a:r>
            <a:r>
              <a:rPr lang="en-GB" altLang="cs-CZ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eg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r>
              <a:rPr lang="en-GB" altLang="cs-CZ" i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forearms</a:t>
            </a:r>
            <a:r>
              <a:rPr lang="cs-CZ" altLang="cs-CZ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cs-CZ" altLang="cs-CZ" i="1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i="1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antebrachium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GB" altLang="cs-CZ" i="1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antebrachia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and is present in English as well. </a:t>
            </a:r>
          </a:p>
          <a:p>
            <a:pPr lvl="1"/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 dirty="0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GB" altLang="cs-CZ" dirty="0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changing the form of the noun according to its syntactic function/meaning. Latin has 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 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extensive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 system in which a special form is used for every specific meaning. In medical 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terminology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4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out of 6 Latin cases 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are </a:t>
            </a:r>
            <a:r>
              <a:rPr lang="cs-CZ" altLang="cs-CZ" dirty="0" err="1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used</a:t>
            </a:r>
            <a:r>
              <a:rPr lang="cs-CZ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dirty="0" smtClean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</a:t>
            </a:r>
            <a:r>
              <a:rPr lang="en-GB" altLang="cs-CZ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express the following meanings:</a:t>
            </a:r>
          </a:p>
          <a:p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2815</TotalTime>
  <Words>787</Words>
  <Application>Microsoft Office PowerPoint</Application>
  <PresentationFormat>Předvádění na obrazovce (4:3)</PresentationFormat>
  <Paragraphs>347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Administrativní</vt:lpstr>
      <vt:lpstr>Document</vt:lpstr>
      <vt:lpstr>Basic Medical Terminology</vt:lpstr>
      <vt:lpstr>Pronunciation practice</vt:lpstr>
      <vt:lpstr>Pronunciation practice</vt:lpstr>
      <vt:lpstr>Revision: Latin declensions</vt:lpstr>
      <vt:lpstr>Revision: Latin declensions</vt:lpstr>
      <vt:lpstr>Practice: give the declensions of the nouns  (cf. Handout 2, task 2)</vt:lpstr>
      <vt:lpstr>Practice: find the stems of the nouns (cf. Handout 2, task 3)</vt:lpstr>
      <vt:lpstr>Revision: Gender</vt:lpstr>
      <vt:lpstr>Revision: number and case</vt:lpstr>
      <vt:lpstr>Revision: cases and their functions</vt:lpstr>
      <vt:lpstr>Nominative singular and plural</vt:lpstr>
      <vt:lpstr>Change the following words into plural (cf. Handout 2, task 4)</vt:lpstr>
      <vt:lpstr>Introduction to Latin syntax</vt:lpstr>
      <vt:lpstr>Genitive singular and plural</vt:lpstr>
      <vt:lpstr>Form non-agreed attributes (cf. Handout 2, task 5)</vt:lpstr>
      <vt:lpstr>Prezentace aplikace PowerPoint</vt:lpstr>
      <vt:lpstr>Prepositions and prepositional phrases</vt:lpstr>
      <vt:lpstr>Accusative and ablative singular and plural</vt:lpstr>
      <vt:lpstr>Prezentace aplikace PowerPoint</vt:lpstr>
      <vt:lpstr>Connect nouns with prepositions (cf. Handout 2, task 6)</vt:lpstr>
      <vt:lpstr>1st declension (a-stems): Latin nouns</vt:lpstr>
      <vt:lpstr>1st declension: Latin nouns</vt:lpstr>
      <vt:lpstr>1st declension: Latin paradigm</vt:lpstr>
      <vt:lpstr>1st declension: nouns of Greek origin</vt:lpstr>
      <vt:lpstr>1st declension: nouns of Greek origin</vt:lpstr>
      <vt:lpstr>1st declension: Greek paradigms</vt:lpstr>
      <vt:lpstr>1st declension: Latin and Greek paradigms in plural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Ševčíková Tereza</dc:creator>
  <cp:lastModifiedBy>user</cp:lastModifiedBy>
  <cp:revision>53</cp:revision>
  <dcterms:created xsi:type="dcterms:W3CDTF">2015-09-29T15:19:11Z</dcterms:created>
  <dcterms:modified xsi:type="dcterms:W3CDTF">2019-09-23T19:08:34Z</dcterms:modified>
</cp:coreProperties>
</file>