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70" r:id="rId4"/>
    <p:sldId id="265" r:id="rId5"/>
    <p:sldId id="271" r:id="rId6"/>
    <p:sldId id="266" r:id="rId7"/>
    <p:sldId id="263" r:id="rId8"/>
    <p:sldId id="264" r:id="rId9"/>
    <p:sldId id="269" r:id="rId10"/>
    <p:sldId id="274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24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EBEE5-9EC3-EF45-999D-9B78DAFB249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BC825-6B81-C342-B02B-6A15A8374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0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všetkých</a:t>
            </a:r>
            <a:r>
              <a:rPr lang="en-US" dirty="0" smtClean="0"/>
              <a:t> </a:t>
            </a:r>
            <a:r>
              <a:rPr lang="en-US" dirty="0" err="1" smtClean="0"/>
              <a:t>obrázkoch</a:t>
            </a:r>
            <a:r>
              <a:rPr lang="en-US" dirty="0" smtClean="0"/>
              <a:t> je </a:t>
            </a:r>
            <a:r>
              <a:rPr lang="en-US" dirty="0" err="1" smtClean="0"/>
              <a:t>hlavica</a:t>
            </a:r>
            <a:r>
              <a:rPr lang="en-US" dirty="0" smtClean="0"/>
              <a:t> </a:t>
            </a:r>
            <a:r>
              <a:rPr lang="en-US" dirty="0" err="1" smtClean="0"/>
              <a:t>nejakej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: </a:t>
            </a:r>
            <a:r>
              <a:rPr lang="en-US" dirty="0" err="1" smtClean="0"/>
              <a:t>úlohou</a:t>
            </a:r>
            <a:r>
              <a:rPr lang="en-US" dirty="0" smtClean="0"/>
              <a:t> </a:t>
            </a:r>
            <a:r>
              <a:rPr lang="en-US" dirty="0" err="1" smtClean="0"/>
              <a:t>študentov</a:t>
            </a:r>
            <a:r>
              <a:rPr lang="en-US" dirty="0" smtClean="0"/>
              <a:t> je </a:t>
            </a:r>
            <a:r>
              <a:rPr lang="en-US" dirty="0" err="1" smtClean="0"/>
              <a:t>preložiť</a:t>
            </a:r>
            <a:r>
              <a:rPr lang="en-US" dirty="0" smtClean="0"/>
              <a:t> anat. </a:t>
            </a:r>
            <a:r>
              <a:rPr lang="en-US" dirty="0" err="1" smtClean="0"/>
              <a:t>termíny</a:t>
            </a:r>
            <a:r>
              <a:rPr lang="en-US" dirty="0" smtClean="0"/>
              <a:t> do </a:t>
            </a:r>
            <a:r>
              <a:rPr lang="en-US" dirty="0" err="1" smtClean="0"/>
              <a:t>latinčiny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A. Caput costae, B. Caput humeri, C. caput fibulae, D. caput radii, E. caput </a:t>
            </a:r>
            <a:r>
              <a:rPr lang="en-US" dirty="0" err="1" smtClean="0"/>
              <a:t>femoris</a:t>
            </a:r>
            <a:r>
              <a:rPr lang="en-US" dirty="0" smtClean="0"/>
              <a:t>, F. caput </a:t>
            </a:r>
            <a:r>
              <a:rPr lang="en-US" dirty="0" err="1" smtClean="0"/>
              <a:t>tali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8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Preč’tať</a:t>
            </a:r>
            <a:r>
              <a:rPr lang="en-US" dirty="0" smtClean="0"/>
              <a:t>, </a:t>
            </a:r>
            <a:r>
              <a:rPr lang="en-US" dirty="0" err="1" smtClean="0"/>
              <a:t>pokúsiť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preložiť</a:t>
            </a:r>
            <a:r>
              <a:rPr lang="en-US" dirty="0" smtClean="0"/>
              <a:t>,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zaujímavosť</a:t>
            </a:r>
            <a:r>
              <a:rPr lang="en-US" dirty="0" smtClean="0"/>
              <a:t> </a:t>
            </a:r>
            <a:r>
              <a:rPr lang="en-US" dirty="0" err="1" smtClean="0"/>
              <a:t>možno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uviesť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že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dirty="0" smtClean="0"/>
              <a:t>r. </a:t>
            </a:r>
            <a:r>
              <a:rPr lang="en-US" dirty="0" err="1" smtClean="0"/>
              <a:t>snímke</a:t>
            </a:r>
            <a:r>
              <a:rPr lang="en-US" dirty="0" smtClean="0"/>
              <a:t> je </a:t>
            </a:r>
            <a:r>
              <a:rPr lang="en-US" dirty="0" err="1" smtClean="0"/>
              <a:t>dieťa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prehltlo</a:t>
            </a:r>
            <a:r>
              <a:rPr lang="en-US" dirty="0" smtClean="0"/>
              <a:t> 2 </a:t>
            </a:r>
            <a:r>
              <a:rPr lang="en-US" dirty="0" err="1" smtClean="0"/>
              <a:t>kovové</a:t>
            </a:r>
            <a:r>
              <a:rPr lang="en-US" dirty="0" smtClean="0"/>
              <a:t> </a:t>
            </a:r>
            <a:r>
              <a:rPr lang="en-US" dirty="0" err="1" smtClean="0"/>
              <a:t>magnetky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7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Prečítať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pokúsiť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preložiť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demonštrovať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skratky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záznam</a:t>
            </a:r>
            <a:r>
              <a:rPr lang="en-US" baseline="0" dirty="0" smtClean="0"/>
              <a:t> je z </a:t>
            </a:r>
            <a:r>
              <a:rPr lang="en-US" baseline="0" dirty="0" err="1" smtClean="0"/>
              <a:t>väzenského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zariadenia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poukazuje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pravdepodobne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silný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úder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tváre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neprimeraný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zákrok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väzenskej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polície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táto</a:t>
            </a:r>
            <a:r>
              <a:rPr lang="en-US" baseline="0" dirty="0" smtClean="0"/>
              <a:t> inf. Je pre </a:t>
            </a:r>
            <a:r>
              <a:rPr lang="en-US" baseline="0" dirty="0" err="1" smtClean="0"/>
              <a:t>zaujímavoať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nemusí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uvedené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CA413-D315-3A4E-9895-3F6D5B07CE7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229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782BF"/>
                </a:solidFill>
              </a:rPr>
              <a:t>Basic </a:t>
            </a:r>
            <a:r>
              <a:rPr lang="cs-CZ" dirty="0" smtClean="0">
                <a:solidFill>
                  <a:srgbClr val="1782BF"/>
                </a:solidFill>
              </a:rPr>
              <a:t>M</a:t>
            </a:r>
            <a:r>
              <a:rPr lang="en-US" dirty="0" err="1" smtClean="0">
                <a:solidFill>
                  <a:srgbClr val="0070C0"/>
                </a:solidFill>
              </a:rPr>
              <a:t>edical</a:t>
            </a:r>
            <a:r>
              <a:rPr lang="en-US" dirty="0" smtClean="0">
                <a:solidFill>
                  <a:srgbClr val="1782BF"/>
                </a:solidFill>
              </a:rPr>
              <a:t> </a:t>
            </a:r>
            <a:r>
              <a:rPr lang="cs-CZ" dirty="0" smtClean="0">
                <a:solidFill>
                  <a:srgbClr val="1782BF"/>
                </a:solidFill>
              </a:rPr>
              <a:t>T</a:t>
            </a:r>
            <a:r>
              <a:rPr lang="en-US" dirty="0" err="1" smtClean="0">
                <a:solidFill>
                  <a:srgbClr val="1782BF"/>
                </a:solidFill>
              </a:rPr>
              <a:t>erminology</a:t>
            </a:r>
            <a:r>
              <a:rPr lang="cs-CZ" dirty="0" smtClean="0">
                <a:solidFill>
                  <a:srgbClr val="1782BF"/>
                </a:solidFill>
              </a:rPr>
              <a:t/>
            </a:r>
            <a:br>
              <a:rPr lang="cs-CZ" dirty="0" smtClean="0">
                <a:solidFill>
                  <a:srgbClr val="1782BF"/>
                </a:solidFill>
              </a:rPr>
            </a:br>
            <a:r>
              <a:rPr lang="cs-CZ" dirty="0" smtClean="0">
                <a:solidFill>
                  <a:srgbClr val="1782BF"/>
                </a:solidFill>
              </a:rPr>
              <a:t/>
            </a:r>
            <a:br>
              <a:rPr lang="cs-CZ" dirty="0" smtClean="0">
                <a:solidFill>
                  <a:srgbClr val="1782BF"/>
                </a:solidFill>
              </a:rPr>
            </a:br>
            <a:r>
              <a:rPr lang="cs-CZ" dirty="0" err="1" smtClean="0">
                <a:solidFill>
                  <a:srgbClr val="1782BF"/>
                </a:solidFill>
              </a:rPr>
              <a:t>Seminar</a:t>
            </a:r>
            <a:r>
              <a:rPr lang="cs-CZ" dirty="0" smtClean="0">
                <a:solidFill>
                  <a:srgbClr val="1782BF"/>
                </a:solidFill>
              </a:rPr>
              <a:t> 3</a:t>
            </a:r>
            <a:endParaRPr lang="en-US" dirty="0">
              <a:solidFill>
                <a:srgbClr val="178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r>
              <a:rPr lang="cs-CZ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on-</a:t>
            </a:r>
            <a:r>
              <a:rPr lang="cs-CZ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agreed</a:t>
            </a:r>
            <a:r>
              <a:rPr lang="cs-CZ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vs. </a:t>
            </a:r>
            <a:r>
              <a:rPr lang="cs-CZ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agreed</a:t>
            </a:r>
            <a:r>
              <a:rPr lang="cs-CZ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attribute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35160"/>
            <a:ext cx="8580783" cy="5171657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cs-CZ" dirty="0" err="1" smtClean="0"/>
              <a:t>Singular</a:t>
            </a: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1. </a:t>
            </a:r>
            <a:r>
              <a:rPr lang="cs-CZ" dirty="0" err="1" smtClean="0"/>
              <a:t>fractura</a:t>
            </a:r>
            <a:r>
              <a:rPr lang="cs-CZ" dirty="0" smtClean="0"/>
              <a:t> </a:t>
            </a:r>
            <a:r>
              <a:rPr lang="cs-CZ" dirty="0" err="1" smtClean="0"/>
              <a:t>vertebrae</a:t>
            </a:r>
            <a:r>
              <a:rPr lang="cs-CZ" dirty="0"/>
              <a:t>	</a:t>
            </a:r>
            <a:r>
              <a:rPr lang="cs-CZ" dirty="0" smtClean="0"/>
              <a:t>				</a:t>
            </a:r>
            <a:r>
              <a:rPr lang="cs-CZ" dirty="0" err="1" smtClean="0"/>
              <a:t>fractura</a:t>
            </a:r>
            <a:r>
              <a:rPr lang="cs-CZ" dirty="0" smtClean="0"/>
              <a:t> </a:t>
            </a:r>
            <a:r>
              <a:rPr lang="cs-CZ" dirty="0" err="1" smtClean="0"/>
              <a:t>complicata</a:t>
            </a:r>
            <a:r>
              <a:rPr lang="cs-CZ" dirty="0" smtClean="0"/>
              <a:t> </a:t>
            </a:r>
          </a:p>
          <a:p>
            <a:pPr marL="0" lvl="0" indent="0">
              <a:buNone/>
            </a:pPr>
            <a:r>
              <a:rPr lang="cs-CZ" dirty="0" smtClean="0"/>
              <a:t>2. (causa) </a:t>
            </a:r>
            <a:r>
              <a:rPr lang="cs-CZ" dirty="0" err="1" smtClean="0"/>
              <a:t>fracturae</a:t>
            </a:r>
            <a:r>
              <a:rPr lang="cs-CZ" dirty="0" smtClean="0"/>
              <a:t> </a:t>
            </a:r>
            <a:r>
              <a:rPr lang="cs-CZ" dirty="0" err="1" smtClean="0"/>
              <a:t>vertebrae</a:t>
            </a:r>
            <a:r>
              <a:rPr lang="cs-CZ" dirty="0" smtClean="0"/>
              <a:t>			</a:t>
            </a:r>
            <a:r>
              <a:rPr lang="cs-CZ" dirty="0" err="1" smtClean="0"/>
              <a:t>fracturae</a:t>
            </a:r>
            <a:r>
              <a:rPr lang="cs-CZ" dirty="0" smtClean="0"/>
              <a:t> </a:t>
            </a:r>
            <a:r>
              <a:rPr lang="cs-CZ" dirty="0" err="1" smtClean="0"/>
              <a:t>complicatae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4. (post) </a:t>
            </a:r>
            <a:r>
              <a:rPr lang="cs-CZ" dirty="0" err="1" smtClean="0"/>
              <a:t>fracturam</a:t>
            </a:r>
            <a:r>
              <a:rPr lang="cs-CZ" dirty="0" smtClean="0"/>
              <a:t> </a:t>
            </a:r>
            <a:r>
              <a:rPr lang="cs-CZ" dirty="0" err="1" smtClean="0"/>
              <a:t>vertebrae</a:t>
            </a:r>
            <a:r>
              <a:rPr lang="cs-CZ" dirty="0" smtClean="0"/>
              <a:t>			(post) </a:t>
            </a:r>
            <a:r>
              <a:rPr lang="cs-CZ" dirty="0" err="1" smtClean="0"/>
              <a:t>fracturam</a:t>
            </a:r>
            <a:r>
              <a:rPr lang="cs-CZ" dirty="0" smtClean="0"/>
              <a:t> </a:t>
            </a:r>
            <a:r>
              <a:rPr lang="cs-CZ" dirty="0" err="1" smtClean="0"/>
              <a:t>complicatam</a:t>
            </a: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6. (cum) </a:t>
            </a:r>
            <a:r>
              <a:rPr lang="cs-CZ" dirty="0" err="1" smtClean="0"/>
              <a:t>fractura</a:t>
            </a:r>
            <a:r>
              <a:rPr lang="cs-CZ" dirty="0" smtClean="0"/>
              <a:t> </a:t>
            </a:r>
            <a:r>
              <a:rPr lang="cs-CZ" dirty="0" err="1" smtClean="0"/>
              <a:t>vertebrae</a:t>
            </a:r>
            <a:r>
              <a:rPr lang="cs-CZ" dirty="0" smtClean="0"/>
              <a:t>			(cum) </a:t>
            </a:r>
            <a:r>
              <a:rPr lang="cs-CZ" dirty="0" err="1" smtClean="0"/>
              <a:t>fractura</a:t>
            </a:r>
            <a:r>
              <a:rPr lang="cs-CZ" dirty="0" smtClean="0"/>
              <a:t> </a:t>
            </a:r>
            <a:r>
              <a:rPr lang="cs-CZ" dirty="0" err="1" smtClean="0"/>
              <a:t>complicata</a:t>
            </a: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 err="1" smtClean="0"/>
              <a:t>Plural</a:t>
            </a:r>
            <a:r>
              <a:rPr lang="en-US" dirty="0"/>
              <a:t>	</a:t>
            </a: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1. </a:t>
            </a:r>
            <a:r>
              <a:rPr lang="cs-CZ" dirty="0" err="1"/>
              <a:t>f</a:t>
            </a:r>
            <a:r>
              <a:rPr lang="cs-CZ" dirty="0" err="1" smtClean="0"/>
              <a:t>racturae</a:t>
            </a:r>
            <a:r>
              <a:rPr lang="cs-CZ" dirty="0" smtClean="0"/>
              <a:t> </a:t>
            </a:r>
            <a:r>
              <a:rPr lang="cs-CZ" dirty="0" err="1" smtClean="0"/>
              <a:t>vertebrarum</a:t>
            </a:r>
            <a:r>
              <a:rPr lang="cs-CZ" dirty="0" smtClean="0"/>
              <a:t>				</a:t>
            </a:r>
            <a:r>
              <a:rPr lang="cs-CZ" dirty="0" err="1" smtClean="0"/>
              <a:t>fracturae</a:t>
            </a:r>
            <a:r>
              <a:rPr lang="cs-CZ" dirty="0" smtClean="0"/>
              <a:t> </a:t>
            </a:r>
            <a:r>
              <a:rPr lang="cs-CZ" dirty="0" err="1" smtClean="0"/>
              <a:t>complicatae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2. (causa) </a:t>
            </a:r>
            <a:r>
              <a:rPr lang="cs-CZ" dirty="0" err="1" smtClean="0"/>
              <a:t>fracturarum</a:t>
            </a:r>
            <a:r>
              <a:rPr lang="cs-CZ" dirty="0" smtClean="0"/>
              <a:t> </a:t>
            </a:r>
            <a:r>
              <a:rPr lang="cs-CZ" dirty="0" err="1" smtClean="0"/>
              <a:t>vertebrarum</a:t>
            </a:r>
            <a:r>
              <a:rPr lang="cs-CZ" dirty="0" smtClean="0"/>
              <a:t> 	</a:t>
            </a:r>
            <a:r>
              <a:rPr lang="cs-CZ" dirty="0" err="1" smtClean="0"/>
              <a:t>fracturarum</a:t>
            </a:r>
            <a:r>
              <a:rPr lang="cs-CZ" dirty="0" smtClean="0"/>
              <a:t> </a:t>
            </a:r>
            <a:r>
              <a:rPr lang="cs-CZ" dirty="0" err="1" smtClean="0"/>
              <a:t>complicatarum</a:t>
            </a:r>
            <a:endParaRPr lang="en-US" dirty="0" smtClean="0"/>
          </a:p>
          <a:p>
            <a:pPr marL="0" indent="0">
              <a:buNone/>
            </a:pPr>
            <a:r>
              <a:rPr lang="cs-CZ" dirty="0" smtClean="0"/>
              <a:t>4. (post) </a:t>
            </a:r>
            <a:r>
              <a:rPr lang="cs-CZ" dirty="0" err="1" smtClean="0"/>
              <a:t>fracturas</a:t>
            </a:r>
            <a:r>
              <a:rPr lang="cs-CZ" dirty="0" smtClean="0"/>
              <a:t> </a:t>
            </a:r>
            <a:r>
              <a:rPr lang="cs-CZ" dirty="0" err="1" smtClean="0"/>
              <a:t>vertebrarum</a:t>
            </a:r>
            <a:r>
              <a:rPr lang="cs-CZ" dirty="0" smtClean="0"/>
              <a:t>		</a:t>
            </a:r>
            <a:r>
              <a:rPr lang="cs-CZ" dirty="0" err="1" smtClean="0"/>
              <a:t>fracturas</a:t>
            </a:r>
            <a:r>
              <a:rPr lang="cs-CZ" dirty="0" smtClean="0"/>
              <a:t> </a:t>
            </a:r>
            <a:r>
              <a:rPr lang="cs-CZ" dirty="0" err="1" smtClean="0"/>
              <a:t>complicatas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6. (cum) </a:t>
            </a:r>
            <a:r>
              <a:rPr lang="cs-CZ" dirty="0" err="1" smtClean="0"/>
              <a:t>fracturis</a:t>
            </a:r>
            <a:r>
              <a:rPr lang="cs-CZ" dirty="0" smtClean="0"/>
              <a:t> </a:t>
            </a:r>
            <a:r>
              <a:rPr lang="cs-CZ" dirty="0" err="1" smtClean="0"/>
              <a:t>vertebrarum</a:t>
            </a:r>
            <a:r>
              <a:rPr lang="cs-CZ" dirty="0" smtClean="0"/>
              <a:t>		</a:t>
            </a:r>
            <a:r>
              <a:rPr lang="cs-CZ" dirty="0" err="1" smtClean="0"/>
              <a:t>fracturis</a:t>
            </a:r>
            <a:r>
              <a:rPr lang="cs-CZ" dirty="0" smtClean="0"/>
              <a:t> </a:t>
            </a:r>
            <a:r>
              <a:rPr lang="cs-CZ" dirty="0" err="1" smtClean="0"/>
              <a:t>complicatis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What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is</a:t>
            </a:r>
            <a:r>
              <a:rPr lang="cs-CZ" dirty="0" smtClean="0">
                <a:solidFill>
                  <a:srgbClr val="FF0000"/>
                </a:solidFill>
              </a:rPr>
              <a:t> the </a:t>
            </a:r>
            <a:r>
              <a:rPr lang="cs-CZ" dirty="0" err="1" smtClean="0">
                <a:solidFill>
                  <a:srgbClr val="FF0000"/>
                </a:solidFill>
              </a:rPr>
              <a:t>difference</a:t>
            </a:r>
            <a:r>
              <a:rPr lang="cs-CZ" dirty="0" smtClean="0">
                <a:solidFill>
                  <a:srgbClr val="FF0000"/>
                </a:solidFill>
              </a:rPr>
              <a:t> in </a:t>
            </a:r>
            <a:r>
              <a:rPr lang="cs-CZ" dirty="0" err="1" smtClean="0">
                <a:solidFill>
                  <a:srgbClr val="FF0000"/>
                </a:solidFill>
              </a:rPr>
              <a:t>declining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between</a:t>
            </a:r>
            <a:r>
              <a:rPr lang="cs-CZ" dirty="0" smtClean="0">
                <a:solidFill>
                  <a:srgbClr val="FF0000"/>
                </a:solidFill>
              </a:rPr>
              <a:t> the </a:t>
            </a:r>
            <a:r>
              <a:rPr lang="cs-CZ" dirty="0" err="1" smtClean="0">
                <a:solidFill>
                  <a:srgbClr val="FF0000"/>
                </a:solidFill>
              </a:rPr>
              <a:t>two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phrases</a:t>
            </a:r>
            <a:r>
              <a:rPr lang="cs-CZ" dirty="0" smtClean="0">
                <a:solidFill>
                  <a:srgbClr val="FF0000"/>
                </a:solidFill>
              </a:rPr>
              <a:t>? 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86576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cs-CZ" dirty="0" smtClean="0">
              <a:solidFill>
                <a:srgbClr val="008000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 smtClean="0">
              <a:solidFill>
                <a:srgbClr val="008000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008000"/>
                </a:solidFill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367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eign-body-in-gastrointestinal-tract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91" y="0"/>
            <a:ext cx="561230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913" y="2183575"/>
            <a:ext cx="3008442" cy="452431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Dg.: 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Corpus </a:t>
            </a:r>
            <a:r>
              <a:rPr lang="en-US" sz="2400" i="1" dirty="0" err="1" smtClean="0">
                <a:solidFill>
                  <a:schemeClr val="bg1"/>
                </a:solidFill>
              </a:rPr>
              <a:t>alienum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trac</a:t>
            </a:r>
            <a:r>
              <a:rPr lang="en-US" sz="2400" i="1" dirty="0" smtClean="0">
                <a:solidFill>
                  <a:schemeClr val="bg1"/>
                </a:solidFill>
              </a:rPr>
              <a:t>. GI l.</a:t>
            </a:r>
            <a:r>
              <a:rPr lang="cs-CZ" sz="2400" i="1" dirty="0" smtClean="0">
                <a:solidFill>
                  <a:schemeClr val="bg1"/>
                </a:solidFill>
              </a:rPr>
              <a:t> sin</a:t>
            </a:r>
            <a:r>
              <a:rPr lang="en-US" sz="2400" i="1" dirty="0" smtClean="0">
                <a:solidFill>
                  <a:schemeClr val="bg1"/>
                </a:solidFill>
              </a:rPr>
              <a:t>. sine </a:t>
            </a:r>
            <a:r>
              <a:rPr lang="en-US" sz="2400" i="1" dirty="0" err="1" smtClean="0">
                <a:solidFill>
                  <a:schemeClr val="bg1"/>
                </a:solidFill>
              </a:rPr>
              <a:t>compl</a:t>
            </a:r>
            <a:r>
              <a:rPr lang="en-US" sz="2400" i="1" dirty="0" smtClean="0">
                <a:solidFill>
                  <a:schemeClr val="bg1"/>
                </a:solidFill>
              </a:rPr>
              <a:t>, sine </a:t>
            </a:r>
            <a:r>
              <a:rPr lang="en-US" sz="2400" i="1" dirty="0" err="1" smtClean="0">
                <a:solidFill>
                  <a:schemeClr val="bg1"/>
                </a:solidFill>
              </a:rPr>
              <a:t>inflam</a:t>
            </a:r>
            <a:r>
              <a:rPr lang="en-US" sz="2400" i="1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dirty="0" smtClean="0"/>
              <a:t>Corpus </a:t>
            </a:r>
            <a:r>
              <a:rPr lang="en-US" sz="2400" b="1" dirty="0" err="1" smtClean="0"/>
              <a:t>alienum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tractus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gastrointestinalis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lateris</a:t>
            </a:r>
            <a:r>
              <a:rPr lang="en-US" sz="2400" b="1" dirty="0" smtClean="0"/>
              <a:t> </a:t>
            </a:r>
            <a:r>
              <a:rPr lang="cs-CZ" sz="2400" b="1" dirty="0" err="1" smtClean="0"/>
              <a:t>sinistri</a:t>
            </a:r>
            <a:r>
              <a:rPr lang="en-US" sz="2400" b="1" dirty="0" smtClean="0"/>
              <a:t> sine </a:t>
            </a:r>
            <a:r>
              <a:rPr lang="en-US" sz="2400" b="1" dirty="0" err="1" smtClean="0"/>
              <a:t>complicationibus</a:t>
            </a:r>
            <a:r>
              <a:rPr lang="en-US" sz="2400" b="1" dirty="0" smtClean="0"/>
              <a:t>, sine </a:t>
            </a:r>
            <a:r>
              <a:rPr lang="en-US" sz="2400" b="1" dirty="0" err="1" smtClean="0"/>
              <a:t>inflammatione</a:t>
            </a:r>
            <a:endParaRPr lang="en-US" sz="24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946" y="521218"/>
            <a:ext cx="3181058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267CF2"/>
                </a:solidFill>
              </a:rPr>
              <a:t>Read and guess </a:t>
            </a:r>
            <a:br>
              <a:rPr lang="en-US" sz="3600" dirty="0" smtClean="0">
                <a:solidFill>
                  <a:srgbClr val="267CF2"/>
                </a:solidFill>
              </a:rPr>
            </a:br>
            <a:r>
              <a:rPr lang="en-US" sz="3600" dirty="0" smtClean="0">
                <a:solidFill>
                  <a:srgbClr val="267CF2"/>
                </a:solidFill>
              </a:rPr>
              <a:t>the meaning:</a:t>
            </a:r>
            <a:endParaRPr lang="en-US" sz="3600" dirty="0">
              <a:solidFill>
                <a:srgbClr val="267C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92" t="9834" r="3456"/>
          <a:stretch/>
        </p:blipFill>
        <p:spPr>
          <a:xfrm>
            <a:off x="0" y="-25400"/>
            <a:ext cx="9144000" cy="5919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900" y="3670300"/>
            <a:ext cx="9055100" cy="62230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060379"/>
            <a:ext cx="9144000" cy="1790700"/>
          </a:xfrm>
          <a:prstGeom prst="rect">
            <a:avLst/>
          </a:prstGeom>
          <a:solidFill>
            <a:srgbClr val="1782B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chemeClr val="bg1"/>
                </a:solidFill>
              </a:rPr>
              <a:t>Contusio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faciei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l.dx</a:t>
            </a:r>
            <a:r>
              <a:rPr lang="en-US" sz="2400" i="1" dirty="0" smtClean="0">
                <a:solidFill>
                  <a:schemeClr val="bg1"/>
                </a:solidFill>
              </a:rPr>
              <a:t>. reg. </a:t>
            </a:r>
            <a:r>
              <a:rPr lang="en-US" sz="2400" i="1" dirty="0" err="1" smtClean="0">
                <a:solidFill>
                  <a:schemeClr val="bg1"/>
                </a:solidFill>
              </a:rPr>
              <a:t>ossis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zygomat</a:t>
            </a:r>
            <a:r>
              <a:rPr lang="en-US" sz="2400" i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Contusio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faciei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lateris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dextri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regionis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ossis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zygomatici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i="1" dirty="0" err="1" smtClean="0">
                <a:solidFill>
                  <a:schemeClr val="bg1"/>
                </a:solidFill>
              </a:rPr>
              <a:t>Haematoma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faciei</a:t>
            </a:r>
            <a:r>
              <a:rPr lang="en-US" sz="2400" i="1" dirty="0" smtClean="0">
                <a:solidFill>
                  <a:schemeClr val="bg1"/>
                </a:solidFill>
              </a:rPr>
              <a:t> l. dx. reg. </a:t>
            </a:r>
            <a:r>
              <a:rPr lang="en-US" sz="2400" i="1" dirty="0" err="1" smtClean="0">
                <a:solidFill>
                  <a:schemeClr val="bg1"/>
                </a:solidFill>
              </a:rPr>
              <a:t>ossis</a:t>
            </a:r>
            <a:r>
              <a:rPr lang="en-US" sz="2400" i="1" dirty="0" smtClean="0">
                <a:solidFill>
                  <a:schemeClr val="bg1"/>
                </a:solidFill>
              </a:rPr>
              <a:t> et arc. </a:t>
            </a:r>
            <a:r>
              <a:rPr lang="en-US" sz="2400" i="1" dirty="0" err="1">
                <a:solidFill>
                  <a:schemeClr val="bg1"/>
                </a:solidFill>
              </a:rPr>
              <a:t>z</a:t>
            </a:r>
            <a:r>
              <a:rPr lang="en-US" sz="2400" i="1" dirty="0" err="1" smtClean="0">
                <a:solidFill>
                  <a:schemeClr val="bg1"/>
                </a:solidFill>
              </a:rPr>
              <a:t>ygomat</a:t>
            </a:r>
            <a:r>
              <a:rPr lang="en-US" sz="2400" i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b="1" dirty="0" err="1" smtClean="0">
                <a:solidFill>
                  <a:srgbClr val="000000"/>
                </a:solidFill>
              </a:rPr>
              <a:t>Haematoma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faciei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lateris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dextri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regionis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ossis</a:t>
            </a:r>
            <a:r>
              <a:rPr lang="en-US" sz="2400" b="1" dirty="0" smtClean="0">
                <a:solidFill>
                  <a:srgbClr val="000000"/>
                </a:solidFill>
              </a:rPr>
              <a:t> et </a:t>
            </a:r>
            <a:r>
              <a:rPr lang="en-US" sz="2400" b="1" dirty="0" err="1" smtClean="0">
                <a:solidFill>
                  <a:srgbClr val="000000"/>
                </a:solidFill>
              </a:rPr>
              <a:t>arcus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zygomatici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267CF2"/>
                </a:solidFill>
              </a:rPr>
              <a:t>Pronunciation</a:t>
            </a:r>
            <a:r>
              <a:rPr lang="cs-CZ" dirty="0" smtClean="0">
                <a:solidFill>
                  <a:srgbClr val="267CF2"/>
                </a:solidFill>
              </a:rPr>
              <a:t> </a:t>
            </a:r>
            <a:r>
              <a:rPr lang="cs-CZ" dirty="0" err="1" smtClean="0">
                <a:solidFill>
                  <a:srgbClr val="267CF2"/>
                </a:solidFill>
              </a:rPr>
              <a:t>practice</a:t>
            </a:r>
            <a:endParaRPr lang="en-US" dirty="0">
              <a:solidFill>
                <a:srgbClr val="267CF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+mj-lt"/>
              </a:rPr>
              <a:t>Musculus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latissimus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dorsi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Pars </a:t>
            </a:r>
            <a:r>
              <a:rPr lang="en-US" dirty="0" err="1" smtClean="0">
                <a:latin typeface="+mj-lt"/>
              </a:rPr>
              <a:t>respiratoria</a:t>
            </a:r>
            <a:r>
              <a:rPr lang="en-US" dirty="0" smtClean="0">
                <a:latin typeface="+mj-lt"/>
              </a:rPr>
              <a:t> tunicae mucosae </a:t>
            </a:r>
            <a:r>
              <a:rPr lang="en-US" dirty="0" err="1" smtClean="0">
                <a:latin typeface="+mj-lt"/>
              </a:rPr>
              <a:t>nasi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Vena </a:t>
            </a:r>
            <a:r>
              <a:rPr lang="en-US" dirty="0" err="1" smtClean="0">
                <a:latin typeface="+mj-lt"/>
              </a:rPr>
              <a:t>aquaeductus</a:t>
            </a:r>
            <a:r>
              <a:rPr lang="en-US" dirty="0" smtClean="0">
                <a:latin typeface="+mj-lt"/>
              </a:rPr>
              <a:t> cochleae</a:t>
            </a:r>
          </a:p>
          <a:p>
            <a:r>
              <a:rPr lang="en-US" dirty="0" smtClean="0">
                <a:latin typeface="+mj-lt"/>
              </a:rPr>
              <a:t>Hiatus </a:t>
            </a:r>
            <a:r>
              <a:rPr lang="en-US" dirty="0" err="1" smtClean="0">
                <a:latin typeface="+mj-lt"/>
              </a:rPr>
              <a:t>oesophageus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Protuberantia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occipitalis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externa</a:t>
            </a:r>
            <a:endParaRPr lang="en-US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Cum </a:t>
            </a:r>
            <a:r>
              <a:rPr lang="cs-CZ" dirty="0" err="1" smtClean="0">
                <a:latin typeface="+mj-lt"/>
              </a:rPr>
              <a:t>anaemia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perniciosa</a:t>
            </a:r>
            <a:endParaRPr lang="cs-CZ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Nucleus </a:t>
            </a:r>
            <a:r>
              <a:rPr lang="cs-CZ" dirty="0" smtClean="0">
                <a:latin typeface="+mj-lt"/>
              </a:rPr>
              <a:t>ruber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05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Revision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06" y="1480932"/>
            <a:ext cx="8719951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+mj-lt"/>
              </a:rPr>
              <a:t>What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is</a:t>
            </a:r>
            <a:r>
              <a:rPr lang="cs-CZ" dirty="0" smtClean="0">
                <a:latin typeface="+mj-lt"/>
              </a:rPr>
              <a:t> a non-</a:t>
            </a:r>
            <a:r>
              <a:rPr lang="cs-CZ" dirty="0" err="1" smtClean="0">
                <a:latin typeface="+mj-lt"/>
              </a:rPr>
              <a:t>agreed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attribute</a:t>
            </a:r>
            <a:r>
              <a:rPr lang="cs-CZ" dirty="0" smtClean="0">
                <a:latin typeface="+mj-lt"/>
              </a:rPr>
              <a:t>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   </a:t>
            </a:r>
            <a:r>
              <a:rPr lang="cs-CZ" dirty="0" err="1" smtClean="0">
                <a:latin typeface="+mj-lt"/>
              </a:rPr>
              <a:t>Give</a:t>
            </a:r>
            <a:r>
              <a:rPr lang="cs-CZ" dirty="0" smtClean="0">
                <a:latin typeface="+mj-lt"/>
              </a:rPr>
              <a:t> an </a:t>
            </a:r>
            <a:r>
              <a:rPr lang="cs-CZ" dirty="0" err="1" smtClean="0">
                <a:latin typeface="+mj-lt"/>
              </a:rPr>
              <a:t>example</a:t>
            </a:r>
            <a:r>
              <a:rPr lang="cs-CZ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j-lt"/>
              </a:rPr>
              <a:t>Wh</a:t>
            </a:r>
            <a:r>
              <a:rPr lang="cs-CZ" dirty="0" err="1" smtClean="0">
                <a:latin typeface="+mj-lt"/>
              </a:rPr>
              <a:t>ich</a:t>
            </a:r>
            <a:r>
              <a:rPr lang="en-US" dirty="0" smtClean="0">
                <a:latin typeface="+mj-lt"/>
              </a:rPr>
              <a:t> cases are used with </a:t>
            </a:r>
            <a:r>
              <a:rPr lang="cs-CZ" dirty="0" smtClean="0">
                <a:latin typeface="+mj-lt"/>
              </a:rPr>
              <a:t>Latin </a:t>
            </a:r>
            <a:r>
              <a:rPr lang="en-US" dirty="0" smtClean="0">
                <a:latin typeface="+mj-lt"/>
              </a:rPr>
              <a:t>prepositions?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 err="1" smtClean="0">
                <a:latin typeface="+mj-lt"/>
              </a:rPr>
              <a:t>Explain</a:t>
            </a:r>
            <a:r>
              <a:rPr lang="cs-CZ" dirty="0" smtClean="0">
                <a:latin typeface="+mj-lt"/>
              </a:rPr>
              <a:t> the </a:t>
            </a:r>
            <a:r>
              <a:rPr lang="cs-CZ" dirty="0" err="1" smtClean="0">
                <a:latin typeface="+mj-lt"/>
              </a:rPr>
              <a:t>difference</a:t>
            </a:r>
            <a:r>
              <a:rPr lang="cs-CZ" dirty="0" smtClean="0">
                <a:latin typeface="+mj-lt"/>
              </a:rPr>
              <a:t> in </a:t>
            </a:r>
            <a:r>
              <a:rPr lang="cs-CZ" dirty="0" err="1" smtClean="0">
                <a:latin typeface="+mj-lt"/>
              </a:rPr>
              <a:t>meaning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between</a:t>
            </a:r>
            <a:r>
              <a:rPr lang="cs-CZ" dirty="0">
                <a:latin typeface="+mj-lt"/>
              </a:rPr>
              <a:t> </a:t>
            </a:r>
            <a:endParaRPr lang="cs-CZ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i="1" dirty="0">
                <a:latin typeface="+mj-lt"/>
              </a:rPr>
              <a:t> </a:t>
            </a:r>
            <a:r>
              <a:rPr lang="cs-CZ" i="1" dirty="0" smtClean="0">
                <a:latin typeface="+mj-lt"/>
              </a:rPr>
              <a:t>   in </a:t>
            </a:r>
            <a:r>
              <a:rPr lang="cs-CZ" i="1" dirty="0" err="1" smtClean="0">
                <a:latin typeface="+mj-lt"/>
              </a:rPr>
              <a:t>venam</a:t>
            </a:r>
            <a:r>
              <a:rPr lang="cs-CZ" i="1" dirty="0" smtClean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and </a:t>
            </a:r>
            <a:r>
              <a:rPr lang="cs-CZ" i="1" dirty="0" smtClean="0">
                <a:latin typeface="+mj-lt"/>
              </a:rPr>
              <a:t>in </a:t>
            </a:r>
            <a:r>
              <a:rPr lang="cs-CZ" i="1" dirty="0" err="1" smtClean="0">
                <a:latin typeface="+mj-lt"/>
              </a:rPr>
              <a:t>vena</a:t>
            </a:r>
            <a:r>
              <a:rPr lang="cs-CZ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Which </a:t>
            </a:r>
            <a:r>
              <a:rPr lang="cs-CZ" dirty="0" smtClean="0">
                <a:latin typeface="+mj-lt"/>
              </a:rPr>
              <a:t>Latin </a:t>
            </a:r>
            <a:r>
              <a:rPr lang="en-US" dirty="0" smtClean="0">
                <a:latin typeface="+mj-lt"/>
              </a:rPr>
              <a:t>prepositions </a:t>
            </a:r>
            <a:r>
              <a:rPr lang="cs-CZ" dirty="0" err="1" smtClean="0">
                <a:latin typeface="+mj-lt"/>
              </a:rPr>
              <a:t>require</a:t>
            </a:r>
            <a:r>
              <a:rPr lang="cs-CZ" dirty="0" smtClean="0">
                <a:latin typeface="+mj-lt"/>
              </a:rPr>
              <a:t> the use of</a:t>
            </a:r>
            <a:r>
              <a:rPr lang="en-US" dirty="0" smtClean="0">
                <a:latin typeface="+mj-lt"/>
              </a:rPr>
              <a:t> the ablative case?</a:t>
            </a:r>
          </a:p>
        </p:txBody>
      </p:sp>
    </p:spTree>
    <p:extLst>
      <p:ext uri="{BB962C8B-B14F-4D97-AF65-F5344CB8AC3E}">
        <p14:creationId xmlns:p14="http://schemas.microsoft.com/office/powerpoint/2010/main" val="423370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ut femo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00" y="383454"/>
            <a:ext cx="3128499" cy="2655314"/>
          </a:xfrm>
          <a:prstGeom prst="rect">
            <a:avLst/>
          </a:prstGeom>
        </p:spPr>
      </p:pic>
      <p:pic>
        <p:nvPicPr>
          <p:cNvPr id="6" name="Picture 5" descr="caput fibula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89" y="0"/>
            <a:ext cx="1465898" cy="6858000"/>
          </a:xfrm>
          <a:prstGeom prst="rect">
            <a:avLst/>
          </a:prstGeom>
        </p:spPr>
      </p:pic>
      <p:pic>
        <p:nvPicPr>
          <p:cNvPr id="7" name="Picture 6" descr="caput radii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r="19133"/>
          <a:stretch/>
        </p:blipFill>
        <p:spPr>
          <a:xfrm>
            <a:off x="4035607" y="0"/>
            <a:ext cx="1982214" cy="6858000"/>
          </a:xfrm>
          <a:prstGeom prst="rect">
            <a:avLst/>
          </a:prstGeom>
        </p:spPr>
      </p:pic>
      <p:pic>
        <p:nvPicPr>
          <p:cNvPr id="8" name="Picture 7" descr="caput humer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308"/>
            <a:ext cx="2860226" cy="2504610"/>
          </a:xfrm>
          <a:prstGeom prst="rect">
            <a:avLst/>
          </a:prstGeom>
        </p:spPr>
      </p:pic>
      <p:pic>
        <p:nvPicPr>
          <p:cNvPr id="9" name="Picture 8" descr="caput tal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26" y="3537308"/>
            <a:ext cx="3541574" cy="2368427"/>
          </a:xfrm>
          <a:prstGeom prst="rect">
            <a:avLst/>
          </a:prstGeom>
        </p:spPr>
      </p:pic>
      <p:pic>
        <p:nvPicPr>
          <p:cNvPr id="4" name="Picture 3" descr="caput costa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" y="321610"/>
            <a:ext cx="2561812" cy="2890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082" y="415461"/>
            <a:ext cx="40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A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290" y="5382515"/>
            <a:ext cx="404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B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2597" y="60000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02426" y="62494"/>
            <a:ext cx="422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D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21763" y="2515548"/>
            <a:ext cx="39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E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19853" y="3570068"/>
            <a:ext cx="39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F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314290" y="6042212"/>
            <a:ext cx="2407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cs-C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 ?</a:t>
            </a:r>
            <a:endParaRPr lang="cs-CZ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016860"/>
              </p:ext>
            </p:extLst>
          </p:nvPr>
        </p:nvGraphicFramePr>
        <p:xfrm>
          <a:off x="993139" y="1360694"/>
          <a:ext cx="7135907" cy="400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0224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aorta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~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</a:rPr>
                        <a:t>sclera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~ ulna ~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</a:rPr>
                        <a:t>digitus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~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</a:rPr>
                        <a:t>maxilla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~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</a:rPr>
                        <a:t>ligamentum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~ trachea ~ </a:t>
                      </a:r>
                      <a:r>
                        <a:rPr lang="cs-CZ" b="0" baseline="0" dirty="0" err="1" smtClean="0">
                          <a:solidFill>
                            <a:schemeClr val="tx1"/>
                          </a:solidFill>
                        </a:rPr>
                        <a:t>tibia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243854" y="439271"/>
            <a:ext cx="736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cs-CZ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meaningful</a:t>
            </a:r>
            <a:r>
              <a:rPr lang="cs-CZ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diagnoses</a:t>
            </a:r>
            <a:r>
              <a:rPr lang="cs-CZ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cs-CZ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38835" y="2227538"/>
            <a:ext cx="66630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RUPTURA 	 ___________________</a:t>
            </a:r>
          </a:p>
          <a:p>
            <a:r>
              <a:rPr lang="cs-CZ" sz="2000" dirty="0" smtClean="0"/>
              <a:t>	  	         ___________________</a:t>
            </a:r>
          </a:p>
          <a:p>
            <a:r>
              <a:rPr lang="cs-CZ" sz="2000" dirty="0" smtClean="0"/>
              <a:t>	  	         ___________________</a:t>
            </a:r>
          </a:p>
          <a:p>
            <a:r>
              <a:rPr lang="cs-CZ" sz="2000" dirty="0" smtClean="0"/>
              <a:t>	   	         ___________________</a:t>
            </a:r>
          </a:p>
          <a:p>
            <a:endParaRPr lang="cs-CZ" sz="2000" dirty="0" smtClean="0"/>
          </a:p>
          <a:p>
            <a:r>
              <a:rPr lang="cs-CZ" sz="2000" dirty="0" smtClean="0"/>
              <a:t>FRACTURA 	 ___________________</a:t>
            </a:r>
          </a:p>
          <a:p>
            <a:r>
              <a:rPr lang="cs-CZ" sz="2000" dirty="0" smtClean="0"/>
              <a:t>		         ___________________</a:t>
            </a:r>
          </a:p>
          <a:p>
            <a:r>
              <a:rPr lang="cs-CZ" sz="2000" dirty="0" smtClean="0"/>
              <a:t>		         ___________________</a:t>
            </a:r>
          </a:p>
          <a:p>
            <a:r>
              <a:rPr lang="cs-CZ" sz="2000" dirty="0" smtClean="0"/>
              <a:t>		         ___________________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546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pula a clavicula FENEI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/>
          <a:stretch/>
        </p:blipFill>
        <p:spPr>
          <a:xfrm>
            <a:off x="0" y="495299"/>
            <a:ext cx="9143999" cy="613305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23436" y="744071"/>
            <a:ext cx="7362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Translate</a:t>
            </a:r>
            <a:r>
              <a:rPr lang="cs-C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Latin</a:t>
            </a:r>
          </a:p>
          <a:p>
            <a:r>
              <a:rPr lang="cs-C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(Handout 3, </a:t>
            </a:r>
            <a:r>
              <a:rPr lang="cs-CZ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cs-C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cs-CZ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504" y="274638"/>
            <a:ext cx="4830444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Latin a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djectives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0940" y="1600200"/>
            <a:ext cx="8832574" cy="4525963"/>
          </a:xfrm>
        </p:spPr>
        <p:txBody>
          <a:bodyPr>
            <a:normAutofit lnSpcReduction="10000"/>
          </a:bodyPr>
          <a:lstStyle/>
          <a:p>
            <a:r>
              <a:rPr lang="cs-CZ" dirty="0" err="1">
                <a:latin typeface="+mj-lt"/>
              </a:rPr>
              <a:t>t</a:t>
            </a:r>
            <a:r>
              <a:rPr lang="cs-CZ" dirty="0" err="1" smtClean="0">
                <a:latin typeface="+mj-lt"/>
              </a:rPr>
              <a:t>heir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function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is</a:t>
            </a:r>
            <a:r>
              <a:rPr lang="cs-CZ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to </a:t>
            </a:r>
            <a:r>
              <a:rPr lang="cs-CZ" dirty="0" err="1" smtClean="0">
                <a:latin typeface="+mj-lt"/>
              </a:rPr>
              <a:t>describe</a:t>
            </a:r>
            <a:r>
              <a:rPr lang="en-US" dirty="0" smtClean="0">
                <a:latin typeface="+mj-lt"/>
              </a:rPr>
              <a:t> a noun</a:t>
            </a:r>
          </a:p>
          <a:p>
            <a:r>
              <a:rPr lang="cs-CZ" dirty="0" err="1" smtClean="0">
                <a:latin typeface="+mj-lt"/>
              </a:rPr>
              <a:t>their</a:t>
            </a:r>
            <a:r>
              <a:rPr lang="cs-CZ" dirty="0" smtClean="0">
                <a:latin typeface="+mj-lt"/>
              </a:rPr>
              <a:t> </a:t>
            </a:r>
            <a:r>
              <a:rPr lang="cs-CZ" dirty="0">
                <a:latin typeface="+mj-lt"/>
              </a:rPr>
              <a:t>f</a:t>
            </a:r>
            <a:r>
              <a:rPr lang="en-US" dirty="0" err="1" smtClean="0">
                <a:latin typeface="+mj-lt"/>
              </a:rPr>
              <a:t>orm</a:t>
            </a:r>
            <a:r>
              <a:rPr lang="en-US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depends</a:t>
            </a:r>
            <a:r>
              <a:rPr lang="cs-CZ" dirty="0" smtClean="0">
                <a:latin typeface="+mj-lt"/>
              </a:rPr>
              <a:t> on the </a:t>
            </a:r>
            <a:r>
              <a:rPr lang="cs-CZ" dirty="0" err="1" smtClean="0">
                <a:latin typeface="+mj-lt"/>
              </a:rPr>
              <a:t>noun</a:t>
            </a:r>
            <a:r>
              <a:rPr lang="cs-CZ" dirty="0" smtClean="0">
                <a:latin typeface="+mj-lt"/>
              </a:rPr>
              <a:t> to </a:t>
            </a:r>
            <a:r>
              <a:rPr lang="cs-CZ" dirty="0" err="1" smtClean="0">
                <a:latin typeface="+mj-lt"/>
              </a:rPr>
              <a:t>which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they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refer</a:t>
            </a:r>
            <a:r>
              <a:rPr lang="cs-CZ" dirty="0" smtClean="0">
                <a:latin typeface="+mj-lt"/>
              </a:rPr>
              <a:t> </a:t>
            </a:r>
            <a:r>
              <a:rPr lang="cs-CZ" dirty="0" smtClean="0">
                <a:latin typeface="Times New Roman"/>
                <a:cs typeface="Times New Roman"/>
              </a:rPr>
              <a:t>&gt;&gt;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NOUN + ADJECTIVE </a:t>
            </a:r>
            <a:r>
              <a:rPr lang="cs-CZ" dirty="0">
                <a:solidFill>
                  <a:srgbClr val="FF0000"/>
                </a:solidFill>
                <a:latin typeface="Times New Roman"/>
                <a:cs typeface="Times New Roman"/>
              </a:rPr>
              <a:t>= AGREED </a:t>
            </a:r>
            <a:r>
              <a:rPr lang="cs-CZ" dirty="0" smtClean="0">
                <a:solidFill>
                  <a:srgbClr val="FF0000"/>
                </a:solidFill>
                <a:latin typeface="Times New Roman"/>
                <a:cs typeface="Times New Roman"/>
              </a:rPr>
              <a:t>ATTRIBUTE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(</a:t>
            </a:r>
            <a:r>
              <a:rPr lang="cs-CZ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agreement</a:t>
            </a:r>
            <a:r>
              <a:rPr lang="cs-CZ" dirty="0" smtClean="0">
                <a:solidFill>
                  <a:srgbClr val="FF0000"/>
                </a:solidFill>
                <a:latin typeface="Times New Roman"/>
                <a:cs typeface="Times New Roman"/>
              </a:rPr>
              <a:t> in gender, case and </a:t>
            </a:r>
            <a:r>
              <a:rPr lang="cs-CZ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number</a:t>
            </a:r>
            <a:r>
              <a:rPr lang="cs-CZ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cs-CZ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cs-CZ" dirty="0" err="1" smtClean="0">
                <a:latin typeface="Times New Roman"/>
                <a:cs typeface="Times New Roman"/>
              </a:rPr>
              <a:t>Example</a:t>
            </a:r>
            <a:r>
              <a:rPr lang="cs-CZ" dirty="0" smtClean="0">
                <a:latin typeface="Times New Roman"/>
                <a:cs typeface="Times New Roman"/>
              </a:rPr>
              <a:t>: </a:t>
            </a:r>
            <a:r>
              <a:rPr lang="cs-CZ" dirty="0" err="1" smtClean="0">
                <a:latin typeface="Times New Roman"/>
                <a:cs typeface="Times New Roman"/>
              </a:rPr>
              <a:t>musculus</a:t>
            </a:r>
            <a:r>
              <a:rPr lang="cs-CZ" dirty="0" smtClean="0">
                <a:latin typeface="Times New Roman"/>
                <a:cs typeface="Times New Roman"/>
              </a:rPr>
              <a:t> </a:t>
            </a:r>
            <a:r>
              <a:rPr lang="cs-CZ" dirty="0" err="1" smtClean="0">
                <a:latin typeface="Times New Roman"/>
                <a:cs typeface="Times New Roman"/>
              </a:rPr>
              <a:t>longus</a:t>
            </a:r>
            <a:r>
              <a:rPr lang="cs-CZ" dirty="0" smtClean="0">
                <a:latin typeface="Times New Roman"/>
                <a:cs typeface="Times New Roman"/>
              </a:rPr>
              <a:t> (</a:t>
            </a:r>
            <a:r>
              <a:rPr lang="cs-CZ" dirty="0" err="1" smtClean="0">
                <a:latin typeface="Times New Roman"/>
                <a:cs typeface="Times New Roman"/>
              </a:rPr>
              <a:t>nom</a:t>
            </a:r>
            <a:r>
              <a:rPr lang="cs-CZ" dirty="0" smtClean="0">
                <a:latin typeface="Times New Roman"/>
                <a:cs typeface="Times New Roman"/>
              </a:rPr>
              <a:t>. </a:t>
            </a:r>
            <a:r>
              <a:rPr lang="cs-CZ" dirty="0" err="1" smtClean="0">
                <a:latin typeface="Times New Roman"/>
                <a:cs typeface="Times New Roman"/>
              </a:rPr>
              <a:t>sg</a:t>
            </a:r>
            <a:r>
              <a:rPr lang="cs-CZ" dirty="0" smtClean="0">
                <a:latin typeface="Times New Roman"/>
                <a:cs typeface="Times New Roman"/>
              </a:rPr>
              <a:t>. m.)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dirty="0" smtClean="0">
                <a:latin typeface="Times New Roman"/>
                <a:cs typeface="Times New Roman"/>
              </a:rPr>
              <a:t>                   </a:t>
            </a:r>
            <a:r>
              <a:rPr lang="cs-CZ" dirty="0" err="1" smtClean="0">
                <a:latin typeface="Times New Roman"/>
                <a:cs typeface="Times New Roman"/>
              </a:rPr>
              <a:t>vena</a:t>
            </a:r>
            <a:r>
              <a:rPr lang="cs-CZ" dirty="0" smtClean="0">
                <a:latin typeface="Times New Roman"/>
                <a:cs typeface="Times New Roman"/>
              </a:rPr>
              <a:t> </a:t>
            </a:r>
            <a:r>
              <a:rPr lang="cs-CZ" dirty="0" err="1" smtClean="0">
                <a:latin typeface="Times New Roman"/>
                <a:cs typeface="Times New Roman"/>
              </a:rPr>
              <a:t>cava</a:t>
            </a:r>
            <a:r>
              <a:rPr lang="cs-CZ" dirty="0" smtClean="0">
                <a:latin typeface="Times New Roman"/>
                <a:cs typeface="Times New Roman"/>
              </a:rPr>
              <a:t> (</a:t>
            </a:r>
            <a:r>
              <a:rPr lang="cs-CZ" dirty="0" err="1" smtClean="0">
                <a:latin typeface="Times New Roman"/>
                <a:cs typeface="Times New Roman"/>
              </a:rPr>
              <a:t>nom</a:t>
            </a:r>
            <a:r>
              <a:rPr lang="cs-CZ" dirty="0" smtClean="0">
                <a:latin typeface="Times New Roman"/>
                <a:cs typeface="Times New Roman"/>
              </a:rPr>
              <a:t>. </a:t>
            </a:r>
            <a:r>
              <a:rPr lang="cs-CZ" dirty="0" err="1" smtClean="0">
                <a:latin typeface="Times New Roman"/>
                <a:cs typeface="Times New Roman"/>
              </a:rPr>
              <a:t>sg</a:t>
            </a:r>
            <a:r>
              <a:rPr lang="cs-CZ" dirty="0" smtClean="0">
                <a:latin typeface="Times New Roman"/>
                <a:cs typeface="Times New Roman"/>
              </a:rPr>
              <a:t>. f.)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dirty="0" smtClean="0">
                <a:latin typeface="Times New Roman"/>
                <a:cs typeface="Times New Roman"/>
              </a:rPr>
              <a:t>                   </a:t>
            </a:r>
            <a:r>
              <a:rPr lang="cs-CZ" dirty="0" err="1" smtClean="0">
                <a:latin typeface="Times New Roman"/>
                <a:cs typeface="Times New Roman"/>
              </a:rPr>
              <a:t>ligamentum</a:t>
            </a:r>
            <a:r>
              <a:rPr lang="cs-CZ" dirty="0" smtClean="0">
                <a:latin typeface="Times New Roman"/>
                <a:cs typeface="Times New Roman"/>
              </a:rPr>
              <a:t> </a:t>
            </a:r>
            <a:r>
              <a:rPr lang="cs-CZ" dirty="0" err="1" smtClean="0">
                <a:latin typeface="Times New Roman"/>
                <a:cs typeface="Times New Roman"/>
              </a:rPr>
              <a:t>latum</a:t>
            </a:r>
            <a:r>
              <a:rPr lang="cs-CZ" dirty="0" smtClean="0">
                <a:latin typeface="Times New Roman"/>
                <a:cs typeface="Times New Roman"/>
              </a:rPr>
              <a:t> (</a:t>
            </a:r>
            <a:r>
              <a:rPr lang="cs-CZ" dirty="0" err="1" smtClean="0">
                <a:latin typeface="Times New Roman"/>
                <a:cs typeface="Times New Roman"/>
              </a:rPr>
              <a:t>nom</a:t>
            </a:r>
            <a:r>
              <a:rPr lang="cs-CZ" dirty="0" smtClean="0">
                <a:latin typeface="Times New Roman"/>
                <a:cs typeface="Times New Roman"/>
              </a:rPr>
              <a:t>. </a:t>
            </a:r>
            <a:r>
              <a:rPr lang="cs-CZ" dirty="0" err="1" smtClean="0">
                <a:latin typeface="Times New Roman"/>
                <a:cs typeface="Times New Roman"/>
              </a:rPr>
              <a:t>sg</a:t>
            </a:r>
            <a:r>
              <a:rPr lang="cs-CZ" dirty="0" smtClean="0">
                <a:latin typeface="Times New Roman"/>
                <a:cs typeface="Times New Roman"/>
              </a:rPr>
              <a:t>. n.)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83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Adjectives of the 1</a:t>
            </a:r>
            <a:r>
              <a:rPr lang="en-US" sz="36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2</a:t>
            </a:r>
            <a:r>
              <a:rPr lang="en-US" sz="36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declension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+mj-lt"/>
              </a:rPr>
              <a:t>m</a:t>
            </a:r>
            <a:r>
              <a:rPr lang="en-US" dirty="0" err="1" smtClean="0">
                <a:latin typeface="+mj-lt"/>
              </a:rPr>
              <a:t>agnus</a:t>
            </a:r>
            <a:r>
              <a:rPr lang="en-US" dirty="0" smtClean="0">
                <a:latin typeface="+mj-lt"/>
              </a:rPr>
              <a:t>, a, um	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agnus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magna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magnum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dirty="0" smtClean="0">
                <a:solidFill>
                  <a:srgbClr val="267CF2"/>
                </a:solidFill>
                <a:latin typeface="+mj-lt"/>
              </a:rPr>
              <a:t> m.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            f.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 	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      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n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cs-CZ" dirty="0" smtClean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latin typeface="+mj-lt"/>
              </a:rPr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22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+mj-lt"/>
              </a:rPr>
              <a:t>d</a:t>
            </a:r>
            <a:r>
              <a:rPr lang="en-US" dirty="0" err="1" smtClean="0">
                <a:latin typeface="+mj-lt"/>
              </a:rPr>
              <a:t>exter</a:t>
            </a:r>
            <a:r>
              <a:rPr lang="en-US" dirty="0" smtClean="0">
                <a:latin typeface="+mj-lt"/>
              </a:rPr>
              <a:t>, </a:t>
            </a:r>
            <a:r>
              <a:rPr lang="cs-CZ" dirty="0" smtClean="0">
                <a:latin typeface="+mj-lt"/>
              </a:rPr>
              <a:t>tra</a:t>
            </a:r>
            <a:r>
              <a:rPr lang="en-US" dirty="0" smtClean="0">
                <a:latin typeface="+mj-lt"/>
              </a:rPr>
              <a:t>, </a:t>
            </a:r>
            <a:r>
              <a:rPr lang="cs-CZ" dirty="0" smtClean="0">
                <a:latin typeface="+mj-lt"/>
              </a:rPr>
              <a:t>tr</a:t>
            </a:r>
            <a:r>
              <a:rPr lang="en-US" dirty="0" smtClean="0">
                <a:latin typeface="+mj-lt"/>
              </a:rPr>
              <a:t>um</a:t>
            </a:r>
          </a:p>
          <a:p>
            <a:pPr marL="0" indent="0">
              <a:buNone/>
            </a:pPr>
            <a:r>
              <a:rPr lang="cs-CZ" dirty="0">
                <a:solidFill>
                  <a:srgbClr val="267CF2"/>
                </a:solidFill>
                <a:latin typeface="+mj-lt"/>
              </a:rPr>
              <a:t>d</a:t>
            </a:r>
            <a:r>
              <a:rPr lang="en-US" dirty="0" err="1" smtClean="0">
                <a:solidFill>
                  <a:srgbClr val="267CF2"/>
                </a:solidFill>
                <a:latin typeface="+mj-lt"/>
              </a:rPr>
              <a:t>exter</a:t>
            </a:r>
            <a:r>
              <a:rPr lang="en-US" dirty="0" smtClean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dextra</a:t>
            </a:r>
            <a:r>
              <a:rPr lang="en-US" dirty="0" smtClean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+mj-lt"/>
              </a:rPr>
              <a:t>dextrum</a:t>
            </a:r>
            <a:endParaRPr lang="en-US" dirty="0" smtClean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67CF2"/>
                </a:solidFill>
                <a:latin typeface="+mj-lt"/>
              </a:rPr>
              <a:t>     m.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		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f.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		    n.</a:t>
            </a:r>
          </a:p>
          <a:p>
            <a:pPr marL="0" indent="0">
              <a:buNone/>
            </a:pPr>
            <a:r>
              <a:rPr lang="cs-CZ" sz="2400" b="1" dirty="0"/>
              <a:t>(* liber, lib</a:t>
            </a:r>
            <a:r>
              <a:rPr lang="cs-CZ" sz="2400" b="1" dirty="0">
                <a:solidFill>
                  <a:srgbClr val="92D050"/>
                </a:solidFill>
              </a:rPr>
              <a:t>e</a:t>
            </a:r>
            <a:r>
              <a:rPr lang="cs-CZ" sz="2400" b="1" dirty="0"/>
              <a:t>ra, </a:t>
            </a:r>
            <a:r>
              <a:rPr lang="cs-CZ" sz="2400" b="1" dirty="0" err="1"/>
              <a:t>lib</a:t>
            </a:r>
            <a:r>
              <a:rPr lang="cs-CZ" sz="2400" b="1" dirty="0" err="1">
                <a:solidFill>
                  <a:srgbClr val="92D050"/>
                </a:solidFill>
              </a:rPr>
              <a:t>e</a:t>
            </a:r>
            <a:r>
              <a:rPr lang="cs-CZ" sz="2400" b="1" dirty="0" err="1"/>
              <a:t>rum</a:t>
            </a:r>
            <a:r>
              <a:rPr lang="cs-CZ" sz="2400" b="1" dirty="0"/>
              <a:t>)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86576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cs-CZ" dirty="0" smtClean="0">
              <a:solidFill>
                <a:srgbClr val="008000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endParaRPr lang="en-US" dirty="0" smtClean="0">
              <a:solidFill>
                <a:srgbClr val="008000"/>
              </a:solidFill>
              <a:latin typeface="+mj-lt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008000"/>
                </a:solidFill>
                <a:latin typeface="+mj-lt"/>
              </a:rPr>
              <a:t>	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5490" y="3750369"/>
            <a:ext cx="8077228" cy="2763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cs-CZ" sz="2600" dirty="0" err="1" smtClean="0">
                <a:solidFill>
                  <a:srgbClr val="000000"/>
                </a:solidFill>
              </a:rPr>
              <a:t>Connect</a:t>
            </a:r>
            <a:r>
              <a:rPr lang="cs-CZ" sz="2600" dirty="0" smtClean="0">
                <a:solidFill>
                  <a:srgbClr val="000000"/>
                </a:solidFill>
              </a:rPr>
              <a:t> the </a:t>
            </a:r>
            <a:r>
              <a:rPr lang="cs-CZ" sz="2600" dirty="0" err="1" smtClean="0">
                <a:solidFill>
                  <a:srgbClr val="000000"/>
                </a:solidFill>
              </a:rPr>
              <a:t>following</a:t>
            </a:r>
            <a:r>
              <a:rPr lang="cs-CZ" sz="2600" dirty="0" smtClean="0">
                <a:solidFill>
                  <a:srgbClr val="000000"/>
                </a:solidFill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</a:rPr>
              <a:t>nouns</a:t>
            </a:r>
            <a:r>
              <a:rPr lang="cs-CZ" sz="2600" dirty="0" smtClean="0">
                <a:solidFill>
                  <a:srgbClr val="000000"/>
                </a:solidFill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</a:rPr>
              <a:t>with</a:t>
            </a:r>
            <a:r>
              <a:rPr lang="cs-CZ" sz="2600" dirty="0" smtClean="0">
                <a:solidFill>
                  <a:srgbClr val="000000"/>
                </a:solidFill>
              </a:rPr>
              <a:t> the </a:t>
            </a:r>
            <a:r>
              <a:rPr lang="cs-CZ" sz="2600" dirty="0" err="1" smtClean="0">
                <a:solidFill>
                  <a:srgbClr val="000000"/>
                </a:solidFill>
              </a:rPr>
              <a:t>adjectives</a:t>
            </a:r>
            <a:r>
              <a:rPr lang="cs-CZ" sz="2600" dirty="0" smtClean="0">
                <a:solidFill>
                  <a:srgbClr val="000000"/>
                </a:solidFill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</a:rPr>
              <a:t>above</a:t>
            </a:r>
            <a:r>
              <a:rPr lang="cs-CZ" sz="2600" dirty="0" smtClean="0">
                <a:solidFill>
                  <a:srgbClr val="000000"/>
                </a:solidFill>
              </a:rPr>
              <a:t>: </a:t>
            </a:r>
          </a:p>
          <a:p>
            <a:pPr algn="just"/>
            <a:r>
              <a:rPr lang="cs-CZ" sz="2600" dirty="0" smtClean="0">
                <a:solidFill>
                  <a:srgbClr val="000000"/>
                </a:solidFill>
              </a:rPr>
              <a:t>    </a:t>
            </a:r>
            <a:r>
              <a:rPr lang="cs-CZ" sz="2600" dirty="0" err="1" smtClean="0">
                <a:solidFill>
                  <a:srgbClr val="000000"/>
                </a:solidFill>
              </a:rPr>
              <a:t>coxa</a:t>
            </a:r>
            <a:r>
              <a:rPr lang="cs-CZ" sz="2600" dirty="0" smtClean="0">
                <a:solidFill>
                  <a:srgbClr val="000000"/>
                </a:solidFill>
              </a:rPr>
              <a:t>                        cervix</a:t>
            </a:r>
            <a:endParaRPr lang="cs-CZ" sz="2600" dirty="0">
              <a:solidFill>
                <a:srgbClr val="000000"/>
              </a:solidFill>
            </a:endParaRPr>
          </a:p>
          <a:p>
            <a:pPr algn="just"/>
            <a:r>
              <a:rPr lang="cs-CZ" sz="2600" dirty="0" smtClean="0">
                <a:solidFill>
                  <a:srgbClr val="000000"/>
                </a:solidFill>
              </a:rPr>
              <a:t>    </a:t>
            </a:r>
            <a:r>
              <a:rPr lang="en-US" sz="2600" dirty="0" smtClean="0">
                <a:solidFill>
                  <a:srgbClr val="000000"/>
                </a:solidFill>
              </a:rPr>
              <a:t>oculus		</a:t>
            </a:r>
            <a:r>
              <a:rPr lang="cs-CZ" sz="2600" dirty="0" smtClean="0">
                <a:solidFill>
                  <a:srgbClr val="000000"/>
                </a:solidFill>
              </a:rPr>
              <a:t>            </a:t>
            </a:r>
            <a:r>
              <a:rPr lang="cs-CZ" sz="2600" dirty="0" err="1" smtClean="0">
                <a:solidFill>
                  <a:srgbClr val="000000"/>
                </a:solidFill>
              </a:rPr>
              <a:t>nervus</a:t>
            </a:r>
            <a:endParaRPr lang="cs-CZ" sz="2600" dirty="0" smtClean="0">
              <a:solidFill>
                <a:srgbClr val="000000"/>
              </a:solidFill>
            </a:endParaRPr>
          </a:p>
          <a:p>
            <a:pPr algn="just"/>
            <a:r>
              <a:rPr lang="cs-CZ" sz="2600" dirty="0" smtClean="0">
                <a:solidFill>
                  <a:srgbClr val="000000"/>
                </a:solidFill>
              </a:rPr>
              <a:t>    </a:t>
            </a:r>
            <a:r>
              <a:rPr lang="en-US" sz="2600" dirty="0" smtClean="0">
                <a:solidFill>
                  <a:srgbClr val="000000"/>
                </a:solidFill>
              </a:rPr>
              <a:t>crus			</a:t>
            </a:r>
            <a:r>
              <a:rPr lang="cs-CZ" sz="2600" dirty="0" smtClean="0">
                <a:solidFill>
                  <a:srgbClr val="000000"/>
                </a:solidFill>
              </a:rPr>
              <a:t>            </a:t>
            </a:r>
            <a:r>
              <a:rPr lang="en-US" sz="2600" dirty="0" err="1" smtClean="0">
                <a:solidFill>
                  <a:srgbClr val="000000"/>
                </a:solidFill>
              </a:rPr>
              <a:t>arcus</a:t>
            </a:r>
            <a:endParaRPr lang="cs-CZ" sz="2600" dirty="0" smtClean="0">
              <a:solidFill>
                <a:srgbClr val="000000"/>
              </a:solidFill>
            </a:endParaRPr>
          </a:p>
          <a:p>
            <a:pPr algn="just"/>
            <a:r>
              <a:rPr lang="cs-CZ" sz="2600" dirty="0" smtClean="0">
                <a:solidFill>
                  <a:srgbClr val="000000"/>
                </a:solidFill>
              </a:rPr>
              <a:t>    fibula</a:t>
            </a:r>
            <a:r>
              <a:rPr lang="en-US" sz="2600" dirty="0" smtClean="0">
                <a:solidFill>
                  <a:srgbClr val="000000"/>
                </a:solidFill>
              </a:rPr>
              <a:t>		</a:t>
            </a:r>
            <a:r>
              <a:rPr lang="cs-CZ" sz="2600" dirty="0" smtClean="0">
                <a:solidFill>
                  <a:srgbClr val="000000"/>
                </a:solidFill>
              </a:rPr>
              <a:t>	      femur</a:t>
            </a:r>
            <a:endParaRPr lang="en-US" sz="2600" dirty="0" smtClean="0">
              <a:solidFill>
                <a:srgbClr val="000000"/>
              </a:solidFill>
            </a:endParaRPr>
          </a:p>
          <a:p>
            <a:pPr algn="just"/>
            <a:r>
              <a:rPr lang="cs-CZ" sz="2600" dirty="0" smtClean="0">
                <a:solidFill>
                  <a:srgbClr val="000000"/>
                </a:solidFill>
              </a:rPr>
              <a:t>    </a:t>
            </a:r>
            <a:r>
              <a:rPr lang="cs-CZ" sz="2600" dirty="0" err="1" smtClean="0">
                <a:solidFill>
                  <a:srgbClr val="000000"/>
                </a:solidFill>
              </a:rPr>
              <a:t>collum</a:t>
            </a:r>
            <a:r>
              <a:rPr lang="en-US" sz="2600" dirty="0" smtClean="0">
                <a:solidFill>
                  <a:srgbClr val="000000"/>
                </a:solidFill>
              </a:rPr>
              <a:t>			</a:t>
            </a:r>
            <a:r>
              <a:rPr lang="cs-CZ" sz="2600" dirty="0" smtClean="0">
                <a:solidFill>
                  <a:srgbClr val="000000"/>
                </a:solidFill>
              </a:rPr>
              <a:t>	septum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84" y="145782"/>
            <a:ext cx="7377947" cy="63576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267CF2"/>
                </a:solidFill>
              </a:rPr>
              <a:t/>
            </a:r>
            <a:br>
              <a:rPr lang="en-US" sz="3600" dirty="0" smtClean="0">
                <a:solidFill>
                  <a:srgbClr val="267CF2"/>
                </a:solidFill>
              </a:rPr>
            </a:br>
            <a:r>
              <a:rPr lang="en-US" sz="3600" dirty="0">
                <a:solidFill>
                  <a:srgbClr val="267CF2"/>
                </a:solidFill>
              </a:rPr>
              <a:t/>
            </a:r>
            <a:br>
              <a:rPr lang="en-US" sz="3600" dirty="0">
                <a:solidFill>
                  <a:srgbClr val="267CF2"/>
                </a:solidFill>
              </a:rPr>
            </a:br>
            <a:r>
              <a:rPr lang="en-US" dirty="0" smtClean="0">
                <a:solidFill>
                  <a:srgbClr val="267CF2"/>
                </a:solidFill>
              </a:rPr>
              <a:t>Agreed</a:t>
            </a:r>
            <a:r>
              <a:rPr lang="en-US" dirty="0">
                <a:solidFill>
                  <a:srgbClr val="267CF2"/>
                </a:solidFill>
              </a:rPr>
              <a:t>-</a:t>
            </a:r>
            <a:r>
              <a:rPr lang="en-US" dirty="0" smtClean="0">
                <a:solidFill>
                  <a:srgbClr val="267CF2"/>
                </a:solidFill>
              </a:rPr>
              <a:t>attribute</a:t>
            </a:r>
            <a:br>
              <a:rPr lang="en-US" dirty="0" smtClean="0">
                <a:solidFill>
                  <a:srgbClr val="267CF2"/>
                </a:solidFill>
              </a:rPr>
            </a:br>
            <a:endParaRPr lang="en-US" sz="2800" dirty="0"/>
          </a:p>
        </p:txBody>
      </p:sp>
      <p:sp>
        <p:nvSpPr>
          <p:cNvPr id="4" name="Isosceles Triangle 3"/>
          <p:cNvSpPr/>
          <p:nvPr/>
        </p:nvSpPr>
        <p:spPr>
          <a:xfrm>
            <a:off x="730831" y="3785916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+mj-lt"/>
              </a:rPr>
              <a:t>o</a:t>
            </a:r>
            <a:r>
              <a:rPr lang="en-US" sz="2400" dirty="0" err="1" smtClean="0">
                <a:latin typeface="+mj-lt"/>
              </a:rPr>
              <a:t>rbita</a:t>
            </a:r>
            <a:endParaRPr lang="en-US" sz="2400" dirty="0">
              <a:latin typeface="+mj-lt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121471" y="3843243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+mj-lt"/>
              </a:rPr>
              <a:t>pes</a:t>
            </a:r>
            <a:endParaRPr lang="en-US" sz="2400" dirty="0">
              <a:latin typeface="+mj-lt"/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3325086" y="3347024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6521" y="3312555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6091" y="5863698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66" y="5852152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4429" y="2896904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2993" y="2908451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2466" y="5252177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1967" y="3346956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6359" y="5852153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5349" y="5852152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7644" y="3566696"/>
            <a:ext cx="828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genu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12891" y="5798004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62406" y="2831210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68829" y="5790984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09600" y="1752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267CF2"/>
                </a:solidFill>
              </a:rPr>
              <a:t/>
            </a:r>
            <a:br>
              <a:rPr lang="en-US" sz="3600" dirty="0" smtClean="0">
                <a:solidFill>
                  <a:srgbClr val="267CF2"/>
                </a:solidFill>
              </a:rPr>
            </a:br>
            <a:r>
              <a:rPr lang="en-US" sz="3600" dirty="0" smtClean="0">
                <a:solidFill>
                  <a:srgbClr val="267CF2"/>
                </a:solidFill>
              </a:rPr>
              <a:t/>
            </a:r>
            <a:br>
              <a:rPr lang="en-US" sz="3600" dirty="0" smtClean="0">
                <a:solidFill>
                  <a:srgbClr val="267CF2"/>
                </a:solidFill>
              </a:rPr>
            </a:br>
            <a:endParaRPr lang="en-US" sz="3600" dirty="0">
              <a:solidFill>
                <a:srgbClr val="267CF2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9599" y="625818"/>
            <a:ext cx="95018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267CF2"/>
                </a:solidFill>
              </a:rPr>
              <a:t/>
            </a:r>
            <a:br>
              <a:rPr lang="en-US" sz="3600" dirty="0" smtClean="0">
                <a:solidFill>
                  <a:srgbClr val="267CF2"/>
                </a:solidFill>
              </a:rPr>
            </a:br>
            <a:r>
              <a:rPr lang="en-US" sz="3600" dirty="0" smtClean="0">
                <a:solidFill>
                  <a:srgbClr val="267CF2"/>
                </a:solidFill>
              </a:rPr>
              <a:t/>
            </a:r>
            <a:br>
              <a:rPr lang="en-US" sz="3600" dirty="0" smtClean="0">
                <a:solidFill>
                  <a:srgbClr val="267CF2"/>
                </a:solidFill>
              </a:rPr>
            </a:br>
            <a:r>
              <a:rPr lang="cs-CZ" sz="3600" dirty="0" err="1" smtClean="0"/>
              <a:t>F</a:t>
            </a:r>
            <a:r>
              <a:rPr lang="cs-CZ" sz="2800" dirty="0" err="1" smtClean="0"/>
              <a:t>ind</a:t>
            </a:r>
            <a:r>
              <a:rPr lang="cs-CZ" sz="2800" dirty="0" smtClean="0"/>
              <a:t> the </a:t>
            </a:r>
            <a:r>
              <a:rPr lang="cs-CZ" sz="2800" dirty="0" err="1" smtClean="0"/>
              <a:t>right</a:t>
            </a:r>
            <a:r>
              <a:rPr lang="cs-CZ" sz="2800" dirty="0" smtClean="0"/>
              <a:t> </a:t>
            </a:r>
            <a:r>
              <a:rPr lang="en-US" sz="2800" dirty="0" smtClean="0"/>
              <a:t>adjective</a:t>
            </a:r>
            <a:r>
              <a:rPr lang="cs-CZ" sz="2800" dirty="0" smtClean="0"/>
              <a:t>s</a:t>
            </a:r>
            <a:r>
              <a:rPr lang="en-US" sz="2800" dirty="0" smtClean="0"/>
              <a:t> for the noun</a:t>
            </a:r>
            <a:r>
              <a:rPr lang="cs-CZ" sz="2800" dirty="0" smtClean="0"/>
              <a:t>s i</a:t>
            </a:r>
            <a:r>
              <a:rPr lang="en-US" sz="2800" dirty="0" smtClean="0"/>
              <a:t>n the triangle</a:t>
            </a:r>
            <a:r>
              <a:rPr lang="cs-CZ" sz="2800" dirty="0" smtClean="0"/>
              <a:t>s </a:t>
            </a:r>
          </a:p>
          <a:p>
            <a:pPr algn="l"/>
            <a:r>
              <a:rPr lang="cs-CZ" sz="2800" dirty="0" smtClean="0"/>
              <a:t>and </a:t>
            </a:r>
            <a:r>
              <a:rPr lang="cs-CZ" sz="2800" dirty="0" err="1" smtClean="0"/>
              <a:t>change</a:t>
            </a:r>
            <a:r>
              <a:rPr lang="cs-CZ" sz="2800" dirty="0" smtClean="0"/>
              <a:t> the </a:t>
            </a:r>
            <a:r>
              <a:rPr lang="cs-CZ" sz="2800" dirty="0" err="1" smtClean="0"/>
              <a:t>whole</a:t>
            </a:r>
            <a:r>
              <a:rPr lang="cs-CZ" sz="2800" dirty="0" smtClean="0"/>
              <a:t> </a:t>
            </a:r>
            <a:r>
              <a:rPr lang="cs-CZ" sz="2800" dirty="0" err="1" smtClean="0"/>
              <a:t>phrases</a:t>
            </a:r>
            <a:r>
              <a:rPr lang="cs-CZ" sz="2800" dirty="0" smtClean="0"/>
              <a:t> </a:t>
            </a:r>
            <a:r>
              <a:rPr lang="cs-CZ" sz="2800" dirty="0" err="1" smtClean="0"/>
              <a:t>into</a:t>
            </a:r>
            <a:r>
              <a:rPr lang="cs-CZ" sz="2800" dirty="0" smtClean="0"/>
              <a:t> Gen. </a:t>
            </a:r>
            <a:r>
              <a:rPr lang="cs-CZ" sz="2800" dirty="0" err="1" smtClean="0"/>
              <a:t>sg</a:t>
            </a:r>
            <a:r>
              <a:rPr lang="cs-CZ" sz="280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699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ŽLTA2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ŽLTA2.thmx</Template>
  <TotalTime>5818</TotalTime>
  <Words>432</Words>
  <Application>Microsoft Office PowerPoint</Application>
  <PresentationFormat>Předvádění na obrazovce (4:3)</PresentationFormat>
  <Paragraphs>116</Paragraphs>
  <Slides>12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ŽLTA2</vt:lpstr>
      <vt:lpstr>Basic Medical Terminology  Seminar 3</vt:lpstr>
      <vt:lpstr>Pronunciation practice</vt:lpstr>
      <vt:lpstr>Revision</vt:lpstr>
      <vt:lpstr>Prezentace aplikace PowerPoint</vt:lpstr>
      <vt:lpstr>Prezentace aplikace PowerPoint</vt:lpstr>
      <vt:lpstr>Prezentace aplikace PowerPoint</vt:lpstr>
      <vt:lpstr>Latin adjectives</vt:lpstr>
      <vt:lpstr>Adjectives of the 1st and 2nd declension</vt:lpstr>
      <vt:lpstr>  Agreed-attribute </vt:lpstr>
      <vt:lpstr>Non-agreed vs. agreed attribute</vt:lpstr>
      <vt:lpstr>Read and guess  the meaning:</vt:lpstr>
      <vt:lpstr>Prezentace aplikace PowerPoint</vt:lpstr>
    </vt:vector>
  </TitlesOfParts>
  <Company>Hokkaido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terminology 3</dc:title>
  <dc:creator>Pepina Artimová</dc:creator>
  <cp:lastModifiedBy>user</cp:lastModifiedBy>
  <cp:revision>45</cp:revision>
  <dcterms:created xsi:type="dcterms:W3CDTF">2013-09-27T19:35:37Z</dcterms:created>
  <dcterms:modified xsi:type="dcterms:W3CDTF">2019-10-01T18:51:00Z</dcterms:modified>
</cp:coreProperties>
</file>