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72" r:id="rId3"/>
    <p:sldId id="257" r:id="rId4"/>
    <p:sldId id="275" r:id="rId5"/>
    <p:sldId id="259" r:id="rId6"/>
    <p:sldId id="260" r:id="rId7"/>
    <p:sldId id="263" r:id="rId8"/>
    <p:sldId id="261" r:id="rId9"/>
    <p:sldId id="262" r:id="rId10"/>
    <p:sldId id="264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72" d="100"/>
          <a:sy n="72" d="100"/>
        </p:scale>
        <p:origin x="-6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EEE1A-894A-437B-9FD1-C72BAF450F47}" type="datetimeFigureOut">
              <a:rPr lang="cs-CZ" smtClean="0"/>
              <a:t>13.10.2019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F7CFFF-4A35-4DED-8A58-95049FEE8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08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F7CFFF-4A35-4DED-8A58-95049FEE826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680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10/12/2019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10/12/2019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Seminar</a:t>
            </a:r>
            <a:r>
              <a:rPr lang="cs-CZ" dirty="0" smtClean="0"/>
              <a:t> 5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medical</a:t>
            </a:r>
            <a:r>
              <a:rPr lang="cs-CZ" dirty="0" smtClean="0"/>
              <a:t> terminology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8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53580"/>
          </a:xfrm>
        </p:spPr>
        <p:txBody>
          <a:bodyPr>
            <a:noAutofit/>
          </a:bodyPr>
          <a:lstStyle/>
          <a:p>
            <a:r>
              <a:rPr lang="sk-SK" sz="3000" dirty="0" err="1" smtClean="0">
                <a:solidFill>
                  <a:schemeClr val="accent3">
                    <a:lumMod val="75000"/>
                  </a:schemeClr>
                </a:solidFill>
              </a:rPr>
              <a:t>Give</a:t>
            </a:r>
            <a:r>
              <a:rPr lang="sk-SK" sz="3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sz="3000" dirty="0">
                <a:solidFill>
                  <a:schemeClr val="accent3">
                    <a:lumMod val="75000"/>
                  </a:schemeClr>
                </a:solidFill>
              </a:rPr>
              <a:t>the gender, </a:t>
            </a:r>
            <a:r>
              <a:rPr lang="sk-SK" sz="3000" dirty="0" err="1" smtClean="0">
                <a:solidFill>
                  <a:schemeClr val="accent3">
                    <a:lumMod val="75000"/>
                  </a:schemeClr>
                </a:solidFill>
              </a:rPr>
              <a:t>case</a:t>
            </a:r>
            <a:r>
              <a:rPr lang="sk-SK" sz="3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sz="3000" dirty="0">
                <a:solidFill>
                  <a:schemeClr val="accent3">
                    <a:lumMod val="75000"/>
                  </a:schemeClr>
                </a:solidFill>
              </a:rPr>
              <a:t>and </a:t>
            </a:r>
            <a:r>
              <a:rPr lang="sk-SK" sz="3000" dirty="0" err="1" smtClean="0">
                <a:solidFill>
                  <a:schemeClr val="accent3">
                    <a:lumMod val="75000"/>
                  </a:schemeClr>
                </a:solidFill>
              </a:rPr>
              <a:t>number</a:t>
            </a:r>
            <a:r>
              <a:rPr lang="sk-SK" sz="3000" dirty="0" smtClean="0">
                <a:solidFill>
                  <a:schemeClr val="accent3">
                    <a:lumMod val="75000"/>
                  </a:schemeClr>
                </a:solidFill>
              </a:rPr>
              <a:t> of the </a:t>
            </a:r>
            <a:r>
              <a:rPr lang="sk-SK" sz="3000" dirty="0" err="1" smtClean="0">
                <a:solidFill>
                  <a:schemeClr val="accent3">
                    <a:lumMod val="75000"/>
                  </a:schemeClr>
                </a:solidFill>
              </a:rPr>
              <a:t>nouns</a:t>
            </a:r>
            <a:endParaRPr lang="en-GB" sz="3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2286000" cy="4525963"/>
          </a:xfrm>
        </p:spPr>
        <p:txBody>
          <a:bodyPr>
            <a:noAutofit/>
          </a:bodyPr>
          <a:lstStyle/>
          <a:p>
            <a:r>
              <a:rPr lang="cs-CZ" sz="2800" dirty="0">
                <a:latin typeface="+mj-lt"/>
              </a:rPr>
              <a:t>palata</a:t>
            </a:r>
          </a:p>
          <a:p>
            <a:r>
              <a:rPr lang="cs-CZ" sz="2800" dirty="0" err="1">
                <a:latin typeface="+mj-lt"/>
              </a:rPr>
              <a:t>angulis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oculos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ovariorum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nephron</a:t>
            </a:r>
            <a:endParaRPr lang="cs-CZ" sz="2800" dirty="0">
              <a:latin typeface="+mj-lt"/>
            </a:endParaRPr>
          </a:p>
          <a:p>
            <a:r>
              <a:rPr lang="cs-CZ" sz="2800" dirty="0" err="1" smtClean="0">
                <a:latin typeface="+mj-lt"/>
              </a:rPr>
              <a:t>diametro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icterum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olecranon</a:t>
            </a:r>
            <a:endParaRPr lang="cs-CZ" sz="2800" dirty="0">
              <a:latin typeface="+mj-lt"/>
            </a:endParaRPr>
          </a:p>
          <a:p>
            <a:r>
              <a:rPr lang="cs-CZ" sz="2800" dirty="0" err="1">
                <a:latin typeface="+mj-lt"/>
              </a:rPr>
              <a:t>methodi</a:t>
            </a:r>
            <a:endParaRPr lang="cs-CZ" sz="28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776" y="1524000"/>
            <a:ext cx="6563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palatum</a:t>
            </a:r>
            <a:r>
              <a:rPr lang="en-US" sz="2400" dirty="0">
                <a:solidFill>
                  <a:srgbClr val="1782BF"/>
                </a:solidFill>
              </a:rPr>
              <a:t>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n</a:t>
            </a:r>
            <a:r>
              <a:rPr lang="en-US" sz="2400" dirty="0" smtClean="0">
                <a:solidFill>
                  <a:srgbClr val="1782BF"/>
                </a:solidFill>
              </a:rPr>
              <a:t>.</a:t>
            </a:r>
            <a:r>
              <a:rPr lang="cs-CZ" sz="2400" dirty="0" smtClean="0">
                <a:solidFill>
                  <a:srgbClr val="1782BF"/>
                </a:solidFill>
              </a:rPr>
              <a:t> /</a:t>
            </a:r>
            <a:r>
              <a:rPr lang="en-US" sz="2400" dirty="0" smtClean="0">
                <a:solidFill>
                  <a:srgbClr val="1782BF"/>
                </a:solidFill>
              </a:rPr>
              <a:t> </a:t>
            </a:r>
            <a:r>
              <a:rPr lang="en-US" sz="2400" dirty="0">
                <a:solidFill>
                  <a:srgbClr val="1782BF"/>
                </a:solidFill>
              </a:rPr>
              <a:t>nominative pl. </a:t>
            </a:r>
            <a:r>
              <a:rPr lang="en-US" sz="2400" i="1" dirty="0">
                <a:solidFill>
                  <a:srgbClr val="1782BF"/>
                </a:solidFill>
              </a:rPr>
              <a:t>or </a:t>
            </a:r>
            <a:r>
              <a:rPr lang="en-US" sz="2400" dirty="0" smtClean="0">
                <a:solidFill>
                  <a:srgbClr val="1782BF"/>
                </a:solidFill>
              </a:rPr>
              <a:t>accusative</a:t>
            </a:r>
            <a:r>
              <a:rPr lang="cs-CZ" sz="2400" dirty="0" smtClean="0">
                <a:solidFill>
                  <a:srgbClr val="1782BF"/>
                </a:solidFill>
              </a:rPr>
              <a:t> </a:t>
            </a:r>
            <a:r>
              <a:rPr lang="en-US" sz="2400" dirty="0" smtClean="0">
                <a:solidFill>
                  <a:srgbClr val="1782BF"/>
                </a:solidFill>
              </a:rPr>
              <a:t>pl</a:t>
            </a:r>
            <a:r>
              <a:rPr lang="en-US" sz="2400" i="1" dirty="0">
                <a:solidFill>
                  <a:srgbClr val="1782BF"/>
                </a:solidFill>
              </a:rPr>
              <a:t>.</a:t>
            </a:r>
            <a:endParaRPr lang="en-US" sz="2400" dirty="0">
              <a:solidFill>
                <a:srgbClr val="1782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5882" y="2052934"/>
            <a:ext cx="3398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angulus</a:t>
            </a:r>
            <a:r>
              <a:rPr lang="en-US" sz="2400" dirty="0">
                <a:solidFill>
                  <a:srgbClr val="1782BF"/>
                </a:solidFill>
              </a:rPr>
              <a:t>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m./ ablative pl.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7404" y="2514599"/>
            <a:ext cx="3547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1782BF"/>
                </a:solidFill>
              </a:rPr>
              <a:t>oculus,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m./ accusative pl.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7800" y="3043534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ovarium</a:t>
            </a:r>
            <a:r>
              <a:rPr lang="en-US" sz="2400" dirty="0">
                <a:solidFill>
                  <a:srgbClr val="1782BF"/>
                </a:solidFill>
              </a:rPr>
              <a:t>, ii, n./ genitive pl.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23420" y="3581399"/>
            <a:ext cx="4195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nephros</a:t>
            </a:r>
            <a:r>
              <a:rPr lang="en-US" sz="2400" dirty="0">
                <a:solidFill>
                  <a:srgbClr val="1782BF"/>
                </a:solidFill>
              </a:rPr>
              <a:t>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m./ accusative </a:t>
            </a:r>
            <a:r>
              <a:rPr lang="en-US" sz="2400" dirty="0" err="1">
                <a:solidFill>
                  <a:srgbClr val="1782BF"/>
                </a:solidFill>
              </a:rPr>
              <a:t>sg</a:t>
            </a:r>
            <a:r>
              <a:rPr lang="en-US" sz="2400" dirty="0">
                <a:solidFill>
                  <a:srgbClr val="1782BF"/>
                </a:solidFill>
              </a:rPr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76056" y="4149080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err="1" smtClean="0">
                <a:solidFill>
                  <a:srgbClr val="1782BF"/>
                </a:solidFill>
              </a:rPr>
              <a:t>diameter</a:t>
            </a:r>
            <a:r>
              <a:rPr lang="en-US" sz="2400" dirty="0" smtClean="0">
                <a:solidFill>
                  <a:srgbClr val="1782BF"/>
                </a:solidFill>
              </a:rPr>
              <a:t>, </a:t>
            </a:r>
            <a:r>
              <a:rPr lang="cs-CZ" sz="2400" dirty="0" smtClean="0">
                <a:solidFill>
                  <a:srgbClr val="1782BF"/>
                </a:solidFill>
              </a:rPr>
              <a:t>tr</a:t>
            </a:r>
            <a:r>
              <a:rPr lang="en-US" sz="2400" dirty="0" err="1" smtClean="0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f./ ablative </a:t>
            </a:r>
            <a:r>
              <a:rPr lang="en-US" sz="2400" dirty="0" err="1">
                <a:solidFill>
                  <a:srgbClr val="1782BF"/>
                </a:solidFill>
              </a:rPr>
              <a:t>sg</a:t>
            </a:r>
            <a:r>
              <a:rPr lang="en-US" sz="2400" dirty="0">
                <a:solidFill>
                  <a:srgbClr val="1782BF"/>
                </a:solidFill>
              </a:rPr>
              <a:t>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07386" y="4643734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782BF"/>
                </a:solidFill>
              </a:rPr>
              <a:t>icterus,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m./ accusative </a:t>
            </a:r>
            <a:r>
              <a:rPr lang="en-US" sz="2400" dirty="0" err="1">
                <a:solidFill>
                  <a:srgbClr val="1782BF"/>
                </a:solidFill>
              </a:rPr>
              <a:t>sg</a:t>
            </a:r>
            <a:r>
              <a:rPr lang="en-US" sz="2400" dirty="0">
                <a:solidFill>
                  <a:srgbClr val="1782BF"/>
                </a:solidFill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49456" y="5160859"/>
            <a:ext cx="6688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1782BF"/>
                </a:solidFill>
              </a:rPr>
              <a:t>olecranon,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n./ nominative </a:t>
            </a:r>
            <a:r>
              <a:rPr lang="en-US" sz="2400" i="1" dirty="0">
                <a:solidFill>
                  <a:srgbClr val="1782BF"/>
                </a:solidFill>
              </a:rPr>
              <a:t>or </a:t>
            </a:r>
            <a:r>
              <a:rPr lang="en-US" sz="2400" dirty="0">
                <a:solidFill>
                  <a:srgbClr val="1782BF"/>
                </a:solidFill>
              </a:rPr>
              <a:t>accusative </a:t>
            </a:r>
            <a:r>
              <a:rPr lang="en-US" sz="2400" dirty="0" err="1">
                <a:solidFill>
                  <a:srgbClr val="1782BF"/>
                </a:solidFill>
              </a:rPr>
              <a:t>sg</a:t>
            </a:r>
            <a:r>
              <a:rPr lang="en-US" sz="2400" dirty="0">
                <a:solidFill>
                  <a:srgbClr val="1782BF"/>
                </a:solidFill>
              </a:rPr>
              <a:t>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71800" y="5616605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1782BF"/>
                </a:solidFill>
              </a:rPr>
              <a:t>methodus</a:t>
            </a:r>
            <a:r>
              <a:rPr lang="en-US" sz="2400" dirty="0">
                <a:solidFill>
                  <a:srgbClr val="1782BF"/>
                </a:solidFill>
              </a:rPr>
              <a:t>, </a:t>
            </a:r>
            <a:r>
              <a:rPr lang="en-US" sz="2400" dirty="0" err="1">
                <a:solidFill>
                  <a:srgbClr val="1782BF"/>
                </a:solidFill>
              </a:rPr>
              <a:t>i</a:t>
            </a:r>
            <a:r>
              <a:rPr lang="en-US" sz="2400" dirty="0">
                <a:solidFill>
                  <a:srgbClr val="1782BF"/>
                </a:solidFill>
              </a:rPr>
              <a:t>, f./ genitive </a:t>
            </a:r>
            <a:r>
              <a:rPr lang="en-US" sz="2400" dirty="0" err="1">
                <a:solidFill>
                  <a:srgbClr val="1782BF"/>
                </a:solidFill>
              </a:rPr>
              <a:t>sg</a:t>
            </a:r>
            <a:r>
              <a:rPr lang="en-US" sz="2400" dirty="0">
                <a:solidFill>
                  <a:srgbClr val="1782BF"/>
                </a:solidFill>
              </a:rPr>
              <a:t>. </a:t>
            </a:r>
            <a:r>
              <a:rPr lang="en-US" sz="2400" i="1" dirty="0">
                <a:solidFill>
                  <a:srgbClr val="1782BF"/>
                </a:solidFill>
              </a:rPr>
              <a:t>or </a:t>
            </a:r>
            <a:r>
              <a:rPr lang="en-US" sz="2400" dirty="0">
                <a:solidFill>
                  <a:srgbClr val="1782BF"/>
                </a:solidFill>
              </a:rPr>
              <a:t>nominative pl. </a:t>
            </a:r>
          </a:p>
        </p:txBody>
      </p:sp>
    </p:spTree>
    <p:extLst>
      <p:ext uri="{BB962C8B-B14F-4D97-AF65-F5344CB8AC3E}">
        <p14:creationId xmlns:p14="http://schemas.microsoft.com/office/powerpoint/2010/main" val="216643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>
                <a:solidFill>
                  <a:srgbClr val="1782BF"/>
                </a:solidFill>
              </a:rPr>
              <a:t>Decide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what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is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correct</a:t>
            </a:r>
            <a:endParaRPr lang="en-GB" dirty="0">
              <a:solidFill>
                <a:srgbClr val="1782BF"/>
              </a:solidFill>
            </a:endParaRPr>
          </a:p>
        </p:txBody>
      </p:sp>
      <p:sp>
        <p:nvSpPr>
          <p:cNvPr id="12" name="Zástupný symbol obsahu 11"/>
          <p:cNvSpPr>
            <a:spLocks noGrp="1"/>
          </p:cNvSpPr>
          <p:nvPr>
            <p:ph idx="1"/>
          </p:nvPr>
        </p:nvSpPr>
        <p:spPr>
          <a:xfrm>
            <a:off x="179512" y="1484785"/>
            <a:ext cx="9073008" cy="42058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k-SK" dirty="0">
                <a:solidFill>
                  <a:srgbClr val="1782BF"/>
                </a:solidFill>
              </a:rPr>
              <a:t>The </a:t>
            </a:r>
            <a:r>
              <a:rPr lang="sk-SK" dirty="0" err="1">
                <a:solidFill>
                  <a:srgbClr val="1782BF"/>
                </a:solidFill>
              </a:rPr>
              <a:t>cause</a:t>
            </a:r>
            <a:r>
              <a:rPr lang="sk-SK" dirty="0">
                <a:solidFill>
                  <a:srgbClr val="1782BF"/>
                </a:solidFill>
              </a:rPr>
              <a:t> of </a:t>
            </a:r>
            <a:r>
              <a:rPr lang="sk-SK" dirty="0" err="1" smtClean="0">
                <a:solidFill>
                  <a:srgbClr val="1782BF"/>
                </a:solidFill>
              </a:rPr>
              <a:t>secundary</a:t>
            </a:r>
            <a:r>
              <a:rPr lang="sk-SK" dirty="0" smtClean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anaemia</a:t>
            </a:r>
            <a:endParaRPr lang="sk-SK" dirty="0">
              <a:solidFill>
                <a:srgbClr val="1782BF"/>
              </a:solidFill>
            </a:endParaRPr>
          </a:p>
          <a:p>
            <a:pPr>
              <a:spcAft>
                <a:spcPts val="600"/>
              </a:spcAft>
              <a:buNone/>
            </a:pPr>
            <a:r>
              <a:rPr lang="sk-SK" sz="2400" dirty="0"/>
              <a:t>A </a:t>
            </a:r>
            <a:r>
              <a:rPr lang="sk-SK" sz="2400" dirty="0" err="1"/>
              <a:t>causa</a:t>
            </a:r>
            <a:r>
              <a:rPr lang="sk-SK" sz="2400" dirty="0"/>
              <a:t> </a:t>
            </a:r>
            <a:r>
              <a:rPr lang="sk-SK" sz="2400" dirty="0" err="1"/>
              <a:t>anaemia</a:t>
            </a:r>
            <a:r>
              <a:rPr lang="sk-SK" sz="2400" dirty="0"/>
              <a:t> </a:t>
            </a:r>
            <a:r>
              <a:rPr lang="sk-SK" sz="2400" dirty="0" err="1" smtClean="0"/>
              <a:t>secundaria</a:t>
            </a:r>
            <a:r>
              <a:rPr lang="sk-SK" sz="2400" dirty="0" smtClean="0"/>
              <a:t>       </a:t>
            </a:r>
            <a:r>
              <a:rPr lang="sk-SK" sz="2400" dirty="0"/>
              <a:t>B </a:t>
            </a:r>
            <a:r>
              <a:rPr lang="sk-SK" sz="2400" dirty="0" err="1"/>
              <a:t>causa</a:t>
            </a:r>
            <a:r>
              <a:rPr lang="sk-SK" sz="2400" dirty="0"/>
              <a:t> </a:t>
            </a:r>
            <a:r>
              <a:rPr lang="sk-SK" sz="2400" dirty="0" err="1"/>
              <a:t>anaemiae</a:t>
            </a:r>
            <a:r>
              <a:rPr lang="sk-SK" sz="2400" dirty="0"/>
              <a:t> </a:t>
            </a:r>
            <a:r>
              <a:rPr lang="sk-SK" sz="2400" dirty="0" err="1" smtClean="0"/>
              <a:t>secundariae</a:t>
            </a:r>
            <a:endParaRPr lang="sk-SK" sz="2400" dirty="0"/>
          </a:p>
          <a:p>
            <a:pPr algn="ctr">
              <a:buNone/>
            </a:pPr>
            <a:r>
              <a:rPr lang="sk-SK" dirty="0" err="1">
                <a:solidFill>
                  <a:srgbClr val="1782BF"/>
                </a:solidFill>
              </a:rPr>
              <a:t>Insufficiency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of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the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valve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of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the</a:t>
            </a:r>
            <a:r>
              <a:rPr lang="sk-SK" dirty="0">
                <a:solidFill>
                  <a:srgbClr val="1782BF"/>
                </a:solidFill>
              </a:rPr>
              <a:t> aorta</a:t>
            </a:r>
          </a:p>
          <a:p>
            <a:pPr>
              <a:spcAft>
                <a:spcPts val="600"/>
              </a:spcAft>
              <a:buNone/>
            </a:pPr>
            <a:r>
              <a:rPr lang="sk-SK" sz="2400" dirty="0">
                <a:solidFill>
                  <a:srgbClr val="000000"/>
                </a:solidFill>
              </a:rPr>
              <a:t>A </a:t>
            </a:r>
            <a:r>
              <a:rPr lang="sk-SK" sz="2400" dirty="0" err="1">
                <a:solidFill>
                  <a:srgbClr val="000000"/>
                </a:solidFill>
              </a:rPr>
              <a:t>insufficientia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 smtClean="0">
                <a:solidFill>
                  <a:srgbClr val="000000"/>
                </a:solidFill>
              </a:rPr>
              <a:t>valvae</a:t>
            </a:r>
            <a:r>
              <a:rPr lang="sk-SK" sz="2400" dirty="0" smtClean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aortae</a:t>
            </a:r>
            <a:r>
              <a:rPr lang="sk-SK" sz="2400" dirty="0">
                <a:solidFill>
                  <a:srgbClr val="000000"/>
                </a:solidFill>
              </a:rPr>
              <a:t>	B </a:t>
            </a:r>
            <a:r>
              <a:rPr lang="sk-SK" sz="2400" dirty="0" err="1">
                <a:solidFill>
                  <a:srgbClr val="000000"/>
                </a:solidFill>
              </a:rPr>
              <a:t>insufficientia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aortae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 smtClean="0">
                <a:solidFill>
                  <a:srgbClr val="000000"/>
                </a:solidFill>
              </a:rPr>
              <a:t>valvae</a:t>
            </a:r>
            <a:endParaRPr lang="sk-SK" sz="2400" dirty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sk-SK" dirty="0" err="1">
                <a:solidFill>
                  <a:srgbClr val="1782BF"/>
                </a:solidFill>
              </a:rPr>
              <a:t>Because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of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acute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dyspnoea</a:t>
            </a:r>
            <a:endParaRPr lang="sk-SK" dirty="0">
              <a:solidFill>
                <a:srgbClr val="1782BF"/>
              </a:solidFill>
            </a:endParaRPr>
          </a:p>
          <a:p>
            <a:pPr>
              <a:spcAft>
                <a:spcPts val="600"/>
              </a:spcAft>
              <a:buNone/>
            </a:pPr>
            <a:r>
              <a:rPr lang="sk-SK" sz="2400" dirty="0">
                <a:solidFill>
                  <a:srgbClr val="000000"/>
                </a:solidFill>
              </a:rPr>
              <a:t>A </a:t>
            </a:r>
            <a:r>
              <a:rPr lang="sk-SK" sz="2400" dirty="0" err="1">
                <a:solidFill>
                  <a:srgbClr val="000000"/>
                </a:solidFill>
              </a:rPr>
              <a:t>propter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dyspnoen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acutam</a:t>
            </a:r>
            <a:r>
              <a:rPr lang="sk-SK" sz="2400" dirty="0">
                <a:solidFill>
                  <a:srgbClr val="000000"/>
                </a:solidFill>
              </a:rPr>
              <a:t>       B </a:t>
            </a:r>
            <a:r>
              <a:rPr lang="sk-SK" sz="2400" dirty="0" err="1">
                <a:solidFill>
                  <a:srgbClr val="000000"/>
                </a:solidFill>
              </a:rPr>
              <a:t>propter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dyspnoen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acuten</a:t>
            </a:r>
            <a:endParaRPr lang="sk-SK" sz="2400" dirty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sk-SK" dirty="0" err="1">
                <a:solidFill>
                  <a:srgbClr val="1782BF"/>
                </a:solidFill>
              </a:rPr>
              <a:t>Fracture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of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the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right</a:t>
            </a:r>
            <a:r>
              <a:rPr lang="sk-SK" dirty="0">
                <a:solidFill>
                  <a:srgbClr val="1782BF"/>
                </a:solidFill>
              </a:rPr>
              <a:t> </a:t>
            </a:r>
            <a:r>
              <a:rPr lang="sk-SK" dirty="0" err="1">
                <a:solidFill>
                  <a:srgbClr val="1782BF"/>
                </a:solidFill>
              </a:rPr>
              <a:t>collar</a:t>
            </a:r>
            <a:r>
              <a:rPr lang="sk-SK" dirty="0">
                <a:solidFill>
                  <a:srgbClr val="1782BF"/>
                </a:solidFill>
              </a:rPr>
              <a:t> bone</a:t>
            </a:r>
          </a:p>
          <a:p>
            <a:pPr>
              <a:buNone/>
            </a:pPr>
            <a:r>
              <a:rPr lang="sk-SK" sz="2400" dirty="0">
                <a:solidFill>
                  <a:srgbClr val="000000"/>
                </a:solidFill>
              </a:rPr>
              <a:t>A </a:t>
            </a:r>
            <a:r>
              <a:rPr lang="sk-SK" sz="2400" dirty="0" err="1">
                <a:solidFill>
                  <a:srgbClr val="000000"/>
                </a:solidFill>
              </a:rPr>
              <a:t>fractura</a:t>
            </a:r>
            <a:r>
              <a:rPr lang="sk-SK" sz="2400" dirty="0">
                <a:solidFill>
                  <a:srgbClr val="000000"/>
                </a:solidFill>
              </a:rPr>
              <a:t> dextra </a:t>
            </a:r>
            <a:r>
              <a:rPr lang="sk-SK" sz="2400" dirty="0" err="1">
                <a:solidFill>
                  <a:srgbClr val="000000"/>
                </a:solidFill>
              </a:rPr>
              <a:t>clavicula</a:t>
            </a:r>
            <a:r>
              <a:rPr lang="sk-SK" sz="2400" dirty="0">
                <a:solidFill>
                  <a:srgbClr val="000000"/>
                </a:solidFill>
              </a:rPr>
              <a:t>          B </a:t>
            </a:r>
            <a:r>
              <a:rPr lang="sk-SK" sz="2400" dirty="0" err="1">
                <a:solidFill>
                  <a:srgbClr val="000000"/>
                </a:solidFill>
              </a:rPr>
              <a:t>fractura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claviculae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 smtClean="0">
                <a:solidFill>
                  <a:srgbClr val="000000"/>
                </a:solidFill>
              </a:rPr>
              <a:t>dextrae</a:t>
            </a:r>
            <a:endParaRPr lang="sk-SK" sz="2400" dirty="0">
              <a:solidFill>
                <a:srgbClr val="000000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355976" y="1916832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ál 13"/>
          <p:cNvSpPr/>
          <p:nvPr/>
        </p:nvSpPr>
        <p:spPr>
          <a:xfrm>
            <a:off x="96598" y="3068960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ál 14"/>
          <p:cNvSpPr/>
          <p:nvPr/>
        </p:nvSpPr>
        <p:spPr>
          <a:xfrm>
            <a:off x="76200" y="4005064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ál 15"/>
          <p:cNvSpPr/>
          <p:nvPr/>
        </p:nvSpPr>
        <p:spPr>
          <a:xfrm>
            <a:off x="4355976" y="4983832"/>
            <a:ext cx="5334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54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recognize</a:t>
            </a:r>
            <a:r>
              <a:rPr lang="cs-CZ" dirty="0" smtClean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of the 1</a:t>
            </a:r>
            <a:r>
              <a:rPr lang="cs-CZ" baseline="30000" dirty="0" smtClean="0"/>
              <a:t>st</a:t>
            </a:r>
            <a:r>
              <a:rPr lang="cs-CZ" dirty="0" smtClean="0"/>
              <a:t> </a:t>
            </a:r>
            <a:r>
              <a:rPr lang="cs-CZ" dirty="0" err="1" smtClean="0"/>
              <a:t>declension</a:t>
            </a:r>
            <a:r>
              <a:rPr lang="cs-CZ" dirty="0" smtClean="0"/>
              <a:t>?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paradigms</a:t>
            </a:r>
            <a:r>
              <a:rPr lang="cs-CZ" dirty="0" smtClean="0"/>
              <a:t> are </a:t>
            </a:r>
            <a:r>
              <a:rPr lang="cs-CZ" dirty="0" err="1" smtClean="0"/>
              <a:t>used</a:t>
            </a:r>
            <a:r>
              <a:rPr lang="cs-CZ" dirty="0" smtClean="0"/>
              <a:t> and </a:t>
            </a:r>
            <a:r>
              <a:rPr lang="cs-CZ" dirty="0" err="1" smtClean="0"/>
              <a:t>what</a:t>
            </a:r>
            <a:r>
              <a:rPr lang="cs-CZ" dirty="0" smtClean="0"/>
              <a:t> are the </a:t>
            </a:r>
            <a:r>
              <a:rPr lang="cs-CZ" dirty="0" err="1" smtClean="0"/>
              <a:t>differences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? Are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gender </a:t>
            </a:r>
            <a:r>
              <a:rPr lang="cs-CZ" dirty="0" err="1" smtClean="0"/>
              <a:t>exceptions</a:t>
            </a:r>
            <a:r>
              <a:rPr lang="cs-CZ" dirty="0" smtClean="0"/>
              <a:t>?</a:t>
            </a:r>
            <a:endParaRPr lang="cs-CZ" dirty="0"/>
          </a:p>
          <a:p>
            <a:pPr>
              <a:spcAft>
                <a:spcPts val="600"/>
              </a:spcAft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the </a:t>
            </a:r>
            <a:r>
              <a:rPr lang="cs-CZ" dirty="0" err="1" smtClean="0"/>
              <a:t>distinguishing</a:t>
            </a:r>
            <a:r>
              <a:rPr lang="cs-CZ" dirty="0" smtClean="0"/>
              <a:t> </a:t>
            </a:r>
            <a:r>
              <a:rPr lang="cs-CZ" dirty="0" err="1" smtClean="0"/>
              <a:t>feature</a:t>
            </a:r>
            <a:r>
              <a:rPr lang="cs-CZ" dirty="0" smtClean="0"/>
              <a:t> of the </a:t>
            </a:r>
            <a:r>
              <a:rPr lang="cs-CZ" dirty="0" err="1" smtClean="0"/>
              <a:t>nouns</a:t>
            </a:r>
            <a:r>
              <a:rPr lang="cs-CZ" dirty="0" smtClean="0"/>
              <a:t> of the 2</a:t>
            </a:r>
            <a:r>
              <a:rPr lang="cs-CZ" baseline="30000" dirty="0" smtClean="0"/>
              <a:t>nd</a:t>
            </a:r>
            <a:r>
              <a:rPr lang="cs-CZ" dirty="0" smtClean="0"/>
              <a:t> </a:t>
            </a:r>
            <a:r>
              <a:rPr lang="cs-CZ" dirty="0" err="1" smtClean="0"/>
              <a:t>declension</a:t>
            </a:r>
            <a:r>
              <a:rPr lang="cs-CZ" dirty="0" smtClean="0"/>
              <a:t>?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gender(s) and gender </a:t>
            </a:r>
            <a:r>
              <a:rPr lang="cs-CZ" dirty="0" err="1" smtClean="0"/>
              <a:t>exceptions</a:t>
            </a:r>
            <a:r>
              <a:rPr lang="cs-CZ" dirty="0" smtClean="0"/>
              <a:t>? </a:t>
            </a:r>
            <a:r>
              <a:rPr lang="cs-CZ" dirty="0" err="1" smtClean="0"/>
              <a:t>How</a:t>
            </a:r>
            <a:r>
              <a:rPr lang="cs-CZ" dirty="0" smtClean="0"/>
              <a:t> many </a:t>
            </a:r>
            <a:r>
              <a:rPr lang="cs-CZ" dirty="0" err="1" smtClean="0"/>
              <a:t>paradigms</a:t>
            </a:r>
            <a:r>
              <a:rPr lang="cs-CZ" dirty="0" smtClean="0"/>
              <a:t> are </a:t>
            </a:r>
            <a:r>
              <a:rPr lang="cs-CZ" dirty="0" err="1" smtClean="0"/>
              <a:t>used</a:t>
            </a:r>
            <a:r>
              <a:rPr lang="cs-CZ" dirty="0" smtClean="0"/>
              <a:t> and </a:t>
            </a: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differ</a:t>
            </a:r>
            <a:r>
              <a:rPr lang="cs-CZ" dirty="0" smtClean="0"/>
              <a:t> from </a:t>
            </a:r>
            <a:r>
              <a:rPr lang="cs-CZ" dirty="0" err="1" smtClean="0"/>
              <a:t>each</a:t>
            </a:r>
            <a:r>
              <a:rPr lang="cs-CZ" dirty="0" smtClean="0"/>
              <a:t> other?</a:t>
            </a:r>
          </a:p>
          <a:p>
            <a:pPr>
              <a:spcAft>
                <a:spcPts val="600"/>
              </a:spcAft>
            </a:pP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regularities</a:t>
            </a:r>
            <a:r>
              <a:rPr lang="cs-CZ" dirty="0" smtClean="0"/>
              <a:t> in the neuter </a:t>
            </a:r>
            <a:r>
              <a:rPr lang="cs-CZ" dirty="0" err="1" smtClean="0"/>
              <a:t>paradigms</a:t>
            </a:r>
            <a:r>
              <a:rPr lang="cs-CZ" dirty="0" smtClean="0"/>
              <a:t>?</a:t>
            </a:r>
          </a:p>
          <a:p>
            <a:pPr>
              <a:spcAft>
                <a:spcPts val="600"/>
              </a:spcAft>
            </a:pP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decline</a:t>
            </a:r>
            <a:r>
              <a:rPr lang="cs-CZ" dirty="0" smtClean="0"/>
              <a:t> the </a:t>
            </a:r>
            <a:r>
              <a:rPr lang="cs-CZ" dirty="0" err="1" smtClean="0"/>
              <a:t>adjectives</a:t>
            </a:r>
            <a:r>
              <a:rPr lang="cs-CZ" dirty="0" smtClean="0"/>
              <a:t> of the 1</a:t>
            </a:r>
            <a:r>
              <a:rPr lang="cs-CZ" baseline="30000" dirty="0" smtClean="0"/>
              <a:t>st</a:t>
            </a:r>
            <a:r>
              <a:rPr lang="cs-CZ" dirty="0" smtClean="0"/>
              <a:t> and 2</a:t>
            </a:r>
            <a:r>
              <a:rPr lang="cs-CZ" baseline="30000" dirty="0" smtClean="0"/>
              <a:t>nd</a:t>
            </a:r>
            <a:r>
              <a:rPr lang="cs-CZ" dirty="0" smtClean="0"/>
              <a:t> </a:t>
            </a:r>
            <a:r>
              <a:rPr lang="cs-CZ" dirty="0" err="1" smtClean="0"/>
              <a:t>declension</a:t>
            </a:r>
            <a:r>
              <a:rPr lang="cs-CZ" dirty="0" smtClean="0"/>
              <a:t>?</a:t>
            </a:r>
          </a:p>
          <a:p>
            <a:pPr>
              <a:spcAft>
                <a:spcPts val="600"/>
              </a:spcAft>
            </a:pP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the </a:t>
            </a:r>
            <a:r>
              <a:rPr lang="cs-CZ" dirty="0" err="1"/>
              <a:t>difference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adjectives</a:t>
            </a:r>
            <a:r>
              <a:rPr lang="cs-CZ" dirty="0"/>
              <a:t> </a:t>
            </a:r>
            <a:r>
              <a:rPr lang="cs-CZ" i="1" dirty="0"/>
              <a:t>liber</a:t>
            </a:r>
            <a:r>
              <a:rPr lang="cs-CZ" dirty="0"/>
              <a:t> and </a:t>
            </a:r>
            <a:r>
              <a:rPr lang="cs-CZ" i="1" dirty="0"/>
              <a:t>ruber</a:t>
            </a:r>
            <a:r>
              <a:rPr lang="cs-CZ" dirty="0"/>
              <a:t>? </a:t>
            </a:r>
            <a:endParaRPr lang="cs-CZ" dirty="0" smtClean="0"/>
          </a:p>
          <a:p>
            <a:pPr>
              <a:spcAft>
                <a:spcPts val="600"/>
              </a:spcAft>
            </a:pPr>
            <a:r>
              <a:rPr lang="cs-CZ" dirty="0" err="1" smtClean="0"/>
              <a:t>Translate</a:t>
            </a:r>
            <a:r>
              <a:rPr lang="cs-CZ" dirty="0" smtClean="0"/>
              <a:t> the </a:t>
            </a:r>
            <a:r>
              <a:rPr lang="cs-CZ" dirty="0" err="1" smtClean="0"/>
              <a:t>following</a:t>
            </a:r>
            <a:r>
              <a:rPr lang="cs-CZ" dirty="0" smtClean="0"/>
              <a:t> </a:t>
            </a:r>
            <a:r>
              <a:rPr lang="cs-CZ" dirty="0" err="1" smtClean="0"/>
              <a:t>terms</a:t>
            </a:r>
            <a:r>
              <a:rPr lang="cs-CZ" dirty="0" smtClean="0"/>
              <a:t> and </a:t>
            </a:r>
            <a:r>
              <a:rPr lang="cs-CZ" dirty="0" err="1" smtClean="0"/>
              <a:t>explain</a:t>
            </a:r>
            <a:r>
              <a:rPr lang="cs-CZ" dirty="0" smtClean="0"/>
              <a:t> the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: </a:t>
            </a:r>
            <a:r>
              <a:rPr lang="cs-CZ" i="1" dirty="0" smtClean="0"/>
              <a:t>apertura </a:t>
            </a:r>
            <a:r>
              <a:rPr lang="cs-CZ" i="1" dirty="0" err="1" smtClean="0"/>
              <a:t>thoracis</a:t>
            </a:r>
            <a:r>
              <a:rPr lang="cs-CZ" i="1" dirty="0" smtClean="0"/>
              <a:t> </a:t>
            </a:r>
            <a:r>
              <a:rPr lang="cs-CZ" dirty="0" smtClean="0"/>
              <a:t>– </a:t>
            </a:r>
            <a:r>
              <a:rPr lang="cs-CZ" i="1" dirty="0" smtClean="0"/>
              <a:t>apertura </a:t>
            </a:r>
            <a:r>
              <a:rPr lang="cs-CZ" i="1" dirty="0" err="1" smtClean="0"/>
              <a:t>thoracica</a:t>
            </a:r>
            <a:r>
              <a:rPr lang="cs-CZ" dirty="0" smtClean="0"/>
              <a:t>.</a:t>
            </a:r>
          </a:p>
          <a:p>
            <a:pPr marL="0" indent="0">
              <a:spcAft>
                <a:spcPts val="60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96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Noun</a:t>
            </a:r>
            <a:r>
              <a:rPr lang="cs-CZ" dirty="0" smtClean="0"/>
              <a:t> + </a:t>
            </a:r>
            <a:r>
              <a:rPr lang="cs-CZ" dirty="0" err="1" smtClean="0"/>
              <a:t>adjective</a:t>
            </a:r>
            <a:r>
              <a:rPr lang="cs-CZ" dirty="0" smtClean="0"/>
              <a:t> = </a:t>
            </a:r>
            <a:r>
              <a:rPr lang="cs-CZ" dirty="0" err="1" smtClean="0"/>
              <a:t>agreed</a:t>
            </a:r>
            <a:r>
              <a:rPr lang="cs-CZ" dirty="0" smtClean="0"/>
              <a:t> </a:t>
            </a:r>
            <a:r>
              <a:rPr lang="cs-CZ" dirty="0" err="1" smtClean="0"/>
              <a:t>attribute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 </a:t>
            </a:r>
            <a:r>
              <a:rPr lang="cs-CZ" dirty="0" err="1" smtClean="0"/>
              <a:t>order</a:t>
            </a:r>
            <a:r>
              <a:rPr lang="cs-CZ" dirty="0" smtClean="0"/>
              <a:t> to </a:t>
            </a:r>
            <a:r>
              <a:rPr lang="cs-CZ" dirty="0" err="1" smtClean="0"/>
              <a:t>connect</a:t>
            </a:r>
            <a:r>
              <a:rPr lang="cs-CZ" dirty="0" smtClean="0"/>
              <a:t> a </a:t>
            </a:r>
            <a:r>
              <a:rPr lang="cs-CZ" dirty="0" err="1" smtClean="0"/>
              <a:t>noun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the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of an </a:t>
            </a:r>
            <a:r>
              <a:rPr lang="cs-CZ" dirty="0" err="1" smtClean="0"/>
              <a:t>adjective</a:t>
            </a:r>
            <a:r>
              <a:rPr lang="cs-CZ" dirty="0" smtClean="0"/>
              <a:t>,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know</a:t>
            </a:r>
            <a:r>
              <a:rPr lang="cs-CZ" dirty="0" smtClean="0"/>
              <a:t> the </a:t>
            </a:r>
            <a:r>
              <a:rPr lang="cs-CZ" dirty="0">
                <a:solidFill>
                  <a:srgbClr val="C00000"/>
                </a:solidFill>
              </a:rPr>
              <a:t>GENDER</a:t>
            </a:r>
            <a:r>
              <a:rPr lang="cs-CZ" dirty="0"/>
              <a:t> of the </a:t>
            </a:r>
            <a:r>
              <a:rPr lang="cs-CZ" dirty="0" err="1"/>
              <a:t>noun</a:t>
            </a:r>
            <a:r>
              <a:rPr lang="cs-CZ" dirty="0"/>
              <a:t>.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dirty="0" err="1" smtClean="0"/>
              <a:t>e.g</a:t>
            </a:r>
            <a:r>
              <a:rPr lang="cs-CZ" dirty="0" smtClean="0"/>
              <a:t>.: </a:t>
            </a:r>
            <a:r>
              <a:rPr lang="cs-CZ" dirty="0" err="1" smtClean="0"/>
              <a:t>morbus</a:t>
            </a:r>
            <a:r>
              <a:rPr lang="cs-CZ" dirty="0"/>
              <a:t>, i, m.</a:t>
            </a:r>
          </a:p>
          <a:p>
            <a:pPr marL="0" indent="0">
              <a:buNone/>
            </a:pPr>
            <a:r>
              <a:rPr lang="cs-CZ" dirty="0" smtClean="0"/>
              <a:t>            </a:t>
            </a:r>
            <a:r>
              <a:rPr lang="cs-CZ" dirty="0" err="1" smtClean="0"/>
              <a:t>periculosus</a:t>
            </a:r>
            <a:r>
              <a:rPr lang="cs-CZ" dirty="0"/>
              <a:t>, a</a:t>
            </a:r>
            <a:r>
              <a:rPr lang="cs-CZ" dirty="0" smtClean="0"/>
              <a:t>, um</a:t>
            </a:r>
            <a:endParaRPr lang="cs-CZ" dirty="0"/>
          </a:p>
        </p:txBody>
      </p:sp>
      <p:sp>
        <p:nvSpPr>
          <p:cNvPr id="4" name="Isosceles Triangle 3"/>
          <p:cNvSpPr/>
          <p:nvPr/>
        </p:nvSpPr>
        <p:spPr>
          <a:xfrm>
            <a:off x="5508104" y="3527185"/>
            <a:ext cx="237490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latin typeface="+mj-lt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5846757" y="3053824"/>
            <a:ext cx="1705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periculosus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7"/>
          <p:cNvSpPr txBox="1"/>
          <p:nvPr/>
        </p:nvSpPr>
        <p:spPr>
          <a:xfrm>
            <a:off x="6933313" y="5604967"/>
            <a:ext cx="18296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periculosum</a:t>
            </a:r>
            <a:endParaRPr lang="en-US" sz="2400" dirty="0">
              <a:latin typeface="+mj-lt"/>
            </a:endParaRPr>
          </a:p>
        </p:txBody>
      </p:sp>
      <p:sp>
        <p:nvSpPr>
          <p:cNvPr id="7" name="TextBox 8"/>
          <p:cNvSpPr txBox="1"/>
          <p:nvPr/>
        </p:nvSpPr>
        <p:spPr>
          <a:xfrm>
            <a:off x="4729686" y="5621401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periculosa</a:t>
            </a:r>
            <a:endParaRPr lang="en-US" sz="2400" dirty="0">
              <a:latin typeface="+mj-lt"/>
            </a:endParaRPr>
          </a:p>
        </p:txBody>
      </p:sp>
      <p:sp>
        <p:nvSpPr>
          <p:cNvPr id="8" name="Oval 2"/>
          <p:cNvSpPr/>
          <p:nvPr/>
        </p:nvSpPr>
        <p:spPr>
          <a:xfrm>
            <a:off x="5681205" y="2930633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ovéPole 8"/>
          <p:cNvSpPr txBox="1"/>
          <p:nvPr/>
        </p:nvSpPr>
        <p:spPr>
          <a:xfrm>
            <a:off x="6095007" y="4797081"/>
            <a:ext cx="1201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solidFill>
                  <a:schemeClr val="bg1"/>
                </a:solidFill>
                <a:latin typeface="+mj-lt"/>
              </a:rPr>
              <a:t>morbus</a:t>
            </a:r>
            <a:endParaRPr lang="cs-CZ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971600" y="443711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masculine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483768" y="443711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feminine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707904" y="443711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neutre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1767624" y="4005064"/>
            <a:ext cx="284096" cy="36004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3063768" y="4048223"/>
            <a:ext cx="284096" cy="316881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3923928" y="4077072"/>
            <a:ext cx="0" cy="288032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030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39" y="614594"/>
            <a:ext cx="8766249" cy="552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899592" y="980728"/>
            <a:ext cx="504056" cy="5088768"/>
          </a:xfrm>
          <a:prstGeom prst="rect">
            <a:avLst/>
          </a:prstGeom>
          <a:noFill/>
          <a:ln w="571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425012" y="993980"/>
            <a:ext cx="504056" cy="5088768"/>
          </a:xfrm>
          <a:prstGeom prst="rect">
            <a:avLst/>
          </a:prstGeom>
          <a:noFill/>
          <a:ln w="571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942320" y="993981"/>
            <a:ext cx="504056" cy="5088768"/>
          </a:xfrm>
          <a:prstGeom prst="rect">
            <a:avLst/>
          </a:prstGeom>
          <a:noFill/>
          <a:ln w="571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619672" y="251475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periculosus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98239" y="24845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periculosa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131840" y="251475"/>
            <a:ext cx="31683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periculosum</a:t>
            </a:r>
            <a:endParaRPr lang="cs-CZ" dirty="0"/>
          </a:p>
        </p:txBody>
      </p:sp>
      <p:cxnSp>
        <p:nvCxnSpPr>
          <p:cNvPr id="11" name="Přímá spojnice se šipkou 10"/>
          <p:cNvCxnSpPr>
            <a:stCxn id="8" idx="2"/>
          </p:cNvCxnSpPr>
          <p:nvPr/>
        </p:nvCxnSpPr>
        <p:spPr>
          <a:xfrm>
            <a:off x="990327" y="617788"/>
            <a:ext cx="161293" cy="33387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2473385" y="588718"/>
            <a:ext cx="203655" cy="362940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3178674" y="601971"/>
            <a:ext cx="267702" cy="349687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899592" y="1556792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2425012" y="1565176"/>
            <a:ext cx="461694" cy="27964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2987824" y="1556792"/>
            <a:ext cx="442878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880840" y="5832460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2384341" y="5837883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2926646" y="5843071"/>
            <a:ext cx="504056" cy="28803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8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/>
      <p:bldP spid="8" grpId="0"/>
      <p:bldP spid="9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Noun</a:t>
            </a:r>
            <a:r>
              <a:rPr lang="cs-CZ" dirty="0" smtClean="0"/>
              <a:t> + </a:t>
            </a:r>
            <a:r>
              <a:rPr lang="cs-CZ" dirty="0" err="1" smtClean="0"/>
              <a:t>adjective</a:t>
            </a:r>
            <a:r>
              <a:rPr lang="cs-CZ" dirty="0" smtClean="0"/>
              <a:t> = </a:t>
            </a:r>
            <a:r>
              <a:rPr lang="cs-CZ" dirty="0" err="1" smtClean="0"/>
              <a:t>agreed</a:t>
            </a:r>
            <a:r>
              <a:rPr lang="cs-CZ" dirty="0" smtClean="0"/>
              <a:t> </a:t>
            </a:r>
            <a:r>
              <a:rPr lang="cs-CZ" dirty="0" err="1" smtClean="0"/>
              <a:t>attribute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626160" cy="4572000"/>
          </a:xfrm>
        </p:spPr>
        <p:txBody>
          <a:bodyPr/>
          <a:lstStyle/>
          <a:p>
            <a:r>
              <a:rPr lang="cs-CZ" dirty="0"/>
              <a:t>The </a:t>
            </a:r>
            <a:r>
              <a:rPr lang="cs-CZ" dirty="0" err="1"/>
              <a:t>adjective</a:t>
            </a:r>
            <a:r>
              <a:rPr lang="cs-CZ" dirty="0"/>
              <a:t>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smtClean="0"/>
              <a:t>has </a:t>
            </a:r>
            <a:r>
              <a:rPr lang="cs-CZ" dirty="0"/>
              <a:t>to </a:t>
            </a:r>
            <a:r>
              <a:rPr lang="cs-CZ" dirty="0" err="1"/>
              <a:t>be</a:t>
            </a:r>
            <a:r>
              <a:rPr lang="cs-CZ" dirty="0"/>
              <a:t> of the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GENDER</a:t>
            </a:r>
            <a:r>
              <a:rPr lang="cs-CZ" dirty="0"/>
              <a:t>,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CASE </a:t>
            </a:r>
            <a:r>
              <a:rPr lang="cs-CZ" dirty="0"/>
              <a:t>and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NUMBER</a:t>
            </a:r>
            <a:r>
              <a:rPr lang="cs-CZ" dirty="0"/>
              <a:t> as the </a:t>
            </a:r>
            <a:r>
              <a:rPr lang="cs-CZ" dirty="0" err="1" smtClean="0"/>
              <a:t>respective</a:t>
            </a:r>
            <a:r>
              <a:rPr lang="cs-CZ" dirty="0" smtClean="0"/>
              <a:t> </a:t>
            </a:r>
            <a:r>
              <a:rPr lang="cs-CZ" dirty="0" err="1" smtClean="0"/>
              <a:t>noun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dangerous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-&gt; </a:t>
            </a:r>
            <a:r>
              <a:rPr lang="cs-CZ" dirty="0" err="1"/>
              <a:t>morbus</a:t>
            </a:r>
            <a:r>
              <a:rPr lang="cs-CZ" dirty="0"/>
              <a:t> </a:t>
            </a:r>
            <a:r>
              <a:rPr lang="cs-CZ" dirty="0" err="1"/>
              <a:t>periculosus</a:t>
            </a:r>
            <a:endParaRPr lang="cs-CZ" dirty="0"/>
          </a:p>
          <a:p>
            <a:r>
              <a:rPr lang="cs-CZ" dirty="0"/>
              <a:t>cause of </a:t>
            </a:r>
            <a:r>
              <a:rPr lang="cs-CZ" dirty="0" err="1"/>
              <a:t>dangerous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</a:t>
            </a:r>
            <a:r>
              <a:rPr lang="cs-CZ" dirty="0" smtClean="0"/>
              <a:t>-&gt; causa </a:t>
            </a:r>
            <a:r>
              <a:rPr lang="cs-CZ" dirty="0" err="1"/>
              <a:t>morb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i</a:t>
            </a:r>
            <a:r>
              <a:rPr lang="cs-CZ" dirty="0"/>
              <a:t> </a:t>
            </a:r>
            <a:r>
              <a:rPr lang="cs-CZ" dirty="0" err="1"/>
              <a:t>periculos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dangerous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-&gt; post </a:t>
            </a:r>
            <a:r>
              <a:rPr lang="cs-CZ" dirty="0" err="1"/>
              <a:t>morb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dirty="0"/>
              <a:t> </a:t>
            </a:r>
            <a:r>
              <a:rPr lang="cs-CZ" dirty="0" err="1"/>
              <a:t>periculos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um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dangerous</a:t>
            </a:r>
            <a:r>
              <a:rPr lang="cs-CZ" dirty="0"/>
              <a:t> </a:t>
            </a:r>
            <a:r>
              <a:rPr lang="cs-CZ" dirty="0" err="1"/>
              <a:t>disease</a:t>
            </a:r>
            <a:r>
              <a:rPr lang="cs-CZ" dirty="0"/>
              <a:t> -&gt; </a:t>
            </a:r>
            <a:r>
              <a:rPr lang="cs-CZ" dirty="0" err="1"/>
              <a:t>cum</a:t>
            </a:r>
            <a:r>
              <a:rPr lang="cs-CZ" dirty="0"/>
              <a:t> </a:t>
            </a:r>
            <a:r>
              <a:rPr lang="cs-CZ" dirty="0" err="1"/>
              <a:t>morb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/>
              <a:t> </a:t>
            </a:r>
            <a:r>
              <a:rPr lang="cs-CZ" dirty="0" err="1"/>
              <a:t>periculos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02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Noun</a:t>
            </a:r>
            <a:r>
              <a:rPr lang="cs-CZ" dirty="0" smtClean="0"/>
              <a:t> + </a:t>
            </a:r>
            <a:r>
              <a:rPr lang="cs-CZ" dirty="0" err="1" smtClean="0"/>
              <a:t>adjective</a:t>
            </a:r>
            <a:r>
              <a:rPr lang="cs-CZ" dirty="0" smtClean="0"/>
              <a:t> = </a:t>
            </a:r>
            <a:r>
              <a:rPr lang="cs-CZ" dirty="0" err="1" smtClean="0"/>
              <a:t>agreed</a:t>
            </a:r>
            <a:r>
              <a:rPr lang="cs-CZ" dirty="0" smtClean="0"/>
              <a:t> </a:t>
            </a:r>
            <a:r>
              <a:rPr lang="cs-CZ" dirty="0" err="1" smtClean="0"/>
              <a:t>attribute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27821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Agreement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in </a:t>
            </a:r>
            <a:r>
              <a:rPr lang="cs-CZ" dirty="0"/>
              <a:t>GENDER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dirty="0"/>
              <a:t>CASE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 and </a:t>
            </a:r>
            <a:r>
              <a:rPr lang="cs-CZ" dirty="0"/>
              <a:t>NUMBER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does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NOT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mean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that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the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adjective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and the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respective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noun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have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the 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same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 en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ings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!!!!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/>
              <a:t>   e.g. </a:t>
            </a:r>
            <a:r>
              <a:rPr lang="cs-CZ" dirty="0" err="1" smtClean="0"/>
              <a:t>periodus</a:t>
            </a:r>
            <a:r>
              <a:rPr lang="cs-CZ" dirty="0"/>
              <a:t>, i, f.</a:t>
            </a:r>
          </a:p>
          <a:p>
            <a:pPr lvl="1"/>
            <a:r>
              <a:rPr lang="cs-CZ" sz="2400" dirty="0"/>
              <a:t>-&gt;</a:t>
            </a:r>
            <a:r>
              <a:rPr lang="cs-CZ" sz="2400" dirty="0" err="1"/>
              <a:t>periodus</a:t>
            </a:r>
            <a:r>
              <a:rPr lang="cs-CZ" sz="2400" dirty="0"/>
              <a:t> longa</a:t>
            </a:r>
          </a:p>
          <a:p>
            <a:pPr lvl="1"/>
            <a:endParaRPr lang="cs-CZ" sz="2400" dirty="0"/>
          </a:p>
          <a:p>
            <a:r>
              <a:rPr lang="cs-CZ" sz="2900" dirty="0" err="1"/>
              <a:t>after</a:t>
            </a:r>
            <a:r>
              <a:rPr lang="cs-CZ" sz="2900" dirty="0"/>
              <a:t> a long period</a:t>
            </a:r>
          </a:p>
          <a:p>
            <a:pPr lvl="1"/>
            <a:r>
              <a:rPr lang="cs-CZ" sz="2400" dirty="0"/>
              <a:t>post </a:t>
            </a:r>
            <a:r>
              <a:rPr lang="cs-CZ" sz="2400" dirty="0" err="1"/>
              <a:t>period</a:t>
            </a:r>
            <a:r>
              <a:rPr lang="cs-CZ" sz="2400" dirty="0" err="1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sz="2400" dirty="0"/>
              <a:t> </a:t>
            </a:r>
            <a:r>
              <a:rPr lang="cs-CZ" sz="2400" dirty="0" err="1"/>
              <a:t>long</a:t>
            </a:r>
            <a:r>
              <a:rPr lang="cs-CZ" sz="2400" dirty="0" err="1">
                <a:solidFill>
                  <a:schemeClr val="accent3">
                    <a:lumMod val="75000"/>
                  </a:schemeClr>
                </a:solidFill>
              </a:rPr>
              <a:t>am</a:t>
            </a:r>
            <a:endParaRPr lang="cs-CZ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Isosceles Triangle 4"/>
          <p:cNvSpPr/>
          <p:nvPr/>
        </p:nvSpPr>
        <p:spPr>
          <a:xfrm>
            <a:off x="5692063" y="2955668"/>
            <a:ext cx="2688094" cy="1893455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00" dirty="0">
                <a:latin typeface="+mj-lt"/>
              </a:rPr>
              <a:t>period</a:t>
            </a:r>
            <a:r>
              <a:rPr lang="cs-CZ" sz="2300" dirty="0">
                <a:latin typeface="+mj-lt"/>
              </a:rPr>
              <a:t>u</a:t>
            </a:r>
            <a:r>
              <a:rPr lang="en-US" sz="2300" dirty="0">
                <a:latin typeface="+mj-lt"/>
              </a:rPr>
              <a:t>s</a:t>
            </a:r>
          </a:p>
        </p:txBody>
      </p:sp>
      <p:sp>
        <p:nvSpPr>
          <p:cNvPr id="5" name="TextBox 12"/>
          <p:cNvSpPr txBox="1"/>
          <p:nvPr/>
        </p:nvSpPr>
        <p:spPr>
          <a:xfrm>
            <a:off x="6507284" y="2494003"/>
            <a:ext cx="1057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+mj-lt"/>
              </a:rPr>
              <a:t>longus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5084823" y="4964578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longa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7858926" y="4964577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latin typeface="+mj-lt"/>
              </a:rPr>
              <a:t>longum</a:t>
            </a:r>
            <a:endParaRPr lang="en-US" sz="2400" dirty="0">
              <a:latin typeface="+mj-lt"/>
            </a:endParaRPr>
          </a:p>
        </p:txBody>
      </p:sp>
      <p:sp>
        <p:nvSpPr>
          <p:cNvPr id="8" name="Oval 20"/>
          <p:cNvSpPr/>
          <p:nvPr/>
        </p:nvSpPr>
        <p:spPr>
          <a:xfrm>
            <a:off x="4670471" y="4897127"/>
            <a:ext cx="2043184" cy="690631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251520" y="5734997"/>
            <a:ext cx="8075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The </a:t>
            </a:r>
            <a:r>
              <a:rPr lang="cs-CZ" dirty="0" err="1"/>
              <a:t>noun</a:t>
            </a:r>
            <a:r>
              <a:rPr lang="cs-CZ" dirty="0"/>
              <a:t> and the </a:t>
            </a:r>
            <a:r>
              <a:rPr lang="cs-CZ" dirty="0" err="1"/>
              <a:t>adjective</a:t>
            </a:r>
            <a:r>
              <a:rPr lang="cs-CZ" dirty="0"/>
              <a:t> </a:t>
            </a:r>
            <a:r>
              <a:rPr lang="cs-CZ" dirty="0" smtClean="0"/>
              <a:t>are </a:t>
            </a:r>
            <a:r>
              <a:rPr lang="cs-CZ" dirty="0"/>
              <a:t>BOTH </a:t>
            </a:r>
            <a:r>
              <a:rPr lang="cs-CZ" dirty="0" err="1" smtClean="0"/>
              <a:t>feminines</a:t>
            </a:r>
            <a:r>
              <a:rPr lang="cs-CZ" dirty="0" smtClean="0"/>
              <a:t> (GENDER) </a:t>
            </a:r>
            <a:r>
              <a:rPr lang="en-US" dirty="0" smtClean="0"/>
              <a:t>in </a:t>
            </a:r>
            <a:r>
              <a:rPr lang="cs-CZ" dirty="0" err="1" smtClean="0"/>
              <a:t>accusative</a:t>
            </a:r>
            <a:r>
              <a:rPr lang="cs-CZ" dirty="0" smtClean="0"/>
              <a:t> (CASE) </a:t>
            </a:r>
            <a:r>
              <a:rPr lang="cs-CZ" dirty="0" err="1"/>
              <a:t>singular</a:t>
            </a:r>
            <a:r>
              <a:rPr lang="cs-CZ" dirty="0"/>
              <a:t> </a:t>
            </a:r>
            <a:r>
              <a:rPr lang="cs-CZ" dirty="0" smtClean="0"/>
              <a:t>(NUMBER), </a:t>
            </a:r>
            <a:r>
              <a:rPr lang="en-US" dirty="0" smtClean="0"/>
              <a:t>but</a:t>
            </a:r>
            <a:r>
              <a:rPr lang="cs-CZ" dirty="0" smtClean="0"/>
              <a:t> </a:t>
            </a:r>
            <a:r>
              <a:rPr lang="cs-CZ" dirty="0" err="1"/>
              <a:t>they</a:t>
            </a:r>
            <a:r>
              <a:rPr lang="cs-CZ" dirty="0"/>
              <a:t> do not </a:t>
            </a:r>
            <a:r>
              <a:rPr lang="cs-CZ" dirty="0" err="1"/>
              <a:t>have</a:t>
            </a:r>
            <a:r>
              <a:rPr lang="cs-CZ" dirty="0"/>
              <a:t> the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 smtClean="0"/>
              <a:t>endings</a:t>
            </a:r>
            <a:r>
              <a:rPr lang="en-US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34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>
                <a:solidFill>
                  <a:schemeClr val="accent3">
                    <a:lumMod val="75000"/>
                  </a:schemeClr>
                </a:solidFill>
              </a:rPr>
              <a:t>Decide</a:t>
            </a:r>
            <a:r>
              <a:rPr lang="sk-SK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on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</a:rPr>
              <a:t>declension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k-SK" dirty="0">
                <a:solidFill>
                  <a:schemeClr val="accent3">
                    <a:lumMod val="75000"/>
                  </a:schemeClr>
                </a:solidFill>
              </a:rPr>
              <a:t>and </a:t>
            </a:r>
            <a:r>
              <a:rPr lang="sk-SK" dirty="0" err="1">
                <a:solidFill>
                  <a:schemeClr val="accent3">
                    <a:lumMod val="75000"/>
                  </a:schemeClr>
                </a:solidFill>
              </a:rPr>
              <a:t>paradigm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 numCol="2">
            <a:noAutofit/>
          </a:bodyPr>
          <a:lstStyle/>
          <a:p>
            <a:r>
              <a:rPr lang="sk-SK" sz="2800" dirty="0" err="1">
                <a:latin typeface="Cambria"/>
                <a:cs typeface="Cambria"/>
              </a:rPr>
              <a:t>c</a:t>
            </a:r>
            <a:r>
              <a:rPr lang="sk-SK" sz="2800" dirty="0" err="1" smtClean="0">
                <a:latin typeface="Cambria"/>
                <a:cs typeface="Cambria"/>
              </a:rPr>
              <a:t>hole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m</a:t>
            </a:r>
            <a:r>
              <a:rPr lang="sk-SK" sz="2800" dirty="0" err="1" smtClean="0">
                <a:latin typeface="Cambria"/>
                <a:cs typeface="Cambria"/>
              </a:rPr>
              <a:t>edulla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n</a:t>
            </a:r>
            <a:r>
              <a:rPr lang="sk-SK" sz="2800" dirty="0" err="1" smtClean="0">
                <a:latin typeface="Cambria"/>
                <a:cs typeface="Cambria"/>
              </a:rPr>
              <a:t>ephros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a</a:t>
            </a:r>
            <a:r>
              <a:rPr lang="sk-SK" sz="2800" dirty="0" err="1" smtClean="0">
                <a:latin typeface="Cambria"/>
                <a:cs typeface="Cambria"/>
              </a:rPr>
              <a:t>scites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m</a:t>
            </a:r>
            <a:r>
              <a:rPr lang="sk-SK" sz="2800" dirty="0" err="1" smtClean="0">
                <a:latin typeface="Cambria"/>
                <a:cs typeface="Cambria"/>
              </a:rPr>
              <a:t>ethodus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t</a:t>
            </a:r>
            <a:r>
              <a:rPr lang="sk-SK" sz="2800" dirty="0" err="1" smtClean="0">
                <a:latin typeface="Cambria"/>
                <a:cs typeface="Cambria"/>
              </a:rPr>
              <a:t>arsus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>
                <a:latin typeface="Cambria"/>
                <a:cs typeface="Cambria"/>
              </a:rPr>
              <a:t>d</a:t>
            </a:r>
            <a:r>
              <a:rPr lang="sk-SK" sz="2800" dirty="0" smtClean="0">
                <a:latin typeface="Cambria"/>
                <a:cs typeface="Cambria"/>
              </a:rPr>
              <a:t>iabetes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c</a:t>
            </a:r>
            <a:r>
              <a:rPr lang="sk-SK" sz="2800" dirty="0" err="1" smtClean="0">
                <a:latin typeface="Cambria"/>
                <a:cs typeface="Cambria"/>
              </a:rPr>
              <a:t>ollum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smtClean="0">
                <a:latin typeface="Cambria"/>
                <a:cs typeface="Cambria"/>
              </a:rPr>
              <a:t>dentista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c</a:t>
            </a:r>
            <a:r>
              <a:rPr lang="sk-SK" sz="2800" dirty="0" err="1" smtClean="0">
                <a:latin typeface="Cambria"/>
                <a:cs typeface="Cambria"/>
              </a:rPr>
              <a:t>olon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p</a:t>
            </a:r>
            <a:r>
              <a:rPr lang="sk-SK" sz="2800" dirty="0" err="1" smtClean="0">
                <a:latin typeface="Cambria"/>
                <a:cs typeface="Cambria"/>
              </a:rPr>
              <a:t>alatum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o</a:t>
            </a:r>
            <a:r>
              <a:rPr lang="sk-SK" sz="2800" dirty="0" err="1" smtClean="0">
                <a:latin typeface="Cambria"/>
                <a:cs typeface="Cambria"/>
              </a:rPr>
              <a:t>culus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t</a:t>
            </a:r>
            <a:r>
              <a:rPr lang="sk-SK" sz="2800" dirty="0" err="1" smtClean="0">
                <a:latin typeface="Cambria"/>
                <a:cs typeface="Cambria"/>
              </a:rPr>
              <a:t>herapia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>
                <a:latin typeface="Cambria"/>
                <a:cs typeface="Cambria"/>
              </a:rPr>
              <a:t>d</a:t>
            </a:r>
            <a:r>
              <a:rPr lang="sk-SK" sz="2800" dirty="0" smtClean="0">
                <a:latin typeface="Cambria"/>
                <a:cs typeface="Cambria"/>
              </a:rPr>
              <a:t>iameter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>
                <a:latin typeface="Cambria"/>
                <a:cs typeface="Cambria"/>
              </a:rPr>
              <a:t>c</a:t>
            </a:r>
            <a:r>
              <a:rPr lang="sk-SK" sz="2800" dirty="0" err="1" smtClean="0">
                <a:latin typeface="Cambria"/>
                <a:cs typeface="Cambria"/>
              </a:rPr>
              <a:t>ancer</a:t>
            </a:r>
            <a:endParaRPr lang="sk-SK" sz="2800" dirty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tibia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o</a:t>
            </a:r>
            <a:r>
              <a:rPr lang="sk-SK" sz="2800" dirty="0" err="1" smtClean="0">
                <a:latin typeface="Cambria"/>
                <a:cs typeface="Cambria"/>
              </a:rPr>
              <a:t>lecranon</a:t>
            </a:r>
            <a:endParaRPr lang="sk-SK" sz="2800" dirty="0" smtClean="0">
              <a:latin typeface="Cambria"/>
              <a:cs typeface="Cambria"/>
            </a:endParaRPr>
          </a:p>
          <a:p>
            <a:r>
              <a:rPr lang="sk-SK" sz="2800" dirty="0" err="1" smtClean="0">
                <a:latin typeface="Cambria"/>
                <a:cs typeface="Cambria"/>
              </a:rPr>
              <a:t>lamina</a:t>
            </a:r>
            <a:endParaRPr lang="sk-SK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136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Connect</a:t>
            </a:r>
            <a:r>
              <a:rPr lang="cs-CZ" dirty="0"/>
              <a:t> </a:t>
            </a:r>
            <a:r>
              <a:rPr lang="cs-CZ" dirty="0" err="1" smtClean="0"/>
              <a:t>nouns</a:t>
            </a:r>
            <a:r>
              <a:rPr lang="cs-CZ" dirty="0" smtClean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adjectives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504014"/>
            <a:ext cx="4902958" cy="523735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dirty="0" err="1" smtClean="0"/>
              <a:t>nucleus</a:t>
            </a:r>
            <a:r>
              <a:rPr lang="cs-CZ" dirty="0" smtClean="0"/>
              <a:t> </a:t>
            </a:r>
            <a:r>
              <a:rPr lang="cs-CZ" dirty="0"/>
              <a:t>+ </a:t>
            </a:r>
            <a:r>
              <a:rPr lang="cs-CZ" dirty="0" smtClean="0"/>
              <a:t>ruber</a:t>
            </a:r>
            <a:r>
              <a:rPr lang="cs-CZ" dirty="0"/>
              <a:t>, </a:t>
            </a:r>
            <a:r>
              <a:rPr lang="cs-CZ" dirty="0" err="1"/>
              <a:t>b</a:t>
            </a:r>
            <a:r>
              <a:rPr lang="cs-CZ" dirty="0" err="1" smtClean="0"/>
              <a:t>ra</a:t>
            </a:r>
            <a:r>
              <a:rPr lang="cs-CZ" dirty="0"/>
              <a:t>, b</a:t>
            </a:r>
            <a:r>
              <a:rPr lang="cs-CZ" dirty="0" smtClean="0"/>
              <a:t>rum</a:t>
            </a:r>
            <a:endParaRPr lang="cs-CZ" dirty="0"/>
          </a:p>
          <a:p>
            <a:pPr>
              <a:spcBef>
                <a:spcPts val="1200"/>
              </a:spcBef>
            </a:pPr>
            <a:r>
              <a:rPr lang="cs-CZ" dirty="0" smtClean="0"/>
              <a:t>palatum </a:t>
            </a:r>
            <a:r>
              <a:rPr lang="cs-CZ" dirty="0"/>
              <a:t>+ </a:t>
            </a:r>
            <a:r>
              <a:rPr lang="cs-CZ" dirty="0" err="1"/>
              <a:t>durus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 err="1"/>
              <a:t>tibia</a:t>
            </a:r>
            <a:r>
              <a:rPr lang="cs-CZ" dirty="0"/>
              <a:t> + </a:t>
            </a:r>
            <a:r>
              <a:rPr lang="cs-CZ" dirty="0" err="1"/>
              <a:t>dexter</a:t>
            </a:r>
            <a:r>
              <a:rPr lang="cs-CZ" dirty="0"/>
              <a:t>, tra, </a:t>
            </a:r>
            <a:r>
              <a:rPr lang="cs-CZ" dirty="0" err="1"/>
              <a:t>trum</a:t>
            </a:r>
            <a:endParaRPr lang="cs-CZ" dirty="0"/>
          </a:p>
          <a:p>
            <a:pPr>
              <a:spcBef>
                <a:spcPts val="1200"/>
              </a:spcBef>
            </a:pPr>
            <a:r>
              <a:rPr lang="cs-CZ" dirty="0" err="1"/>
              <a:t>methodus</a:t>
            </a:r>
            <a:r>
              <a:rPr lang="cs-CZ" dirty="0"/>
              <a:t> + </a:t>
            </a:r>
            <a:r>
              <a:rPr lang="cs-CZ" dirty="0" err="1"/>
              <a:t>novus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/>
              <a:t>diabetes + </a:t>
            </a:r>
            <a:r>
              <a:rPr lang="cs-CZ" dirty="0" err="1"/>
              <a:t>mellitus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 err="1"/>
              <a:t>therapia</a:t>
            </a:r>
            <a:r>
              <a:rPr lang="cs-CZ" dirty="0"/>
              <a:t> + </a:t>
            </a:r>
            <a:r>
              <a:rPr lang="cs-CZ" dirty="0" err="1"/>
              <a:t>chirurgicus</a:t>
            </a:r>
            <a:r>
              <a:rPr lang="cs-CZ" dirty="0"/>
              <a:t>, a, um</a:t>
            </a:r>
          </a:p>
          <a:p>
            <a:pPr>
              <a:spcBef>
                <a:spcPts val="1200"/>
              </a:spcBef>
            </a:pPr>
            <a:r>
              <a:rPr lang="cs-CZ" dirty="0" err="1"/>
              <a:t>nephros</a:t>
            </a:r>
            <a:r>
              <a:rPr lang="cs-CZ" dirty="0"/>
              <a:t> + </a:t>
            </a:r>
            <a:r>
              <a:rPr lang="cs-CZ" dirty="0" err="1"/>
              <a:t>sinister</a:t>
            </a:r>
            <a:r>
              <a:rPr lang="cs-CZ" dirty="0"/>
              <a:t>, tra, </a:t>
            </a:r>
            <a:r>
              <a:rPr lang="cs-CZ" dirty="0" err="1" smtClean="0"/>
              <a:t>trum</a:t>
            </a:r>
            <a:endParaRPr lang="cs-CZ" dirty="0" smtClean="0"/>
          </a:p>
          <a:p>
            <a:pPr>
              <a:spcBef>
                <a:spcPts val="1200"/>
              </a:spcBef>
            </a:pPr>
            <a:r>
              <a:rPr lang="cs-CZ" dirty="0"/>
              <a:t>r(h)</a:t>
            </a:r>
            <a:r>
              <a:rPr lang="cs-CZ" dirty="0" err="1"/>
              <a:t>aphe</a:t>
            </a:r>
            <a:r>
              <a:rPr lang="cs-CZ" dirty="0"/>
              <a:t> + </a:t>
            </a:r>
            <a:r>
              <a:rPr lang="cs-CZ" dirty="0" err="1"/>
              <a:t>medianus</a:t>
            </a:r>
            <a:r>
              <a:rPr lang="cs-CZ" dirty="0"/>
              <a:t>, a, um </a:t>
            </a:r>
          </a:p>
          <a:p>
            <a:pPr>
              <a:spcBef>
                <a:spcPts val="1200"/>
              </a:spcBef>
            </a:pPr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64088" y="1495875"/>
            <a:ext cx="3672408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cs-CZ" sz="2700" dirty="0" err="1" smtClean="0"/>
              <a:t>nucleus</a:t>
            </a:r>
            <a:r>
              <a:rPr lang="cs-CZ" sz="2700" dirty="0" smtClean="0"/>
              <a:t> ruber</a:t>
            </a:r>
          </a:p>
          <a:p>
            <a:pPr>
              <a:spcBef>
                <a:spcPts val="1200"/>
              </a:spcBef>
            </a:pPr>
            <a:r>
              <a:rPr lang="cs-CZ" sz="2700" dirty="0" smtClean="0"/>
              <a:t>palatum </a:t>
            </a:r>
            <a:r>
              <a:rPr lang="cs-CZ" sz="2700" dirty="0" err="1"/>
              <a:t>durum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 err="1"/>
              <a:t>tibia</a:t>
            </a:r>
            <a:r>
              <a:rPr lang="cs-CZ" sz="2700" dirty="0"/>
              <a:t> </a:t>
            </a:r>
            <a:r>
              <a:rPr lang="cs-CZ" sz="2700" dirty="0" err="1"/>
              <a:t>dextra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 err="1"/>
              <a:t>methodus</a:t>
            </a:r>
            <a:r>
              <a:rPr lang="cs-CZ" sz="2700" dirty="0"/>
              <a:t> nova</a:t>
            </a:r>
          </a:p>
          <a:p>
            <a:pPr>
              <a:spcBef>
                <a:spcPts val="1200"/>
              </a:spcBef>
            </a:pPr>
            <a:r>
              <a:rPr lang="cs-CZ" sz="2700" dirty="0"/>
              <a:t>diabetes </a:t>
            </a:r>
            <a:r>
              <a:rPr lang="cs-CZ" sz="2700" dirty="0" err="1"/>
              <a:t>mellitus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 err="1"/>
              <a:t>therapia</a:t>
            </a:r>
            <a:r>
              <a:rPr lang="cs-CZ" sz="2700" dirty="0"/>
              <a:t> </a:t>
            </a:r>
            <a:r>
              <a:rPr lang="cs-CZ" sz="2700" dirty="0" err="1"/>
              <a:t>chirurgica</a:t>
            </a:r>
            <a:endParaRPr lang="cs-CZ" sz="2700" dirty="0"/>
          </a:p>
          <a:p>
            <a:pPr>
              <a:spcBef>
                <a:spcPts val="1200"/>
              </a:spcBef>
            </a:pPr>
            <a:r>
              <a:rPr lang="cs-CZ" sz="2700" dirty="0" err="1"/>
              <a:t>nephros</a:t>
            </a:r>
            <a:r>
              <a:rPr lang="cs-CZ" sz="2700" dirty="0"/>
              <a:t> </a:t>
            </a:r>
            <a:r>
              <a:rPr lang="cs-CZ" sz="2700" dirty="0" err="1" smtClean="0"/>
              <a:t>sinister</a:t>
            </a:r>
            <a:endParaRPr lang="cs-CZ" sz="2700" dirty="0" smtClean="0"/>
          </a:p>
          <a:p>
            <a:pPr>
              <a:spcBef>
                <a:spcPts val="1200"/>
              </a:spcBef>
            </a:pPr>
            <a:r>
              <a:rPr lang="cs-CZ" sz="2700" dirty="0" smtClean="0"/>
              <a:t>r(h)</a:t>
            </a:r>
            <a:r>
              <a:rPr lang="cs-CZ" sz="2700" dirty="0" err="1" smtClean="0"/>
              <a:t>aphe</a:t>
            </a:r>
            <a:r>
              <a:rPr lang="cs-CZ" sz="2700" dirty="0" smtClean="0"/>
              <a:t> </a:t>
            </a:r>
            <a:r>
              <a:rPr lang="cs-CZ" sz="2700" dirty="0" err="1" smtClean="0"/>
              <a:t>mediana</a:t>
            </a:r>
            <a:endParaRPr lang="cs-CZ" sz="2700" dirty="0"/>
          </a:p>
          <a:p>
            <a:pPr>
              <a:spcBef>
                <a:spcPts val="1200"/>
              </a:spcBef>
            </a:pPr>
            <a:endParaRPr lang="cs-CZ" sz="2700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4656837" y="1772816"/>
            <a:ext cx="707251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4472374" y="2348880"/>
            <a:ext cx="891714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4656837" y="2924944"/>
            <a:ext cx="707251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665218" y="3501008"/>
            <a:ext cx="698870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4681984" y="4005064"/>
            <a:ext cx="682104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932040" y="4581128"/>
            <a:ext cx="432048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>
            <a:off x="4867186" y="5157192"/>
            <a:ext cx="496902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4802332" y="5733256"/>
            <a:ext cx="561756" cy="0"/>
          </a:xfrm>
          <a:prstGeom prst="straightConnector1">
            <a:avLst/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122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534400" cy="824136"/>
          </a:xfrm>
        </p:spPr>
        <p:txBody>
          <a:bodyPr>
            <a:normAutofit/>
          </a:bodyPr>
          <a:lstStyle/>
          <a:p>
            <a:r>
              <a:rPr lang="cs-CZ" dirty="0" err="1" smtClean="0"/>
              <a:t>Connect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1256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/>
              <a:t>sine</a:t>
            </a:r>
            <a:r>
              <a:rPr lang="cs-CZ" dirty="0" smtClean="0"/>
              <a:t> + </a:t>
            </a:r>
            <a:r>
              <a:rPr lang="cs-CZ" dirty="0" err="1" smtClean="0"/>
              <a:t>digitus</a:t>
            </a:r>
            <a:r>
              <a:rPr lang="cs-CZ" dirty="0" smtClean="0"/>
              <a:t> primus  </a:t>
            </a:r>
            <a:endParaRPr lang="cs-CZ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sine</a:t>
            </a:r>
            <a:r>
              <a:rPr lang="cs-CZ" dirty="0"/>
              <a:t> </a:t>
            </a:r>
            <a:r>
              <a:rPr lang="cs-CZ" dirty="0" err="1" smtClean="0"/>
              <a:t>digit</a:t>
            </a:r>
            <a:r>
              <a:rPr lang="cs-CZ" dirty="0" err="1" smtClean="0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 smtClean="0"/>
              <a:t> prim</a:t>
            </a: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o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ad + </a:t>
            </a:r>
            <a:r>
              <a:rPr lang="cs-CZ" dirty="0" err="1" smtClean="0"/>
              <a:t>rhaphe</a:t>
            </a:r>
            <a:r>
              <a:rPr lang="cs-CZ" dirty="0" smtClean="0"/>
              <a:t> </a:t>
            </a:r>
            <a:r>
              <a:rPr lang="cs-CZ" dirty="0" err="1" smtClean="0"/>
              <a:t>mediana</a:t>
            </a:r>
            <a:endParaRPr lang="cs-CZ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>
                <a:solidFill>
                  <a:srgbClr val="0070C0"/>
                </a:solidFill>
              </a:rPr>
              <a:t>ad</a:t>
            </a:r>
            <a:r>
              <a:rPr lang="cs-CZ" dirty="0"/>
              <a:t> </a:t>
            </a:r>
            <a:r>
              <a:rPr lang="cs-CZ" dirty="0" err="1" smtClean="0"/>
              <a:t>raph</a:t>
            </a:r>
            <a:r>
              <a:rPr lang="cs-CZ" dirty="0" err="1" smtClean="0">
                <a:solidFill>
                  <a:srgbClr val="0070C0"/>
                </a:solidFill>
              </a:rPr>
              <a:t>en</a:t>
            </a:r>
            <a:r>
              <a:rPr lang="cs-CZ" dirty="0" smtClean="0"/>
              <a:t> </a:t>
            </a:r>
            <a:r>
              <a:rPr lang="cs-CZ" dirty="0" err="1" smtClean="0"/>
              <a:t>medi</a:t>
            </a:r>
            <a:r>
              <a:rPr lang="cs-CZ" dirty="0" err="1" smtClean="0">
                <a:solidFill>
                  <a:srgbClr val="0070C0"/>
                </a:solidFill>
              </a:rPr>
              <a:t>anam</a:t>
            </a:r>
            <a:endParaRPr lang="cs-CZ" dirty="0">
              <a:solidFill>
                <a:srgbClr val="0070C0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in + palatum </a:t>
            </a:r>
            <a:r>
              <a:rPr lang="cs-CZ" dirty="0" err="1"/>
              <a:t>durum</a:t>
            </a:r>
            <a:r>
              <a:rPr lang="cs-CZ" dirty="0"/>
              <a:t> (</a:t>
            </a:r>
            <a:r>
              <a:rPr lang="cs-CZ" dirty="0" err="1"/>
              <a:t>position</a:t>
            </a:r>
            <a:r>
              <a:rPr lang="cs-CZ" dirty="0"/>
              <a:t>)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in</a:t>
            </a:r>
            <a:r>
              <a:rPr lang="cs-CZ" dirty="0"/>
              <a:t> </a:t>
            </a:r>
            <a:r>
              <a:rPr lang="cs-CZ" dirty="0" err="1"/>
              <a:t>palat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/>
              <a:t> </a:t>
            </a:r>
            <a:r>
              <a:rPr lang="cs-CZ" dirty="0" err="1"/>
              <a:t>dur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err="1"/>
              <a:t>fractura</a:t>
            </a:r>
            <a:r>
              <a:rPr lang="cs-CZ" dirty="0"/>
              <a:t> + </a:t>
            </a:r>
            <a:r>
              <a:rPr lang="cs-CZ" dirty="0" err="1"/>
              <a:t>tibia</a:t>
            </a:r>
            <a:r>
              <a:rPr lang="cs-CZ" dirty="0"/>
              <a:t> </a:t>
            </a:r>
            <a:r>
              <a:rPr lang="cs-CZ" dirty="0" err="1"/>
              <a:t>dextra</a:t>
            </a:r>
            <a:endParaRPr lang="cs-CZ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 err="1">
                <a:solidFill>
                  <a:schemeClr val="accent1"/>
                </a:solidFill>
              </a:rPr>
              <a:t>fractura</a:t>
            </a:r>
            <a:r>
              <a:rPr lang="cs-CZ" dirty="0"/>
              <a:t> </a:t>
            </a:r>
            <a:r>
              <a:rPr lang="cs-CZ" dirty="0" err="1"/>
              <a:t>tibi</a:t>
            </a:r>
            <a:r>
              <a:rPr lang="cs-CZ" dirty="0" err="1">
                <a:solidFill>
                  <a:schemeClr val="accent1"/>
                </a:solidFill>
              </a:rPr>
              <a:t>ae</a:t>
            </a:r>
            <a:r>
              <a:rPr lang="cs-CZ" dirty="0"/>
              <a:t> </a:t>
            </a:r>
            <a:r>
              <a:rPr lang="cs-CZ" dirty="0" err="1" smtClean="0"/>
              <a:t>dextr</a:t>
            </a:r>
            <a:r>
              <a:rPr lang="cs-CZ" dirty="0" err="1" smtClean="0">
                <a:solidFill>
                  <a:schemeClr val="accent1"/>
                </a:solidFill>
              </a:rPr>
              <a:t>ae</a:t>
            </a:r>
            <a:endParaRPr lang="cs-CZ" dirty="0" smtClean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smtClean="0"/>
              <a:t>cum + </a:t>
            </a:r>
            <a:r>
              <a:rPr lang="cs-CZ" dirty="0" err="1" smtClean="0"/>
              <a:t>methodus</a:t>
            </a:r>
            <a:r>
              <a:rPr lang="cs-CZ" dirty="0" smtClean="0"/>
              <a:t> nova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</a:rPr>
              <a:t>cum</a:t>
            </a:r>
            <a:r>
              <a:rPr lang="cs-CZ" dirty="0" smtClean="0"/>
              <a:t> </a:t>
            </a:r>
            <a:r>
              <a:rPr lang="cs-CZ" dirty="0" err="1"/>
              <a:t>method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cs-CZ" dirty="0"/>
              <a:t> nov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</a:rPr>
              <a:t>a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err="1"/>
              <a:t>propter</a:t>
            </a:r>
            <a:r>
              <a:rPr lang="cs-CZ" dirty="0"/>
              <a:t> + diabetes </a:t>
            </a:r>
            <a:r>
              <a:rPr lang="cs-CZ" dirty="0" err="1"/>
              <a:t>mellitus</a:t>
            </a:r>
            <a:endParaRPr lang="cs-CZ" dirty="0"/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dirty="0" err="1">
                <a:solidFill>
                  <a:srgbClr val="0070C0"/>
                </a:solidFill>
              </a:rPr>
              <a:t>propter</a:t>
            </a:r>
            <a:r>
              <a:rPr lang="cs-CZ" dirty="0"/>
              <a:t> </a:t>
            </a:r>
            <a:r>
              <a:rPr lang="cs-CZ" dirty="0" err="1"/>
              <a:t>diabet</a:t>
            </a:r>
            <a:r>
              <a:rPr lang="cs-CZ" dirty="0" err="1">
                <a:solidFill>
                  <a:srgbClr val="0070C0"/>
                </a:solidFill>
              </a:rPr>
              <a:t>am</a:t>
            </a:r>
            <a:r>
              <a:rPr lang="cs-CZ" dirty="0"/>
              <a:t> </a:t>
            </a:r>
            <a:r>
              <a:rPr lang="cs-CZ" dirty="0" err="1"/>
              <a:t>mellit</a:t>
            </a:r>
            <a:r>
              <a:rPr lang="cs-CZ" dirty="0" err="1">
                <a:solidFill>
                  <a:srgbClr val="0070C0"/>
                </a:solidFill>
              </a:rPr>
              <a:t>um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31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3564</TotalTime>
  <Words>597</Words>
  <Application>Microsoft Office PowerPoint</Application>
  <PresentationFormat>Předvádění na obrazovce (4:3)</PresentationFormat>
  <Paragraphs>121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Basic medical terminology</vt:lpstr>
      <vt:lpstr>Revision</vt:lpstr>
      <vt:lpstr>Noun + adjective = agreed attribute</vt:lpstr>
      <vt:lpstr>Prezentace aplikace PowerPoint</vt:lpstr>
      <vt:lpstr>Noun + adjective = agreed attribute</vt:lpstr>
      <vt:lpstr>Noun + adjective = agreed attribute</vt:lpstr>
      <vt:lpstr>Decide on declension and paradigm</vt:lpstr>
      <vt:lpstr>Connect nouns with adjectives</vt:lpstr>
      <vt:lpstr>Connect</vt:lpstr>
      <vt:lpstr>Give the gender, case and number of the nouns</vt:lpstr>
      <vt:lpstr>Decide what is correct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Ajectives and nouns</dc:title>
  <dc:creator>Ševčíková Tereza</dc:creator>
  <cp:lastModifiedBy>user</cp:lastModifiedBy>
  <cp:revision>37</cp:revision>
  <dcterms:created xsi:type="dcterms:W3CDTF">2015-10-22T08:02:17Z</dcterms:created>
  <dcterms:modified xsi:type="dcterms:W3CDTF">2019-10-13T20:14:16Z</dcterms:modified>
</cp:coreProperties>
</file>