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9"/>
  </p:notesMasterIdLst>
  <p:handoutMasterIdLst>
    <p:handoutMasterId r:id="rId60"/>
  </p:handoutMasterIdLst>
  <p:sldIdLst>
    <p:sldId id="256" r:id="rId2"/>
    <p:sldId id="257" r:id="rId3"/>
    <p:sldId id="260" r:id="rId4"/>
    <p:sldId id="308" r:id="rId5"/>
    <p:sldId id="261" r:id="rId6"/>
    <p:sldId id="328" r:id="rId7"/>
    <p:sldId id="263" r:id="rId8"/>
    <p:sldId id="299" r:id="rId9"/>
    <p:sldId id="309" r:id="rId10"/>
    <p:sldId id="264" r:id="rId11"/>
    <p:sldId id="258" r:id="rId12"/>
    <p:sldId id="300" r:id="rId13"/>
    <p:sldId id="327" r:id="rId14"/>
    <p:sldId id="278" r:id="rId15"/>
    <p:sldId id="279" r:id="rId16"/>
    <p:sldId id="302" r:id="rId17"/>
    <p:sldId id="304" r:id="rId18"/>
    <p:sldId id="310" r:id="rId19"/>
    <p:sldId id="311" r:id="rId20"/>
    <p:sldId id="312" r:id="rId21"/>
    <p:sldId id="313" r:id="rId22"/>
    <p:sldId id="314" r:id="rId23"/>
    <p:sldId id="315" r:id="rId24"/>
    <p:sldId id="305" r:id="rId25"/>
    <p:sldId id="306" r:id="rId26"/>
    <p:sldId id="307" r:id="rId27"/>
    <p:sldId id="268" r:id="rId28"/>
    <p:sldId id="323" r:id="rId29"/>
    <p:sldId id="324" r:id="rId30"/>
    <p:sldId id="326" r:id="rId31"/>
    <p:sldId id="303" r:id="rId32"/>
    <p:sldId id="266" r:id="rId33"/>
    <p:sldId id="265" r:id="rId34"/>
    <p:sldId id="270" r:id="rId35"/>
    <p:sldId id="320" r:id="rId36"/>
    <p:sldId id="321" r:id="rId37"/>
    <p:sldId id="322" r:id="rId38"/>
    <p:sldId id="271" r:id="rId39"/>
    <p:sldId id="269" r:id="rId40"/>
    <p:sldId id="298" r:id="rId41"/>
    <p:sldId id="274" r:id="rId42"/>
    <p:sldId id="275" r:id="rId43"/>
    <p:sldId id="276" r:id="rId44"/>
    <p:sldId id="267" r:id="rId45"/>
    <p:sldId id="272" r:id="rId46"/>
    <p:sldId id="273" r:id="rId47"/>
    <p:sldId id="329" r:id="rId48"/>
    <p:sldId id="316" r:id="rId49"/>
    <p:sldId id="317" r:id="rId50"/>
    <p:sldId id="318" r:id="rId51"/>
    <p:sldId id="319" r:id="rId52"/>
    <p:sldId id="330" r:id="rId53"/>
    <p:sldId id="331" r:id="rId54"/>
    <p:sldId id="332" r:id="rId55"/>
    <p:sldId id="333" r:id="rId56"/>
    <p:sldId id="262" r:id="rId57"/>
    <p:sldId id="259" r:id="rId5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áš Kašpárek" initials="TK" lastIdx="1" clrIdx="0">
    <p:extLst>
      <p:ext uri="{19B8F6BF-5375-455C-9EA6-DF929625EA0E}">
        <p15:presenceInfo xmlns:p15="http://schemas.microsoft.com/office/powerpoint/2012/main" userId="Tomáš Kašpár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7" autoAdjust="0"/>
    <p:restoredTop sz="96754" autoAdjust="0"/>
  </p:normalViewPr>
  <p:slideViewPr>
    <p:cSldViewPr snapToGrid="0">
      <p:cViewPr varScale="1">
        <p:scale>
          <a:sx n="101" d="100"/>
          <a:sy n="101" d="100"/>
        </p:scale>
        <p:origin x="200" y="7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obrázek snímku 1">
            <a:extLst>
              <a:ext uri="{FF2B5EF4-FFF2-40B4-BE49-F238E27FC236}">
                <a16:creationId xmlns:a16="http://schemas.microsoft.com/office/drawing/2014/main" id="{1217770A-2039-4B43-847A-A00882EB9E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Zástupný symbol pro poznámky 2">
            <a:extLst>
              <a:ext uri="{FF2B5EF4-FFF2-40B4-BE49-F238E27FC236}">
                <a16:creationId xmlns:a16="http://schemas.microsoft.com/office/drawing/2014/main" id="{AD8A2668-3F5F-5C47-AA8A-37BB55D47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a:t>Výraz „ego-dystonic experience“ („netolerované prožívání“) mi poradil známý, psycholog, prosím přesto autora o ověření</a:t>
            </a:r>
          </a:p>
        </p:txBody>
      </p:sp>
      <p:sp>
        <p:nvSpPr>
          <p:cNvPr id="78852" name="Zástupný symbol pro číslo snímku 3">
            <a:extLst>
              <a:ext uri="{FF2B5EF4-FFF2-40B4-BE49-F238E27FC236}">
                <a16:creationId xmlns:a16="http://schemas.microsoft.com/office/drawing/2014/main" id="{6C45C421-85F0-A348-8C66-DFE29E5A8E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E8D13E-86D3-1344-B40C-DA966E398147}" type="slidenum">
              <a:rPr lang="cs-CZ" altLang="cs-CZ"/>
              <a:pPr eaLnBrk="1" hangingPunct="1"/>
              <a:t>4</a:t>
            </a:fld>
            <a:endParaRPr lang="cs-CZ" altLang="cs-CZ"/>
          </a:p>
        </p:txBody>
      </p:sp>
    </p:spTree>
    <p:extLst>
      <p:ext uri="{BB962C8B-B14F-4D97-AF65-F5344CB8AC3E}">
        <p14:creationId xmlns:p14="http://schemas.microsoft.com/office/powerpoint/2010/main" val="1929100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Jméno předkládajícího proděkana s tituly</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Jméno předkládajícího proděkana s tituly</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nímek MUNI">
    <p:bg>
      <p:bgRef idx="1001">
        <a:schemeClr val="bg2"/>
      </p:bgRef>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FBE0B78-FC15-8C43-8794-278D33D54307}"/>
              </a:ext>
            </a:extLst>
          </p:cNvPr>
          <p:cNvSpPr txBox="1"/>
          <p:nvPr userDrawn="1"/>
        </p:nvSpPr>
        <p:spPr>
          <a:xfrm>
            <a:off x="0" y="3429000"/>
            <a:ext cx="12192000" cy="707886"/>
          </a:xfrm>
          <a:prstGeom prst="rect">
            <a:avLst/>
          </a:prstGeom>
          <a:noFill/>
        </p:spPr>
        <p:txBody>
          <a:bodyPr wrap="square" rtlCol="0">
            <a:spAutoFit/>
          </a:bodyPr>
          <a:lstStyle/>
          <a:p>
            <a:pPr algn="ctr"/>
            <a:r>
              <a:rPr lang="cs-CZ" sz="4000"/>
              <a:t>Děkuji za pozornost</a:t>
            </a:r>
          </a:p>
        </p:txBody>
      </p:sp>
    </p:spTree>
    <p:extLst>
      <p:ext uri="{BB962C8B-B14F-4D97-AF65-F5344CB8AC3E}">
        <p14:creationId xmlns:p14="http://schemas.microsoft.com/office/powerpoint/2010/main" val="213162149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nímek MUNI">
    <p:bg>
      <p:bgRef idx="1001">
        <a:schemeClr val="bg1"/>
      </p:bgRef>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FBE0B78-FC15-8C43-8794-278D33D54307}"/>
              </a:ext>
            </a:extLst>
          </p:cNvPr>
          <p:cNvSpPr txBox="1"/>
          <p:nvPr userDrawn="1"/>
        </p:nvSpPr>
        <p:spPr>
          <a:xfrm>
            <a:off x="0" y="3429000"/>
            <a:ext cx="12192000" cy="707886"/>
          </a:xfrm>
          <a:prstGeom prst="rect">
            <a:avLst/>
          </a:prstGeom>
          <a:noFill/>
        </p:spPr>
        <p:txBody>
          <a:bodyPr wrap="square" rtlCol="0">
            <a:spAutoFit/>
          </a:bodyPr>
          <a:lstStyle/>
          <a:p>
            <a:pPr algn="ctr"/>
            <a:r>
              <a:rPr lang="cs-CZ" sz="4000">
                <a:solidFill>
                  <a:srgbClr val="0000DC"/>
                </a:solidFill>
              </a:rPr>
              <a:t>Děkuji za pozornost</a:t>
            </a:r>
          </a:p>
        </p:txBody>
      </p:sp>
    </p:spTree>
    <p:extLst>
      <p:ext uri="{BB962C8B-B14F-4D97-AF65-F5344CB8AC3E}">
        <p14:creationId xmlns:p14="http://schemas.microsoft.com/office/powerpoint/2010/main" val="81951774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401" y="3690938"/>
            <a:ext cx="10352617" cy="1528762"/>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895352" y="1906588"/>
            <a:ext cx="5099049" cy="43116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906588"/>
            <a:ext cx="5099051" cy="43116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788601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3">
            <a:extLst>
              <a:ext uri="{FF2B5EF4-FFF2-40B4-BE49-F238E27FC236}">
                <a16:creationId xmlns:a16="http://schemas.microsoft.com/office/drawing/2014/main" id="{1B2E2489-6B37-D242-B113-18846E0CE012}"/>
              </a:ext>
            </a:extLst>
          </p:cNvPr>
          <p:cNvSpPr>
            <a:spLocks noGrp="1"/>
          </p:cNvSpPr>
          <p:nvPr>
            <p:ph type="dt" sz="half" idx="10"/>
          </p:nvPr>
        </p:nvSpPr>
        <p:spPr/>
        <p:txBody>
          <a:bodyPr/>
          <a:lstStyle>
            <a:lvl1pPr>
              <a:defRPr/>
            </a:lvl1pPr>
          </a:lstStyle>
          <a:p>
            <a:pPr>
              <a:defRPr/>
            </a:pPr>
            <a:endParaRPr lang="en-US" altLang="cs-CZ"/>
          </a:p>
        </p:txBody>
      </p:sp>
      <p:sp>
        <p:nvSpPr>
          <p:cNvPr id="3" name="Zástupný symbol pro zápatí 2">
            <a:extLst>
              <a:ext uri="{FF2B5EF4-FFF2-40B4-BE49-F238E27FC236}">
                <a16:creationId xmlns:a16="http://schemas.microsoft.com/office/drawing/2014/main" id="{B3E92068-D6C5-AD4E-A853-4ED1426C059E}"/>
              </a:ext>
            </a:extLst>
          </p:cNvPr>
          <p:cNvSpPr>
            <a:spLocks noGrp="1"/>
          </p:cNvSpPr>
          <p:nvPr>
            <p:ph type="ftr" sz="quarter" idx="11"/>
          </p:nvPr>
        </p:nvSpPr>
        <p:spPr/>
        <p:txBody>
          <a:bodyPr/>
          <a:lstStyle>
            <a:lvl1pPr>
              <a:defRPr/>
            </a:lvl1pPr>
          </a:lstStyle>
          <a:p>
            <a:pPr>
              <a:defRPr/>
            </a:pPr>
            <a:endParaRPr lang="en-US" altLang="cs-CZ"/>
          </a:p>
        </p:txBody>
      </p:sp>
      <p:sp>
        <p:nvSpPr>
          <p:cNvPr id="4" name="Zástupný symbol pro číslo snímku 22">
            <a:extLst>
              <a:ext uri="{FF2B5EF4-FFF2-40B4-BE49-F238E27FC236}">
                <a16:creationId xmlns:a16="http://schemas.microsoft.com/office/drawing/2014/main" id="{B9CF6874-2F51-2542-84E2-C6D62ECDD58C}"/>
              </a:ext>
            </a:extLst>
          </p:cNvPr>
          <p:cNvSpPr>
            <a:spLocks noGrp="1"/>
          </p:cNvSpPr>
          <p:nvPr>
            <p:ph type="sldNum" sz="quarter" idx="12"/>
          </p:nvPr>
        </p:nvSpPr>
        <p:spPr/>
        <p:txBody>
          <a:bodyPr/>
          <a:lstStyle>
            <a:lvl1pPr>
              <a:defRPr/>
            </a:lvl1pPr>
          </a:lstStyle>
          <a:p>
            <a:fld id="{48FDF36F-E6C9-AD48-B60D-2B0DD3B96F6E}" type="slidenum">
              <a:rPr lang="en-US" altLang="cs-CZ"/>
              <a:pPr/>
              <a:t>‹#›</a:t>
            </a:fld>
            <a:endParaRPr lang="en-US" altLang="cs-CZ"/>
          </a:p>
        </p:txBody>
      </p:sp>
    </p:spTree>
    <p:extLst>
      <p:ext uri="{BB962C8B-B14F-4D97-AF65-F5344CB8AC3E}">
        <p14:creationId xmlns:p14="http://schemas.microsoft.com/office/powerpoint/2010/main" val="41132709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lang="cs-CZ"/>
              <a:t>Kliknutím lze upravit styl.</a:t>
            </a:r>
            <a:endParaRPr lang="en-US"/>
          </a:p>
        </p:txBody>
      </p:sp>
      <p:sp>
        <p:nvSpPr>
          <p:cNvPr id="3" name="Zástupný symbol pro datum 13">
            <a:extLst>
              <a:ext uri="{FF2B5EF4-FFF2-40B4-BE49-F238E27FC236}">
                <a16:creationId xmlns:a16="http://schemas.microsoft.com/office/drawing/2014/main" id="{0016A0CA-B0FB-3B4D-8A79-0B07D479AB9F}"/>
              </a:ext>
            </a:extLst>
          </p:cNvPr>
          <p:cNvSpPr>
            <a:spLocks noGrp="1"/>
          </p:cNvSpPr>
          <p:nvPr>
            <p:ph type="dt" sz="half" idx="10"/>
          </p:nvPr>
        </p:nvSpPr>
        <p:spPr/>
        <p:txBody>
          <a:bodyPr/>
          <a:lstStyle>
            <a:lvl1pPr>
              <a:defRPr/>
            </a:lvl1pPr>
          </a:lstStyle>
          <a:p>
            <a:pPr>
              <a:defRPr/>
            </a:pPr>
            <a:endParaRPr lang="en-US" altLang="cs-CZ"/>
          </a:p>
        </p:txBody>
      </p:sp>
      <p:sp>
        <p:nvSpPr>
          <p:cNvPr id="4" name="Zástupný symbol pro zápatí 2">
            <a:extLst>
              <a:ext uri="{FF2B5EF4-FFF2-40B4-BE49-F238E27FC236}">
                <a16:creationId xmlns:a16="http://schemas.microsoft.com/office/drawing/2014/main" id="{9497F57F-1C2A-4048-B423-AC20CD14E827}"/>
              </a:ext>
            </a:extLst>
          </p:cNvPr>
          <p:cNvSpPr>
            <a:spLocks noGrp="1"/>
          </p:cNvSpPr>
          <p:nvPr>
            <p:ph type="ftr" sz="quarter" idx="11"/>
          </p:nvPr>
        </p:nvSpPr>
        <p:spPr/>
        <p:txBody>
          <a:bodyPr/>
          <a:lstStyle>
            <a:lvl1pPr>
              <a:defRPr/>
            </a:lvl1pPr>
          </a:lstStyle>
          <a:p>
            <a:pPr>
              <a:defRPr/>
            </a:pPr>
            <a:endParaRPr lang="en-US" altLang="cs-CZ"/>
          </a:p>
        </p:txBody>
      </p:sp>
      <p:sp>
        <p:nvSpPr>
          <p:cNvPr id="5" name="Zástupný symbol pro číslo snímku 22">
            <a:extLst>
              <a:ext uri="{FF2B5EF4-FFF2-40B4-BE49-F238E27FC236}">
                <a16:creationId xmlns:a16="http://schemas.microsoft.com/office/drawing/2014/main" id="{17BB4A53-4AB0-6B4C-9C04-56EDD8F9F71D}"/>
              </a:ext>
            </a:extLst>
          </p:cNvPr>
          <p:cNvSpPr>
            <a:spLocks noGrp="1"/>
          </p:cNvSpPr>
          <p:nvPr>
            <p:ph type="sldNum" sz="quarter" idx="12"/>
          </p:nvPr>
        </p:nvSpPr>
        <p:spPr/>
        <p:txBody>
          <a:bodyPr/>
          <a:lstStyle>
            <a:lvl1pPr>
              <a:defRPr/>
            </a:lvl1pPr>
          </a:lstStyle>
          <a:p>
            <a:fld id="{5F8D6C8C-1208-9D49-A0CC-F656B11529C6}" type="slidenum">
              <a:rPr lang="en-US" altLang="cs-CZ"/>
              <a:pPr/>
              <a:t>‹#›</a:t>
            </a:fld>
            <a:endParaRPr lang="en-US" altLang="cs-CZ"/>
          </a:p>
        </p:txBody>
      </p:sp>
    </p:spTree>
    <p:extLst>
      <p:ext uri="{BB962C8B-B14F-4D97-AF65-F5344CB8AC3E}">
        <p14:creationId xmlns:p14="http://schemas.microsoft.com/office/powerpoint/2010/main" val="226802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Jméno předkládajícího proděkana s tituly</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Jméno předkládajícího proděkana s tituly</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p:txBody>
      </p:sp>
      <p:sp>
        <p:nvSpPr>
          <p:cNvPr id="4" name="Zástupný symbol pro zápatí 3"/>
          <p:cNvSpPr>
            <a:spLocks noGrp="1"/>
          </p:cNvSpPr>
          <p:nvPr>
            <p:ph type="ftr" sz="quarter" idx="10"/>
          </p:nvPr>
        </p:nvSpPr>
        <p:spPr/>
        <p:txBody>
          <a:bodyPr/>
          <a:lstStyle>
            <a:lvl1pPr>
              <a:defRPr sz="1200"/>
            </a:lvl1pPr>
          </a:lstStyle>
          <a:p>
            <a:r>
              <a:rPr lang="cs-CZ"/>
              <a:t>Jméno předkládajícího proděkana s tituly</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Jméno předkládajícího proděkana s tituly</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Jméno předkládajícího proděkana s tituly</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 id="2147483696" r:id="rId17"/>
    <p:sldLayoutId id="2147483697" r:id="rId18"/>
    <p:sldLayoutId id="2147483698" r:id="rId19"/>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8" Type="http://schemas.openxmlformats.org/officeDocument/2006/relationships/hyperlink" Target="https://www.youtube.com/watch?v=Ii2FHbtVJzc" TargetMode="External"/><Relationship Id="rId13" Type="http://schemas.openxmlformats.org/officeDocument/2006/relationships/hyperlink" Target="https://www.youtube.com/watch?v=_jOuqAcgMrA" TargetMode="External"/><Relationship Id="rId3" Type="http://schemas.openxmlformats.org/officeDocument/2006/relationships/hyperlink" Target="https://www.youtube.com/watch?v=zA-fqvC02oM" TargetMode="External"/><Relationship Id="rId7" Type="http://schemas.openxmlformats.org/officeDocument/2006/relationships/hyperlink" Target="https://www.youtube.com/watch?v=hwz9M2jZi_o" TargetMode="External"/><Relationship Id="rId12" Type="http://schemas.openxmlformats.org/officeDocument/2006/relationships/hyperlink" Target="https://www.youtube.com/watch?v=syM6XYzht20" TargetMode="External"/><Relationship Id="rId2" Type="http://schemas.openxmlformats.org/officeDocument/2006/relationships/hyperlink" Target="https://www.youtube.com/watch?v=4YhpWZCdiZc" TargetMode="External"/><Relationship Id="rId1" Type="http://schemas.openxmlformats.org/officeDocument/2006/relationships/slideLayout" Target="../slideLayouts/slideLayout3.xml"/><Relationship Id="rId6" Type="http://schemas.openxmlformats.org/officeDocument/2006/relationships/hyperlink" Target="https://www.youtube.com/watch?v=lJH1AoVuVS0" TargetMode="External"/><Relationship Id="rId11" Type="http://schemas.openxmlformats.org/officeDocument/2006/relationships/hyperlink" Target="https://www.youtube.com/watch?v=xMwOLoPFKlM" TargetMode="External"/><Relationship Id="rId5" Type="http://schemas.openxmlformats.org/officeDocument/2006/relationships/hyperlink" Target="https://www.youtube.com/watch?v=ZB28gfSmz1Y" TargetMode="External"/><Relationship Id="rId10" Type="http://schemas.openxmlformats.org/officeDocument/2006/relationships/hyperlink" Target="https://www.youtube.com/watch?v=_s1lzxHRO4U" TargetMode="External"/><Relationship Id="rId4" Type="http://schemas.openxmlformats.org/officeDocument/2006/relationships/hyperlink" Target="https://www.youtube.com/watch?v=0tn8xLQY53U" TargetMode="External"/><Relationship Id="rId9" Type="http://schemas.openxmlformats.org/officeDocument/2006/relationships/hyperlink" Target="https://www.youtube.com/watch?v=9YaS_4tXBNU" TargetMode="External"/><Relationship Id="rId14" Type="http://schemas.openxmlformats.org/officeDocument/2006/relationships/hyperlink" Target="https://www.youtube.com/watch?v=A-m_aIQfXZA"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Psychopathology</a:t>
            </a:r>
            <a:r>
              <a:rPr lang="cs-CZ" dirty="0"/>
              <a:t> </a:t>
            </a:r>
          </a:p>
        </p:txBody>
      </p:sp>
      <p:sp>
        <p:nvSpPr>
          <p:cNvPr id="3" name="Podnadpis 2"/>
          <p:cNvSpPr>
            <a:spLocks noGrp="1"/>
          </p:cNvSpPr>
          <p:nvPr>
            <p:ph type="subTitle" idx="1"/>
          </p:nvPr>
        </p:nvSpPr>
        <p:spPr>
          <a:xfrm>
            <a:off x="398502" y="4116402"/>
            <a:ext cx="11361600" cy="1149661"/>
          </a:xfrm>
        </p:spPr>
        <p:txBody>
          <a:bodyPr/>
          <a:lstStyle/>
          <a:p>
            <a:r>
              <a:rPr lang="en-US" dirty="0"/>
              <a:t>Seminars from Psychiatry - VLA</a:t>
            </a:r>
          </a:p>
          <a:p>
            <a:endParaRPr lang="en-US" dirty="0"/>
          </a:p>
          <a:p>
            <a:r>
              <a:rPr lang="en-US" dirty="0"/>
              <a:t>Prof. </a:t>
            </a:r>
            <a:r>
              <a:rPr lang="en-US" dirty="0" err="1"/>
              <a:t>MUDr</a:t>
            </a:r>
            <a:r>
              <a:rPr lang="en-US"/>
              <a:t>. Tomáš Kašpárek Ph.D. </a:t>
            </a:r>
          </a:p>
        </p:txBody>
      </p:sp>
    </p:spTree>
    <p:extLst>
      <p:ext uri="{BB962C8B-B14F-4D97-AF65-F5344CB8AC3E}">
        <p14:creationId xmlns:p14="http://schemas.microsoft.com/office/powerpoint/2010/main" val="134823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5">
            <a:extLst>
              <a:ext uri="{FF2B5EF4-FFF2-40B4-BE49-F238E27FC236}">
                <a16:creationId xmlns:a16="http://schemas.microsoft.com/office/drawing/2014/main" id="{FA747E9F-BFE0-7D45-83C0-E1CB9D0B1065}"/>
              </a:ext>
            </a:extLst>
          </p:cNvPr>
          <p:cNvSpPr>
            <a:spLocks noGrp="1"/>
          </p:cNvSpPr>
          <p:nvPr>
            <p:ph type="ftr" sz="quarter" idx="10"/>
          </p:nvPr>
        </p:nvSpPr>
        <p:spPr/>
        <p:txBody>
          <a:bodyPr/>
          <a:lstStyle/>
          <a:p>
            <a:r>
              <a:rPr lang="cs-CZ" dirty="0"/>
              <a:t>Prof. MUDr. Tomáš Kašpárek, Ph.D.</a:t>
            </a:r>
          </a:p>
        </p:txBody>
      </p:sp>
      <p:sp>
        <p:nvSpPr>
          <p:cNvPr id="3" name="Nadpis 2">
            <a:extLst>
              <a:ext uri="{FF2B5EF4-FFF2-40B4-BE49-F238E27FC236}">
                <a16:creationId xmlns:a16="http://schemas.microsoft.com/office/drawing/2014/main" id="{AA84791E-0162-124A-BBD7-DBF3631C7598}"/>
              </a:ext>
            </a:extLst>
          </p:cNvPr>
          <p:cNvSpPr>
            <a:spLocks noGrp="1"/>
          </p:cNvSpPr>
          <p:nvPr>
            <p:ph type="title"/>
          </p:nvPr>
        </p:nvSpPr>
        <p:spPr/>
        <p:txBody>
          <a:bodyPr/>
          <a:lstStyle/>
          <a:p>
            <a:r>
              <a:rPr lang="cs-CZ" err="1"/>
              <a:t>Thought</a:t>
            </a:r>
            <a:r>
              <a:rPr lang="cs-CZ"/>
              <a:t> </a:t>
            </a:r>
            <a:r>
              <a:rPr lang="cs-CZ" err="1"/>
              <a:t>disorders</a:t>
            </a:r>
            <a:endParaRPr lang="cs-CZ"/>
          </a:p>
        </p:txBody>
      </p:sp>
    </p:spTree>
    <p:extLst>
      <p:ext uri="{BB962C8B-B14F-4D97-AF65-F5344CB8AC3E}">
        <p14:creationId xmlns:p14="http://schemas.microsoft.com/office/powerpoint/2010/main" val="193402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6419EE0-1A16-3342-BDEC-142D97DF7E6F}"/>
              </a:ext>
            </a:extLst>
          </p:cNvPr>
          <p:cNvSpPr>
            <a:spLocks noGrp="1" noChangeArrowheads="1"/>
          </p:cNvSpPr>
          <p:nvPr>
            <p:ph type="title"/>
          </p:nvPr>
        </p:nvSpPr>
        <p:spPr/>
        <p:txBody>
          <a:bodyPr/>
          <a:lstStyle/>
          <a:p>
            <a:r>
              <a:rPr lang="en-GB" altLang="cs-CZ"/>
              <a:t>Quantitative disturbances: Speed</a:t>
            </a:r>
            <a:endParaRPr lang="cs-CZ" altLang="cs-CZ"/>
          </a:p>
        </p:txBody>
      </p:sp>
      <p:sp>
        <p:nvSpPr>
          <p:cNvPr id="8195" name="Rectangle 3">
            <a:extLst>
              <a:ext uri="{FF2B5EF4-FFF2-40B4-BE49-F238E27FC236}">
                <a16:creationId xmlns:a16="http://schemas.microsoft.com/office/drawing/2014/main" id="{879D78F4-E534-1542-BE38-46AC16624EF6}"/>
              </a:ext>
            </a:extLst>
          </p:cNvPr>
          <p:cNvSpPr>
            <a:spLocks noGrp="1" noChangeArrowheads="1"/>
          </p:cNvSpPr>
          <p:nvPr>
            <p:ph idx="1"/>
          </p:nvPr>
        </p:nvSpPr>
        <p:spPr/>
        <p:txBody>
          <a:bodyPr>
            <a:normAutofit/>
          </a:bodyPr>
          <a:lstStyle/>
          <a:p>
            <a:r>
              <a:rPr lang="en-GB" altLang="cs-CZ"/>
              <a:t>Decrease</a:t>
            </a:r>
          </a:p>
          <a:p>
            <a:pPr lvl="1"/>
            <a:r>
              <a:rPr lang="en-GB" altLang="cs-CZ"/>
              <a:t>slowing of the flow of associations, slowed and diminished verbal production (</a:t>
            </a:r>
            <a:r>
              <a:rPr lang="en-GB" altLang="cs-CZ" err="1"/>
              <a:t>bradypsychism</a:t>
            </a:r>
            <a:r>
              <a:rPr lang="en-GB" altLang="cs-CZ"/>
              <a:t>)</a:t>
            </a:r>
          </a:p>
          <a:p>
            <a:pPr lvl="1"/>
            <a:r>
              <a:rPr lang="en-GB" altLang="cs-CZ"/>
              <a:t>blocking of thoughts - cessation of the flow of associations ( patient stops the verbal production without any recognisable impulse from surroundings)</a:t>
            </a:r>
          </a:p>
          <a:p>
            <a:r>
              <a:rPr lang="en-GB" altLang="cs-CZ"/>
              <a:t>Increase</a:t>
            </a:r>
          </a:p>
          <a:p>
            <a:pPr lvl="1"/>
            <a:r>
              <a:rPr lang="en-GB" altLang="cs-CZ"/>
              <a:t>flight of thoughts: excessive speed of thinking manifested as extreme speed in speech (= logorrhoea)</a:t>
            </a:r>
          </a:p>
          <a:p>
            <a:pPr lvl="1"/>
            <a:endParaRPr lang="en-GB" altLang="cs-CZ"/>
          </a:p>
          <a:p>
            <a:pPr lvl="1"/>
            <a:endParaRPr lang="en-GB" altLang="cs-CZ"/>
          </a:p>
        </p:txBody>
      </p:sp>
      <p:sp>
        <p:nvSpPr>
          <p:cNvPr id="4" name="Zástupný symbol pro zápatí 5">
            <a:extLst>
              <a:ext uri="{FF2B5EF4-FFF2-40B4-BE49-F238E27FC236}">
                <a16:creationId xmlns:a16="http://schemas.microsoft.com/office/drawing/2014/main" id="{6C0B6020-7E1D-9843-89DB-608765DD1FE3}"/>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376222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6773C81-D98E-2A48-9CBA-AD7FFAE808A7}"/>
              </a:ext>
            </a:extLst>
          </p:cNvPr>
          <p:cNvSpPr>
            <a:spLocks noGrp="1" noChangeArrowheads="1"/>
          </p:cNvSpPr>
          <p:nvPr>
            <p:ph type="title"/>
          </p:nvPr>
        </p:nvSpPr>
        <p:spPr/>
        <p:txBody>
          <a:bodyPr/>
          <a:lstStyle/>
          <a:p>
            <a:r>
              <a:rPr lang="cs-CZ" altLang="cs-CZ" err="1"/>
              <a:t>Quantitative</a:t>
            </a:r>
            <a:r>
              <a:rPr lang="cs-CZ" altLang="cs-CZ"/>
              <a:t> </a:t>
            </a:r>
            <a:r>
              <a:rPr lang="cs-CZ" altLang="cs-CZ" err="1"/>
              <a:t>disturbances</a:t>
            </a:r>
            <a:r>
              <a:rPr lang="cs-CZ" altLang="cs-CZ"/>
              <a:t>: </a:t>
            </a:r>
            <a:r>
              <a:rPr lang="cs-CZ" altLang="cs-CZ" err="1"/>
              <a:t>Structure</a:t>
            </a:r>
            <a:endParaRPr lang="cs-CZ" altLang="cs-CZ"/>
          </a:p>
        </p:txBody>
      </p:sp>
      <p:sp>
        <p:nvSpPr>
          <p:cNvPr id="10243" name="Rectangle 3">
            <a:extLst>
              <a:ext uri="{FF2B5EF4-FFF2-40B4-BE49-F238E27FC236}">
                <a16:creationId xmlns:a16="http://schemas.microsoft.com/office/drawing/2014/main" id="{69E11474-80E4-844B-BC6C-C5A32EF4F7BF}"/>
              </a:ext>
            </a:extLst>
          </p:cNvPr>
          <p:cNvSpPr>
            <a:spLocks noGrp="1" noChangeArrowheads="1"/>
          </p:cNvSpPr>
          <p:nvPr>
            <p:ph idx="1"/>
          </p:nvPr>
        </p:nvSpPr>
        <p:spPr>
          <a:xfrm>
            <a:off x="720000" y="1435100"/>
            <a:ext cx="10753200" cy="4622800"/>
          </a:xfrm>
        </p:spPr>
        <p:txBody>
          <a:bodyPr>
            <a:normAutofit fontScale="85000" lnSpcReduction="20000"/>
          </a:bodyPr>
          <a:lstStyle/>
          <a:p>
            <a:r>
              <a:rPr lang="en-GB" altLang="cs-CZ" dirty="0"/>
              <a:t>perseverative thinking</a:t>
            </a:r>
          </a:p>
          <a:p>
            <a:pPr lvl="1"/>
            <a:r>
              <a:rPr lang="en-GB" altLang="cs-CZ" dirty="0"/>
              <a:t>involuntary persistence of response to some question or topic, verbigeration - a meaningless repetition of specific word or phrase</a:t>
            </a:r>
          </a:p>
          <a:p>
            <a:r>
              <a:rPr lang="en-GB" altLang="cs-CZ" dirty="0"/>
              <a:t>circumstantiality</a:t>
            </a:r>
          </a:p>
          <a:p>
            <a:pPr lvl="1"/>
            <a:r>
              <a:rPr lang="en-GB" altLang="cs-CZ" dirty="0"/>
              <a:t>indirect speech that is delayed in a reaching the point, characterised by an overinclusion of details</a:t>
            </a:r>
          </a:p>
          <a:p>
            <a:r>
              <a:rPr lang="en-GB" altLang="cs-CZ" dirty="0"/>
              <a:t>tangentiality</a:t>
            </a:r>
          </a:p>
          <a:p>
            <a:pPr lvl="1"/>
            <a:r>
              <a:rPr lang="en-GB" altLang="cs-CZ" dirty="0"/>
              <a:t>patient never gets from desired point to desired goal</a:t>
            </a:r>
          </a:p>
          <a:p>
            <a:r>
              <a:rPr lang="en-US" altLang="cs-CZ" dirty="0"/>
              <a:t>illogical (paralogical) thinking</a:t>
            </a:r>
          </a:p>
          <a:p>
            <a:pPr lvl="1"/>
            <a:r>
              <a:rPr lang="en-US" altLang="cs-CZ" dirty="0"/>
              <a:t>thinking containing </a:t>
            </a:r>
            <a:r>
              <a:rPr lang="en-US" altLang="cs-CZ" dirty="0" err="1"/>
              <a:t>erroneaous</a:t>
            </a:r>
            <a:r>
              <a:rPr lang="en-US" altLang="cs-CZ" dirty="0"/>
              <a:t> conclusions or internal contradiction</a:t>
            </a:r>
          </a:p>
          <a:p>
            <a:r>
              <a:rPr lang="en-US" altLang="cs-CZ" dirty="0"/>
              <a:t>neologism</a:t>
            </a:r>
          </a:p>
          <a:p>
            <a:pPr lvl="1"/>
            <a:r>
              <a:rPr lang="en-US" altLang="cs-CZ" dirty="0"/>
              <a:t>new word created by the patient often by combining syllables or other words</a:t>
            </a:r>
          </a:p>
          <a:p>
            <a:r>
              <a:rPr lang="en-US" altLang="cs-CZ" dirty="0"/>
              <a:t>incoherent thinking</a:t>
            </a:r>
          </a:p>
          <a:p>
            <a:pPr lvl="1"/>
            <a:r>
              <a:rPr lang="en-US" altLang="cs-CZ" dirty="0"/>
              <a:t>thought that is not understandable</a:t>
            </a:r>
          </a:p>
          <a:p>
            <a:pPr lvl="1"/>
            <a:r>
              <a:rPr lang="en-US" altLang="cs-CZ" dirty="0"/>
              <a:t>word salad: incoherent mixture of words and phrases</a:t>
            </a:r>
          </a:p>
        </p:txBody>
      </p:sp>
      <p:sp>
        <p:nvSpPr>
          <p:cNvPr id="4" name="Zástupný symbol pro zápatí 5">
            <a:extLst>
              <a:ext uri="{FF2B5EF4-FFF2-40B4-BE49-F238E27FC236}">
                <a16:creationId xmlns:a16="http://schemas.microsoft.com/office/drawing/2014/main" id="{5FF885F1-B8ED-4A40-87B5-60FA4C50A412}"/>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43310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Impairement</a:t>
            </a:r>
            <a:r>
              <a:rPr lang="cs-CZ" dirty="0"/>
              <a:t> </a:t>
            </a:r>
            <a:r>
              <a:rPr lang="cs-CZ" dirty="0" err="1"/>
              <a:t>of</a:t>
            </a:r>
            <a:r>
              <a:rPr lang="cs-CZ" dirty="0"/>
              <a:t> </a:t>
            </a:r>
            <a:r>
              <a:rPr lang="cs-CZ" dirty="0" err="1"/>
              <a:t>associations</a:t>
            </a:r>
            <a:r>
              <a:rPr lang="cs-CZ" dirty="0"/>
              <a:t>/</a:t>
            </a:r>
            <a:r>
              <a:rPr lang="cs-CZ" dirty="0" err="1"/>
              <a:t>abstract</a:t>
            </a:r>
            <a:r>
              <a:rPr lang="cs-CZ" dirty="0"/>
              <a:t> </a:t>
            </a:r>
            <a:r>
              <a:rPr lang="cs-CZ" dirty="0" err="1"/>
              <a:t>thinking</a:t>
            </a:r>
            <a:r>
              <a:rPr lang="cs-CZ" dirty="0"/>
              <a:t> - </a:t>
            </a:r>
            <a:r>
              <a:rPr lang="cs-CZ" dirty="0" err="1"/>
              <a:t>semanting</a:t>
            </a:r>
            <a:r>
              <a:rPr lang="cs-CZ" dirty="0"/>
              <a:t> </a:t>
            </a:r>
            <a:r>
              <a:rPr lang="cs-CZ" dirty="0" err="1"/>
              <a:t>priming</a:t>
            </a:r>
            <a:endParaRPr lang="cs-CZ" dirty="0"/>
          </a:p>
        </p:txBody>
      </p:sp>
      <p:sp>
        <p:nvSpPr>
          <p:cNvPr id="3" name="Zástupný symbol pro obsah 2"/>
          <p:cNvSpPr>
            <a:spLocks noGrp="1"/>
          </p:cNvSpPr>
          <p:nvPr>
            <p:ph idx="1"/>
          </p:nvPr>
        </p:nvSpPr>
        <p:spPr/>
        <p:txBody>
          <a:bodyPr/>
          <a:lstStyle/>
          <a:p>
            <a:r>
              <a:rPr lang="cs-CZ" dirty="0" err="1"/>
              <a:t>loosenning</a:t>
            </a:r>
            <a:r>
              <a:rPr lang="cs-CZ" dirty="0"/>
              <a:t> </a:t>
            </a:r>
            <a:r>
              <a:rPr lang="cs-CZ" dirty="0" err="1"/>
              <a:t>of</a:t>
            </a:r>
            <a:r>
              <a:rPr lang="cs-CZ" dirty="0"/>
              <a:t> </a:t>
            </a:r>
            <a:r>
              <a:rPr lang="cs-CZ" dirty="0" err="1"/>
              <a:t>associations</a:t>
            </a:r>
            <a:r>
              <a:rPr lang="cs-CZ" dirty="0"/>
              <a:t>: </a:t>
            </a:r>
            <a:r>
              <a:rPr lang="cs-CZ" dirty="0" err="1"/>
              <a:t>tangentiality</a:t>
            </a:r>
            <a:r>
              <a:rPr lang="cs-CZ" dirty="0"/>
              <a:t>, </a:t>
            </a:r>
            <a:r>
              <a:rPr lang="cs-CZ" dirty="0" err="1"/>
              <a:t>paralogic</a:t>
            </a:r>
            <a:r>
              <a:rPr lang="cs-CZ" dirty="0"/>
              <a:t> </a:t>
            </a:r>
            <a:r>
              <a:rPr lang="cs-CZ" dirty="0" err="1"/>
              <a:t>thoughts</a:t>
            </a:r>
            <a:endParaRPr lang="cs-CZ" dirty="0"/>
          </a:p>
          <a:p>
            <a:r>
              <a:rPr lang="cs-CZ" dirty="0"/>
              <a:t>absence </a:t>
            </a:r>
            <a:r>
              <a:rPr lang="cs-CZ" dirty="0" err="1"/>
              <a:t>of</a:t>
            </a:r>
            <a:r>
              <a:rPr lang="cs-CZ" dirty="0"/>
              <a:t> </a:t>
            </a:r>
            <a:r>
              <a:rPr lang="cs-CZ" dirty="0" err="1"/>
              <a:t>abstraction</a:t>
            </a:r>
            <a:r>
              <a:rPr lang="cs-CZ" dirty="0"/>
              <a:t> - </a:t>
            </a:r>
            <a:r>
              <a:rPr lang="cs-CZ" dirty="0" err="1"/>
              <a:t>hyperconcretism</a:t>
            </a:r>
            <a:endParaRPr lang="cs-CZ" dirty="0"/>
          </a:p>
          <a:p>
            <a:r>
              <a:rPr lang="cs-CZ" dirty="0" err="1"/>
              <a:t>Semantic</a:t>
            </a:r>
            <a:r>
              <a:rPr lang="cs-CZ" dirty="0"/>
              <a:t> </a:t>
            </a:r>
            <a:r>
              <a:rPr lang="cs-CZ" dirty="0" err="1"/>
              <a:t>priming</a:t>
            </a:r>
            <a:r>
              <a:rPr lang="cs-CZ" dirty="0"/>
              <a:t>: </a:t>
            </a:r>
            <a:r>
              <a:rPr lang="cs-CZ" dirty="0" err="1"/>
              <a:t>automatic</a:t>
            </a:r>
            <a:r>
              <a:rPr lang="cs-CZ" dirty="0"/>
              <a:t> (</a:t>
            </a:r>
            <a:r>
              <a:rPr lang="cs-CZ" dirty="0" err="1"/>
              <a:t>implicit</a:t>
            </a:r>
            <a:r>
              <a:rPr lang="cs-CZ" dirty="0"/>
              <a:t>) </a:t>
            </a:r>
            <a:r>
              <a:rPr lang="cs-CZ" dirty="0" err="1"/>
              <a:t>memory</a:t>
            </a:r>
            <a:r>
              <a:rPr lang="cs-CZ" dirty="0"/>
              <a:t> systém</a:t>
            </a:r>
          </a:p>
          <a:p>
            <a:pPr lvl="1"/>
            <a:r>
              <a:rPr lang="cs-CZ" dirty="0" err="1"/>
              <a:t>tunes</a:t>
            </a:r>
            <a:r>
              <a:rPr lang="cs-CZ" dirty="0"/>
              <a:t> </a:t>
            </a:r>
            <a:r>
              <a:rPr lang="cs-CZ" dirty="0" err="1"/>
              <a:t>your</a:t>
            </a:r>
            <a:r>
              <a:rPr lang="cs-CZ" dirty="0"/>
              <a:t> </a:t>
            </a:r>
            <a:r>
              <a:rPr lang="cs-CZ" dirty="0" err="1"/>
              <a:t>associations</a:t>
            </a:r>
            <a:r>
              <a:rPr lang="cs-CZ" dirty="0"/>
              <a:t> </a:t>
            </a:r>
            <a:r>
              <a:rPr lang="cs-CZ" dirty="0" err="1"/>
              <a:t>based</a:t>
            </a:r>
            <a:r>
              <a:rPr lang="cs-CZ" dirty="0"/>
              <a:t> on </a:t>
            </a:r>
            <a:r>
              <a:rPr lang="cs-CZ" dirty="0" err="1"/>
              <a:t>current</a:t>
            </a:r>
            <a:r>
              <a:rPr lang="cs-CZ" dirty="0"/>
              <a:t> </a:t>
            </a:r>
            <a:r>
              <a:rPr lang="cs-CZ" dirty="0" err="1"/>
              <a:t>content</a:t>
            </a:r>
            <a:r>
              <a:rPr lang="cs-CZ" dirty="0"/>
              <a:t> </a:t>
            </a:r>
            <a:r>
              <a:rPr lang="cs-CZ" dirty="0" err="1"/>
              <a:t>of</a:t>
            </a:r>
            <a:r>
              <a:rPr lang="cs-CZ" dirty="0"/>
              <a:t> mind</a:t>
            </a:r>
          </a:p>
          <a:p>
            <a:pPr lvl="1"/>
            <a:r>
              <a:rPr lang="cs-CZ" dirty="0"/>
              <a:t>network </a:t>
            </a:r>
            <a:r>
              <a:rPr lang="cs-CZ" dirty="0" err="1"/>
              <a:t>of</a:t>
            </a:r>
            <a:r>
              <a:rPr lang="cs-CZ" dirty="0"/>
              <a:t> </a:t>
            </a:r>
            <a:r>
              <a:rPr lang="cs-CZ" dirty="0" err="1"/>
              <a:t>representations</a:t>
            </a:r>
            <a:r>
              <a:rPr lang="cs-CZ" dirty="0"/>
              <a:t> (</a:t>
            </a:r>
            <a:r>
              <a:rPr lang="cs-CZ" dirty="0" err="1"/>
              <a:t>words</a:t>
            </a:r>
            <a:r>
              <a:rPr lang="cs-CZ" dirty="0"/>
              <a:t>, </a:t>
            </a:r>
            <a:r>
              <a:rPr lang="cs-CZ" dirty="0" err="1"/>
              <a:t>meanings</a:t>
            </a:r>
            <a:r>
              <a:rPr lang="cs-CZ" dirty="0"/>
              <a:t>)</a:t>
            </a:r>
          </a:p>
          <a:p>
            <a:pPr lvl="1"/>
            <a:r>
              <a:rPr lang="cs-CZ" dirty="0" err="1"/>
              <a:t>optimal</a:t>
            </a:r>
            <a:r>
              <a:rPr lang="cs-CZ" dirty="0"/>
              <a:t> performance = </a:t>
            </a:r>
            <a:r>
              <a:rPr lang="cs-CZ" dirty="0" err="1"/>
              <a:t>focused</a:t>
            </a:r>
            <a:r>
              <a:rPr lang="cs-CZ" dirty="0"/>
              <a:t> </a:t>
            </a:r>
            <a:r>
              <a:rPr lang="cs-CZ" dirty="0" err="1"/>
              <a:t>activation</a:t>
            </a:r>
            <a:r>
              <a:rPr lang="cs-CZ" dirty="0"/>
              <a:t> </a:t>
            </a:r>
            <a:r>
              <a:rPr lang="cs-CZ" dirty="0" err="1"/>
              <a:t>around</a:t>
            </a:r>
            <a:r>
              <a:rPr lang="cs-CZ" dirty="0"/>
              <a:t> </a:t>
            </a:r>
            <a:r>
              <a:rPr lang="cs-CZ" dirty="0" err="1"/>
              <a:t>the</a:t>
            </a:r>
            <a:r>
              <a:rPr lang="cs-CZ" dirty="0"/>
              <a:t> network node</a:t>
            </a:r>
          </a:p>
          <a:p>
            <a:pPr lvl="1"/>
            <a:endParaRPr lang="cs-CZ" dirty="0"/>
          </a:p>
        </p:txBody>
      </p:sp>
      <p:sp>
        <p:nvSpPr>
          <p:cNvPr id="4" name="Zástupný symbol pro zápatí 5">
            <a:extLst>
              <a:ext uri="{FF2B5EF4-FFF2-40B4-BE49-F238E27FC236}">
                <a16:creationId xmlns:a16="http://schemas.microsoft.com/office/drawing/2014/main" id="{E45805E1-0767-A849-9E80-FDA2DED4E02F}"/>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1679048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versity/en/8/81/Spreadingactiv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980" y="663973"/>
            <a:ext cx="6334125" cy="4552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le:This is a picture showing the processes involved in semantic priming experimen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900" y="4391946"/>
            <a:ext cx="3345160" cy="197457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662" y="637332"/>
            <a:ext cx="3571297" cy="3530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865312" y="326009"/>
            <a:ext cx="3024336" cy="461665"/>
          </a:xfrm>
          <a:prstGeom prst="rect">
            <a:avLst/>
          </a:prstGeom>
          <a:noFill/>
        </p:spPr>
        <p:txBody>
          <a:bodyPr wrap="square" rtlCol="0">
            <a:spAutoFit/>
          </a:bodyPr>
          <a:lstStyle/>
          <a:p>
            <a:r>
              <a:rPr lang="cs-CZ" dirty="0" err="1"/>
              <a:t>Lexical</a:t>
            </a:r>
            <a:r>
              <a:rPr lang="cs-CZ" dirty="0"/>
              <a:t> </a:t>
            </a:r>
            <a:r>
              <a:rPr lang="cs-CZ" dirty="0" err="1"/>
              <a:t>decision</a:t>
            </a:r>
            <a:r>
              <a:rPr lang="cs-CZ" dirty="0"/>
              <a:t> </a:t>
            </a:r>
            <a:r>
              <a:rPr lang="cs-CZ" dirty="0" err="1"/>
              <a:t>task</a:t>
            </a:r>
            <a:endParaRPr lang="cs-CZ" dirty="0"/>
          </a:p>
        </p:txBody>
      </p:sp>
      <p:sp>
        <p:nvSpPr>
          <p:cNvPr id="5" name="TextovéPole 4"/>
          <p:cNvSpPr txBox="1"/>
          <p:nvPr/>
        </p:nvSpPr>
        <p:spPr>
          <a:xfrm>
            <a:off x="5133161" y="5379233"/>
            <a:ext cx="5534839" cy="830997"/>
          </a:xfrm>
          <a:prstGeom prst="rect">
            <a:avLst/>
          </a:prstGeom>
          <a:noFill/>
        </p:spPr>
        <p:txBody>
          <a:bodyPr wrap="square" rtlCol="0">
            <a:spAutoFit/>
          </a:bodyPr>
          <a:lstStyle/>
          <a:p>
            <a:r>
              <a:rPr lang="cs-CZ" dirty="0"/>
              <a:t>DA in </a:t>
            </a:r>
            <a:r>
              <a:rPr lang="cs-CZ" dirty="0" err="1"/>
              <a:t>cortical</a:t>
            </a:r>
            <a:r>
              <a:rPr lang="cs-CZ" dirty="0"/>
              <a:t> </a:t>
            </a:r>
            <a:r>
              <a:rPr lang="cs-CZ" dirty="0" err="1"/>
              <a:t>networks</a:t>
            </a:r>
            <a:r>
              <a:rPr lang="cs-CZ" dirty="0"/>
              <a:t>: SNR</a:t>
            </a:r>
          </a:p>
          <a:p>
            <a:r>
              <a:rPr lang="cs-CZ" dirty="0"/>
              <a:t>...</a:t>
            </a:r>
            <a:r>
              <a:rPr lang="cs-CZ" dirty="0" err="1"/>
              <a:t>focus</a:t>
            </a:r>
            <a:r>
              <a:rPr lang="cs-CZ" dirty="0"/>
              <a:t> </a:t>
            </a:r>
            <a:r>
              <a:rPr lang="cs-CZ" dirty="0" err="1"/>
              <a:t>of</a:t>
            </a:r>
            <a:r>
              <a:rPr lang="cs-CZ" dirty="0"/>
              <a:t> </a:t>
            </a:r>
            <a:r>
              <a:rPr lang="cs-CZ" dirty="0" err="1"/>
              <a:t>activation</a:t>
            </a:r>
            <a:r>
              <a:rPr lang="cs-CZ" dirty="0"/>
              <a:t> in </a:t>
            </a:r>
            <a:r>
              <a:rPr lang="cs-CZ" dirty="0" err="1"/>
              <a:t>the</a:t>
            </a:r>
            <a:r>
              <a:rPr lang="cs-CZ" dirty="0"/>
              <a:t> network</a:t>
            </a:r>
          </a:p>
        </p:txBody>
      </p:sp>
      <p:sp>
        <p:nvSpPr>
          <p:cNvPr id="2" name="Ovál 1">
            <a:extLst>
              <a:ext uri="{FF2B5EF4-FFF2-40B4-BE49-F238E27FC236}">
                <a16:creationId xmlns:a16="http://schemas.microsoft.com/office/drawing/2014/main" id="{8D43785E-DB9E-1849-BBD6-FCCC13E3652D}"/>
              </a:ext>
            </a:extLst>
          </p:cNvPr>
          <p:cNvSpPr/>
          <p:nvPr/>
        </p:nvSpPr>
        <p:spPr bwMode="auto">
          <a:xfrm>
            <a:off x="6400800" y="1295400"/>
            <a:ext cx="1714500" cy="2463800"/>
          </a:xfrm>
          <a:prstGeom prst="ellipse">
            <a:avLst/>
          </a:prstGeom>
          <a:solidFill>
            <a:srgbClr val="FFFF00">
              <a:alpha val="31000"/>
            </a:srgbClr>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3" name="Ovál 2">
            <a:extLst>
              <a:ext uri="{FF2B5EF4-FFF2-40B4-BE49-F238E27FC236}">
                <a16:creationId xmlns:a16="http://schemas.microsoft.com/office/drawing/2014/main" id="{B9E1F8E9-F352-D643-A496-EB5959CDFD69}"/>
              </a:ext>
            </a:extLst>
          </p:cNvPr>
          <p:cNvSpPr/>
          <p:nvPr/>
        </p:nvSpPr>
        <p:spPr bwMode="auto">
          <a:xfrm>
            <a:off x="5133161" y="501664"/>
            <a:ext cx="4330700" cy="3984227"/>
          </a:xfrm>
          <a:prstGeom prst="ellipse">
            <a:avLst/>
          </a:prstGeom>
          <a:solidFill>
            <a:schemeClr val="accent2">
              <a:alpha val="17000"/>
            </a:schemeClr>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Zástupný symbol pro zápatí 5">
            <a:extLst>
              <a:ext uri="{FF2B5EF4-FFF2-40B4-BE49-F238E27FC236}">
                <a16:creationId xmlns:a16="http://schemas.microsoft.com/office/drawing/2014/main" id="{228586D5-79A4-9E42-84D2-4AE6D8CEA3F8}"/>
              </a:ext>
            </a:extLst>
          </p:cNvPr>
          <p:cNvSpPr>
            <a:spLocks noGrp="1"/>
          </p:cNvSpPr>
          <p:nvPr>
            <p:ph type="ftr" sz="quarter" idx="10"/>
          </p:nvPr>
        </p:nvSpPr>
        <p:spPr>
          <a:xfrm>
            <a:off x="720000" y="6456600"/>
            <a:ext cx="7920000" cy="252000"/>
          </a:xfrm>
        </p:spPr>
        <p:txBody>
          <a:bodyPr/>
          <a:lstStyle/>
          <a:p>
            <a:r>
              <a:rPr lang="cs-CZ" dirty="0"/>
              <a:t>Prof. MUDr. Tomáš Kašpárek, Ph.D.</a:t>
            </a:r>
          </a:p>
        </p:txBody>
      </p:sp>
    </p:spTree>
    <p:extLst>
      <p:ext uri="{BB962C8B-B14F-4D97-AF65-F5344CB8AC3E}">
        <p14:creationId xmlns:p14="http://schemas.microsoft.com/office/powerpoint/2010/main" val="3504570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Semantic</a:t>
            </a:r>
            <a:r>
              <a:rPr lang="cs-CZ" dirty="0"/>
              <a:t> </a:t>
            </a:r>
            <a:r>
              <a:rPr lang="cs-CZ" dirty="0" err="1"/>
              <a:t>priming</a:t>
            </a:r>
            <a:r>
              <a:rPr lang="cs-CZ" dirty="0"/>
              <a:t> and </a:t>
            </a:r>
            <a:r>
              <a:rPr lang="cs-CZ" dirty="0" err="1"/>
              <a:t>Formal</a:t>
            </a:r>
            <a:r>
              <a:rPr lang="cs-CZ" dirty="0"/>
              <a:t> </a:t>
            </a:r>
            <a:r>
              <a:rPr lang="cs-CZ" dirty="0" err="1"/>
              <a:t>Thought</a:t>
            </a:r>
            <a:r>
              <a:rPr lang="cs-CZ" dirty="0"/>
              <a:t> </a:t>
            </a:r>
            <a:r>
              <a:rPr lang="cs-CZ" dirty="0" err="1"/>
              <a:t>Disorder</a:t>
            </a:r>
            <a:endParaRPr lang="cs-CZ" dirty="0"/>
          </a:p>
        </p:txBody>
      </p:sp>
      <p:sp>
        <p:nvSpPr>
          <p:cNvPr id="3" name="Zástupný symbol pro obsah 2"/>
          <p:cNvSpPr>
            <a:spLocks noGrp="1"/>
          </p:cNvSpPr>
          <p:nvPr>
            <p:ph idx="1"/>
          </p:nvPr>
        </p:nvSpPr>
        <p:spPr/>
        <p:txBody>
          <a:bodyPr>
            <a:normAutofit/>
          </a:bodyPr>
          <a:lstStyle/>
          <a:p>
            <a:r>
              <a:rPr lang="cs-CZ" dirty="0"/>
              <a:t>Meta-</a:t>
            </a:r>
            <a:r>
              <a:rPr lang="cs-CZ" dirty="0" err="1"/>
              <a:t>analysis</a:t>
            </a:r>
            <a:r>
              <a:rPr lang="cs-CZ" dirty="0"/>
              <a:t> </a:t>
            </a:r>
            <a:r>
              <a:rPr lang="cs-CZ" dirty="0" err="1"/>
              <a:t>of</a:t>
            </a:r>
            <a:r>
              <a:rPr lang="cs-CZ" dirty="0"/>
              <a:t> 36 </a:t>
            </a:r>
            <a:r>
              <a:rPr lang="cs-CZ" dirty="0" err="1"/>
              <a:t>studies</a:t>
            </a:r>
            <a:r>
              <a:rPr lang="cs-CZ" dirty="0"/>
              <a:t> (</a:t>
            </a:r>
            <a:r>
              <a:rPr lang="cs-CZ" dirty="0" err="1"/>
              <a:t>Pomarol-Clotet</a:t>
            </a:r>
            <a:r>
              <a:rPr lang="cs-CZ" dirty="0"/>
              <a:t> et al., 2008)</a:t>
            </a:r>
          </a:p>
          <a:p>
            <a:pPr lvl="1"/>
            <a:r>
              <a:rPr lang="cs-CZ" dirty="0"/>
              <a:t>SCH vs. NC d = 0,7 (95% CI -0,02 – 0,16)</a:t>
            </a:r>
          </a:p>
          <a:p>
            <a:pPr lvl="1"/>
            <a:r>
              <a:rPr lang="cs-CZ" dirty="0"/>
              <a:t>FTD vs. NC d = 0,38 (95% CI 0,21 – 0,55)</a:t>
            </a:r>
          </a:p>
          <a:p>
            <a:pPr lvl="1"/>
            <a:endParaRPr lang="cs-CZ" dirty="0"/>
          </a:p>
          <a:p>
            <a:pPr marL="457200" lvl="1" indent="0">
              <a:buNone/>
            </a:pP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increased</a:t>
            </a: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priming</a:t>
            </a:r>
            <a:r>
              <a:rPr lang="cs-CZ" sz="2800" b="1" dirty="0">
                <a:solidFill>
                  <a:srgbClr val="FF0000"/>
                </a:solidFill>
                <a:effectLst>
                  <a:outerShdw blurRad="38100" dist="38100" dir="2700000" algn="tl">
                    <a:srgbClr val="000000">
                      <a:alpha val="43137"/>
                    </a:srgbClr>
                  </a:outerShdw>
                </a:effectLst>
              </a:rPr>
              <a:t> in FTD – fast response to </a:t>
            </a:r>
            <a:r>
              <a:rPr lang="cs-CZ" sz="2800" b="1" dirty="0" err="1">
                <a:solidFill>
                  <a:srgbClr val="FF0000"/>
                </a:solidFill>
                <a:effectLst>
                  <a:outerShdw blurRad="38100" dist="38100" dir="2700000" algn="tl">
                    <a:srgbClr val="000000">
                      <a:alpha val="43137"/>
                    </a:srgbClr>
                  </a:outerShdw>
                </a:effectLst>
              </a:rPr>
              <a:t>distant</a:t>
            </a: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words</a:t>
            </a:r>
            <a:r>
              <a:rPr lang="cs-CZ" sz="2800" b="1" dirty="0">
                <a:solidFill>
                  <a:srgbClr val="FF0000"/>
                </a:solidFill>
                <a:effectLst>
                  <a:outerShdw blurRad="38100" dist="38100" dir="2700000" algn="tl">
                    <a:srgbClr val="000000">
                      <a:alpha val="43137"/>
                    </a:srgbClr>
                  </a:outerShdw>
                </a:effectLst>
              </a:rPr>
              <a:t> = more </a:t>
            </a:r>
            <a:r>
              <a:rPr lang="cs-CZ" sz="2800" b="1" dirty="0" err="1">
                <a:solidFill>
                  <a:srgbClr val="FF0000"/>
                </a:solidFill>
                <a:effectLst>
                  <a:outerShdw blurRad="38100" dist="38100" dir="2700000" algn="tl">
                    <a:srgbClr val="000000">
                      <a:alpha val="43137"/>
                    </a:srgbClr>
                  </a:outerShdw>
                </a:effectLst>
              </a:rPr>
              <a:t>extensive</a:t>
            </a:r>
            <a:r>
              <a:rPr lang="cs-CZ" sz="2800" b="1" dirty="0">
                <a:solidFill>
                  <a:srgbClr val="FF0000"/>
                </a:solidFill>
                <a:effectLst>
                  <a:outerShdw blurRad="38100" dist="38100" dir="2700000" algn="tl">
                    <a:srgbClr val="000000">
                      <a:alpha val="43137"/>
                    </a:srgbClr>
                  </a:outerShdw>
                </a:effectLst>
              </a:rPr>
              <a:t> network </a:t>
            </a:r>
            <a:r>
              <a:rPr lang="cs-CZ" sz="2800" b="1" dirty="0" err="1">
                <a:solidFill>
                  <a:srgbClr val="FF0000"/>
                </a:solidFill>
                <a:effectLst>
                  <a:outerShdw blurRad="38100" dist="38100" dir="2700000" algn="tl">
                    <a:srgbClr val="000000">
                      <a:alpha val="43137"/>
                    </a:srgbClr>
                  </a:outerShdw>
                </a:effectLst>
              </a:rPr>
              <a:t>activation</a:t>
            </a:r>
            <a:r>
              <a:rPr lang="cs-CZ" sz="2800" b="1" dirty="0">
                <a:solidFill>
                  <a:srgbClr val="FF0000"/>
                </a:solidFill>
                <a:effectLst>
                  <a:outerShdw blurRad="38100" dist="38100" dir="2700000" algn="tl">
                    <a:srgbClr val="000000">
                      <a:alpha val="43137"/>
                    </a:srgbClr>
                  </a:outerShdw>
                </a:effectLst>
              </a:rPr>
              <a:t> </a:t>
            </a:r>
          </a:p>
          <a:p>
            <a:pPr marL="457200" lvl="1" indent="0">
              <a:buNone/>
            </a:pP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loosening</a:t>
            </a: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of</a:t>
            </a:r>
            <a:r>
              <a:rPr lang="cs-CZ" sz="2800" b="1" dirty="0">
                <a:solidFill>
                  <a:srgbClr val="FF0000"/>
                </a:solidFill>
                <a:effectLst>
                  <a:outerShdw blurRad="38100" dist="38100" dir="2700000" algn="tl">
                    <a:srgbClr val="000000">
                      <a:alpha val="43137"/>
                    </a:srgbClr>
                  </a:outerShdw>
                </a:effectLst>
              </a:rPr>
              <a:t> </a:t>
            </a:r>
            <a:r>
              <a:rPr lang="cs-CZ" sz="2800" b="1" dirty="0" err="1">
                <a:solidFill>
                  <a:srgbClr val="FF0000"/>
                </a:solidFill>
                <a:effectLst>
                  <a:outerShdw blurRad="38100" dist="38100" dir="2700000" algn="tl">
                    <a:srgbClr val="000000">
                      <a:alpha val="43137"/>
                    </a:srgbClr>
                  </a:outerShdw>
                </a:effectLst>
              </a:rPr>
              <a:t>associations</a:t>
            </a:r>
            <a:endParaRPr lang="cs-CZ" sz="2800" b="1" dirty="0">
              <a:solidFill>
                <a:srgbClr val="FF0000"/>
              </a:solidFill>
              <a:effectLst>
                <a:outerShdw blurRad="38100" dist="38100" dir="2700000" algn="tl">
                  <a:srgbClr val="000000">
                    <a:alpha val="43137"/>
                  </a:srgbClr>
                </a:outerShdw>
              </a:effectLst>
            </a:endParaRPr>
          </a:p>
        </p:txBody>
      </p:sp>
      <p:sp>
        <p:nvSpPr>
          <p:cNvPr id="5" name="Zástupný symbol pro zápatí 5">
            <a:extLst>
              <a:ext uri="{FF2B5EF4-FFF2-40B4-BE49-F238E27FC236}">
                <a16:creationId xmlns:a16="http://schemas.microsoft.com/office/drawing/2014/main" id="{37F008B4-CEA0-4C4F-92DF-6FDD38EA4061}"/>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4141483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E929C02-E4EF-424E-A130-AC2CEBE1BF45}"/>
              </a:ext>
            </a:extLst>
          </p:cNvPr>
          <p:cNvSpPr>
            <a:spLocks noGrp="1" noChangeArrowheads="1"/>
          </p:cNvSpPr>
          <p:nvPr>
            <p:ph type="title"/>
          </p:nvPr>
        </p:nvSpPr>
        <p:spPr/>
        <p:txBody>
          <a:bodyPr/>
          <a:lstStyle/>
          <a:p>
            <a:r>
              <a:rPr lang="en-US" altLang="cs-CZ" dirty="0"/>
              <a:t>Qualitative disturbances: </a:t>
            </a:r>
            <a:br>
              <a:rPr lang="en-US" altLang="cs-CZ" dirty="0"/>
            </a:br>
            <a:br>
              <a:rPr lang="en-US" altLang="cs-CZ" dirty="0"/>
            </a:br>
            <a:r>
              <a:rPr lang="en-US" altLang="cs-CZ" dirty="0"/>
              <a:t>content of thoughts, believes</a:t>
            </a:r>
          </a:p>
        </p:txBody>
      </p:sp>
      <p:sp>
        <p:nvSpPr>
          <p:cNvPr id="4" name="Zástupný symbol pro zápatí 5">
            <a:extLst>
              <a:ext uri="{FF2B5EF4-FFF2-40B4-BE49-F238E27FC236}">
                <a16:creationId xmlns:a16="http://schemas.microsoft.com/office/drawing/2014/main" id="{DF8D3B93-B7E0-D14E-9FC7-BD255FBBAEB2}"/>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1989661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FEBCF08-28C5-5D41-B1B3-80AD0821D3C4}"/>
              </a:ext>
            </a:extLst>
          </p:cNvPr>
          <p:cNvSpPr>
            <a:spLocks noGrp="1" noChangeArrowheads="1"/>
          </p:cNvSpPr>
          <p:nvPr>
            <p:ph type="title"/>
          </p:nvPr>
        </p:nvSpPr>
        <p:spPr/>
        <p:txBody>
          <a:bodyPr/>
          <a:lstStyle/>
          <a:p>
            <a:r>
              <a:rPr lang="cs-CZ" altLang="cs-CZ"/>
              <a:t>Delusions</a:t>
            </a:r>
          </a:p>
        </p:txBody>
      </p:sp>
      <p:sp>
        <p:nvSpPr>
          <p:cNvPr id="14339" name="Rectangle 3">
            <a:extLst>
              <a:ext uri="{FF2B5EF4-FFF2-40B4-BE49-F238E27FC236}">
                <a16:creationId xmlns:a16="http://schemas.microsoft.com/office/drawing/2014/main" id="{A7873F1A-0161-5C4D-B606-10F85D636DF0}"/>
              </a:ext>
            </a:extLst>
          </p:cNvPr>
          <p:cNvSpPr>
            <a:spLocks noGrp="1" noChangeArrowheads="1"/>
          </p:cNvSpPr>
          <p:nvPr>
            <p:ph idx="1"/>
          </p:nvPr>
        </p:nvSpPr>
        <p:spPr/>
        <p:txBody>
          <a:bodyPr>
            <a:normAutofit/>
          </a:bodyPr>
          <a:lstStyle/>
          <a:p>
            <a:pPr marL="72000" indent="0">
              <a:buNone/>
            </a:pPr>
            <a:r>
              <a:rPr lang="en-GB" altLang="cs-CZ"/>
              <a:t>= False beliefs </a:t>
            </a:r>
          </a:p>
          <a:p>
            <a:pPr lvl="1"/>
            <a:r>
              <a:rPr lang="en-GB" altLang="cs-CZ"/>
              <a:t>inadequate/</a:t>
            </a:r>
            <a:r>
              <a:rPr lang="en-GB" altLang="cs-CZ" err="1"/>
              <a:t>bizzare</a:t>
            </a:r>
            <a:r>
              <a:rPr lang="en-GB" altLang="cs-CZ"/>
              <a:t> content</a:t>
            </a:r>
          </a:p>
          <a:p>
            <a:pPr lvl="1"/>
            <a:r>
              <a:rPr lang="en-GB" altLang="cs-CZ"/>
              <a:t>based on incorrect inference about external reality</a:t>
            </a:r>
          </a:p>
          <a:p>
            <a:pPr lvl="1"/>
            <a:r>
              <a:rPr lang="en-GB" altLang="cs-CZ"/>
              <a:t>not consistent with patient‘ s intelligence and cultural background </a:t>
            </a:r>
          </a:p>
          <a:p>
            <a:pPr lvl="1"/>
            <a:r>
              <a:rPr lang="en-GB" altLang="cs-CZ"/>
              <a:t>cannot be corrected by reasoning</a:t>
            </a:r>
          </a:p>
          <a:p>
            <a:pPr lvl="1"/>
            <a:r>
              <a:rPr lang="en-GB" altLang="cs-CZ"/>
              <a:t>influence on behaviour </a:t>
            </a:r>
          </a:p>
          <a:p>
            <a:r>
              <a:rPr lang="en-GB" altLang="cs-CZ"/>
              <a:t>Formation (development)</a:t>
            </a:r>
          </a:p>
          <a:p>
            <a:pPr lvl="1"/>
            <a:r>
              <a:rPr lang="en-GB" altLang="cs-CZ" err="1"/>
              <a:t>Delusionoal</a:t>
            </a:r>
            <a:r>
              <a:rPr lang="en-GB" altLang="cs-CZ"/>
              <a:t> mood – feeling that something is wrong, different, unreal</a:t>
            </a:r>
          </a:p>
          <a:p>
            <a:pPr lvl="1"/>
            <a:r>
              <a:rPr lang="en-GB" altLang="cs-CZ"/>
              <a:t>Delusional perception – things have special meaning, perceived as significant</a:t>
            </a:r>
          </a:p>
          <a:p>
            <a:pPr lvl="1"/>
            <a:r>
              <a:rPr lang="en-GB" altLang="cs-CZ"/>
              <a:t>Making sense out of it = ”AHA”, delusion formation</a:t>
            </a:r>
          </a:p>
        </p:txBody>
      </p:sp>
      <p:sp>
        <p:nvSpPr>
          <p:cNvPr id="4" name="Zástupný symbol pro zápatí 5">
            <a:extLst>
              <a:ext uri="{FF2B5EF4-FFF2-40B4-BE49-F238E27FC236}">
                <a16:creationId xmlns:a16="http://schemas.microsoft.com/office/drawing/2014/main" id="{44EAD2C1-E58B-2845-9A68-5C1B200A17E3}"/>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937939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4DF6F00-281E-9E4E-8B56-3685CFC24C37}"/>
              </a:ext>
            </a:extLst>
          </p:cNvPr>
          <p:cNvSpPr>
            <a:spLocks noChangeArrowheads="1"/>
          </p:cNvSpPr>
          <p:nvPr/>
        </p:nvSpPr>
        <p:spPr bwMode="auto">
          <a:xfrm>
            <a:off x="5880100" y="1268413"/>
            <a:ext cx="4464050" cy="1223962"/>
          </a:xfrm>
          <a:prstGeom prst="rect">
            <a:avLst/>
          </a:prstGeom>
          <a:noFill/>
          <a:ln w="2857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6083" name="Rectangle 3">
            <a:extLst>
              <a:ext uri="{FF2B5EF4-FFF2-40B4-BE49-F238E27FC236}">
                <a16:creationId xmlns:a16="http://schemas.microsoft.com/office/drawing/2014/main" id="{A459601A-76D8-9442-9E97-0933F2372D9B}"/>
              </a:ext>
            </a:extLst>
          </p:cNvPr>
          <p:cNvSpPr>
            <a:spLocks noChangeArrowheads="1"/>
          </p:cNvSpPr>
          <p:nvPr/>
        </p:nvSpPr>
        <p:spPr bwMode="auto">
          <a:xfrm>
            <a:off x="1776413" y="3213101"/>
            <a:ext cx="4464050" cy="1223963"/>
          </a:xfrm>
          <a:prstGeom prst="rect">
            <a:avLst/>
          </a:prstGeom>
          <a:noFill/>
          <a:ln w="1397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6084" name="Rectangle 4">
            <a:extLst>
              <a:ext uri="{FF2B5EF4-FFF2-40B4-BE49-F238E27FC236}">
                <a16:creationId xmlns:a16="http://schemas.microsoft.com/office/drawing/2014/main" id="{BAE75325-1FAE-E545-B184-90A2F9F31BB9}"/>
              </a:ext>
            </a:extLst>
          </p:cNvPr>
          <p:cNvSpPr>
            <a:spLocks noChangeArrowheads="1"/>
          </p:cNvSpPr>
          <p:nvPr/>
        </p:nvSpPr>
        <p:spPr bwMode="auto">
          <a:xfrm>
            <a:off x="7896226"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6085" name="Rectangle 5">
            <a:extLst>
              <a:ext uri="{FF2B5EF4-FFF2-40B4-BE49-F238E27FC236}">
                <a16:creationId xmlns:a16="http://schemas.microsoft.com/office/drawing/2014/main" id="{7FAC6235-ADC0-834B-B733-93865BDA5DC6}"/>
              </a:ext>
            </a:extLst>
          </p:cNvPr>
          <p:cNvSpPr>
            <a:spLocks noChangeArrowheads="1"/>
          </p:cNvSpPr>
          <p:nvPr/>
        </p:nvSpPr>
        <p:spPr bwMode="auto">
          <a:xfrm>
            <a:off x="5664201"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6086" name="Line 10">
            <a:extLst>
              <a:ext uri="{FF2B5EF4-FFF2-40B4-BE49-F238E27FC236}">
                <a16:creationId xmlns:a16="http://schemas.microsoft.com/office/drawing/2014/main" id="{C2743077-7B89-014C-B21B-6B568E426C91}"/>
              </a:ext>
            </a:extLst>
          </p:cNvPr>
          <p:cNvSpPr>
            <a:spLocks noChangeShapeType="1"/>
          </p:cNvSpPr>
          <p:nvPr/>
        </p:nvSpPr>
        <p:spPr bwMode="auto">
          <a:xfrm flipV="1">
            <a:off x="8616950" y="2492375"/>
            <a:ext cx="0" cy="2592388"/>
          </a:xfrm>
          <a:prstGeom prst="line">
            <a:avLst/>
          </a:prstGeom>
          <a:noFill/>
          <a:ln w="28575" cap="rnd">
            <a:solidFill>
              <a:schemeClr val="tx2"/>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solidFill>
                <a:schemeClr val="tx2"/>
              </a:solidFill>
            </a:endParaRPr>
          </a:p>
        </p:txBody>
      </p:sp>
      <p:sp>
        <p:nvSpPr>
          <p:cNvPr id="46087" name="Line 11">
            <a:extLst>
              <a:ext uri="{FF2B5EF4-FFF2-40B4-BE49-F238E27FC236}">
                <a16:creationId xmlns:a16="http://schemas.microsoft.com/office/drawing/2014/main" id="{C656B6F4-20C3-8246-AF18-8EC559439A17}"/>
              </a:ext>
            </a:extLst>
          </p:cNvPr>
          <p:cNvSpPr>
            <a:spLocks noChangeShapeType="1"/>
          </p:cNvSpPr>
          <p:nvPr/>
        </p:nvSpPr>
        <p:spPr bwMode="auto">
          <a:xfrm flipH="1">
            <a:off x="3935414" y="5661025"/>
            <a:ext cx="1728787" cy="0"/>
          </a:xfrm>
          <a:prstGeom prst="line">
            <a:avLst/>
          </a:prstGeom>
          <a:noFill/>
          <a:ln w="136525">
            <a:solidFill>
              <a:schemeClr val="tx2"/>
            </a:solidFill>
            <a:round/>
            <a:headEnd/>
            <a:tailEnd/>
          </a:ln>
          <a:extLst>
            <a:ext uri="{909E8E84-426E-40DD-AFC4-6F175D3DCCD1}">
              <a14:hiddenFill xmlns:a14="http://schemas.microsoft.com/office/drawing/2010/main">
                <a:noFill/>
              </a14:hiddenFill>
            </a:ext>
          </a:extLst>
        </p:spPr>
        <p:txBody>
          <a:bodyPr/>
          <a:lstStyle/>
          <a:p>
            <a:endParaRPr lang="cs-CZ">
              <a:solidFill>
                <a:schemeClr val="tx2"/>
              </a:solidFill>
            </a:endParaRPr>
          </a:p>
        </p:txBody>
      </p:sp>
      <p:sp>
        <p:nvSpPr>
          <p:cNvPr id="46088" name="Line 12">
            <a:extLst>
              <a:ext uri="{FF2B5EF4-FFF2-40B4-BE49-F238E27FC236}">
                <a16:creationId xmlns:a16="http://schemas.microsoft.com/office/drawing/2014/main" id="{E6003B15-35F3-9F44-83B9-BAA80924A97B}"/>
              </a:ext>
            </a:extLst>
          </p:cNvPr>
          <p:cNvSpPr>
            <a:spLocks noChangeShapeType="1"/>
          </p:cNvSpPr>
          <p:nvPr/>
        </p:nvSpPr>
        <p:spPr bwMode="auto">
          <a:xfrm flipH="1" flipV="1">
            <a:off x="3973514" y="4473576"/>
            <a:ext cx="34925" cy="1223963"/>
          </a:xfrm>
          <a:prstGeom prst="line">
            <a:avLst/>
          </a:prstGeom>
          <a:noFill/>
          <a:ln w="139700">
            <a:solidFill>
              <a:schemeClr val="tx2"/>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6089" name="Text Box 13">
            <a:extLst>
              <a:ext uri="{FF2B5EF4-FFF2-40B4-BE49-F238E27FC236}">
                <a16:creationId xmlns:a16="http://schemas.microsoft.com/office/drawing/2014/main" id="{B1F1499D-4904-C745-9BD3-0314572B403A}"/>
              </a:ext>
            </a:extLst>
          </p:cNvPr>
          <p:cNvSpPr txBox="1">
            <a:spLocks noChangeArrowheads="1"/>
          </p:cNvSpPr>
          <p:nvPr/>
        </p:nvSpPr>
        <p:spPr bwMode="auto">
          <a:xfrm>
            <a:off x="7050843" y="1484314"/>
            <a:ext cx="227337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cs-CZ"/>
              <a:t>Cortex</a:t>
            </a:r>
          </a:p>
          <a:p>
            <a:pPr algn="ctr" eaLnBrk="1" hangingPunct="1"/>
            <a:r>
              <a:rPr lang="en-GB" altLang="cs-CZ"/>
              <a:t>D1 hypoactivity</a:t>
            </a:r>
          </a:p>
        </p:txBody>
      </p:sp>
      <p:sp>
        <p:nvSpPr>
          <p:cNvPr id="46090" name="Text Box 14">
            <a:extLst>
              <a:ext uri="{FF2B5EF4-FFF2-40B4-BE49-F238E27FC236}">
                <a16:creationId xmlns:a16="http://schemas.microsoft.com/office/drawing/2014/main" id="{093B0A2C-A123-0048-B137-C3C8C6F8BE4B}"/>
              </a:ext>
            </a:extLst>
          </p:cNvPr>
          <p:cNvSpPr txBox="1">
            <a:spLocks noChangeArrowheads="1"/>
          </p:cNvSpPr>
          <p:nvPr/>
        </p:nvSpPr>
        <p:spPr bwMode="auto">
          <a:xfrm>
            <a:off x="2539528" y="3429001"/>
            <a:ext cx="28552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cs-CZ"/>
              <a:t>Limbic system</a:t>
            </a:r>
          </a:p>
          <a:p>
            <a:pPr algn="ctr" eaLnBrk="1" hangingPunct="1"/>
            <a:r>
              <a:rPr lang="en-GB" altLang="cs-CZ"/>
              <a:t>D2/D3 hyperactivity</a:t>
            </a:r>
          </a:p>
        </p:txBody>
      </p:sp>
      <p:sp>
        <p:nvSpPr>
          <p:cNvPr id="46091" name="Text Box 18">
            <a:extLst>
              <a:ext uri="{FF2B5EF4-FFF2-40B4-BE49-F238E27FC236}">
                <a16:creationId xmlns:a16="http://schemas.microsoft.com/office/drawing/2014/main" id="{BC929905-8D5B-1447-B0E5-4135D53388E5}"/>
              </a:ext>
            </a:extLst>
          </p:cNvPr>
          <p:cNvSpPr txBox="1">
            <a:spLocks noChangeArrowheads="1"/>
          </p:cNvSpPr>
          <p:nvPr/>
        </p:nvSpPr>
        <p:spPr bwMode="auto">
          <a:xfrm>
            <a:off x="8278813" y="5084764"/>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6092" name="Text Box 19">
            <a:extLst>
              <a:ext uri="{FF2B5EF4-FFF2-40B4-BE49-F238E27FC236}">
                <a16:creationId xmlns:a16="http://schemas.microsoft.com/office/drawing/2014/main" id="{75C9454A-C7CB-E943-8232-4D255CDAF82B}"/>
              </a:ext>
            </a:extLst>
          </p:cNvPr>
          <p:cNvSpPr txBox="1">
            <a:spLocks noChangeArrowheads="1"/>
          </p:cNvSpPr>
          <p:nvPr/>
        </p:nvSpPr>
        <p:spPr bwMode="auto">
          <a:xfrm>
            <a:off x="5591175" y="5456239"/>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6093" name="Text Box 20">
            <a:extLst>
              <a:ext uri="{FF2B5EF4-FFF2-40B4-BE49-F238E27FC236}">
                <a16:creationId xmlns:a16="http://schemas.microsoft.com/office/drawing/2014/main" id="{D6416F4C-D0DC-FD4F-B7BA-694D5EB63123}"/>
              </a:ext>
            </a:extLst>
          </p:cNvPr>
          <p:cNvSpPr txBox="1">
            <a:spLocks noChangeArrowheads="1"/>
          </p:cNvSpPr>
          <p:nvPr/>
        </p:nvSpPr>
        <p:spPr bwMode="auto">
          <a:xfrm>
            <a:off x="6311900" y="5456239"/>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6094" name="Text Box 21">
            <a:extLst>
              <a:ext uri="{FF2B5EF4-FFF2-40B4-BE49-F238E27FC236}">
                <a16:creationId xmlns:a16="http://schemas.microsoft.com/office/drawing/2014/main" id="{18EAF54E-0E26-CC43-A312-485AFBB3898F}"/>
              </a:ext>
            </a:extLst>
          </p:cNvPr>
          <p:cNvSpPr txBox="1">
            <a:spLocks noChangeArrowheads="1"/>
          </p:cNvSpPr>
          <p:nvPr/>
        </p:nvSpPr>
        <p:spPr bwMode="auto">
          <a:xfrm>
            <a:off x="8524875" y="5516564"/>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51222" name="Text Box 22">
            <a:extLst>
              <a:ext uri="{FF2B5EF4-FFF2-40B4-BE49-F238E27FC236}">
                <a16:creationId xmlns:a16="http://schemas.microsoft.com/office/drawing/2014/main" id="{B4433114-256F-0E48-A2D3-10C14A1D10C5}"/>
              </a:ext>
            </a:extLst>
          </p:cNvPr>
          <p:cNvSpPr txBox="1">
            <a:spLocks noChangeArrowheads="1"/>
          </p:cNvSpPr>
          <p:nvPr/>
        </p:nvSpPr>
        <p:spPr bwMode="auto">
          <a:xfrm>
            <a:off x="2008188" y="377825"/>
            <a:ext cx="5497512" cy="584200"/>
          </a:xfrm>
          <a:prstGeom prst="rect">
            <a:avLst/>
          </a:prstGeom>
          <a:noFill/>
          <a:ln w="9525">
            <a:noFill/>
            <a:miter lim="800000"/>
            <a:headEnd/>
            <a:tailEnd/>
          </a:ln>
          <a:effectLst/>
        </p:spPr>
        <p:txBody>
          <a:bodyPr wrap="none">
            <a:spAutoFit/>
          </a:bodyPr>
          <a:lstStyle/>
          <a:p>
            <a:pPr>
              <a:defRPr/>
            </a:pPr>
            <a:r>
              <a:rPr lang="en-GB" sz="3200" b="1">
                <a:solidFill>
                  <a:schemeClr val="tx2"/>
                </a:solidFill>
                <a:effectLst>
                  <a:outerShdw blurRad="38100" dist="38100" dir="2700000" algn="tl">
                    <a:srgbClr val="000000"/>
                  </a:outerShdw>
                </a:effectLst>
                <a:latin typeface="Arial" charset="0"/>
                <a:cs typeface="Arial" charset="0"/>
              </a:rPr>
              <a:t>Basal DA pathology in SCH</a:t>
            </a:r>
          </a:p>
        </p:txBody>
      </p:sp>
    </p:spTree>
    <p:extLst>
      <p:ext uri="{BB962C8B-B14F-4D97-AF65-F5344CB8AC3E}">
        <p14:creationId xmlns:p14="http://schemas.microsoft.com/office/powerpoint/2010/main" val="362142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B80FD2DE-7E2E-B546-B7EE-2A2619E5F7B8}"/>
              </a:ext>
            </a:extLst>
          </p:cNvPr>
          <p:cNvSpPr>
            <a:spLocks noChangeArrowheads="1"/>
          </p:cNvSpPr>
          <p:nvPr/>
        </p:nvSpPr>
        <p:spPr bwMode="auto">
          <a:xfrm>
            <a:off x="5880100" y="1268413"/>
            <a:ext cx="4464050" cy="1223962"/>
          </a:xfrm>
          <a:prstGeom prst="rect">
            <a:avLst/>
          </a:prstGeom>
          <a:noFill/>
          <a:ln w="2857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107" name="Rectangle 5">
            <a:extLst>
              <a:ext uri="{FF2B5EF4-FFF2-40B4-BE49-F238E27FC236}">
                <a16:creationId xmlns:a16="http://schemas.microsoft.com/office/drawing/2014/main" id="{5AF14361-6C41-2D4B-888A-2D14D4DEEAB9}"/>
              </a:ext>
            </a:extLst>
          </p:cNvPr>
          <p:cNvSpPr>
            <a:spLocks noChangeArrowheads="1"/>
          </p:cNvSpPr>
          <p:nvPr/>
        </p:nvSpPr>
        <p:spPr bwMode="auto">
          <a:xfrm>
            <a:off x="1776413" y="3213101"/>
            <a:ext cx="4464050" cy="1223963"/>
          </a:xfrm>
          <a:prstGeom prst="rect">
            <a:avLst/>
          </a:prstGeom>
          <a:noFill/>
          <a:ln w="28575">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108" name="Rectangle 6">
            <a:extLst>
              <a:ext uri="{FF2B5EF4-FFF2-40B4-BE49-F238E27FC236}">
                <a16:creationId xmlns:a16="http://schemas.microsoft.com/office/drawing/2014/main" id="{F179AA17-57C4-F14D-AA1D-5FC9C44DAA30}"/>
              </a:ext>
            </a:extLst>
          </p:cNvPr>
          <p:cNvSpPr>
            <a:spLocks noChangeArrowheads="1"/>
          </p:cNvSpPr>
          <p:nvPr/>
        </p:nvSpPr>
        <p:spPr bwMode="auto">
          <a:xfrm>
            <a:off x="7896226"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109" name="Rectangle 7">
            <a:extLst>
              <a:ext uri="{FF2B5EF4-FFF2-40B4-BE49-F238E27FC236}">
                <a16:creationId xmlns:a16="http://schemas.microsoft.com/office/drawing/2014/main" id="{6C51FA96-4009-0748-8A92-496EFFDC1A0E}"/>
              </a:ext>
            </a:extLst>
          </p:cNvPr>
          <p:cNvSpPr>
            <a:spLocks noChangeArrowheads="1"/>
          </p:cNvSpPr>
          <p:nvPr/>
        </p:nvSpPr>
        <p:spPr bwMode="auto">
          <a:xfrm>
            <a:off x="5664201"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110" name="Line 8">
            <a:extLst>
              <a:ext uri="{FF2B5EF4-FFF2-40B4-BE49-F238E27FC236}">
                <a16:creationId xmlns:a16="http://schemas.microsoft.com/office/drawing/2014/main" id="{2BADE3BA-5A6C-0D4E-ABE1-9C8A8532E9BC}"/>
              </a:ext>
            </a:extLst>
          </p:cNvPr>
          <p:cNvSpPr>
            <a:spLocks noChangeShapeType="1"/>
          </p:cNvSpPr>
          <p:nvPr/>
        </p:nvSpPr>
        <p:spPr bwMode="auto">
          <a:xfrm>
            <a:off x="9336088" y="2492375"/>
            <a:ext cx="0" cy="2592388"/>
          </a:xfrm>
          <a:prstGeom prst="line">
            <a:avLst/>
          </a:prstGeom>
          <a:noFill/>
          <a:ln w="28575">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7111" name="Rectangle 9">
            <a:extLst>
              <a:ext uri="{FF2B5EF4-FFF2-40B4-BE49-F238E27FC236}">
                <a16:creationId xmlns:a16="http://schemas.microsoft.com/office/drawing/2014/main" id="{8EBD7F3B-15B0-0945-9861-760D1B4D2A84}"/>
              </a:ext>
            </a:extLst>
          </p:cNvPr>
          <p:cNvSpPr>
            <a:spLocks noChangeArrowheads="1"/>
          </p:cNvSpPr>
          <p:nvPr/>
        </p:nvSpPr>
        <p:spPr bwMode="auto">
          <a:xfrm>
            <a:off x="6456363" y="3429001"/>
            <a:ext cx="1008062" cy="792163"/>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112" name="Line 10">
            <a:extLst>
              <a:ext uri="{FF2B5EF4-FFF2-40B4-BE49-F238E27FC236}">
                <a16:creationId xmlns:a16="http://schemas.microsoft.com/office/drawing/2014/main" id="{203992EF-AA0D-754E-8A9E-602B428A545C}"/>
              </a:ext>
            </a:extLst>
          </p:cNvPr>
          <p:cNvSpPr>
            <a:spLocks noChangeShapeType="1"/>
          </p:cNvSpPr>
          <p:nvPr/>
        </p:nvSpPr>
        <p:spPr bwMode="auto">
          <a:xfrm>
            <a:off x="6959600" y="2492376"/>
            <a:ext cx="0" cy="936625"/>
          </a:xfrm>
          <a:prstGeom prst="line">
            <a:avLst/>
          </a:prstGeom>
          <a:noFill/>
          <a:ln w="28575">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7113" name="Line 11">
            <a:extLst>
              <a:ext uri="{FF2B5EF4-FFF2-40B4-BE49-F238E27FC236}">
                <a16:creationId xmlns:a16="http://schemas.microsoft.com/office/drawing/2014/main" id="{2B7B2232-7405-6749-AACA-B1B8264CB23F}"/>
              </a:ext>
            </a:extLst>
          </p:cNvPr>
          <p:cNvSpPr>
            <a:spLocks noChangeShapeType="1"/>
          </p:cNvSpPr>
          <p:nvPr/>
        </p:nvSpPr>
        <p:spPr bwMode="auto">
          <a:xfrm>
            <a:off x="6959600" y="4221163"/>
            <a:ext cx="0" cy="863600"/>
          </a:xfrm>
          <a:prstGeom prst="line">
            <a:avLst/>
          </a:prstGeom>
          <a:noFill/>
          <a:ln w="28575">
            <a:solidFill>
              <a:srgbClr val="3366FF"/>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7114" name="Line 12">
            <a:extLst>
              <a:ext uri="{FF2B5EF4-FFF2-40B4-BE49-F238E27FC236}">
                <a16:creationId xmlns:a16="http://schemas.microsoft.com/office/drawing/2014/main" id="{001ACD76-5439-EB49-BF54-F4A3F19925F7}"/>
              </a:ext>
            </a:extLst>
          </p:cNvPr>
          <p:cNvSpPr>
            <a:spLocks noChangeShapeType="1"/>
          </p:cNvSpPr>
          <p:nvPr/>
        </p:nvSpPr>
        <p:spPr bwMode="auto">
          <a:xfrm flipV="1">
            <a:off x="8616950" y="2492375"/>
            <a:ext cx="0" cy="2592388"/>
          </a:xfrm>
          <a:prstGeom prst="line">
            <a:avLst/>
          </a:prstGeom>
          <a:noFill/>
          <a:ln w="28575">
            <a:solidFill>
              <a:schemeClr val="tx2"/>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7115" name="Line 13">
            <a:extLst>
              <a:ext uri="{FF2B5EF4-FFF2-40B4-BE49-F238E27FC236}">
                <a16:creationId xmlns:a16="http://schemas.microsoft.com/office/drawing/2014/main" id="{433B62D5-E18E-7B45-8ECC-8D49CB27F94D}"/>
              </a:ext>
            </a:extLst>
          </p:cNvPr>
          <p:cNvSpPr>
            <a:spLocks noChangeShapeType="1"/>
          </p:cNvSpPr>
          <p:nvPr/>
        </p:nvSpPr>
        <p:spPr bwMode="auto">
          <a:xfrm flipH="1">
            <a:off x="4079876" y="5661025"/>
            <a:ext cx="1584325"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116" name="Line 14">
            <a:extLst>
              <a:ext uri="{FF2B5EF4-FFF2-40B4-BE49-F238E27FC236}">
                <a16:creationId xmlns:a16="http://schemas.microsoft.com/office/drawing/2014/main" id="{CFCA0F5D-FEFC-0B45-8C4C-3D6A18F6A7EF}"/>
              </a:ext>
            </a:extLst>
          </p:cNvPr>
          <p:cNvSpPr>
            <a:spLocks noChangeShapeType="1"/>
          </p:cNvSpPr>
          <p:nvPr/>
        </p:nvSpPr>
        <p:spPr bwMode="auto">
          <a:xfrm flipV="1">
            <a:off x="4079875" y="4437063"/>
            <a:ext cx="0" cy="1223962"/>
          </a:xfrm>
          <a:prstGeom prst="line">
            <a:avLst/>
          </a:prstGeom>
          <a:noFill/>
          <a:ln w="28575">
            <a:solidFill>
              <a:schemeClr val="tx2"/>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7117" name="Text Box 15">
            <a:extLst>
              <a:ext uri="{FF2B5EF4-FFF2-40B4-BE49-F238E27FC236}">
                <a16:creationId xmlns:a16="http://schemas.microsoft.com/office/drawing/2014/main" id="{FB050C34-87F9-9047-89EC-EE3BFFC0FB7D}"/>
              </a:ext>
            </a:extLst>
          </p:cNvPr>
          <p:cNvSpPr txBox="1">
            <a:spLocks noChangeArrowheads="1"/>
          </p:cNvSpPr>
          <p:nvPr/>
        </p:nvSpPr>
        <p:spPr bwMode="auto">
          <a:xfrm>
            <a:off x="7513638" y="1568451"/>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a:t>Cortex</a:t>
            </a:r>
          </a:p>
        </p:txBody>
      </p:sp>
      <p:sp>
        <p:nvSpPr>
          <p:cNvPr id="47118" name="Text Box 16">
            <a:extLst>
              <a:ext uri="{FF2B5EF4-FFF2-40B4-BE49-F238E27FC236}">
                <a16:creationId xmlns:a16="http://schemas.microsoft.com/office/drawing/2014/main" id="{3B119B84-897A-1B44-8CC4-D6D245A647A7}"/>
              </a:ext>
            </a:extLst>
          </p:cNvPr>
          <p:cNvSpPr txBox="1">
            <a:spLocks noChangeArrowheads="1"/>
          </p:cNvSpPr>
          <p:nvPr/>
        </p:nvSpPr>
        <p:spPr bwMode="auto">
          <a:xfrm>
            <a:off x="2619376" y="3513139"/>
            <a:ext cx="21355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a:t>Limbic system</a:t>
            </a:r>
          </a:p>
        </p:txBody>
      </p:sp>
      <p:sp>
        <p:nvSpPr>
          <p:cNvPr id="47119" name="Text Box 17">
            <a:extLst>
              <a:ext uri="{FF2B5EF4-FFF2-40B4-BE49-F238E27FC236}">
                <a16:creationId xmlns:a16="http://schemas.microsoft.com/office/drawing/2014/main" id="{8A3BCE7C-C93A-2142-89EF-1957AB8D1C88}"/>
              </a:ext>
            </a:extLst>
          </p:cNvPr>
          <p:cNvSpPr txBox="1">
            <a:spLocks noChangeArrowheads="1"/>
          </p:cNvSpPr>
          <p:nvPr/>
        </p:nvSpPr>
        <p:spPr bwMode="auto">
          <a:xfrm>
            <a:off x="9055100" y="2060576"/>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7120" name="Text Box 18">
            <a:extLst>
              <a:ext uri="{FF2B5EF4-FFF2-40B4-BE49-F238E27FC236}">
                <a16:creationId xmlns:a16="http://schemas.microsoft.com/office/drawing/2014/main" id="{9F452AE0-FC44-CF4C-BDE1-90AF5D8C3987}"/>
              </a:ext>
            </a:extLst>
          </p:cNvPr>
          <p:cNvSpPr txBox="1">
            <a:spLocks noChangeArrowheads="1"/>
          </p:cNvSpPr>
          <p:nvPr/>
        </p:nvSpPr>
        <p:spPr bwMode="auto">
          <a:xfrm>
            <a:off x="6672263" y="2071689"/>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7121" name="Text Box 19">
            <a:extLst>
              <a:ext uri="{FF2B5EF4-FFF2-40B4-BE49-F238E27FC236}">
                <a16:creationId xmlns:a16="http://schemas.microsoft.com/office/drawing/2014/main" id="{D0084B6F-2118-B34E-B07E-769F413F21EE}"/>
              </a:ext>
            </a:extLst>
          </p:cNvPr>
          <p:cNvSpPr txBox="1">
            <a:spLocks noChangeArrowheads="1"/>
          </p:cNvSpPr>
          <p:nvPr/>
        </p:nvSpPr>
        <p:spPr bwMode="auto">
          <a:xfrm>
            <a:off x="6456364" y="3800476"/>
            <a:ext cx="10390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accent2"/>
                </a:solidFill>
              </a:rPr>
              <a:t>GABA</a:t>
            </a:r>
          </a:p>
        </p:txBody>
      </p:sp>
      <p:sp>
        <p:nvSpPr>
          <p:cNvPr id="47122" name="Text Box 20">
            <a:extLst>
              <a:ext uri="{FF2B5EF4-FFF2-40B4-BE49-F238E27FC236}">
                <a16:creationId xmlns:a16="http://schemas.microsoft.com/office/drawing/2014/main" id="{08BF03A0-6BF6-3043-BE17-B5588208469A}"/>
              </a:ext>
            </a:extLst>
          </p:cNvPr>
          <p:cNvSpPr txBox="1">
            <a:spLocks noChangeArrowheads="1"/>
          </p:cNvSpPr>
          <p:nvPr/>
        </p:nvSpPr>
        <p:spPr bwMode="auto">
          <a:xfrm>
            <a:off x="8278813" y="5084764"/>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7123" name="Text Box 21">
            <a:extLst>
              <a:ext uri="{FF2B5EF4-FFF2-40B4-BE49-F238E27FC236}">
                <a16:creationId xmlns:a16="http://schemas.microsoft.com/office/drawing/2014/main" id="{F016A85B-7050-684B-A68D-4794877778D8}"/>
              </a:ext>
            </a:extLst>
          </p:cNvPr>
          <p:cNvSpPr txBox="1">
            <a:spLocks noChangeArrowheads="1"/>
          </p:cNvSpPr>
          <p:nvPr/>
        </p:nvSpPr>
        <p:spPr bwMode="auto">
          <a:xfrm>
            <a:off x="5591175" y="5456239"/>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7124" name="Text Box 22">
            <a:extLst>
              <a:ext uri="{FF2B5EF4-FFF2-40B4-BE49-F238E27FC236}">
                <a16:creationId xmlns:a16="http://schemas.microsoft.com/office/drawing/2014/main" id="{536C8E3D-16BE-A647-BAE3-FBB1A31CD55C}"/>
              </a:ext>
            </a:extLst>
          </p:cNvPr>
          <p:cNvSpPr txBox="1">
            <a:spLocks noChangeArrowheads="1"/>
          </p:cNvSpPr>
          <p:nvPr/>
        </p:nvSpPr>
        <p:spPr bwMode="auto">
          <a:xfrm>
            <a:off x="6311900" y="5456239"/>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7125" name="Text Box 23">
            <a:extLst>
              <a:ext uri="{FF2B5EF4-FFF2-40B4-BE49-F238E27FC236}">
                <a16:creationId xmlns:a16="http://schemas.microsoft.com/office/drawing/2014/main" id="{C529554E-7715-314B-B95A-F4A418208F21}"/>
              </a:ext>
            </a:extLst>
          </p:cNvPr>
          <p:cNvSpPr txBox="1">
            <a:spLocks noChangeArrowheads="1"/>
          </p:cNvSpPr>
          <p:nvPr/>
        </p:nvSpPr>
        <p:spPr bwMode="auto">
          <a:xfrm>
            <a:off x="8524875" y="5516564"/>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9176" name="Text Box 24">
            <a:extLst>
              <a:ext uri="{FF2B5EF4-FFF2-40B4-BE49-F238E27FC236}">
                <a16:creationId xmlns:a16="http://schemas.microsoft.com/office/drawing/2014/main" id="{5DA474BB-FD9B-F44B-8DC7-B28F67FFF0EB}"/>
              </a:ext>
            </a:extLst>
          </p:cNvPr>
          <p:cNvSpPr txBox="1">
            <a:spLocks noChangeArrowheads="1"/>
          </p:cNvSpPr>
          <p:nvPr/>
        </p:nvSpPr>
        <p:spPr bwMode="auto">
          <a:xfrm>
            <a:off x="1971675" y="414338"/>
            <a:ext cx="4381500" cy="584200"/>
          </a:xfrm>
          <a:prstGeom prst="rect">
            <a:avLst/>
          </a:prstGeom>
          <a:noFill/>
          <a:ln w="9525">
            <a:noFill/>
            <a:miter lim="800000"/>
            <a:headEnd/>
            <a:tailEnd/>
          </a:ln>
          <a:effectLst/>
        </p:spPr>
        <p:txBody>
          <a:bodyPr wrap="none">
            <a:spAutoFit/>
          </a:bodyPr>
          <a:lstStyle/>
          <a:p>
            <a:pPr>
              <a:defRPr/>
            </a:pPr>
            <a:r>
              <a:rPr lang="en-GB" sz="3200" b="1">
                <a:solidFill>
                  <a:schemeClr val="tx2"/>
                </a:solidFill>
                <a:effectLst>
                  <a:outerShdw blurRad="38100" dist="38100" dir="2700000" algn="tl">
                    <a:srgbClr val="000000"/>
                  </a:outerShdw>
                </a:effectLst>
                <a:latin typeface="Arial" charset="0"/>
                <a:cs typeface="Arial" charset="0"/>
              </a:rPr>
              <a:t>DA system regulation</a:t>
            </a:r>
          </a:p>
        </p:txBody>
      </p:sp>
    </p:spTree>
    <p:extLst>
      <p:ext uri="{BB962C8B-B14F-4D97-AF65-F5344CB8AC3E}">
        <p14:creationId xmlns:p14="http://schemas.microsoft.com/office/powerpoint/2010/main" val="88379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F3F5163-B0AE-9D4B-922C-0A9FA8AE6F85}"/>
              </a:ext>
            </a:extLst>
          </p:cNvPr>
          <p:cNvSpPr>
            <a:spLocks noGrp="1"/>
          </p:cNvSpPr>
          <p:nvPr>
            <p:ph type="title"/>
          </p:nvPr>
        </p:nvSpPr>
        <p:spPr/>
        <p:txBody>
          <a:bodyPr/>
          <a:lstStyle/>
          <a:p>
            <a:r>
              <a:rPr lang="en-US"/>
              <a:t>Outline</a:t>
            </a:r>
          </a:p>
        </p:txBody>
      </p:sp>
      <p:sp>
        <p:nvSpPr>
          <p:cNvPr id="5" name="Zástupný symbol pro obsah 4">
            <a:extLst>
              <a:ext uri="{FF2B5EF4-FFF2-40B4-BE49-F238E27FC236}">
                <a16:creationId xmlns:a16="http://schemas.microsoft.com/office/drawing/2014/main" id="{5358627B-7BC3-F043-8554-EC77DFB07CC7}"/>
              </a:ext>
            </a:extLst>
          </p:cNvPr>
          <p:cNvSpPr>
            <a:spLocks noGrp="1"/>
          </p:cNvSpPr>
          <p:nvPr>
            <p:ph idx="1"/>
          </p:nvPr>
        </p:nvSpPr>
        <p:spPr/>
        <p:txBody>
          <a:bodyPr/>
          <a:lstStyle/>
          <a:p>
            <a:r>
              <a:rPr lang="en-US"/>
              <a:t>Introduction – why, what, how</a:t>
            </a:r>
          </a:p>
          <a:p>
            <a:r>
              <a:rPr lang="en-US"/>
              <a:t>Domains of psychopathology</a:t>
            </a:r>
          </a:p>
          <a:p>
            <a:endParaRPr lang="en-US"/>
          </a:p>
        </p:txBody>
      </p:sp>
      <p:sp>
        <p:nvSpPr>
          <p:cNvPr id="6" name="Zástupný symbol pro zápatí 5">
            <a:extLst>
              <a:ext uri="{FF2B5EF4-FFF2-40B4-BE49-F238E27FC236}">
                <a16:creationId xmlns:a16="http://schemas.microsoft.com/office/drawing/2014/main" id="{B2FE831C-D57B-4B4F-AB84-E0973A966921}"/>
              </a:ext>
            </a:extLst>
          </p:cNvPr>
          <p:cNvSpPr>
            <a:spLocks noGrp="1"/>
          </p:cNvSpPr>
          <p:nvPr>
            <p:ph type="ftr" sz="quarter" idx="10"/>
          </p:nvPr>
        </p:nvSpPr>
        <p:spPr/>
        <p:txBody>
          <a:bodyPr/>
          <a:lstStyle/>
          <a:p>
            <a:r>
              <a:rPr lang="cs-CZ"/>
              <a:t>Prof. MUDr. Tomáš Kašpárek, Ph.D.</a:t>
            </a:r>
          </a:p>
        </p:txBody>
      </p:sp>
    </p:spTree>
    <p:extLst>
      <p:ext uri="{BB962C8B-B14F-4D97-AF65-F5344CB8AC3E}">
        <p14:creationId xmlns:p14="http://schemas.microsoft.com/office/powerpoint/2010/main" val="573273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126433C-D2BE-D34E-8201-5FFA5E81A06B}"/>
              </a:ext>
            </a:extLst>
          </p:cNvPr>
          <p:cNvSpPr>
            <a:spLocks noChangeArrowheads="1"/>
          </p:cNvSpPr>
          <p:nvPr/>
        </p:nvSpPr>
        <p:spPr bwMode="auto">
          <a:xfrm>
            <a:off x="5880100" y="1268413"/>
            <a:ext cx="4464050" cy="1223962"/>
          </a:xfrm>
          <a:prstGeom prst="rect">
            <a:avLst/>
          </a:prstGeom>
          <a:noFill/>
          <a:ln w="2857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131" name="Rectangle 3">
            <a:extLst>
              <a:ext uri="{FF2B5EF4-FFF2-40B4-BE49-F238E27FC236}">
                <a16:creationId xmlns:a16="http://schemas.microsoft.com/office/drawing/2014/main" id="{8EE527E5-7100-0F40-AF9F-D7ABF7787C2B}"/>
              </a:ext>
            </a:extLst>
          </p:cNvPr>
          <p:cNvSpPr>
            <a:spLocks noChangeArrowheads="1"/>
          </p:cNvSpPr>
          <p:nvPr/>
        </p:nvSpPr>
        <p:spPr bwMode="auto">
          <a:xfrm>
            <a:off x="1776413" y="3213101"/>
            <a:ext cx="4464050" cy="1223963"/>
          </a:xfrm>
          <a:prstGeom prst="rect">
            <a:avLst/>
          </a:prstGeom>
          <a:noFill/>
          <a:ln w="28575">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132" name="Rectangle 4">
            <a:extLst>
              <a:ext uri="{FF2B5EF4-FFF2-40B4-BE49-F238E27FC236}">
                <a16:creationId xmlns:a16="http://schemas.microsoft.com/office/drawing/2014/main" id="{F68347A5-65F1-FB40-A034-AB396FC17733}"/>
              </a:ext>
            </a:extLst>
          </p:cNvPr>
          <p:cNvSpPr>
            <a:spLocks noChangeArrowheads="1"/>
          </p:cNvSpPr>
          <p:nvPr/>
        </p:nvSpPr>
        <p:spPr bwMode="auto">
          <a:xfrm>
            <a:off x="7896226"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133" name="Rectangle 5">
            <a:extLst>
              <a:ext uri="{FF2B5EF4-FFF2-40B4-BE49-F238E27FC236}">
                <a16:creationId xmlns:a16="http://schemas.microsoft.com/office/drawing/2014/main" id="{D8F56328-3FCC-CE4E-957C-B02309294D77}"/>
              </a:ext>
            </a:extLst>
          </p:cNvPr>
          <p:cNvSpPr>
            <a:spLocks noChangeArrowheads="1"/>
          </p:cNvSpPr>
          <p:nvPr/>
        </p:nvSpPr>
        <p:spPr bwMode="auto">
          <a:xfrm>
            <a:off x="5664201"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134" name="Line 6">
            <a:extLst>
              <a:ext uri="{FF2B5EF4-FFF2-40B4-BE49-F238E27FC236}">
                <a16:creationId xmlns:a16="http://schemas.microsoft.com/office/drawing/2014/main" id="{80C555EE-9A9E-174F-B2C1-B0F12E4D75CF}"/>
              </a:ext>
            </a:extLst>
          </p:cNvPr>
          <p:cNvSpPr>
            <a:spLocks noChangeShapeType="1"/>
          </p:cNvSpPr>
          <p:nvPr/>
        </p:nvSpPr>
        <p:spPr bwMode="auto">
          <a:xfrm>
            <a:off x="9336088" y="2492375"/>
            <a:ext cx="0" cy="2592388"/>
          </a:xfrm>
          <a:prstGeom prst="line">
            <a:avLst/>
          </a:prstGeom>
          <a:noFill/>
          <a:ln w="28575" cap="rnd">
            <a:solidFill>
              <a:srgbClr val="FF0000"/>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8135" name="Rectangle 7">
            <a:extLst>
              <a:ext uri="{FF2B5EF4-FFF2-40B4-BE49-F238E27FC236}">
                <a16:creationId xmlns:a16="http://schemas.microsoft.com/office/drawing/2014/main" id="{CBB67148-3C24-D348-8D5D-25784CEC65B8}"/>
              </a:ext>
            </a:extLst>
          </p:cNvPr>
          <p:cNvSpPr>
            <a:spLocks noChangeArrowheads="1"/>
          </p:cNvSpPr>
          <p:nvPr/>
        </p:nvSpPr>
        <p:spPr bwMode="auto">
          <a:xfrm>
            <a:off x="6456363" y="3429001"/>
            <a:ext cx="1008062" cy="792163"/>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136" name="Line 8">
            <a:extLst>
              <a:ext uri="{FF2B5EF4-FFF2-40B4-BE49-F238E27FC236}">
                <a16:creationId xmlns:a16="http://schemas.microsoft.com/office/drawing/2014/main" id="{B5216464-39E2-434D-8B38-42B7B53EDCDA}"/>
              </a:ext>
            </a:extLst>
          </p:cNvPr>
          <p:cNvSpPr>
            <a:spLocks noChangeShapeType="1"/>
          </p:cNvSpPr>
          <p:nvPr/>
        </p:nvSpPr>
        <p:spPr bwMode="auto">
          <a:xfrm>
            <a:off x="6959600" y="2492376"/>
            <a:ext cx="0" cy="936625"/>
          </a:xfrm>
          <a:prstGeom prst="line">
            <a:avLst/>
          </a:prstGeom>
          <a:noFill/>
          <a:ln w="28575" cap="rnd">
            <a:solidFill>
              <a:srgbClr val="FF0000"/>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8137" name="Line 9">
            <a:extLst>
              <a:ext uri="{FF2B5EF4-FFF2-40B4-BE49-F238E27FC236}">
                <a16:creationId xmlns:a16="http://schemas.microsoft.com/office/drawing/2014/main" id="{54FA8D00-CE15-0548-A4CE-7FAA542ADB58}"/>
              </a:ext>
            </a:extLst>
          </p:cNvPr>
          <p:cNvSpPr>
            <a:spLocks noChangeShapeType="1"/>
          </p:cNvSpPr>
          <p:nvPr/>
        </p:nvSpPr>
        <p:spPr bwMode="auto">
          <a:xfrm>
            <a:off x="6959600" y="4221163"/>
            <a:ext cx="0" cy="863600"/>
          </a:xfrm>
          <a:prstGeom prst="line">
            <a:avLst/>
          </a:prstGeom>
          <a:noFill/>
          <a:ln w="28575" cap="rnd">
            <a:solidFill>
              <a:srgbClr val="3366FF"/>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8138" name="Line 10">
            <a:extLst>
              <a:ext uri="{FF2B5EF4-FFF2-40B4-BE49-F238E27FC236}">
                <a16:creationId xmlns:a16="http://schemas.microsoft.com/office/drawing/2014/main" id="{2750CE43-1950-C54E-8566-89DC2E8DDC80}"/>
              </a:ext>
            </a:extLst>
          </p:cNvPr>
          <p:cNvSpPr>
            <a:spLocks noChangeShapeType="1"/>
          </p:cNvSpPr>
          <p:nvPr/>
        </p:nvSpPr>
        <p:spPr bwMode="auto">
          <a:xfrm flipV="1">
            <a:off x="8616950" y="2492375"/>
            <a:ext cx="0" cy="2592388"/>
          </a:xfrm>
          <a:prstGeom prst="line">
            <a:avLst/>
          </a:prstGeom>
          <a:noFill/>
          <a:ln w="28575" cap="rnd">
            <a:solidFill>
              <a:schemeClr val="tx2"/>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8139" name="Line 11">
            <a:extLst>
              <a:ext uri="{FF2B5EF4-FFF2-40B4-BE49-F238E27FC236}">
                <a16:creationId xmlns:a16="http://schemas.microsoft.com/office/drawing/2014/main" id="{66F9F0D3-4210-9E44-8A54-CDB8E0E292A6}"/>
              </a:ext>
            </a:extLst>
          </p:cNvPr>
          <p:cNvSpPr>
            <a:spLocks noChangeShapeType="1"/>
          </p:cNvSpPr>
          <p:nvPr/>
        </p:nvSpPr>
        <p:spPr bwMode="auto">
          <a:xfrm flipH="1">
            <a:off x="4008438" y="5697538"/>
            <a:ext cx="1655762"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140" name="Line 12">
            <a:extLst>
              <a:ext uri="{FF2B5EF4-FFF2-40B4-BE49-F238E27FC236}">
                <a16:creationId xmlns:a16="http://schemas.microsoft.com/office/drawing/2014/main" id="{F5E02F30-A49B-B445-BEFD-3F4C8DB5125A}"/>
              </a:ext>
            </a:extLst>
          </p:cNvPr>
          <p:cNvSpPr>
            <a:spLocks noChangeShapeType="1"/>
          </p:cNvSpPr>
          <p:nvPr/>
        </p:nvSpPr>
        <p:spPr bwMode="auto">
          <a:xfrm flipV="1">
            <a:off x="4008438" y="4473576"/>
            <a:ext cx="0" cy="1223963"/>
          </a:xfrm>
          <a:prstGeom prst="line">
            <a:avLst/>
          </a:prstGeom>
          <a:noFill/>
          <a:ln w="28575">
            <a:solidFill>
              <a:schemeClr val="tx2"/>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8141" name="Text Box 13">
            <a:extLst>
              <a:ext uri="{FF2B5EF4-FFF2-40B4-BE49-F238E27FC236}">
                <a16:creationId xmlns:a16="http://schemas.microsoft.com/office/drawing/2014/main" id="{503D1A91-6067-2B44-BC91-8BB0766CAFD8}"/>
              </a:ext>
            </a:extLst>
          </p:cNvPr>
          <p:cNvSpPr txBox="1">
            <a:spLocks noChangeArrowheads="1"/>
          </p:cNvSpPr>
          <p:nvPr/>
        </p:nvSpPr>
        <p:spPr bwMode="auto">
          <a:xfrm>
            <a:off x="7513638" y="1568451"/>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Cortex</a:t>
            </a:r>
          </a:p>
        </p:txBody>
      </p:sp>
      <p:sp>
        <p:nvSpPr>
          <p:cNvPr id="48142" name="Text Box 14">
            <a:extLst>
              <a:ext uri="{FF2B5EF4-FFF2-40B4-BE49-F238E27FC236}">
                <a16:creationId xmlns:a16="http://schemas.microsoft.com/office/drawing/2014/main" id="{64FA057F-2036-B240-B6A4-84B547CE1ACC}"/>
              </a:ext>
            </a:extLst>
          </p:cNvPr>
          <p:cNvSpPr txBox="1">
            <a:spLocks noChangeArrowheads="1"/>
          </p:cNvSpPr>
          <p:nvPr/>
        </p:nvSpPr>
        <p:spPr bwMode="auto">
          <a:xfrm>
            <a:off x="2619376" y="3513139"/>
            <a:ext cx="21355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a:t>Limbic system</a:t>
            </a:r>
          </a:p>
        </p:txBody>
      </p:sp>
      <p:sp>
        <p:nvSpPr>
          <p:cNvPr id="48143" name="Text Box 15">
            <a:extLst>
              <a:ext uri="{FF2B5EF4-FFF2-40B4-BE49-F238E27FC236}">
                <a16:creationId xmlns:a16="http://schemas.microsoft.com/office/drawing/2014/main" id="{1E163FBA-6B47-3C48-A5D6-9313DB4CD5D0}"/>
              </a:ext>
            </a:extLst>
          </p:cNvPr>
          <p:cNvSpPr txBox="1">
            <a:spLocks noChangeArrowheads="1"/>
          </p:cNvSpPr>
          <p:nvPr/>
        </p:nvSpPr>
        <p:spPr bwMode="auto">
          <a:xfrm>
            <a:off x="9055100" y="2060576"/>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8144" name="Text Box 16">
            <a:extLst>
              <a:ext uri="{FF2B5EF4-FFF2-40B4-BE49-F238E27FC236}">
                <a16:creationId xmlns:a16="http://schemas.microsoft.com/office/drawing/2014/main" id="{C6938DC2-1B77-714E-B534-EEC5FAE1890C}"/>
              </a:ext>
            </a:extLst>
          </p:cNvPr>
          <p:cNvSpPr txBox="1">
            <a:spLocks noChangeArrowheads="1"/>
          </p:cNvSpPr>
          <p:nvPr/>
        </p:nvSpPr>
        <p:spPr bwMode="auto">
          <a:xfrm>
            <a:off x="6672263" y="2071689"/>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8145" name="Text Box 17">
            <a:extLst>
              <a:ext uri="{FF2B5EF4-FFF2-40B4-BE49-F238E27FC236}">
                <a16:creationId xmlns:a16="http://schemas.microsoft.com/office/drawing/2014/main" id="{018C15F3-AE09-EB42-826D-312F2A754112}"/>
              </a:ext>
            </a:extLst>
          </p:cNvPr>
          <p:cNvSpPr txBox="1">
            <a:spLocks noChangeArrowheads="1"/>
          </p:cNvSpPr>
          <p:nvPr/>
        </p:nvSpPr>
        <p:spPr bwMode="auto">
          <a:xfrm>
            <a:off x="6456364" y="3800476"/>
            <a:ext cx="10390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accent2"/>
                </a:solidFill>
              </a:rPr>
              <a:t>GABA</a:t>
            </a:r>
          </a:p>
        </p:txBody>
      </p:sp>
      <p:sp>
        <p:nvSpPr>
          <p:cNvPr id="48146" name="Text Box 18">
            <a:extLst>
              <a:ext uri="{FF2B5EF4-FFF2-40B4-BE49-F238E27FC236}">
                <a16:creationId xmlns:a16="http://schemas.microsoft.com/office/drawing/2014/main" id="{766F792C-42D3-584C-BA6B-F754BE96F0F0}"/>
              </a:ext>
            </a:extLst>
          </p:cNvPr>
          <p:cNvSpPr txBox="1">
            <a:spLocks noChangeArrowheads="1"/>
          </p:cNvSpPr>
          <p:nvPr/>
        </p:nvSpPr>
        <p:spPr bwMode="auto">
          <a:xfrm>
            <a:off x="8278813" y="5084764"/>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8147" name="Text Box 19">
            <a:extLst>
              <a:ext uri="{FF2B5EF4-FFF2-40B4-BE49-F238E27FC236}">
                <a16:creationId xmlns:a16="http://schemas.microsoft.com/office/drawing/2014/main" id="{601B6FF2-89A1-514D-88A3-C47F256FC577}"/>
              </a:ext>
            </a:extLst>
          </p:cNvPr>
          <p:cNvSpPr txBox="1">
            <a:spLocks noChangeArrowheads="1"/>
          </p:cNvSpPr>
          <p:nvPr/>
        </p:nvSpPr>
        <p:spPr bwMode="auto">
          <a:xfrm>
            <a:off x="5591175" y="5456239"/>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8148" name="Text Box 20">
            <a:extLst>
              <a:ext uri="{FF2B5EF4-FFF2-40B4-BE49-F238E27FC236}">
                <a16:creationId xmlns:a16="http://schemas.microsoft.com/office/drawing/2014/main" id="{B77065CA-FD9C-A849-8451-5ACDE938E0AD}"/>
              </a:ext>
            </a:extLst>
          </p:cNvPr>
          <p:cNvSpPr txBox="1">
            <a:spLocks noChangeArrowheads="1"/>
          </p:cNvSpPr>
          <p:nvPr/>
        </p:nvSpPr>
        <p:spPr bwMode="auto">
          <a:xfrm>
            <a:off x="6311900" y="5456239"/>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8149" name="Text Box 21">
            <a:extLst>
              <a:ext uri="{FF2B5EF4-FFF2-40B4-BE49-F238E27FC236}">
                <a16:creationId xmlns:a16="http://schemas.microsoft.com/office/drawing/2014/main" id="{004BBF55-A193-0F42-9BC2-CCA8EC6808BB}"/>
              </a:ext>
            </a:extLst>
          </p:cNvPr>
          <p:cNvSpPr txBox="1">
            <a:spLocks noChangeArrowheads="1"/>
          </p:cNvSpPr>
          <p:nvPr/>
        </p:nvSpPr>
        <p:spPr bwMode="auto">
          <a:xfrm>
            <a:off x="8524875" y="5516564"/>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50198" name="Text Box 22">
            <a:extLst>
              <a:ext uri="{FF2B5EF4-FFF2-40B4-BE49-F238E27FC236}">
                <a16:creationId xmlns:a16="http://schemas.microsoft.com/office/drawing/2014/main" id="{9277C75A-A11F-3D4F-9620-E28DE25A9404}"/>
              </a:ext>
            </a:extLst>
          </p:cNvPr>
          <p:cNvSpPr txBox="1">
            <a:spLocks noChangeArrowheads="1"/>
          </p:cNvSpPr>
          <p:nvPr/>
        </p:nvSpPr>
        <p:spPr bwMode="auto">
          <a:xfrm>
            <a:off x="1971676" y="377825"/>
            <a:ext cx="6410325" cy="584200"/>
          </a:xfrm>
          <a:prstGeom prst="rect">
            <a:avLst/>
          </a:prstGeom>
          <a:noFill/>
          <a:ln w="9525">
            <a:noFill/>
            <a:miter lim="800000"/>
            <a:headEnd/>
            <a:tailEnd/>
          </a:ln>
          <a:effectLst/>
        </p:spPr>
        <p:txBody>
          <a:bodyPr wrap="none">
            <a:spAutoFit/>
          </a:bodyPr>
          <a:lstStyle/>
          <a:p>
            <a:pPr>
              <a:defRPr/>
            </a:pPr>
            <a:r>
              <a:rPr lang="en-GB" sz="3200" b="1">
                <a:effectLst>
                  <a:outerShdw blurRad="38100" dist="38100" dir="2700000" algn="tl">
                    <a:srgbClr val="000000"/>
                  </a:outerShdw>
                </a:effectLst>
                <a:latin typeface="Arial" charset="0"/>
                <a:cs typeface="Arial" charset="0"/>
              </a:rPr>
              <a:t>SCH – DA system dysregulation</a:t>
            </a:r>
          </a:p>
        </p:txBody>
      </p:sp>
    </p:spTree>
    <p:extLst>
      <p:ext uri="{BB962C8B-B14F-4D97-AF65-F5344CB8AC3E}">
        <p14:creationId xmlns:p14="http://schemas.microsoft.com/office/powerpoint/2010/main" val="400980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64B45CAC-3E8D-B149-85BC-1BBF3D818460}"/>
              </a:ext>
            </a:extLst>
          </p:cNvPr>
          <p:cNvSpPr>
            <a:spLocks noChangeArrowheads="1"/>
          </p:cNvSpPr>
          <p:nvPr/>
        </p:nvSpPr>
        <p:spPr bwMode="auto">
          <a:xfrm>
            <a:off x="5880100" y="1268413"/>
            <a:ext cx="4464050" cy="1223962"/>
          </a:xfrm>
          <a:prstGeom prst="rect">
            <a:avLst/>
          </a:prstGeom>
          <a:noFill/>
          <a:ln w="2857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9155" name="Rectangle 3">
            <a:extLst>
              <a:ext uri="{FF2B5EF4-FFF2-40B4-BE49-F238E27FC236}">
                <a16:creationId xmlns:a16="http://schemas.microsoft.com/office/drawing/2014/main" id="{5B2BB863-4153-2846-B6E3-4E9B70541AF4}"/>
              </a:ext>
            </a:extLst>
          </p:cNvPr>
          <p:cNvSpPr>
            <a:spLocks noChangeArrowheads="1"/>
          </p:cNvSpPr>
          <p:nvPr/>
        </p:nvSpPr>
        <p:spPr bwMode="auto">
          <a:xfrm>
            <a:off x="1776413" y="3213101"/>
            <a:ext cx="4464050" cy="1223963"/>
          </a:xfrm>
          <a:prstGeom prst="rect">
            <a:avLst/>
          </a:prstGeom>
          <a:noFill/>
          <a:ln w="1397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9156" name="Rectangle 4">
            <a:extLst>
              <a:ext uri="{FF2B5EF4-FFF2-40B4-BE49-F238E27FC236}">
                <a16:creationId xmlns:a16="http://schemas.microsoft.com/office/drawing/2014/main" id="{8C2EFA19-2DE2-5D48-8FDD-2237B39E99D9}"/>
              </a:ext>
            </a:extLst>
          </p:cNvPr>
          <p:cNvSpPr>
            <a:spLocks noChangeArrowheads="1"/>
          </p:cNvSpPr>
          <p:nvPr/>
        </p:nvSpPr>
        <p:spPr bwMode="auto">
          <a:xfrm>
            <a:off x="7896226"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9157" name="Rectangle 5">
            <a:extLst>
              <a:ext uri="{FF2B5EF4-FFF2-40B4-BE49-F238E27FC236}">
                <a16:creationId xmlns:a16="http://schemas.microsoft.com/office/drawing/2014/main" id="{DF66A84C-DE95-E840-B505-37C8523D7972}"/>
              </a:ext>
            </a:extLst>
          </p:cNvPr>
          <p:cNvSpPr>
            <a:spLocks noChangeArrowheads="1"/>
          </p:cNvSpPr>
          <p:nvPr/>
        </p:nvSpPr>
        <p:spPr bwMode="auto">
          <a:xfrm>
            <a:off x="5664201" y="5084763"/>
            <a:ext cx="2016125" cy="1223962"/>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9158" name="Line 6">
            <a:extLst>
              <a:ext uri="{FF2B5EF4-FFF2-40B4-BE49-F238E27FC236}">
                <a16:creationId xmlns:a16="http://schemas.microsoft.com/office/drawing/2014/main" id="{C3C8D850-80C4-404E-A73E-93AAB29CB179}"/>
              </a:ext>
            </a:extLst>
          </p:cNvPr>
          <p:cNvSpPr>
            <a:spLocks noChangeShapeType="1"/>
          </p:cNvSpPr>
          <p:nvPr/>
        </p:nvSpPr>
        <p:spPr bwMode="auto">
          <a:xfrm>
            <a:off x="9336088" y="2492375"/>
            <a:ext cx="0" cy="2592388"/>
          </a:xfrm>
          <a:prstGeom prst="line">
            <a:avLst/>
          </a:prstGeom>
          <a:noFill/>
          <a:ln w="28575" cap="rnd">
            <a:solidFill>
              <a:srgbClr val="FF0000"/>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9159" name="Rectangle 7">
            <a:extLst>
              <a:ext uri="{FF2B5EF4-FFF2-40B4-BE49-F238E27FC236}">
                <a16:creationId xmlns:a16="http://schemas.microsoft.com/office/drawing/2014/main" id="{FA711EF0-49B0-ED42-887A-2B1B241D1698}"/>
              </a:ext>
            </a:extLst>
          </p:cNvPr>
          <p:cNvSpPr>
            <a:spLocks noChangeArrowheads="1"/>
          </p:cNvSpPr>
          <p:nvPr/>
        </p:nvSpPr>
        <p:spPr bwMode="auto">
          <a:xfrm>
            <a:off x="6456363" y="3429001"/>
            <a:ext cx="1008062" cy="792163"/>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9160" name="Line 8">
            <a:extLst>
              <a:ext uri="{FF2B5EF4-FFF2-40B4-BE49-F238E27FC236}">
                <a16:creationId xmlns:a16="http://schemas.microsoft.com/office/drawing/2014/main" id="{D4131F57-46BB-F645-AA91-0D370142FB6E}"/>
              </a:ext>
            </a:extLst>
          </p:cNvPr>
          <p:cNvSpPr>
            <a:spLocks noChangeShapeType="1"/>
          </p:cNvSpPr>
          <p:nvPr/>
        </p:nvSpPr>
        <p:spPr bwMode="auto">
          <a:xfrm>
            <a:off x="6959600" y="2492376"/>
            <a:ext cx="0" cy="936625"/>
          </a:xfrm>
          <a:prstGeom prst="line">
            <a:avLst/>
          </a:prstGeom>
          <a:noFill/>
          <a:ln w="28575" cap="rnd">
            <a:solidFill>
              <a:srgbClr val="FF0000"/>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9161" name="Line 9">
            <a:extLst>
              <a:ext uri="{FF2B5EF4-FFF2-40B4-BE49-F238E27FC236}">
                <a16:creationId xmlns:a16="http://schemas.microsoft.com/office/drawing/2014/main" id="{0E7C0263-8BA8-714C-82D3-E877122514E4}"/>
              </a:ext>
            </a:extLst>
          </p:cNvPr>
          <p:cNvSpPr>
            <a:spLocks noChangeShapeType="1"/>
          </p:cNvSpPr>
          <p:nvPr/>
        </p:nvSpPr>
        <p:spPr bwMode="auto">
          <a:xfrm>
            <a:off x="6959600" y="4221163"/>
            <a:ext cx="0" cy="863600"/>
          </a:xfrm>
          <a:prstGeom prst="line">
            <a:avLst/>
          </a:prstGeom>
          <a:noFill/>
          <a:ln w="28575" cap="rnd">
            <a:solidFill>
              <a:srgbClr val="3366FF"/>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9162" name="Line 10">
            <a:extLst>
              <a:ext uri="{FF2B5EF4-FFF2-40B4-BE49-F238E27FC236}">
                <a16:creationId xmlns:a16="http://schemas.microsoft.com/office/drawing/2014/main" id="{3638EF63-A5BC-7A4A-9275-D9672835FB9A}"/>
              </a:ext>
            </a:extLst>
          </p:cNvPr>
          <p:cNvSpPr>
            <a:spLocks noChangeShapeType="1"/>
          </p:cNvSpPr>
          <p:nvPr/>
        </p:nvSpPr>
        <p:spPr bwMode="auto">
          <a:xfrm flipV="1">
            <a:off x="8616950" y="2492375"/>
            <a:ext cx="0" cy="2592388"/>
          </a:xfrm>
          <a:prstGeom prst="line">
            <a:avLst/>
          </a:prstGeom>
          <a:noFill/>
          <a:ln w="28575" cap="rnd">
            <a:solidFill>
              <a:schemeClr val="tx2"/>
            </a:solidFill>
            <a:prstDash val="sysDot"/>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9163" name="Line 11">
            <a:extLst>
              <a:ext uri="{FF2B5EF4-FFF2-40B4-BE49-F238E27FC236}">
                <a16:creationId xmlns:a16="http://schemas.microsoft.com/office/drawing/2014/main" id="{54DE6B98-BC20-3747-BD50-74C4E816951A}"/>
              </a:ext>
            </a:extLst>
          </p:cNvPr>
          <p:cNvSpPr>
            <a:spLocks noChangeShapeType="1"/>
          </p:cNvSpPr>
          <p:nvPr/>
        </p:nvSpPr>
        <p:spPr bwMode="auto">
          <a:xfrm flipH="1">
            <a:off x="4008438" y="5661025"/>
            <a:ext cx="1655762" cy="0"/>
          </a:xfrm>
          <a:prstGeom prst="line">
            <a:avLst/>
          </a:prstGeom>
          <a:noFill/>
          <a:ln w="127000">
            <a:solidFill>
              <a:schemeClr val="tx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9164" name="Line 12">
            <a:extLst>
              <a:ext uri="{FF2B5EF4-FFF2-40B4-BE49-F238E27FC236}">
                <a16:creationId xmlns:a16="http://schemas.microsoft.com/office/drawing/2014/main" id="{DD0BD8CC-FE65-E648-A70F-4E2BC69CBA43}"/>
              </a:ext>
            </a:extLst>
          </p:cNvPr>
          <p:cNvSpPr>
            <a:spLocks noChangeShapeType="1"/>
          </p:cNvSpPr>
          <p:nvPr/>
        </p:nvSpPr>
        <p:spPr bwMode="auto">
          <a:xfrm flipV="1">
            <a:off x="4079875" y="4473576"/>
            <a:ext cx="0" cy="1223963"/>
          </a:xfrm>
          <a:prstGeom prst="line">
            <a:avLst/>
          </a:prstGeom>
          <a:noFill/>
          <a:ln w="139700">
            <a:solidFill>
              <a:schemeClr val="tx2"/>
            </a:solidFill>
            <a:round/>
            <a:headEnd/>
            <a:tailEnd type="triangle" w="lg" len="lg"/>
          </a:ln>
          <a:extLst>
            <a:ext uri="{909E8E84-426E-40DD-AFC4-6F175D3DCCD1}">
              <a14:hiddenFill xmlns:a14="http://schemas.microsoft.com/office/drawing/2010/main">
                <a:noFill/>
              </a14:hiddenFill>
            </a:ext>
          </a:extLst>
        </p:spPr>
        <p:txBody>
          <a:bodyPr/>
          <a:lstStyle/>
          <a:p>
            <a:endParaRPr lang="cs-CZ"/>
          </a:p>
        </p:txBody>
      </p:sp>
      <p:sp>
        <p:nvSpPr>
          <p:cNvPr id="49165" name="Text Box 13">
            <a:extLst>
              <a:ext uri="{FF2B5EF4-FFF2-40B4-BE49-F238E27FC236}">
                <a16:creationId xmlns:a16="http://schemas.microsoft.com/office/drawing/2014/main" id="{90137002-E6A3-284B-B376-0DFB5684FFE5}"/>
              </a:ext>
            </a:extLst>
          </p:cNvPr>
          <p:cNvSpPr txBox="1">
            <a:spLocks noChangeArrowheads="1"/>
          </p:cNvSpPr>
          <p:nvPr/>
        </p:nvSpPr>
        <p:spPr bwMode="auto">
          <a:xfrm>
            <a:off x="7513638" y="1568451"/>
            <a:ext cx="109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a:t>Cortex</a:t>
            </a:r>
          </a:p>
        </p:txBody>
      </p:sp>
      <p:sp>
        <p:nvSpPr>
          <p:cNvPr id="49166" name="Text Box 14">
            <a:extLst>
              <a:ext uri="{FF2B5EF4-FFF2-40B4-BE49-F238E27FC236}">
                <a16:creationId xmlns:a16="http://schemas.microsoft.com/office/drawing/2014/main" id="{38BE7FD9-7043-C646-89D9-03E5413C1982}"/>
              </a:ext>
            </a:extLst>
          </p:cNvPr>
          <p:cNvSpPr txBox="1">
            <a:spLocks noChangeArrowheads="1"/>
          </p:cNvSpPr>
          <p:nvPr/>
        </p:nvSpPr>
        <p:spPr bwMode="auto">
          <a:xfrm>
            <a:off x="2619376" y="3513139"/>
            <a:ext cx="21355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a:t>Limbic system</a:t>
            </a:r>
          </a:p>
        </p:txBody>
      </p:sp>
      <p:sp>
        <p:nvSpPr>
          <p:cNvPr id="49167" name="Text Box 15">
            <a:extLst>
              <a:ext uri="{FF2B5EF4-FFF2-40B4-BE49-F238E27FC236}">
                <a16:creationId xmlns:a16="http://schemas.microsoft.com/office/drawing/2014/main" id="{588110DD-EB5B-0A41-9A15-001944740195}"/>
              </a:ext>
            </a:extLst>
          </p:cNvPr>
          <p:cNvSpPr txBox="1">
            <a:spLocks noChangeArrowheads="1"/>
          </p:cNvSpPr>
          <p:nvPr/>
        </p:nvSpPr>
        <p:spPr bwMode="auto">
          <a:xfrm>
            <a:off x="9055100" y="2060576"/>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9168" name="Text Box 16">
            <a:extLst>
              <a:ext uri="{FF2B5EF4-FFF2-40B4-BE49-F238E27FC236}">
                <a16:creationId xmlns:a16="http://schemas.microsoft.com/office/drawing/2014/main" id="{D115D201-89D4-C54F-AAA9-493C81A48EF2}"/>
              </a:ext>
            </a:extLst>
          </p:cNvPr>
          <p:cNvSpPr txBox="1">
            <a:spLocks noChangeArrowheads="1"/>
          </p:cNvSpPr>
          <p:nvPr/>
        </p:nvSpPr>
        <p:spPr bwMode="auto">
          <a:xfrm>
            <a:off x="6672263" y="2071689"/>
            <a:ext cx="6639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rgbClr val="FF0000"/>
                </a:solidFill>
              </a:rPr>
              <a:t>Glu</a:t>
            </a:r>
          </a:p>
        </p:txBody>
      </p:sp>
      <p:sp>
        <p:nvSpPr>
          <p:cNvPr id="49169" name="Text Box 17">
            <a:extLst>
              <a:ext uri="{FF2B5EF4-FFF2-40B4-BE49-F238E27FC236}">
                <a16:creationId xmlns:a16="http://schemas.microsoft.com/office/drawing/2014/main" id="{F657D314-5009-4D4B-A9AA-289666229D64}"/>
              </a:ext>
            </a:extLst>
          </p:cNvPr>
          <p:cNvSpPr txBox="1">
            <a:spLocks noChangeArrowheads="1"/>
          </p:cNvSpPr>
          <p:nvPr/>
        </p:nvSpPr>
        <p:spPr bwMode="auto">
          <a:xfrm>
            <a:off x="6456364" y="3800476"/>
            <a:ext cx="10390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accent2"/>
                </a:solidFill>
              </a:rPr>
              <a:t>GABA</a:t>
            </a:r>
          </a:p>
        </p:txBody>
      </p:sp>
      <p:sp>
        <p:nvSpPr>
          <p:cNvPr id="49170" name="Text Box 18">
            <a:extLst>
              <a:ext uri="{FF2B5EF4-FFF2-40B4-BE49-F238E27FC236}">
                <a16:creationId xmlns:a16="http://schemas.microsoft.com/office/drawing/2014/main" id="{B54B653B-7A9D-4242-AA4F-17E5E1E1FD0E}"/>
              </a:ext>
            </a:extLst>
          </p:cNvPr>
          <p:cNvSpPr txBox="1">
            <a:spLocks noChangeArrowheads="1"/>
          </p:cNvSpPr>
          <p:nvPr/>
        </p:nvSpPr>
        <p:spPr bwMode="auto">
          <a:xfrm>
            <a:off x="8278813" y="5084764"/>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9171" name="Text Box 19">
            <a:extLst>
              <a:ext uri="{FF2B5EF4-FFF2-40B4-BE49-F238E27FC236}">
                <a16:creationId xmlns:a16="http://schemas.microsoft.com/office/drawing/2014/main" id="{DD11CFB0-9FEE-754D-B51C-3E698867B8D0}"/>
              </a:ext>
            </a:extLst>
          </p:cNvPr>
          <p:cNvSpPr txBox="1">
            <a:spLocks noChangeArrowheads="1"/>
          </p:cNvSpPr>
          <p:nvPr/>
        </p:nvSpPr>
        <p:spPr bwMode="auto">
          <a:xfrm>
            <a:off x="5591175" y="5456239"/>
            <a:ext cx="61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solidFill>
                  <a:schemeClr val="tx2"/>
                </a:solidFill>
              </a:rPr>
              <a:t>DA</a:t>
            </a:r>
          </a:p>
        </p:txBody>
      </p:sp>
      <p:sp>
        <p:nvSpPr>
          <p:cNvPr id="49172" name="Text Box 20">
            <a:extLst>
              <a:ext uri="{FF2B5EF4-FFF2-40B4-BE49-F238E27FC236}">
                <a16:creationId xmlns:a16="http://schemas.microsoft.com/office/drawing/2014/main" id="{2B8C842F-9EF1-A44B-AB38-E6F066C3BF8E}"/>
              </a:ext>
            </a:extLst>
          </p:cNvPr>
          <p:cNvSpPr txBox="1">
            <a:spLocks noChangeArrowheads="1"/>
          </p:cNvSpPr>
          <p:nvPr/>
        </p:nvSpPr>
        <p:spPr bwMode="auto">
          <a:xfrm>
            <a:off x="6311900" y="5456239"/>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9173" name="Text Box 21">
            <a:extLst>
              <a:ext uri="{FF2B5EF4-FFF2-40B4-BE49-F238E27FC236}">
                <a16:creationId xmlns:a16="http://schemas.microsoft.com/office/drawing/2014/main" id="{1F5889C7-6A0F-B34B-821A-385A314ECE72}"/>
              </a:ext>
            </a:extLst>
          </p:cNvPr>
          <p:cNvSpPr txBox="1">
            <a:spLocks noChangeArrowheads="1"/>
          </p:cNvSpPr>
          <p:nvPr/>
        </p:nvSpPr>
        <p:spPr bwMode="auto">
          <a:xfrm>
            <a:off x="8524875" y="5516564"/>
            <a:ext cx="759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VTA</a:t>
            </a:r>
          </a:p>
        </p:txBody>
      </p:sp>
      <p:sp>
        <p:nvSpPr>
          <p:cNvPr id="49174" name="AutoShape 22">
            <a:extLst>
              <a:ext uri="{FF2B5EF4-FFF2-40B4-BE49-F238E27FC236}">
                <a16:creationId xmlns:a16="http://schemas.microsoft.com/office/drawing/2014/main" id="{01A2E4AE-B1C6-8C45-BC65-3F9AAB0EB5E9}"/>
              </a:ext>
            </a:extLst>
          </p:cNvPr>
          <p:cNvSpPr>
            <a:spLocks noChangeArrowheads="1"/>
          </p:cNvSpPr>
          <p:nvPr/>
        </p:nvSpPr>
        <p:spPr bwMode="auto">
          <a:xfrm rot="4123070">
            <a:off x="7373144" y="4202907"/>
            <a:ext cx="757238" cy="1368425"/>
          </a:xfrm>
          <a:prstGeom prst="lightningBol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0439" name="Oval 23">
            <a:extLst>
              <a:ext uri="{FF2B5EF4-FFF2-40B4-BE49-F238E27FC236}">
                <a16:creationId xmlns:a16="http://schemas.microsoft.com/office/drawing/2014/main" id="{7E00394C-7F86-7844-8BD6-B757F555C171}"/>
              </a:ext>
            </a:extLst>
          </p:cNvPr>
          <p:cNvSpPr>
            <a:spLocks noChangeArrowheads="1"/>
          </p:cNvSpPr>
          <p:nvPr/>
        </p:nvSpPr>
        <p:spPr bwMode="auto">
          <a:xfrm>
            <a:off x="7856538" y="3284539"/>
            <a:ext cx="1727200" cy="1474787"/>
          </a:xfrm>
          <a:prstGeom prst="ellipse">
            <a:avLst/>
          </a:prstGeom>
          <a:solidFill>
            <a:srgbClr val="FF0000"/>
          </a:solidFill>
          <a:ln w="9525">
            <a:solidFill>
              <a:schemeClr val="tx1"/>
            </a:solidFill>
            <a:round/>
            <a:headEnd/>
            <a:tailEnd/>
          </a:ln>
          <a:effectLst/>
        </p:spPr>
        <p:txBody>
          <a:bodyPr wrap="none" anchor="ctr"/>
          <a:lstStyle/>
          <a:p>
            <a:pPr algn="ctr">
              <a:defRPr/>
            </a:pPr>
            <a:r>
              <a:rPr lang="cs-CZ" b="1">
                <a:effectLst>
                  <a:outerShdw blurRad="38100" dist="38100" dir="2700000" algn="tl">
                    <a:srgbClr val="000000"/>
                  </a:outerShdw>
                </a:effectLst>
                <a:latin typeface="Arial" charset="0"/>
                <a:cs typeface="Arial" charset="0"/>
              </a:rPr>
              <a:t>STRESS</a:t>
            </a:r>
          </a:p>
          <a:p>
            <a:pPr algn="ctr">
              <a:defRPr/>
            </a:pPr>
            <a:r>
              <a:rPr lang="cs-CZ" b="1">
                <a:effectLst>
                  <a:outerShdw blurRad="38100" dist="38100" dir="2700000" algn="tl">
                    <a:srgbClr val="000000"/>
                  </a:outerShdw>
                </a:effectLst>
                <a:latin typeface="Arial" charset="0"/>
                <a:cs typeface="Arial" charset="0"/>
              </a:rPr>
              <a:t>AMPHETAMINE</a:t>
            </a:r>
          </a:p>
        </p:txBody>
      </p:sp>
      <p:sp>
        <p:nvSpPr>
          <p:cNvPr id="60441" name="Text Box 25">
            <a:extLst>
              <a:ext uri="{FF2B5EF4-FFF2-40B4-BE49-F238E27FC236}">
                <a16:creationId xmlns:a16="http://schemas.microsoft.com/office/drawing/2014/main" id="{076F5AC8-C2A3-FC4C-8FED-995EA5FFAA80}"/>
              </a:ext>
            </a:extLst>
          </p:cNvPr>
          <p:cNvSpPr txBox="1">
            <a:spLocks noChangeArrowheads="1"/>
          </p:cNvSpPr>
          <p:nvPr/>
        </p:nvSpPr>
        <p:spPr bwMode="auto">
          <a:xfrm>
            <a:off x="1971675" y="298450"/>
            <a:ext cx="6146800" cy="584200"/>
          </a:xfrm>
          <a:prstGeom prst="rect">
            <a:avLst/>
          </a:prstGeom>
          <a:noFill/>
          <a:ln w="9525">
            <a:noFill/>
            <a:miter lim="800000"/>
            <a:headEnd/>
            <a:tailEnd/>
          </a:ln>
          <a:effectLst/>
        </p:spPr>
        <p:txBody>
          <a:bodyPr wrap="none">
            <a:spAutoFit/>
          </a:bodyPr>
          <a:lstStyle/>
          <a:p>
            <a:pPr>
              <a:defRPr/>
            </a:pPr>
            <a:r>
              <a:rPr lang="en-GB" sz="3200" b="1">
                <a:solidFill>
                  <a:schemeClr val="tx2"/>
                </a:solidFill>
                <a:effectLst>
                  <a:outerShdw blurRad="38100" dist="38100" dir="2700000" algn="tl">
                    <a:srgbClr val="000000"/>
                  </a:outerShdw>
                </a:effectLst>
                <a:latin typeface="Arial" charset="0"/>
                <a:cs typeface="Arial" charset="0"/>
              </a:rPr>
              <a:t>Why does psychosis develop?</a:t>
            </a:r>
          </a:p>
        </p:txBody>
      </p:sp>
    </p:spTree>
    <p:extLst>
      <p:ext uri="{BB962C8B-B14F-4D97-AF65-F5344CB8AC3E}">
        <p14:creationId xmlns:p14="http://schemas.microsoft.com/office/powerpoint/2010/main" val="1624919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A9F17C4E-3869-4E40-A4B5-1E6C7E6D100E}"/>
              </a:ext>
            </a:extLst>
          </p:cNvPr>
          <p:cNvSpPr>
            <a:spLocks noGrp="1" noChangeArrowheads="1"/>
          </p:cNvSpPr>
          <p:nvPr>
            <p:ph type="title"/>
          </p:nvPr>
        </p:nvSpPr>
        <p:spPr/>
        <p:txBody>
          <a:bodyPr/>
          <a:lstStyle/>
          <a:p>
            <a:pPr marL="484632" fontAlgn="auto">
              <a:spcAft>
                <a:spcPts val="0"/>
              </a:spcAft>
              <a:defRPr/>
            </a:pPr>
            <a:r>
              <a:rPr lang="en-GB" sz="3200"/>
              <a:t>Mesolimbic DA hyperactivity = psychosis</a:t>
            </a:r>
          </a:p>
        </p:txBody>
      </p:sp>
      <p:sp>
        <p:nvSpPr>
          <p:cNvPr id="45059" name="Rectangle 3">
            <a:extLst>
              <a:ext uri="{FF2B5EF4-FFF2-40B4-BE49-F238E27FC236}">
                <a16:creationId xmlns:a16="http://schemas.microsoft.com/office/drawing/2014/main" id="{E983823B-8987-1243-9FEE-1CF4752FFE4C}"/>
              </a:ext>
            </a:extLst>
          </p:cNvPr>
          <p:cNvSpPr>
            <a:spLocks noGrp="1" noChangeArrowheads="1"/>
          </p:cNvSpPr>
          <p:nvPr>
            <p:ph idx="1"/>
          </p:nvPr>
        </p:nvSpPr>
        <p:spPr/>
        <p:txBody>
          <a:bodyPr>
            <a:normAutofit/>
          </a:bodyPr>
          <a:lstStyle/>
          <a:p>
            <a:pPr marL="521208" indent="-457200" fontAlgn="auto">
              <a:spcAft>
                <a:spcPts val="0"/>
              </a:spcAft>
              <a:defRPr/>
            </a:pPr>
            <a:r>
              <a:rPr lang="en-GB" altLang="cs-CZ">
                <a:solidFill>
                  <a:schemeClr val="tx2"/>
                </a:solidFill>
              </a:rPr>
              <a:t>Mesolimbic DA system </a:t>
            </a:r>
            <a:r>
              <a:rPr lang="en-GB" altLang="cs-CZ"/>
              <a:t>signals </a:t>
            </a:r>
            <a:r>
              <a:rPr lang="en-GB" altLang="cs-CZ">
                <a:solidFill>
                  <a:schemeClr val="tx2"/>
                </a:solidFill>
              </a:rPr>
              <a:t>the importance (salience) </a:t>
            </a:r>
            <a:r>
              <a:rPr lang="en-GB" altLang="cs-CZ"/>
              <a:t>of a stimulus</a:t>
            </a:r>
          </a:p>
          <a:p>
            <a:pPr marL="773208" lvl="1" indent="-457200" fontAlgn="auto">
              <a:spcAft>
                <a:spcPts val="0"/>
              </a:spcAft>
              <a:defRPr/>
            </a:pPr>
            <a:r>
              <a:rPr lang="en-GB" altLang="cs-CZ"/>
              <a:t>i.e., which perceptions, thoughts… </a:t>
            </a:r>
            <a:r>
              <a:rPr lang="cs-CZ" altLang="cs-CZ"/>
              <a:t>are </a:t>
            </a:r>
            <a:r>
              <a:rPr lang="en-GB" altLang="cs-CZ"/>
              <a:t>important and which of the</a:t>
            </a:r>
            <a:r>
              <a:rPr lang="cs-CZ" altLang="cs-CZ"/>
              <a:t>m</a:t>
            </a:r>
            <a:r>
              <a:rPr lang="en-GB" altLang="cs-CZ"/>
              <a:t> are not; </a:t>
            </a:r>
          </a:p>
          <a:p>
            <a:pPr marL="773208" lvl="1" indent="-457200" fontAlgn="auto">
              <a:spcAft>
                <a:spcPts val="0"/>
              </a:spcAft>
              <a:defRPr/>
            </a:pPr>
            <a:r>
              <a:rPr lang="en-GB" altLang="cs-CZ">
                <a:solidFill>
                  <a:schemeClr val="tx2"/>
                </a:solidFill>
              </a:rPr>
              <a:t>which ones deserve attention </a:t>
            </a:r>
            <a:r>
              <a:rPr lang="en-GB" altLang="cs-CZ"/>
              <a:t>(“attribution of salience“)</a:t>
            </a:r>
          </a:p>
          <a:p>
            <a:pPr marL="773208" lvl="1" indent="-457200" fontAlgn="auto">
              <a:spcAft>
                <a:spcPts val="0"/>
              </a:spcAft>
              <a:defRPr/>
            </a:pPr>
            <a:r>
              <a:rPr lang="en-GB" altLang="cs-CZ"/>
              <a:t>automatic process: you have no control over it, you cannot recollect willingly - insight</a:t>
            </a:r>
          </a:p>
          <a:p>
            <a:pPr marL="773208" lvl="1" indent="-457200" fontAlgn="auto">
              <a:spcAft>
                <a:spcPts val="0"/>
              </a:spcAft>
              <a:defRPr/>
            </a:pPr>
            <a:r>
              <a:rPr lang="en-GB" altLang="cs-CZ"/>
              <a:t>experiential quality: ‘you know it by heart’</a:t>
            </a:r>
          </a:p>
          <a:p>
            <a:pPr marL="521208" indent="-457200" fontAlgn="auto">
              <a:spcAft>
                <a:spcPts val="0"/>
              </a:spcAft>
              <a:defRPr/>
            </a:pPr>
            <a:r>
              <a:rPr lang="en-GB" altLang="cs-CZ"/>
              <a:t>Dysregulation in SCH – </a:t>
            </a:r>
            <a:r>
              <a:rPr lang="en-GB" altLang="cs-CZ">
                <a:solidFill>
                  <a:schemeClr val="tx2"/>
                </a:solidFill>
              </a:rPr>
              <a:t>inadequate attribution of importance </a:t>
            </a:r>
            <a:r>
              <a:rPr lang="en-GB" altLang="cs-CZ"/>
              <a:t>to neutral stimuli</a:t>
            </a:r>
          </a:p>
          <a:p>
            <a:pPr marL="985860" lvl="1" indent="-342900" fontAlgn="auto">
              <a:spcAft>
                <a:spcPts val="0"/>
              </a:spcAft>
              <a:defRPr/>
            </a:pPr>
            <a:r>
              <a:rPr lang="en-GB" altLang="cs-CZ"/>
              <a:t>Delusions = explanation of abnormal significance</a:t>
            </a:r>
          </a:p>
        </p:txBody>
      </p:sp>
      <p:sp>
        <p:nvSpPr>
          <p:cNvPr id="50180" name="Text Box 4">
            <a:extLst>
              <a:ext uri="{FF2B5EF4-FFF2-40B4-BE49-F238E27FC236}">
                <a16:creationId xmlns:a16="http://schemas.microsoft.com/office/drawing/2014/main" id="{96C7051D-1C8E-CE43-9C36-240AA4AA9633}"/>
              </a:ext>
            </a:extLst>
          </p:cNvPr>
          <p:cNvSpPr txBox="1">
            <a:spLocks noChangeArrowheads="1"/>
          </p:cNvSpPr>
          <p:nvPr/>
        </p:nvSpPr>
        <p:spPr bwMode="auto">
          <a:xfrm>
            <a:off x="8763001" y="6365876"/>
            <a:ext cx="1778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err="1"/>
              <a:t>Kapur</a:t>
            </a:r>
            <a:r>
              <a:rPr lang="cs-CZ" altLang="cs-CZ"/>
              <a:t> 2003</a:t>
            </a:r>
          </a:p>
        </p:txBody>
      </p:sp>
      <p:sp>
        <p:nvSpPr>
          <p:cNvPr id="5" name="Zástupný symbol pro zápatí 5">
            <a:extLst>
              <a:ext uri="{FF2B5EF4-FFF2-40B4-BE49-F238E27FC236}">
                <a16:creationId xmlns:a16="http://schemas.microsoft.com/office/drawing/2014/main" id="{4913DCAB-32AC-F842-8183-0F86223C53A5}"/>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63244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0BDFD7D9-C40C-014C-AF63-D11E2A3FB826}"/>
              </a:ext>
            </a:extLst>
          </p:cNvPr>
          <p:cNvSpPr>
            <a:spLocks noGrp="1" noChangeArrowheads="1"/>
          </p:cNvSpPr>
          <p:nvPr>
            <p:ph type="title"/>
          </p:nvPr>
        </p:nvSpPr>
        <p:spPr>
          <a:xfrm>
            <a:off x="1774825" y="152401"/>
            <a:ext cx="8713788" cy="730251"/>
          </a:xfrm>
        </p:spPr>
        <p:txBody>
          <a:bodyPr>
            <a:normAutofit/>
          </a:bodyPr>
          <a:lstStyle/>
          <a:p>
            <a:pPr marL="484632" fontAlgn="auto">
              <a:spcAft>
                <a:spcPts val="0"/>
              </a:spcAft>
              <a:defRPr/>
            </a:pPr>
            <a:r>
              <a:rPr lang="en-GB"/>
              <a:t>D2R blockade = antipsychotic</a:t>
            </a:r>
          </a:p>
        </p:txBody>
      </p:sp>
      <p:sp>
        <p:nvSpPr>
          <p:cNvPr id="51203" name="Rectangle 4">
            <a:extLst>
              <a:ext uri="{FF2B5EF4-FFF2-40B4-BE49-F238E27FC236}">
                <a16:creationId xmlns:a16="http://schemas.microsoft.com/office/drawing/2014/main" id="{90EB3B3D-F811-A14C-AA3E-249DAA4E74A9}"/>
              </a:ext>
            </a:extLst>
          </p:cNvPr>
          <p:cNvSpPr>
            <a:spLocks noChangeArrowheads="1"/>
          </p:cNvSpPr>
          <p:nvPr/>
        </p:nvSpPr>
        <p:spPr bwMode="auto">
          <a:xfrm>
            <a:off x="1955800" y="1628776"/>
            <a:ext cx="2376488"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04" name="Text Box 5">
            <a:extLst>
              <a:ext uri="{FF2B5EF4-FFF2-40B4-BE49-F238E27FC236}">
                <a16:creationId xmlns:a16="http://schemas.microsoft.com/office/drawing/2014/main" id="{CEF6DB4E-7B9F-D44B-A493-4C73209F06C1}"/>
              </a:ext>
            </a:extLst>
          </p:cNvPr>
          <p:cNvSpPr txBox="1">
            <a:spLocks noChangeArrowheads="1"/>
          </p:cNvSpPr>
          <p:nvPr/>
        </p:nvSpPr>
        <p:spPr bwMode="auto">
          <a:xfrm>
            <a:off x="1882775" y="1909763"/>
            <a:ext cx="2413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cs-CZ" sz="2000" b="1"/>
              <a:t>DA dysregulation</a:t>
            </a:r>
          </a:p>
        </p:txBody>
      </p:sp>
      <p:sp>
        <p:nvSpPr>
          <p:cNvPr id="51205" name="Rectangle 6">
            <a:extLst>
              <a:ext uri="{FF2B5EF4-FFF2-40B4-BE49-F238E27FC236}">
                <a16:creationId xmlns:a16="http://schemas.microsoft.com/office/drawing/2014/main" id="{830467F0-1005-2C49-9AC3-1C62878218F6}"/>
              </a:ext>
            </a:extLst>
          </p:cNvPr>
          <p:cNvSpPr>
            <a:spLocks noChangeArrowheads="1"/>
          </p:cNvSpPr>
          <p:nvPr/>
        </p:nvSpPr>
        <p:spPr bwMode="auto">
          <a:xfrm>
            <a:off x="4656139" y="1628776"/>
            <a:ext cx="2376487"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06" name="Text Box 7">
            <a:extLst>
              <a:ext uri="{FF2B5EF4-FFF2-40B4-BE49-F238E27FC236}">
                <a16:creationId xmlns:a16="http://schemas.microsoft.com/office/drawing/2014/main" id="{0CF4C609-A351-1D45-BD5B-88611AD050C8}"/>
              </a:ext>
            </a:extLst>
          </p:cNvPr>
          <p:cNvSpPr txBox="1">
            <a:spLocks noChangeArrowheads="1"/>
          </p:cNvSpPr>
          <p:nvPr/>
        </p:nvSpPr>
        <p:spPr bwMode="auto">
          <a:xfrm>
            <a:off x="4708525" y="1703388"/>
            <a:ext cx="23241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pPr>
            <a:r>
              <a:rPr lang="en-GB" altLang="cs-CZ" sz="2000" b="1"/>
              <a:t>Incorrect attribution of significance</a:t>
            </a:r>
          </a:p>
        </p:txBody>
      </p:sp>
      <p:sp>
        <p:nvSpPr>
          <p:cNvPr id="51207" name="Rectangle 8">
            <a:extLst>
              <a:ext uri="{FF2B5EF4-FFF2-40B4-BE49-F238E27FC236}">
                <a16:creationId xmlns:a16="http://schemas.microsoft.com/office/drawing/2014/main" id="{D6F4C17D-A7EA-7F4C-BC1F-50F3A369AC37}"/>
              </a:ext>
            </a:extLst>
          </p:cNvPr>
          <p:cNvSpPr>
            <a:spLocks noChangeArrowheads="1"/>
          </p:cNvSpPr>
          <p:nvPr/>
        </p:nvSpPr>
        <p:spPr bwMode="auto">
          <a:xfrm>
            <a:off x="7464425" y="1628776"/>
            <a:ext cx="2376488"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08" name="Text Box 9">
            <a:extLst>
              <a:ext uri="{FF2B5EF4-FFF2-40B4-BE49-F238E27FC236}">
                <a16:creationId xmlns:a16="http://schemas.microsoft.com/office/drawing/2014/main" id="{FE9E8330-B5D1-5A45-85BA-CCF00F9A708A}"/>
              </a:ext>
            </a:extLst>
          </p:cNvPr>
          <p:cNvSpPr txBox="1">
            <a:spLocks noChangeArrowheads="1"/>
          </p:cNvSpPr>
          <p:nvPr/>
        </p:nvSpPr>
        <p:spPr bwMode="auto">
          <a:xfrm>
            <a:off x="7480300" y="1706563"/>
            <a:ext cx="2503488"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60000"/>
              </a:lnSpc>
            </a:pPr>
            <a:r>
              <a:rPr lang="en-GB" altLang="cs-CZ" sz="2000" b="1"/>
              <a:t>Abnormal significance strengthened by repetition</a:t>
            </a:r>
          </a:p>
        </p:txBody>
      </p:sp>
      <p:sp>
        <p:nvSpPr>
          <p:cNvPr id="57354" name="Oval 10">
            <a:extLst>
              <a:ext uri="{FF2B5EF4-FFF2-40B4-BE49-F238E27FC236}">
                <a16:creationId xmlns:a16="http://schemas.microsoft.com/office/drawing/2014/main" id="{A547ABF0-D47A-3547-8E62-BBAD557A99CC}"/>
              </a:ext>
            </a:extLst>
          </p:cNvPr>
          <p:cNvSpPr>
            <a:spLocks noChangeArrowheads="1"/>
          </p:cNvSpPr>
          <p:nvPr/>
        </p:nvSpPr>
        <p:spPr bwMode="auto">
          <a:xfrm>
            <a:off x="4510088" y="3213100"/>
            <a:ext cx="2990850" cy="1582738"/>
          </a:xfrm>
          <a:prstGeom prst="ellipse">
            <a:avLst/>
          </a:prstGeom>
          <a:solidFill>
            <a:srgbClr val="FF0000"/>
          </a:solidFill>
          <a:ln w="9525">
            <a:solidFill>
              <a:srgbClr val="FF0000"/>
            </a:solidFill>
            <a:round/>
            <a:headEnd/>
            <a:tailEnd/>
          </a:ln>
          <a:effectLst/>
        </p:spPr>
        <p:txBody>
          <a:bodyPr wrap="none" anchor="ctr"/>
          <a:lstStyle/>
          <a:p>
            <a:pPr algn="ctr">
              <a:defRPr/>
            </a:pPr>
            <a:r>
              <a:rPr lang="cs-CZ" sz="3200" b="1">
                <a:effectLst>
                  <a:outerShdw blurRad="38100" dist="38100" dir="2700000" algn="tl">
                    <a:srgbClr val="000000"/>
                  </a:outerShdw>
                </a:effectLst>
                <a:latin typeface="Arial" charset="0"/>
                <a:cs typeface="Arial" charset="0"/>
              </a:rPr>
              <a:t>PSYCHOSIS</a:t>
            </a:r>
          </a:p>
        </p:txBody>
      </p:sp>
      <p:sp>
        <p:nvSpPr>
          <p:cNvPr id="51210" name="Rectangle 12">
            <a:extLst>
              <a:ext uri="{FF2B5EF4-FFF2-40B4-BE49-F238E27FC236}">
                <a16:creationId xmlns:a16="http://schemas.microsoft.com/office/drawing/2014/main" id="{741DC18B-E942-344B-9AD8-3A477AB5ACA6}"/>
              </a:ext>
            </a:extLst>
          </p:cNvPr>
          <p:cNvSpPr>
            <a:spLocks noChangeArrowheads="1"/>
          </p:cNvSpPr>
          <p:nvPr/>
        </p:nvSpPr>
        <p:spPr bwMode="auto">
          <a:xfrm>
            <a:off x="1955800" y="5048251"/>
            <a:ext cx="2376488"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11" name="Text Box 13">
            <a:extLst>
              <a:ext uri="{FF2B5EF4-FFF2-40B4-BE49-F238E27FC236}">
                <a16:creationId xmlns:a16="http://schemas.microsoft.com/office/drawing/2014/main" id="{52FF94C6-FE24-E548-B8DF-E15069B84CBB}"/>
              </a:ext>
            </a:extLst>
          </p:cNvPr>
          <p:cNvSpPr txBox="1">
            <a:spLocks noChangeArrowheads="1"/>
          </p:cNvSpPr>
          <p:nvPr/>
        </p:nvSpPr>
        <p:spPr bwMode="auto">
          <a:xfrm>
            <a:off x="2008188" y="5200651"/>
            <a:ext cx="23241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cs-CZ" sz="2000" b="1"/>
              <a:t>Blockade of D2 hyperactivity</a:t>
            </a:r>
          </a:p>
        </p:txBody>
      </p:sp>
      <p:sp>
        <p:nvSpPr>
          <p:cNvPr id="51212" name="Rectangle 14">
            <a:extLst>
              <a:ext uri="{FF2B5EF4-FFF2-40B4-BE49-F238E27FC236}">
                <a16:creationId xmlns:a16="http://schemas.microsoft.com/office/drawing/2014/main" id="{90635202-A57F-9F41-B899-637C4E3282A3}"/>
              </a:ext>
            </a:extLst>
          </p:cNvPr>
          <p:cNvSpPr>
            <a:spLocks noChangeArrowheads="1"/>
          </p:cNvSpPr>
          <p:nvPr/>
        </p:nvSpPr>
        <p:spPr bwMode="auto">
          <a:xfrm>
            <a:off x="4656139" y="5048251"/>
            <a:ext cx="2376487"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13" name="Text Box 15">
            <a:extLst>
              <a:ext uri="{FF2B5EF4-FFF2-40B4-BE49-F238E27FC236}">
                <a16:creationId xmlns:a16="http://schemas.microsoft.com/office/drawing/2014/main" id="{49690BD2-5399-024E-A50E-588D4F96F986}"/>
              </a:ext>
            </a:extLst>
          </p:cNvPr>
          <p:cNvSpPr txBox="1">
            <a:spLocks noChangeArrowheads="1"/>
          </p:cNvSpPr>
          <p:nvPr/>
        </p:nvSpPr>
        <p:spPr bwMode="auto">
          <a:xfrm>
            <a:off x="4656139" y="5054600"/>
            <a:ext cx="23764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70000"/>
              </a:lnSpc>
            </a:pPr>
            <a:r>
              <a:rPr lang="en-GB" altLang="cs-CZ" sz="2000" b="1"/>
              <a:t>Preventing the incorrect attribution of significance</a:t>
            </a:r>
          </a:p>
        </p:txBody>
      </p:sp>
      <p:sp>
        <p:nvSpPr>
          <p:cNvPr id="51214" name="Rectangle 16">
            <a:extLst>
              <a:ext uri="{FF2B5EF4-FFF2-40B4-BE49-F238E27FC236}">
                <a16:creationId xmlns:a16="http://schemas.microsoft.com/office/drawing/2014/main" id="{39ABD208-7725-6448-9168-C7C1E973BCAE}"/>
              </a:ext>
            </a:extLst>
          </p:cNvPr>
          <p:cNvSpPr>
            <a:spLocks noChangeArrowheads="1"/>
          </p:cNvSpPr>
          <p:nvPr/>
        </p:nvSpPr>
        <p:spPr bwMode="auto">
          <a:xfrm>
            <a:off x="7464425" y="5048251"/>
            <a:ext cx="2376488" cy="93662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15" name="Text Box 17">
            <a:extLst>
              <a:ext uri="{FF2B5EF4-FFF2-40B4-BE49-F238E27FC236}">
                <a16:creationId xmlns:a16="http://schemas.microsoft.com/office/drawing/2014/main" id="{AFCE4592-983D-B845-81AF-1E288C655412}"/>
              </a:ext>
            </a:extLst>
          </p:cNvPr>
          <p:cNvSpPr txBox="1">
            <a:spLocks noChangeArrowheads="1"/>
          </p:cNvSpPr>
          <p:nvPr/>
        </p:nvSpPr>
        <p:spPr bwMode="auto">
          <a:xfrm>
            <a:off x="7588250" y="5041900"/>
            <a:ext cx="22875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70000"/>
              </a:lnSpc>
            </a:pPr>
            <a:r>
              <a:rPr lang="en-GB" altLang="cs-CZ" sz="2000" b="1"/>
              <a:t>Gradual weakening of the incorrect significance</a:t>
            </a:r>
          </a:p>
        </p:txBody>
      </p:sp>
      <p:sp>
        <p:nvSpPr>
          <p:cNvPr id="51216" name="AutoShape 19">
            <a:extLst>
              <a:ext uri="{FF2B5EF4-FFF2-40B4-BE49-F238E27FC236}">
                <a16:creationId xmlns:a16="http://schemas.microsoft.com/office/drawing/2014/main" id="{142BAEB0-1CF6-DD43-AAB8-8D72BD0D561A}"/>
              </a:ext>
            </a:extLst>
          </p:cNvPr>
          <p:cNvSpPr>
            <a:spLocks noChangeArrowheads="1"/>
          </p:cNvSpPr>
          <p:nvPr/>
        </p:nvSpPr>
        <p:spPr bwMode="auto">
          <a:xfrm rot="10800000">
            <a:off x="2674939" y="3716339"/>
            <a:ext cx="1512887" cy="118903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rgbClr val="FF0000"/>
          </a:solidFill>
          <a:ln w="9525">
            <a:solidFill>
              <a:srgbClr val="FF0000"/>
            </a:solidFill>
            <a:miter lim="800000"/>
            <a:headEnd/>
            <a:tailEnd/>
          </a:ln>
        </p:spPr>
        <p:txBody>
          <a:bodyPr wrap="none" anchor="ctr"/>
          <a:lstStyle/>
          <a:p>
            <a:endParaRPr lang="cs-CZ"/>
          </a:p>
        </p:txBody>
      </p:sp>
      <p:sp>
        <p:nvSpPr>
          <p:cNvPr id="51217" name="Rectangle 26">
            <a:extLst>
              <a:ext uri="{FF2B5EF4-FFF2-40B4-BE49-F238E27FC236}">
                <a16:creationId xmlns:a16="http://schemas.microsoft.com/office/drawing/2014/main" id="{F6D908BA-C684-5B4D-9EAC-E4BA0342DA3C}"/>
              </a:ext>
            </a:extLst>
          </p:cNvPr>
          <p:cNvSpPr>
            <a:spLocks noChangeArrowheads="1"/>
          </p:cNvSpPr>
          <p:nvPr/>
        </p:nvSpPr>
        <p:spPr bwMode="auto">
          <a:xfrm>
            <a:off x="8328025" y="2708276"/>
            <a:ext cx="431800" cy="1008063"/>
          </a:xfrm>
          <a:prstGeom prst="rect">
            <a:avLst/>
          </a:prstGeom>
          <a:solidFill>
            <a:srgbClr val="FF0000"/>
          </a:solidFill>
          <a:ln w="9525">
            <a:solidFill>
              <a:srgbClr val="FF00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18" name="AutoShape 27">
            <a:extLst>
              <a:ext uri="{FF2B5EF4-FFF2-40B4-BE49-F238E27FC236}">
                <a16:creationId xmlns:a16="http://schemas.microsoft.com/office/drawing/2014/main" id="{58DDE039-7133-9646-897B-FD24E5C0A2E6}"/>
              </a:ext>
            </a:extLst>
          </p:cNvPr>
          <p:cNvSpPr>
            <a:spLocks noChangeArrowheads="1"/>
          </p:cNvSpPr>
          <p:nvPr/>
        </p:nvSpPr>
        <p:spPr bwMode="auto">
          <a:xfrm>
            <a:off x="7680325" y="3500439"/>
            <a:ext cx="1079500" cy="720725"/>
          </a:xfrm>
          <a:prstGeom prst="leftArrow">
            <a:avLst>
              <a:gd name="adj1" fmla="val 50000"/>
              <a:gd name="adj2" fmla="val 37445"/>
            </a:avLst>
          </a:prstGeom>
          <a:solidFill>
            <a:srgbClr val="FF0000"/>
          </a:solidFill>
          <a:ln w="9525">
            <a:solidFill>
              <a:srgbClr val="FF00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19" name="Text Box 28">
            <a:extLst>
              <a:ext uri="{FF2B5EF4-FFF2-40B4-BE49-F238E27FC236}">
                <a16:creationId xmlns:a16="http://schemas.microsoft.com/office/drawing/2014/main" id="{17C5A6DA-9CBC-C449-B0FC-F0FF8EA5CD6A}"/>
              </a:ext>
            </a:extLst>
          </p:cNvPr>
          <p:cNvSpPr txBox="1">
            <a:spLocks noChangeArrowheads="1"/>
          </p:cNvSpPr>
          <p:nvPr/>
        </p:nvSpPr>
        <p:spPr bwMode="auto">
          <a:xfrm>
            <a:off x="5854700" y="6381751"/>
            <a:ext cx="5245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cs-CZ" sz="2000"/>
              <a:t>Modified according to </a:t>
            </a:r>
            <a:r>
              <a:rPr lang="en-GB" altLang="cs-CZ" sz="2000" err="1"/>
              <a:t>Kapur</a:t>
            </a:r>
            <a:r>
              <a:rPr lang="en-GB" altLang="cs-CZ" sz="2000"/>
              <a:t> 2003</a:t>
            </a:r>
          </a:p>
        </p:txBody>
      </p:sp>
    </p:spTree>
    <p:extLst>
      <p:ext uri="{BB962C8B-B14F-4D97-AF65-F5344CB8AC3E}">
        <p14:creationId xmlns:p14="http://schemas.microsoft.com/office/powerpoint/2010/main" val="3373295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7B6ECB3-5E7C-F443-8C4F-E829C284A2BE}"/>
              </a:ext>
            </a:extLst>
          </p:cNvPr>
          <p:cNvSpPr>
            <a:spLocks noGrp="1" noChangeArrowheads="1"/>
          </p:cNvSpPr>
          <p:nvPr>
            <p:ph type="title"/>
          </p:nvPr>
        </p:nvSpPr>
        <p:spPr/>
        <p:txBody>
          <a:bodyPr/>
          <a:lstStyle/>
          <a:p>
            <a:r>
              <a:rPr lang="cs-CZ" altLang="cs-CZ" err="1"/>
              <a:t>Melancholic</a:t>
            </a:r>
            <a:r>
              <a:rPr lang="cs-CZ" altLang="cs-CZ"/>
              <a:t> </a:t>
            </a:r>
            <a:r>
              <a:rPr lang="cs-CZ" altLang="cs-CZ" err="1"/>
              <a:t>delusions</a:t>
            </a:r>
            <a:r>
              <a:rPr lang="cs-CZ" altLang="cs-CZ"/>
              <a:t> (</a:t>
            </a:r>
            <a:r>
              <a:rPr lang="cs-CZ" altLang="cs-CZ" err="1"/>
              <a:t>depressive</a:t>
            </a:r>
            <a:r>
              <a:rPr lang="cs-CZ" altLang="cs-CZ"/>
              <a:t>)</a:t>
            </a:r>
          </a:p>
        </p:txBody>
      </p:sp>
      <p:sp>
        <p:nvSpPr>
          <p:cNvPr id="15363" name="Rectangle 3">
            <a:extLst>
              <a:ext uri="{FF2B5EF4-FFF2-40B4-BE49-F238E27FC236}">
                <a16:creationId xmlns:a16="http://schemas.microsoft.com/office/drawing/2014/main" id="{8269ED32-7D8A-1040-8104-EBA431A0C4A5}"/>
              </a:ext>
            </a:extLst>
          </p:cNvPr>
          <p:cNvSpPr>
            <a:spLocks noGrp="1" noChangeArrowheads="1"/>
          </p:cNvSpPr>
          <p:nvPr>
            <p:ph idx="1"/>
          </p:nvPr>
        </p:nvSpPr>
        <p:spPr/>
        <p:txBody>
          <a:bodyPr/>
          <a:lstStyle/>
          <a:p>
            <a:pPr>
              <a:lnSpc>
                <a:spcPct val="90000"/>
              </a:lnSpc>
            </a:pPr>
            <a:r>
              <a:rPr lang="en-GB" altLang="cs-CZ"/>
              <a:t>delusion of self accusation </a:t>
            </a:r>
          </a:p>
          <a:p>
            <a:pPr lvl="1">
              <a:lnSpc>
                <a:spcPct val="90000"/>
              </a:lnSpc>
            </a:pPr>
            <a:r>
              <a:rPr lang="en-GB" altLang="cs-CZ"/>
              <a:t>false interpretation of real past event resulting in feeling of guilt</a:t>
            </a:r>
          </a:p>
          <a:p>
            <a:pPr>
              <a:lnSpc>
                <a:spcPct val="90000"/>
              </a:lnSpc>
            </a:pPr>
            <a:r>
              <a:rPr lang="en-GB" altLang="cs-CZ"/>
              <a:t>hypochondriac delusion </a:t>
            </a:r>
          </a:p>
          <a:p>
            <a:pPr lvl="1">
              <a:lnSpc>
                <a:spcPct val="90000"/>
              </a:lnSpc>
            </a:pPr>
            <a:r>
              <a:rPr lang="en-GB" altLang="cs-CZ"/>
              <a:t>false belief of having a fatal physical illness</a:t>
            </a:r>
          </a:p>
          <a:p>
            <a:pPr>
              <a:lnSpc>
                <a:spcPct val="90000"/>
              </a:lnSpc>
            </a:pPr>
            <a:r>
              <a:rPr lang="en-GB" altLang="cs-CZ"/>
              <a:t>nihilistic delusions</a:t>
            </a:r>
          </a:p>
          <a:p>
            <a:pPr lvl="1">
              <a:lnSpc>
                <a:spcPct val="90000"/>
              </a:lnSpc>
            </a:pPr>
            <a:r>
              <a:rPr lang="en-GB" altLang="cs-CZ"/>
              <a:t>false feeling that self, others or the world is non-existent or ending</a:t>
            </a:r>
          </a:p>
          <a:p>
            <a:pPr>
              <a:lnSpc>
                <a:spcPct val="90000"/>
              </a:lnSpc>
            </a:pPr>
            <a:r>
              <a:rPr lang="en-GB" altLang="cs-CZ"/>
              <a:t>delusions of failure</a:t>
            </a:r>
          </a:p>
          <a:p>
            <a:pPr lvl="1">
              <a:lnSpc>
                <a:spcPct val="90000"/>
              </a:lnSpc>
            </a:pPr>
            <a:r>
              <a:rPr lang="en-GB" altLang="cs-CZ"/>
              <a:t>false belief that one is unable to do anything useful</a:t>
            </a:r>
          </a:p>
          <a:p>
            <a:pPr>
              <a:lnSpc>
                <a:spcPct val="90000"/>
              </a:lnSpc>
            </a:pPr>
            <a:r>
              <a:rPr lang="en-GB" altLang="cs-CZ"/>
              <a:t>delusion of p</a:t>
            </a:r>
            <a:r>
              <a:rPr lang="cs-CZ" altLang="cs-CZ" err="1"/>
              <a:t>r</a:t>
            </a:r>
            <a:r>
              <a:rPr lang="en-GB" altLang="cs-CZ"/>
              <a:t>o</a:t>
            </a:r>
            <a:r>
              <a:rPr lang="cs-CZ" altLang="cs-CZ"/>
              <a:t>p</a:t>
            </a:r>
            <a:r>
              <a:rPr lang="en-GB" altLang="cs-CZ" err="1"/>
              <a:t>erty</a:t>
            </a:r>
            <a:r>
              <a:rPr lang="en-GB" altLang="cs-CZ"/>
              <a:t> (ruin)</a:t>
            </a:r>
          </a:p>
          <a:p>
            <a:pPr lvl="1">
              <a:lnSpc>
                <a:spcPct val="90000"/>
              </a:lnSpc>
            </a:pPr>
            <a:r>
              <a:rPr lang="en-GB" altLang="cs-CZ"/>
              <a:t>false belief that one lost all property</a:t>
            </a:r>
          </a:p>
        </p:txBody>
      </p:sp>
      <p:sp>
        <p:nvSpPr>
          <p:cNvPr id="4" name="Zástupný symbol pro zápatí 5">
            <a:extLst>
              <a:ext uri="{FF2B5EF4-FFF2-40B4-BE49-F238E27FC236}">
                <a16:creationId xmlns:a16="http://schemas.microsoft.com/office/drawing/2014/main" id="{1D37BA7E-36DA-0045-B56E-90C99BBC238F}"/>
              </a:ext>
            </a:extLst>
          </p:cNvPr>
          <p:cNvSpPr>
            <a:spLocks noGrp="1"/>
          </p:cNvSpPr>
          <p:nvPr>
            <p:ph type="ftr" sz="quarter" idx="10"/>
          </p:nvPr>
        </p:nvSpPr>
        <p:spPr>
          <a:xfrm>
            <a:off x="720000" y="6240700"/>
            <a:ext cx="7920000" cy="252000"/>
          </a:xfrm>
        </p:spPr>
        <p:txBody>
          <a:bodyPr/>
          <a:lstStyle/>
          <a:p>
            <a:r>
              <a:rPr lang="cs-CZ"/>
              <a:t>Prof. MUDr. Tomáš Kašpárek, Ph.D.</a:t>
            </a:r>
          </a:p>
        </p:txBody>
      </p:sp>
    </p:spTree>
    <p:extLst>
      <p:ext uri="{BB962C8B-B14F-4D97-AF65-F5344CB8AC3E}">
        <p14:creationId xmlns:p14="http://schemas.microsoft.com/office/powerpoint/2010/main" val="1198575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72E8114-DE84-5D41-9CB7-0A3001646836}"/>
              </a:ext>
            </a:extLst>
          </p:cNvPr>
          <p:cNvSpPr>
            <a:spLocks noGrp="1" noChangeArrowheads="1"/>
          </p:cNvSpPr>
          <p:nvPr>
            <p:ph type="title"/>
          </p:nvPr>
        </p:nvSpPr>
        <p:spPr/>
        <p:txBody>
          <a:bodyPr/>
          <a:lstStyle/>
          <a:p>
            <a:r>
              <a:rPr lang="cs-CZ" altLang="cs-CZ" err="1"/>
              <a:t>Delusions</a:t>
            </a:r>
            <a:r>
              <a:rPr lang="cs-CZ" altLang="cs-CZ"/>
              <a:t> </a:t>
            </a:r>
            <a:r>
              <a:rPr lang="cs-CZ" altLang="cs-CZ" err="1"/>
              <a:t>of</a:t>
            </a:r>
            <a:r>
              <a:rPr lang="cs-CZ" altLang="cs-CZ"/>
              <a:t> </a:t>
            </a:r>
            <a:r>
              <a:rPr lang="cs-CZ" altLang="cs-CZ" err="1"/>
              <a:t>grandeur</a:t>
            </a:r>
            <a:r>
              <a:rPr lang="cs-CZ" altLang="cs-CZ"/>
              <a:t> (</a:t>
            </a:r>
            <a:r>
              <a:rPr lang="cs-CZ" altLang="cs-CZ" err="1"/>
              <a:t>manic</a:t>
            </a:r>
            <a:r>
              <a:rPr lang="cs-CZ" altLang="cs-CZ"/>
              <a:t>)</a:t>
            </a:r>
          </a:p>
        </p:txBody>
      </p:sp>
      <p:sp>
        <p:nvSpPr>
          <p:cNvPr id="16387" name="Rectangle 3">
            <a:extLst>
              <a:ext uri="{FF2B5EF4-FFF2-40B4-BE49-F238E27FC236}">
                <a16:creationId xmlns:a16="http://schemas.microsoft.com/office/drawing/2014/main" id="{5BA75112-000C-DA4C-9F32-176FE86AF586}"/>
              </a:ext>
            </a:extLst>
          </p:cNvPr>
          <p:cNvSpPr>
            <a:spLocks noGrp="1" noChangeArrowheads="1"/>
          </p:cNvSpPr>
          <p:nvPr>
            <p:ph idx="1"/>
          </p:nvPr>
        </p:nvSpPr>
        <p:spPr/>
        <p:txBody>
          <a:bodyPr>
            <a:normAutofit/>
          </a:bodyPr>
          <a:lstStyle/>
          <a:p>
            <a:r>
              <a:rPr lang="en-GB" altLang="cs-CZ"/>
              <a:t>delusion of importance</a:t>
            </a:r>
          </a:p>
          <a:p>
            <a:pPr lvl="1"/>
            <a:r>
              <a:rPr lang="en-GB" altLang="cs-CZ"/>
              <a:t>exaggerated conception of one‘s importance</a:t>
            </a:r>
          </a:p>
          <a:p>
            <a:r>
              <a:rPr lang="en-GB" altLang="cs-CZ"/>
              <a:t>delusion of power, </a:t>
            </a:r>
            <a:r>
              <a:rPr lang="en-GB" altLang="cs-CZ" err="1"/>
              <a:t>extrapotence</a:t>
            </a:r>
            <a:endParaRPr lang="en-GB" altLang="cs-CZ"/>
          </a:p>
          <a:p>
            <a:pPr lvl="1"/>
            <a:r>
              <a:rPr lang="en-GB" altLang="cs-CZ"/>
              <a:t>exaggerated conception of one‘s abilities/possibilities</a:t>
            </a:r>
          </a:p>
          <a:p>
            <a:r>
              <a:rPr lang="en-GB" altLang="cs-CZ"/>
              <a:t>delusion of identity</a:t>
            </a:r>
          </a:p>
          <a:p>
            <a:pPr lvl="1"/>
            <a:r>
              <a:rPr lang="en-GB" altLang="cs-CZ"/>
              <a:t>false belief of being the offspring of member of an important family</a:t>
            </a:r>
          </a:p>
        </p:txBody>
      </p:sp>
      <p:sp>
        <p:nvSpPr>
          <p:cNvPr id="4" name="Zástupný symbol pro zápatí 5">
            <a:extLst>
              <a:ext uri="{FF2B5EF4-FFF2-40B4-BE49-F238E27FC236}">
                <a16:creationId xmlns:a16="http://schemas.microsoft.com/office/drawing/2014/main" id="{996C1822-5943-5246-AFF9-7A07A7D6B2F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882747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E1273D3-7E3F-2D4F-B8AA-161AA0022BA2}"/>
              </a:ext>
            </a:extLst>
          </p:cNvPr>
          <p:cNvSpPr>
            <a:spLocks noGrp="1" noChangeArrowheads="1"/>
          </p:cNvSpPr>
          <p:nvPr>
            <p:ph type="title"/>
          </p:nvPr>
        </p:nvSpPr>
        <p:spPr/>
        <p:txBody>
          <a:bodyPr/>
          <a:lstStyle/>
          <a:p>
            <a:r>
              <a:rPr lang="cs-CZ" altLang="cs-CZ" err="1"/>
              <a:t>Paranoid</a:t>
            </a:r>
            <a:r>
              <a:rPr lang="cs-CZ" altLang="cs-CZ"/>
              <a:t> </a:t>
            </a:r>
            <a:r>
              <a:rPr lang="cs-CZ" altLang="cs-CZ" err="1"/>
              <a:t>Delusions</a:t>
            </a:r>
            <a:endParaRPr lang="cs-CZ" altLang="cs-CZ"/>
          </a:p>
        </p:txBody>
      </p:sp>
      <p:sp>
        <p:nvSpPr>
          <p:cNvPr id="17411" name="Rectangle 3">
            <a:extLst>
              <a:ext uri="{FF2B5EF4-FFF2-40B4-BE49-F238E27FC236}">
                <a16:creationId xmlns:a16="http://schemas.microsoft.com/office/drawing/2014/main" id="{E9B77DF9-C99A-0F47-846D-F9641BFFE15A}"/>
              </a:ext>
            </a:extLst>
          </p:cNvPr>
          <p:cNvSpPr>
            <a:spLocks noGrp="1" noChangeArrowheads="1"/>
          </p:cNvSpPr>
          <p:nvPr>
            <p:ph idx="1"/>
          </p:nvPr>
        </p:nvSpPr>
        <p:spPr/>
        <p:txBody>
          <a:bodyPr>
            <a:normAutofit/>
          </a:bodyPr>
          <a:lstStyle/>
          <a:p>
            <a:r>
              <a:rPr lang="en-GB" altLang="cs-CZ"/>
              <a:t>based on ideas of reference (false ideas that behaviour of others refers to a patient):</a:t>
            </a:r>
          </a:p>
          <a:p>
            <a:r>
              <a:rPr lang="en-GB" altLang="cs-CZ"/>
              <a:t>delusion of persecution</a:t>
            </a:r>
          </a:p>
          <a:p>
            <a:pPr lvl="1"/>
            <a:r>
              <a:rPr lang="en-GB" altLang="cs-CZ"/>
              <a:t>false belief that one is being persecuted</a:t>
            </a:r>
          </a:p>
          <a:p>
            <a:r>
              <a:rPr lang="en-GB" altLang="cs-CZ"/>
              <a:t>delusion of infidelity</a:t>
            </a:r>
          </a:p>
          <a:p>
            <a:pPr lvl="1"/>
            <a:r>
              <a:rPr lang="en-GB" altLang="cs-CZ"/>
              <a:t>false belief that one‘s lover is unfaithful</a:t>
            </a:r>
          </a:p>
          <a:p>
            <a:r>
              <a:rPr lang="en-GB" altLang="cs-CZ" err="1"/>
              <a:t>erotomanic</a:t>
            </a:r>
            <a:r>
              <a:rPr lang="en-GB" altLang="cs-CZ"/>
              <a:t> delusion</a:t>
            </a:r>
          </a:p>
          <a:p>
            <a:pPr lvl="1"/>
            <a:r>
              <a:rPr lang="en-GB" altLang="cs-CZ"/>
              <a:t>false belief, that someone is deeply in love with them</a:t>
            </a:r>
          </a:p>
        </p:txBody>
      </p:sp>
      <p:sp>
        <p:nvSpPr>
          <p:cNvPr id="4" name="Zástupný symbol pro zápatí 5">
            <a:extLst>
              <a:ext uri="{FF2B5EF4-FFF2-40B4-BE49-F238E27FC236}">
                <a16:creationId xmlns:a16="http://schemas.microsoft.com/office/drawing/2014/main" id="{0106DFD9-A413-C94C-8104-3632EB117692}"/>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1106183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C646C67-8C3B-9849-9E90-2CED1023CE80}"/>
              </a:ext>
            </a:extLst>
          </p:cNvPr>
          <p:cNvSpPr>
            <a:spLocks noGrp="1" noChangeArrowheads="1"/>
          </p:cNvSpPr>
          <p:nvPr>
            <p:ph type="title"/>
          </p:nvPr>
        </p:nvSpPr>
        <p:spPr/>
        <p:txBody>
          <a:bodyPr/>
          <a:lstStyle/>
          <a:p>
            <a:r>
              <a:rPr lang="cs-CZ" altLang="cs-CZ" err="1"/>
              <a:t>Delusions</a:t>
            </a:r>
            <a:r>
              <a:rPr lang="cs-CZ" altLang="cs-CZ"/>
              <a:t> </a:t>
            </a:r>
            <a:r>
              <a:rPr lang="cs-CZ" altLang="cs-CZ" err="1"/>
              <a:t>of</a:t>
            </a:r>
            <a:r>
              <a:rPr lang="cs-CZ" altLang="cs-CZ"/>
              <a:t> </a:t>
            </a:r>
            <a:r>
              <a:rPr lang="cs-CZ" altLang="cs-CZ" err="1"/>
              <a:t>control</a:t>
            </a:r>
            <a:endParaRPr lang="cs-CZ" altLang="cs-CZ"/>
          </a:p>
        </p:txBody>
      </p:sp>
      <p:sp>
        <p:nvSpPr>
          <p:cNvPr id="18435" name="Rectangle 3">
            <a:extLst>
              <a:ext uri="{FF2B5EF4-FFF2-40B4-BE49-F238E27FC236}">
                <a16:creationId xmlns:a16="http://schemas.microsoft.com/office/drawing/2014/main" id="{03E92AE3-5794-9D47-914F-7D0E73910D1A}"/>
              </a:ext>
            </a:extLst>
          </p:cNvPr>
          <p:cNvSpPr>
            <a:spLocks noGrp="1" noChangeArrowheads="1"/>
          </p:cNvSpPr>
          <p:nvPr>
            <p:ph idx="1"/>
          </p:nvPr>
        </p:nvSpPr>
        <p:spPr/>
        <p:txBody>
          <a:bodyPr>
            <a:normAutofit fontScale="92500" lnSpcReduction="20000"/>
          </a:bodyPr>
          <a:lstStyle/>
          <a:p>
            <a:pPr>
              <a:buFont typeface="Monotype Sorts" pitchFamily="2" charset="2"/>
              <a:buNone/>
            </a:pPr>
            <a:r>
              <a:rPr lang="en-GB" altLang="cs-CZ"/>
              <a:t> = false feeling that one‘s will, thoughts, feelings, or movements are controlled by another agent</a:t>
            </a:r>
          </a:p>
          <a:p>
            <a:r>
              <a:rPr lang="en-GB" altLang="cs-CZ"/>
              <a:t>thought withdrawal</a:t>
            </a:r>
          </a:p>
          <a:p>
            <a:pPr lvl="1"/>
            <a:r>
              <a:rPr lang="en-GB" altLang="cs-CZ"/>
              <a:t>false belief that  one‘s thought are being removed from one‘s mind by other people of forces</a:t>
            </a:r>
          </a:p>
          <a:p>
            <a:r>
              <a:rPr lang="en-GB" altLang="cs-CZ"/>
              <a:t>thought insertion</a:t>
            </a:r>
          </a:p>
          <a:p>
            <a:pPr lvl="1"/>
            <a:r>
              <a:rPr lang="en-GB" altLang="cs-CZ"/>
              <a:t>false belief that thought are being implanted in one‘s mind by other people or force</a:t>
            </a:r>
          </a:p>
          <a:p>
            <a:r>
              <a:rPr lang="en-GB" altLang="cs-CZ"/>
              <a:t>thought broadcasting</a:t>
            </a:r>
          </a:p>
          <a:p>
            <a:pPr lvl="1"/>
            <a:r>
              <a:rPr lang="en-GB" altLang="cs-CZ"/>
              <a:t>false belief that one‘s thought can be heard by others</a:t>
            </a:r>
          </a:p>
          <a:p>
            <a:r>
              <a:rPr lang="en-GB" altLang="cs-CZ"/>
              <a:t>thought control</a:t>
            </a:r>
          </a:p>
          <a:p>
            <a:pPr lvl="1"/>
            <a:r>
              <a:rPr lang="en-GB" altLang="cs-CZ"/>
              <a:t>false belief that one‘s thoughts are being controlled by other people of forces</a:t>
            </a:r>
          </a:p>
          <a:p>
            <a:endParaRPr lang="en-GB" altLang="cs-CZ"/>
          </a:p>
        </p:txBody>
      </p:sp>
      <p:sp>
        <p:nvSpPr>
          <p:cNvPr id="4" name="Zástupný symbol pro zápatí 5">
            <a:extLst>
              <a:ext uri="{FF2B5EF4-FFF2-40B4-BE49-F238E27FC236}">
                <a16:creationId xmlns:a16="http://schemas.microsoft.com/office/drawing/2014/main" id="{5255E079-B9A4-744D-8A40-DF4A3D3F923A}"/>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421267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E929C02-E4EF-424E-A130-AC2CEBE1BF45}"/>
              </a:ext>
            </a:extLst>
          </p:cNvPr>
          <p:cNvSpPr>
            <a:spLocks noGrp="1" noChangeArrowheads="1"/>
          </p:cNvSpPr>
          <p:nvPr>
            <p:ph type="title"/>
          </p:nvPr>
        </p:nvSpPr>
        <p:spPr/>
        <p:txBody>
          <a:bodyPr/>
          <a:lstStyle/>
          <a:p>
            <a:r>
              <a:rPr lang="cs-CZ" altLang="cs-CZ" dirty="0" err="1"/>
              <a:t>Obsession</a:t>
            </a:r>
            <a:endParaRPr lang="cs-CZ" altLang="cs-CZ" dirty="0"/>
          </a:p>
        </p:txBody>
      </p:sp>
      <p:sp>
        <p:nvSpPr>
          <p:cNvPr id="12291" name="Rectangle 3">
            <a:extLst>
              <a:ext uri="{FF2B5EF4-FFF2-40B4-BE49-F238E27FC236}">
                <a16:creationId xmlns:a16="http://schemas.microsoft.com/office/drawing/2014/main" id="{92AA5F12-4928-CA4E-8EFF-EF927A14BB87}"/>
              </a:ext>
            </a:extLst>
          </p:cNvPr>
          <p:cNvSpPr>
            <a:spLocks noGrp="1" noChangeArrowheads="1"/>
          </p:cNvSpPr>
          <p:nvPr>
            <p:ph idx="1"/>
          </p:nvPr>
        </p:nvSpPr>
        <p:spPr/>
        <p:txBody>
          <a:bodyPr>
            <a:normAutofit fontScale="77500" lnSpcReduction="20000"/>
          </a:bodyPr>
          <a:lstStyle/>
          <a:p>
            <a:r>
              <a:rPr lang="en-GB" altLang="cs-CZ" dirty="0"/>
              <a:t>persistence of an irresistible thought, repetitive thought</a:t>
            </a:r>
          </a:p>
          <a:p>
            <a:r>
              <a:rPr lang="en-GB" altLang="cs-CZ" dirty="0"/>
              <a:t>ego-dystonic</a:t>
            </a:r>
          </a:p>
          <a:p>
            <a:r>
              <a:rPr lang="en-GB" altLang="cs-CZ" dirty="0"/>
              <a:t>stereotypical, monotonous</a:t>
            </a:r>
          </a:p>
          <a:p>
            <a:r>
              <a:rPr lang="en-GB" altLang="cs-CZ" dirty="0"/>
              <a:t>cannot be eliminated from consciousness by will</a:t>
            </a:r>
          </a:p>
          <a:p>
            <a:r>
              <a:rPr lang="en-GB" altLang="cs-CZ" dirty="0"/>
              <a:t>associated with anxiety, interferes with directed </a:t>
            </a:r>
            <a:r>
              <a:rPr lang="en-GB" altLang="cs-CZ" dirty="0" err="1"/>
              <a:t>behavior</a:t>
            </a:r>
            <a:r>
              <a:rPr lang="en-GB" altLang="cs-CZ" dirty="0"/>
              <a:t>, attention</a:t>
            </a:r>
          </a:p>
          <a:p>
            <a:endParaRPr lang="en-GB" altLang="cs-CZ" dirty="0"/>
          </a:p>
          <a:p>
            <a:pPr>
              <a:buFont typeface="Monotype Sorts" pitchFamily="2" charset="2"/>
              <a:buNone/>
            </a:pPr>
            <a:r>
              <a:rPr lang="en-GB" altLang="cs-CZ" dirty="0"/>
              <a:t>vs. </a:t>
            </a:r>
            <a:r>
              <a:rPr lang="en-GB" altLang="cs-CZ" dirty="0">
                <a:solidFill>
                  <a:schemeClr val="tx2"/>
                </a:solidFill>
              </a:rPr>
              <a:t>preoccupation of thought</a:t>
            </a:r>
            <a:r>
              <a:rPr lang="en-GB" altLang="cs-CZ" dirty="0"/>
              <a:t>: certain idea is in the centre of thinking, is coming back, usually associated with a strong affective tone (date, money, success…)</a:t>
            </a:r>
          </a:p>
          <a:p>
            <a:endParaRPr lang="en-GB" altLang="cs-CZ" dirty="0"/>
          </a:p>
          <a:p>
            <a:pPr>
              <a:buFont typeface="Monotype Sorts" pitchFamily="2" charset="2"/>
              <a:buNone/>
            </a:pPr>
            <a:endParaRPr lang="en-GB" altLang="cs-CZ" dirty="0"/>
          </a:p>
        </p:txBody>
      </p:sp>
      <p:sp>
        <p:nvSpPr>
          <p:cNvPr id="4" name="Zástupný symbol pro zápatí 5">
            <a:extLst>
              <a:ext uri="{FF2B5EF4-FFF2-40B4-BE49-F238E27FC236}">
                <a16:creationId xmlns:a16="http://schemas.microsoft.com/office/drawing/2014/main" id="{DF8D3B93-B7E0-D14E-9FC7-BD255FBBAEB2}"/>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025309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91F44E-79B9-8C44-A43A-858C4DC816F1}"/>
              </a:ext>
            </a:extLst>
          </p:cNvPr>
          <p:cNvSpPr>
            <a:spLocks noGrp="1"/>
          </p:cNvSpPr>
          <p:nvPr>
            <p:ph type="title"/>
          </p:nvPr>
        </p:nvSpPr>
        <p:spPr/>
        <p:txBody>
          <a:bodyPr/>
          <a:lstStyle/>
          <a:p>
            <a:pPr marL="484632" fontAlgn="auto">
              <a:spcAft>
                <a:spcPts val="0"/>
              </a:spcAft>
              <a:defRPr/>
            </a:pPr>
            <a:r>
              <a:rPr lang="en-GB" dirty="0"/>
              <a:t>Function of the brain in OCD</a:t>
            </a:r>
          </a:p>
        </p:txBody>
      </p:sp>
      <p:sp>
        <p:nvSpPr>
          <p:cNvPr id="30723" name="Zástupný symbol pro obsah 2">
            <a:extLst>
              <a:ext uri="{FF2B5EF4-FFF2-40B4-BE49-F238E27FC236}">
                <a16:creationId xmlns:a16="http://schemas.microsoft.com/office/drawing/2014/main" id="{7E05EC61-1372-284F-BFA4-1D00CC20672F}"/>
              </a:ext>
            </a:extLst>
          </p:cNvPr>
          <p:cNvSpPr>
            <a:spLocks noGrp="1"/>
          </p:cNvSpPr>
          <p:nvPr>
            <p:ph idx="1"/>
          </p:nvPr>
        </p:nvSpPr>
        <p:spPr>
          <a:xfrm>
            <a:off x="720000" y="1346200"/>
            <a:ext cx="10494100" cy="1582738"/>
          </a:xfrm>
        </p:spPr>
        <p:txBody>
          <a:bodyPr>
            <a:normAutofit/>
          </a:bodyPr>
          <a:lstStyle/>
          <a:p>
            <a:pPr marL="64008" indent="0" fontAlgn="auto">
              <a:spcAft>
                <a:spcPts val="0"/>
              </a:spcAft>
              <a:buNone/>
              <a:defRPr/>
            </a:pPr>
            <a:r>
              <a:rPr lang="en-GB" sz="2400" dirty="0"/>
              <a:t>Meta-analysis of fMRI studies </a:t>
            </a:r>
            <a:r>
              <a:rPr lang="cs-CZ" sz="1600" dirty="0"/>
              <a:t>(Menzies et al., 2008)</a:t>
            </a:r>
            <a:endParaRPr lang="cs-CZ" sz="2400" dirty="0"/>
          </a:p>
          <a:p>
            <a:pPr marL="642960" lvl="1" indent="0" fontAlgn="auto">
              <a:spcAft>
                <a:spcPts val="0"/>
              </a:spcAft>
              <a:buNone/>
              <a:defRPr/>
            </a:pPr>
            <a:r>
              <a:rPr lang="en-GB" sz="1800" b="1" dirty="0">
                <a:effectLst>
                  <a:outerShdw blurRad="38100" dist="38100" dir="2700000" algn="tl">
                    <a:srgbClr val="000000">
                      <a:alpha val="43137"/>
                    </a:srgbClr>
                  </a:outerShdw>
                </a:effectLst>
              </a:rPr>
              <a:t>Hyperfunction of </a:t>
            </a:r>
            <a:r>
              <a:rPr lang="en-GB" sz="1800" dirty="0">
                <a:effectLst>
                  <a:outerShdw blurRad="38100" dist="38100" dir="2700000" algn="tl">
                    <a:srgbClr val="000000">
                      <a:alpha val="43137"/>
                    </a:srgbClr>
                  </a:outerShdw>
                </a:effectLst>
              </a:rPr>
              <a:t>OFC </a:t>
            </a:r>
            <a:r>
              <a:rPr lang="en-GB" sz="1800" dirty="0"/>
              <a:t>(BA 10, 47), </a:t>
            </a:r>
            <a:r>
              <a:rPr lang="en-GB" sz="1800" dirty="0">
                <a:effectLst>
                  <a:outerShdw blurRad="38100" dist="38100" dir="2700000" algn="tl">
                    <a:srgbClr val="000000">
                      <a:alpha val="43137"/>
                    </a:srgbClr>
                  </a:outerShdw>
                </a:effectLst>
              </a:rPr>
              <a:t>AC </a:t>
            </a:r>
            <a:r>
              <a:rPr lang="en-GB" sz="1800" dirty="0"/>
              <a:t>(BA 32), the motor area (BA6), PostCing (BA 30), PreCun (BA7), OC, </a:t>
            </a:r>
            <a:r>
              <a:rPr lang="en-GB" sz="1800" dirty="0">
                <a:effectLst>
                  <a:outerShdw blurRad="38100" dist="38100" dir="2700000" algn="tl">
                    <a:srgbClr val="000000">
                      <a:alpha val="43137"/>
                    </a:srgbClr>
                  </a:outerShdw>
                </a:effectLst>
              </a:rPr>
              <a:t>NcCaud</a:t>
            </a:r>
            <a:r>
              <a:rPr lang="en-GB" sz="1800" dirty="0"/>
              <a:t>, </a:t>
            </a:r>
            <a:r>
              <a:rPr lang="en-GB" sz="1800" dirty="0">
                <a:effectLst>
                  <a:outerShdw blurRad="38100" dist="38100" dir="2700000" algn="tl">
                    <a:srgbClr val="000000">
                      <a:alpha val="43137"/>
                    </a:srgbClr>
                  </a:outerShdw>
                </a:effectLst>
              </a:rPr>
              <a:t>Thal</a:t>
            </a:r>
          </a:p>
          <a:p>
            <a:pPr marL="642960" lvl="1" indent="0" fontAlgn="auto">
              <a:spcAft>
                <a:spcPts val="0"/>
              </a:spcAft>
              <a:buNone/>
              <a:defRPr/>
            </a:pPr>
            <a:r>
              <a:rPr lang="en-GB" sz="1800" dirty="0"/>
              <a:t>Hypofunction of  OFC (BA 47), AC (BA 32), In</a:t>
            </a:r>
            <a:r>
              <a:rPr lang="cs-CZ" sz="1800" dirty="0"/>
              <a:t>s</a:t>
            </a:r>
            <a:r>
              <a:rPr lang="en-GB" sz="1800" dirty="0"/>
              <a:t>, PFC (BA44), NcCaud, Putamen, HIP, CRBL</a:t>
            </a:r>
          </a:p>
        </p:txBody>
      </p:sp>
      <p:pic>
        <p:nvPicPr>
          <p:cNvPr id="5" name="Obrázek 4" descr="OCD_hyperfce.jpg">
            <a:extLst>
              <a:ext uri="{FF2B5EF4-FFF2-40B4-BE49-F238E27FC236}">
                <a16:creationId xmlns:a16="http://schemas.microsoft.com/office/drawing/2014/main" id="{16AF6E6B-87B8-D34A-8B75-FABB62C3FDB6}"/>
              </a:ext>
            </a:extLst>
          </p:cNvPr>
          <p:cNvPicPr>
            <a:picLocks noChangeAspect="1"/>
          </p:cNvPicPr>
          <p:nvPr/>
        </p:nvPicPr>
        <p:blipFill>
          <a:blip r:embed="rId2" cstate="print"/>
          <a:stretch>
            <a:fillRect/>
          </a:stretch>
        </p:blipFill>
        <p:spPr>
          <a:xfrm>
            <a:off x="2422858" y="2738435"/>
            <a:ext cx="6327972" cy="3900361"/>
          </a:xfrm>
          <a:prstGeom prst="rect">
            <a:avLst/>
          </a:prstGeom>
          <a:ln>
            <a:noFill/>
          </a:ln>
          <a:effectLst>
            <a:softEdge rad="112500"/>
          </a:effectLst>
        </p:spPr>
      </p:pic>
      <p:sp>
        <p:nvSpPr>
          <p:cNvPr id="6" name="Zástupný symbol pro zápatí 5">
            <a:extLst>
              <a:ext uri="{FF2B5EF4-FFF2-40B4-BE49-F238E27FC236}">
                <a16:creationId xmlns:a16="http://schemas.microsoft.com/office/drawing/2014/main" id="{DA08A8B1-6B57-4644-82C4-865298D2CBDD}"/>
              </a:ext>
            </a:extLst>
          </p:cNvPr>
          <p:cNvSpPr>
            <a:spLocks noGrp="1"/>
          </p:cNvSpPr>
          <p:nvPr>
            <p:ph type="ftr" sz="quarter" idx="10"/>
          </p:nvPr>
        </p:nvSpPr>
        <p:spPr>
          <a:xfrm>
            <a:off x="720000" y="6558200"/>
            <a:ext cx="7920000" cy="252000"/>
          </a:xfrm>
        </p:spPr>
        <p:txBody>
          <a:bodyPr/>
          <a:lstStyle/>
          <a:p>
            <a:r>
              <a:rPr lang="cs-CZ" dirty="0"/>
              <a:t>Prof. MUDr. Tomáš Kašpárek, Ph.D.</a:t>
            </a:r>
          </a:p>
        </p:txBody>
      </p:sp>
    </p:spTree>
    <p:extLst>
      <p:ext uri="{BB962C8B-B14F-4D97-AF65-F5344CB8AC3E}">
        <p14:creationId xmlns:p14="http://schemas.microsoft.com/office/powerpoint/2010/main" val="284621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33806E0-E388-4C59-A638-E3E27DD70976}"/>
              </a:ext>
            </a:extLst>
          </p:cNvPr>
          <p:cNvSpPr>
            <a:spLocks noGrp="1"/>
          </p:cNvSpPr>
          <p:nvPr>
            <p:ph type="title"/>
          </p:nvPr>
        </p:nvSpPr>
        <p:spPr/>
        <p:txBody>
          <a:bodyPr/>
          <a:lstStyle/>
          <a:p>
            <a:r>
              <a:rPr lang="en-US"/>
              <a:t>Aim – learning outcomes</a:t>
            </a:r>
          </a:p>
        </p:txBody>
      </p:sp>
      <p:sp>
        <p:nvSpPr>
          <p:cNvPr id="4" name="Zástupný obsah 3">
            <a:extLst>
              <a:ext uri="{FF2B5EF4-FFF2-40B4-BE49-F238E27FC236}">
                <a16:creationId xmlns:a16="http://schemas.microsoft.com/office/drawing/2014/main" id="{C3B4A88C-C36B-4B42-9DEF-84510B9C290E}"/>
              </a:ext>
            </a:extLst>
          </p:cNvPr>
          <p:cNvSpPr>
            <a:spLocks noGrp="1"/>
          </p:cNvSpPr>
          <p:nvPr>
            <p:ph idx="1"/>
          </p:nvPr>
        </p:nvSpPr>
        <p:spPr/>
        <p:txBody>
          <a:bodyPr/>
          <a:lstStyle/>
          <a:p>
            <a:endParaRPr lang="en-US"/>
          </a:p>
          <a:p>
            <a:r>
              <a:rPr lang="en-US"/>
              <a:t>To learn the vocabulary – symptoms of mental illness</a:t>
            </a:r>
          </a:p>
          <a:p>
            <a:r>
              <a:rPr lang="en-US"/>
              <a:t>To learn the concepts of discrete psychological functions</a:t>
            </a:r>
          </a:p>
          <a:p>
            <a:r>
              <a:rPr lang="en-US"/>
              <a:t>To learn the description of major and most frequent symptoms</a:t>
            </a:r>
          </a:p>
          <a:p>
            <a:endParaRPr lang="en-US"/>
          </a:p>
          <a:p>
            <a:r>
              <a:rPr lang="en-US"/>
              <a:t>Next lecture: how to examine a patient</a:t>
            </a:r>
          </a:p>
          <a:p>
            <a:endParaRPr lang="en-US"/>
          </a:p>
        </p:txBody>
      </p:sp>
      <p:sp>
        <p:nvSpPr>
          <p:cNvPr id="5" name="Zástupný symbol pro zápatí 5">
            <a:extLst>
              <a:ext uri="{FF2B5EF4-FFF2-40B4-BE49-F238E27FC236}">
                <a16:creationId xmlns:a16="http://schemas.microsoft.com/office/drawing/2014/main" id="{E86E4D34-DA19-4B75-9615-9FCA38DA3027}"/>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899800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4C7589-325E-CE4A-B276-2BE46E2EDC33}"/>
              </a:ext>
            </a:extLst>
          </p:cNvPr>
          <p:cNvSpPr>
            <a:spLocks noGrp="1"/>
          </p:cNvSpPr>
          <p:nvPr>
            <p:ph type="title"/>
          </p:nvPr>
        </p:nvSpPr>
        <p:spPr/>
        <p:txBody>
          <a:bodyPr/>
          <a:lstStyle/>
          <a:p>
            <a:pPr marL="484632" fontAlgn="auto">
              <a:spcAft>
                <a:spcPts val="0"/>
              </a:spcAft>
              <a:defRPr/>
            </a:pPr>
            <a:r>
              <a:rPr lang="en-GB" dirty="0"/>
              <a:t>Functional </a:t>
            </a:r>
            <a:r>
              <a:rPr lang="cs-CZ" dirty="0"/>
              <a:t>implication</a:t>
            </a:r>
            <a:endParaRPr lang="en-GB" dirty="0"/>
          </a:p>
        </p:txBody>
      </p:sp>
      <p:sp>
        <p:nvSpPr>
          <p:cNvPr id="3" name="Zástupný symbol pro obsah 2">
            <a:extLst>
              <a:ext uri="{FF2B5EF4-FFF2-40B4-BE49-F238E27FC236}">
                <a16:creationId xmlns:a16="http://schemas.microsoft.com/office/drawing/2014/main" id="{40012CE6-B32D-FC41-A404-985AD601AB66}"/>
              </a:ext>
            </a:extLst>
          </p:cNvPr>
          <p:cNvSpPr>
            <a:spLocks noGrp="1"/>
          </p:cNvSpPr>
          <p:nvPr>
            <p:ph idx="1"/>
          </p:nvPr>
        </p:nvSpPr>
        <p:spPr/>
        <p:txBody>
          <a:bodyPr>
            <a:normAutofit fontScale="85000" lnSpcReduction="20000"/>
          </a:bodyPr>
          <a:lstStyle/>
          <a:p>
            <a:pPr marL="521208" indent="-457200" fontAlgn="auto">
              <a:spcAft>
                <a:spcPts val="0"/>
              </a:spcAft>
              <a:defRPr/>
            </a:pPr>
            <a:r>
              <a:rPr lang="en-GB" b="1" dirty="0">
                <a:effectLst>
                  <a:outerShdw blurRad="38100" dist="38100" dir="2700000" algn="tl">
                    <a:srgbClr val="000000">
                      <a:alpha val="43137"/>
                    </a:srgbClr>
                  </a:outerShdw>
                </a:effectLst>
              </a:rPr>
              <a:t>OFC hyperactivity</a:t>
            </a:r>
          </a:p>
          <a:p>
            <a:pPr marL="985860" lvl="1" indent="-342900" fontAlgn="auto">
              <a:spcAft>
                <a:spcPts val="0"/>
              </a:spcAft>
              <a:defRPr/>
            </a:pPr>
            <a:r>
              <a:rPr lang="en-GB" dirty="0"/>
              <a:t>the OFC encodes the representations of values (positive, negative; representations as well as operations)</a:t>
            </a:r>
          </a:p>
          <a:p>
            <a:pPr marL="521208" indent="-457200" fontAlgn="auto">
              <a:spcAft>
                <a:spcPts val="0"/>
              </a:spcAft>
              <a:defRPr/>
            </a:pPr>
            <a:r>
              <a:rPr lang="en-GB" dirty="0"/>
              <a:t>cognitive styles (“evaluation”)</a:t>
            </a:r>
          </a:p>
          <a:p>
            <a:pPr marL="985860" lvl="1" indent="-342900" fontAlgn="auto">
              <a:spcAft>
                <a:spcPts val="0"/>
              </a:spcAft>
              <a:defRPr/>
            </a:pPr>
            <a:r>
              <a:rPr lang="en-GB" dirty="0"/>
              <a:t>inflated perception of responsibility </a:t>
            </a:r>
          </a:p>
          <a:p>
            <a:pPr marL="985860" lvl="1" indent="-342900" fontAlgn="auto">
              <a:spcAft>
                <a:spcPts val="0"/>
              </a:spcAft>
              <a:defRPr/>
            </a:pPr>
            <a:r>
              <a:rPr lang="en-GB" dirty="0"/>
              <a:t>overestimation of danger</a:t>
            </a:r>
          </a:p>
          <a:p>
            <a:pPr marL="521208" indent="-457200" fontAlgn="auto">
              <a:spcAft>
                <a:spcPts val="0"/>
              </a:spcAft>
              <a:defRPr/>
            </a:pPr>
            <a:r>
              <a:rPr lang="cs-CZ" dirty="0">
                <a:effectLst>
                  <a:outerShdw blurRad="38100" dist="38100" dir="2700000" algn="tl">
                    <a:srgbClr val="000000">
                      <a:alpha val="43137"/>
                    </a:srgbClr>
                  </a:outerShdw>
                </a:effectLst>
              </a:rPr>
              <a:t>Treatment </a:t>
            </a:r>
            <a:r>
              <a:rPr lang="cs-CZ" dirty="0"/>
              <a:t>(SSRI, BT) = decrease in ↑ in the OFC, AC, NcCaud, Thal </a:t>
            </a:r>
            <a:r>
              <a:rPr lang="cs-CZ" sz="2300" dirty="0"/>
              <a:t>(Swedo et al., 1992; Schwartz et al., 1996)</a:t>
            </a:r>
            <a:endParaRPr lang="cs-CZ" dirty="0"/>
          </a:p>
          <a:p>
            <a:pPr marL="64008" indent="0" fontAlgn="auto">
              <a:spcAft>
                <a:spcPts val="0"/>
              </a:spcAft>
              <a:buNone/>
              <a:defRPr/>
            </a:pPr>
            <a:r>
              <a:rPr lang="cs-CZ" b="1" dirty="0">
                <a:effectLst>
                  <a:outerShdw blurRad="38100" dist="38100" dir="2700000" algn="tl">
                    <a:srgbClr val="000000">
                      <a:alpha val="43137"/>
                    </a:srgbClr>
                  </a:outerShdw>
                </a:effectLst>
              </a:rPr>
              <a:t>= goals of NCH and DBS </a:t>
            </a:r>
            <a:r>
              <a:rPr lang="cs-CZ" dirty="0"/>
              <a:t>in patients resistant to treatment</a:t>
            </a:r>
          </a:p>
          <a:p>
            <a:pPr marL="985860" lvl="1" indent="-342900" fontAlgn="auto">
              <a:spcAft>
                <a:spcPts val="0"/>
              </a:spcAft>
              <a:defRPr/>
            </a:pPr>
            <a:r>
              <a:rPr lang="en-GB" dirty="0"/>
              <a:t>cingulotomy (anterior), capsulotomy (anterior limb), </a:t>
            </a:r>
            <a:r>
              <a:rPr lang="en-GB" dirty="0" err="1"/>
              <a:t>subcaudate</a:t>
            </a:r>
            <a:r>
              <a:rPr lang="en-GB" dirty="0"/>
              <a:t> tractotomy, limbic leucotomy (cingulotomy + subcaud. tractotomy)</a:t>
            </a:r>
          </a:p>
          <a:p>
            <a:pPr marL="985860" lvl="1" indent="-342900" fontAlgn="auto">
              <a:spcAft>
                <a:spcPts val="0"/>
              </a:spcAft>
              <a:defRPr/>
            </a:pPr>
            <a:r>
              <a:rPr lang="en-GB" dirty="0"/>
              <a:t>DBS OCD = chron. stimulation of ant. limb of int. capsule</a:t>
            </a:r>
          </a:p>
          <a:p>
            <a:pPr marL="1392174" lvl="2" indent="-285750" fontAlgn="auto">
              <a:spcAft>
                <a:spcPts val="0"/>
              </a:spcAft>
              <a:buFont typeface="Arial" panose="020B0604020202020204" pitchFamily="34" charset="0"/>
              <a:buChar char="•"/>
              <a:defRPr/>
            </a:pPr>
            <a:r>
              <a:rPr lang="en-GB" dirty="0"/>
              <a:t>ca 60% of patients resistant to conventional treatment respond to DBS! </a:t>
            </a:r>
            <a:r>
              <a:rPr lang="en-GB" sz="2100" dirty="0"/>
              <a:t>(Greenberg et al., 2008)</a:t>
            </a:r>
            <a:endParaRPr lang="en-GB" dirty="0"/>
          </a:p>
        </p:txBody>
      </p:sp>
      <p:sp>
        <p:nvSpPr>
          <p:cNvPr id="4" name="Zástupný symbol pro zápatí 5">
            <a:extLst>
              <a:ext uri="{FF2B5EF4-FFF2-40B4-BE49-F238E27FC236}">
                <a16:creationId xmlns:a16="http://schemas.microsoft.com/office/drawing/2014/main" id="{DC1C83CA-EC6D-5640-B3D4-6E9090BE9FAE}"/>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1241364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4D05DC3-231C-FE4F-9B10-A331B83762F4}"/>
              </a:ext>
            </a:extLst>
          </p:cNvPr>
          <p:cNvSpPr>
            <a:spLocks noGrp="1" noChangeArrowheads="1"/>
          </p:cNvSpPr>
          <p:nvPr>
            <p:ph type="title"/>
          </p:nvPr>
        </p:nvSpPr>
        <p:spPr/>
        <p:txBody>
          <a:bodyPr/>
          <a:lstStyle/>
          <a:p>
            <a:r>
              <a:rPr lang="cs-CZ" altLang="cs-CZ" dirty="0" err="1"/>
              <a:t>Other</a:t>
            </a:r>
            <a:r>
              <a:rPr lang="cs-CZ" altLang="cs-CZ" dirty="0"/>
              <a:t> </a:t>
            </a:r>
            <a:r>
              <a:rPr lang="cs-CZ" altLang="cs-CZ" dirty="0" err="1"/>
              <a:t>disturbances</a:t>
            </a:r>
            <a:r>
              <a:rPr lang="cs-CZ" altLang="cs-CZ" dirty="0"/>
              <a:t> </a:t>
            </a:r>
            <a:r>
              <a:rPr lang="cs-CZ" altLang="cs-CZ" dirty="0" err="1"/>
              <a:t>of</a:t>
            </a:r>
            <a:r>
              <a:rPr lang="cs-CZ" altLang="cs-CZ" dirty="0"/>
              <a:t> </a:t>
            </a:r>
            <a:r>
              <a:rPr lang="cs-CZ" altLang="cs-CZ" dirty="0" err="1"/>
              <a:t>content</a:t>
            </a:r>
            <a:r>
              <a:rPr lang="cs-CZ" altLang="cs-CZ" dirty="0"/>
              <a:t> </a:t>
            </a:r>
            <a:r>
              <a:rPr lang="cs-CZ" altLang="cs-CZ" dirty="0" err="1"/>
              <a:t>of</a:t>
            </a:r>
            <a:r>
              <a:rPr lang="cs-CZ" altLang="cs-CZ" dirty="0"/>
              <a:t> </a:t>
            </a:r>
            <a:r>
              <a:rPr lang="cs-CZ" altLang="cs-CZ" dirty="0" err="1"/>
              <a:t>thoughts</a:t>
            </a:r>
            <a:endParaRPr lang="cs-CZ" altLang="cs-CZ" dirty="0"/>
          </a:p>
        </p:txBody>
      </p:sp>
      <p:sp>
        <p:nvSpPr>
          <p:cNvPr id="13315" name="Rectangle 3">
            <a:extLst>
              <a:ext uri="{FF2B5EF4-FFF2-40B4-BE49-F238E27FC236}">
                <a16:creationId xmlns:a16="http://schemas.microsoft.com/office/drawing/2014/main" id="{EA2A1FEA-CAEF-8F40-A529-BFFE99A0490B}"/>
              </a:ext>
            </a:extLst>
          </p:cNvPr>
          <p:cNvSpPr>
            <a:spLocks noGrp="1" noChangeArrowheads="1"/>
          </p:cNvSpPr>
          <p:nvPr>
            <p:ph idx="1"/>
          </p:nvPr>
        </p:nvSpPr>
        <p:spPr/>
        <p:txBody>
          <a:bodyPr>
            <a:normAutofit lnSpcReduction="10000"/>
          </a:bodyPr>
          <a:lstStyle/>
          <a:p>
            <a:r>
              <a:rPr lang="en-GB" altLang="cs-CZ" dirty="0"/>
              <a:t>overvalued idea:</a:t>
            </a:r>
          </a:p>
          <a:p>
            <a:pPr lvl="1"/>
            <a:r>
              <a:rPr lang="en-GB" altLang="cs-CZ" dirty="0"/>
              <a:t>unreasonable, sustained false belief maintained less firmly than a delusion</a:t>
            </a:r>
          </a:p>
          <a:p>
            <a:r>
              <a:rPr lang="en-GB" altLang="cs-CZ" dirty="0"/>
              <a:t>poverty of content:</a:t>
            </a:r>
          </a:p>
          <a:p>
            <a:pPr lvl="1"/>
            <a:r>
              <a:rPr lang="en-GB" altLang="cs-CZ" dirty="0"/>
              <a:t>thought that gives little information because of vagueness, empty repetitions, or obscure phrases</a:t>
            </a:r>
          </a:p>
          <a:p>
            <a:r>
              <a:rPr lang="en-GB" altLang="cs-CZ" dirty="0"/>
              <a:t>symbolic and magical thinking</a:t>
            </a:r>
          </a:p>
          <a:p>
            <a:pPr lvl="1"/>
            <a:r>
              <a:rPr lang="en-GB" altLang="cs-CZ" dirty="0"/>
              <a:t>real objects have other, symbolic meaning, in magical thinking words, situations, action have special power and meaning</a:t>
            </a:r>
          </a:p>
          <a:p>
            <a:r>
              <a:rPr lang="en-GB" altLang="cs-CZ" dirty="0"/>
              <a:t>autistic (</a:t>
            </a:r>
            <a:r>
              <a:rPr lang="en-GB" altLang="cs-CZ" dirty="0" err="1"/>
              <a:t>dereistic</a:t>
            </a:r>
            <a:r>
              <a:rPr lang="en-GB" altLang="cs-CZ" dirty="0"/>
              <a:t>) thinking</a:t>
            </a:r>
          </a:p>
          <a:p>
            <a:pPr lvl="1"/>
            <a:r>
              <a:rPr lang="en-GB" altLang="cs-CZ" dirty="0"/>
              <a:t>preoccupation with inner, private world</a:t>
            </a:r>
          </a:p>
        </p:txBody>
      </p:sp>
      <p:sp>
        <p:nvSpPr>
          <p:cNvPr id="4" name="Zástupný symbol pro zápatí 5">
            <a:extLst>
              <a:ext uri="{FF2B5EF4-FFF2-40B4-BE49-F238E27FC236}">
                <a16:creationId xmlns:a16="http://schemas.microsoft.com/office/drawing/2014/main" id="{89FE395A-7B59-AA49-A3C2-5D64D09F2300}"/>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740688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56F43F7-F649-A74F-BAFE-D9D9FDAF4A25}"/>
              </a:ext>
            </a:extLst>
          </p:cNvPr>
          <p:cNvSpPr>
            <a:spLocks noGrp="1"/>
          </p:cNvSpPr>
          <p:nvPr>
            <p:ph type="title"/>
          </p:nvPr>
        </p:nvSpPr>
        <p:spPr/>
        <p:txBody>
          <a:bodyPr/>
          <a:lstStyle/>
          <a:p>
            <a:r>
              <a:rPr lang="cs-CZ" err="1"/>
              <a:t>Memory</a:t>
            </a:r>
            <a:endParaRPr lang="cs-CZ"/>
          </a:p>
        </p:txBody>
      </p:sp>
      <p:sp>
        <p:nvSpPr>
          <p:cNvPr id="5" name="Zástupný symbol pro zápatí 5">
            <a:extLst>
              <a:ext uri="{FF2B5EF4-FFF2-40B4-BE49-F238E27FC236}">
                <a16:creationId xmlns:a16="http://schemas.microsoft.com/office/drawing/2014/main" id="{2D38E3DA-BB04-C941-968F-1C9E15D28633}"/>
              </a:ext>
            </a:extLst>
          </p:cNvPr>
          <p:cNvSpPr txBox="1">
            <a:spLocks/>
          </p:cNvSpPr>
          <p:nvPr/>
        </p:nvSpPr>
        <p:spPr bwMode="auto">
          <a:xfrm>
            <a:off x="872400" y="63804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cs-CZ"/>
              <a:t>Prof. MUDr. Tomáš Kašpárek, Ph.D.</a:t>
            </a:r>
          </a:p>
        </p:txBody>
      </p:sp>
    </p:spTree>
    <p:extLst>
      <p:ext uri="{BB962C8B-B14F-4D97-AF65-F5344CB8AC3E}">
        <p14:creationId xmlns:p14="http://schemas.microsoft.com/office/powerpoint/2010/main" val="3084776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B2D24BD-BD5E-4E40-8DDB-B968F0D19555}"/>
              </a:ext>
            </a:extLst>
          </p:cNvPr>
          <p:cNvSpPr>
            <a:spLocks noGrp="1" noChangeArrowheads="1"/>
          </p:cNvSpPr>
          <p:nvPr>
            <p:ph type="title"/>
          </p:nvPr>
        </p:nvSpPr>
        <p:spPr/>
        <p:txBody>
          <a:bodyPr/>
          <a:lstStyle/>
          <a:p>
            <a:r>
              <a:rPr lang="cs-CZ" altLang="cs-CZ"/>
              <a:t>„Life cycle“ of a memory trace</a:t>
            </a:r>
          </a:p>
        </p:txBody>
      </p:sp>
      <p:sp>
        <p:nvSpPr>
          <p:cNvPr id="8195" name="Rectangle 3">
            <a:extLst>
              <a:ext uri="{FF2B5EF4-FFF2-40B4-BE49-F238E27FC236}">
                <a16:creationId xmlns:a16="http://schemas.microsoft.com/office/drawing/2014/main" id="{5DA6CA3D-B64D-F74C-B9F6-A9B6B9E78C5E}"/>
              </a:ext>
            </a:extLst>
          </p:cNvPr>
          <p:cNvSpPr>
            <a:spLocks noGrp="1" noChangeArrowheads="1"/>
          </p:cNvSpPr>
          <p:nvPr>
            <p:ph type="body" idx="1"/>
          </p:nvPr>
        </p:nvSpPr>
        <p:spPr/>
        <p:txBody>
          <a:bodyPr/>
          <a:lstStyle/>
          <a:p>
            <a:pPr>
              <a:lnSpc>
                <a:spcPct val="90000"/>
              </a:lnSpc>
            </a:pPr>
            <a:r>
              <a:rPr lang="cs-CZ" altLang="cs-CZ"/>
              <a:t>Immediate memory</a:t>
            </a:r>
          </a:p>
          <a:p>
            <a:pPr lvl="1">
              <a:lnSpc>
                <a:spcPct val="90000"/>
              </a:lnSpc>
            </a:pPr>
            <a:r>
              <a:rPr lang="cs-CZ" altLang="cs-CZ"/>
              <a:t>information stored for 15-20s</a:t>
            </a:r>
          </a:p>
          <a:p>
            <a:pPr>
              <a:lnSpc>
                <a:spcPct val="90000"/>
              </a:lnSpc>
            </a:pPr>
            <a:r>
              <a:rPr lang="cs-CZ" altLang="cs-CZ"/>
              <a:t>Short-term memory</a:t>
            </a:r>
          </a:p>
          <a:p>
            <a:pPr lvl="1">
              <a:lnSpc>
                <a:spcPct val="90000"/>
              </a:lnSpc>
            </a:pPr>
            <a:r>
              <a:rPr lang="cs-CZ" altLang="cs-CZ"/>
              <a:t>consolidation of the memory trace – several minutes to 2 days</a:t>
            </a:r>
          </a:p>
          <a:p>
            <a:pPr lvl="1">
              <a:lnSpc>
                <a:spcPct val="90000"/>
              </a:lnSpc>
            </a:pPr>
            <a:r>
              <a:rPr lang="cs-CZ" altLang="cs-CZ"/>
              <a:t>medial temporal structures</a:t>
            </a:r>
          </a:p>
          <a:p>
            <a:pPr>
              <a:lnSpc>
                <a:spcPct val="90000"/>
              </a:lnSpc>
            </a:pPr>
            <a:r>
              <a:rPr lang="cs-CZ" altLang="cs-CZ"/>
              <a:t>Long-term memory</a:t>
            </a:r>
          </a:p>
          <a:p>
            <a:pPr lvl="1">
              <a:lnSpc>
                <a:spcPct val="90000"/>
              </a:lnSpc>
            </a:pPr>
            <a:r>
              <a:rPr lang="cs-CZ" altLang="cs-CZ"/>
              <a:t>formed trace</a:t>
            </a:r>
          </a:p>
          <a:p>
            <a:pPr lvl="1">
              <a:lnSpc>
                <a:spcPct val="90000"/>
              </a:lnSpc>
            </a:pPr>
            <a:r>
              <a:rPr lang="cs-CZ" altLang="cs-CZ"/>
              <a:t>large cortical areas</a:t>
            </a:r>
          </a:p>
        </p:txBody>
      </p:sp>
      <p:sp>
        <p:nvSpPr>
          <p:cNvPr id="4" name="Zástupný symbol pro zápatí 5">
            <a:extLst>
              <a:ext uri="{FF2B5EF4-FFF2-40B4-BE49-F238E27FC236}">
                <a16:creationId xmlns:a16="http://schemas.microsoft.com/office/drawing/2014/main" id="{7767D1FF-A3AF-E14D-876B-2D780DC80918}"/>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50638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A17472A-4914-B745-852E-3459430F149F}"/>
              </a:ext>
            </a:extLst>
          </p:cNvPr>
          <p:cNvSpPr>
            <a:spLocks noGrp="1" noChangeArrowheads="1"/>
          </p:cNvSpPr>
          <p:nvPr>
            <p:ph type="title"/>
          </p:nvPr>
        </p:nvSpPr>
        <p:spPr/>
        <p:txBody>
          <a:bodyPr/>
          <a:lstStyle/>
          <a:p>
            <a:r>
              <a:rPr lang="cs-CZ" altLang="cs-CZ"/>
              <a:t>„Quantitative“ dysfunctions</a:t>
            </a:r>
          </a:p>
        </p:txBody>
      </p:sp>
      <p:sp>
        <p:nvSpPr>
          <p:cNvPr id="17411" name="Rectangle 3">
            <a:extLst>
              <a:ext uri="{FF2B5EF4-FFF2-40B4-BE49-F238E27FC236}">
                <a16:creationId xmlns:a16="http://schemas.microsoft.com/office/drawing/2014/main" id="{1FECDE54-FB24-D148-8D87-F6D338A2585C}"/>
              </a:ext>
            </a:extLst>
          </p:cNvPr>
          <p:cNvSpPr>
            <a:spLocks noGrp="1" noChangeArrowheads="1"/>
          </p:cNvSpPr>
          <p:nvPr>
            <p:ph type="body" idx="1"/>
          </p:nvPr>
        </p:nvSpPr>
        <p:spPr/>
        <p:txBody>
          <a:bodyPr/>
          <a:lstStyle/>
          <a:p>
            <a:r>
              <a:rPr lang="en-US" altLang="cs-CZ"/>
              <a:t>Amnesia: </a:t>
            </a:r>
            <a:r>
              <a:rPr lang="en-US" altLang="cs-CZ" sz="2000"/>
              <a:t>short/long-term memory impairment in a state of normal consciousness</a:t>
            </a:r>
          </a:p>
          <a:p>
            <a:pPr lvl="1"/>
            <a:r>
              <a:rPr lang="en-US" altLang="cs-CZ" sz="2400"/>
              <a:t>anterograde: failure to form new information</a:t>
            </a:r>
            <a:endParaRPr lang="en-US" altLang="cs-CZ" sz="2000"/>
          </a:p>
          <a:p>
            <a:pPr lvl="1"/>
            <a:r>
              <a:rPr lang="en-US" altLang="cs-CZ" sz="2400"/>
              <a:t>retrograde: failure to recall old information</a:t>
            </a:r>
          </a:p>
          <a:p>
            <a:pPr lvl="2"/>
            <a:r>
              <a:rPr lang="en-US" altLang="cs-CZ" sz="2000"/>
              <a:t>organic (head trauma, tumor, surgery etc.)</a:t>
            </a:r>
          </a:p>
          <a:p>
            <a:pPr lvl="2"/>
            <a:r>
              <a:rPr lang="en-US" altLang="cs-CZ" sz="2000" b="1"/>
              <a:t>dissociative amnesia: </a:t>
            </a:r>
            <a:r>
              <a:rPr lang="en-US" altLang="cs-CZ" sz="2000"/>
              <a:t>patchy or selective - </a:t>
            </a:r>
            <a:r>
              <a:rPr lang="cs-CZ" altLang="cs-CZ" sz="2000" err="1"/>
              <a:t>inability</a:t>
            </a:r>
            <a:r>
              <a:rPr lang="cs-CZ" altLang="cs-CZ" sz="2000"/>
              <a:t> to </a:t>
            </a:r>
            <a:r>
              <a:rPr lang="cs-CZ" altLang="cs-CZ" sz="2000" err="1"/>
              <a:t>recall</a:t>
            </a:r>
            <a:r>
              <a:rPr lang="cs-CZ" altLang="cs-CZ" sz="2000"/>
              <a:t> </a:t>
            </a:r>
            <a:r>
              <a:rPr lang="cs-CZ" altLang="cs-CZ" sz="2000" err="1"/>
              <a:t>previously</a:t>
            </a:r>
            <a:r>
              <a:rPr lang="cs-CZ" altLang="cs-CZ" sz="2000"/>
              <a:t> </a:t>
            </a:r>
            <a:r>
              <a:rPr lang="cs-CZ" altLang="cs-CZ" sz="2000" err="1"/>
              <a:t>learned</a:t>
            </a:r>
            <a:r>
              <a:rPr lang="cs-CZ" altLang="cs-CZ" sz="2000"/>
              <a:t> </a:t>
            </a:r>
            <a:r>
              <a:rPr lang="cs-CZ" altLang="cs-CZ" sz="2000" err="1"/>
              <a:t>information</a:t>
            </a:r>
            <a:r>
              <a:rPr lang="cs-CZ" altLang="cs-CZ" sz="2000"/>
              <a:t> </a:t>
            </a:r>
            <a:r>
              <a:rPr lang="cs-CZ" altLang="cs-CZ" sz="2000" err="1"/>
              <a:t>with</a:t>
            </a:r>
            <a:r>
              <a:rPr lang="cs-CZ" altLang="cs-CZ" sz="2000"/>
              <a:t> </a:t>
            </a:r>
            <a:r>
              <a:rPr lang="cs-CZ" altLang="cs-CZ" sz="2000" err="1"/>
              <a:t>normal</a:t>
            </a:r>
            <a:r>
              <a:rPr lang="cs-CZ" altLang="cs-CZ" sz="2000"/>
              <a:t> </a:t>
            </a:r>
            <a:r>
              <a:rPr lang="cs-CZ" altLang="cs-CZ" sz="2000" err="1"/>
              <a:t>functioning</a:t>
            </a:r>
            <a:r>
              <a:rPr lang="cs-CZ" altLang="cs-CZ" sz="2000"/>
              <a:t> in </a:t>
            </a:r>
            <a:r>
              <a:rPr lang="cs-CZ" altLang="cs-CZ" sz="2000" err="1"/>
              <a:t>the</a:t>
            </a:r>
            <a:r>
              <a:rPr lang="cs-CZ" altLang="cs-CZ" sz="2000"/>
              <a:t> </a:t>
            </a:r>
            <a:r>
              <a:rPr lang="cs-CZ" altLang="cs-CZ" sz="2000" err="1"/>
              <a:t>present</a:t>
            </a:r>
            <a:r>
              <a:rPr lang="cs-CZ" altLang="cs-CZ" sz="2000"/>
              <a:t> (</a:t>
            </a:r>
            <a:r>
              <a:rPr lang="cs-CZ" altLang="cs-CZ" sz="1900" err="1"/>
              <a:t>normal</a:t>
            </a:r>
            <a:r>
              <a:rPr lang="cs-CZ" altLang="cs-CZ" sz="1900"/>
              <a:t> </a:t>
            </a:r>
            <a:r>
              <a:rPr lang="cs-CZ" altLang="cs-CZ" sz="1900" err="1"/>
              <a:t>learning</a:t>
            </a:r>
            <a:r>
              <a:rPr lang="cs-CZ" altLang="cs-CZ" sz="1900"/>
              <a:t>)</a:t>
            </a:r>
          </a:p>
          <a:p>
            <a:r>
              <a:rPr lang="cs-CZ" altLang="cs-CZ" err="1"/>
              <a:t>Hypomnesia</a:t>
            </a:r>
            <a:endParaRPr lang="en-US" altLang="cs-CZ"/>
          </a:p>
          <a:p>
            <a:r>
              <a:rPr lang="en-US" altLang="cs-CZ"/>
              <a:t>Hypermnesia: </a:t>
            </a:r>
            <a:r>
              <a:rPr lang="en-US" altLang="cs-CZ" sz="2000"/>
              <a:t>unusually vivid memory</a:t>
            </a:r>
          </a:p>
          <a:p>
            <a:pPr lvl="1"/>
            <a:r>
              <a:rPr lang="en-US" altLang="cs-CZ" sz="2400"/>
              <a:t>mania, posttraumatic stress disorder (intrusive memories), obsessive or paranoid personality traits</a:t>
            </a:r>
          </a:p>
        </p:txBody>
      </p:sp>
      <p:sp>
        <p:nvSpPr>
          <p:cNvPr id="4" name="Zástupný symbol pro zápatí 5">
            <a:extLst>
              <a:ext uri="{FF2B5EF4-FFF2-40B4-BE49-F238E27FC236}">
                <a16:creationId xmlns:a16="http://schemas.microsoft.com/office/drawing/2014/main" id="{4E996526-4BF7-1440-BA4C-FBEE1E876F2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7966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3963CA7-C13B-D74A-9F4A-DB039A6B21E2}"/>
              </a:ext>
            </a:extLst>
          </p:cNvPr>
          <p:cNvSpPr>
            <a:spLocks noGrp="1"/>
          </p:cNvSpPr>
          <p:nvPr>
            <p:ph type="title"/>
          </p:nvPr>
        </p:nvSpPr>
        <p:spPr/>
        <p:txBody>
          <a:bodyPr/>
          <a:lstStyle/>
          <a:p>
            <a:pPr marL="484632" fontAlgn="auto">
              <a:spcAft>
                <a:spcPts val="0"/>
              </a:spcAft>
              <a:defRPr/>
            </a:pPr>
            <a:r>
              <a:rPr lang="en-GB" dirty="0"/>
              <a:t>Imaging repressed memories</a:t>
            </a:r>
          </a:p>
        </p:txBody>
      </p:sp>
      <p:sp>
        <p:nvSpPr>
          <p:cNvPr id="2" name="Zástupný symbol pro obsah 1">
            <a:extLst>
              <a:ext uri="{FF2B5EF4-FFF2-40B4-BE49-F238E27FC236}">
                <a16:creationId xmlns:a16="http://schemas.microsoft.com/office/drawing/2014/main" id="{CF5E5669-8B97-224C-BA5A-CB8F803DD9F1}"/>
              </a:ext>
            </a:extLst>
          </p:cNvPr>
          <p:cNvSpPr>
            <a:spLocks noGrp="1"/>
          </p:cNvSpPr>
          <p:nvPr>
            <p:ph idx="1"/>
          </p:nvPr>
        </p:nvSpPr>
        <p:spPr>
          <a:xfrm>
            <a:off x="720000" y="1422400"/>
            <a:ext cx="10753200" cy="4673600"/>
          </a:xfrm>
        </p:spPr>
        <p:txBody>
          <a:bodyPr>
            <a:normAutofit/>
          </a:bodyPr>
          <a:lstStyle/>
          <a:p>
            <a:pPr marL="521208" indent="-457200" fontAlgn="auto">
              <a:spcAft>
                <a:spcPts val="0"/>
              </a:spcAft>
              <a:defRPr/>
            </a:pPr>
            <a:r>
              <a:rPr lang="en-GB" dirty="0"/>
              <a:t>37-year-old female patient with conversion paralysis </a:t>
            </a:r>
          </a:p>
          <a:p>
            <a:pPr marL="773208" lvl="1" indent="-457200" fontAlgn="auto">
              <a:spcAft>
                <a:spcPts val="0"/>
              </a:spcAft>
              <a:defRPr/>
            </a:pPr>
            <a:r>
              <a:rPr lang="en-GB" dirty="0"/>
              <a:t>premature birth with normal development</a:t>
            </a:r>
          </a:p>
          <a:p>
            <a:pPr marL="773208" lvl="1" indent="-457200" fontAlgn="auto">
              <a:spcAft>
                <a:spcPts val="0"/>
              </a:spcAft>
              <a:defRPr/>
            </a:pPr>
            <a:r>
              <a:rPr lang="en-GB" dirty="0"/>
              <a:t>dysfunctional family, from 4 years children’s homes, reports sexual abuse</a:t>
            </a:r>
          </a:p>
          <a:p>
            <a:pPr marL="773208" lvl="1" indent="-457200" fontAlgn="auto">
              <a:spcAft>
                <a:spcPts val="0"/>
              </a:spcAft>
              <a:defRPr/>
            </a:pPr>
            <a:r>
              <a:rPr lang="en-GB" dirty="0"/>
              <a:t>problem behaviour in adolescence, self-mutilation, TS</a:t>
            </a:r>
          </a:p>
          <a:p>
            <a:pPr marL="773208" lvl="1" indent="-457200" fontAlgn="auto">
              <a:spcAft>
                <a:spcPts val="0"/>
              </a:spcAft>
              <a:defRPr/>
            </a:pPr>
            <a:r>
              <a:rPr lang="en-GB" dirty="0"/>
              <a:t>numerous unqualified jobs</a:t>
            </a:r>
          </a:p>
          <a:p>
            <a:pPr marL="521208" indent="-457200" fontAlgn="auto">
              <a:spcAft>
                <a:spcPts val="0"/>
              </a:spcAft>
              <a:defRPr/>
            </a:pPr>
            <a:r>
              <a:rPr lang="en-GB" dirty="0"/>
              <a:t>sudden development - a month after her daughter’s TS, immediately after her boyfriend’s announcement he was leaving</a:t>
            </a:r>
          </a:p>
          <a:p>
            <a:pPr marL="985860" lvl="1" indent="-342900" fontAlgn="auto">
              <a:spcAft>
                <a:spcPts val="0"/>
              </a:spcAft>
              <a:defRPr/>
            </a:pPr>
            <a:r>
              <a:rPr lang="en-GB" dirty="0"/>
              <a:t>“while we talked, something clicked in my head” and she collapsed, did not communicate for several minutes</a:t>
            </a:r>
          </a:p>
          <a:p>
            <a:pPr marL="985860" lvl="1" indent="-342900" fontAlgn="auto">
              <a:spcAft>
                <a:spcPts val="0"/>
              </a:spcAft>
              <a:defRPr/>
            </a:pPr>
            <a:r>
              <a:rPr lang="en-GB" dirty="0"/>
              <a:t>she woke up with right-sided paresis and anaesthesia - negative neurological + imaging examination</a:t>
            </a:r>
          </a:p>
        </p:txBody>
      </p:sp>
      <p:sp>
        <p:nvSpPr>
          <p:cNvPr id="4" name="TextovéPole 3">
            <a:extLst>
              <a:ext uri="{FF2B5EF4-FFF2-40B4-BE49-F238E27FC236}">
                <a16:creationId xmlns:a16="http://schemas.microsoft.com/office/drawing/2014/main" id="{D5E0E1BB-74B5-9146-9057-A87C071C037B}"/>
              </a:ext>
            </a:extLst>
          </p:cNvPr>
          <p:cNvSpPr txBox="1"/>
          <p:nvPr/>
        </p:nvSpPr>
        <p:spPr>
          <a:xfrm>
            <a:off x="8597900" y="6362700"/>
            <a:ext cx="1963999" cy="338554"/>
          </a:xfrm>
          <a:prstGeom prst="rect">
            <a:avLst/>
          </a:prstGeom>
          <a:noFill/>
        </p:spPr>
        <p:txBody>
          <a:bodyPr wrap="none" rtlCol="0">
            <a:spAutoFit/>
          </a:bodyPr>
          <a:lstStyle/>
          <a:p>
            <a:r>
              <a:rPr lang="cs-CZ" sz="1600" dirty="0" err="1">
                <a:latin typeface="+mn-lt"/>
              </a:rPr>
              <a:t>Kanaan</a:t>
            </a:r>
            <a:r>
              <a:rPr lang="cs-CZ" sz="1600" dirty="0">
                <a:latin typeface="+mn-lt"/>
              </a:rPr>
              <a:t> et al., 2007</a:t>
            </a:r>
          </a:p>
        </p:txBody>
      </p:sp>
      <p:sp>
        <p:nvSpPr>
          <p:cNvPr id="5" name="Zástupný symbol pro zápatí 5">
            <a:extLst>
              <a:ext uri="{FF2B5EF4-FFF2-40B4-BE49-F238E27FC236}">
                <a16:creationId xmlns:a16="http://schemas.microsoft.com/office/drawing/2014/main" id="{02B180DC-0214-6E40-8F94-49B21D392F49}"/>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1875250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D7065EC-4454-0B41-98E0-0B16A5DF3FC1}"/>
              </a:ext>
            </a:extLst>
          </p:cNvPr>
          <p:cNvSpPr>
            <a:spLocks noGrp="1"/>
          </p:cNvSpPr>
          <p:nvPr>
            <p:ph type="title"/>
          </p:nvPr>
        </p:nvSpPr>
        <p:spPr/>
        <p:txBody>
          <a:bodyPr/>
          <a:lstStyle/>
          <a:p>
            <a:pPr marL="484632" fontAlgn="auto">
              <a:spcAft>
                <a:spcPts val="0"/>
              </a:spcAft>
              <a:defRPr/>
            </a:pPr>
            <a:r>
              <a:rPr lang="en-GB" dirty="0"/>
              <a:t>Assessment of life events and fMRI</a:t>
            </a:r>
          </a:p>
        </p:txBody>
      </p:sp>
      <p:sp>
        <p:nvSpPr>
          <p:cNvPr id="2" name="Zástupný symbol pro obsah 1">
            <a:extLst>
              <a:ext uri="{FF2B5EF4-FFF2-40B4-BE49-F238E27FC236}">
                <a16:creationId xmlns:a16="http://schemas.microsoft.com/office/drawing/2014/main" id="{1DD3ACC7-14E4-0A4C-8EE9-A70D62D3921C}"/>
              </a:ext>
            </a:extLst>
          </p:cNvPr>
          <p:cNvSpPr>
            <a:spLocks noGrp="1"/>
          </p:cNvSpPr>
          <p:nvPr>
            <p:ph idx="1"/>
          </p:nvPr>
        </p:nvSpPr>
        <p:spPr/>
        <p:txBody>
          <a:bodyPr>
            <a:normAutofit/>
          </a:bodyPr>
          <a:lstStyle/>
          <a:p>
            <a:pPr marL="521208" indent="-457200" fontAlgn="auto">
              <a:spcAft>
                <a:spcPts val="0"/>
              </a:spcAft>
              <a:defRPr/>
            </a:pPr>
            <a:r>
              <a:rPr lang="en-US" dirty="0"/>
              <a:t>significant life events</a:t>
            </a:r>
          </a:p>
          <a:p>
            <a:pPr marL="985860" lvl="1" indent="-342900" fontAlgn="auto">
              <a:spcAft>
                <a:spcPts val="0"/>
              </a:spcAft>
              <a:defRPr/>
            </a:pPr>
            <a:r>
              <a:rPr lang="en-GB" dirty="0"/>
              <a:t>daughter’s TS, break-up</a:t>
            </a:r>
          </a:p>
          <a:p>
            <a:pPr marL="985860" lvl="1" indent="-342900" fontAlgn="auto">
              <a:spcAft>
                <a:spcPts val="0"/>
              </a:spcAft>
              <a:defRPr/>
            </a:pPr>
            <a:r>
              <a:rPr lang="en-GB" dirty="0"/>
              <a:t>break-up = “pathogenetic event” (clinical significance, relation to development, potential for secondary gain…)</a:t>
            </a:r>
          </a:p>
          <a:p>
            <a:pPr marL="985860" lvl="1" indent="-342900" fontAlgn="auto">
              <a:spcAft>
                <a:spcPts val="0"/>
              </a:spcAft>
              <a:defRPr/>
            </a:pPr>
            <a:r>
              <a:rPr lang="en-US" dirty="0"/>
              <a:t>in contrast, subjectively </a:t>
            </a:r>
            <a:r>
              <a:rPr lang="en-US" dirty="0">
                <a:solidFill>
                  <a:schemeClr val="tx2"/>
                </a:solidFill>
              </a:rPr>
              <a:t>not too significant</a:t>
            </a:r>
            <a:r>
              <a:rPr lang="en-US" dirty="0"/>
              <a:t>: repression of emotions</a:t>
            </a:r>
          </a:p>
          <a:p>
            <a:pPr marL="521208" indent="-457200" fontAlgn="auto">
              <a:spcAft>
                <a:spcPts val="0"/>
              </a:spcAft>
              <a:defRPr/>
            </a:pPr>
            <a:r>
              <a:rPr lang="en-GB" dirty="0"/>
              <a:t>fMRI paradigm</a:t>
            </a:r>
          </a:p>
          <a:p>
            <a:pPr marL="985860" lvl="1" indent="-342900" fontAlgn="auto">
              <a:spcAft>
                <a:spcPts val="0"/>
              </a:spcAft>
              <a:defRPr/>
            </a:pPr>
            <a:r>
              <a:rPr lang="en-GB" dirty="0"/>
              <a:t>sentences/comments concerning 2 severe events and 1 non-severe life event; untrue statements: forces the patient to recall details of the event</a:t>
            </a:r>
          </a:p>
          <a:p>
            <a:pPr marL="985860" lvl="1" indent="-342900" fontAlgn="auto">
              <a:spcAft>
                <a:spcPts val="0"/>
              </a:spcAft>
              <a:defRPr/>
            </a:pPr>
            <a:r>
              <a:rPr lang="en-GB" dirty="0"/>
              <a:t>contrasts</a:t>
            </a:r>
          </a:p>
          <a:p>
            <a:pPr marL="1392174" lvl="2" indent="-285750" fontAlgn="auto">
              <a:spcAft>
                <a:spcPts val="0"/>
              </a:spcAft>
              <a:buFont typeface="Arial" panose="020B0604020202020204" pitchFamily="34" charset="0"/>
              <a:buChar char="•"/>
              <a:defRPr/>
            </a:pPr>
            <a:r>
              <a:rPr lang="en-GB" dirty="0"/>
              <a:t>severe x non-severe event</a:t>
            </a:r>
          </a:p>
          <a:p>
            <a:pPr marL="1392174" lvl="2" indent="-285750" fontAlgn="auto">
              <a:spcAft>
                <a:spcPts val="0"/>
              </a:spcAft>
              <a:buFont typeface="Arial" panose="020B0604020202020204" pitchFamily="34" charset="0"/>
              <a:buChar char="•"/>
              <a:defRPr/>
            </a:pPr>
            <a:r>
              <a:rPr lang="en-GB" dirty="0"/>
              <a:t>TS of the daughter x break-up of the relationship</a:t>
            </a:r>
          </a:p>
        </p:txBody>
      </p:sp>
      <p:sp>
        <p:nvSpPr>
          <p:cNvPr id="4" name="Zástupný symbol pro zápatí 5">
            <a:extLst>
              <a:ext uri="{FF2B5EF4-FFF2-40B4-BE49-F238E27FC236}">
                <a16:creationId xmlns:a16="http://schemas.microsoft.com/office/drawing/2014/main" id="{49F69BBF-4264-CE4F-859F-A6FA15B5B108}"/>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2260736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44A0FB3F-B422-FE48-AA29-75A98C8CC224}"/>
              </a:ext>
            </a:extLst>
          </p:cNvPr>
          <p:cNvSpPr>
            <a:spLocks noGrp="1"/>
          </p:cNvSpPr>
          <p:nvPr>
            <p:ph type="title"/>
          </p:nvPr>
        </p:nvSpPr>
        <p:spPr/>
        <p:txBody>
          <a:bodyPr/>
          <a:lstStyle/>
          <a:p>
            <a:pPr marL="484632" fontAlgn="auto">
              <a:spcAft>
                <a:spcPts val="0"/>
              </a:spcAft>
              <a:defRPr/>
            </a:pPr>
            <a:r>
              <a:rPr lang="en-GB" dirty="0"/>
              <a:t>Findings</a:t>
            </a:r>
          </a:p>
        </p:txBody>
      </p:sp>
      <p:sp>
        <p:nvSpPr>
          <p:cNvPr id="2" name="Zástupný symbol pro obsah 1">
            <a:extLst>
              <a:ext uri="{FF2B5EF4-FFF2-40B4-BE49-F238E27FC236}">
                <a16:creationId xmlns:a16="http://schemas.microsoft.com/office/drawing/2014/main" id="{F9D887DA-1322-1843-8129-7F9180DA9D13}"/>
              </a:ext>
            </a:extLst>
          </p:cNvPr>
          <p:cNvSpPr>
            <a:spLocks noGrp="1"/>
          </p:cNvSpPr>
          <p:nvPr>
            <p:ph idx="1"/>
          </p:nvPr>
        </p:nvSpPr>
        <p:spPr/>
        <p:txBody>
          <a:bodyPr>
            <a:normAutofit fontScale="92500" lnSpcReduction="10000"/>
          </a:bodyPr>
          <a:lstStyle/>
          <a:p>
            <a:pPr marL="521208" indent="-457200" fontAlgn="auto">
              <a:spcAft>
                <a:spcPts val="0"/>
              </a:spcAft>
              <a:defRPr/>
            </a:pPr>
            <a:r>
              <a:rPr lang="en-GB" dirty="0"/>
              <a:t>memory of the break-up vs. TS and a neutral event</a:t>
            </a:r>
          </a:p>
          <a:p>
            <a:pPr marL="985860" lvl="1" indent="-342900" fontAlgn="auto">
              <a:spcAft>
                <a:spcPts val="0"/>
              </a:spcAft>
              <a:defRPr/>
            </a:pPr>
            <a:r>
              <a:rPr lang="en-GB" dirty="0"/>
              <a:t>higher activation </a:t>
            </a:r>
            <a:r>
              <a:rPr lang="cs-CZ" dirty="0"/>
              <a:t>of</a:t>
            </a:r>
            <a:endParaRPr lang="en-GB" dirty="0"/>
          </a:p>
          <a:p>
            <a:pPr marL="1392174" lvl="2" indent="-285750" fontAlgn="auto">
              <a:spcAft>
                <a:spcPts val="0"/>
              </a:spcAft>
              <a:buFont typeface="Arial" panose="020B0604020202020204" pitchFamily="34" charset="0"/>
              <a:buChar char="•"/>
              <a:defRPr/>
            </a:pPr>
            <a:r>
              <a:rPr lang="en-GB" dirty="0"/>
              <a:t>the amygdala – emotional activation</a:t>
            </a:r>
          </a:p>
          <a:p>
            <a:pPr marL="1392174" lvl="2" indent="-285750" fontAlgn="auto">
              <a:spcAft>
                <a:spcPts val="0"/>
              </a:spcAft>
              <a:buFont typeface="Arial" panose="020B0604020202020204" pitchFamily="34" charset="0"/>
              <a:buChar char="•"/>
              <a:defRPr/>
            </a:pPr>
            <a:r>
              <a:rPr lang="en-GB" dirty="0"/>
              <a:t>the anterior cingulum (BA 32) – automatic regulation of emotions</a:t>
            </a:r>
          </a:p>
          <a:p>
            <a:pPr marL="1392174" lvl="2" indent="-285750" fontAlgn="auto">
              <a:spcAft>
                <a:spcPts val="0"/>
              </a:spcAft>
              <a:buFont typeface="Arial" panose="020B0604020202020204" pitchFamily="34" charset="0"/>
              <a:buChar char="•"/>
              <a:defRPr/>
            </a:pPr>
            <a:r>
              <a:rPr lang="en-GB" dirty="0"/>
              <a:t>inferior frontal gyrus (BA46) – cognitive area</a:t>
            </a:r>
          </a:p>
          <a:p>
            <a:pPr marL="1392174" lvl="2" indent="-285750" fontAlgn="auto">
              <a:spcAft>
                <a:spcPts val="0"/>
              </a:spcAft>
              <a:buFont typeface="Arial" panose="020B0604020202020204" pitchFamily="34" charset="0"/>
              <a:buChar char="•"/>
              <a:defRPr/>
            </a:pPr>
            <a:r>
              <a:rPr lang="en-GB" dirty="0"/>
              <a:t>premotor areas – preparation of the motor plan</a:t>
            </a:r>
          </a:p>
          <a:p>
            <a:pPr marL="985860" lvl="1" indent="-342900" fontAlgn="auto">
              <a:spcAft>
                <a:spcPts val="0"/>
              </a:spcAft>
              <a:defRPr/>
            </a:pPr>
            <a:r>
              <a:rPr lang="en-GB" dirty="0"/>
              <a:t>higher deactivation of</a:t>
            </a:r>
          </a:p>
          <a:p>
            <a:pPr marL="1392174" lvl="2" indent="-285750" fontAlgn="auto">
              <a:spcAft>
                <a:spcPts val="0"/>
              </a:spcAft>
              <a:buFont typeface="Arial" panose="020B0604020202020204" pitchFamily="34" charset="0"/>
              <a:buChar char="•"/>
              <a:defRPr/>
            </a:pPr>
            <a:r>
              <a:rPr lang="en-GB" dirty="0"/>
              <a:t>the left motor cortex (BA4) – area corresponding to motor deficit</a:t>
            </a:r>
          </a:p>
          <a:p>
            <a:pPr marL="521208" indent="-457200" fontAlgn="auto">
              <a:spcAft>
                <a:spcPts val="0"/>
              </a:spcAft>
              <a:defRPr/>
            </a:pPr>
            <a:r>
              <a:rPr lang="en-GB" dirty="0"/>
              <a:t>The neurophysiological correlate of clinically evident repression of emotions related to </a:t>
            </a:r>
            <a:r>
              <a:rPr lang="en-GB" dirty="0" err="1"/>
              <a:t>signif</a:t>
            </a:r>
            <a:r>
              <a:rPr lang="en-GB" dirty="0"/>
              <a:t> memories</a:t>
            </a:r>
          </a:p>
          <a:p>
            <a:pPr marL="985860" lvl="1" indent="-342900" fontAlgn="auto">
              <a:spcAft>
                <a:spcPts val="0"/>
              </a:spcAft>
              <a:defRPr/>
            </a:pPr>
            <a:r>
              <a:rPr lang="en-GB" dirty="0"/>
              <a:t>in contrast to insuff. subj. experiencing of the breakup, high emotional activation and at the same time reduced activity is apparent in the motor cortex in the area responsible for innervation of the region with the deficit</a:t>
            </a:r>
          </a:p>
          <a:p>
            <a:pPr marL="985860" lvl="1" indent="-342900" fontAlgn="auto">
              <a:spcAft>
                <a:spcPts val="0"/>
              </a:spcAft>
              <a:defRPr/>
            </a:pPr>
            <a:endParaRPr lang="cs-CZ" dirty="0"/>
          </a:p>
        </p:txBody>
      </p:sp>
      <p:sp>
        <p:nvSpPr>
          <p:cNvPr id="4" name="Zástupný symbol pro zápatí 5">
            <a:extLst>
              <a:ext uri="{FF2B5EF4-FFF2-40B4-BE49-F238E27FC236}">
                <a16:creationId xmlns:a16="http://schemas.microsoft.com/office/drawing/2014/main" id="{DA327878-A6FC-8D48-A14E-61BA77BBE763}"/>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2763171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1637886-FAAC-3344-A646-980F0DF114E2}"/>
              </a:ext>
            </a:extLst>
          </p:cNvPr>
          <p:cNvSpPr>
            <a:spLocks noGrp="1" noChangeArrowheads="1"/>
          </p:cNvSpPr>
          <p:nvPr>
            <p:ph type="title"/>
          </p:nvPr>
        </p:nvSpPr>
        <p:spPr/>
        <p:txBody>
          <a:bodyPr/>
          <a:lstStyle/>
          <a:p>
            <a:r>
              <a:rPr lang="cs-CZ" altLang="cs-CZ"/>
              <a:t>„Qualitative“ dysfunctions</a:t>
            </a:r>
          </a:p>
        </p:txBody>
      </p:sp>
      <p:sp>
        <p:nvSpPr>
          <p:cNvPr id="18435" name="Rectangle 3">
            <a:extLst>
              <a:ext uri="{FF2B5EF4-FFF2-40B4-BE49-F238E27FC236}">
                <a16:creationId xmlns:a16="http://schemas.microsoft.com/office/drawing/2014/main" id="{6A79F7A7-3436-2449-BCC1-57E27CC85F8F}"/>
              </a:ext>
            </a:extLst>
          </p:cNvPr>
          <p:cNvSpPr>
            <a:spLocks noGrp="1" noChangeArrowheads="1"/>
          </p:cNvSpPr>
          <p:nvPr>
            <p:ph type="body" idx="1"/>
          </p:nvPr>
        </p:nvSpPr>
        <p:spPr/>
        <p:txBody>
          <a:bodyPr/>
          <a:lstStyle/>
          <a:p>
            <a:pPr>
              <a:lnSpc>
                <a:spcPct val="90000"/>
              </a:lnSpc>
            </a:pPr>
            <a:r>
              <a:rPr lang="en-US" altLang="cs-CZ"/>
              <a:t>paramnesias – retrospective falsification of memories during its recollection </a:t>
            </a:r>
            <a:r>
              <a:rPr lang="en-US" altLang="cs-CZ" sz="2000"/>
              <a:t>(awareness of recalled memory, failure to proper class time and situation of memory acquirement)</a:t>
            </a:r>
          </a:p>
          <a:p>
            <a:pPr>
              <a:lnSpc>
                <a:spcPct val="90000"/>
              </a:lnSpc>
            </a:pPr>
            <a:r>
              <a:rPr lang="en-US" altLang="cs-CZ"/>
              <a:t>confabulation – filling memory gaps with inaccurate information; </a:t>
            </a:r>
            <a:r>
              <a:rPr lang="en-US" altLang="cs-CZ" sz="1800"/>
              <a:t>frontal lobe and self-monitoring?</a:t>
            </a:r>
          </a:p>
          <a:p>
            <a:pPr>
              <a:lnSpc>
                <a:spcPct val="90000"/>
              </a:lnSpc>
            </a:pPr>
            <a:r>
              <a:rPr lang="en-US" altLang="cs-CZ"/>
              <a:t>deja vu – sensation of previously experienced situation when experiencing the first time</a:t>
            </a:r>
          </a:p>
          <a:p>
            <a:pPr lvl="1">
              <a:lnSpc>
                <a:spcPct val="90000"/>
              </a:lnSpc>
            </a:pPr>
            <a:r>
              <a:rPr lang="en-US" altLang="cs-CZ" sz="2400"/>
              <a:t>false awareness of memory</a:t>
            </a:r>
          </a:p>
          <a:p>
            <a:pPr lvl="1">
              <a:lnSpc>
                <a:spcPct val="90000"/>
              </a:lnSpc>
            </a:pPr>
            <a:r>
              <a:rPr lang="en-US" altLang="cs-CZ" sz="2400"/>
              <a:t>common in normality, increased in fatigue, intoxication, complex partial seizures</a:t>
            </a:r>
          </a:p>
        </p:txBody>
      </p:sp>
      <p:sp>
        <p:nvSpPr>
          <p:cNvPr id="4" name="Zástupný symbol pro zápatí 5">
            <a:extLst>
              <a:ext uri="{FF2B5EF4-FFF2-40B4-BE49-F238E27FC236}">
                <a16:creationId xmlns:a16="http://schemas.microsoft.com/office/drawing/2014/main" id="{4885E249-8861-A24D-ABED-3C29313DFD2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550675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C1C3902-3C5E-324D-9129-DB08AE0150A2}"/>
              </a:ext>
            </a:extLst>
          </p:cNvPr>
          <p:cNvSpPr>
            <a:spLocks noGrp="1" noChangeArrowheads="1"/>
          </p:cNvSpPr>
          <p:nvPr>
            <p:ph type="title"/>
          </p:nvPr>
        </p:nvSpPr>
        <p:spPr/>
        <p:txBody>
          <a:bodyPr/>
          <a:lstStyle/>
          <a:p>
            <a:r>
              <a:rPr lang="en-US" altLang="cs-CZ"/>
              <a:t>Dementia</a:t>
            </a:r>
          </a:p>
        </p:txBody>
      </p:sp>
      <p:sp>
        <p:nvSpPr>
          <p:cNvPr id="25603" name="Rectangle 3">
            <a:extLst>
              <a:ext uri="{FF2B5EF4-FFF2-40B4-BE49-F238E27FC236}">
                <a16:creationId xmlns:a16="http://schemas.microsoft.com/office/drawing/2014/main" id="{BF36727C-5712-454C-9BB6-4F3BE21649C8}"/>
              </a:ext>
            </a:extLst>
          </p:cNvPr>
          <p:cNvSpPr>
            <a:spLocks noGrp="1" noChangeArrowheads="1"/>
          </p:cNvSpPr>
          <p:nvPr>
            <p:ph type="body" idx="1"/>
          </p:nvPr>
        </p:nvSpPr>
        <p:spPr/>
        <p:txBody>
          <a:bodyPr/>
          <a:lstStyle/>
          <a:p>
            <a:r>
              <a:rPr lang="en-US" altLang="cs-CZ" b="1"/>
              <a:t>persistent diminution of cognition in the setting of a stable level of consciousness</a:t>
            </a:r>
          </a:p>
          <a:p>
            <a:r>
              <a:rPr lang="en-US" altLang="cs-CZ"/>
              <a:t>three main symptomatic domains:</a:t>
            </a:r>
          </a:p>
          <a:p>
            <a:pPr lvl="1"/>
            <a:r>
              <a:rPr lang="en-US" altLang="cs-CZ"/>
              <a:t>neuropsychologic: cognitive decline</a:t>
            </a:r>
          </a:p>
          <a:p>
            <a:pPr lvl="1"/>
            <a:r>
              <a:rPr lang="en-US" altLang="cs-CZ"/>
              <a:t>neuropsychiatric: behavioral and psychological symptoms</a:t>
            </a:r>
          </a:p>
          <a:p>
            <a:pPr lvl="1"/>
            <a:r>
              <a:rPr lang="en-US" altLang="cs-CZ"/>
              <a:t>activities of daily living</a:t>
            </a:r>
          </a:p>
        </p:txBody>
      </p:sp>
      <p:sp>
        <p:nvSpPr>
          <p:cNvPr id="4" name="Zástupný symbol pro zápatí 5">
            <a:extLst>
              <a:ext uri="{FF2B5EF4-FFF2-40B4-BE49-F238E27FC236}">
                <a16:creationId xmlns:a16="http://schemas.microsoft.com/office/drawing/2014/main" id="{75B75C01-EF11-4943-8F3F-2DCDAB051536}"/>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112954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362234-FA0F-664B-9083-F2F100D6B390}"/>
              </a:ext>
            </a:extLst>
          </p:cNvPr>
          <p:cNvSpPr>
            <a:spLocks noGrp="1"/>
          </p:cNvSpPr>
          <p:nvPr>
            <p:ph type="title"/>
          </p:nvPr>
        </p:nvSpPr>
        <p:spPr/>
        <p:txBody>
          <a:bodyPr/>
          <a:lstStyle/>
          <a:p>
            <a:pPr marL="9525" fontAlgn="auto">
              <a:spcAft>
                <a:spcPts val="0"/>
              </a:spcAft>
              <a:defRPr/>
            </a:pPr>
            <a:r>
              <a:rPr lang="en-GB"/>
              <a:t>Norm and pathology</a:t>
            </a:r>
          </a:p>
        </p:txBody>
      </p:sp>
      <p:sp>
        <p:nvSpPr>
          <p:cNvPr id="3" name="Zástupný symbol pro obsah 2">
            <a:extLst>
              <a:ext uri="{FF2B5EF4-FFF2-40B4-BE49-F238E27FC236}">
                <a16:creationId xmlns:a16="http://schemas.microsoft.com/office/drawing/2014/main" id="{6EDB5729-6E3C-E140-9C55-CD5FDCCC770D}"/>
              </a:ext>
            </a:extLst>
          </p:cNvPr>
          <p:cNvSpPr>
            <a:spLocks noGrp="1"/>
          </p:cNvSpPr>
          <p:nvPr>
            <p:ph idx="1"/>
          </p:nvPr>
        </p:nvSpPr>
        <p:spPr/>
        <p:txBody>
          <a:bodyPr>
            <a:normAutofit fontScale="92500" lnSpcReduction="10000"/>
          </a:bodyPr>
          <a:lstStyle/>
          <a:p>
            <a:pPr marL="521208" indent="-457200" fontAlgn="auto">
              <a:spcAft>
                <a:spcPts val="0"/>
              </a:spcAft>
              <a:defRPr/>
            </a:pPr>
            <a:r>
              <a:rPr lang="en-GB"/>
              <a:t>Personal</a:t>
            </a:r>
          </a:p>
          <a:p>
            <a:pPr marL="985860" lvl="1" indent="-342900" fontAlgn="auto">
              <a:spcAft>
                <a:spcPts val="0"/>
              </a:spcAft>
              <a:defRPr/>
            </a:pPr>
            <a:r>
              <a:rPr lang="en-GB"/>
              <a:t>Subjective ego-dystonic experience</a:t>
            </a:r>
          </a:p>
          <a:p>
            <a:pPr marL="985860" lvl="1" indent="-342900" fontAlgn="auto">
              <a:spcAft>
                <a:spcPts val="0"/>
              </a:spcAft>
              <a:defRPr/>
            </a:pPr>
            <a:r>
              <a:rPr lang="en-GB"/>
              <a:t>Significant change in habitual experience and behaviour</a:t>
            </a:r>
          </a:p>
          <a:p>
            <a:pPr marL="1392174" lvl="2" indent="-285750" fontAlgn="auto">
              <a:spcAft>
                <a:spcPts val="0"/>
              </a:spcAft>
              <a:buFont typeface="Arial" panose="020B0604020202020204" pitchFamily="34" charset="0"/>
              <a:buChar char="•"/>
              <a:defRPr/>
            </a:pPr>
            <a:r>
              <a:rPr lang="en-GB"/>
              <a:t>Does not need to be realised – recognized by peers</a:t>
            </a:r>
          </a:p>
          <a:p>
            <a:pPr marL="521208" indent="-457200" fontAlgn="auto">
              <a:spcAft>
                <a:spcPts val="0"/>
              </a:spcAft>
              <a:defRPr/>
            </a:pPr>
            <a:r>
              <a:rPr lang="en-GB"/>
              <a:t>Cultural</a:t>
            </a:r>
          </a:p>
          <a:p>
            <a:pPr marL="985860" lvl="1" indent="-342900" fontAlgn="auto">
              <a:spcAft>
                <a:spcPts val="0"/>
              </a:spcAft>
              <a:defRPr/>
            </a:pPr>
            <a:r>
              <a:rPr lang="en-GB"/>
              <a:t>Conformist and non-conformist behaviour</a:t>
            </a:r>
          </a:p>
          <a:p>
            <a:pPr marL="1392174" lvl="2" indent="-285750" fontAlgn="auto">
              <a:spcAft>
                <a:spcPts val="0"/>
              </a:spcAft>
              <a:buFont typeface="Arial" panose="020B0604020202020204" pitchFamily="34" charset="0"/>
              <a:buChar char="•"/>
              <a:defRPr/>
            </a:pPr>
            <a:r>
              <a:rPr lang="en-GB"/>
              <a:t>Usual behaviour and experience corresponding to the culture and individual’s position within it </a:t>
            </a:r>
          </a:p>
          <a:p>
            <a:pPr marL="1392174" lvl="2" indent="-285750" fontAlgn="auto">
              <a:spcAft>
                <a:spcPts val="0"/>
              </a:spcAft>
              <a:buFont typeface="Arial" panose="020B0604020202020204" pitchFamily="34" charset="0"/>
              <a:buChar char="•"/>
              <a:defRPr/>
            </a:pPr>
            <a:r>
              <a:rPr lang="en-GB"/>
              <a:t>Non-conformity is not a sign of psychopathology</a:t>
            </a:r>
          </a:p>
          <a:p>
            <a:pPr marL="521208" indent="-457200" fontAlgn="auto">
              <a:spcAft>
                <a:spcPts val="0"/>
              </a:spcAft>
              <a:defRPr/>
            </a:pPr>
            <a:r>
              <a:rPr lang="en-GB"/>
              <a:t>Typical clinical pictures = overt signs of mental illness</a:t>
            </a:r>
          </a:p>
          <a:p>
            <a:pPr marL="985860" lvl="1" indent="-342900" fontAlgn="auto">
              <a:spcAft>
                <a:spcPts val="0"/>
              </a:spcAft>
              <a:defRPr/>
            </a:pPr>
            <a:r>
              <a:rPr lang="en-GB"/>
              <a:t>Hallucinations, catatonia…</a:t>
            </a:r>
          </a:p>
          <a:p>
            <a:pPr marL="521208" indent="-457200" fontAlgn="auto">
              <a:spcAft>
                <a:spcPts val="0"/>
              </a:spcAft>
              <a:defRPr/>
            </a:pPr>
            <a:r>
              <a:rPr lang="en-GB"/>
              <a:t>Always search for the reason of behaviour: </a:t>
            </a:r>
            <a:r>
              <a:rPr lang="cs-CZ"/>
              <a:t>“</a:t>
            </a:r>
            <a:r>
              <a:rPr lang="en-GB"/>
              <a:t>Why</a:t>
            </a:r>
            <a:r>
              <a:rPr lang="cs-CZ"/>
              <a:t>”</a:t>
            </a:r>
            <a:r>
              <a:rPr lang="en-GB"/>
              <a:t>?</a:t>
            </a:r>
          </a:p>
        </p:txBody>
      </p:sp>
      <p:sp>
        <p:nvSpPr>
          <p:cNvPr id="4" name="Zástupný symbol pro zápatí 5">
            <a:extLst>
              <a:ext uri="{FF2B5EF4-FFF2-40B4-BE49-F238E27FC236}">
                <a16:creationId xmlns:a16="http://schemas.microsoft.com/office/drawing/2014/main" id="{0E4883D3-2E0E-8E4D-9E42-A4DBB342679E}"/>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6893451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9C9AD25C-AF5B-0041-87C6-71978E1B3419}"/>
              </a:ext>
            </a:extLst>
          </p:cNvPr>
          <p:cNvSpPr>
            <a:spLocks noGrp="1" noChangeArrowheads="1"/>
          </p:cNvSpPr>
          <p:nvPr>
            <p:ph type="title"/>
          </p:nvPr>
        </p:nvSpPr>
        <p:spPr/>
        <p:txBody>
          <a:bodyPr/>
          <a:lstStyle/>
          <a:p>
            <a:r>
              <a:rPr lang="cs-CZ" altLang="cs-CZ" err="1"/>
              <a:t>Dementia</a:t>
            </a:r>
            <a:r>
              <a:rPr lang="cs-CZ" altLang="cs-CZ"/>
              <a:t> – General </a:t>
            </a:r>
            <a:r>
              <a:rPr lang="cs-CZ" altLang="cs-CZ" err="1"/>
              <a:t>cognitive</a:t>
            </a:r>
            <a:r>
              <a:rPr lang="cs-CZ" altLang="cs-CZ"/>
              <a:t> </a:t>
            </a:r>
            <a:r>
              <a:rPr lang="cs-CZ" altLang="cs-CZ" err="1"/>
              <a:t>dysfunction</a:t>
            </a:r>
            <a:endParaRPr lang="cs-CZ" altLang="cs-CZ"/>
          </a:p>
        </p:txBody>
      </p:sp>
      <p:sp>
        <p:nvSpPr>
          <p:cNvPr id="70659" name="Rectangle 3">
            <a:extLst>
              <a:ext uri="{FF2B5EF4-FFF2-40B4-BE49-F238E27FC236}">
                <a16:creationId xmlns:a16="http://schemas.microsoft.com/office/drawing/2014/main" id="{653195A2-AB57-2848-AF07-AEC488D23EB7}"/>
              </a:ext>
            </a:extLst>
          </p:cNvPr>
          <p:cNvSpPr>
            <a:spLocks noGrp="1" noChangeArrowheads="1"/>
          </p:cNvSpPr>
          <p:nvPr>
            <p:ph type="body" idx="1"/>
          </p:nvPr>
        </p:nvSpPr>
        <p:spPr>
          <a:xfrm>
            <a:off x="720000" y="1692002"/>
            <a:ext cx="10753200" cy="4588218"/>
          </a:xfrm>
        </p:spPr>
        <p:txBody>
          <a:bodyPr/>
          <a:lstStyle/>
          <a:p>
            <a:pPr>
              <a:lnSpc>
                <a:spcPct val="80000"/>
              </a:lnSpc>
            </a:pPr>
            <a:r>
              <a:rPr lang="en-US" altLang="cs-CZ" sz="4000" b="1"/>
              <a:t>memory</a:t>
            </a:r>
            <a:r>
              <a:rPr lang="en-US" altLang="cs-CZ" sz="4000"/>
              <a:t>: learning, recall, recognition</a:t>
            </a:r>
          </a:p>
          <a:p>
            <a:pPr>
              <a:lnSpc>
                <a:spcPct val="80000"/>
              </a:lnSpc>
            </a:pPr>
            <a:r>
              <a:rPr lang="en-US" altLang="cs-CZ"/>
              <a:t>executive functions: planning, flexibility</a:t>
            </a:r>
          </a:p>
          <a:p>
            <a:pPr>
              <a:lnSpc>
                <a:spcPct val="80000"/>
              </a:lnSpc>
            </a:pPr>
            <a:r>
              <a:rPr lang="en-US" altLang="cs-CZ"/>
              <a:t>thought disorders and language (disorganized structure, fluency...)</a:t>
            </a:r>
          </a:p>
          <a:p>
            <a:pPr lvl="1">
              <a:lnSpc>
                <a:spcPct val="80000"/>
              </a:lnSpc>
            </a:pPr>
            <a:r>
              <a:rPr lang="en-US" altLang="cs-CZ" sz="2400" b="1"/>
              <a:t>perseveration</a:t>
            </a:r>
            <a:r>
              <a:rPr lang="en-US" altLang="cs-CZ" sz="2400"/>
              <a:t> (following a topic after its change), </a:t>
            </a:r>
            <a:r>
              <a:rPr lang="en-US" altLang="cs-CZ" sz="2400" b="1"/>
              <a:t>echolalia</a:t>
            </a:r>
            <a:r>
              <a:rPr lang="en-US" altLang="cs-CZ" sz="2400"/>
              <a:t> (repetition of other's speech)…</a:t>
            </a:r>
          </a:p>
          <a:p>
            <a:pPr lvl="1">
              <a:lnSpc>
                <a:spcPct val="80000"/>
              </a:lnSpc>
            </a:pPr>
            <a:r>
              <a:rPr lang="en-US" altLang="cs-CZ" sz="2400"/>
              <a:t>abstraction (concrete thinking...)</a:t>
            </a:r>
          </a:p>
          <a:p>
            <a:pPr>
              <a:lnSpc>
                <a:spcPct val="80000"/>
              </a:lnSpc>
            </a:pPr>
            <a:r>
              <a:rPr lang="en-US" altLang="cs-CZ"/>
              <a:t>judgment, insight (non-realistic planning, judging situations...)</a:t>
            </a:r>
          </a:p>
          <a:p>
            <a:pPr>
              <a:lnSpc>
                <a:spcPct val="80000"/>
              </a:lnSpc>
            </a:pPr>
            <a:r>
              <a:rPr lang="en-US" altLang="cs-CZ"/>
              <a:t>attention: shift of attention, distractibility</a:t>
            </a:r>
          </a:p>
          <a:p>
            <a:pPr>
              <a:lnSpc>
                <a:spcPct val="80000"/>
              </a:lnSpc>
            </a:pPr>
            <a:r>
              <a:rPr lang="en-US" altLang="cs-CZ"/>
              <a:t>visuospatial abilities (reproduction of a complex drawing...)</a:t>
            </a:r>
          </a:p>
          <a:p>
            <a:pPr>
              <a:lnSpc>
                <a:spcPct val="80000"/>
              </a:lnSpc>
            </a:pPr>
            <a:r>
              <a:rPr lang="en-US" altLang="cs-CZ"/>
              <a:t>higher cortical functions - gnosis and praxis: apraxia, agnosia, aphasia</a:t>
            </a:r>
          </a:p>
        </p:txBody>
      </p:sp>
      <p:sp>
        <p:nvSpPr>
          <p:cNvPr id="4" name="Zástupný symbol pro zápatí 5">
            <a:extLst>
              <a:ext uri="{FF2B5EF4-FFF2-40B4-BE49-F238E27FC236}">
                <a16:creationId xmlns:a16="http://schemas.microsoft.com/office/drawing/2014/main" id="{9CA4C43D-2C97-8343-A147-9F106ADBFF3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2461312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a:extLst>
              <a:ext uri="{FF2B5EF4-FFF2-40B4-BE49-F238E27FC236}">
                <a16:creationId xmlns:a16="http://schemas.microsoft.com/office/drawing/2014/main" id="{81367977-5A8C-B64B-B91D-9D7F9498660C}"/>
              </a:ext>
            </a:extLst>
          </p:cNvPr>
          <p:cNvSpPr>
            <a:spLocks noGrp="1" noChangeArrowheads="1"/>
          </p:cNvSpPr>
          <p:nvPr>
            <p:ph type="ctrTitle"/>
          </p:nvPr>
        </p:nvSpPr>
        <p:spPr/>
        <p:txBody>
          <a:bodyPr/>
          <a:lstStyle/>
          <a:p>
            <a:r>
              <a:rPr lang="cs-CZ" altLang="cs-CZ"/>
              <a:t>Amnestic disorders</a:t>
            </a:r>
          </a:p>
        </p:txBody>
      </p:sp>
      <p:sp>
        <p:nvSpPr>
          <p:cNvPr id="3" name="Zástupný symbol pro zápatí 5">
            <a:extLst>
              <a:ext uri="{FF2B5EF4-FFF2-40B4-BE49-F238E27FC236}">
                <a16:creationId xmlns:a16="http://schemas.microsoft.com/office/drawing/2014/main" id="{2DBB076A-713D-A44C-9D08-B2F95357533E}"/>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561583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8E6C596-559D-6F40-8E01-8D009ADEF3D0}"/>
              </a:ext>
            </a:extLst>
          </p:cNvPr>
          <p:cNvSpPr>
            <a:spLocks noGrp="1" noChangeArrowheads="1"/>
          </p:cNvSpPr>
          <p:nvPr>
            <p:ph type="title"/>
          </p:nvPr>
        </p:nvSpPr>
        <p:spPr/>
        <p:txBody>
          <a:bodyPr/>
          <a:lstStyle/>
          <a:p>
            <a:r>
              <a:rPr lang="cs-CZ" altLang="cs-CZ"/>
              <a:t>Characteristics</a:t>
            </a:r>
          </a:p>
        </p:txBody>
      </p:sp>
      <p:sp>
        <p:nvSpPr>
          <p:cNvPr id="10243" name="Rectangle 3">
            <a:extLst>
              <a:ext uri="{FF2B5EF4-FFF2-40B4-BE49-F238E27FC236}">
                <a16:creationId xmlns:a16="http://schemas.microsoft.com/office/drawing/2014/main" id="{0A877430-F19E-E143-9E2D-591F104099B0}"/>
              </a:ext>
            </a:extLst>
          </p:cNvPr>
          <p:cNvSpPr>
            <a:spLocks noGrp="1" noChangeArrowheads="1"/>
          </p:cNvSpPr>
          <p:nvPr>
            <p:ph type="body" idx="1"/>
          </p:nvPr>
        </p:nvSpPr>
        <p:spPr/>
        <p:txBody>
          <a:bodyPr/>
          <a:lstStyle/>
          <a:p>
            <a:r>
              <a:rPr lang="en-US" altLang="cs-CZ" b="1"/>
              <a:t>Definition</a:t>
            </a:r>
            <a:r>
              <a:rPr lang="en-US" altLang="cs-CZ"/>
              <a:t>: acquired </a:t>
            </a:r>
            <a:r>
              <a:rPr lang="en-US" altLang="cs-CZ" b="1"/>
              <a:t>impaired ability to learn </a:t>
            </a:r>
            <a:r>
              <a:rPr lang="en-US" altLang="cs-CZ"/>
              <a:t>and recall new information (and past events sometimes)</a:t>
            </a:r>
            <a:endParaRPr lang="cs-CZ" altLang="cs-CZ"/>
          </a:p>
          <a:p>
            <a:endParaRPr lang="en-US" altLang="cs-CZ"/>
          </a:p>
          <a:p>
            <a:r>
              <a:rPr lang="en-US" altLang="cs-CZ" sz="2400" b="1"/>
              <a:t>No attention deficit</a:t>
            </a:r>
            <a:r>
              <a:rPr lang="cs-CZ" altLang="cs-CZ" sz="2400" b="1"/>
              <a:t> or clouding of consciousness </a:t>
            </a:r>
            <a:r>
              <a:rPr lang="cs-CZ" altLang="cs-CZ" sz="2400"/>
              <a:t>(delirium), </a:t>
            </a:r>
            <a:r>
              <a:rPr lang="cs-CZ" altLang="cs-CZ" sz="2400" b="1"/>
              <a:t>no other cognitive dysfunction </a:t>
            </a:r>
            <a:r>
              <a:rPr lang="cs-CZ" altLang="cs-CZ" sz="2400"/>
              <a:t>(dementia)</a:t>
            </a:r>
          </a:p>
          <a:p>
            <a:r>
              <a:rPr lang="cs-CZ" altLang="cs-CZ" sz="2400"/>
              <a:t>Secondary syndromes caused by systemic medical or primary cerebral diseases, substance abuse disorders, medical adverse effects</a:t>
            </a:r>
            <a:endParaRPr lang="en-US" altLang="cs-CZ" sz="2400"/>
          </a:p>
        </p:txBody>
      </p:sp>
      <p:sp>
        <p:nvSpPr>
          <p:cNvPr id="4" name="Zástupný symbol pro zápatí 5">
            <a:extLst>
              <a:ext uri="{FF2B5EF4-FFF2-40B4-BE49-F238E27FC236}">
                <a16:creationId xmlns:a16="http://schemas.microsoft.com/office/drawing/2014/main" id="{1DC7990B-7ACB-2A4C-97DA-E7A5C1B4A160}"/>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8077883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19EC9B0-03B3-F04C-A1C6-039CB96B613D}"/>
              </a:ext>
            </a:extLst>
          </p:cNvPr>
          <p:cNvSpPr>
            <a:spLocks noGrp="1" noChangeArrowheads="1"/>
          </p:cNvSpPr>
          <p:nvPr>
            <p:ph type="title"/>
          </p:nvPr>
        </p:nvSpPr>
        <p:spPr/>
        <p:txBody>
          <a:bodyPr/>
          <a:lstStyle/>
          <a:p>
            <a:r>
              <a:rPr lang="cs-CZ" altLang="cs-CZ"/>
              <a:t>Etiology</a:t>
            </a:r>
          </a:p>
        </p:txBody>
      </p:sp>
      <p:sp>
        <p:nvSpPr>
          <p:cNvPr id="12291" name="Rectangle 3">
            <a:extLst>
              <a:ext uri="{FF2B5EF4-FFF2-40B4-BE49-F238E27FC236}">
                <a16:creationId xmlns:a16="http://schemas.microsoft.com/office/drawing/2014/main" id="{CD31DDB2-085F-144C-A5F4-CA315A491753}"/>
              </a:ext>
            </a:extLst>
          </p:cNvPr>
          <p:cNvSpPr>
            <a:spLocks noGrp="1" noChangeArrowheads="1"/>
          </p:cNvSpPr>
          <p:nvPr>
            <p:ph type="body" idx="1"/>
          </p:nvPr>
        </p:nvSpPr>
        <p:spPr/>
        <p:txBody>
          <a:bodyPr/>
          <a:lstStyle/>
          <a:p>
            <a:pPr>
              <a:lnSpc>
                <a:spcPct val="80000"/>
              </a:lnSpc>
            </a:pPr>
            <a:r>
              <a:rPr lang="cs-CZ" altLang="cs-CZ" sz="2400"/>
              <a:t>Diencephalic and middle temporal lobe structures (mammillary bodies, hippocampus)</a:t>
            </a:r>
          </a:p>
          <a:p>
            <a:pPr>
              <a:lnSpc>
                <a:spcPct val="80000"/>
              </a:lnSpc>
            </a:pPr>
            <a:r>
              <a:rPr lang="cs-CZ" altLang="cs-CZ" sz="2400"/>
              <a:t>Causes of amnestic syndrome:</a:t>
            </a:r>
          </a:p>
          <a:p>
            <a:pPr lvl="1">
              <a:lnSpc>
                <a:spcPct val="80000"/>
              </a:lnSpc>
            </a:pPr>
            <a:r>
              <a:rPr lang="cs-CZ" altLang="cs-CZ"/>
              <a:t>closed head trauma</a:t>
            </a:r>
          </a:p>
          <a:p>
            <a:pPr lvl="1">
              <a:lnSpc>
                <a:spcPct val="80000"/>
              </a:lnSpc>
            </a:pPr>
            <a:r>
              <a:rPr lang="cs-CZ" altLang="cs-CZ"/>
              <a:t>penetrating missile wounds</a:t>
            </a:r>
          </a:p>
          <a:p>
            <a:pPr lvl="1">
              <a:lnSpc>
                <a:spcPct val="80000"/>
              </a:lnSpc>
            </a:pPr>
            <a:r>
              <a:rPr lang="cs-CZ" altLang="cs-CZ"/>
              <a:t>focal tumors</a:t>
            </a:r>
          </a:p>
          <a:p>
            <a:pPr lvl="1">
              <a:lnSpc>
                <a:spcPct val="80000"/>
              </a:lnSpc>
            </a:pPr>
            <a:r>
              <a:rPr lang="cs-CZ" altLang="cs-CZ"/>
              <a:t>surgical intervention</a:t>
            </a:r>
          </a:p>
          <a:p>
            <a:pPr lvl="1">
              <a:lnSpc>
                <a:spcPct val="80000"/>
              </a:lnSpc>
            </a:pPr>
            <a:r>
              <a:rPr lang="cs-CZ" altLang="cs-CZ"/>
              <a:t>herpes simplex encephalitis</a:t>
            </a:r>
          </a:p>
          <a:p>
            <a:pPr lvl="1">
              <a:lnSpc>
                <a:spcPct val="80000"/>
              </a:lnSpc>
            </a:pPr>
            <a:r>
              <a:rPr lang="cs-CZ" altLang="cs-CZ"/>
              <a:t>infarction of the territory of the posterior cerebral artery</a:t>
            </a:r>
          </a:p>
          <a:p>
            <a:pPr lvl="1">
              <a:lnSpc>
                <a:spcPct val="80000"/>
              </a:lnSpc>
            </a:pPr>
            <a:r>
              <a:rPr lang="cs-CZ" altLang="cs-CZ"/>
              <a:t>hypoxia</a:t>
            </a:r>
          </a:p>
          <a:p>
            <a:pPr lvl="1">
              <a:lnSpc>
                <a:spcPct val="80000"/>
              </a:lnSpc>
            </a:pPr>
            <a:r>
              <a:rPr lang="cs-CZ" altLang="cs-CZ"/>
              <a:t>chronic use of alcohol with thiamine deficiency</a:t>
            </a:r>
          </a:p>
          <a:p>
            <a:pPr>
              <a:lnSpc>
                <a:spcPct val="80000"/>
              </a:lnSpc>
            </a:pPr>
            <a:r>
              <a:rPr lang="cs-CZ" altLang="cs-CZ" sz="2400"/>
              <a:t>Transient forms – linked with CVS disorders, pathology in the vertebrobasilar system, episodic physiologic or metabolic disorders, acute intoxications, seizures</a:t>
            </a:r>
          </a:p>
        </p:txBody>
      </p:sp>
      <p:sp>
        <p:nvSpPr>
          <p:cNvPr id="4" name="Zástupný symbol pro zápatí 5">
            <a:extLst>
              <a:ext uri="{FF2B5EF4-FFF2-40B4-BE49-F238E27FC236}">
                <a16:creationId xmlns:a16="http://schemas.microsoft.com/office/drawing/2014/main" id="{2E3B2D95-DD5D-3E42-8729-4BD24F01E1FE}"/>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1589886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CC73F87-2C24-E747-85A9-5041EEFDA84E}"/>
              </a:ext>
            </a:extLst>
          </p:cNvPr>
          <p:cNvSpPr>
            <a:spLocks noGrp="1" noChangeArrowheads="1"/>
          </p:cNvSpPr>
          <p:nvPr>
            <p:ph type="title"/>
          </p:nvPr>
        </p:nvSpPr>
        <p:spPr/>
        <p:txBody>
          <a:bodyPr/>
          <a:lstStyle/>
          <a:p>
            <a:r>
              <a:rPr lang="cs-CZ" altLang="cs-CZ"/>
              <a:t>Clinical notes</a:t>
            </a:r>
          </a:p>
        </p:txBody>
      </p:sp>
      <p:sp>
        <p:nvSpPr>
          <p:cNvPr id="13315" name="Rectangle 3">
            <a:extLst>
              <a:ext uri="{FF2B5EF4-FFF2-40B4-BE49-F238E27FC236}">
                <a16:creationId xmlns:a16="http://schemas.microsoft.com/office/drawing/2014/main" id="{68086095-45B5-524E-9159-1BE9DA14E838}"/>
              </a:ext>
            </a:extLst>
          </p:cNvPr>
          <p:cNvSpPr>
            <a:spLocks noGrp="1" noChangeArrowheads="1"/>
          </p:cNvSpPr>
          <p:nvPr>
            <p:ph type="body" idx="1"/>
          </p:nvPr>
        </p:nvSpPr>
        <p:spPr/>
        <p:txBody>
          <a:bodyPr/>
          <a:lstStyle/>
          <a:p>
            <a:pPr>
              <a:lnSpc>
                <a:spcPct val="80000"/>
              </a:lnSpc>
            </a:pPr>
            <a:r>
              <a:rPr lang="cs-CZ" altLang="cs-CZ" sz="2400" b="1"/>
              <a:t>Transient global amnesia</a:t>
            </a:r>
          </a:p>
          <a:p>
            <a:pPr lvl="1">
              <a:lnSpc>
                <a:spcPct val="80000"/>
              </a:lnSpc>
            </a:pPr>
            <a:r>
              <a:rPr lang="cs-CZ" altLang="cs-CZ"/>
              <a:t>episodes of transitory inability to learn new information (to form memories)</a:t>
            </a:r>
          </a:p>
          <a:p>
            <a:pPr lvl="1">
              <a:lnSpc>
                <a:spcPct val="80000"/>
              </a:lnSpc>
            </a:pPr>
            <a:r>
              <a:rPr lang="cs-CZ" altLang="cs-CZ"/>
              <a:t>variable inability to recall memories from the episode</a:t>
            </a:r>
          </a:p>
          <a:p>
            <a:pPr lvl="1">
              <a:lnSpc>
                <a:spcPct val="80000"/>
              </a:lnSpc>
            </a:pPr>
            <a:r>
              <a:rPr lang="cs-CZ" altLang="cs-CZ"/>
              <a:t>restoration to completly intact cognitive state</a:t>
            </a:r>
          </a:p>
          <a:p>
            <a:pPr lvl="1">
              <a:lnSpc>
                <a:spcPct val="80000"/>
              </a:lnSpc>
            </a:pPr>
            <a:r>
              <a:rPr lang="cs-CZ" altLang="cs-CZ"/>
              <a:t>no behavioral changes x may be confusion, perplexity</a:t>
            </a:r>
          </a:p>
          <a:p>
            <a:pPr>
              <a:lnSpc>
                <a:spcPct val="80000"/>
              </a:lnSpc>
            </a:pPr>
            <a:r>
              <a:rPr lang="cs-CZ" altLang="cs-CZ" sz="2400"/>
              <a:t>sudden/gradual onset – according to the cause (head trauma, CNS event, chronic toxic exposure)</a:t>
            </a:r>
          </a:p>
          <a:p>
            <a:pPr>
              <a:lnSpc>
                <a:spcPct val="80000"/>
              </a:lnSpc>
            </a:pPr>
            <a:r>
              <a:rPr lang="cs-CZ" altLang="cs-CZ" sz="2400"/>
              <a:t>disorientation – may be to place and time due to severe mnestic disorder x spared orientation to person (dementia)</a:t>
            </a:r>
          </a:p>
          <a:p>
            <a:pPr>
              <a:lnSpc>
                <a:spcPct val="80000"/>
              </a:lnSpc>
            </a:pPr>
            <a:r>
              <a:rPr lang="cs-CZ" altLang="cs-CZ" sz="2400"/>
              <a:t>lack of insight</a:t>
            </a:r>
          </a:p>
          <a:p>
            <a:pPr>
              <a:lnSpc>
                <a:spcPct val="80000"/>
              </a:lnSpc>
            </a:pPr>
            <a:r>
              <a:rPr lang="cs-CZ" altLang="cs-CZ" sz="2400" b="1"/>
              <a:t>confabulations</a:t>
            </a:r>
          </a:p>
        </p:txBody>
      </p:sp>
      <p:sp>
        <p:nvSpPr>
          <p:cNvPr id="4" name="Zástupný symbol pro zápatí 5">
            <a:extLst>
              <a:ext uri="{FF2B5EF4-FFF2-40B4-BE49-F238E27FC236}">
                <a16:creationId xmlns:a16="http://schemas.microsoft.com/office/drawing/2014/main" id="{B026E206-AF6D-2846-9B67-C923DF857157}"/>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7248143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C61BFAB-A18C-D242-B99C-FC54405457D5}"/>
              </a:ext>
            </a:extLst>
          </p:cNvPr>
          <p:cNvSpPr>
            <a:spLocks noGrp="1" noChangeArrowheads="1"/>
          </p:cNvSpPr>
          <p:nvPr>
            <p:ph type="ctrTitle"/>
          </p:nvPr>
        </p:nvSpPr>
        <p:spPr/>
        <p:txBody>
          <a:bodyPr/>
          <a:lstStyle/>
          <a:p>
            <a:r>
              <a:rPr lang="cs-CZ" altLang="cs-CZ"/>
              <a:t>Delirium</a:t>
            </a:r>
          </a:p>
        </p:txBody>
      </p:sp>
      <p:sp>
        <p:nvSpPr>
          <p:cNvPr id="3" name="Zástupný symbol pro zápatí 5">
            <a:extLst>
              <a:ext uri="{FF2B5EF4-FFF2-40B4-BE49-F238E27FC236}">
                <a16:creationId xmlns:a16="http://schemas.microsoft.com/office/drawing/2014/main" id="{C1351564-12B0-1F43-ABAA-97F468E138B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5097091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62E7CA0-CE47-2242-BE97-082A7D29F8D3}"/>
              </a:ext>
            </a:extLst>
          </p:cNvPr>
          <p:cNvSpPr>
            <a:spLocks noGrp="1" noChangeArrowheads="1"/>
          </p:cNvSpPr>
          <p:nvPr>
            <p:ph type="title"/>
          </p:nvPr>
        </p:nvSpPr>
        <p:spPr/>
        <p:txBody>
          <a:bodyPr/>
          <a:lstStyle/>
          <a:p>
            <a:r>
              <a:rPr lang="en-US" altLang="cs-CZ"/>
              <a:t>Characteristics</a:t>
            </a:r>
          </a:p>
        </p:txBody>
      </p:sp>
      <p:sp>
        <p:nvSpPr>
          <p:cNvPr id="3075" name="Rectangle 3">
            <a:extLst>
              <a:ext uri="{FF2B5EF4-FFF2-40B4-BE49-F238E27FC236}">
                <a16:creationId xmlns:a16="http://schemas.microsoft.com/office/drawing/2014/main" id="{956B2309-D9D1-5A47-A72B-41698C1EDCCA}"/>
              </a:ext>
            </a:extLst>
          </p:cNvPr>
          <p:cNvSpPr>
            <a:spLocks noGrp="1" noChangeArrowheads="1"/>
          </p:cNvSpPr>
          <p:nvPr>
            <p:ph type="body" idx="1"/>
          </p:nvPr>
        </p:nvSpPr>
        <p:spPr/>
        <p:txBody>
          <a:bodyPr/>
          <a:lstStyle/>
          <a:p>
            <a:r>
              <a:rPr lang="en-US" altLang="cs-CZ" b="1"/>
              <a:t>transient</a:t>
            </a:r>
            <a:r>
              <a:rPr lang="en-US" altLang="cs-CZ"/>
              <a:t> </a:t>
            </a:r>
            <a:r>
              <a:rPr lang="en-US" altLang="cs-CZ" b="1"/>
              <a:t>cognitive</a:t>
            </a:r>
            <a:r>
              <a:rPr lang="en-US" altLang="cs-CZ"/>
              <a:t> disorder</a:t>
            </a:r>
          </a:p>
          <a:p>
            <a:r>
              <a:rPr lang="en-US" altLang="cs-CZ" b="1"/>
              <a:t>core features</a:t>
            </a:r>
            <a:r>
              <a:rPr lang="en-US" altLang="cs-CZ"/>
              <a:t>: impairment of </a:t>
            </a:r>
            <a:r>
              <a:rPr lang="en-US" altLang="cs-CZ" b="1"/>
              <a:t>consciousness</a:t>
            </a:r>
            <a:r>
              <a:rPr lang="en-US" altLang="cs-CZ"/>
              <a:t> with </a:t>
            </a:r>
            <a:r>
              <a:rPr lang="en-US" altLang="cs-CZ" b="1"/>
              <a:t>attention</a:t>
            </a:r>
            <a:r>
              <a:rPr lang="en-US" altLang="cs-CZ"/>
              <a:t> deficit, </a:t>
            </a:r>
            <a:r>
              <a:rPr lang="en-US" altLang="cs-CZ" b="1"/>
              <a:t>rapid onset</a:t>
            </a:r>
            <a:r>
              <a:rPr lang="en-US" altLang="cs-CZ"/>
              <a:t>, </a:t>
            </a:r>
            <a:r>
              <a:rPr lang="en-US" altLang="cs-CZ" b="1"/>
              <a:t>fluctuating course</a:t>
            </a:r>
            <a:r>
              <a:rPr lang="en-US" altLang="cs-CZ"/>
              <a:t>.</a:t>
            </a:r>
          </a:p>
          <a:p>
            <a:r>
              <a:rPr lang="en-US" altLang="cs-CZ"/>
              <a:t>other phenomena may appear more prominent, but are not always present</a:t>
            </a:r>
          </a:p>
          <a:p>
            <a:pPr lvl="1"/>
            <a:r>
              <a:rPr lang="en-US" altLang="cs-CZ" sz="2400"/>
              <a:t>psychomotor changes (agitation), perceptual changes as illusions and hallucinations, disorganized thought, delusions, disturbances of sleep, emotional changes (irritability, flatness of emotions)...</a:t>
            </a:r>
          </a:p>
        </p:txBody>
      </p:sp>
      <p:sp>
        <p:nvSpPr>
          <p:cNvPr id="4" name="Zástupný symbol pro zápatí 5">
            <a:extLst>
              <a:ext uri="{FF2B5EF4-FFF2-40B4-BE49-F238E27FC236}">
                <a16:creationId xmlns:a16="http://schemas.microsoft.com/office/drawing/2014/main" id="{D5BB5CE6-94B9-CD4C-95A5-DAB2B71E50E6}"/>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9635076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E9EC087-FD6B-2846-B09D-DF98A8F4E361}"/>
              </a:ext>
            </a:extLst>
          </p:cNvPr>
          <p:cNvSpPr>
            <a:spLocks noGrp="1"/>
          </p:cNvSpPr>
          <p:nvPr>
            <p:ph type="title"/>
          </p:nvPr>
        </p:nvSpPr>
        <p:spPr/>
        <p:txBody>
          <a:bodyPr/>
          <a:lstStyle/>
          <a:p>
            <a:r>
              <a:rPr lang="cs-CZ" dirty="0" err="1"/>
              <a:t>Disturbances</a:t>
            </a:r>
            <a:r>
              <a:rPr lang="cs-CZ" dirty="0"/>
              <a:t> </a:t>
            </a:r>
            <a:r>
              <a:rPr lang="cs-CZ" dirty="0" err="1"/>
              <a:t>of</a:t>
            </a:r>
            <a:r>
              <a:rPr lang="cs-CZ" dirty="0"/>
              <a:t> </a:t>
            </a:r>
            <a:r>
              <a:rPr lang="cs-CZ" dirty="0" err="1"/>
              <a:t>emotions</a:t>
            </a:r>
            <a:endParaRPr lang="cs-CZ" dirty="0"/>
          </a:p>
        </p:txBody>
      </p:sp>
      <p:sp>
        <p:nvSpPr>
          <p:cNvPr id="7" name="Zástupný symbol pro zápatí 5">
            <a:extLst>
              <a:ext uri="{FF2B5EF4-FFF2-40B4-BE49-F238E27FC236}">
                <a16:creationId xmlns:a16="http://schemas.microsoft.com/office/drawing/2014/main" id="{5D282797-565F-354A-BCBF-E05C6A0A0146}"/>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13441904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448C1E72-4C87-B943-BFF0-8FE7F05071B8}"/>
              </a:ext>
            </a:extLst>
          </p:cNvPr>
          <p:cNvSpPr>
            <a:spLocks noGrp="1"/>
          </p:cNvSpPr>
          <p:nvPr>
            <p:ph type="title"/>
          </p:nvPr>
        </p:nvSpPr>
        <p:spPr/>
        <p:txBody>
          <a:bodyPr/>
          <a:lstStyle/>
          <a:p>
            <a:r>
              <a:rPr lang="cs-CZ" dirty="0" err="1"/>
              <a:t>Emotions</a:t>
            </a:r>
            <a:r>
              <a:rPr lang="cs-CZ" dirty="0"/>
              <a:t> - terminology</a:t>
            </a:r>
          </a:p>
        </p:txBody>
      </p:sp>
      <p:sp>
        <p:nvSpPr>
          <p:cNvPr id="4" name="Zástupný symbol pro obsah 3">
            <a:extLst>
              <a:ext uri="{FF2B5EF4-FFF2-40B4-BE49-F238E27FC236}">
                <a16:creationId xmlns:a16="http://schemas.microsoft.com/office/drawing/2014/main" id="{5FC223B9-A999-2C49-8384-67D0612D8F62}"/>
              </a:ext>
            </a:extLst>
          </p:cNvPr>
          <p:cNvSpPr>
            <a:spLocks noGrp="1"/>
          </p:cNvSpPr>
          <p:nvPr>
            <p:ph idx="1"/>
          </p:nvPr>
        </p:nvSpPr>
        <p:spPr/>
        <p:txBody>
          <a:bodyPr/>
          <a:lstStyle/>
          <a:p>
            <a:r>
              <a:rPr lang="cs-CZ" altLang="cs-CZ" err="1"/>
              <a:t>Emotion</a:t>
            </a:r>
            <a:endParaRPr lang="cs-CZ" altLang="cs-CZ"/>
          </a:p>
          <a:p>
            <a:pPr lvl="1"/>
            <a:r>
              <a:rPr lang="cs-CZ" altLang="cs-CZ" err="1"/>
              <a:t>complex</a:t>
            </a:r>
            <a:r>
              <a:rPr lang="cs-CZ" altLang="cs-CZ"/>
              <a:t> feeling </a:t>
            </a:r>
            <a:r>
              <a:rPr lang="cs-CZ" altLang="cs-CZ" err="1"/>
              <a:t>state</a:t>
            </a:r>
            <a:endParaRPr lang="cs-CZ" altLang="cs-CZ"/>
          </a:p>
          <a:p>
            <a:pPr lvl="1"/>
            <a:r>
              <a:rPr lang="cs-CZ" altLang="cs-CZ" err="1"/>
              <a:t>Psychic</a:t>
            </a:r>
            <a:r>
              <a:rPr lang="cs-CZ" altLang="cs-CZ"/>
              <a:t>, </a:t>
            </a:r>
            <a:r>
              <a:rPr lang="cs-CZ" altLang="cs-CZ" err="1"/>
              <a:t>somatic</a:t>
            </a:r>
            <a:r>
              <a:rPr lang="cs-CZ" altLang="cs-CZ"/>
              <a:t>, </a:t>
            </a:r>
            <a:r>
              <a:rPr lang="cs-CZ" altLang="cs-CZ" err="1"/>
              <a:t>behavioral</a:t>
            </a:r>
            <a:r>
              <a:rPr lang="cs-CZ" altLang="cs-CZ"/>
              <a:t> </a:t>
            </a:r>
            <a:r>
              <a:rPr lang="cs-CZ" altLang="cs-CZ" err="1"/>
              <a:t>components</a:t>
            </a:r>
            <a:r>
              <a:rPr lang="cs-CZ" altLang="cs-CZ"/>
              <a:t>  </a:t>
            </a:r>
          </a:p>
          <a:p>
            <a:r>
              <a:rPr lang="cs-CZ" altLang="cs-CZ" err="1"/>
              <a:t>Affect</a:t>
            </a:r>
            <a:endParaRPr lang="cs-CZ" altLang="cs-CZ"/>
          </a:p>
          <a:p>
            <a:pPr lvl="1"/>
            <a:r>
              <a:rPr lang="cs-CZ" altLang="cs-CZ" err="1"/>
              <a:t>short</a:t>
            </a:r>
            <a:r>
              <a:rPr lang="cs-CZ" altLang="cs-CZ"/>
              <a:t> term </a:t>
            </a:r>
            <a:r>
              <a:rPr lang="cs-CZ" altLang="cs-CZ" err="1"/>
              <a:t>emotional</a:t>
            </a:r>
            <a:r>
              <a:rPr lang="cs-CZ" altLang="cs-CZ"/>
              <a:t>/</a:t>
            </a:r>
            <a:r>
              <a:rPr lang="cs-CZ" altLang="cs-CZ" err="1"/>
              <a:t>affective</a:t>
            </a:r>
            <a:r>
              <a:rPr lang="cs-CZ" altLang="cs-CZ"/>
              <a:t> </a:t>
            </a:r>
            <a:r>
              <a:rPr lang="cs-CZ" altLang="cs-CZ" err="1"/>
              <a:t>state</a:t>
            </a:r>
            <a:endParaRPr lang="cs-CZ" altLang="cs-CZ"/>
          </a:p>
          <a:p>
            <a:r>
              <a:rPr lang="cs-CZ" altLang="cs-CZ" err="1"/>
              <a:t>Mood</a:t>
            </a:r>
            <a:endParaRPr lang="cs-CZ" altLang="cs-CZ"/>
          </a:p>
          <a:p>
            <a:pPr lvl="1"/>
            <a:r>
              <a:rPr lang="cs-CZ" altLang="cs-CZ" err="1"/>
              <a:t>longer</a:t>
            </a:r>
            <a:r>
              <a:rPr lang="cs-CZ" altLang="cs-CZ"/>
              <a:t> term </a:t>
            </a:r>
            <a:r>
              <a:rPr lang="cs-CZ" altLang="cs-CZ" err="1"/>
              <a:t>emotional</a:t>
            </a:r>
            <a:r>
              <a:rPr lang="cs-CZ" altLang="cs-CZ"/>
              <a:t>/</a:t>
            </a:r>
            <a:r>
              <a:rPr lang="cs-CZ" altLang="cs-CZ" err="1"/>
              <a:t>affective</a:t>
            </a:r>
            <a:r>
              <a:rPr lang="cs-CZ" altLang="cs-CZ"/>
              <a:t> </a:t>
            </a:r>
            <a:r>
              <a:rPr lang="cs-CZ" altLang="cs-CZ" err="1"/>
              <a:t>state</a:t>
            </a:r>
            <a:endParaRPr lang="cs-CZ" altLang="cs-CZ"/>
          </a:p>
          <a:p>
            <a:endParaRPr lang="cs-CZ"/>
          </a:p>
        </p:txBody>
      </p:sp>
      <p:sp>
        <p:nvSpPr>
          <p:cNvPr id="5" name="Zástupný symbol pro zápatí 5">
            <a:extLst>
              <a:ext uri="{FF2B5EF4-FFF2-40B4-BE49-F238E27FC236}">
                <a16:creationId xmlns:a16="http://schemas.microsoft.com/office/drawing/2014/main" id="{DD9AC528-2D7C-284A-97FB-435FE899EAF6}"/>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328092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398D6963-564E-B74C-8A53-E05413D57DDE}"/>
              </a:ext>
            </a:extLst>
          </p:cNvPr>
          <p:cNvSpPr>
            <a:spLocks noGrp="1"/>
          </p:cNvSpPr>
          <p:nvPr>
            <p:ph type="title"/>
          </p:nvPr>
        </p:nvSpPr>
        <p:spPr/>
        <p:txBody>
          <a:bodyPr/>
          <a:lstStyle/>
          <a:p>
            <a:r>
              <a:rPr lang="cs-CZ" dirty="0" err="1"/>
              <a:t>Disturbances</a:t>
            </a:r>
            <a:r>
              <a:rPr lang="cs-CZ" dirty="0"/>
              <a:t> </a:t>
            </a:r>
            <a:r>
              <a:rPr lang="cs-CZ" dirty="0" err="1"/>
              <a:t>of</a:t>
            </a:r>
            <a:r>
              <a:rPr lang="cs-CZ" dirty="0"/>
              <a:t> </a:t>
            </a:r>
            <a:r>
              <a:rPr lang="cs-CZ" dirty="0" err="1"/>
              <a:t>emotions</a:t>
            </a:r>
            <a:endParaRPr lang="cs-CZ" dirty="0"/>
          </a:p>
        </p:txBody>
      </p:sp>
      <p:sp>
        <p:nvSpPr>
          <p:cNvPr id="4" name="Zástupný symbol pro obsah 3">
            <a:extLst>
              <a:ext uri="{FF2B5EF4-FFF2-40B4-BE49-F238E27FC236}">
                <a16:creationId xmlns:a16="http://schemas.microsoft.com/office/drawing/2014/main" id="{A8B1D46D-283F-FC49-A240-A1F405226657}"/>
              </a:ext>
            </a:extLst>
          </p:cNvPr>
          <p:cNvSpPr>
            <a:spLocks noGrp="1"/>
          </p:cNvSpPr>
          <p:nvPr>
            <p:ph idx="1"/>
          </p:nvPr>
        </p:nvSpPr>
        <p:spPr/>
        <p:txBody>
          <a:bodyPr/>
          <a:lstStyle/>
          <a:p>
            <a:r>
              <a:rPr lang="en-US" dirty="0"/>
              <a:t>Range of emotional states</a:t>
            </a:r>
          </a:p>
          <a:p>
            <a:pPr lvl="1"/>
            <a:r>
              <a:rPr lang="en-US" dirty="0"/>
              <a:t>flattening of emotions</a:t>
            </a:r>
          </a:p>
          <a:p>
            <a:pPr lvl="1"/>
            <a:r>
              <a:rPr lang="en-US" dirty="0"/>
              <a:t>decreased emotional reactivity</a:t>
            </a:r>
          </a:p>
          <a:p>
            <a:r>
              <a:rPr lang="en-US" dirty="0"/>
              <a:t>Emotional tenacity</a:t>
            </a:r>
          </a:p>
          <a:p>
            <a:pPr lvl="1"/>
            <a:r>
              <a:rPr lang="en-US" dirty="0"/>
              <a:t>Lability</a:t>
            </a:r>
          </a:p>
          <a:p>
            <a:pPr lvl="1"/>
            <a:r>
              <a:rPr lang="en-US" dirty="0"/>
              <a:t>Incontinence</a:t>
            </a:r>
          </a:p>
          <a:p>
            <a:r>
              <a:rPr lang="en-US" dirty="0"/>
              <a:t>Appropriateness</a:t>
            </a:r>
          </a:p>
          <a:p>
            <a:pPr lvl="1"/>
            <a:r>
              <a:rPr lang="en-US" dirty="0"/>
              <a:t>incongruent emotions</a:t>
            </a:r>
          </a:p>
          <a:p>
            <a:r>
              <a:rPr lang="en-US" dirty="0"/>
              <a:t>Ambivalence – contrary emotions</a:t>
            </a:r>
          </a:p>
        </p:txBody>
      </p:sp>
      <p:sp>
        <p:nvSpPr>
          <p:cNvPr id="5" name="Zástupný symbol pro zápatí 5">
            <a:extLst>
              <a:ext uri="{FF2B5EF4-FFF2-40B4-BE49-F238E27FC236}">
                <a16:creationId xmlns:a16="http://schemas.microsoft.com/office/drawing/2014/main" id="{45705FD0-5A49-694B-B117-D2D14A3480D0}"/>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1649787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C1A61EC2-73C8-492B-B797-F479EAF4ABCE}"/>
              </a:ext>
            </a:extLst>
          </p:cNvPr>
          <p:cNvSpPr>
            <a:spLocks noGrp="1"/>
          </p:cNvSpPr>
          <p:nvPr>
            <p:ph type="title"/>
          </p:nvPr>
        </p:nvSpPr>
        <p:spPr/>
        <p:txBody>
          <a:bodyPr/>
          <a:lstStyle/>
          <a:p>
            <a:r>
              <a:rPr lang="en-US"/>
              <a:t>Domains of psychopathology</a:t>
            </a:r>
            <a:endParaRPr lang="cs-CZ"/>
          </a:p>
        </p:txBody>
      </p:sp>
      <p:sp>
        <p:nvSpPr>
          <p:cNvPr id="4" name="Zástupný obsah 3">
            <a:extLst>
              <a:ext uri="{FF2B5EF4-FFF2-40B4-BE49-F238E27FC236}">
                <a16:creationId xmlns:a16="http://schemas.microsoft.com/office/drawing/2014/main" id="{F12C600B-52D7-4265-894E-8D5BDD662C52}"/>
              </a:ext>
            </a:extLst>
          </p:cNvPr>
          <p:cNvSpPr>
            <a:spLocks noGrp="1"/>
          </p:cNvSpPr>
          <p:nvPr>
            <p:ph idx="1"/>
          </p:nvPr>
        </p:nvSpPr>
        <p:spPr/>
        <p:txBody>
          <a:bodyPr/>
          <a:lstStyle/>
          <a:p>
            <a:r>
              <a:rPr lang="en-US"/>
              <a:t>Personality</a:t>
            </a:r>
          </a:p>
          <a:p>
            <a:r>
              <a:rPr lang="en-US"/>
              <a:t>Affect, emotions</a:t>
            </a:r>
          </a:p>
          <a:p>
            <a:r>
              <a:rPr lang="en-US"/>
              <a:t>Cognition</a:t>
            </a:r>
          </a:p>
          <a:p>
            <a:pPr lvl="1"/>
            <a:r>
              <a:rPr lang="en-US"/>
              <a:t>Attention, memory and learning, perception, thinking and decision making</a:t>
            </a:r>
          </a:p>
          <a:p>
            <a:r>
              <a:rPr lang="en-US"/>
              <a:t>Behavior</a:t>
            </a:r>
          </a:p>
        </p:txBody>
      </p:sp>
      <p:sp>
        <p:nvSpPr>
          <p:cNvPr id="5" name="Zástupný symbol pro zápatí 5">
            <a:extLst>
              <a:ext uri="{FF2B5EF4-FFF2-40B4-BE49-F238E27FC236}">
                <a16:creationId xmlns:a16="http://schemas.microsoft.com/office/drawing/2014/main" id="{66D83FC0-E112-49CB-82E7-4B56E7AAAB89}"/>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9960549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C4C81AB-0A00-C843-818E-D16CFA249E81}"/>
              </a:ext>
            </a:extLst>
          </p:cNvPr>
          <p:cNvSpPr>
            <a:spLocks noGrp="1"/>
          </p:cNvSpPr>
          <p:nvPr>
            <p:ph type="title"/>
          </p:nvPr>
        </p:nvSpPr>
        <p:spPr/>
        <p:txBody>
          <a:bodyPr/>
          <a:lstStyle/>
          <a:p>
            <a:r>
              <a:rPr lang="cs-CZ" dirty="0" err="1"/>
              <a:t>Disturbances</a:t>
            </a:r>
            <a:r>
              <a:rPr lang="cs-CZ" dirty="0"/>
              <a:t> </a:t>
            </a:r>
            <a:r>
              <a:rPr lang="cs-CZ" dirty="0" err="1"/>
              <a:t>of</a:t>
            </a:r>
            <a:r>
              <a:rPr lang="cs-CZ" dirty="0"/>
              <a:t> </a:t>
            </a:r>
            <a:r>
              <a:rPr lang="cs-CZ" dirty="0" err="1"/>
              <a:t>affects</a:t>
            </a:r>
            <a:endParaRPr lang="cs-CZ" dirty="0"/>
          </a:p>
        </p:txBody>
      </p:sp>
      <p:sp>
        <p:nvSpPr>
          <p:cNvPr id="4" name="Zástupný symbol pro obsah 3">
            <a:extLst>
              <a:ext uri="{FF2B5EF4-FFF2-40B4-BE49-F238E27FC236}">
                <a16:creationId xmlns:a16="http://schemas.microsoft.com/office/drawing/2014/main" id="{CA95E964-2BDA-5546-A401-B97CC676FC98}"/>
              </a:ext>
            </a:extLst>
          </p:cNvPr>
          <p:cNvSpPr>
            <a:spLocks noGrp="1"/>
          </p:cNvSpPr>
          <p:nvPr>
            <p:ph idx="1"/>
          </p:nvPr>
        </p:nvSpPr>
        <p:spPr/>
        <p:txBody>
          <a:bodyPr/>
          <a:lstStyle/>
          <a:p>
            <a:r>
              <a:rPr lang="cs-CZ" dirty="0" err="1"/>
              <a:t>Pathological</a:t>
            </a:r>
            <a:r>
              <a:rPr lang="cs-CZ" dirty="0"/>
              <a:t> </a:t>
            </a:r>
            <a:r>
              <a:rPr lang="cs-CZ" dirty="0" err="1"/>
              <a:t>affect</a:t>
            </a:r>
            <a:endParaRPr lang="cs-CZ" dirty="0"/>
          </a:p>
          <a:p>
            <a:pPr lvl="1"/>
            <a:r>
              <a:rPr lang="cs-CZ" dirty="0" err="1"/>
              <a:t>intensive</a:t>
            </a:r>
            <a:r>
              <a:rPr lang="cs-CZ" dirty="0"/>
              <a:t> </a:t>
            </a:r>
            <a:r>
              <a:rPr lang="cs-CZ" dirty="0" err="1"/>
              <a:t>emotional</a:t>
            </a:r>
            <a:r>
              <a:rPr lang="cs-CZ" dirty="0"/>
              <a:t> </a:t>
            </a:r>
            <a:r>
              <a:rPr lang="cs-CZ" dirty="0" err="1"/>
              <a:t>reaction</a:t>
            </a:r>
            <a:endParaRPr lang="cs-CZ" dirty="0"/>
          </a:p>
          <a:p>
            <a:pPr lvl="1"/>
            <a:r>
              <a:rPr lang="cs-CZ" dirty="0" err="1"/>
              <a:t>behavioral</a:t>
            </a:r>
            <a:r>
              <a:rPr lang="cs-CZ" dirty="0"/>
              <a:t> </a:t>
            </a:r>
            <a:r>
              <a:rPr lang="cs-CZ" dirty="0" err="1"/>
              <a:t>changes</a:t>
            </a:r>
            <a:r>
              <a:rPr lang="cs-CZ" dirty="0"/>
              <a:t> - </a:t>
            </a:r>
            <a:r>
              <a:rPr lang="cs-CZ" dirty="0" err="1"/>
              <a:t>aggressivity</a:t>
            </a:r>
            <a:endParaRPr lang="cs-CZ" dirty="0"/>
          </a:p>
          <a:p>
            <a:pPr lvl="1"/>
            <a:r>
              <a:rPr lang="cs-CZ" dirty="0" err="1"/>
              <a:t>short</a:t>
            </a:r>
            <a:r>
              <a:rPr lang="cs-CZ" dirty="0"/>
              <a:t> period </a:t>
            </a:r>
            <a:r>
              <a:rPr lang="cs-CZ" dirty="0" err="1"/>
              <a:t>of</a:t>
            </a:r>
            <a:r>
              <a:rPr lang="cs-CZ" dirty="0"/>
              <a:t> </a:t>
            </a:r>
            <a:r>
              <a:rPr lang="cs-CZ" dirty="0" err="1"/>
              <a:t>qualitative</a:t>
            </a:r>
            <a:r>
              <a:rPr lang="cs-CZ" dirty="0"/>
              <a:t> </a:t>
            </a:r>
            <a:r>
              <a:rPr lang="cs-CZ" dirty="0" err="1"/>
              <a:t>disorder</a:t>
            </a:r>
            <a:r>
              <a:rPr lang="cs-CZ" dirty="0"/>
              <a:t> </a:t>
            </a:r>
            <a:r>
              <a:rPr lang="cs-CZ" dirty="0" err="1"/>
              <a:t>of</a:t>
            </a:r>
            <a:r>
              <a:rPr lang="cs-CZ" dirty="0"/>
              <a:t> </a:t>
            </a:r>
            <a:r>
              <a:rPr lang="cs-CZ" dirty="0" err="1"/>
              <a:t>consciousness</a:t>
            </a:r>
            <a:r>
              <a:rPr lang="cs-CZ" dirty="0"/>
              <a:t> (</a:t>
            </a:r>
            <a:r>
              <a:rPr lang="cs-CZ" dirty="0" err="1"/>
              <a:t>obnubilation</a:t>
            </a:r>
            <a:r>
              <a:rPr lang="cs-CZ" dirty="0"/>
              <a:t>)</a:t>
            </a:r>
          </a:p>
          <a:p>
            <a:pPr lvl="1"/>
            <a:r>
              <a:rPr lang="cs-CZ" dirty="0" err="1"/>
              <a:t>amnesia</a:t>
            </a:r>
            <a:endParaRPr lang="cs-CZ" dirty="0"/>
          </a:p>
          <a:p>
            <a:r>
              <a:rPr lang="cs-CZ" dirty="0" err="1"/>
              <a:t>Uncontroled</a:t>
            </a:r>
            <a:r>
              <a:rPr lang="cs-CZ" dirty="0"/>
              <a:t> </a:t>
            </a:r>
            <a:r>
              <a:rPr lang="cs-CZ" dirty="0" err="1"/>
              <a:t>affect</a:t>
            </a:r>
            <a:endParaRPr lang="cs-CZ" dirty="0"/>
          </a:p>
          <a:p>
            <a:pPr lvl="1"/>
            <a:r>
              <a:rPr lang="cs-CZ" dirty="0"/>
              <a:t>no </a:t>
            </a:r>
            <a:r>
              <a:rPr lang="cs-CZ" dirty="0" err="1"/>
              <a:t>changes</a:t>
            </a:r>
            <a:r>
              <a:rPr lang="cs-CZ" dirty="0"/>
              <a:t> </a:t>
            </a:r>
            <a:r>
              <a:rPr lang="cs-CZ" dirty="0" err="1"/>
              <a:t>of</a:t>
            </a:r>
            <a:r>
              <a:rPr lang="cs-CZ" dirty="0"/>
              <a:t> </a:t>
            </a:r>
            <a:r>
              <a:rPr lang="cs-CZ" dirty="0" err="1"/>
              <a:t>consciousness</a:t>
            </a:r>
            <a:r>
              <a:rPr lang="cs-CZ" dirty="0"/>
              <a:t>, no </a:t>
            </a:r>
            <a:r>
              <a:rPr lang="cs-CZ" dirty="0" err="1"/>
              <a:t>amnesia</a:t>
            </a:r>
            <a:endParaRPr lang="cs-CZ" dirty="0"/>
          </a:p>
        </p:txBody>
      </p:sp>
      <p:sp>
        <p:nvSpPr>
          <p:cNvPr id="5" name="Zástupný symbol pro zápatí 5">
            <a:extLst>
              <a:ext uri="{FF2B5EF4-FFF2-40B4-BE49-F238E27FC236}">
                <a16:creationId xmlns:a16="http://schemas.microsoft.com/office/drawing/2014/main" id="{B11D6532-0662-A044-97F2-9A54E1A96C4A}"/>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33017078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81B69A59-F5E4-4F42-B137-0B18879D254F}"/>
              </a:ext>
            </a:extLst>
          </p:cNvPr>
          <p:cNvSpPr>
            <a:spLocks noGrp="1"/>
          </p:cNvSpPr>
          <p:nvPr>
            <p:ph type="title"/>
          </p:nvPr>
        </p:nvSpPr>
        <p:spPr/>
        <p:txBody>
          <a:bodyPr/>
          <a:lstStyle/>
          <a:p>
            <a:r>
              <a:rPr lang="cs-CZ" dirty="0" err="1"/>
              <a:t>Disturbances</a:t>
            </a:r>
            <a:r>
              <a:rPr lang="cs-CZ" dirty="0"/>
              <a:t> </a:t>
            </a:r>
            <a:r>
              <a:rPr lang="cs-CZ" dirty="0" err="1"/>
              <a:t>of</a:t>
            </a:r>
            <a:r>
              <a:rPr lang="cs-CZ" dirty="0"/>
              <a:t> </a:t>
            </a:r>
            <a:r>
              <a:rPr lang="cs-CZ" dirty="0" err="1"/>
              <a:t>moods</a:t>
            </a:r>
            <a:endParaRPr lang="cs-CZ" dirty="0"/>
          </a:p>
        </p:txBody>
      </p:sp>
      <p:sp>
        <p:nvSpPr>
          <p:cNvPr id="4" name="Zástupný symbol pro obsah 3">
            <a:extLst>
              <a:ext uri="{FF2B5EF4-FFF2-40B4-BE49-F238E27FC236}">
                <a16:creationId xmlns:a16="http://schemas.microsoft.com/office/drawing/2014/main" id="{D8342726-AA83-7545-8533-43B775D5A1D6}"/>
              </a:ext>
            </a:extLst>
          </p:cNvPr>
          <p:cNvSpPr>
            <a:spLocks noGrp="1"/>
          </p:cNvSpPr>
          <p:nvPr>
            <p:ph idx="1"/>
          </p:nvPr>
        </p:nvSpPr>
        <p:spPr/>
        <p:txBody>
          <a:bodyPr/>
          <a:lstStyle/>
          <a:p>
            <a:r>
              <a:rPr lang="cs-CZ" dirty="0" err="1"/>
              <a:t>Anxiety</a:t>
            </a:r>
            <a:r>
              <a:rPr lang="cs-CZ" dirty="0"/>
              <a:t>, </a:t>
            </a:r>
            <a:r>
              <a:rPr lang="cs-CZ" dirty="0" err="1"/>
              <a:t>phobia</a:t>
            </a:r>
            <a:r>
              <a:rPr lang="cs-CZ" dirty="0"/>
              <a:t>, </a:t>
            </a:r>
            <a:r>
              <a:rPr lang="cs-CZ" dirty="0" err="1"/>
              <a:t>fear</a:t>
            </a:r>
            <a:endParaRPr lang="cs-CZ" dirty="0"/>
          </a:p>
          <a:p>
            <a:r>
              <a:rPr lang="cs-CZ" dirty="0" err="1"/>
              <a:t>Depression</a:t>
            </a:r>
            <a:endParaRPr lang="cs-CZ" dirty="0"/>
          </a:p>
          <a:p>
            <a:r>
              <a:rPr lang="cs-CZ" dirty="0" err="1"/>
              <a:t>Mania</a:t>
            </a:r>
            <a:endParaRPr lang="cs-CZ" dirty="0"/>
          </a:p>
        </p:txBody>
      </p:sp>
      <p:sp>
        <p:nvSpPr>
          <p:cNvPr id="5" name="Zástupný symbol pro zápatí 5">
            <a:extLst>
              <a:ext uri="{FF2B5EF4-FFF2-40B4-BE49-F238E27FC236}">
                <a16:creationId xmlns:a16="http://schemas.microsoft.com/office/drawing/2014/main" id="{D5243397-FE63-624F-8B78-66B57DA9FFAB}"/>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22959928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E831216-2E51-A644-B00C-96B6A37FBA30}"/>
              </a:ext>
            </a:extLst>
          </p:cNvPr>
          <p:cNvSpPr>
            <a:spLocks noGrp="1"/>
          </p:cNvSpPr>
          <p:nvPr>
            <p:ph type="title"/>
          </p:nvPr>
        </p:nvSpPr>
        <p:spPr/>
        <p:txBody>
          <a:bodyPr/>
          <a:lstStyle/>
          <a:p>
            <a:r>
              <a:rPr lang="cs-CZ" dirty="0" err="1"/>
              <a:t>Depression</a:t>
            </a:r>
            <a:r>
              <a:rPr lang="cs-CZ" dirty="0"/>
              <a:t> - syndrom</a:t>
            </a:r>
          </a:p>
        </p:txBody>
      </p:sp>
      <p:sp>
        <p:nvSpPr>
          <p:cNvPr id="4" name="Zástupný symbol pro obsah 3">
            <a:extLst>
              <a:ext uri="{FF2B5EF4-FFF2-40B4-BE49-F238E27FC236}">
                <a16:creationId xmlns:a16="http://schemas.microsoft.com/office/drawing/2014/main" id="{E9AD3A46-1997-9942-BA58-E128FE7F3C64}"/>
              </a:ext>
            </a:extLst>
          </p:cNvPr>
          <p:cNvSpPr>
            <a:spLocks noGrp="1"/>
          </p:cNvSpPr>
          <p:nvPr>
            <p:ph idx="1"/>
          </p:nvPr>
        </p:nvSpPr>
        <p:spPr/>
        <p:txBody>
          <a:bodyPr>
            <a:normAutofit fontScale="77500" lnSpcReduction="20000"/>
          </a:bodyPr>
          <a:lstStyle/>
          <a:p>
            <a:r>
              <a:rPr lang="cs-CZ" dirty="0" err="1"/>
              <a:t>Affective</a:t>
            </a:r>
            <a:r>
              <a:rPr lang="cs-CZ" dirty="0"/>
              <a:t> </a:t>
            </a:r>
            <a:r>
              <a:rPr lang="cs-CZ" dirty="0" err="1"/>
              <a:t>symptoms</a:t>
            </a:r>
            <a:endParaRPr lang="cs-CZ" dirty="0"/>
          </a:p>
          <a:p>
            <a:pPr lvl="1"/>
            <a:r>
              <a:rPr lang="cs-CZ" dirty="0" err="1"/>
              <a:t>depressed</a:t>
            </a:r>
            <a:r>
              <a:rPr lang="cs-CZ" dirty="0"/>
              <a:t> </a:t>
            </a:r>
            <a:r>
              <a:rPr lang="cs-CZ" dirty="0" err="1"/>
              <a:t>mood</a:t>
            </a:r>
            <a:r>
              <a:rPr lang="cs-CZ" dirty="0"/>
              <a:t> – </a:t>
            </a:r>
            <a:r>
              <a:rPr lang="cs-CZ" dirty="0" err="1"/>
              <a:t>bad</a:t>
            </a:r>
            <a:r>
              <a:rPr lang="cs-CZ" dirty="0"/>
              <a:t>, </a:t>
            </a:r>
            <a:r>
              <a:rPr lang="cs-CZ" dirty="0" err="1"/>
              <a:t>down</a:t>
            </a:r>
            <a:r>
              <a:rPr lang="cs-CZ" dirty="0"/>
              <a:t>, </a:t>
            </a:r>
            <a:r>
              <a:rPr lang="cs-CZ" dirty="0" err="1"/>
              <a:t>black</a:t>
            </a:r>
            <a:r>
              <a:rPr lang="cs-CZ" dirty="0"/>
              <a:t>, </a:t>
            </a:r>
            <a:r>
              <a:rPr lang="cs-CZ" dirty="0" err="1"/>
              <a:t>opressive</a:t>
            </a:r>
            <a:r>
              <a:rPr lang="cs-CZ" dirty="0"/>
              <a:t> – </a:t>
            </a:r>
            <a:r>
              <a:rPr lang="cs-CZ" dirty="0" err="1"/>
              <a:t>distinguish</a:t>
            </a:r>
            <a:r>
              <a:rPr lang="cs-CZ" dirty="0"/>
              <a:t> </a:t>
            </a:r>
            <a:r>
              <a:rPr lang="cs-CZ" dirty="0" err="1"/>
              <a:t>from</a:t>
            </a:r>
            <a:r>
              <a:rPr lang="cs-CZ" dirty="0"/>
              <a:t> </a:t>
            </a:r>
            <a:r>
              <a:rPr lang="cs-CZ" dirty="0" err="1"/>
              <a:t>sadness</a:t>
            </a:r>
            <a:endParaRPr lang="cs-CZ" dirty="0"/>
          </a:p>
          <a:p>
            <a:pPr lvl="1"/>
            <a:r>
              <a:rPr lang="cs-CZ" dirty="0" err="1"/>
              <a:t>anhedonia</a:t>
            </a:r>
            <a:endParaRPr lang="cs-CZ" dirty="0"/>
          </a:p>
          <a:p>
            <a:pPr lvl="1"/>
            <a:r>
              <a:rPr lang="cs-CZ" dirty="0"/>
              <a:t>(</a:t>
            </a:r>
            <a:r>
              <a:rPr lang="cs-CZ" dirty="0" err="1"/>
              <a:t>anxiety</a:t>
            </a:r>
            <a:r>
              <a:rPr lang="cs-CZ" dirty="0"/>
              <a:t>)</a:t>
            </a:r>
          </a:p>
          <a:p>
            <a:r>
              <a:rPr lang="cs-CZ" dirty="0" err="1"/>
              <a:t>Motivation</a:t>
            </a:r>
            <a:endParaRPr lang="cs-CZ" dirty="0"/>
          </a:p>
          <a:p>
            <a:pPr lvl="1"/>
            <a:r>
              <a:rPr lang="cs-CZ" dirty="0" err="1"/>
              <a:t>loss</a:t>
            </a:r>
            <a:r>
              <a:rPr lang="cs-CZ" dirty="0"/>
              <a:t> </a:t>
            </a:r>
            <a:r>
              <a:rPr lang="cs-CZ" dirty="0" err="1"/>
              <a:t>of</a:t>
            </a:r>
            <a:r>
              <a:rPr lang="cs-CZ" dirty="0"/>
              <a:t> </a:t>
            </a:r>
            <a:r>
              <a:rPr lang="cs-CZ" dirty="0" err="1"/>
              <a:t>interest</a:t>
            </a:r>
            <a:r>
              <a:rPr lang="cs-CZ" dirty="0"/>
              <a:t> in </a:t>
            </a:r>
            <a:r>
              <a:rPr lang="cs-CZ" dirty="0" err="1"/>
              <a:t>usual</a:t>
            </a:r>
            <a:r>
              <a:rPr lang="cs-CZ" dirty="0"/>
              <a:t> </a:t>
            </a:r>
            <a:r>
              <a:rPr lang="cs-CZ" dirty="0" err="1"/>
              <a:t>activities</a:t>
            </a:r>
            <a:endParaRPr lang="cs-CZ" dirty="0"/>
          </a:p>
          <a:p>
            <a:pPr lvl="1"/>
            <a:r>
              <a:rPr lang="cs-CZ" dirty="0" err="1"/>
              <a:t>inability</a:t>
            </a:r>
            <a:r>
              <a:rPr lang="cs-CZ" dirty="0"/>
              <a:t> to </a:t>
            </a:r>
            <a:r>
              <a:rPr lang="cs-CZ" dirty="0" err="1"/>
              <a:t>perform</a:t>
            </a:r>
            <a:r>
              <a:rPr lang="cs-CZ" dirty="0"/>
              <a:t>, </a:t>
            </a:r>
            <a:r>
              <a:rPr lang="cs-CZ" dirty="0" err="1"/>
              <a:t>initiate</a:t>
            </a:r>
            <a:r>
              <a:rPr lang="cs-CZ" dirty="0"/>
              <a:t> </a:t>
            </a:r>
            <a:r>
              <a:rPr lang="cs-CZ" dirty="0" err="1"/>
              <a:t>activity</a:t>
            </a:r>
            <a:r>
              <a:rPr lang="cs-CZ" dirty="0"/>
              <a:t> (</a:t>
            </a:r>
            <a:r>
              <a:rPr lang="cs-CZ" dirty="0" err="1"/>
              <a:t>abulia</a:t>
            </a:r>
            <a:r>
              <a:rPr lang="cs-CZ" dirty="0"/>
              <a:t>)</a:t>
            </a:r>
          </a:p>
          <a:p>
            <a:r>
              <a:rPr lang="cs-CZ" dirty="0" err="1"/>
              <a:t>Cognitive</a:t>
            </a:r>
            <a:endParaRPr lang="cs-CZ" dirty="0"/>
          </a:p>
          <a:p>
            <a:pPr lvl="1"/>
            <a:r>
              <a:rPr lang="cs-CZ" dirty="0" err="1"/>
              <a:t>evaluation</a:t>
            </a:r>
            <a:r>
              <a:rPr lang="cs-CZ" dirty="0"/>
              <a:t>, </a:t>
            </a:r>
            <a:r>
              <a:rPr lang="cs-CZ" dirty="0" err="1"/>
              <a:t>self-esteem</a:t>
            </a:r>
            <a:endParaRPr lang="cs-CZ" dirty="0"/>
          </a:p>
          <a:p>
            <a:pPr lvl="1"/>
            <a:r>
              <a:rPr lang="cs-CZ" dirty="0" err="1"/>
              <a:t>attention</a:t>
            </a:r>
            <a:r>
              <a:rPr lang="cs-CZ" dirty="0"/>
              <a:t>, </a:t>
            </a:r>
            <a:r>
              <a:rPr lang="cs-CZ" dirty="0" err="1"/>
              <a:t>memory</a:t>
            </a:r>
            <a:endParaRPr lang="cs-CZ" dirty="0"/>
          </a:p>
          <a:p>
            <a:pPr lvl="1"/>
            <a:r>
              <a:rPr lang="cs-CZ" dirty="0"/>
              <a:t>negative </a:t>
            </a:r>
            <a:r>
              <a:rPr lang="cs-CZ" dirty="0" err="1"/>
              <a:t>cognitive</a:t>
            </a:r>
            <a:r>
              <a:rPr lang="cs-CZ" dirty="0"/>
              <a:t> </a:t>
            </a:r>
            <a:r>
              <a:rPr lang="cs-CZ" dirty="0" err="1"/>
              <a:t>biases</a:t>
            </a:r>
            <a:r>
              <a:rPr lang="cs-CZ" dirty="0"/>
              <a:t> </a:t>
            </a:r>
          </a:p>
          <a:p>
            <a:r>
              <a:rPr lang="cs-CZ" dirty="0" err="1"/>
              <a:t>Suicidal</a:t>
            </a:r>
            <a:r>
              <a:rPr lang="cs-CZ" dirty="0"/>
              <a:t> </a:t>
            </a:r>
            <a:r>
              <a:rPr lang="cs-CZ" dirty="0" err="1"/>
              <a:t>activity</a:t>
            </a:r>
            <a:r>
              <a:rPr lang="cs-CZ" dirty="0"/>
              <a:t> – </a:t>
            </a:r>
            <a:r>
              <a:rPr lang="cs-CZ" dirty="0" err="1"/>
              <a:t>hoplessness</a:t>
            </a:r>
            <a:r>
              <a:rPr lang="cs-CZ" dirty="0"/>
              <a:t>, </a:t>
            </a:r>
            <a:r>
              <a:rPr lang="cs-CZ" dirty="0" err="1"/>
              <a:t>suicidal</a:t>
            </a:r>
            <a:r>
              <a:rPr lang="cs-CZ" dirty="0"/>
              <a:t> </a:t>
            </a:r>
            <a:r>
              <a:rPr lang="cs-CZ" dirty="0" err="1"/>
              <a:t>thoughts</a:t>
            </a:r>
            <a:r>
              <a:rPr lang="cs-CZ" dirty="0"/>
              <a:t> </a:t>
            </a:r>
            <a:r>
              <a:rPr lang="cs-CZ" dirty="0" err="1"/>
              <a:t>etc</a:t>
            </a:r>
            <a:r>
              <a:rPr lang="cs-CZ" dirty="0"/>
              <a:t>.</a:t>
            </a:r>
          </a:p>
          <a:p>
            <a:r>
              <a:rPr lang="cs-CZ" dirty="0" err="1"/>
              <a:t>Vegetative</a:t>
            </a:r>
            <a:r>
              <a:rPr lang="cs-CZ" dirty="0"/>
              <a:t>, „</a:t>
            </a:r>
            <a:r>
              <a:rPr lang="cs-CZ" dirty="0" err="1"/>
              <a:t>somatic</a:t>
            </a:r>
            <a:r>
              <a:rPr lang="cs-CZ" dirty="0"/>
              <a:t>“</a:t>
            </a:r>
          </a:p>
          <a:p>
            <a:pPr lvl="1"/>
            <a:r>
              <a:rPr lang="cs-CZ" dirty="0" err="1"/>
              <a:t>insomnia</a:t>
            </a:r>
            <a:r>
              <a:rPr lang="cs-CZ" dirty="0"/>
              <a:t>, </a:t>
            </a:r>
            <a:r>
              <a:rPr lang="cs-CZ" dirty="0" err="1"/>
              <a:t>anorexia</a:t>
            </a:r>
            <a:r>
              <a:rPr lang="cs-CZ" dirty="0"/>
              <a:t>. </a:t>
            </a:r>
            <a:r>
              <a:rPr lang="cs-CZ" dirty="0" err="1"/>
              <a:t>decreased</a:t>
            </a:r>
            <a:r>
              <a:rPr lang="cs-CZ" dirty="0"/>
              <a:t> libido, </a:t>
            </a:r>
            <a:r>
              <a:rPr lang="cs-CZ" dirty="0" err="1"/>
              <a:t>loss</a:t>
            </a:r>
            <a:r>
              <a:rPr lang="cs-CZ" dirty="0"/>
              <a:t> </a:t>
            </a:r>
            <a:r>
              <a:rPr lang="cs-CZ" dirty="0" err="1"/>
              <a:t>of</a:t>
            </a:r>
            <a:r>
              <a:rPr lang="cs-CZ" dirty="0"/>
              <a:t> </a:t>
            </a:r>
            <a:r>
              <a:rPr lang="cs-CZ" dirty="0" err="1"/>
              <a:t>energy</a:t>
            </a:r>
            <a:r>
              <a:rPr lang="cs-CZ" dirty="0"/>
              <a:t> and </a:t>
            </a:r>
            <a:r>
              <a:rPr lang="cs-CZ" dirty="0" err="1"/>
              <a:t>fatigue</a:t>
            </a:r>
            <a:r>
              <a:rPr lang="cs-CZ" dirty="0"/>
              <a:t>, </a:t>
            </a:r>
            <a:r>
              <a:rPr lang="cs-CZ" dirty="0" err="1"/>
              <a:t>psychomotor</a:t>
            </a:r>
            <a:r>
              <a:rPr lang="cs-CZ" dirty="0"/>
              <a:t> </a:t>
            </a:r>
            <a:r>
              <a:rPr lang="cs-CZ" dirty="0" err="1"/>
              <a:t>retardation</a:t>
            </a:r>
            <a:endParaRPr lang="cs-CZ" dirty="0"/>
          </a:p>
        </p:txBody>
      </p:sp>
      <p:sp>
        <p:nvSpPr>
          <p:cNvPr id="5" name="Zástupný symbol pro zápatí 5">
            <a:extLst>
              <a:ext uri="{FF2B5EF4-FFF2-40B4-BE49-F238E27FC236}">
                <a16:creationId xmlns:a16="http://schemas.microsoft.com/office/drawing/2014/main" id="{5A6647A2-085B-D342-B05B-730E5C88491D}"/>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548093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5AF1E34-4B62-2B48-9290-656704E8EB09}"/>
              </a:ext>
            </a:extLst>
          </p:cNvPr>
          <p:cNvSpPr>
            <a:spLocks noGrp="1"/>
          </p:cNvSpPr>
          <p:nvPr>
            <p:ph type="title"/>
          </p:nvPr>
        </p:nvSpPr>
        <p:spPr/>
        <p:txBody>
          <a:bodyPr/>
          <a:lstStyle/>
          <a:p>
            <a:r>
              <a:rPr lang="cs-CZ" dirty="0" err="1"/>
              <a:t>Mania</a:t>
            </a:r>
            <a:r>
              <a:rPr lang="cs-CZ" dirty="0"/>
              <a:t> - syndrom</a:t>
            </a:r>
          </a:p>
        </p:txBody>
      </p:sp>
      <p:sp>
        <p:nvSpPr>
          <p:cNvPr id="4" name="Zástupný symbol pro obsah 3">
            <a:extLst>
              <a:ext uri="{FF2B5EF4-FFF2-40B4-BE49-F238E27FC236}">
                <a16:creationId xmlns:a16="http://schemas.microsoft.com/office/drawing/2014/main" id="{CFF8429A-591B-3548-9FB3-C2815604FB1E}"/>
              </a:ext>
            </a:extLst>
          </p:cNvPr>
          <p:cNvSpPr>
            <a:spLocks noGrp="1"/>
          </p:cNvSpPr>
          <p:nvPr>
            <p:ph idx="1"/>
          </p:nvPr>
        </p:nvSpPr>
        <p:spPr/>
        <p:txBody>
          <a:bodyPr>
            <a:normAutofit fontScale="92500" lnSpcReduction="20000"/>
          </a:bodyPr>
          <a:lstStyle/>
          <a:p>
            <a:r>
              <a:rPr lang="en-US" dirty="0"/>
              <a:t>Affective symptoms</a:t>
            </a:r>
          </a:p>
          <a:p>
            <a:pPr lvl="1"/>
            <a:r>
              <a:rPr lang="en-US" dirty="0"/>
              <a:t>expansive moods: mania, </a:t>
            </a:r>
            <a:r>
              <a:rPr lang="en-US" dirty="0" err="1"/>
              <a:t>euforia</a:t>
            </a:r>
            <a:r>
              <a:rPr lang="en-US" dirty="0"/>
              <a:t>, </a:t>
            </a:r>
            <a:r>
              <a:rPr lang="en-US" dirty="0" err="1"/>
              <a:t>iritability</a:t>
            </a:r>
            <a:r>
              <a:rPr lang="en-US" dirty="0"/>
              <a:t>, </a:t>
            </a:r>
            <a:r>
              <a:rPr lang="en-US" dirty="0" err="1"/>
              <a:t>dysforia</a:t>
            </a:r>
            <a:endParaRPr lang="en-US" dirty="0"/>
          </a:p>
          <a:p>
            <a:r>
              <a:rPr lang="en-US" dirty="0"/>
              <a:t>Cognitive</a:t>
            </a:r>
          </a:p>
          <a:p>
            <a:pPr lvl="1"/>
            <a:r>
              <a:rPr lang="en-US" dirty="0"/>
              <a:t>increased speed vs. decreased accuracy: cognition (flight of ideas), memory (hypermnesia), speech (</a:t>
            </a:r>
            <a:r>
              <a:rPr lang="en-US" dirty="0" err="1"/>
              <a:t>pseudoincoherence</a:t>
            </a:r>
            <a:r>
              <a:rPr lang="en-US" dirty="0"/>
              <a:t>), decisions (risky)…</a:t>
            </a:r>
          </a:p>
          <a:p>
            <a:pPr lvl="1"/>
            <a:r>
              <a:rPr lang="en-US" dirty="0"/>
              <a:t>distractibility</a:t>
            </a:r>
          </a:p>
          <a:p>
            <a:pPr lvl="1"/>
            <a:r>
              <a:rPr lang="en-US" dirty="0"/>
              <a:t>inflated unrealistic self-esteem</a:t>
            </a:r>
          </a:p>
          <a:p>
            <a:r>
              <a:rPr lang="en-US" dirty="0"/>
              <a:t>Behavioral</a:t>
            </a:r>
          </a:p>
          <a:p>
            <a:pPr lvl="1"/>
            <a:r>
              <a:rPr lang="en-US" dirty="0"/>
              <a:t>hyperactivity, restlessness</a:t>
            </a:r>
          </a:p>
          <a:p>
            <a:pPr lvl="1"/>
            <a:r>
              <a:rPr lang="en-US" dirty="0"/>
              <a:t>overinvolvement – socially, sexually, occupationally…</a:t>
            </a:r>
          </a:p>
          <a:p>
            <a:r>
              <a:rPr lang="en-US" dirty="0"/>
              <a:t>Vegetative, somatic</a:t>
            </a:r>
          </a:p>
          <a:p>
            <a:pPr lvl="1"/>
            <a:r>
              <a:rPr lang="en-US" dirty="0"/>
              <a:t>insomnia (decreased need to sleep), anorexia (decreased need to eat), increased energy</a:t>
            </a:r>
          </a:p>
        </p:txBody>
      </p:sp>
      <p:sp>
        <p:nvSpPr>
          <p:cNvPr id="5" name="Zástupný symbol pro zápatí 5">
            <a:extLst>
              <a:ext uri="{FF2B5EF4-FFF2-40B4-BE49-F238E27FC236}">
                <a16:creationId xmlns:a16="http://schemas.microsoft.com/office/drawing/2014/main" id="{4DA81C8C-D4B4-F548-BFB5-32806C92BA32}"/>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22535650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8A96FD0-1F32-5A45-9195-ADC4EB68F7F3}"/>
              </a:ext>
            </a:extLst>
          </p:cNvPr>
          <p:cNvSpPr>
            <a:spLocks noGrp="1"/>
          </p:cNvSpPr>
          <p:nvPr>
            <p:ph type="title"/>
          </p:nvPr>
        </p:nvSpPr>
        <p:spPr/>
        <p:txBody>
          <a:bodyPr/>
          <a:lstStyle/>
          <a:p>
            <a:r>
              <a:rPr lang="cs-CZ" dirty="0" err="1"/>
              <a:t>Catatonia</a:t>
            </a:r>
            <a:endParaRPr lang="cs-CZ" dirty="0"/>
          </a:p>
        </p:txBody>
      </p:sp>
      <p:sp>
        <p:nvSpPr>
          <p:cNvPr id="7" name="Zástupný symbol pro zápatí 5">
            <a:extLst>
              <a:ext uri="{FF2B5EF4-FFF2-40B4-BE49-F238E27FC236}">
                <a16:creationId xmlns:a16="http://schemas.microsoft.com/office/drawing/2014/main" id="{9B2AC318-EFAA-7C4C-9C93-7CB4E0DA69F5}"/>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736503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4ECA69A-FFAB-EF49-8DAF-0CF8E00F1293}"/>
              </a:ext>
            </a:extLst>
          </p:cNvPr>
          <p:cNvSpPr>
            <a:spLocks noGrp="1"/>
          </p:cNvSpPr>
          <p:nvPr>
            <p:ph type="title"/>
          </p:nvPr>
        </p:nvSpPr>
        <p:spPr/>
        <p:txBody>
          <a:bodyPr/>
          <a:lstStyle/>
          <a:p>
            <a:r>
              <a:rPr lang="en-US" dirty="0"/>
              <a:t>Disturbance of voluntary movements</a:t>
            </a:r>
          </a:p>
        </p:txBody>
      </p:sp>
      <p:sp>
        <p:nvSpPr>
          <p:cNvPr id="6" name="Zástupný symbol pro obsah 5">
            <a:extLst>
              <a:ext uri="{FF2B5EF4-FFF2-40B4-BE49-F238E27FC236}">
                <a16:creationId xmlns:a16="http://schemas.microsoft.com/office/drawing/2014/main" id="{DC02F84E-4B43-A342-BA16-D7F6F80CD7C4}"/>
              </a:ext>
            </a:extLst>
          </p:cNvPr>
          <p:cNvSpPr>
            <a:spLocks noGrp="1"/>
          </p:cNvSpPr>
          <p:nvPr>
            <p:ph idx="1"/>
          </p:nvPr>
        </p:nvSpPr>
        <p:spPr/>
        <p:txBody>
          <a:bodyPr>
            <a:normAutofit fontScale="92500" lnSpcReduction="20000"/>
          </a:bodyPr>
          <a:lstStyle/>
          <a:p>
            <a:r>
              <a:rPr lang="en-US" dirty="0"/>
              <a:t>“Positive“</a:t>
            </a:r>
          </a:p>
          <a:p>
            <a:pPr lvl="1"/>
            <a:r>
              <a:rPr lang="en-US" dirty="0"/>
              <a:t>agitation</a:t>
            </a:r>
          </a:p>
          <a:p>
            <a:pPr lvl="1"/>
            <a:r>
              <a:rPr lang="en-US" dirty="0"/>
              <a:t>active negativism</a:t>
            </a:r>
          </a:p>
          <a:p>
            <a:pPr lvl="1"/>
            <a:r>
              <a:rPr lang="en-US" dirty="0"/>
              <a:t>mannerism (odd caricature of normal movements)</a:t>
            </a:r>
          </a:p>
          <a:p>
            <a:pPr lvl="1"/>
            <a:r>
              <a:rPr lang="en-US" dirty="0"/>
              <a:t>stereotypies (repetitive, nonsensical movements)</a:t>
            </a:r>
          </a:p>
          <a:p>
            <a:pPr lvl="1"/>
            <a:r>
              <a:rPr lang="en-US" dirty="0"/>
              <a:t>grimacing</a:t>
            </a:r>
          </a:p>
          <a:p>
            <a:pPr lvl="1"/>
            <a:r>
              <a:rPr lang="en-US" dirty="0"/>
              <a:t>echolalia, echopraxia</a:t>
            </a:r>
          </a:p>
          <a:p>
            <a:r>
              <a:rPr lang="en-US" dirty="0"/>
              <a:t>„Negative“</a:t>
            </a:r>
          </a:p>
          <a:p>
            <a:pPr lvl="1"/>
            <a:r>
              <a:rPr lang="en-US" dirty="0"/>
              <a:t>mutism</a:t>
            </a:r>
          </a:p>
          <a:p>
            <a:pPr lvl="1"/>
            <a:r>
              <a:rPr lang="en-US" dirty="0"/>
              <a:t>passive negativism</a:t>
            </a:r>
          </a:p>
          <a:p>
            <a:pPr lvl="1"/>
            <a:r>
              <a:rPr lang="en-US" dirty="0"/>
              <a:t>catalepsy (passive induction of a posture held against gravity)</a:t>
            </a:r>
          </a:p>
          <a:p>
            <a:pPr lvl="1"/>
            <a:r>
              <a:rPr lang="en-US" dirty="0"/>
              <a:t>posturing (spontaneous and active maintenance of posture against gravity)</a:t>
            </a:r>
          </a:p>
          <a:p>
            <a:pPr lvl="1"/>
            <a:r>
              <a:rPr lang="en-US" dirty="0"/>
              <a:t>waxy flexibility (slight and even resistance to positioning by examiner)</a:t>
            </a:r>
          </a:p>
          <a:p>
            <a:pPr lvl="1"/>
            <a:r>
              <a:rPr lang="en-US" dirty="0"/>
              <a:t>stupor (no psychomotor activity)</a:t>
            </a:r>
          </a:p>
        </p:txBody>
      </p:sp>
      <p:sp>
        <p:nvSpPr>
          <p:cNvPr id="7" name="Zástupný symbol pro zápatí 5">
            <a:extLst>
              <a:ext uri="{FF2B5EF4-FFF2-40B4-BE49-F238E27FC236}">
                <a16:creationId xmlns:a16="http://schemas.microsoft.com/office/drawing/2014/main" id="{A6BEE842-6840-CF49-B926-CBCC9D6B7DDD}"/>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38514032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459A317-071F-4389-B9BB-7F32F71F040C}"/>
              </a:ext>
            </a:extLst>
          </p:cNvPr>
          <p:cNvSpPr>
            <a:spLocks noGrp="1"/>
          </p:cNvSpPr>
          <p:nvPr>
            <p:ph type="title"/>
          </p:nvPr>
        </p:nvSpPr>
        <p:spPr/>
        <p:txBody>
          <a:bodyPr/>
          <a:lstStyle/>
          <a:p>
            <a:r>
              <a:rPr lang="en-US"/>
              <a:t>Next steps – clinical vignettes</a:t>
            </a:r>
            <a:endParaRPr lang="cs-CZ"/>
          </a:p>
        </p:txBody>
      </p:sp>
      <p:sp>
        <p:nvSpPr>
          <p:cNvPr id="4" name="Zástupný obsah 3">
            <a:extLst>
              <a:ext uri="{FF2B5EF4-FFF2-40B4-BE49-F238E27FC236}">
                <a16:creationId xmlns:a16="http://schemas.microsoft.com/office/drawing/2014/main" id="{4945842B-E130-4E28-82F1-DFEDE3FD795A}"/>
              </a:ext>
            </a:extLst>
          </p:cNvPr>
          <p:cNvSpPr>
            <a:spLocks noGrp="1"/>
          </p:cNvSpPr>
          <p:nvPr>
            <p:ph idx="1"/>
          </p:nvPr>
        </p:nvSpPr>
        <p:spPr/>
        <p:txBody>
          <a:bodyPr/>
          <a:lstStyle/>
          <a:p>
            <a:r>
              <a:rPr lang="en-US"/>
              <a:t>Have a look at videos:</a:t>
            </a:r>
          </a:p>
          <a:p>
            <a:pPr lvl="1"/>
            <a:r>
              <a:rPr lang="en-US"/>
              <a:t>Depression: </a:t>
            </a:r>
            <a:r>
              <a:rPr lang="cs-CZ">
                <a:hlinkClick r:id="rId2"/>
              </a:rPr>
              <a:t>https://www.youtube.com/watch?v=4YhpWZCdiZc</a:t>
            </a:r>
            <a:endParaRPr lang="en-US"/>
          </a:p>
          <a:p>
            <a:pPr lvl="1"/>
            <a:r>
              <a:rPr lang="en-US"/>
              <a:t>Mania: </a:t>
            </a:r>
            <a:r>
              <a:rPr lang="cs-CZ">
                <a:hlinkClick r:id="rId3"/>
              </a:rPr>
              <a:t>https://www.youtube.com/watch?v=zA-fqvC02oM</a:t>
            </a:r>
            <a:endParaRPr lang="en-US"/>
          </a:p>
          <a:p>
            <a:pPr lvl="1"/>
            <a:r>
              <a:rPr lang="en-US"/>
              <a:t>Hallucinations: </a:t>
            </a:r>
            <a:r>
              <a:rPr lang="cs-CZ">
                <a:hlinkClick r:id="rId4"/>
              </a:rPr>
              <a:t>https://www.youtube.com/watch?v=0tn8xLQY53U</a:t>
            </a:r>
            <a:endParaRPr lang="en-US"/>
          </a:p>
          <a:p>
            <a:pPr lvl="1"/>
            <a:r>
              <a:rPr lang="en-US"/>
              <a:t>Hallucinations and delusions: </a:t>
            </a:r>
            <a:r>
              <a:rPr lang="cs-CZ">
                <a:hlinkClick r:id="rId5"/>
              </a:rPr>
              <a:t>https://www.youtube.com/watch?v=ZB28gfSmz1Y</a:t>
            </a:r>
            <a:endParaRPr lang="en-US"/>
          </a:p>
          <a:p>
            <a:pPr lvl="1"/>
            <a:r>
              <a:rPr lang="en-US"/>
              <a:t>Delirium: </a:t>
            </a:r>
            <a:r>
              <a:rPr lang="cs-CZ">
                <a:hlinkClick r:id="rId6"/>
              </a:rPr>
              <a:t>https://www.youtube.com/watch?v=lJH1AoVuVS0</a:t>
            </a:r>
            <a:endParaRPr lang="en-US"/>
          </a:p>
          <a:p>
            <a:pPr lvl="1"/>
            <a:r>
              <a:rPr lang="en-US"/>
              <a:t>Delirium: </a:t>
            </a:r>
            <a:r>
              <a:rPr lang="cs-CZ">
                <a:hlinkClick r:id="rId7"/>
              </a:rPr>
              <a:t>https://www.youtube.com/watch?v=hwz9M2jZi_o</a:t>
            </a:r>
            <a:endParaRPr lang="en-US"/>
          </a:p>
          <a:p>
            <a:pPr lvl="1"/>
            <a:r>
              <a:rPr lang="en-US"/>
              <a:t>Anxiety: </a:t>
            </a:r>
            <a:r>
              <a:rPr lang="cs-CZ">
                <a:hlinkClick r:id="rId8"/>
              </a:rPr>
              <a:t>https://www.youtube.com/watch?v=Ii2FHbtVJzc</a:t>
            </a:r>
            <a:endParaRPr lang="en-US"/>
          </a:p>
          <a:p>
            <a:pPr lvl="1"/>
            <a:r>
              <a:rPr lang="en-US"/>
              <a:t>Panic attack: </a:t>
            </a:r>
            <a:r>
              <a:rPr lang="cs-CZ">
                <a:hlinkClick r:id="rId9"/>
              </a:rPr>
              <a:t>https://www.youtube.com/watch?v=9YaS_4tXBNU</a:t>
            </a:r>
            <a:endParaRPr lang="en-US"/>
          </a:p>
          <a:p>
            <a:pPr lvl="1"/>
            <a:r>
              <a:rPr lang="en-US"/>
              <a:t>Catatonia: </a:t>
            </a:r>
            <a:r>
              <a:rPr lang="cs-CZ">
                <a:hlinkClick r:id="rId10"/>
              </a:rPr>
              <a:t>https://www.youtube.com/watch?v=_s1lzxHRO4U</a:t>
            </a:r>
            <a:endParaRPr lang="en-US"/>
          </a:p>
          <a:p>
            <a:pPr lvl="1"/>
            <a:r>
              <a:rPr lang="en-US"/>
              <a:t>Obsessions, Compulsions: </a:t>
            </a:r>
            <a:r>
              <a:rPr lang="cs-CZ">
                <a:hlinkClick r:id="rId11"/>
              </a:rPr>
              <a:t>https://www.youtube.com/watch?v=xMwOLoPFKlM</a:t>
            </a:r>
            <a:endParaRPr lang="en-US"/>
          </a:p>
          <a:p>
            <a:pPr lvl="1"/>
            <a:r>
              <a:rPr lang="en-US"/>
              <a:t>Obsessions, Compulsions: </a:t>
            </a:r>
            <a:r>
              <a:rPr lang="cs-CZ">
                <a:hlinkClick r:id="rId12"/>
              </a:rPr>
              <a:t>https://www.youtube.com/watch?v=syM6XYzht20</a:t>
            </a:r>
            <a:endParaRPr lang="en-US"/>
          </a:p>
          <a:p>
            <a:pPr lvl="1"/>
            <a:r>
              <a:rPr lang="en-US"/>
              <a:t>Conversion: </a:t>
            </a:r>
            <a:r>
              <a:rPr lang="cs-CZ">
                <a:hlinkClick r:id="rId13"/>
              </a:rPr>
              <a:t>https://www.youtube.com/watch?v=_jOuqAcgMrA</a:t>
            </a:r>
            <a:endParaRPr lang="en-US"/>
          </a:p>
          <a:p>
            <a:pPr lvl="1"/>
            <a:r>
              <a:rPr lang="en-US"/>
              <a:t>Suicide: </a:t>
            </a:r>
            <a:r>
              <a:rPr lang="cs-CZ">
                <a:hlinkClick r:id="rId14"/>
              </a:rPr>
              <a:t>https://www.youtube.com/watch?v=A-m_aIQfXZA</a:t>
            </a:r>
            <a:endParaRPr lang="cs-CZ"/>
          </a:p>
        </p:txBody>
      </p:sp>
    </p:spTree>
    <p:extLst>
      <p:ext uri="{BB962C8B-B14F-4D97-AF65-F5344CB8AC3E}">
        <p14:creationId xmlns:p14="http://schemas.microsoft.com/office/powerpoint/2010/main" val="21600715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024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F5038703-C1CF-2C46-BA2F-D5F06BB3AA21}"/>
              </a:ext>
            </a:extLst>
          </p:cNvPr>
          <p:cNvSpPr>
            <a:spLocks noGrp="1"/>
          </p:cNvSpPr>
          <p:nvPr>
            <p:ph type="title"/>
          </p:nvPr>
        </p:nvSpPr>
        <p:spPr/>
        <p:txBody>
          <a:bodyPr/>
          <a:lstStyle/>
          <a:p>
            <a:r>
              <a:rPr lang="cs-CZ" dirty="0" err="1"/>
              <a:t>Perception</a:t>
            </a:r>
            <a:endParaRPr lang="cs-CZ" dirty="0"/>
          </a:p>
        </p:txBody>
      </p:sp>
      <p:sp>
        <p:nvSpPr>
          <p:cNvPr id="7" name="Zástupný symbol pro zápatí 5">
            <a:extLst>
              <a:ext uri="{FF2B5EF4-FFF2-40B4-BE49-F238E27FC236}">
                <a16:creationId xmlns:a16="http://schemas.microsoft.com/office/drawing/2014/main" id="{61020B04-34FD-254E-A1B6-F86314BC6C3F}"/>
              </a:ext>
            </a:extLst>
          </p:cNvPr>
          <p:cNvSpPr>
            <a:spLocks noGrp="1"/>
          </p:cNvSpPr>
          <p:nvPr>
            <p:ph type="ftr" sz="quarter" idx="10"/>
          </p:nvPr>
        </p:nvSpPr>
        <p:spPr>
          <a:xfrm>
            <a:off x="720000" y="6228000"/>
            <a:ext cx="7920000" cy="252000"/>
          </a:xfrm>
        </p:spPr>
        <p:txBody>
          <a:bodyPr/>
          <a:lstStyle/>
          <a:p>
            <a:r>
              <a:rPr lang="cs-CZ" dirty="0"/>
              <a:t>Prof. MUDr. Tomáš Kašpárek, Ph.D.</a:t>
            </a:r>
          </a:p>
        </p:txBody>
      </p:sp>
    </p:spTree>
    <p:extLst>
      <p:ext uri="{BB962C8B-B14F-4D97-AF65-F5344CB8AC3E}">
        <p14:creationId xmlns:p14="http://schemas.microsoft.com/office/powerpoint/2010/main" val="426208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AA069D9-1A74-4D28-8C92-A66AC6BAF69E}"/>
              </a:ext>
            </a:extLst>
          </p:cNvPr>
          <p:cNvSpPr>
            <a:spLocks noGrp="1"/>
          </p:cNvSpPr>
          <p:nvPr>
            <p:ph type="title"/>
          </p:nvPr>
        </p:nvSpPr>
        <p:spPr/>
        <p:txBody>
          <a:bodyPr/>
          <a:lstStyle/>
          <a:p>
            <a:r>
              <a:rPr lang="en-US"/>
              <a:t>Perception</a:t>
            </a:r>
            <a:endParaRPr lang="cs-CZ"/>
          </a:p>
        </p:txBody>
      </p:sp>
      <p:sp>
        <p:nvSpPr>
          <p:cNvPr id="4" name="Zástupný obsah 3">
            <a:extLst>
              <a:ext uri="{FF2B5EF4-FFF2-40B4-BE49-F238E27FC236}">
                <a16:creationId xmlns:a16="http://schemas.microsoft.com/office/drawing/2014/main" id="{6873E6FA-C33A-400E-85C6-2F23C8A76303}"/>
              </a:ext>
            </a:extLst>
          </p:cNvPr>
          <p:cNvSpPr>
            <a:spLocks noGrp="1"/>
          </p:cNvSpPr>
          <p:nvPr>
            <p:ph idx="1"/>
          </p:nvPr>
        </p:nvSpPr>
        <p:spPr/>
        <p:txBody>
          <a:bodyPr/>
          <a:lstStyle/>
          <a:p>
            <a:r>
              <a:rPr lang="en-US"/>
              <a:t>Illusions - distortions</a:t>
            </a:r>
          </a:p>
          <a:p>
            <a:r>
              <a:rPr lang="en-US"/>
              <a:t>Hallucinations – absence of stimuli</a:t>
            </a:r>
          </a:p>
          <a:p>
            <a:pPr lvl="1"/>
            <a:r>
              <a:rPr lang="en-US"/>
              <a:t>Sensory modality</a:t>
            </a:r>
          </a:p>
          <a:p>
            <a:pPr lvl="2"/>
            <a:r>
              <a:rPr lang="en-US"/>
              <a:t>Auditory: 3</a:t>
            </a:r>
            <a:r>
              <a:rPr lang="en-US" baseline="30000"/>
              <a:t>rd</a:t>
            </a:r>
            <a:r>
              <a:rPr lang="en-US"/>
              <a:t> person perspective, commenting, imperative, contrary</a:t>
            </a:r>
          </a:p>
          <a:p>
            <a:pPr lvl="2"/>
            <a:r>
              <a:rPr lang="en-US"/>
              <a:t>Visual: simple (flashes…), complex scenes, </a:t>
            </a:r>
            <a:r>
              <a:rPr lang="en-US" err="1"/>
              <a:t>microzoopsia</a:t>
            </a:r>
            <a:r>
              <a:rPr lang="en-US"/>
              <a:t>…</a:t>
            </a:r>
          </a:p>
          <a:p>
            <a:pPr lvl="2"/>
            <a:r>
              <a:rPr lang="en-US"/>
              <a:t>Tactile, Gustatory, Olfactory, Movements</a:t>
            </a:r>
          </a:p>
          <a:p>
            <a:pPr lvl="1"/>
            <a:r>
              <a:rPr lang="en-US"/>
              <a:t>Intrapsychic hallucinations (see delusions of control)</a:t>
            </a:r>
          </a:p>
          <a:p>
            <a:pPr lvl="2"/>
            <a:r>
              <a:rPr lang="en-US"/>
              <a:t>Thought broadcasting, thought imputation/amputation, thought echo’s </a:t>
            </a:r>
          </a:p>
          <a:p>
            <a:pPr lvl="1"/>
            <a:r>
              <a:rPr lang="en-US"/>
              <a:t>Location/source of hallucinations – inadequate (from a teeth, toe…)</a:t>
            </a:r>
            <a:endParaRPr lang="cs-CZ"/>
          </a:p>
        </p:txBody>
      </p:sp>
      <p:sp>
        <p:nvSpPr>
          <p:cNvPr id="5" name="Zástupný symbol pro zápatí 5">
            <a:extLst>
              <a:ext uri="{FF2B5EF4-FFF2-40B4-BE49-F238E27FC236}">
                <a16:creationId xmlns:a16="http://schemas.microsoft.com/office/drawing/2014/main" id="{1C09577F-0731-234B-835B-D1FE41054CA1}"/>
              </a:ext>
            </a:extLst>
          </p:cNvPr>
          <p:cNvSpPr>
            <a:spLocks noGrp="1"/>
          </p:cNvSpPr>
          <p:nvPr>
            <p:ph type="ftr" sz="quarter" idx="10"/>
          </p:nvPr>
        </p:nvSpPr>
        <p:spPr>
          <a:xfrm>
            <a:off x="720000" y="6253400"/>
            <a:ext cx="7920000" cy="252000"/>
          </a:xfrm>
        </p:spPr>
        <p:txBody>
          <a:bodyPr/>
          <a:lstStyle/>
          <a:p>
            <a:r>
              <a:rPr lang="cs-CZ"/>
              <a:t>Prof. MUDr. Tomáš Kašpárek, Ph.D.</a:t>
            </a:r>
          </a:p>
        </p:txBody>
      </p:sp>
    </p:spTree>
    <p:extLst>
      <p:ext uri="{BB962C8B-B14F-4D97-AF65-F5344CB8AC3E}">
        <p14:creationId xmlns:p14="http://schemas.microsoft.com/office/powerpoint/2010/main" val="685752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FEB384-27B7-5849-B896-FD0C2A81D363}"/>
              </a:ext>
            </a:extLst>
          </p:cNvPr>
          <p:cNvSpPr>
            <a:spLocks noGrp="1" noRot="1" noChangeArrowheads="1"/>
          </p:cNvSpPr>
          <p:nvPr>
            <p:ph type="title"/>
          </p:nvPr>
        </p:nvSpPr>
        <p:spPr/>
        <p:txBody>
          <a:bodyPr/>
          <a:lstStyle/>
          <a:p>
            <a:pPr marL="9525" fontAlgn="auto">
              <a:spcAft>
                <a:spcPts val="0"/>
              </a:spcAft>
              <a:defRPr/>
            </a:pPr>
            <a:r>
              <a:rPr lang="en-GB"/>
              <a:t>Abnormal autonomy</a:t>
            </a:r>
          </a:p>
        </p:txBody>
      </p:sp>
      <p:sp>
        <p:nvSpPr>
          <p:cNvPr id="36867" name="Rectangle 3">
            <a:extLst>
              <a:ext uri="{FF2B5EF4-FFF2-40B4-BE49-F238E27FC236}">
                <a16:creationId xmlns:a16="http://schemas.microsoft.com/office/drawing/2014/main" id="{619401F7-CD84-6A47-9A73-5CC965EF84B1}"/>
              </a:ext>
            </a:extLst>
          </p:cNvPr>
          <p:cNvSpPr>
            <a:spLocks noGrp="1" noRot="1" noChangeArrowheads="1"/>
          </p:cNvSpPr>
          <p:nvPr>
            <p:ph idx="1"/>
          </p:nvPr>
        </p:nvSpPr>
        <p:spPr/>
        <p:txBody>
          <a:bodyPr>
            <a:normAutofit/>
          </a:bodyPr>
          <a:lstStyle/>
          <a:p>
            <a:pPr marL="0" indent="0" fontAlgn="auto">
              <a:spcAft>
                <a:spcPts val="0"/>
              </a:spcAft>
              <a:buNone/>
              <a:defRPr/>
            </a:pPr>
            <a:r>
              <a:rPr lang="en-GB" altLang="cs-CZ"/>
              <a:t>Auditory hallucinations associated with the activation of T-P and F cortex</a:t>
            </a:r>
          </a:p>
        </p:txBody>
      </p:sp>
      <p:pic>
        <p:nvPicPr>
          <p:cNvPr id="43012" name="Picture 5">
            <a:extLst>
              <a:ext uri="{FF2B5EF4-FFF2-40B4-BE49-F238E27FC236}">
                <a16:creationId xmlns:a16="http://schemas.microsoft.com/office/drawing/2014/main" id="{F94C6AB7-EB60-184F-911B-97B7185688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2906004"/>
            <a:ext cx="31877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6">
            <a:extLst>
              <a:ext uri="{FF2B5EF4-FFF2-40B4-BE49-F238E27FC236}">
                <a16:creationId xmlns:a16="http://schemas.microsoft.com/office/drawing/2014/main" id="{5CB56EBD-590D-834A-A880-B1AEDFD90B38}"/>
              </a:ext>
            </a:extLst>
          </p:cNvPr>
          <p:cNvSpPr txBox="1">
            <a:spLocks noChangeArrowheads="1"/>
          </p:cNvSpPr>
          <p:nvPr/>
        </p:nvSpPr>
        <p:spPr bwMode="auto">
          <a:xfrm>
            <a:off x="7608889" y="6361990"/>
            <a:ext cx="15843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1200"/>
              <a:t>Hoffman et al., 2007</a:t>
            </a:r>
          </a:p>
        </p:txBody>
      </p:sp>
      <p:sp>
        <p:nvSpPr>
          <p:cNvPr id="6" name="Zástupný symbol pro zápatí 5">
            <a:extLst>
              <a:ext uri="{FF2B5EF4-FFF2-40B4-BE49-F238E27FC236}">
                <a16:creationId xmlns:a16="http://schemas.microsoft.com/office/drawing/2014/main" id="{B70437DA-342E-AC45-AAB4-716171E0A8E5}"/>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374884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0153F65-A529-7D4A-AA63-2F28B675256C}"/>
              </a:ext>
            </a:extLst>
          </p:cNvPr>
          <p:cNvSpPr>
            <a:spLocks noGrp="1" noRot="1" noChangeArrowheads="1"/>
          </p:cNvSpPr>
          <p:nvPr>
            <p:ph type="title"/>
          </p:nvPr>
        </p:nvSpPr>
        <p:spPr/>
        <p:txBody>
          <a:bodyPr/>
          <a:lstStyle/>
          <a:p>
            <a:pPr marL="9525" fontAlgn="auto">
              <a:spcAft>
                <a:spcPts val="0"/>
              </a:spcAft>
              <a:defRPr/>
            </a:pPr>
            <a:r>
              <a:rPr lang="en-GB"/>
              <a:t>Abnormal coordination of sensorimotor cortex</a:t>
            </a:r>
          </a:p>
        </p:txBody>
      </p:sp>
      <p:sp>
        <p:nvSpPr>
          <p:cNvPr id="41987" name="Rectangle 3">
            <a:extLst>
              <a:ext uri="{FF2B5EF4-FFF2-40B4-BE49-F238E27FC236}">
                <a16:creationId xmlns:a16="http://schemas.microsoft.com/office/drawing/2014/main" id="{D619843B-28CB-284E-B82B-A8A90DA07D2A}"/>
              </a:ext>
            </a:extLst>
          </p:cNvPr>
          <p:cNvSpPr>
            <a:spLocks noGrp="1" noRot="1" noChangeArrowheads="1"/>
          </p:cNvSpPr>
          <p:nvPr>
            <p:ph idx="1"/>
          </p:nvPr>
        </p:nvSpPr>
        <p:spPr>
          <a:xfrm>
            <a:off x="720000" y="1792482"/>
            <a:ext cx="6137824" cy="4738943"/>
          </a:xfrm>
        </p:spPr>
        <p:txBody>
          <a:bodyPr/>
          <a:lstStyle/>
          <a:p>
            <a:pPr eaLnBrk="1" hangingPunct="1">
              <a:lnSpc>
                <a:spcPct val="80000"/>
              </a:lnSpc>
            </a:pPr>
            <a:r>
              <a:rPr lang="en-GB" altLang="cs-CZ" sz="2400"/>
              <a:t>Corollary discharge: </a:t>
            </a:r>
          </a:p>
          <a:p>
            <a:pPr lvl="1">
              <a:lnSpc>
                <a:spcPct val="80000"/>
              </a:lnSpc>
            </a:pPr>
            <a:r>
              <a:rPr lang="en-GB" altLang="cs-CZ" sz="2400"/>
              <a:t>a copy of the motor plan sent to the sensory cortex (</a:t>
            </a:r>
            <a:r>
              <a:rPr lang="cs-CZ" altLang="cs-CZ" sz="2400"/>
              <a:t>“</a:t>
            </a:r>
            <a:r>
              <a:rPr lang="en-GB" altLang="cs-CZ" sz="2400"/>
              <a:t>efference copy</a:t>
            </a:r>
            <a:r>
              <a:rPr lang="cs-CZ" altLang="cs-CZ" sz="2400"/>
              <a:t>”</a:t>
            </a:r>
            <a:r>
              <a:rPr lang="en-GB" altLang="cs-CZ" sz="2400"/>
              <a:t>) </a:t>
            </a:r>
          </a:p>
          <a:p>
            <a:pPr lvl="1">
              <a:lnSpc>
                <a:spcPct val="80000"/>
              </a:lnSpc>
            </a:pPr>
            <a:r>
              <a:rPr lang="en-GB" altLang="cs-CZ" sz="2400"/>
              <a:t>the ensuing perception pattern recognized as resulting from a self-generated action</a:t>
            </a:r>
          </a:p>
          <a:p>
            <a:pPr marL="324000" lvl="1" indent="0">
              <a:lnSpc>
                <a:spcPct val="80000"/>
              </a:lnSpc>
              <a:buNone/>
            </a:pPr>
            <a:endParaRPr lang="en-GB" altLang="cs-CZ" sz="2400"/>
          </a:p>
          <a:p>
            <a:pPr marL="324000" lvl="1" indent="0">
              <a:lnSpc>
                <a:spcPct val="80000"/>
              </a:lnSpc>
              <a:buNone/>
            </a:pPr>
            <a:r>
              <a:rPr lang="en-GB" altLang="cs-CZ" sz="2400"/>
              <a:t>…we are not able to tickle ourselves...</a:t>
            </a:r>
          </a:p>
          <a:p>
            <a:pPr eaLnBrk="1" hangingPunct="1">
              <a:lnSpc>
                <a:spcPct val="80000"/>
              </a:lnSpc>
            </a:pPr>
            <a:endParaRPr lang="en-GB" altLang="cs-CZ" sz="2400"/>
          </a:p>
          <a:p>
            <a:pPr eaLnBrk="1" hangingPunct="1">
              <a:lnSpc>
                <a:spcPct val="80000"/>
              </a:lnSpc>
            </a:pPr>
            <a:r>
              <a:rPr lang="en-GB" altLang="cs-CZ" sz="2400"/>
              <a:t>Absence of the “efference copy” in the sensory cortex = perception of exogenous origin</a:t>
            </a:r>
          </a:p>
          <a:p>
            <a:pPr eaLnBrk="1" hangingPunct="1">
              <a:lnSpc>
                <a:spcPct val="80000"/>
              </a:lnSpc>
            </a:pPr>
            <a:endParaRPr lang="en-GB" altLang="cs-CZ" sz="2400"/>
          </a:p>
          <a:p>
            <a:pPr eaLnBrk="1" hangingPunct="1">
              <a:lnSpc>
                <a:spcPct val="80000"/>
              </a:lnSpc>
            </a:pPr>
            <a:r>
              <a:rPr lang="en-GB" altLang="cs-CZ" sz="2400"/>
              <a:t>Schizophrenia: inner voice = hallucinations</a:t>
            </a:r>
          </a:p>
        </p:txBody>
      </p:sp>
      <p:pic>
        <p:nvPicPr>
          <p:cNvPr id="41988" name="Picture 6">
            <a:extLst>
              <a:ext uri="{FF2B5EF4-FFF2-40B4-BE49-F238E27FC236}">
                <a16:creationId xmlns:a16="http://schemas.microsoft.com/office/drawing/2014/main" id="{E2BB1E8A-9AE9-5E43-8118-F4ABE8CCBB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824" y="1577430"/>
            <a:ext cx="3860800" cy="363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Text Box 7">
            <a:extLst>
              <a:ext uri="{FF2B5EF4-FFF2-40B4-BE49-F238E27FC236}">
                <a16:creationId xmlns:a16="http://schemas.microsoft.com/office/drawing/2014/main" id="{61EE304D-FB33-4047-9FA3-35602EDD9752}"/>
              </a:ext>
            </a:extLst>
          </p:cNvPr>
          <p:cNvSpPr txBox="1">
            <a:spLocks noChangeArrowheads="1"/>
          </p:cNvSpPr>
          <p:nvPr/>
        </p:nvSpPr>
        <p:spPr bwMode="auto">
          <a:xfrm>
            <a:off x="7082951" y="6302376"/>
            <a:ext cx="35301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1200"/>
              <a:t>Ford et al., 2001; Ford and </a:t>
            </a:r>
            <a:r>
              <a:rPr lang="cs-CZ" altLang="cs-CZ" sz="1200" err="1"/>
              <a:t>Mathalon</a:t>
            </a:r>
            <a:r>
              <a:rPr lang="cs-CZ" altLang="cs-CZ" sz="1200"/>
              <a:t>, 2004; 2005</a:t>
            </a:r>
          </a:p>
        </p:txBody>
      </p:sp>
      <p:sp>
        <p:nvSpPr>
          <p:cNvPr id="6" name="Zástupný symbol pro zápatí 5">
            <a:extLst>
              <a:ext uri="{FF2B5EF4-FFF2-40B4-BE49-F238E27FC236}">
                <a16:creationId xmlns:a16="http://schemas.microsoft.com/office/drawing/2014/main" id="{F0F1B923-547E-304B-8ACD-3539F2C464AB}"/>
              </a:ext>
            </a:extLst>
          </p:cNvPr>
          <p:cNvSpPr>
            <a:spLocks noGrp="1"/>
          </p:cNvSpPr>
          <p:nvPr>
            <p:ph type="ftr" sz="quarter" idx="10"/>
          </p:nvPr>
        </p:nvSpPr>
        <p:spPr>
          <a:xfrm>
            <a:off x="720000" y="6228000"/>
            <a:ext cx="7920000" cy="252000"/>
          </a:xfrm>
        </p:spPr>
        <p:txBody>
          <a:bodyPr/>
          <a:lstStyle/>
          <a:p>
            <a:r>
              <a:rPr lang="cs-CZ"/>
              <a:t>Prof. MUDr. Tomáš Kašpárek, Ph.D.</a:t>
            </a:r>
          </a:p>
        </p:txBody>
      </p:sp>
    </p:spTree>
    <p:extLst>
      <p:ext uri="{BB962C8B-B14F-4D97-AF65-F5344CB8AC3E}">
        <p14:creationId xmlns:p14="http://schemas.microsoft.com/office/powerpoint/2010/main" val="73706821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V_LF.pptm" id="{22DA8D62-2DA7-49E9-AB36-5C3C2F00F6FF}" vid="{D45825EE-BE0A-4645-A9D3-C0D0306E0BF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PV_LF</Template>
  <TotalTime>547</TotalTime>
  <Words>3508</Words>
  <Application>Microsoft Macintosh PowerPoint</Application>
  <PresentationFormat>Širokoúhlá obrazovka</PresentationFormat>
  <Paragraphs>480</Paragraphs>
  <Slides>57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57</vt:i4>
      </vt:variant>
    </vt:vector>
  </HeadingPairs>
  <TitlesOfParts>
    <vt:vector size="62" baseType="lpstr">
      <vt:lpstr>Arial</vt:lpstr>
      <vt:lpstr>Monotype Sorts</vt:lpstr>
      <vt:lpstr>Tahoma</vt:lpstr>
      <vt:lpstr>Wingdings</vt:lpstr>
      <vt:lpstr>Prezentace_MU_CZ</vt:lpstr>
      <vt:lpstr>Psychopathology </vt:lpstr>
      <vt:lpstr>Outline</vt:lpstr>
      <vt:lpstr>Aim – learning outcomes</vt:lpstr>
      <vt:lpstr>Norm and pathology</vt:lpstr>
      <vt:lpstr>Domains of psychopathology</vt:lpstr>
      <vt:lpstr>Perception</vt:lpstr>
      <vt:lpstr>Perception</vt:lpstr>
      <vt:lpstr>Abnormal autonomy</vt:lpstr>
      <vt:lpstr>Abnormal coordination of sensorimotor cortex</vt:lpstr>
      <vt:lpstr>Thought disorders</vt:lpstr>
      <vt:lpstr>Quantitative disturbances: Speed</vt:lpstr>
      <vt:lpstr>Quantitative disturbances: Structure</vt:lpstr>
      <vt:lpstr>Impairement of associations/abstract thinking - semanting priming</vt:lpstr>
      <vt:lpstr>Prezentace aplikace PowerPoint</vt:lpstr>
      <vt:lpstr>Semantic priming and Formal Thought Disorder</vt:lpstr>
      <vt:lpstr>Qualitative disturbances:   content of thoughts, believes</vt:lpstr>
      <vt:lpstr>Delusions</vt:lpstr>
      <vt:lpstr>Prezentace aplikace PowerPoint</vt:lpstr>
      <vt:lpstr>Prezentace aplikace PowerPoint</vt:lpstr>
      <vt:lpstr>Prezentace aplikace PowerPoint</vt:lpstr>
      <vt:lpstr>Prezentace aplikace PowerPoint</vt:lpstr>
      <vt:lpstr>Mesolimbic DA hyperactivity = psychosis</vt:lpstr>
      <vt:lpstr>D2R blockade = antipsychotic</vt:lpstr>
      <vt:lpstr>Melancholic delusions (depressive)</vt:lpstr>
      <vt:lpstr>Delusions of grandeur (manic)</vt:lpstr>
      <vt:lpstr>Paranoid Delusions</vt:lpstr>
      <vt:lpstr>Delusions of control</vt:lpstr>
      <vt:lpstr>Obsession</vt:lpstr>
      <vt:lpstr>Function of the brain in OCD</vt:lpstr>
      <vt:lpstr>Functional implication</vt:lpstr>
      <vt:lpstr>Other disturbances of content of thoughts</vt:lpstr>
      <vt:lpstr>Memory</vt:lpstr>
      <vt:lpstr>„Life cycle“ of a memory trace</vt:lpstr>
      <vt:lpstr>„Quantitative“ dysfunctions</vt:lpstr>
      <vt:lpstr>Imaging repressed memories</vt:lpstr>
      <vt:lpstr>Assessment of life events and fMRI</vt:lpstr>
      <vt:lpstr>Findings</vt:lpstr>
      <vt:lpstr>„Qualitative“ dysfunctions</vt:lpstr>
      <vt:lpstr>Dementia</vt:lpstr>
      <vt:lpstr>Dementia – General cognitive dysfunction</vt:lpstr>
      <vt:lpstr>Amnestic disorders</vt:lpstr>
      <vt:lpstr>Characteristics</vt:lpstr>
      <vt:lpstr>Etiology</vt:lpstr>
      <vt:lpstr>Clinical notes</vt:lpstr>
      <vt:lpstr>Delirium</vt:lpstr>
      <vt:lpstr>Characteristics</vt:lpstr>
      <vt:lpstr>Disturbances of emotions</vt:lpstr>
      <vt:lpstr>Emotions - terminology</vt:lpstr>
      <vt:lpstr>Disturbances of emotions</vt:lpstr>
      <vt:lpstr>Disturbances of affects</vt:lpstr>
      <vt:lpstr>Disturbances of moods</vt:lpstr>
      <vt:lpstr>Depression - syndrom</vt:lpstr>
      <vt:lpstr>Mania - syndrom</vt:lpstr>
      <vt:lpstr>Catatonia</vt:lpstr>
      <vt:lpstr>Disturbance of voluntary movements</vt:lpstr>
      <vt:lpstr>Next steps – clinical vignettes</vt:lpstr>
      <vt:lpstr>Prezentace aplikace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Psychopathology </dc:title>
  <dc:creator>Tomáš Kašpárek</dc:creator>
  <cp:lastModifiedBy>Tomáš Kašpárek</cp:lastModifiedBy>
  <cp:revision>54</cp:revision>
  <cp:lastPrinted>1601-01-01T00:00:00Z</cp:lastPrinted>
  <dcterms:created xsi:type="dcterms:W3CDTF">2019-11-29T08:25:37Z</dcterms:created>
  <dcterms:modified xsi:type="dcterms:W3CDTF">2019-12-01T13:34:45Z</dcterms:modified>
</cp:coreProperties>
</file>