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9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1.xml" ContentType="application/vnd.openxmlformats-officedocument.presentationml.notesSlide+xml"/>
  <Override PartName="/ppt/tags/tag47.xml" ContentType="application/vnd.openxmlformats-officedocument.presentationml.tags+xml"/>
  <Override PartName="/ppt/notesSlides/notesSlide42.xml" ContentType="application/vnd.openxmlformats-officedocument.presentationml.notesSlide+xml"/>
  <Override PartName="/ppt/tags/tag48.xml" ContentType="application/vnd.openxmlformats-officedocument.presentationml.tags+xml"/>
  <Override PartName="/ppt/notesSlides/notesSlide43.xml" ContentType="application/vnd.openxmlformats-officedocument.presentationml.notesSlide+xml"/>
  <Override PartName="/ppt/tags/tag49.xml" ContentType="application/vnd.openxmlformats-officedocument.presentationml.tags+xml"/>
  <Override PartName="/ppt/notesSlides/notesSlide44.xml" ContentType="application/vnd.openxmlformats-officedocument.presentationml.notesSlide+xml"/>
  <Override PartName="/ppt/tags/tag50.xml" ContentType="application/vnd.openxmlformats-officedocument.presentationml.tags+xml"/>
  <Override PartName="/ppt/notesSlides/notesSlide45.xml" ContentType="application/vnd.openxmlformats-officedocument.presentationml.notesSlide+xml"/>
  <Override PartName="/ppt/tags/tag51.xml" ContentType="application/vnd.openxmlformats-officedocument.presentationml.tags+xml"/>
  <Override PartName="/ppt/notesSlides/notesSlide46.xml" ContentType="application/vnd.openxmlformats-officedocument.presentationml.notesSlide+xml"/>
  <Override PartName="/ppt/tags/tag52.xml" ContentType="application/vnd.openxmlformats-officedocument.presentationml.tags+xml"/>
  <Override PartName="/ppt/notesSlides/notesSlide47.xml" ContentType="application/vnd.openxmlformats-officedocument.presentationml.notesSlide+xml"/>
  <Override PartName="/ppt/tags/tag53.xml" ContentType="application/vnd.openxmlformats-officedocument.presentationml.tags+xml"/>
  <Override PartName="/ppt/notesSlides/notesSlide48.xml" ContentType="application/vnd.openxmlformats-officedocument.presentationml.notesSlide+xml"/>
  <Override PartName="/ppt/tags/tag54.xml" ContentType="application/vnd.openxmlformats-officedocument.presentationml.tags+xml"/>
  <Override PartName="/ppt/notesSlides/notesSlide49.xml" ContentType="application/vnd.openxmlformats-officedocument.presentationml.notesSlide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8"/>
  </p:notesMasterIdLst>
  <p:sldIdLst>
    <p:sldId id="1049" r:id="rId2"/>
    <p:sldId id="1254" r:id="rId3"/>
    <p:sldId id="1255" r:id="rId4"/>
    <p:sldId id="1259" r:id="rId5"/>
    <p:sldId id="1290" r:id="rId6"/>
    <p:sldId id="1316" r:id="rId7"/>
    <p:sldId id="1250" r:id="rId8"/>
    <p:sldId id="1262" r:id="rId9"/>
    <p:sldId id="1293" r:id="rId10"/>
    <p:sldId id="1324" r:id="rId11"/>
    <p:sldId id="1295" r:id="rId12"/>
    <p:sldId id="1359" r:id="rId13"/>
    <p:sldId id="1360" r:id="rId14"/>
    <p:sldId id="1350" r:id="rId15"/>
    <p:sldId id="1368" r:id="rId16"/>
    <p:sldId id="1373" r:id="rId17"/>
    <p:sldId id="1351" r:id="rId18"/>
    <p:sldId id="1352" r:id="rId19"/>
    <p:sldId id="1340" r:id="rId20"/>
    <p:sldId id="1341" r:id="rId21"/>
    <p:sldId id="1342" r:id="rId22"/>
    <p:sldId id="1343" r:id="rId23"/>
    <p:sldId id="1344" r:id="rId24"/>
    <p:sldId id="1345" r:id="rId25"/>
    <p:sldId id="1346" r:id="rId26"/>
    <p:sldId id="1347" r:id="rId27"/>
    <p:sldId id="1348" r:id="rId28"/>
    <p:sldId id="1349" r:id="rId29"/>
    <p:sldId id="1371" r:id="rId30"/>
    <p:sldId id="1372" r:id="rId31"/>
    <p:sldId id="1357" r:id="rId32"/>
    <p:sldId id="1327" r:id="rId33"/>
    <p:sldId id="1296" r:id="rId34"/>
    <p:sldId id="1363" r:id="rId35"/>
    <p:sldId id="1288" r:id="rId36"/>
    <p:sldId id="1297" r:id="rId37"/>
    <p:sldId id="1294" r:id="rId38"/>
    <p:sldId id="1289" r:id="rId39"/>
    <p:sldId id="1300" r:id="rId40"/>
    <p:sldId id="1298" r:id="rId41"/>
    <p:sldId id="1268" r:id="rId42"/>
    <p:sldId id="1301" r:id="rId43"/>
    <p:sldId id="1361" r:id="rId44"/>
    <p:sldId id="1326" r:id="rId45"/>
    <p:sldId id="1334" r:id="rId46"/>
    <p:sldId id="1308" r:id="rId47"/>
    <p:sldId id="1321" r:id="rId48"/>
    <p:sldId id="1311" r:id="rId49"/>
    <p:sldId id="1313" r:id="rId50"/>
    <p:sldId id="1312" r:id="rId51"/>
    <p:sldId id="1330" r:id="rId52"/>
    <p:sldId id="1332" r:id="rId53"/>
    <p:sldId id="1333" r:id="rId54"/>
    <p:sldId id="1329" r:id="rId55"/>
    <p:sldId id="1336" r:id="rId56"/>
    <p:sldId id="1338" r:id="rId57"/>
  </p:sldIdLst>
  <p:sldSz cx="9144000" cy="6858000" type="screen4x3"/>
  <p:notesSz cx="6797675" cy="9926638"/>
  <p:custDataLst>
    <p:tags r:id="rId5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2D6E6BC-294B-4BE6-901E-6EBEEBAF7AA0}">
          <p14:sldIdLst>
            <p14:sldId id="1049"/>
          </p14:sldIdLst>
        </p14:section>
        <p14:section name="Oddíl bez názvu" id="{3E98C913-35CA-4498-B459-660373C5ADE5}">
          <p14:sldIdLst>
            <p14:sldId id="1254"/>
            <p14:sldId id="1255"/>
            <p14:sldId id="1259"/>
            <p14:sldId id="1290"/>
            <p14:sldId id="1316"/>
            <p14:sldId id="1250"/>
            <p14:sldId id="1262"/>
            <p14:sldId id="1293"/>
            <p14:sldId id="1324"/>
            <p14:sldId id="1295"/>
            <p14:sldId id="1359"/>
            <p14:sldId id="1360"/>
            <p14:sldId id="1350"/>
            <p14:sldId id="1368"/>
            <p14:sldId id="1373"/>
            <p14:sldId id="1351"/>
            <p14:sldId id="1352"/>
            <p14:sldId id="1340"/>
            <p14:sldId id="1341"/>
            <p14:sldId id="1342"/>
            <p14:sldId id="1343"/>
            <p14:sldId id="1344"/>
            <p14:sldId id="1345"/>
            <p14:sldId id="1346"/>
            <p14:sldId id="1347"/>
            <p14:sldId id="1348"/>
            <p14:sldId id="1349"/>
            <p14:sldId id="1371"/>
            <p14:sldId id="1372"/>
            <p14:sldId id="1357"/>
            <p14:sldId id="1327"/>
            <p14:sldId id="1296"/>
            <p14:sldId id="1363"/>
            <p14:sldId id="1288"/>
            <p14:sldId id="1297"/>
            <p14:sldId id="1294"/>
            <p14:sldId id="1289"/>
            <p14:sldId id="1300"/>
            <p14:sldId id="1298"/>
            <p14:sldId id="1268"/>
            <p14:sldId id="1301"/>
            <p14:sldId id="1361"/>
            <p14:sldId id="1326"/>
            <p14:sldId id="1334"/>
            <p14:sldId id="1308"/>
            <p14:sldId id="1321"/>
            <p14:sldId id="1311"/>
            <p14:sldId id="1313"/>
            <p14:sldId id="1312"/>
            <p14:sldId id="1330"/>
            <p14:sldId id="1332"/>
            <p14:sldId id="1333"/>
            <p14:sldId id="1329"/>
            <p14:sldId id="1336"/>
            <p14:sldId id="1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dislava Bartošová" initials="L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00FF"/>
    <a:srgbClr val="008A3E"/>
    <a:srgbClr val="FF9933"/>
    <a:srgbClr val="FF6600"/>
    <a:srgbClr val="FF99FF"/>
    <a:srgbClr val="66FFFF"/>
    <a:srgbClr val="FFCCFF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7" autoAdjust="0"/>
    <p:restoredTop sz="70183" autoAdjust="0"/>
  </p:normalViewPr>
  <p:slideViewPr>
    <p:cSldViewPr snapToGrid="0">
      <p:cViewPr varScale="1">
        <p:scale>
          <a:sx n="91" d="100"/>
          <a:sy n="91" d="100"/>
        </p:scale>
        <p:origin x="18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4B95F-E82D-4947-9699-CC0564BEBA35}" type="datetimeFigureOut">
              <a:rPr lang="cs-CZ" smtClean="0"/>
              <a:t>19.09.2019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C2F19-583B-445B-9507-341DB677D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>
              <a:solidFill>
                <a:srgbClr val="FFCC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269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729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64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89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8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039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947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539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872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36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6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288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536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675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575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918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152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54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03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13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247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47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491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364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085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7236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524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371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53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987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991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3531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87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4926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1471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3794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1288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8858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599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0738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6863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6970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0618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05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01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58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984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9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C2F19-583B-445B-9507-341DB677D6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1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414000"/>
            <a:ext cx="1160207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037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8"/>
            <a:ext cx="650507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0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8"/>
            <a:ext cx="650507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72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7"/>
            <a:ext cx="649064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55" y="2014648"/>
            <a:ext cx="3079691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5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78" y="1950397"/>
            <a:ext cx="6514043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B0F65-5F2A-4B7F-9A97-5C14F3AAE75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3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414868"/>
            <a:ext cx="1160207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1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8"/>
            <a:ext cx="650507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4174250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8"/>
            <a:ext cx="650507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3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8"/>
            <a:ext cx="650507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290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8"/>
            <a:ext cx="650507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74086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54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8"/>
            <a:ext cx="650507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927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8"/>
            <a:ext cx="650507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68473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8"/>
            <a:ext cx="650507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1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68779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hf sldNum="0"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6.xml"/><Relationship Id="rId4" Type="http://schemas.openxmlformats.org/officeDocument/2006/relationships/image" Target="../media/image13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4E68E4F0-5851-497F-BE5D-BC0E896710A5}"/>
              </a:ext>
            </a:extLst>
          </p:cNvPr>
          <p:cNvSpPr/>
          <p:nvPr/>
        </p:nvSpPr>
        <p:spPr>
          <a:xfrm>
            <a:off x="1169553" y="1092348"/>
            <a:ext cx="7416719" cy="22293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4400" b="1" dirty="0">
                <a:solidFill>
                  <a:srgbClr val="0000DC"/>
                </a:solidFill>
              </a:rPr>
              <a:t>DRUGS </a:t>
            </a:r>
            <a:r>
              <a:rPr lang="cs-CZ" sz="4400" b="1" dirty="0">
                <a:solidFill>
                  <a:srgbClr val="0000DC"/>
                </a:solidFill>
              </a:rPr>
              <a:t>USED                            IN</a:t>
            </a:r>
            <a:r>
              <a:rPr lang="en-US" sz="4400" b="1" dirty="0">
                <a:solidFill>
                  <a:srgbClr val="0000DC"/>
                </a:solidFill>
              </a:rPr>
              <a:t> HEART FAILURE, ANTIARRHYTHMICS </a:t>
            </a:r>
            <a:endParaRPr kumimoji="0" lang="cs-CZ" sz="4400" b="1" i="0" u="none" strike="noStrike" kern="1200" cap="none" spc="0" normalizeH="0" baseline="0" noProof="0" dirty="0">
              <a:ln w="22225">
                <a:solidFill>
                  <a:schemeClr val="tx2"/>
                </a:solidFill>
                <a:prstDash val="solid"/>
              </a:ln>
              <a:solidFill>
                <a:srgbClr val="0000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VÃ½sledek obrÃ¡zku pro lÃ©Äba srdeÄnÃ­ho selhÃ¡nÃ­">
            <a:extLst>
              <a:ext uri="{FF2B5EF4-FFF2-40B4-BE49-F238E27FC236}">
                <a16:creationId xmlns:a16="http://schemas.microsoft.com/office/drawing/2014/main" id="{C888DEB2-290D-46D6-A3F6-8627FAAF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00" y="3807322"/>
            <a:ext cx="3860823" cy="25423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23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9085B37D-F16B-476E-8149-A0AF7D07545A}"/>
              </a:ext>
            </a:extLst>
          </p:cNvPr>
          <p:cNvSpPr/>
          <p:nvPr/>
        </p:nvSpPr>
        <p:spPr>
          <a:xfrm>
            <a:off x="444901" y="548997"/>
            <a:ext cx="82182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ldosteron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–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antagonists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9FF3524-0C38-4C6C-9A79-F9C3C4BAE675}"/>
              </a:ext>
            </a:extLst>
          </p:cNvPr>
          <p:cNvSpPr txBox="1"/>
          <p:nvPr/>
        </p:nvSpPr>
        <p:spPr>
          <a:xfrm>
            <a:off x="444898" y="1307134"/>
            <a:ext cx="8218233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ntagonists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AR 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cs-CZ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Inhibit</a:t>
            </a:r>
            <a:r>
              <a:rPr lang="cs-CZ" sz="2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fibroblast </a:t>
            </a:r>
            <a:r>
              <a:rPr lang="cs-CZ" sz="26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proliferation</a:t>
            </a:r>
            <a:r>
              <a:rPr lang="cs-CZ" sz="2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cs-CZ" sz="2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A1CF03B-1CA8-4A30-9172-F839484C9DA6}"/>
              </a:ext>
            </a:extLst>
          </p:cNvPr>
          <p:cNvSpPr txBox="1"/>
          <p:nvPr/>
        </p:nvSpPr>
        <p:spPr>
          <a:xfrm>
            <a:off x="485012" y="2403825"/>
            <a:ext cx="813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Second line </a:t>
            </a:r>
            <a:r>
              <a:rPr lang="cs-CZ" sz="2400" dirty="0" err="1">
                <a:latin typeface="Calibri" panose="020F0502020204030204" pitchFamily="34" charset="0"/>
              </a:rPr>
              <a:t>tretament</a:t>
            </a:r>
            <a:r>
              <a:rPr lang="cs-CZ" sz="2400" dirty="0">
                <a:latin typeface="Calibri" panose="020F0502020204030204" pitchFamily="34" charset="0"/>
              </a:rPr>
              <a:t> (</a:t>
            </a:r>
            <a:r>
              <a:rPr lang="cs-CZ" sz="2400" dirty="0" err="1">
                <a:latin typeface="Calibri" panose="020F0502020204030204" pitchFamily="34" charset="0"/>
              </a:rPr>
              <a:t>ACEi</a:t>
            </a:r>
            <a:r>
              <a:rPr lang="cs-CZ" sz="2400" dirty="0">
                <a:latin typeface="Calibri" panose="020F0502020204030204" pitchFamily="34" charset="0"/>
              </a:rPr>
              <a:t> a BB as </a:t>
            </a:r>
            <a:r>
              <a:rPr lang="cs-CZ" sz="2400" dirty="0" err="1">
                <a:latin typeface="Calibri" panose="020F0502020204030204" pitchFamily="34" charset="0"/>
              </a:rPr>
              <a:t>firt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choice</a:t>
            </a:r>
            <a:r>
              <a:rPr lang="cs-CZ" sz="2400" dirty="0">
                <a:latin typeface="Calibri" panose="020F0502020204030204" pitchFamily="34" charset="0"/>
              </a:rPr>
              <a:t>) – </a:t>
            </a:r>
            <a:r>
              <a:rPr lang="cs-CZ" sz="2400" dirty="0" err="1">
                <a:latin typeface="Calibri" panose="020F0502020204030204" pitchFamily="34" charset="0"/>
              </a:rPr>
              <a:t>some</a:t>
            </a:r>
            <a:r>
              <a:rPr lang="cs-CZ" sz="2400" dirty="0">
                <a:latin typeface="Calibri" panose="020F0502020204030204" pitchFamily="34" charset="0"/>
              </a:rPr>
              <a:t> RCT show </a:t>
            </a:r>
            <a:r>
              <a:rPr lang="cs-CZ" sz="2400" dirty="0" err="1">
                <a:latin typeface="Calibri" panose="020F0502020204030204" pitchFamily="34" charset="0"/>
              </a:rPr>
              <a:t>decreased</a:t>
            </a:r>
            <a:r>
              <a:rPr lang="cs-CZ" sz="2400" dirty="0">
                <a:latin typeface="Calibri" panose="020F0502020204030204" pitchFamily="34" charset="0"/>
              </a:rPr>
              <a:t> mortality (</a:t>
            </a:r>
            <a:r>
              <a:rPr lang="cs-CZ" sz="2400" dirty="0" err="1">
                <a:latin typeface="Calibri" panose="020F0502020204030204" pitchFamily="34" charset="0"/>
              </a:rPr>
              <a:t>low</a:t>
            </a:r>
            <a:r>
              <a:rPr lang="cs-CZ" sz="2400" dirty="0">
                <a:latin typeface="Calibri" panose="020F0502020204030204" pitchFamily="34" charset="0"/>
              </a:rPr>
              <a:t> dose </a:t>
            </a:r>
            <a:r>
              <a:rPr lang="cs-CZ" sz="2400" dirty="0" err="1">
                <a:latin typeface="Calibri" panose="020F0502020204030204" pitchFamily="34" charset="0"/>
              </a:rPr>
              <a:t>add</a:t>
            </a:r>
            <a:r>
              <a:rPr lang="cs-CZ" sz="2400" dirty="0">
                <a:latin typeface="Calibri" panose="020F0502020204030204" pitchFamily="34" charset="0"/>
              </a:rPr>
              <a:t>-on </a:t>
            </a:r>
            <a:r>
              <a:rPr lang="cs-CZ" sz="2400" dirty="0" err="1">
                <a:latin typeface="Calibri" panose="020F0502020204030204" pitchFamily="34" charset="0"/>
              </a:rPr>
              <a:t>therapy</a:t>
            </a:r>
            <a:r>
              <a:rPr lang="cs-CZ" sz="2400" dirty="0">
                <a:latin typeface="Calibri" panose="020F0502020204030204" pitchFamily="34" charset="0"/>
              </a:rPr>
              <a:t> )</a:t>
            </a:r>
          </a:p>
          <a:p>
            <a:r>
              <a:rPr lang="cs-CZ" sz="2200" dirty="0">
                <a:latin typeface="Calibri" panose="020F0502020204030204" pitchFamily="34" charset="0"/>
              </a:rPr>
              <a:t> 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20985" y="3604154"/>
            <a:ext cx="2334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spironolakton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1DC64A7-4F1C-4068-985D-48BA927833FE}"/>
              </a:ext>
            </a:extLst>
          </p:cNvPr>
          <p:cNvSpPr txBox="1"/>
          <p:nvPr/>
        </p:nvSpPr>
        <p:spPr>
          <a:xfrm>
            <a:off x="485012" y="4496706"/>
            <a:ext cx="793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</a:rPr>
              <a:t>Not </a:t>
            </a:r>
            <a:r>
              <a:rPr lang="cs-CZ" sz="2400" dirty="0" err="1">
                <a:latin typeface="Calibri" panose="020F0502020204030204" pitchFamily="34" charset="0"/>
              </a:rPr>
              <a:t>combine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with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other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potassium</a:t>
            </a:r>
            <a:r>
              <a:rPr lang="cs-CZ" sz="2400" dirty="0">
                <a:latin typeface="Calibri" panose="020F0502020204030204" pitchFamily="34" charset="0"/>
              </a:rPr>
              <a:t>- sparing </a:t>
            </a:r>
            <a:r>
              <a:rPr lang="cs-CZ" sz="2400" dirty="0" err="1">
                <a:latin typeface="Calibri" panose="020F0502020204030204" pitchFamily="34" charset="0"/>
              </a:rPr>
              <a:t>diuretics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15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B5CABA3-B341-427A-85A6-D6E3F42689BA}"/>
              </a:ext>
            </a:extLst>
          </p:cNvPr>
          <p:cNvSpPr/>
          <p:nvPr/>
        </p:nvSpPr>
        <p:spPr>
          <a:xfrm>
            <a:off x="428292" y="239536"/>
            <a:ext cx="3273552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Drugs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positive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inotropic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effect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1C74B2-D3EE-4E5F-9BFA-9B58FA7F6ED9}"/>
              </a:ext>
            </a:extLst>
          </p:cNvPr>
          <p:cNvSpPr txBox="1"/>
          <p:nvPr/>
        </p:nvSpPr>
        <p:spPr>
          <a:xfrm>
            <a:off x="3859427" y="491836"/>
            <a:ext cx="5117910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↑ </a:t>
            </a: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contractility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inotropy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cs-CZ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BDC219F-BC14-44F7-B87B-4766B46EDA5D}"/>
              </a:ext>
            </a:extLst>
          </p:cNvPr>
          <p:cNvGrpSpPr/>
          <p:nvPr/>
        </p:nvGrpSpPr>
        <p:grpSpPr>
          <a:xfrm>
            <a:off x="596283" y="1463150"/>
            <a:ext cx="8147189" cy="2862007"/>
            <a:chOff x="1874859" y="1508191"/>
            <a:chExt cx="8147189" cy="2862007"/>
          </a:xfrm>
        </p:grpSpPr>
        <p:sp>
          <p:nvSpPr>
            <p:cNvPr id="4" name="TextovéPole 3"/>
            <p:cNvSpPr txBox="1"/>
            <p:nvPr/>
          </p:nvSpPr>
          <p:spPr>
            <a:xfrm>
              <a:off x="3295978" y="2358785"/>
              <a:ext cx="4810476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Cardiotonics</a:t>
              </a:r>
              <a:r>
                <a:rPr kumimoji="0" 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3335536" y="3105831"/>
              <a:ext cx="58925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Katecholamins</a:t>
              </a:r>
              <a:endPara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3335535" y="3908533"/>
              <a:ext cx="2859813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PDE-3 </a:t>
              </a:r>
              <a:r>
                <a:rPr kumimoji="0" lang="cs-CZ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inhibitors</a:t>
              </a:r>
              <a:endPara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E7EEA16B-7AE4-401B-BB9F-FCBF1A6A4B35}"/>
                </a:ext>
              </a:extLst>
            </p:cNvPr>
            <p:cNvSpPr txBox="1"/>
            <p:nvPr/>
          </p:nvSpPr>
          <p:spPr>
            <a:xfrm>
              <a:off x="1874859" y="1508191"/>
              <a:ext cx="8147189" cy="24314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cs-CZ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↑ </a:t>
              </a:r>
              <a:r>
                <a:rPr kumimoji="0" lang="cs-CZ" sz="2800" b="1" i="0" u="sng" strike="noStrike" kern="120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</a:t>
              </a:r>
              <a:r>
                <a:rPr kumimoji="0" lang="cs-CZ" sz="2800" b="1" i="0" u="sng" strike="noStrike" kern="1200" cap="none" spc="0" normalizeH="0" baseline="3000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2+  </a:t>
              </a:r>
              <a:r>
                <a:rPr kumimoji="0" lang="cs-CZ" sz="2800" b="1" i="0" u="sng" strike="noStrike" kern="120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 </a:t>
              </a:r>
              <a:r>
                <a:rPr lang="cs-CZ" sz="2800" b="1" u="sng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sarcoplasma</a:t>
              </a:r>
              <a:endPara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lvl="0">
                <a:defRPr/>
              </a:pPr>
              <a:r>
                <a:rPr lang="cs-CZ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	</a:t>
              </a:r>
              <a:r>
                <a:rPr lang="cs-CZ" sz="2400" b="1" dirty="0">
                  <a:solidFill>
                    <a:schemeClr val="tx2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 ↑ </a:t>
              </a:r>
              <a:r>
                <a:rPr lang="cs-CZ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Ca</a:t>
              </a:r>
              <a:r>
                <a:rPr lang="cs-CZ" sz="2400" baseline="30000" dirty="0">
                  <a:solidFill>
                    <a:schemeClr val="tx2"/>
                  </a:solidFill>
                  <a:latin typeface="Calibri" panose="020F0502020204030204" pitchFamily="34" charset="0"/>
                </a:rPr>
                <a:t>2</a:t>
              </a:r>
              <a:r>
                <a:rPr lang="cs-CZ" sz="2400" b="1" baseline="30000" dirty="0">
                  <a:solidFill>
                    <a:schemeClr val="tx2"/>
                  </a:solidFill>
                  <a:latin typeface="Calibri" panose="020F0502020204030204" pitchFamily="34" charset="0"/>
                </a:rPr>
                <a:t>+</a:t>
              </a:r>
              <a:r>
                <a:rPr lang="cs-CZ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cs-CZ" sz="2400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influx</a:t>
              </a:r>
              <a:endParaRPr lang="cs-CZ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lvl="0">
                <a:defRPr/>
              </a:pPr>
              <a:r>
                <a:rPr lang="cs-CZ" sz="2400" dirty="0">
                  <a:solidFill>
                    <a:schemeClr val="tx2"/>
                  </a:solidFill>
                  <a:latin typeface="Calibri" panose="020F0502020204030204" pitchFamily="34" charset="0"/>
                </a:rPr>
                <a:t>´</a:t>
              </a:r>
            </a:p>
            <a:p>
              <a:pPr lvl="0">
                <a:defRPr/>
              </a:pPr>
              <a:r>
                <a:rPr kumimoji="0" lang="cs-CZ" sz="2400" i="0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	</a:t>
              </a:r>
              <a:r>
                <a:rPr lang="cs-CZ" sz="2400" b="1" dirty="0">
                  <a:solidFill>
                    <a:schemeClr val="tx2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 </a:t>
              </a:r>
              <a:r>
                <a:rPr lang="cs-CZ" sz="2400" dirty="0">
                  <a:solidFill>
                    <a:schemeClr val="tx2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beta-receptor </a:t>
              </a:r>
              <a:r>
                <a:rPr lang="cs-CZ" sz="2400" dirty="0" err="1">
                  <a:solidFill>
                    <a:schemeClr val="tx2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stimulation</a:t>
              </a:r>
              <a:endParaRPr lang="cs-CZ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lvl="0">
                <a:defRPr/>
              </a:pPr>
              <a:endParaRPr lang="cs-CZ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lvl="0">
                <a:defRPr/>
              </a:pPr>
              <a:r>
                <a:rPr kumimoji="0" lang="cs-CZ" sz="2400" i="0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	</a:t>
              </a:r>
              <a:r>
                <a:rPr lang="cs-CZ" sz="2400" b="1" dirty="0">
                  <a:solidFill>
                    <a:schemeClr val="tx2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 </a:t>
              </a:r>
              <a:r>
                <a:rPr lang="cs-CZ" sz="2400" dirty="0" err="1">
                  <a:solidFill>
                    <a:schemeClr val="tx2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signaling</a:t>
              </a:r>
              <a:r>
                <a:rPr lang="cs-CZ" sz="2400" dirty="0">
                  <a:solidFill>
                    <a:schemeClr val="tx2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cs-CZ" sz="2400" dirty="0" err="1">
                  <a:solidFill>
                    <a:schemeClr val="tx2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pathway</a:t>
              </a:r>
              <a:r>
                <a:rPr lang="cs-CZ" sz="2400" dirty="0">
                  <a:solidFill>
                    <a:schemeClr val="tx2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 interference</a:t>
              </a:r>
              <a:endPara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DCD5DB2B-6003-4363-AB2F-3D0FC8B985A1}"/>
              </a:ext>
            </a:extLst>
          </p:cNvPr>
          <p:cNvGrpSpPr/>
          <p:nvPr/>
        </p:nvGrpSpPr>
        <p:grpSpPr>
          <a:xfrm>
            <a:off x="596282" y="4907725"/>
            <a:ext cx="8147189" cy="974249"/>
            <a:chOff x="542494" y="4089098"/>
            <a:chExt cx="8147189" cy="974249"/>
          </a:xfrm>
        </p:grpSpPr>
        <p:sp>
          <p:nvSpPr>
            <p:cNvPr id="7" name="TextovéPole 6"/>
            <p:cNvSpPr txBox="1"/>
            <p:nvPr/>
          </p:nvSpPr>
          <p:spPr>
            <a:xfrm>
              <a:off x="1851608" y="4601682"/>
              <a:ext cx="370047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Calcium</a:t>
              </a:r>
              <a:r>
                <a:rPr kumimoji="0" 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cs-CZ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sensitizers</a:t>
              </a:r>
              <a:endPara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9C1BB5B8-6455-415A-BA55-C38EF221065B}"/>
                </a:ext>
              </a:extLst>
            </p:cNvPr>
            <p:cNvSpPr txBox="1"/>
            <p:nvPr/>
          </p:nvSpPr>
          <p:spPr>
            <a:xfrm>
              <a:off x="542494" y="4089098"/>
              <a:ext cx="81471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cs-CZ" sz="28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2</a:t>
              </a:r>
              <a:r>
                <a:rPr kumimoji="0" lang="cs-CZ" sz="2800" b="1" i="0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. </a:t>
              </a:r>
              <a:r>
                <a:rPr lang="cs-CZ" sz="2800" b="1" u="sng" dirty="0">
                  <a:solidFill>
                    <a:schemeClr val="tx2"/>
                  </a:solidFill>
                  <a:latin typeface="Calibri" panose="020F0502020204030204" pitchFamily="34" charset="0"/>
                </a:rPr>
                <a:t>↑ </a:t>
              </a:r>
              <a:r>
                <a:rPr lang="cs-CZ" sz="2800" b="1" u="sng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binding</a:t>
              </a:r>
              <a:r>
                <a:rPr lang="cs-CZ" sz="2800" b="1" u="sng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kumimoji="0" lang="cs-CZ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of</a:t>
              </a:r>
              <a:r>
                <a:rPr kumimoji="0" lang="cs-CZ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troponin C </a:t>
              </a:r>
              <a:r>
                <a:rPr lang="cs-CZ" sz="2800" b="1" u="sng" dirty="0">
                  <a:solidFill>
                    <a:schemeClr val="tx2"/>
                  </a:solidFill>
                  <a:latin typeface="Calibri" panose="020F0502020204030204" pitchFamily="34" charset="0"/>
                </a:rPr>
                <a:t>to </a:t>
              </a:r>
              <a:r>
                <a:rPr lang="cs-CZ" sz="2800" b="1" u="sng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the</a:t>
              </a:r>
              <a:r>
                <a:rPr lang="cs-CZ" sz="2800" b="1" u="sng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cs-CZ" sz="2800" b="1" u="sng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action</a:t>
              </a:r>
              <a:r>
                <a:rPr lang="cs-CZ" sz="2800" b="1" u="sng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cs-CZ" sz="2800" b="1" u="sng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of</a:t>
              </a:r>
              <a:r>
                <a:rPr kumimoji="0" lang="cs-CZ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lang="cs-CZ" sz="2800" b="1" u="sng" dirty="0">
                  <a:solidFill>
                    <a:schemeClr val="tx2"/>
                  </a:solidFill>
                  <a:latin typeface="Calibri" panose="020F0502020204030204" pitchFamily="34" charset="0"/>
                </a:rPr>
                <a:t>Ca</a:t>
              </a:r>
              <a:r>
                <a:rPr lang="cs-CZ" sz="2800" b="1" u="sng" baseline="30000" dirty="0">
                  <a:solidFill>
                    <a:schemeClr val="tx2"/>
                  </a:solidFill>
                  <a:latin typeface="Calibri" panose="020F0502020204030204" pitchFamily="34" charset="0"/>
                </a:rPr>
                <a:t>2+ </a:t>
              </a:r>
              <a:r>
                <a:rPr kumimoji="0" lang="cs-CZ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969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9E4810B-6192-4E87-BF78-59756240F266}"/>
              </a:ext>
            </a:extLst>
          </p:cNvPr>
          <p:cNvSpPr txBox="1"/>
          <p:nvPr/>
        </p:nvSpPr>
        <p:spPr>
          <a:xfrm>
            <a:off x="1422094" y="2264606"/>
            <a:ext cx="6359152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ACUTE</a:t>
            </a: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HEART FAILURE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65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5591" y="629315"/>
            <a:ext cx="3458270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Acute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Coronary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Syndroma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34975" marR="0" lvl="0" indent="-342900" algn="l" defTabSz="265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pulmonary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oedema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34975" marR="0" lvl="0" indent="-342900" algn="l" defTabSz="265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cardiogenic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shock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Hypertensive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crisis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Acute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arrhytmia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Acute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myocarditis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cardiomyopathy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Aortic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dissection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>
              <a:tabLst>
                <a:tab pos="0" algn="l"/>
              </a:tabLst>
              <a:defRPr/>
            </a:pP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valvular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regurgitation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Obdélník 4"/>
          <p:cNvSpPr/>
          <p:nvPr/>
        </p:nvSpPr>
        <p:spPr>
          <a:xfrm>
            <a:off x="265591" y="125209"/>
            <a:ext cx="367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ACUTE HEART FAILURE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944039" y="672378"/>
            <a:ext cx="476094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Strong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diuretics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furosemid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i.v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Bolus,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continual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infusion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044914" y="1905326"/>
            <a:ext cx="505241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Nitrates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nitroglycerin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i.v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) – BP monitoring !! 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977460" y="3058876"/>
            <a:ext cx="5052419" cy="1508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Inotropics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levosimendan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dopamin 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vasocontrction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incease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BP  +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renovascular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vasodilatation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dobutamin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44039" y="263511"/>
            <a:ext cx="47609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Acute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oedema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944038" y="1503785"/>
            <a:ext cx="26270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Hypertensive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crisis</a:t>
            </a:r>
            <a:endParaRPr kumimoji="0" lang="cs-CZ" sz="2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944038" y="2643920"/>
            <a:ext cx="3701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↑ </a:t>
            </a:r>
            <a:r>
              <a:rPr lang="cs-CZ" sz="2200" b="1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contractility</a:t>
            </a:r>
            <a:endParaRPr kumimoji="0" lang="cs-CZ" sz="2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944038" y="4641989"/>
            <a:ext cx="33683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Antiarrhytmics</a:t>
            </a:r>
            <a:endParaRPr kumimoji="0" lang="cs-CZ" sz="2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012051" y="5072876"/>
            <a:ext cx="498323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beta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blockers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amiodaron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igoxin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65590" y="4516945"/>
            <a:ext cx="3678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Severe </a:t>
            </a:r>
            <a:r>
              <a:rPr kumimoji="0" lang="cs-CZ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systemic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hypotension</a:t>
            </a:r>
            <a:endParaRPr kumimoji="0" lang="cs-CZ" sz="2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71293" y="4947832"/>
            <a:ext cx="324686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norepinephrin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i.v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65591" y="5501829"/>
            <a:ext cx="3352568" cy="492443"/>
          </a:xfrm>
          <a:prstGeom prst="rect">
            <a:avLst/>
          </a:prstGeom>
          <a:ln>
            <a:solidFill>
              <a:srgbClr val="008A3E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Cardial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Intervention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18441" y="6070578"/>
            <a:ext cx="33525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PTCA, PCI (</a:t>
            </a:r>
            <a:r>
              <a:rPr kumimoji="0" lang="cs-CZ" sz="18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angioplasty</a:t>
            </a:r>
            <a:r>
              <a:rPr kumimoji="0" lang="cs-CZ" sz="1800" b="0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stents</a:t>
            </a:r>
            <a:r>
              <a:rPr kumimoji="0" lang="cs-CZ" sz="1800" b="0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816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EFDC6A3-BDF2-40CE-9A20-22392F65C736}"/>
              </a:ext>
            </a:extLst>
          </p:cNvPr>
          <p:cNvSpPr txBox="1"/>
          <p:nvPr/>
        </p:nvSpPr>
        <p:spPr>
          <a:xfrm>
            <a:off x="1203960" y="1579019"/>
            <a:ext cx="65532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DIURETICS and</a:t>
            </a:r>
            <a:r>
              <a:rPr kumimoji="0" lang="cs-CZ" sz="4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aldosteron</a:t>
            </a:r>
            <a:r>
              <a:rPr kumimoji="0" lang="cs-CZ" sz="4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4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antagonists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9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39750" y="260350"/>
            <a:ext cx="81565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cs-CZ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D</a:t>
            </a:r>
            <a:r>
              <a:rPr lang="cs-CZ" altLang="cs-CZ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IURETICS</a:t>
            </a:r>
            <a:endParaRPr lang="en-US" altLang="cs-CZ" sz="3600" b="1" dirty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1507" name="TextovéPole 1"/>
          <p:cNvSpPr txBox="1">
            <a:spLocks noChangeArrowheads="1"/>
          </p:cNvSpPr>
          <p:nvPr/>
        </p:nvSpPr>
        <p:spPr bwMode="auto">
          <a:xfrm>
            <a:off x="565748" y="1562183"/>
            <a:ext cx="813593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 of antihypertensive action: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cs-CZ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decrease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plasma volume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decrease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peripheral resistance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vasodilatation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act via several mechanisms directly in kidney on different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parts of nephron: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proximal tubules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ascending limb of Henle loop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distal tubules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collecting ducts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553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8" y="365141"/>
            <a:ext cx="7860607" cy="62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11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A368F1B8-3EA4-4E93-AA43-EB8BCCEFF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23" y="666206"/>
            <a:ext cx="3639172" cy="7311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altLang="cs-CZ" sz="3600" b="1" u="sng" dirty="0">
                <a:solidFill>
                  <a:schemeClr val="tx2"/>
                </a:solidFill>
                <a:latin typeface="Calibri" pitchFamily="34" charset="0"/>
              </a:rPr>
              <a:t>CLASSIFICATION</a:t>
            </a:r>
            <a:endParaRPr kumimoji="0" lang="cs-CZ" altLang="cs-CZ" sz="36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559D057-BCA6-4770-A615-423C7338A02F}"/>
              </a:ext>
            </a:extLst>
          </p:cNvPr>
          <p:cNvSpPr/>
          <p:nvPr/>
        </p:nvSpPr>
        <p:spPr>
          <a:xfrm>
            <a:off x="595058" y="1627332"/>
            <a:ext cx="8401457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marR="0" lvl="0" indent="-4492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THIAZIDES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distal</a:t>
            </a:r>
            <a:r>
              <a:rPr kumimoji="0" lang="cs-CZ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tubules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49263" marR="0" lvl="0" indent="-4492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LOOP DIURETICS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449263" marR="0" lvl="0" indent="-4492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POTTASIUM-SPARING DIURETICS</a:t>
            </a:r>
          </a:p>
          <a:p>
            <a:pPr marL="449263" marR="0" lvl="0" indent="-449263" algn="l" defTabSz="36353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ALDOSTERON RCP:</a:t>
            </a:r>
            <a:r>
              <a:rPr kumimoji="0" lang="cs-CZ" sz="2800" b="1" i="0" u="none" strike="noStrike" kern="1200" cap="none" spc="0" normalizeH="0" noProof="0" dirty="0">
                <a:ln>
                  <a:noFill/>
                </a:ln>
                <a:solidFill>
                  <a:srgbClr val="008A3E"/>
                </a:solidFill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ANTAGONISTS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36353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36353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CARBOANHYDRASE</a:t>
            </a:r>
            <a:r>
              <a:rPr kumimoji="0" lang="cs-CZ" sz="28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INHIBITORS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proximal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tubulus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36353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OSMOTIC</a:t>
            </a:r>
            <a:r>
              <a:rPr kumimoji="0" lang="cs-CZ" sz="28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DIURETICS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4991D06-AAF4-4CCA-B79E-516F840452AF}"/>
              </a:ext>
            </a:extLst>
          </p:cNvPr>
          <p:cNvCxnSpPr/>
          <p:nvPr/>
        </p:nvCxnSpPr>
        <p:spPr bwMode="auto">
          <a:xfrm>
            <a:off x="416250" y="3852816"/>
            <a:ext cx="84779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7066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F57F765-17BF-4283-873E-9A8A99B3E3D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1707818"/>
            <a:ext cx="8569325" cy="20871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185738">
              <a:spcBef>
                <a:spcPct val="0"/>
              </a:spcBef>
              <a:buClr>
                <a:srgbClr val="000000"/>
              </a:buClr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</a:t>
            </a:r>
            <a:r>
              <a:rPr kumimoji="0" lang="cs-CZ" sz="24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lang="cs-CZ" sz="2400" b="1" kern="0" noProof="0" dirty="0">
                <a:solidFill>
                  <a:srgbClr val="FF0000"/>
                </a:solidFill>
                <a:latin typeface="Calibri" panose="020F0502020204030204" pitchFamily="34" charset="0"/>
              </a:rPr>
              <a:t>/N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cs-CZ" sz="24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symport</a:t>
            </a:r>
            <a:r>
              <a:rPr kumimoji="0" lang="cs-CZ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inhibition</a:t>
            </a:r>
            <a:r>
              <a:rPr lang="cs-CZ" sz="24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kern="0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 </a:t>
            </a:r>
            <a:r>
              <a:rPr kumimoji="0" 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distal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tubules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Inhibition</a:t>
            </a:r>
            <a:r>
              <a:rPr kumimoji="0" lang="cs-CZ" sz="2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cs-CZ" sz="24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of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 Na</a:t>
            </a:r>
            <a:r>
              <a:rPr kumimoji="0" lang="cs-CZ" sz="24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resorbtion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kumimoji="0" 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inhibition</a:t>
            </a:r>
            <a:r>
              <a:rPr kumimoji="0" lang="cs-CZ" sz="2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cs-CZ" sz="24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of</a:t>
            </a:r>
            <a:r>
              <a:rPr kumimoji="0" lang="cs-CZ" sz="2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H2O </a:t>
            </a:r>
            <a:r>
              <a:rPr kumimoji="0" lang="cs-CZ" sz="24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reabsorbtion</a:t>
            </a:r>
            <a:r>
              <a:rPr kumimoji="0" lang="cs-CZ" sz="2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kern="0" dirty="0">
                <a:solidFill>
                  <a:srgbClr val="0000D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↑ </a:t>
            </a:r>
            <a:r>
              <a:rPr lang="cs-CZ" sz="2400" kern="0" dirty="0" err="1">
                <a:solidFill>
                  <a:srgbClr val="0000D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diurhesis</a:t>
            </a:r>
            <a:r>
              <a:rPr lang="en-US" altLang="cs-CZ" sz="2400" dirty="0">
                <a:latin typeface="Candara" panose="020E0502030303020204" pitchFamily="34" charset="0"/>
              </a:rPr>
              <a:t> 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185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cs-CZ" sz="2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defTabSz="185738">
              <a:spcBef>
                <a:spcPct val="0"/>
              </a:spcBef>
              <a:buClr>
                <a:srgbClr val="000000"/>
              </a:buClr>
              <a:defRPr/>
            </a:pPr>
            <a:r>
              <a:rPr kumimoji="0" lang="cs-CZ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kumimoji="0" lang="cs-CZ" sz="2200" b="0" i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 </a:t>
            </a:r>
            <a:r>
              <a:rPr kumimoji="0" lang="cs-CZ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transport </a:t>
            </a:r>
            <a:r>
              <a:rPr kumimoji="0" lang="cs-CZ" sz="2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capacity</a:t>
            </a:r>
            <a:r>
              <a:rPr kumimoji="0" lang="cs-CZ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</a:t>
            </a:r>
            <a:r>
              <a:rPr kumimoji="0" lang="cs-CZ" sz="22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2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distal</a:t>
            </a:r>
            <a:r>
              <a:rPr kumimoji="0" lang="cs-CZ" sz="22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tubulus</a:t>
            </a:r>
            <a:r>
              <a:rPr kumimoji="0" lang="cs-CZ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(5-8%)</a:t>
            </a:r>
            <a:r>
              <a:rPr kumimoji="0" lang="cs-CZ" sz="22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2000" kern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000" kern="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lower</a:t>
            </a:r>
            <a:r>
              <a:rPr lang="cs-CZ" sz="2000" kern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kern="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diuretic</a:t>
            </a:r>
            <a:r>
              <a:rPr lang="cs-CZ" sz="2000" kern="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kern="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effect</a:t>
            </a:r>
            <a:endParaRPr kumimoji="0" lang="cs-CZ" sz="2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0043CB-DCF6-40AB-9E55-D794CEC27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6214"/>
            <a:ext cx="8569323" cy="7667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9006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Thiazides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B9006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200" b="1" dirty="0">
                <a:solidFill>
                  <a:srgbClr val="B9006E">
                    <a:lumMod val="75000"/>
                  </a:srgbClr>
                </a:solidFill>
                <a:latin typeface="Calibri" panose="020F0502020204030204" pitchFamily="34" charset="0"/>
              </a:rPr>
              <a:t>(</a:t>
            </a: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9006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distal</a:t>
            </a: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rgbClr val="B9006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3200" b="1" i="0" u="none" strike="noStrike" kern="1200" cap="none" spc="0" normalizeH="0" noProof="0" dirty="0" err="1">
                <a:ln>
                  <a:noFill/>
                </a:ln>
                <a:solidFill>
                  <a:srgbClr val="B9006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tubules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B9006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B9006E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63D2D18-1870-4E1A-BAE4-FDA4924544DF}"/>
              </a:ext>
            </a:extLst>
          </p:cNvPr>
          <p:cNvSpPr txBox="1"/>
          <p:nvPr/>
        </p:nvSpPr>
        <p:spPr>
          <a:xfrm>
            <a:off x="323850" y="1123043"/>
            <a:ext cx="503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MECHANIS</a:t>
            </a:r>
            <a:r>
              <a:rPr kumimoji="0" lang="cs-CZ" sz="3200" b="1" i="0" u="sng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ACTION</a:t>
            </a:r>
            <a:endParaRPr kumimoji="0" lang="cs-CZ" sz="3200" b="1" i="0" u="sng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52B3F9A-6E88-4E99-8BCA-95AC49731FAA}"/>
              </a:ext>
            </a:extLst>
          </p:cNvPr>
          <p:cNvSpPr/>
          <p:nvPr/>
        </p:nvSpPr>
        <p:spPr>
          <a:xfrm>
            <a:off x="404201" y="4148350"/>
            <a:ext cx="848897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74638" lvl="0" indent="-274638">
              <a:buFont typeface="Wingdings" panose="05000000000000000000" pitchFamily="2" charset="2"/>
              <a:buChar char="§"/>
              <a:defRPr/>
            </a:pP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if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2800" kern="0" dirty="0">
                <a:solidFill>
                  <a:srgbClr val="0000D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↓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GFR  0,5ml/s…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loop</a:t>
            </a:r>
            <a:r>
              <a:rPr kumimoji="0" lang="cs-CZ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diuretics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indicated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269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slow</a:t>
            </a:r>
            <a:r>
              <a:rPr kumimoji="0" lang="cs-CZ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onset</a:t>
            </a:r>
            <a:r>
              <a:rPr kumimoji="0" lang="cs-CZ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af</a:t>
            </a:r>
            <a:r>
              <a:rPr kumimoji="0" lang="cs-CZ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antihypertensive</a:t>
            </a:r>
            <a:r>
              <a:rPr kumimoji="0" lang="cs-CZ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effect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612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9B59BA-5D8D-4D75-B002-DBFF1108E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886" y="164556"/>
            <a:ext cx="1515291" cy="668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Thiazides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1ADEE16-C1E9-4265-B84A-592D1F078F17}"/>
              </a:ext>
            </a:extLst>
          </p:cNvPr>
          <p:cNvSpPr/>
          <p:nvPr/>
        </p:nvSpPr>
        <p:spPr>
          <a:xfrm>
            <a:off x="352698" y="655593"/>
            <a:ext cx="67769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PK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GB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- well absorbed, excreted in proximal tubules</a:t>
            </a:r>
            <a:endParaRPr lang="en-US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- diuretic effect lasts up to 12 hours, hypotensive effects with 3-4 days delay</a:t>
            </a:r>
          </a:p>
          <a:p>
            <a:pPr>
              <a:spcBef>
                <a:spcPct val="0"/>
              </a:spcBef>
            </a:pPr>
            <a:r>
              <a:rPr lang="en-GB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- latency occurs also in withdrawal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0DC434B-205D-4F55-B192-D7E000E9AC8C}"/>
              </a:ext>
            </a:extLst>
          </p:cNvPr>
          <p:cNvSpPr/>
          <p:nvPr/>
        </p:nvSpPr>
        <p:spPr>
          <a:xfrm>
            <a:off x="457200" y="3394804"/>
            <a:ext cx="8464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INDICATION</a:t>
            </a:r>
            <a:endParaRPr kumimoji="0" lang="cs-CZ" altLang="cs-CZ" sz="3200" b="0" i="0" u="sng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Hypertension</a:t>
            </a: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cs-CZ" alt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essential</a:t>
            </a: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cs-CZ" alt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manly</a:t>
            </a: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alt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combination</a:t>
            </a:r>
            <a:endParaRPr kumimoji="0" lang="cs-CZ" altLang="cs-CZ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altLang="cs-CZ" sz="26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Heart</a:t>
            </a:r>
            <a:r>
              <a:rPr lang="cs-CZ" altLang="cs-CZ" sz="2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26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Failure</a:t>
            </a:r>
            <a:r>
              <a:rPr kumimoji="0" lang="cs-CZ" alt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cs-CZ" alt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prevention</a:t>
            </a: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cardial</a:t>
            </a: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oedema</a:t>
            </a: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 </a:t>
            </a:r>
            <a:endParaRPr kumimoji="0" lang="en-GB" altLang="cs-CZ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256DAD4-4108-4E5D-8AC5-2859E4FA06AB}"/>
              </a:ext>
            </a:extLst>
          </p:cNvPr>
          <p:cNvSpPr/>
          <p:nvPr/>
        </p:nvSpPr>
        <p:spPr>
          <a:xfrm>
            <a:off x="457200" y="4972203"/>
            <a:ext cx="73021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altLang="cs-CZ" sz="3200" b="1" u="sng" dirty="0">
                <a:solidFill>
                  <a:srgbClr val="0000D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AE</a:t>
            </a:r>
            <a:endParaRPr kumimoji="0" lang="cs-CZ" altLang="cs-CZ" sz="3200" b="0" i="0" u="sng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hypokalaemia,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metabolic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alkalosis, hyperuricemia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hypovolemia</a:t>
            </a:r>
            <a:endParaRPr lang="en-US" alt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27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887" y="2579584"/>
            <a:ext cx="3465095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Ischaemic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Cardiomyopathy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Arterial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Severe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dysrrhytmias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myocarditis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2433" y="2998223"/>
            <a:ext cx="4524222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  <a:r>
              <a:rPr lang="cs-CZ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Coronary</a:t>
            </a:r>
            <a:r>
              <a:rPr lang="cs-CZ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Syndroma</a:t>
            </a:r>
            <a:r>
              <a:rPr lang="cs-CZ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(AIM…)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 defTabSz="265113"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pulmonary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oedema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4975" lvl="0" indent="-342900" defTabSz="265113"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cardiogennic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shock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0" algn="l"/>
              </a:tabLst>
              <a:defRPr/>
            </a:pP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crisis</a:t>
            </a:r>
            <a:endParaRPr 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0" algn="l"/>
              </a:tabLst>
              <a:defRPr/>
            </a:pP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arrhytmia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</a:tabLst>
              <a:defRPr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ventricles</a:t>
            </a:r>
            <a:endParaRPr kumimoji="0" lang="cs-CZ" sz="2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5579882" y="1943389"/>
            <a:ext cx="2471887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CHRONIC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689754" y="76963"/>
            <a:ext cx="5764491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err="1">
                <a:ln w="22225">
                  <a:solidFill>
                    <a:srgbClr val="0000DC"/>
                  </a:solidFill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kumimoji="0" lang="cs-CZ" sz="4800" b="1" i="0" u="none" strike="noStrike" kern="1200" cap="none" spc="0" normalizeH="0" baseline="0" noProof="0" dirty="0">
                <a:ln w="22225">
                  <a:solidFill>
                    <a:srgbClr val="0000DC"/>
                  </a:solidFill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4800" b="1" i="0" u="none" strike="noStrike" kern="1200" cap="none" spc="0" normalizeH="0" baseline="0" noProof="0" dirty="0" err="1">
                <a:ln w="22225">
                  <a:solidFill>
                    <a:srgbClr val="0000DC"/>
                  </a:solidFill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</a:t>
            </a:r>
            <a:endParaRPr kumimoji="0" lang="cs-CZ" sz="4800" b="1" i="0" u="none" strike="noStrike" kern="1200" cap="none" spc="0" normalizeH="0" baseline="0" noProof="0" dirty="0">
              <a:ln w="22225">
                <a:solidFill>
                  <a:srgbClr val="0000DC"/>
                </a:solidFill>
                <a:prstDash val="solid"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37891" y="2020332"/>
            <a:ext cx="324281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 novo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decompensation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CHF 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2918839" y="4785440"/>
            <a:ext cx="3306404" cy="796117"/>
            <a:chOff x="-41228" y="1940667"/>
            <a:chExt cx="3114067" cy="1622914"/>
          </a:xfrm>
        </p:grpSpPr>
        <p:cxnSp>
          <p:nvCxnSpPr>
            <p:cNvPr id="20" name="Přímá spojnice se šipkou 19"/>
            <p:cNvCxnSpPr>
              <a:cxnSpLocks/>
            </p:cNvCxnSpPr>
            <p:nvPr/>
          </p:nvCxnSpPr>
          <p:spPr bwMode="auto">
            <a:xfrm flipH="1">
              <a:off x="-41228" y="1940667"/>
              <a:ext cx="2360287" cy="1622914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Přímá spojnice se šipkou 20"/>
            <p:cNvCxnSpPr>
              <a:cxnSpLocks/>
            </p:cNvCxnSpPr>
            <p:nvPr/>
          </p:nvCxnSpPr>
          <p:spPr bwMode="auto">
            <a:xfrm>
              <a:off x="2319058" y="1940667"/>
              <a:ext cx="753781" cy="783029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2" name="Obdélník 21"/>
          <p:cNvSpPr/>
          <p:nvPr/>
        </p:nvSpPr>
        <p:spPr bwMode="auto">
          <a:xfrm>
            <a:off x="684000" y="5557305"/>
            <a:ext cx="3063751" cy="4924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sng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Systolic</a:t>
            </a:r>
            <a:r>
              <a:rPr kumimoji="0" lang="cs-CZ" sz="26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600" b="1" i="0" u="sng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failure</a:t>
            </a:r>
            <a:endParaRPr kumimoji="0" lang="cs-CZ" sz="26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651434" y="5159918"/>
            <a:ext cx="2808566" cy="4924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1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kumimoji="0" lang="cs-CZ" sz="26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stolic </a:t>
            </a:r>
            <a:r>
              <a:rPr kumimoji="0" lang="cs-CZ" sz="2600" b="1" i="0" u="sng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endParaRPr kumimoji="0" lang="cs-CZ" sz="26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37891" y="5994824"/>
            <a:ext cx="45389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cs-CZ" sz="20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decreased</a:t>
            </a:r>
            <a:r>
              <a:rPr kumimoji="0" lang="cs-CZ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20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contractility</a:t>
            </a:r>
            <a:r>
              <a:rPr kumimoji="0" lang="cs-CZ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497054" y="5590305"/>
            <a:ext cx="358420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(more </a:t>
            </a:r>
            <a:r>
              <a:rPr kumimoji="0" lang="cs-CZ" sz="20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kumimoji="0" lang="cs-CZ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cs-CZ" sz="20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older</a:t>
            </a:r>
            <a:r>
              <a:rPr kumimoji="0" lang="cs-CZ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20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cs-CZ" sz="20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D3A7D3FB-C386-4F39-8B20-27B7908F9FDF}"/>
              </a:ext>
            </a:extLst>
          </p:cNvPr>
          <p:cNvCxnSpPr>
            <a:cxnSpLocks/>
          </p:cNvCxnSpPr>
          <p:nvPr/>
        </p:nvCxnSpPr>
        <p:spPr bwMode="auto">
          <a:xfrm flipV="1">
            <a:off x="3607213" y="2791816"/>
            <a:ext cx="1662931" cy="636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>
            <a:outerShdw dist="35921" dir="2700000" algn="ctr" rotWithShape="0">
              <a:schemeClr val="bg1">
                <a:lumMod val="75000"/>
              </a:schemeClr>
            </a:outerShdw>
          </a:effectLst>
          <a:extLst/>
        </p:spPr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BE0FDAA8-D7B1-44F6-B965-68F6CC3F3064}"/>
              </a:ext>
            </a:extLst>
          </p:cNvPr>
          <p:cNvSpPr/>
          <p:nvPr/>
        </p:nvSpPr>
        <p:spPr>
          <a:xfrm>
            <a:off x="330200" y="891373"/>
            <a:ext cx="85598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 err="1">
                <a:solidFill>
                  <a:srgbClr val="FF00FF"/>
                </a:solidFill>
              </a:rPr>
              <a:t>Vital</a:t>
            </a:r>
            <a:r>
              <a:rPr lang="cs-CZ" sz="2000" dirty="0">
                <a:solidFill>
                  <a:srgbClr val="FF00FF"/>
                </a:solidFill>
              </a:rPr>
              <a:t> </a:t>
            </a:r>
            <a:r>
              <a:rPr lang="cs-CZ" sz="2000" dirty="0" err="1">
                <a:solidFill>
                  <a:srgbClr val="FF00FF"/>
                </a:solidFill>
              </a:rPr>
              <a:t>organs</a:t>
            </a:r>
            <a:r>
              <a:rPr lang="cs-CZ" sz="2000" dirty="0">
                <a:solidFill>
                  <a:srgbClr val="FF00FF"/>
                </a:solidFill>
              </a:rPr>
              <a:t> </a:t>
            </a:r>
            <a:r>
              <a:rPr lang="cs-CZ" sz="2000" dirty="0" err="1">
                <a:solidFill>
                  <a:srgbClr val="FF00FF"/>
                </a:solidFill>
              </a:rPr>
              <a:t>chronically</a:t>
            </a:r>
            <a:r>
              <a:rPr lang="cs-CZ" sz="2000" dirty="0">
                <a:solidFill>
                  <a:srgbClr val="FF00FF"/>
                </a:solidFill>
              </a:rPr>
              <a:t> </a:t>
            </a:r>
            <a:r>
              <a:rPr lang="cs-CZ" sz="2000" dirty="0" err="1">
                <a:solidFill>
                  <a:srgbClr val="FF00FF"/>
                </a:solidFill>
              </a:rPr>
              <a:t>suffer</a:t>
            </a:r>
            <a:r>
              <a:rPr lang="cs-CZ" sz="2000" dirty="0">
                <a:solidFill>
                  <a:srgbClr val="FF00FF"/>
                </a:solidFill>
              </a:rPr>
              <a:t> </a:t>
            </a:r>
            <a:r>
              <a:rPr lang="cs-CZ" sz="2000" dirty="0" err="1">
                <a:solidFill>
                  <a:srgbClr val="FF00FF"/>
                </a:solidFill>
              </a:rPr>
              <a:t>from</a:t>
            </a:r>
            <a:r>
              <a:rPr lang="cs-CZ" sz="2000" dirty="0">
                <a:solidFill>
                  <a:srgbClr val="FF00FF"/>
                </a:solidFill>
              </a:rPr>
              <a:t> </a:t>
            </a:r>
            <a:r>
              <a:rPr lang="cs-CZ" sz="2000" dirty="0" err="1">
                <a:solidFill>
                  <a:srgbClr val="FF00FF"/>
                </a:solidFill>
              </a:rPr>
              <a:t>inadequate</a:t>
            </a:r>
            <a:r>
              <a:rPr lang="cs-CZ" sz="2000" dirty="0">
                <a:solidFill>
                  <a:srgbClr val="FF00FF"/>
                </a:solidFill>
              </a:rPr>
              <a:t> </a:t>
            </a:r>
            <a:r>
              <a:rPr lang="cs-CZ" sz="2000" dirty="0" err="1">
                <a:solidFill>
                  <a:srgbClr val="FF00FF"/>
                </a:solidFill>
              </a:rPr>
              <a:t>blood</a:t>
            </a:r>
            <a:r>
              <a:rPr lang="cs-CZ" sz="2000" dirty="0">
                <a:solidFill>
                  <a:srgbClr val="FF00FF"/>
                </a:solidFill>
              </a:rPr>
              <a:t>  </a:t>
            </a:r>
            <a:r>
              <a:rPr lang="cs-CZ" sz="2000" dirty="0" err="1">
                <a:solidFill>
                  <a:srgbClr val="FF00FF"/>
                </a:solidFill>
              </a:rPr>
              <a:t>perfusion</a:t>
            </a:r>
            <a:r>
              <a:rPr lang="cs-CZ" sz="2000" dirty="0">
                <a:solidFill>
                  <a:srgbClr val="FF00FF"/>
                </a:solidFill>
              </a:rPr>
              <a:t> (</a:t>
            </a:r>
            <a:r>
              <a:rPr lang="cs-CZ" sz="2000" dirty="0" err="1">
                <a:solidFill>
                  <a:srgbClr val="FF00FF"/>
                </a:solidFill>
              </a:rPr>
              <a:t>caused</a:t>
            </a:r>
            <a:r>
              <a:rPr lang="cs-CZ" sz="2000" dirty="0">
                <a:solidFill>
                  <a:srgbClr val="FF00FF"/>
                </a:solidFill>
              </a:rPr>
              <a:t> by </a:t>
            </a:r>
            <a:r>
              <a:rPr lang="en-US" sz="2000" dirty="0">
                <a:solidFill>
                  <a:srgbClr val="FF00FF"/>
                </a:solidFill>
              </a:rPr>
              <a:t>dysfunction of the </a:t>
            </a:r>
            <a:r>
              <a:rPr lang="en-US" sz="2000" dirty="0" err="1">
                <a:solidFill>
                  <a:srgbClr val="FF00FF"/>
                </a:solidFill>
              </a:rPr>
              <a:t>myocard</a:t>
            </a:r>
            <a:r>
              <a:rPr lang="en-US" sz="2000" dirty="0">
                <a:solidFill>
                  <a:srgbClr val="FF00FF"/>
                </a:solidFill>
              </a:rPr>
              <a:t> of ventricles due to various diseases</a:t>
            </a:r>
            <a:r>
              <a:rPr lang="cs-CZ" sz="2000" dirty="0">
                <a:solidFill>
                  <a:srgbClr val="FF00FF"/>
                </a:solidFill>
              </a:rPr>
              <a:t>)…</a:t>
            </a:r>
          </a:p>
          <a:p>
            <a:endParaRPr lang="cs-CZ" sz="2000" dirty="0">
              <a:solidFill>
                <a:srgbClr val="FF33CC"/>
              </a:solidFill>
            </a:endParaRPr>
          </a:p>
        </p:txBody>
      </p:sp>
      <p:sp>
        <p:nvSpPr>
          <p:cNvPr id="29" name="Šipka dolů 22">
            <a:extLst>
              <a:ext uri="{FF2B5EF4-FFF2-40B4-BE49-F238E27FC236}">
                <a16:creationId xmlns:a16="http://schemas.microsoft.com/office/drawing/2014/main" id="{62A6E2C7-39E8-4957-A35C-F61459201209}"/>
              </a:ext>
            </a:extLst>
          </p:cNvPr>
          <p:cNvSpPr/>
          <p:nvPr/>
        </p:nvSpPr>
        <p:spPr bwMode="auto">
          <a:xfrm>
            <a:off x="6500939" y="1662025"/>
            <a:ext cx="613305" cy="3714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2215875" y="2086161"/>
            <a:ext cx="1614488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ACUTE</a:t>
            </a:r>
          </a:p>
        </p:txBody>
      </p:sp>
      <p:sp>
        <p:nvSpPr>
          <p:cNvPr id="30" name="Šipka dolů 22">
            <a:extLst>
              <a:ext uri="{FF2B5EF4-FFF2-40B4-BE49-F238E27FC236}">
                <a16:creationId xmlns:a16="http://schemas.microsoft.com/office/drawing/2014/main" id="{DD2D95D2-77BF-4386-B4DF-58154938E303}"/>
              </a:ext>
            </a:extLst>
          </p:cNvPr>
          <p:cNvSpPr/>
          <p:nvPr/>
        </p:nvSpPr>
        <p:spPr bwMode="auto">
          <a:xfrm>
            <a:off x="2495612" y="1654583"/>
            <a:ext cx="613305" cy="4275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77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3D3BC6E-2509-46C5-91C2-6CA360E24A2F}"/>
              </a:ext>
            </a:extLst>
          </p:cNvPr>
          <p:cNvSpPr/>
          <p:nvPr/>
        </p:nvSpPr>
        <p:spPr>
          <a:xfrm>
            <a:off x="297512" y="1121895"/>
            <a:ext cx="8765466" cy="16927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hydrochlorothiazid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chlortalidon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longer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half-life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than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hydrochlorothiazid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C582F3C-BEDA-4049-901C-19560FD3DE15}"/>
              </a:ext>
            </a:extLst>
          </p:cNvPr>
          <p:cNvSpPr/>
          <p:nvPr/>
        </p:nvSpPr>
        <p:spPr>
          <a:xfrm>
            <a:off x="214385" y="3698430"/>
            <a:ext cx="253712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indapamid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cs-CZ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metipamid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C05E8CB-2094-4057-9521-D754943BF1A3}"/>
              </a:ext>
            </a:extLst>
          </p:cNvPr>
          <p:cNvSpPr/>
          <p:nvPr/>
        </p:nvSpPr>
        <p:spPr>
          <a:xfrm>
            <a:off x="3476561" y="3613753"/>
            <a:ext cx="5340198" cy="892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indapamid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combination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ACEi</a:t>
            </a:r>
            <a:r>
              <a:rPr lang="cs-CZ" sz="2400" dirty="0">
                <a:solidFill>
                  <a:srgbClr val="008A3E"/>
                </a:solidFill>
                <a:latin typeface="Calibri" panose="020F0502020204030204" pitchFamily="34" charset="0"/>
              </a:rPr>
              <a:t> in DM </a:t>
            </a:r>
            <a:r>
              <a:rPr lang="cs-CZ" sz="2400" dirty="0" err="1">
                <a:solidFill>
                  <a:srgbClr val="008A3E"/>
                </a:solidFill>
                <a:latin typeface="Calibri" panose="020F0502020204030204" pitchFamily="34" charset="0"/>
              </a:rPr>
              <a:t>patients</a:t>
            </a:r>
            <a:r>
              <a:rPr lang="cs-CZ" sz="2400" dirty="0">
                <a:solidFill>
                  <a:srgbClr val="008A3E"/>
                </a:solidFill>
                <a:latin typeface="Calibri" panose="020F0502020204030204" pitchFamily="34" charset="0"/>
              </a:rPr>
              <a:t> (</a:t>
            </a:r>
            <a:r>
              <a:rPr lang="cs-CZ" sz="2400" dirty="0" err="1">
                <a:solidFill>
                  <a:srgbClr val="008A3E"/>
                </a:solidFill>
                <a:latin typeface="Calibri" panose="020F0502020204030204" pitchFamily="34" charset="0"/>
              </a:rPr>
              <a:t>prospective</a:t>
            </a:r>
            <a:r>
              <a:rPr lang="cs-CZ" sz="2400" dirty="0">
                <a:solidFill>
                  <a:srgbClr val="008A3E"/>
                </a:solidFill>
                <a:latin typeface="Calibri" panose="020F0502020204030204" pitchFamily="34" charset="0"/>
              </a:rPr>
              <a:t> RCT)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E9CCEDF-CAB9-483F-9461-CF659525EE07}"/>
              </a:ext>
            </a:extLst>
          </p:cNvPr>
          <p:cNvSpPr/>
          <p:nvPr/>
        </p:nvSpPr>
        <p:spPr>
          <a:xfrm>
            <a:off x="465766" y="291426"/>
            <a:ext cx="2861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altLang="cs-CZ" sz="3600" b="1" u="sng" dirty="0">
                <a:solidFill>
                  <a:srgbClr val="0000D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DRUGS</a:t>
            </a:r>
            <a:endParaRPr kumimoji="0" lang="cs-CZ" altLang="cs-CZ" sz="3600" b="0" i="0" u="sng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F9B59BA-5D8D-4D75-B002-DBFF1108E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640" y="123962"/>
            <a:ext cx="1515291" cy="668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/>
          <a:lstStyle/>
          <a:p>
            <a:pPr lvl="0" algn="ctr">
              <a:lnSpc>
                <a:spcPct val="90000"/>
              </a:lnSpc>
              <a:defRPr/>
            </a:pPr>
            <a:r>
              <a:rPr lang="cs-CZ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Thiazides</a:t>
            </a:r>
            <a:endParaRPr lang="cs-CZ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577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4953264-B615-44A8-9809-C357DD80A6F1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1807324"/>
            <a:ext cx="8569325" cy="8198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Monotype Sorts" charset="2"/>
              <a:buNone/>
              <a:tabLst>
                <a:tab pos="360363" algn="l"/>
              </a:tabLst>
              <a:defRPr/>
            </a:pP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Inhibition</a:t>
            </a:r>
            <a:r>
              <a:rPr kumimoji="0" lang="cs-CZ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kumimoji="0" lang="cs-CZ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4 </a:t>
            </a:r>
            <a:r>
              <a:rPr kumimoji="0" lang="cs-CZ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ions</a:t>
            </a:r>
            <a:r>
              <a:rPr kumimoji="0" lang="cs-CZ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contransport</a:t>
            </a:r>
            <a:r>
              <a:rPr kumimoji="0" lang="cs-CZ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Na, K, 2xCl)</a:t>
            </a:r>
          </a:p>
          <a:p>
            <a:pPr>
              <a:spcBef>
                <a:spcPct val="0"/>
              </a:spcBef>
              <a:defRPr/>
            </a:pPr>
            <a:endParaRPr lang="cs-CZ" altLang="cs-CZ" sz="2800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Monotype Sorts" charset="2"/>
              <a:buNone/>
              <a:tabLst>
                <a:tab pos="360363" algn="l"/>
              </a:tabLst>
              <a:defRPr/>
            </a:pP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Monotype Sorts" charset="2"/>
              <a:buNone/>
              <a:tabLst>
                <a:tab pos="360363" algn="l"/>
              </a:tabLst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Monotype Sorts" charset="2"/>
              <a:buNone/>
              <a:tabLst>
                <a:tab pos="360363" algn="l"/>
              </a:tabLst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Monotype Sorts" charset="2"/>
              <a:buNone/>
              <a:tabLst>
                <a:tab pos="360363" algn="l"/>
              </a:tabLst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95BCE4-BA2E-4A15-981E-6145EED49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15402"/>
            <a:ext cx="3725636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err="1">
                <a:solidFill>
                  <a:srgbClr val="B9006E">
                    <a:lumMod val="75000"/>
                  </a:srgbClr>
                </a:solidFill>
                <a:latin typeface="Calibri" panose="020F0502020204030204" pitchFamily="34" charset="0"/>
              </a:rPr>
              <a:t>Loop</a:t>
            </a:r>
            <a:r>
              <a:rPr lang="cs-CZ" sz="3600" b="1" dirty="0">
                <a:solidFill>
                  <a:srgbClr val="B9006E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B9006E">
                    <a:lumMod val="75000"/>
                  </a:srgbClr>
                </a:solidFill>
                <a:latin typeface="Calibri" panose="020F0502020204030204" pitchFamily="34" charset="0"/>
              </a:rPr>
              <a:t>diuretics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B9006E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696EA0-A9A3-4866-9849-2DA506A719EB}"/>
              </a:ext>
            </a:extLst>
          </p:cNvPr>
          <p:cNvSpPr txBox="1"/>
          <p:nvPr/>
        </p:nvSpPr>
        <p:spPr>
          <a:xfrm>
            <a:off x="323850" y="1148565"/>
            <a:ext cx="503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MECHANIS</a:t>
            </a:r>
            <a:r>
              <a:rPr kumimoji="0" lang="cs-CZ" sz="3200" b="1" i="0" u="sng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ACTION</a:t>
            </a:r>
            <a:endParaRPr kumimoji="0" lang="cs-CZ" sz="3200" b="1" i="0" u="sng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61FE612-37CB-48A5-9CAD-FA0EE2FAEABE}"/>
              </a:ext>
            </a:extLst>
          </p:cNvPr>
          <p:cNvSpPr/>
          <p:nvPr/>
        </p:nvSpPr>
        <p:spPr>
          <a:xfrm>
            <a:off x="403588" y="3040090"/>
            <a:ext cx="7291795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GB" altLang="cs-CZ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strong, short effects (significant loss of ions)</a:t>
            </a:r>
            <a:endParaRPr lang="cs-CZ" altLang="cs-CZ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endParaRPr lang="cs-CZ" altLang="cs-CZ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GB" altLang="cs-CZ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RAA system activation – long-term treatment is</a:t>
            </a:r>
            <a:r>
              <a:rPr lang="cs-CZ" altLang="cs-CZ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cs-CZ" altLang="cs-CZ" sz="2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  <a:endParaRPr lang="cs-CZ" sz="2800" b="1" kern="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11494" y="6254683"/>
            <a:ext cx="66513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Přímá spojnice 8"/>
          <p:cNvCxnSpPr/>
          <p:nvPr/>
        </p:nvCxnSpPr>
        <p:spPr bwMode="auto">
          <a:xfrm>
            <a:off x="677801" y="6254683"/>
            <a:ext cx="70336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18229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DFB102-91EC-47B7-979A-E36C2BAE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040" y="123962"/>
            <a:ext cx="1362891" cy="702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Loop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diuretics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11AE537-1719-4768-9B40-E531FB9904C4}"/>
              </a:ext>
            </a:extLst>
          </p:cNvPr>
          <p:cNvSpPr/>
          <p:nvPr/>
        </p:nvSpPr>
        <p:spPr>
          <a:xfrm>
            <a:off x="446749" y="826823"/>
            <a:ext cx="8348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furosemid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Strong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effect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cs-CZ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Also</a:t>
            </a: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in </a:t>
            </a:r>
            <a:r>
              <a:rPr kumimoji="0" lang="cs-CZ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patients</a:t>
            </a: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with</a:t>
            </a:r>
            <a:r>
              <a:rPr lang="cs-CZ" sz="2800" b="1" u="sng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 ↓ GF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E27AB8-C118-418C-8D51-93E3BFB9F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54" y="181112"/>
            <a:ext cx="2549979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u="sng" dirty="0">
                <a:solidFill>
                  <a:srgbClr val="0000DC"/>
                </a:solidFill>
                <a:latin typeface="Calibri" panose="020F0502020204030204" pitchFamily="34" charset="0"/>
              </a:rPr>
              <a:t>DRUG</a:t>
            </a:r>
            <a:endParaRPr kumimoji="0" lang="cs-CZ" sz="3200" b="1" i="0" u="sng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88C71-61AC-442C-BD50-B9B014CB1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49" y="3185315"/>
            <a:ext cx="2549979" cy="80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INDICATION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7285FFA-967B-4038-8A5D-22332E1AD265}"/>
              </a:ext>
            </a:extLst>
          </p:cNvPr>
          <p:cNvSpPr/>
          <p:nvPr/>
        </p:nvSpPr>
        <p:spPr>
          <a:xfrm>
            <a:off x="553494" y="3811779"/>
            <a:ext cx="8241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lung oedema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congestive heart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hypercalcemia (</a:t>
            </a:r>
            <a:r>
              <a:rPr lang="en-GB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furosemid</a:t>
            </a:r>
            <a:r>
              <a:rPr lang="en-GB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chronic renal failure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forced diuresis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intoxications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post-operative anuria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40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1912D37-5412-41B1-9C87-2F73DB4602D4}"/>
              </a:ext>
            </a:extLst>
          </p:cNvPr>
          <p:cNvSpPr txBox="1"/>
          <p:nvPr/>
        </p:nvSpPr>
        <p:spPr>
          <a:xfrm>
            <a:off x="439661" y="474211"/>
            <a:ext cx="401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u="sng" dirty="0">
                <a:solidFill>
                  <a:srgbClr val="0000DC"/>
                </a:solidFill>
                <a:latin typeface="Calibri" panose="020F0502020204030204" pitchFamily="34" charset="0"/>
              </a:rPr>
              <a:t>AE</a:t>
            </a:r>
            <a:endParaRPr kumimoji="0" lang="cs-CZ" sz="3200" b="1" i="0" u="sng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F96047-7CD6-4665-8BA0-76F483DBEB2A}"/>
              </a:ext>
            </a:extLst>
          </p:cNvPr>
          <p:cNvSpPr txBox="1"/>
          <p:nvPr/>
        </p:nvSpPr>
        <p:spPr>
          <a:xfrm>
            <a:off x="439661" y="3839619"/>
            <a:ext cx="401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u="sng" dirty="0">
                <a:solidFill>
                  <a:srgbClr val="0000DC"/>
                </a:solidFill>
                <a:latin typeface="Calibri" panose="020F0502020204030204" pitchFamily="34" charset="0"/>
              </a:rPr>
              <a:t>DRUG INTERACTIONS</a:t>
            </a:r>
            <a:endParaRPr kumimoji="0" lang="cs-CZ" sz="3200" b="1" i="0" u="sng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181E91-7CAE-474F-B579-CB31046D2846}"/>
              </a:ext>
            </a:extLst>
          </p:cNvPr>
          <p:cNvSpPr txBox="1"/>
          <p:nvPr/>
        </p:nvSpPr>
        <p:spPr>
          <a:xfrm>
            <a:off x="335158" y="1144007"/>
            <a:ext cx="8586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altLang="cs-CZ" sz="2400" dirty="0">
                <a:latin typeface="Candara" panose="020E0502030303020204" pitchFamily="34" charset="0"/>
              </a:rPr>
              <a:t>Ion </a:t>
            </a:r>
            <a:r>
              <a:rPr lang="cs-CZ" altLang="cs-CZ" sz="2400" dirty="0" err="1">
                <a:latin typeface="Candara" panose="020E0502030303020204" pitchFamily="34" charset="0"/>
              </a:rPr>
              <a:t>imbalance</a:t>
            </a:r>
            <a:r>
              <a:rPr lang="en-GB" altLang="cs-CZ" sz="2400" dirty="0">
                <a:latin typeface="Candara" panose="020E0502030303020204" pitchFamily="34" charset="0"/>
              </a:rPr>
              <a:t> </a:t>
            </a:r>
            <a:r>
              <a:rPr lang="pl-PL" altLang="cs-CZ" sz="2400" dirty="0">
                <a:latin typeface="Candara" panose="020E0502030303020204" pitchFamily="34" charset="0"/>
              </a:rPr>
              <a:t>(</a:t>
            </a:r>
            <a:r>
              <a:rPr lang="en-US" altLang="cs-CZ" sz="2400" dirty="0">
                <a:latin typeface="Candara" panose="020E0502030303020204" pitchFamily="34" charset="0"/>
              </a:rPr>
              <a:t>loss of</a:t>
            </a:r>
            <a:r>
              <a:rPr lang="pl-PL" altLang="cs-CZ" sz="2400" dirty="0">
                <a:latin typeface="Candara" panose="020E0502030303020204" pitchFamily="34" charset="0"/>
              </a:rPr>
              <a:t> Na</a:t>
            </a:r>
            <a:r>
              <a:rPr lang="pl-PL" altLang="cs-CZ" sz="2400" baseline="30000" dirty="0">
                <a:latin typeface="Candara" panose="020E0502030303020204" pitchFamily="34" charset="0"/>
              </a:rPr>
              <a:t>+</a:t>
            </a:r>
            <a:r>
              <a:rPr lang="pl-PL" altLang="cs-CZ" sz="2400" dirty="0">
                <a:latin typeface="Candara" panose="020E0502030303020204" pitchFamily="34" charset="0"/>
              </a:rPr>
              <a:t>, Cl</a:t>
            </a:r>
            <a:r>
              <a:rPr lang="pl-PL" altLang="cs-CZ" sz="2400" baseline="30000" dirty="0">
                <a:latin typeface="Candara" panose="020E0502030303020204" pitchFamily="34" charset="0"/>
              </a:rPr>
              <a:t>-</a:t>
            </a:r>
            <a:r>
              <a:rPr lang="pl-PL" altLang="cs-CZ" sz="2400" dirty="0">
                <a:latin typeface="Candara" panose="020E0502030303020204" pitchFamily="34" charset="0"/>
              </a:rPr>
              <a:t>, K</a:t>
            </a:r>
            <a:r>
              <a:rPr lang="pl-PL" altLang="cs-CZ" sz="2400" baseline="30000" dirty="0">
                <a:latin typeface="Candara" panose="020E0502030303020204" pitchFamily="34" charset="0"/>
              </a:rPr>
              <a:t>+</a:t>
            </a:r>
            <a:r>
              <a:rPr lang="pl-PL" altLang="cs-CZ" sz="2400" dirty="0">
                <a:latin typeface="Candara" panose="020E0502030303020204" pitchFamily="34" charset="0"/>
              </a:rPr>
              <a:t>, Ca</a:t>
            </a:r>
            <a:r>
              <a:rPr lang="pl-PL" altLang="cs-CZ" sz="2400" baseline="30000" dirty="0">
                <a:latin typeface="Candara" panose="020E0502030303020204" pitchFamily="34" charset="0"/>
              </a:rPr>
              <a:t>2+</a:t>
            </a:r>
            <a:r>
              <a:rPr lang="pl-PL" altLang="cs-CZ" sz="2400" dirty="0">
                <a:latin typeface="Candara" panose="020E0502030303020204" pitchFamily="34" charset="0"/>
              </a:rPr>
              <a:t>, Mg</a:t>
            </a:r>
            <a:r>
              <a:rPr lang="pl-PL" altLang="cs-CZ" sz="2400" baseline="30000" dirty="0">
                <a:latin typeface="Candara" panose="020E0502030303020204" pitchFamily="34" charset="0"/>
              </a:rPr>
              <a:t>2+</a:t>
            </a:r>
            <a:r>
              <a:rPr lang="pl-PL" altLang="cs-CZ" sz="2400" dirty="0">
                <a:latin typeface="Candara" panose="020E0502030303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l-PL" altLang="cs-CZ" sz="2400" dirty="0">
                <a:latin typeface="Candara" panose="020E0502030303020204" pitchFamily="34" charset="0"/>
              </a:rPr>
              <a:t>Osteoporosis </a:t>
            </a:r>
            <a:endParaRPr lang="en-GB" altLang="cs-CZ" sz="2400" dirty="0">
              <a:latin typeface="Candara" panose="020E0502030303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ypovolemia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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risk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trombosis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EC69B90-AD4D-44C4-89BD-0A3D53D4F0C6}"/>
              </a:ext>
            </a:extLst>
          </p:cNvPr>
          <p:cNvSpPr/>
          <p:nvPr/>
        </p:nvSpPr>
        <p:spPr>
          <a:xfrm>
            <a:off x="439661" y="4424394"/>
            <a:ext cx="82646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Furosemid</a:t>
            </a:r>
            <a:r>
              <a:rPr kumimoji="0" lang="cs-CZ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kumimoji="0" lang="cs-CZ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ounds</a:t>
            </a: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to albumin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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↑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plasmatic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level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metformin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amiodaron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, digoxin,…</a:t>
            </a:r>
          </a:p>
          <a:p>
            <a:pPr lvl="0">
              <a:defRPr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↑ 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Nephrotoxicity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cefalosporins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DFB102-91EC-47B7-979A-E36C2BAE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040" y="123962"/>
            <a:ext cx="1362891" cy="702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/>
          <a:lstStyle/>
          <a:p>
            <a:pPr lvl="0" algn="ctr">
              <a:lnSpc>
                <a:spcPct val="90000"/>
              </a:lnSpc>
              <a:defRPr/>
            </a:pPr>
            <a:r>
              <a:rPr lang="cs-CZ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Loop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diuretics</a:t>
            </a:r>
            <a:endParaRPr lang="cs-CZ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629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CB245D4-B9F4-41B5-AAB0-62DB02301DD1}"/>
              </a:ext>
            </a:extLst>
          </p:cNvPr>
          <p:cNvSpPr txBox="1">
            <a:spLocks noChangeArrowheads="1"/>
          </p:cNvSpPr>
          <p:nvPr/>
        </p:nvSpPr>
        <p:spPr>
          <a:xfrm>
            <a:off x="323849" y="2424166"/>
            <a:ext cx="8569326" cy="97941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cs-CZ" altLang="cs-CZ" sz="2800" dirty="0">
                <a:latin typeface="Candara" panose="020E0502030303020204" pitchFamily="34" charset="0"/>
              </a:rPr>
              <a:t>Na</a:t>
            </a:r>
            <a:r>
              <a:rPr lang="cs-CZ" altLang="cs-CZ" sz="2800" baseline="30000" dirty="0">
                <a:latin typeface="Candara" panose="020E0502030303020204" pitchFamily="34" charset="0"/>
              </a:rPr>
              <a:t>+</a:t>
            </a:r>
            <a:r>
              <a:rPr lang="cs-CZ" altLang="cs-CZ" sz="2800" dirty="0">
                <a:latin typeface="Candara" panose="020E0502030303020204" pitchFamily="34" charset="0"/>
              </a:rPr>
              <a:t>/K</a:t>
            </a:r>
            <a:r>
              <a:rPr lang="cs-CZ" altLang="cs-CZ" sz="2800" baseline="30000" dirty="0">
                <a:latin typeface="Candara" panose="020E0502030303020204" pitchFamily="34" charset="0"/>
              </a:rPr>
              <a:t>+</a:t>
            </a:r>
            <a:r>
              <a:rPr lang="en-US" altLang="cs-CZ" sz="2800" dirty="0">
                <a:latin typeface="Candara" panose="020E0502030303020204" pitchFamily="34" charset="0"/>
              </a:rPr>
              <a:t> </a:t>
            </a:r>
            <a:r>
              <a:rPr lang="en-US" altLang="cs-CZ" sz="2800" dirty="0" err="1">
                <a:latin typeface="Candara" panose="020E0502030303020204" pitchFamily="34" charset="0"/>
              </a:rPr>
              <a:t>antiport</a:t>
            </a:r>
            <a:r>
              <a:rPr lang="en-US" altLang="cs-CZ" sz="2800" dirty="0">
                <a:latin typeface="Candara" panose="020E0502030303020204" pitchFamily="34" charset="0"/>
              </a:rPr>
              <a:t> inhibition through direct channel affecting, or as aldosterone receptor inhibitors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44553F-36D8-4EE8-9C9E-598A75998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213606"/>
            <a:ext cx="6896348" cy="7381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err="1">
                <a:solidFill>
                  <a:srgbClr val="B9006E">
                    <a:lumMod val="75000"/>
                  </a:srgbClr>
                </a:solidFill>
                <a:latin typeface="Calibri" panose="020F0502020204030204" pitchFamily="34" charset="0"/>
              </a:rPr>
              <a:t>Potassium</a:t>
            </a:r>
            <a:r>
              <a:rPr lang="cs-CZ" sz="3600" b="1" dirty="0">
                <a:solidFill>
                  <a:srgbClr val="B9006E">
                    <a:lumMod val="75000"/>
                  </a:srgbClr>
                </a:solidFill>
                <a:latin typeface="Calibri" panose="020F0502020204030204" pitchFamily="34" charset="0"/>
              </a:rPr>
              <a:t> sparing </a:t>
            </a:r>
            <a:r>
              <a:rPr lang="cs-CZ" sz="3600" b="1" dirty="0" err="1">
                <a:solidFill>
                  <a:srgbClr val="B9006E">
                    <a:lumMod val="75000"/>
                  </a:srgbClr>
                </a:solidFill>
                <a:latin typeface="Calibri" panose="020F0502020204030204" pitchFamily="34" charset="0"/>
              </a:rPr>
              <a:t>diuretics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B9006E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D86FF1F-E554-4E97-81C3-8FA657BCCD0D}"/>
              </a:ext>
            </a:extLst>
          </p:cNvPr>
          <p:cNvSpPr/>
          <p:nvPr/>
        </p:nvSpPr>
        <p:spPr>
          <a:xfrm>
            <a:off x="440760" y="4761098"/>
            <a:ext cx="22859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  <a:sym typeface="Wingdings"/>
              </a:rPr>
              <a:t>aldosteron.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  <a:sym typeface="Wingdings"/>
              </a:rPr>
              <a:t>rcp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  <a:sym typeface="Wingdings"/>
              </a:rPr>
              <a:t>. 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  <a:sym typeface="Wingdings"/>
              </a:rPr>
              <a:t>antagonists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B9006E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D0151C-93E4-440D-8E5A-4E758AD4D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40" y="1757822"/>
            <a:ext cx="4889591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MECHANISM</a:t>
            </a:r>
            <a:r>
              <a:rPr kumimoji="0" lang="cs-CZ" sz="3200" b="1" i="0" u="sng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ACTION</a:t>
            </a:r>
            <a:endParaRPr kumimoji="0" lang="cs-CZ" sz="3200" b="1" i="0" u="sng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9766ECF-4B35-4E05-9193-6CECB3938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57" y="3455715"/>
            <a:ext cx="2575202" cy="73847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9006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Potassium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B9006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sparing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9006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diuretics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B9006E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D9873A26-A4B4-427B-8125-A3157A534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49" y="1043331"/>
            <a:ext cx="7066285" cy="62513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Antagonists</a:t>
            </a: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3200" b="1" i="0" u="none" strike="noStrike" kern="1200" cap="none" spc="0" normalizeH="0" noProof="0" dirty="0" err="1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of</a:t>
            </a: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aldosteron</a:t>
            </a: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receptors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srgbClr val="B9006E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7DC13B-6C6C-4519-8EB2-B139ADBA9DB7}"/>
              </a:ext>
            </a:extLst>
          </p:cNvPr>
          <p:cNvSpPr/>
          <p:nvPr/>
        </p:nvSpPr>
        <p:spPr>
          <a:xfrm>
            <a:off x="2819535" y="4908830"/>
            <a:ext cx="5238999" cy="5355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cs-CZ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aldosteron receptor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antagonisation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0096DB1-16AD-4533-9F47-1B5BDCDBE84E}"/>
              </a:ext>
            </a:extLst>
          </p:cNvPr>
          <p:cNvSpPr/>
          <p:nvPr/>
        </p:nvSpPr>
        <p:spPr>
          <a:xfrm>
            <a:off x="2801710" y="3576365"/>
            <a:ext cx="2667718" cy="5355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360363" algn="l"/>
              </a:tabLst>
              <a:defRPr/>
            </a:pPr>
            <a:r>
              <a:rPr lang="cs-CZ" sz="24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Directly</a:t>
            </a:r>
            <a:r>
              <a:rPr lang="cs-CZ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 ion </a:t>
            </a:r>
            <a:r>
              <a:rPr lang="cs-CZ" sz="24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channel</a:t>
            </a:r>
            <a:endParaRPr kumimoji="0" lang="cs-CZ" sz="2400" b="0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745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CE00EB8-6478-44BD-99A2-CEB6DE33B9F0}"/>
              </a:ext>
            </a:extLst>
          </p:cNvPr>
          <p:cNvSpPr txBox="1">
            <a:spLocks noChangeArrowheads="1"/>
          </p:cNvSpPr>
          <p:nvPr/>
        </p:nvSpPr>
        <p:spPr>
          <a:xfrm>
            <a:off x="469355" y="513213"/>
            <a:ext cx="8569326" cy="193861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Monotype Sorts" charset="2"/>
              <a:buNone/>
              <a:tabLst>
                <a:tab pos="360363" algn="l"/>
              </a:tabLst>
              <a:defRPr/>
            </a:pPr>
            <a:endParaRPr kumimoji="0" lang="cs-CZ" sz="3600" b="1" i="0" u="sng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360363" algn="l"/>
              </a:tabLst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inhibition</a:t>
            </a:r>
            <a:r>
              <a:rPr kumimoji="0" lang="cs-CZ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of</a:t>
            </a:r>
            <a:r>
              <a:rPr kumimoji="0" lang="cs-CZ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resorbtion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Na</a:t>
            </a:r>
            <a:r>
              <a:rPr kumimoji="0" lang="cs-CZ" sz="2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+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ionts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+ </a:t>
            </a:r>
            <a:r>
              <a:rPr lang="cs-CZ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H2O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endParaRPr kumimoji="0" lang="cs-CZ" sz="2800" b="1" i="0" u="sng" strike="noStrike" kern="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360363" algn="l"/>
              </a:tabLst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inhibition</a:t>
            </a:r>
            <a:r>
              <a:rPr kumimoji="0" lang="cs-CZ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of</a:t>
            </a:r>
            <a:r>
              <a:rPr kumimoji="0" lang="cs-CZ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excretion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K</a:t>
            </a:r>
            <a:r>
              <a:rPr kumimoji="0" lang="cs-CZ" sz="2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+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ionts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→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potassium</a:t>
            </a:r>
            <a:r>
              <a:rPr kumimoji="0" lang="cs-CZ" sz="2800" b="1" i="0" u="sng" strike="noStrike" kern="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sparing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E7FA2DB-CA65-4B7D-B4E6-582F113E8B0E}"/>
              </a:ext>
            </a:extLst>
          </p:cNvPr>
          <p:cNvSpPr txBox="1"/>
          <p:nvPr/>
        </p:nvSpPr>
        <p:spPr>
          <a:xfrm>
            <a:off x="469355" y="2681767"/>
            <a:ext cx="8354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Antagonists</a:t>
            </a:r>
            <a:r>
              <a:rPr kumimoji="0" lang="cs-CZ" sz="3200" b="1" i="0" u="sng" strike="noStrike" kern="1200" cap="none" spc="0" normalizeH="0" noProof="0" dirty="0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3200" b="1" i="0" u="sng" strike="noStrike" kern="1200" cap="none" spc="0" normalizeH="0" noProof="0" dirty="0" err="1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aldosteron </a:t>
            </a:r>
            <a:r>
              <a:rPr kumimoji="0" lang="cs-CZ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receptors</a:t>
            </a:r>
            <a:r>
              <a:rPr lang="cs-CZ" sz="3200" b="1" u="sng" dirty="0">
                <a:solidFill>
                  <a:srgbClr val="B9006E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Extrarenal</a:t>
            </a:r>
            <a:r>
              <a:rPr kumimoji="0" lang="cs-CZ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effect</a:t>
            </a:r>
            <a:r>
              <a:rPr kumimoji="0" lang="cs-CZ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-</a:t>
            </a:r>
            <a:r>
              <a:rPr kumimoji="0" lang="cs-CZ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inhibition</a:t>
            </a:r>
            <a:r>
              <a:rPr kumimoji="0" lang="cs-CZ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fibroblast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proliferation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myocard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vessels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Mg</a:t>
            </a:r>
            <a:r>
              <a:rPr kumimoji="0" lang="cs-CZ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2+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sparing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47EEF94-2931-4EBA-A919-CF7705359EE3}"/>
              </a:ext>
            </a:extLst>
          </p:cNvPr>
          <p:cNvSpPr txBox="1"/>
          <p:nvPr/>
        </p:nvSpPr>
        <p:spPr>
          <a:xfrm>
            <a:off x="3368151" y="5737640"/>
            <a:ext cx="481482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Indicated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pts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cs-CZ" sz="2800" b="1" noProof="0" dirty="0" err="1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cs-CZ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ith</a:t>
            </a:r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HF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Šipka: ohnutá nahoru 4">
            <a:extLst>
              <a:ext uri="{FF2B5EF4-FFF2-40B4-BE49-F238E27FC236}">
                <a16:creationId xmlns:a16="http://schemas.microsoft.com/office/drawing/2014/main" id="{05912F15-FE8D-4F5C-B8F9-6B68D3387393}"/>
              </a:ext>
            </a:extLst>
          </p:cNvPr>
          <p:cNvSpPr/>
          <p:nvPr/>
        </p:nvSpPr>
        <p:spPr bwMode="auto">
          <a:xfrm rot="5400000">
            <a:off x="2159526" y="5061681"/>
            <a:ext cx="719103" cy="1035258"/>
          </a:xfrm>
          <a:prstGeom prst="bentUpArrow">
            <a:avLst>
              <a:gd name="adj1" fmla="val 33419"/>
              <a:gd name="adj2" fmla="val 25000"/>
              <a:gd name="adj3" fmla="val 5000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88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6A8CB93F-D6B3-46BD-A23F-0E53848B1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02" y="318912"/>
            <a:ext cx="313467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u="sng" dirty="0">
                <a:solidFill>
                  <a:srgbClr val="0000DC"/>
                </a:solidFill>
                <a:latin typeface="Calibri" panose="020F0502020204030204" pitchFamily="34" charset="0"/>
              </a:rPr>
              <a:t>DRUG</a:t>
            </a:r>
            <a:endParaRPr kumimoji="0" lang="cs-CZ" sz="3600" b="1" i="0" u="sng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631BB5-617B-46C9-9F07-E0551BC07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578" y="273198"/>
            <a:ext cx="3470843" cy="54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9006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Potassium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B9006E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sparing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2E26272-037F-49DC-8904-208238276F97}"/>
              </a:ext>
            </a:extLst>
          </p:cNvPr>
          <p:cNvSpPr/>
          <p:nvPr/>
        </p:nvSpPr>
        <p:spPr>
          <a:xfrm>
            <a:off x="370897" y="1053911"/>
            <a:ext cx="83157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amilorid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>
              <a:tabLst>
                <a:tab pos="360363" algn="l"/>
              </a:tabLst>
              <a:defRPr/>
            </a:pPr>
            <a:r>
              <a:rPr lang="en-US" altLang="cs-CZ" sz="2400" dirty="0">
                <a:latin typeface="Candara" panose="020E0502030303020204" pitchFamily="34" charset="0"/>
              </a:rPr>
              <a:t>Weaker effect, used in combinations with other potassium-loss causing diuretics</a:t>
            </a:r>
            <a:endParaRPr lang="en-GB" altLang="cs-CZ" sz="2400" dirty="0"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485EBF0-BC45-4D68-BA8B-8A3C860077C8}"/>
              </a:ext>
            </a:extLst>
          </p:cNvPr>
          <p:cNvSpPr/>
          <p:nvPr/>
        </p:nvSpPr>
        <p:spPr>
          <a:xfrm>
            <a:off x="443594" y="6108201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13A1286-D493-412B-A7A8-008F38580811}"/>
              </a:ext>
            </a:extLst>
          </p:cNvPr>
          <p:cNvCxnSpPr/>
          <p:nvPr/>
        </p:nvCxnSpPr>
        <p:spPr bwMode="auto">
          <a:xfrm>
            <a:off x="641412" y="5996065"/>
            <a:ext cx="82568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20303FCD-7C8E-43B1-ABF2-942E49E7FEB5}"/>
              </a:ext>
            </a:extLst>
          </p:cNvPr>
          <p:cNvSpPr/>
          <p:nvPr/>
        </p:nvSpPr>
        <p:spPr>
          <a:xfrm>
            <a:off x="443594" y="3794516"/>
            <a:ext cx="840220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>
                <a:tab pos="176213" algn="l"/>
              </a:tabLst>
              <a:defRPr/>
            </a:pPr>
            <a:r>
              <a:rPr kumimoji="0" 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Hypertension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in </a:t>
            </a:r>
            <a:r>
              <a:rPr kumimoji="0" 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combination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>
                <a:tab pos="93663" algn="l"/>
              </a:tabLst>
              <a:defRPr/>
            </a:pP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Prevention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of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cardial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oedema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877F38A-BD63-47AF-B77E-2EC674972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94" y="3143574"/>
            <a:ext cx="313467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949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C49CDA-05F2-4E5E-8A47-E02AFC6D8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02" y="468449"/>
            <a:ext cx="72444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u="sng" dirty="0">
                <a:solidFill>
                  <a:srgbClr val="0000DC"/>
                </a:solidFill>
                <a:latin typeface="Calibri" panose="020F0502020204030204" pitchFamily="34" charset="0"/>
              </a:rPr>
              <a:t>DRUG</a:t>
            </a:r>
            <a:endParaRPr kumimoji="0" lang="cs-CZ" sz="3600" b="1" i="0" u="sng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B056A1-46A3-4643-A728-7022075E1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665" y="468449"/>
            <a:ext cx="3552669" cy="54970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Antagonist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noProof="0" dirty="0" err="1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B900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aldosteron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9227A-EC12-4AD2-BDD2-7367A9E204BA}"/>
              </a:ext>
            </a:extLst>
          </p:cNvPr>
          <p:cNvSpPr/>
          <p:nvPr/>
        </p:nvSpPr>
        <p:spPr>
          <a:xfrm>
            <a:off x="271556" y="1175008"/>
            <a:ext cx="860088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spironolakton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lang="en-GB" altLang="cs-CZ" sz="2200" dirty="0">
                <a:latin typeface="Candara" panose="020E0502030303020204" pitchFamily="34" charset="0"/>
              </a:rPr>
              <a:t>(often combined with furosemide)</a:t>
            </a:r>
          </a:p>
          <a:p>
            <a:pPr>
              <a:spcBef>
                <a:spcPct val="0"/>
              </a:spcBef>
              <a:defRPr/>
            </a:pPr>
            <a:r>
              <a:rPr lang="en-GB" altLang="cs-CZ" sz="2200" dirty="0">
                <a:latin typeface="Candara" panose="020E0502030303020204" pitchFamily="34" charset="0"/>
              </a:rPr>
              <a:t>positive effects on </a:t>
            </a:r>
            <a:r>
              <a:rPr lang="en-GB" altLang="cs-CZ" sz="2200" dirty="0" err="1">
                <a:latin typeface="Candara" panose="020E0502030303020204" pitchFamily="34" charset="0"/>
              </a:rPr>
              <a:t>remodelation</a:t>
            </a:r>
            <a:r>
              <a:rPr lang="en-GB" altLang="cs-CZ" sz="2200" dirty="0">
                <a:latin typeface="Candara" panose="020E0502030303020204" pitchFamily="34" charset="0"/>
              </a:rPr>
              <a:t> → in heart failure also in monotherapy</a:t>
            </a:r>
            <a:endParaRPr lang="cs-CZ" altLang="cs-CZ" sz="2200" dirty="0"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lang="cs-CZ" sz="2800" b="1" u="sng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A</a:t>
            </a:r>
            <a:r>
              <a:rPr kumimoji="0" lang="cs-CZ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ntiandrogenic</a:t>
            </a:r>
            <a:r>
              <a:rPr kumimoji="0" lang="cs-CZ" sz="28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effect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60363" algn="l"/>
              </a:tabLst>
              <a:defRPr/>
            </a:pP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Inhibition</a:t>
            </a:r>
            <a:r>
              <a:rPr kumimoji="0" lang="cs-CZ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of</a:t>
            </a:r>
            <a:r>
              <a:rPr kumimoji="0" lang="cs-CZ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bounding</a:t>
            </a:r>
            <a:r>
              <a:rPr kumimoji="0" lang="cs-CZ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of</a:t>
            </a:r>
            <a:r>
              <a:rPr kumimoji="0" lang="cs-CZ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testosteron</a:t>
            </a:r>
            <a:r>
              <a:rPr kumimoji="0" lang="cs-CZ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to </a:t>
            </a:r>
            <a:r>
              <a:rPr kumimoji="0" lang="cs-CZ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rcp</a:t>
            </a:r>
            <a:r>
              <a:rPr kumimoji="0" lang="cs-CZ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.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60363" algn="l"/>
              </a:tabLst>
              <a:defRPr/>
            </a:pP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Inhibition</a:t>
            </a:r>
            <a:r>
              <a:rPr kumimoji="0" lang="cs-CZ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of</a:t>
            </a:r>
            <a:r>
              <a:rPr kumimoji="0" lang="cs-CZ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P-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glp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efflux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pump</a:t>
            </a:r>
            <a:r>
              <a:rPr kumimoji="0" lang="cs-CZ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Šipka doprava 3">
            <a:extLst>
              <a:ext uri="{FF2B5EF4-FFF2-40B4-BE49-F238E27FC236}">
                <a16:creationId xmlns:a16="http://schemas.microsoft.com/office/drawing/2014/main" id="{2E27E3A6-AB98-42C2-B9D0-1D77FD4A13AB}"/>
              </a:ext>
            </a:extLst>
          </p:cNvPr>
          <p:cNvSpPr/>
          <p:nvPr/>
        </p:nvSpPr>
        <p:spPr bwMode="auto">
          <a:xfrm>
            <a:off x="1950778" y="4593835"/>
            <a:ext cx="706293" cy="55954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21212CE-F24F-4583-8F6E-043898CB455F}"/>
              </a:ext>
            </a:extLst>
          </p:cNvPr>
          <p:cNvSpPr txBox="1"/>
          <p:nvPr/>
        </p:nvSpPr>
        <p:spPr>
          <a:xfrm>
            <a:off x="2795665" y="4762914"/>
            <a:ext cx="589113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cs-CZ" sz="2400" dirty="0">
                <a:latin typeface="Candara" panose="020E0502030303020204" pitchFamily="34" charset="0"/>
              </a:rPr>
              <a:t>AE - gynecomastia, menstruation problems</a:t>
            </a:r>
            <a:endParaRPr lang="en-US" altLang="cs-CZ" sz="2400" b="1" dirty="0"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29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BE5FE13-9C79-4AD8-ACE3-3C5DE12C7632}"/>
              </a:ext>
            </a:extLst>
          </p:cNvPr>
          <p:cNvSpPr/>
          <p:nvPr/>
        </p:nvSpPr>
        <p:spPr>
          <a:xfrm>
            <a:off x="430274" y="3566724"/>
            <a:ext cx="8600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eplerenon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cs-CZ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MoA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Selective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antagonist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of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mineralokortikoid</a:t>
            </a:r>
            <a:r>
              <a:rPr kumimoji="0" lang="cs-CZ" sz="28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receptors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B3B788B-42F6-4E63-9A33-6BBC72541748}"/>
              </a:ext>
            </a:extLst>
          </p:cNvPr>
          <p:cNvSpPr/>
          <p:nvPr/>
        </p:nvSpPr>
        <p:spPr>
          <a:xfrm>
            <a:off x="430274" y="1058839"/>
            <a:ext cx="8136023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Hypertension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(in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combination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furosemid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e.g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resistent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HT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form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hyperaldosteronism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Heart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failure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282DE9-4786-46BB-AE1B-78A204AF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57" y="284813"/>
            <a:ext cx="2386507" cy="76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371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1"/>
          <p:cNvSpPr txBox="1">
            <a:spLocks noChangeArrowheads="1"/>
          </p:cNvSpPr>
          <p:nvPr/>
        </p:nvSpPr>
        <p:spPr bwMode="auto">
          <a:xfrm>
            <a:off x="468313" y="1412875"/>
            <a:ext cx="8137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5850" indent="-3429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r>
              <a:rPr lang="en-GB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Advantages: </a:t>
            </a:r>
          </a:p>
          <a:p>
            <a:pPr lvl="1" defTabSz="914400"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 combinations with others AHT</a:t>
            </a:r>
          </a:p>
          <a:p>
            <a:pPr lvl="1" defTabSz="914400"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effect of other AHT effects</a:t>
            </a:r>
          </a:p>
          <a:p>
            <a:pPr lvl="1" defTabSz="914400"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influence on CNS</a:t>
            </a:r>
          </a:p>
          <a:p>
            <a:pPr lvl="1" defTabSz="914400"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cheap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GB" alt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GB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Disadvantages:</a:t>
            </a:r>
            <a:r>
              <a:rPr lang="en-GB" alt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defTabSz="914400"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metabolic effects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thiazides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tolerance (elderly)</a:t>
            </a: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539750" y="260350"/>
            <a:ext cx="81565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cs-CZ" sz="36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Diuretics in general</a:t>
            </a:r>
            <a:endParaRPr lang="cs-CZ" altLang="cs-CZ" sz="36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865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456" y="1687533"/>
            <a:ext cx="26289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Cardiac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output  CO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24356" y="1687533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=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443456" y="1687533"/>
            <a:ext cx="26289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SV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19646" y="1659678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x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466056" y="1674832"/>
            <a:ext cx="2159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HR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95456" y="350817"/>
            <a:ext cx="8610732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cs-CZ" sz="4400" b="1" dirty="0" err="1">
                <a:ln w="22225">
                  <a:solidFill>
                    <a:srgbClr val="0000DC"/>
                  </a:solidFill>
                  <a:prstDash val="solid"/>
                </a:ln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cs-CZ" sz="4400" b="1" dirty="0">
                <a:ln w="22225">
                  <a:solidFill>
                    <a:srgbClr val="0000DC"/>
                  </a:solidFill>
                  <a:prstDash val="solid"/>
                </a:ln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400" b="1" dirty="0" err="1">
                <a:ln w="22225">
                  <a:solidFill>
                    <a:srgbClr val="0000DC"/>
                  </a:solidFill>
                  <a:prstDash val="solid"/>
                </a:ln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</a:t>
            </a:r>
            <a:endParaRPr lang="cs-CZ" sz="4400" b="1" dirty="0">
              <a:ln w="22225">
                <a:solidFill>
                  <a:srgbClr val="0000DC"/>
                </a:solidFill>
                <a:prstDash val="solid"/>
              </a:ln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95456" y="2586034"/>
            <a:ext cx="8167624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CO…. ↓ SV </a:t>
            </a:r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↓ HR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compensation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by ↑ HR…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leads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to ↑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metabolic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demand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vicious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circle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30200" y="3703622"/>
            <a:ext cx="520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cs-CZ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influencing</a:t>
            </a:r>
            <a:r>
              <a:rPr lang="cs-CZ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SV…</a:t>
            </a:r>
          </a:p>
        </p:txBody>
      </p:sp>
      <p:sp>
        <p:nvSpPr>
          <p:cNvPr id="21" name="Šipka dolů 20"/>
          <p:cNvSpPr/>
          <p:nvPr/>
        </p:nvSpPr>
        <p:spPr bwMode="auto">
          <a:xfrm rot="16200000">
            <a:off x="2482813" y="4013250"/>
            <a:ext cx="736600" cy="146004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Šipka dolů 21"/>
          <p:cNvSpPr/>
          <p:nvPr/>
        </p:nvSpPr>
        <p:spPr bwMode="auto">
          <a:xfrm rot="16200000">
            <a:off x="2482811" y="4819911"/>
            <a:ext cx="736600" cy="146004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lů 22"/>
          <p:cNvSpPr/>
          <p:nvPr/>
        </p:nvSpPr>
        <p:spPr bwMode="auto">
          <a:xfrm rot="16200000">
            <a:off x="2672208" y="5770003"/>
            <a:ext cx="736600" cy="108125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95456" y="4374971"/>
            <a:ext cx="1725631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Preload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95457" y="5985005"/>
            <a:ext cx="2104422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Contractility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456" y="5157535"/>
            <a:ext cx="1725633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Afterload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684436" y="4457120"/>
            <a:ext cx="495106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fiber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length-dependent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…t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ension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of the heart muscle before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contraction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(EDV)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684436" y="5203701"/>
            <a:ext cx="334587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Resistance to which the heart must pump blood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684438" y="5999029"/>
            <a:ext cx="334587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cardiac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contractility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inotropy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073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50825" y="908050"/>
            <a:ext cx="842486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alt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AE: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potassium depletion (except K</a:t>
            </a:r>
            <a:r>
              <a:rPr lang="en-GB" altLang="cs-CZ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sparing)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hyperuricemia (thiazides, loop diuretics)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weakness, nausea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imbalance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glycid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lipid metabolism (thiazides)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hypovolemia, hypotension (</a:t>
            </a:r>
            <a:r>
              <a:rPr lang="en-GB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furosemid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hyperkalaemia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amilorid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spironola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therapy – disruption of kidneys functioning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−"/>
              <a:defRPr/>
            </a:pPr>
            <a:endParaRPr lang="en-GB" altLang="cs-CZ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GB" alt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CI: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gout (thiazides)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failure, hyperkalaemia (K</a:t>
            </a:r>
            <a:r>
              <a:rPr lang="en-GB" altLang="cs-CZ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sparing)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elative: pregnancy, metabolic syndrome</a:t>
            </a: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539750" y="260350"/>
            <a:ext cx="81565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cs-CZ" sz="36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Diuretics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20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2C970-8A75-4224-8B32-C389984038E9}"/>
              </a:ext>
            </a:extLst>
          </p:cNvPr>
          <p:cNvSpPr txBox="1">
            <a:spLocks/>
          </p:cNvSpPr>
          <p:nvPr/>
        </p:nvSpPr>
        <p:spPr bwMode="auto">
          <a:xfrm>
            <a:off x="262073" y="209247"/>
            <a:ext cx="8642083" cy="843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cs-CZ" altLang="cs-CZ" sz="4000" b="1" i="0" u="sng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INDICATION</a:t>
            </a:r>
            <a:r>
              <a:rPr kumimoji="0" lang="cs-CZ" altLang="cs-CZ" sz="4000" b="1" i="0" u="sng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cs-CZ" altLang="cs-CZ" sz="4000" b="1" i="0" u="sng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of</a:t>
            </a:r>
            <a:r>
              <a:rPr kumimoji="0" lang="cs-CZ" altLang="cs-CZ" sz="4000" b="1" i="0" u="sng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cs-CZ" altLang="cs-CZ" sz="4000" b="1" i="0" u="sng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diuretics</a:t>
            </a:r>
            <a:r>
              <a:rPr kumimoji="0" lang="cs-CZ" altLang="cs-CZ" sz="4000" b="1" i="0" u="sng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cs-CZ" altLang="cs-CZ" sz="4000" i="0" u="sng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(</a:t>
            </a:r>
            <a:r>
              <a:rPr kumimoji="0" lang="cs-CZ" altLang="cs-CZ" sz="4000" i="0" u="sng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general</a:t>
            </a:r>
            <a:r>
              <a:rPr kumimoji="0" lang="cs-CZ" altLang="cs-CZ" sz="4000" i="0" u="sng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  <a:endParaRPr kumimoji="0" lang="cs-CZ" altLang="cs-CZ" sz="400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D822BF1-4E4A-4666-A97F-3993DEB33E59}"/>
              </a:ext>
            </a:extLst>
          </p:cNvPr>
          <p:cNvSpPr txBox="1"/>
          <p:nvPr/>
        </p:nvSpPr>
        <p:spPr>
          <a:xfrm>
            <a:off x="5030259" y="1264143"/>
            <a:ext cx="3092463" cy="523220"/>
          </a:xfrm>
          <a:prstGeom prst="rect">
            <a:avLst/>
          </a:prstGeom>
          <a:noFill/>
          <a:ln>
            <a:solidFill>
              <a:srgbClr val="008A3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err="1">
                <a:solidFill>
                  <a:srgbClr val="008A3E"/>
                </a:solidFill>
                <a:latin typeface="Calibri" panose="020F0502020204030204" pitchFamily="34" charset="0"/>
              </a:rPr>
              <a:t>Loop</a:t>
            </a:r>
            <a:r>
              <a:rPr lang="cs-CZ" sz="2800" b="1" dirty="0">
                <a:solidFill>
                  <a:srgbClr val="008A3E"/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008A3E"/>
                </a:solidFill>
                <a:latin typeface="Calibri" panose="020F0502020204030204" pitchFamily="34" charset="0"/>
              </a:rPr>
              <a:t>diuretics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2A9CC88-3219-47B1-AD0A-CBC0A59E8FCE}"/>
              </a:ext>
            </a:extLst>
          </p:cNvPr>
          <p:cNvSpPr txBox="1"/>
          <p:nvPr/>
        </p:nvSpPr>
        <p:spPr>
          <a:xfrm>
            <a:off x="409899" y="1957096"/>
            <a:ext cx="3903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HT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older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pts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Systolic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isolated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Chronic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heart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failure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combination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BB6476-75FE-4828-B830-193434FA011E}"/>
              </a:ext>
            </a:extLst>
          </p:cNvPr>
          <p:cNvSpPr txBox="1"/>
          <p:nvPr/>
        </p:nvSpPr>
        <p:spPr>
          <a:xfrm>
            <a:off x="4830216" y="1863390"/>
            <a:ext cx="3903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HT in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renal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insufficiency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Chronic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heart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failure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Hyperkalcemia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Pulmonary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oedema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728FC7-1F98-4343-AD19-65D56D4482E4}"/>
              </a:ext>
            </a:extLst>
          </p:cNvPr>
          <p:cNvSpPr txBox="1"/>
          <p:nvPr/>
        </p:nvSpPr>
        <p:spPr>
          <a:xfrm>
            <a:off x="521568" y="4185269"/>
            <a:ext cx="2288124" cy="523220"/>
          </a:xfrm>
          <a:prstGeom prst="rect">
            <a:avLst/>
          </a:prstGeom>
          <a:noFill/>
          <a:ln>
            <a:solidFill>
              <a:srgbClr val="008A3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K-sparing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944A5AF-F875-4565-AC23-D4B55549890D}"/>
              </a:ext>
            </a:extLst>
          </p:cNvPr>
          <p:cNvSpPr txBox="1"/>
          <p:nvPr/>
        </p:nvSpPr>
        <p:spPr>
          <a:xfrm>
            <a:off x="3277504" y="4177796"/>
            <a:ext cx="3985194" cy="523220"/>
          </a:xfrm>
          <a:prstGeom prst="rect">
            <a:avLst/>
          </a:prstGeom>
          <a:noFill/>
          <a:ln>
            <a:solidFill>
              <a:srgbClr val="008A3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Aldosteron</a:t>
            </a:r>
            <a:r>
              <a:rPr kumimoji="0" lang="cs-CZ" sz="2800" b="1" i="0" u="none" strike="noStrike" kern="1200" cap="none" spc="0" normalizeH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antagonists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F145F58-DB3C-4599-A04F-81138DE01608}"/>
              </a:ext>
            </a:extLst>
          </p:cNvPr>
          <p:cNvSpPr txBox="1"/>
          <p:nvPr/>
        </p:nvSpPr>
        <p:spPr>
          <a:xfrm>
            <a:off x="416637" y="4860543"/>
            <a:ext cx="7959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Resistent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form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hypertension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spironolakton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HT and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hyperaldosteronism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spironolakton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Chronic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heart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failure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4121E4-00C9-416F-BE47-0F6298E88321}"/>
              </a:ext>
            </a:extLst>
          </p:cNvPr>
          <p:cNvSpPr txBox="1"/>
          <p:nvPr/>
        </p:nvSpPr>
        <p:spPr>
          <a:xfrm>
            <a:off x="409899" y="1289286"/>
            <a:ext cx="4388605" cy="523220"/>
          </a:xfrm>
          <a:prstGeom prst="rect">
            <a:avLst/>
          </a:prstGeom>
          <a:noFill/>
          <a:ln>
            <a:solidFill>
              <a:srgbClr val="008A3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Thiazides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BC1F751-1BFE-49D2-AC08-EDE9DC125251}"/>
              </a:ext>
            </a:extLst>
          </p:cNvPr>
          <p:cNvSpPr txBox="1"/>
          <p:nvPr/>
        </p:nvSpPr>
        <p:spPr>
          <a:xfrm>
            <a:off x="2819526" y="4244524"/>
            <a:ext cx="44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818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EFDC6A3-BDF2-40CE-9A20-22392F65C736}"/>
              </a:ext>
            </a:extLst>
          </p:cNvPr>
          <p:cNvSpPr txBox="1"/>
          <p:nvPr/>
        </p:nvSpPr>
        <p:spPr>
          <a:xfrm>
            <a:off x="2604734" y="453052"/>
            <a:ext cx="371875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ACEi</a:t>
            </a:r>
            <a:r>
              <a:rPr kumimoji="0" lang="cs-CZ" sz="4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</a:t>
            </a:r>
            <a:r>
              <a:rPr kumimoji="0" lang="cs-CZ" sz="48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sartans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9DD202-732C-4B0F-A38A-D2D277101AB6}"/>
              </a:ext>
            </a:extLst>
          </p:cNvPr>
          <p:cNvSpPr txBox="1"/>
          <p:nvPr/>
        </p:nvSpPr>
        <p:spPr>
          <a:xfrm>
            <a:off x="3262097" y="1335624"/>
            <a:ext cx="238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</a:rPr>
              <a:t>Previous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lecture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CEC6521-48C0-403E-ACB7-5E6D6341589F}"/>
              </a:ext>
            </a:extLst>
          </p:cNvPr>
          <p:cNvSpPr/>
          <p:nvPr/>
        </p:nvSpPr>
        <p:spPr>
          <a:xfrm>
            <a:off x="606240" y="2362274"/>
            <a:ext cx="771574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DRUGS </a:t>
            </a:r>
            <a:r>
              <a:rPr kumimoji="0" lang="cs-CZ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POSITIVE INOTROPIC EFFECTS</a:t>
            </a: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cs-CZ" sz="4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58872" y="4174548"/>
            <a:ext cx="481047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Cardiac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glycosides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ardiotonics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058872" y="4797314"/>
            <a:ext cx="589258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Katecholamines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58873" y="5420080"/>
            <a:ext cx="24064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PDE-3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inhibitors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58872" y="6042846"/>
            <a:ext cx="329036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Ca</a:t>
            </a:r>
            <a:r>
              <a:rPr lang="cs-CZ" sz="2000" b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2+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sensitizers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1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6412" y="202870"/>
            <a:ext cx="867117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Cardiac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glycosides</a:t>
            </a:r>
            <a:r>
              <a:rPr kumimoji="0" lang="cs-CZ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kumimoji="0" lang="cs-CZ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ardiotonics</a:t>
            </a:r>
            <a:r>
              <a:rPr kumimoji="0" lang="cs-CZ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</a:t>
            </a:r>
            <a:endParaRPr kumimoji="0" lang="cs-CZ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BB06A9-EDA4-47FA-9AD6-FBACAF8D85F2}"/>
              </a:ext>
            </a:extLst>
          </p:cNvPr>
          <p:cNvSpPr txBox="1"/>
          <p:nvPr/>
        </p:nvSpPr>
        <p:spPr>
          <a:xfrm>
            <a:off x="520814" y="1040647"/>
            <a:ext cx="838677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MECHANISM OF ACTION: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>
                <a:latin typeface="Calibri" panose="020F0502020204030204" pitchFamily="34" charset="0"/>
              </a:rPr>
              <a:t>Inhibition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of</a:t>
            </a:r>
            <a:r>
              <a:rPr lang="cs-CZ" sz="2400" b="1" dirty="0">
                <a:latin typeface="Calibri" panose="020F0502020204030204" pitchFamily="34" charset="0"/>
              </a:rPr>
              <a:t> Na+/K+  </a:t>
            </a:r>
            <a:r>
              <a:rPr lang="cs-CZ" sz="2400" b="1" dirty="0" err="1">
                <a:latin typeface="Calibri" panose="020F0502020204030204" pitchFamily="34" charset="0"/>
              </a:rPr>
              <a:t>ATPasa</a:t>
            </a:r>
            <a:r>
              <a:rPr lang="cs-CZ" sz="2400" b="1" dirty="0">
                <a:latin typeface="Calibri" panose="020F0502020204030204" pitchFamily="34" charset="0"/>
              </a:rPr>
              <a:t> pump </a:t>
            </a:r>
          </a:p>
          <a:p>
            <a:r>
              <a:rPr lang="cs-CZ" sz="2000" dirty="0">
                <a:latin typeface="Calibri" panose="020F0502020204030204" pitchFamily="34" charset="0"/>
              </a:rPr>
              <a:t>           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intracellular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sodium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(Na+/Ca+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transporter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tabLst>
                <a:tab pos="452438" algn="l"/>
              </a:tabLst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 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Ca</a:t>
            </a:r>
            <a:r>
              <a:rPr lang="cs-CZ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 -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cs-CZ" sz="2400" dirty="0">
                <a:latin typeface="Calibri" panose="020F0502020204030204" pitchFamily="34" charset="0"/>
              </a:rPr>
              <a:t>	 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b="1" u="sng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increased</a:t>
            </a:r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b="1" u="sng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contractility</a:t>
            </a:r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↑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inotropic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efekt </a:t>
            </a:r>
          </a:p>
          <a:p>
            <a:endParaRPr lang="cs-CZ" sz="2200" dirty="0">
              <a:latin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E1F4748-64A4-41E5-9A16-880EA1E33353}"/>
              </a:ext>
            </a:extLst>
          </p:cNvPr>
          <p:cNvSpPr txBox="1"/>
          <p:nvPr/>
        </p:nvSpPr>
        <p:spPr>
          <a:xfrm>
            <a:off x="493893" y="3429000"/>
            <a:ext cx="83867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>
                <a:latin typeface="Calibri" panose="020F0502020204030204" pitchFamily="34" charset="0"/>
              </a:rPr>
              <a:t>Activation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of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parasympatics</a:t>
            </a:r>
            <a:r>
              <a:rPr lang="cs-CZ" sz="2400" b="1" dirty="0">
                <a:latin typeface="Calibri" panose="020F0502020204030204" pitchFamily="34" charset="0"/>
              </a:rPr>
              <a:t> (n. vagus) </a:t>
            </a:r>
            <a:r>
              <a:rPr lang="cs-CZ" sz="2200" dirty="0">
                <a:latin typeface="Calibri" panose="020F0502020204030204" pitchFamily="34" charset="0"/>
              </a:rPr>
              <a:t>and ACH </a:t>
            </a:r>
            <a:r>
              <a:rPr lang="cs-CZ" sz="2200" dirty="0" err="1">
                <a:latin typeface="Calibri" panose="020F0502020204030204" pitchFamily="34" charset="0"/>
              </a:rPr>
              <a:t>release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</a:p>
          <a:p>
            <a:r>
              <a:rPr lang="cs-CZ" sz="2200" dirty="0">
                <a:latin typeface="Calibri" panose="020F0502020204030204" pitchFamily="34" charset="0"/>
                <a:sym typeface="Wingdings" panose="05000000000000000000" pitchFamily="2" charset="2"/>
              </a:rPr>
              <a:t>       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</a:rPr>
              <a:t>SA node, AV </a:t>
            </a:r>
            <a:r>
              <a:rPr lang="cs-CZ" sz="2200" dirty="0" err="1">
                <a:latin typeface="Calibri" panose="020F0502020204030204" pitchFamily="34" charset="0"/>
              </a:rPr>
              <a:t>conduction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slow</a:t>
            </a:r>
            <a:endParaRPr lang="cs-CZ" sz="2200" dirty="0">
              <a:latin typeface="Calibri" panose="020F0502020204030204" pitchFamily="34" charset="0"/>
            </a:endParaRPr>
          </a:p>
          <a:p>
            <a:pPr marL="446088"/>
            <a:r>
              <a:rPr lang="cs-CZ" sz="22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200" dirty="0">
                <a:latin typeface="Calibri" panose="020F0502020204030204" pitchFamily="34" charset="0"/>
              </a:rPr>
              <a:t>↓ </a:t>
            </a:r>
            <a:r>
              <a:rPr lang="cs-CZ" sz="2200" dirty="0" err="1">
                <a:latin typeface="Calibri" panose="020F0502020204030204" pitchFamily="34" charset="0"/>
              </a:rPr>
              <a:t>chronotropy</a:t>
            </a:r>
            <a:endParaRPr lang="cs-CZ" sz="2200" dirty="0">
              <a:latin typeface="Calibri" panose="020F0502020204030204" pitchFamily="34" charset="0"/>
            </a:endParaRPr>
          </a:p>
          <a:p>
            <a:pPr marL="446088" defTabSz="809625"/>
            <a:r>
              <a:rPr lang="cs-CZ" sz="22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200" dirty="0">
                <a:latin typeface="Calibri" panose="020F0502020204030204" pitchFamily="34" charset="0"/>
              </a:rPr>
              <a:t>↓ </a:t>
            </a:r>
            <a:r>
              <a:rPr lang="cs-CZ" sz="2200" dirty="0" err="1">
                <a:latin typeface="Calibri" panose="020F0502020204030204" pitchFamily="34" charset="0"/>
              </a:rPr>
              <a:t>dromotropy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			 		  </a:t>
            </a:r>
            <a:r>
              <a:rPr lang="cs-CZ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antiarrhytmic</a:t>
            </a:r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46088" defTabSz="809625"/>
            <a:endParaRPr lang="cs-CZ" sz="2200" dirty="0">
              <a:latin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F77F5FB-27F1-46A2-AA2D-4EBB868D2EA5}"/>
              </a:ext>
            </a:extLst>
          </p:cNvPr>
          <p:cNvSpPr txBox="1"/>
          <p:nvPr/>
        </p:nvSpPr>
        <p:spPr>
          <a:xfrm>
            <a:off x="703384" y="5374773"/>
            <a:ext cx="8440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>
                <a:solidFill>
                  <a:srgbClr val="0000DC"/>
                </a:solidFill>
                <a:latin typeface="Calibri" panose="020F0502020204030204" pitchFamily="34" charset="0"/>
              </a:rPr>
              <a:t>DRUG</a:t>
            </a:r>
          </a:p>
          <a:p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digoxin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7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192E355-0617-4FB6-B32A-38655EE8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16132" cy="47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6BE8C6C-0298-4BB0-AD9B-0D9F62C9BD48}"/>
              </a:ext>
            </a:extLst>
          </p:cNvPr>
          <p:cNvSpPr txBox="1"/>
          <p:nvPr/>
        </p:nvSpPr>
        <p:spPr>
          <a:xfrm>
            <a:off x="236412" y="202870"/>
            <a:ext cx="867117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Cardiac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glycosides</a:t>
            </a:r>
            <a:r>
              <a:rPr kumimoji="0" lang="cs-CZ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kumimoji="0" lang="cs-CZ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ardiotonics</a:t>
            </a:r>
            <a:r>
              <a:rPr kumimoji="0" lang="cs-CZ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</a:t>
            </a:r>
            <a:endParaRPr kumimoji="0" lang="cs-CZ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D758AE8-BAF9-42B9-AE82-9092FE8BE9BE}"/>
              </a:ext>
            </a:extLst>
          </p:cNvPr>
          <p:cNvSpPr/>
          <p:nvPr/>
        </p:nvSpPr>
        <p:spPr>
          <a:xfrm>
            <a:off x="427214" y="530676"/>
            <a:ext cx="855029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PHARMACOKINETICS</a:t>
            </a:r>
          </a:p>
          <a:p>
            <a:endParaRPr lang="cs-CZ" sz="3200" b="1" u="sng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t</a:t>
            </a:r>
            <a:r>
              <a:rPr lang="cs-CZ" sz="2400" baseline="-25000" dirty="0">
                <a:latin typeface="Calibri" panose="020F0502020204030204" pitchFamily="34" charset="0"/>
              </a:rPr>
              <a:t>1/2</a:t>
            </a:r>
            <a:r>
              <a:rPr lang="cs-CZ" sz="2400" dirty="0">
                <a:latin typeface="Calibri" panose="020F0502020204030204" pitchFamily="34" charset="0"/>
              </a:rPr>
              <a:t> = 36 </a:t>
            </a:r>
            <a:r>
              <a:rPr lang="cs-CZ" sz="2400" dirty="0" err="1">
                <a:latin typeface="Calibri" panose="020F0502020204030204" pitchFamily="34" charset="0"/>
              </a:rPr>
              <a:t>hours</a:t>
            </a:r>
            <a:endParaRPr lang="cs-CZ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TDM (plasma level 0,5–1,5 </a:t>
            </a:r>
            <a:r>
              <a:rPr lang="cs-CZ" sz="2400" dirty="0" err="1">
                <a:latin typeface="Calibri" panose="020F0502020204030204" pitchFamily="34" charset="0"/>
              </a:rPr>
              <a:t>ng</a:t>
            </a:r>
            <a:r>
              <a:rPr lang="cs-CZ" sz="2400" dirty="0">
                <a:latin typeface="Calibri" panose="020F0502020204030204" pitchFamily="34" charset="0"/>
              </a:rPr>
              <a:t>/ml)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</a:rPr>
              <a:t>Variable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bioavailability</a:t>
            </a:r>
            <a:r>
              <a:rPr lang="cs-CZ" sz="2400" dirty="0">
                <a:latin typeface="Calibri" panose="020F0502020204030204" pitchFamily="34" charset="0"/>
              </a:rPr>
              <a:t> (50-70 %)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P-</a:t>
            </a:r>
            <a:r>
              <a:rPr lang="cs-CZ" sz="2400" dirty="0" err="1">
                <a:latin typeface="Calibri" panose="020F0502020204030204" pitchFamily="34" charset="0"/>
              </a:rPr>
              <a:t>glp</a:t>
            </a:r>
            <a:r>
              <a:rPr lang="cs-CZ" sz="2400" dirty="0">
                <a:latin typeface="Calibri" panose="020F0502020204030204" pitchFamily="34" charset="0"/>
              </a:rPr>
              <a:t> pump </a:t>
            </a:r>
            <a:r>
              <a:rPr lang="cs-CZ" sz="2400" dirty="0" err="1">
                <a:latin typeface="Calibri" panose="020F0502020204030204" pitchFamily="34" charset="0"/>
              </a:rPr>
              <a:t>substrate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drug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interaction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! 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</a:rPr>
              <a:t>Binding</a:t>
            </a:r>
            <a:r>
              <a:rPr lang="cs-CZ" sz="2400" dirty="0">
                <a:latin typeface="Calibri" panose="020F0502020204030204" pitchFamily="34" charset="0"/>
              </a:rPr>
              <a:t> to </a:t>
            </a:r>
            <a:r>
              <a:rPr lang="cs-CZ" sz="2400" dirty="0" err="1">
                <a:latin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</a:rPr>
              <a:t> albumin 20-40%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</a:rPr>
              <a:t>Renal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elimination</a:t>
            </a:r>
            <a:r>
              <a:rPr lang="cs-CZ" sz="2400" dirty="0">
                <a:latin typeface="Calibri" panose="020F0502020204030204" pitchFamily="34" charset="0"/>
              </a:rPr>
              <a:t>, GFR </a:t>
            </a:r>
            <a:r>
              <a:rPr lang="cs-CZ" sz="2400" dirty="0" err="1">
                <a:latin typeface="Calibri" panose="020F0502020204030204" pitchFamily="34" charset="0"/>
              </a:rPr>
              <a:t>depending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Liver </a:t>
            </a:r>
            <a:r>
              <a:rPr lang="cs-CZ" sz="2400" dirty="0" err="1"/>
              <a:t>metabolization</a:t>
            </a:r>
            <a:r>
              <a:rPr lang="cs-CZ" sz="2400" dirty="0"/>
              <a:t> </a:t>
            </a:r>
            <a:r>
              <a:rPr lang="cs-CZ" sz="2400" dirty="0" err="1"/>
              <a:t>app</a:t>
            </a:r>
            <a:r>
              <a:rPr lang="cs-CZ" sz="2400" dirty="0"/>
              <a:t>. 20 %</a:t>
            </a:r>
          </a:p>
          <a:p>
            <a:endParaRPr lang="cs-CZ" sz="2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134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AC33E4F-06AA-4579-B500-45DC9DDC2AE1}"/>
              </a:ext>
            </a:extLst>
          </p:cNvPr>
          <p:cNvSpPr/>
          <p:nvPr/>
        </p:nvSpPr>
        <p:spPr>
          <a:xfrm>
            <a:off x="296854" y="289220"/>
            <a:ext cx="85502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ADVERSE EFFECTS</a:t>
            </a:r>
          </a:p>
          <a:p>
            <a:endParaRPr lang="cs-CZ" sz="1100" dirty="0">
              <a:latin typeface="Calibri" panose="020F0502020204030204" pitchFamily="34" charset="0"/>
            </a:endParaRPr>
          </a:p>
          <a:p>
            <a:r>
              <a:rPr lang="cs-CZ" sz="2400" b="1" dirty="0" err="1">
                <a:solidFill>
                  <a:srgbClr val="0000DC"/>
                </a:solidFill>
                <a:latin typeface="Calibri" panose="020F0502020204030204" pitchFamily="34" charset="0"/>
              </a:rPr>
              <a:t>Cardial</a:t>
            </a:r>
            <a:r>
              <a:rPr lang="cs-CZ" sz="2400" b="1" dirty="0">
                <a:solidFill>
                  <a:srgbClr val="0000DC"/>
                </a:solidFill>
                <a:latin typeface="Calibri" panose="020F0502020204030204" pitchFamily="34" charset="0"/>
              </a:rPr>
              <a:t>, CNS and GI – </a:t>
            </a:r>
            <a:r>
              <a:rPr lang="cs-CZ" sz="2400" b="1" dirty="0" err="1">
                <a:solidFill>
                  <a:srgbClr val="0000DC"/>
                </a:solidFill>
                <a:latin typeface="Calibri" panose="020F0502020204030204" pitchFamily="34" charset="0"/>
              </a:rPr>
              <a:t>clinically</a:t>
            </a:r>
            <a:r>
              <a:rPr lang="cs-CZ" sz="2400" b="1" dirty="0">
                <a:solidFill>
                  <a:srgbClr val="0000DC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0000DC"/>
                </a:solidFill>
                <a:latin typeface="Calibri" panose="020F0502020204030204" pitchFamily="34" charset="0"/>
              </a:rPr>
              <a:t>significant</a:t>
            </a:r>
            <a:endParaRPr lang="cs-CZ" sz="2400" b="1" dirty="0">
              <a:solidFill>
                <a:srgbClr val="0000DC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200B7EB9-C75C-476A-8DA4-23046639A53B}"/>
              </a:ext>
            </a:extLst>
          </p:cNvPr>
          <p:cNvCxnSpPr>
            <a:cxnSpLocks/>
          </p:cNvCxnSpPr>
          <p:nvPr/>
        </p:nvCxnSpPr>
        <p:spPr bwMode="auto">
          <a:xfrm>
            <a:off x="599716" y="1974096"/>
            <a:ext cx="83612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>
            <a:outerShdw dist="35921" dir="2700000" algn="ctr" rotWithShape="0">
              <a:schemeClr val="bg1">
                <a:lumMod val="75000"/>
              </a:schemeClr>
            </a:outerShdw>
          </a:effectLst>
          <a:extLst/>
        </p:spPr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B3FDE53A-D8B4-4FFD-A0BD-0819F3528B91}"/>
              </a:ext>
            </a:extLst>
          </p:cNvPr>
          <p:cNvSpPr/>
          <p:nvPr/>
        </p:nvSpPr>
        <p:spPr>
          <a:xfrm>
            <a:off x="1527870" y="1664353"/>
            <a:ext cx="4728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DIGITALIS INTOXICATION</a:t>
            </a:r>
            <a:endParaRPr lang="cs-CZ" sz="32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AA43903-C883-44F9-AE63-75B1B65CFFE8}"/>
              </a:ext>
            </a:extLst>
          </p:cNvPr>
          <p:cNvSpPr/>
          <p:nvPr/>
        </p:nvSpPr>
        <p:spPr>
          <a:xfrm>
            <a:off x="1527870" y="2500877"/>
            <a:ext cx="7319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Cardial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</a:t>
            </a:r>
            <a:endParaRPr 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intracelullar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K+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leds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to ↑ excitability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tachyarrhytmia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Parasympatic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(sinus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bradycardia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AV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blocades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CNS: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Visual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disturbance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yelow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colors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disorientation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confusion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GI: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Anorexia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nausea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vomiting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203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6639310-18D6-4453-AB02-8C8EDDECF6F8}"/>
              </a:ext>
            </a:extLst>
          </p:cNvPr>
          <p:cNvGrpSpPr/>
          <p:nvPr/>
        </p:nvGrpSpPr>
        <p:grpSpPr>
          <a:xfrm>
            <a:off x="562218" y="768212"/>
            <a:ext cx="8167208" cy="2845452"/>
            <a:chOff x="562218" y="609198"/>
            <a:chExt cx="8167208" cy="2845452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6AC33E4F-06AA-4579-B500-45DC9DDC2AE1}"/>
                </a:ext>
              </a:extLst>
            </p:cNvPr>
            <p:cNvSpPr/>
            <p:nvPr/>
          </p:nvSpPr>
          <p:spPr>
            <a:xfrm>
              <a:off x="562218" y="609198"/>
              <a:ext cx="7733454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800" b="1" u="sng" dirty="0">
                  <a:solidFill>
                    <a:schemeClr val="tx2"/>
                  </a:solidFill>
                  <a:latin typeface="Calibri" panose="020F0502020204030204" pitchFamily="34" charset="0"/>
                </a:rPr>
                <a:t>DRUG INTERACTIONS</a:t>
              </a:r>
            </a:p>
            <a:p>
              <a:endParaRPr lang="cs-CZ" sz="1400" b="1" dirty="0">
                <a:latin typeface="Calibri" panose="020F0502020204030204" pitchFamily="34" charset="0"/>
              </a:endParaRPr>
            </a:p>
            <a:p>
              <a:r>
                <a:rPr lang="cs-CZ" sz="2400" b="1" u="sng" dirty="0" err="1">
                  <a:latin typeface="Calibri" panose="020F0502020204030204" pitchFamily="34" charset="0"/>
                </a:rPr>
                <a:t>Strong</a:t>
              </a:r>
              <a:r>
                <a:rPr lang="cs-CZ" sz="2400" b="1" u="sng" dirty="0">
                  <a:latin typeface="Calibri" panose="020F0502020204030204" pitchFamily="34" charset="0"/>
                </a:rPr>
                <a:t> </a:t>
              </a:r>
              <a:r>
                <a:rPr lang="cs-CZ" sz="2400" b="1" u="sng" dirty="0" err="1">
                  <a:latin typeface="Calibri" panose="020F0502020204030204" pitchFamily="34" charset="0"/>
                </a:rPr>
                <a:t>or</a:t>
              </a:r>
              <a:r>
                <a:rPr lang="cs-CZ" sz="2400" b="1" u="sng" dirty="0">
                  <a:latin typeface="Calibri" panose="020F0502020204030204" pitchFamily="34" charset="0"/>
                </a:rPr>
                <a:t> </a:t>
              </a:r>
              <a:r>
                <a:rPr lang="cs-CZ" sz="2400" b="1" u="sng" dirty="0" err="1">
                  <a:latin typeface="Calibri" panose="020F0502020204030204" pitchFamily="34" charset="0"/>
                </a:rPr>
                <a:t>moderate</a:t>
              </a:r>
              <a:r>
                <a:rPr lang="cs-CZ" sz="2400" b="1" u="sng" dirty="0">
                  <a:latin typeface="Calibri" panose="020F0502020204030204" pitchFamily="34" charset="0"/>
                </a:rPr>
                <a:t> </a:t>
              </a:r>
              <a:r>
                <a:rPr lang="cs-CZ" sz="2400" b="1" u="sng" dirty="0" err="1">
                  <a:latin typeface="Calibri" panose="020F0502020204030204" pitchFamily="34" charset="0"/>
                </a:rPr>
                <a:t>Pglp</a:t>
              </a:r>
              <a:r>
                <a:rPr lang="cs-CZ" sz="2400" b="1" u="sng" dirty="0">
                  <a:latin typeface="Calibri" panose="020F0502020204030204" pitchFamily="34" charset="0"/>
                </a:rPr>
                <a:t> pump </a:t>
              </a:r>
              <a:r>
                <a:rPr lang="cs-CZ" sz="2400" b="1" u="sng" dirty="0" err="1">
                  <a:latin typeface="Calibri" panose="020F0502020204030204" pitchFamily="34" charset="0"/>
                </a:rPr>
                <a:t>inhibitors</a:t>
              </a:r>
              <a:r>
                <a:rPr lang="cs-CZ" sz="2400" b="1" u="sng" dirty="0">
                  <a:latin typeface="Calibri" panose="020F0502020204030204" pitchFamily="34" charset="0"/>
                </a:rPr>
                <a:t> </a:t>
              </a:r>
            </a:p>
            <a:p>
              <a:endParaRPr lang="cs-CZ" sz="2400" b="1" dirty="0">
                <a:latin typeface="Calibri" panose="020F0502020204030204" pitchFamily="34" charset="0"/>
              </a:endParaRPr>
            </a:p>
            <a:p>
              <a:endParaRPr lang="cs-CZ" sz="2400" b="1" dirty="0">
                <a:latin typeface="Calibri" panose="020F0502020204030204" pitchFamily="34" charset="0"/>
              </a:endParaRPr>
            </a:p>
            <a:p>
              <a:r>
                <a:rPr lang="cs-CZ" sz="2400" b="1" dirty="0">
                  <a:latin typeface="Calibri" panose="020F0502020204030204" pitchFamily="34" charset="0"/>
                </a:rPr>
                <a:t>…</a:t>
              </a:r>
              <a:r>
                <a:rPr lang="cs-CZ" sz="2400" b="1" dirty="0" err="1">
                  <a:latin typeface="Calibri" panose="020F0502020204030204" pitchFamily="34" charset="0"/>
                </a:rPr>
                <a:t>should</a:t>
              </a:r>
              <a:r>
                <a:rPr lang="cs-CZ" sz="2400" b="1" dirty="0">
                  <a:latin typeface="Calibri" panose="020F0502020204030204" pitchFamily="34" charset="0"/>
                </a:rPr>
                <a:t> </a:t>
              </a:r>
              <a:r>
                <a:rPr lang="cs-CZ" sz="2400" b="1" dirty="0" err="1">
                  <a:latin typeface="Calibri" panose="020F0502020204030204" pitchFamily="34" charset="0"/>
                </a:rPr>
                <a:t>increase</a:t>
              </a:r>
              <a:r>
                <a:rPr lang="cs-CZ" sz="2400" b="1" dirty="0">
                  <a:latin typeface="Calibri" panose="020F0502020204030204" pitchFamily="34" charset="0"/>
                </a:rPr>
                <a:t> </a:t>
              </a:r>
              <a:r>
                <a:rPr lang="cs-CZ" sz="2400" b="1" dirty="0" err="1">
                  <a:latin typeface="Calibri" panose="020F0502020204030204" pitchFamily="34" charset="0"/>
                </a:rPr>
                <a:t>plasmatic</a:t>
              </a:r>
              <a:r>
                <a:rPr lang="cs-CZ" sz="2400" b="1" dirty="0">
                  <a:latin typeface="Calibri" panose="020F0502020204030204" pitchFamily="34" charset="0"/>
                </a:rPr>
                <a:t> level </a:t>
              </a:r>
              <a:r>
                <a:rPr lang="cs-CZ" sz="2400" b="1" dirty="0" err="1">
                  <a:latin typeface="Calibri" panose="020F0502020204030204" pitchFamily="34" charset="0"/>
                </a:rPr>
                <a:t>of</a:t>
              </a:r>
              <a:r>
                <a:rPr lang="cs-CZ" sz="2400" b="1" dirty="0">
                  <a:latin typeface="Calibri" panose="020F0502020204030204" pitchFamily="34" charset="0"/>
                </a:rPr>
                <a:t> digoxin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B2A0079A-569D-4A71-BC75-F800082E6CC0}"/>
                </a:ext>
              </a:extLst>
            </p:cNvPr>
            <p:cNvSpPr/>
            <p:nvPr/>
          </p:nvSpPr>
          <p:spPr>
            <a:xfrm>
              <a:off x="995972" y="1747971"/>
              <a:ext cx="77334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dirty="0" err="1">
                  <a:latin typeface="Calibri" panose="020F0502020204030204" pitchFamily="34" charset="0"/>
                </a:rPr>
                <a:t>verapamil</a:t>
              </a:r>
              <a:r>
                <a:rPr lang="cs-CZ" sz="2000" dirty="0">
                  <a:latin typeface="Calibri" panose="020F0502020204030204" pitchFamily="34" charset="0"/>
                </a:rPr>
                <a:t>, </a:t>
              </a:r>
              <a:r>
                <a:rPr lang="cs-CZ" sz="2000" dirty="0" err="1">
                  <a:latin typeface="Calibri" panose="020F0502020204030204" pitchFamily="34" charset="0"/>
                </a:rPr>
                <a:t>amiodaron</a:t>
              </a:r>
              <a:r>
                <a:rPr lang="cs-CZ" sz="2000" dirty="0">
                  <a:latin typeface="Calibri" panose="020F0502020204030204" pitchFamily="34" charset="0"/>
                </a:rPr>
                <a:t>, </a:t>
              </a:r>
              <a:r>
                <a:rPr lang="cs-CZ" sz="2000" dirty="0" err="1">
                  <a:latin typeface="Calibri" panose="020F0502020204030204" pitchFamily="34" charset="0"/>
                </a:rPr>
                <a:t>propafenon</a:t>
              </a:r>
              <a:r>
                <a:rPr lang="cs-CZ" sz="2000" dirty="0">
                  <a:latin typeface="Calibri" panose="020F0502020204030204" pitchFamily="34" charset="0"/>
                </a:rPr>
                <a:t>, </a:t>
              </a:r>
              <a:r>
                <a:rPr lang="cs-CZ" sz="2000" dirty="0" err="1">
                  <a:latin typeface="Calibri" panose="020F0502020204030204" pitchFamily="34" charset="0"/>
                </a:rPr>
                <a:t>telmisartan</a:t>
              </a:r>
              <a:r>
                <a:rPr lang="cs-CZ" sz="2000" dirty="0">
                  <a:latin typeface="Calibri" panose="020F0502020204030204" pitchFamily="34" charset="0"/>
                </a:rPr>
                <a:t>, cyklosporin,  </a:t>
              </a:r>
              <a:r>
                <a:rPr lang="cs-CZ" sz="2000" dirty="0" err="1">
                  <a:latin typeface="Calibri" panose="020F0502020204030204" pitchFamily="34" charset="0"/>
                </a:rPr>
                <a:t>antimycotics</a:t>
              </a:r>
              <a:r>
                <a:rPr lang="cs-CZ" sz="2000" dirty="0">
                  <a:latin typeface="Calibri" panose="020F0502020204030204" pitchFamily="34" charset="0"/>
                </a:rPr>
                <a:t> (</a:t>
              </a:r>
              <a:r>
                <a:rPr lang="cs-CZ" sz="2000" dirty="0" err="1">
                  <a:latin typeface="Calibri" panose="020F0502020204030204" pitchFamily="34" charset="0"/>
                </a:rPr>
                <a:t>ketokonazol</a:t>
              </a:r>
              <a:r>
                <a:rPr lang="cs-CZ" sz="2000" dirty="0">
                  <a:latin typeface="Calibri" panose="020F0502020204030204" pitchFamily="34" charset="0"/>
                </a:rPr>
                <a:t>),  </a:t>
              </a:r>
              <a:r>
                <a:rPr lang="cs-CZ" sz="2000" dirty="0" err="1">
                  <a:latin typeface="Calibri" panose="020F0502020204030204" pitchFamily="34" charset="0"/>
                </a:rPr>
                <a:t>macrolides</a:t>
              </a:r>
              <a:r>
                <a:rPr lang="cs-CZ" sz="2000" dirty="0">
                  <a:latin typeface="Calibri" panose="020F0502020204030204" pitchFamily="34" charset="0"/>
                </a:rPr>
                <a:t> ATB (</a:t>
              </a:r>
              <a:r>
                <a:rPr lang="cs-CZ" sz="2000" dirty="0" err="1">
                  <a:latin typeface="Calibri" panose="020F0502020204030204" pitchFamily="34" charset="0"/>
                </a:rPr>
                <a:t>clarithromycin</a:t>
              </a:r>
              <a:r>
                <a:rPr lang="cs-CZ" sz="2000" dirty="0">
                  <a:latin typeface="Calibri" panose="020F0502020204030204" pitchFamily="34" charset="0"/>
                </a:rPr>
                <a:t>) </a:t>
              </a:r>
            </a:p>
          </p:txBody>
        </p: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D1B13511-E0E0-497A-B94E-4F0A6A405B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717" y="3215036"/>
              <a:ext cx="733493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>
              <a:outerShdw dist="35921" dir="2700000" algn="ctr" rotWithShape="0">
                <a:schemeClr val="bg1">
                  <a:lumMod val="75000"/>
                </a:schemeClr>
              </a:outerShdw>
            </a:effectLst>
            <a:extLst/>
          </p:spPr>
        </p:cxn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76AC2A4C-D33C-4BF5-A3B2-55685FD44A8D}"/>
                </a:ext>
              </a:extLst>
            </p:cNvPr>
            <p:cNvSpPr/>
            <p:nvPr/>
          </p:nvSpPr>
          <p:spPr>
            <a:xfrm>
              <a:off x="1806329" y="2931430"/>
              <a:ext cx="38591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u="sng" dirty="0">
                  <a:solidFill>
                    <a:srgbClr val="FF0000"/>
                  </a:solidFill>
                  <a:latin typeface="Calibri" panose="020F0502020204030204" pitchFamily="34" charset="0"/>
                </a:rPr>
                <a:t>DIGITALIS INTOXICATION</a:t>
              </a:r>
              <a:endParaRPr lang="cs-CZ" sz="3200" b="1" u="sng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AFA83AA-39AF-43F5-8DA4-4A27EB06EECE}"/>
              </a:ext>
            </a:extLst>
          </p:cNvPr>
          <p:cNvSpPr txBox="1"/>
          <p:nvPr/>
        </p:nvSpPr>
        <p:spPr>
          <a:xfrm>
            <a:off x="562218" y="3849624"/>
            <a:ext cx="710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err="1">
                <a:latin typeface="Calibri" panose="020F0502020204030204" pitchFamily="34" charset="0"/>
              </a:rPr>
              <a:t>Hypocalemia</a:t>
            </a:r>
            <a:r>
              <a:rPr lang="cs-CZ" sz="2400" b="1" u="sng" dirty="0">
                <a:latin typeface="Calibri" panose="020F0502020204030204" pitchFamily="34" charset="0"/>
              </a:rPr>
              <a:t> </a:t>
            </a:r>
            <a:r>
              <a:rPr lang="cs-CZ" sz="2400" b="1" u="sng" dirty="0" err="1">
                <a:latin typeface="Calibri" panose="020F0502020204030204" pitchFamily="34" charset="0"/>
              </a:rPr>
              <a:t>should</a:t>
            </a:r>
            <a:r>
              <a:rPr lang="cs-CZ" sz="2400" b="1" u="sng" dirty="0">
                <a:latin typeface="Calibri" panose="020F0502020204030204" pitchFamily="34" charset="0"/>
              </a:rPr>
              <a:t> </a:t>
            </a:r>
            <a:r>
              <a:rPr lang="cs-CZ" sz="2400" b="1" u="sng" dirty="0" err="1">
                <a:latin typeface="Calibri" panose="020F0502020204030204" pitchFamily="34" charset="0"/>
              </a:rPr>
              <a:t>leads</a:t>
            </a:r>
            <a:r>
              <a:rPr lang="cs-CZ" sz="2400" b="1" u="sng" dirty="0">
                <a:latin typeface="Calibri" panose="020F0502020204030204" pitchFamily="34" charset="0"/>
              </a:rPr>
              <a:t> to digoxin </a:t>
            </a:r>
            <a:r>
              <a:rPr lang="cs-CZ" sz="2400" b="1" u="sng" dirty="0" err="1">
                <a:latin typeface="Calibri" panose="020F0502020204030204" pitchFamily="34" charset="0"/>
              </a:rPr>
              <a:t>intoxication</a:t>
            </a:r>
            <a:r>
              <a:rPr lang="cs-CZ" sz="2400" b="1" u="sng" dirty="0">
                <a:latin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702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3BFF3A8-D3F1-401D-922D-685A535A6B01}"/>
              </a:ext>
            </a:extLst>
          </p:cNvPr>
          <p:cNvSpPr/>
          <p:nvPr/>
        </p:nvSpPr>
        <p:spPr>
          <a:xfrm>
            <a:off x="737243" y="524546"/>
            <a:ext cx="85502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INDICATION</a:t>
            </a:r>
          </a:p>
          <a:p>
            <a:endParaRPr lang="cs-CZ" sz="1200" dirty="0">
              <a:latin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536C92B-00B7-45D1-8E8D-E2C2661A5871}"/>
              </a:ext>
            </a:extLst>
          </p:cNvPr>
          <p:cNvSpPr/>
          <p:nvPr/>
        </p:nvSpPr>
        <p:spPr>
          <a:xfrm>
            <a:off x="737244" y="2432037"/>
            <a:ext cx="7655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CONTRAINDICATION</a:t>
            </a:r>
          </a:p>
          <a:p>
            <a:endParaRPr lang="cs-CZ" sz="1200" dirty="0">
              <a:latin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5CD476-3F25-4A63-A654-9279262306AF}"/>
              </a:ext>
            </a:extLst>
          </p:cNvPr>
          <p:cNvSpPr txBox="1"/>
          <p:nvPr/>
        </p:nvSpPr>
        <p:spPr>
          <a:xfrm>
            <a:off x="737243" y="3026320"/>
            <a:ext cx="76556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AV </a:t>
            </a:r>
            <a:r>
              <a:rPr lang="cs-CZ" sz="2400" dirty="0" err="1">
                <a:latin typeface="Calibri" panose="020F0502020204030204" pitchFamily="34" charset="0"/>
              </a:rPr>
              <a:t>blockades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</a:rPr>
              <a:t>Cardial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insufficiency</a:t>
            </a:r>
            <a:r>
              <a:rPr lang="cs-CZ" sz="2400" dirty="0">
                <a:latin typeface="Calibri" panose="020F0502020204030204" pitchFamily="34" charset="0"/>
              </a:rPr>
              <a:t>  </a:t>
            </a:r>
            <a:r>
              <a:rPr lang="cs-CZ" sz="2400" dirty="0" err="1">
                <a:latin typeface="Calibri" panose="020F0502020204030204" pitchFamily="34" charset="0"/>
              </a:rPr>
              <a:t>with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bradycardia</a:t>
            </a:r>
            <a:endParaRPr lang="cs-CZ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Digoxin </a:t>
            </a:r>
            <a:r>
              <a:rPr lang="cs-CZ" sz="2400" dirty="0" err="1">
                <a:latin typeface="Calibri" panose="020F0502020204030204" pitchFamily="34" charset="0"/>
              </a:rPr>
              <a:t>intoxication</a:t>
            </a:r>
            <a:endParaRPr lang="cs-CZ" sz="2400" dirty="0">
              <a:latin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</a:rPr>
              <a:t> </a:t>
            </a:r>
          </a:p>
          <a:p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RELATIVE:  </a:t>
            </a:r>
            <a:r>
              <a:rPr lang="cs-CZ" sz="2400" dirty="0" err="1">
                <a:latin typeface="Calibri" panose="020F0502020204030204" pitchFamily="34" charset="0"/>
              </a:rPr>
              <a:t>aIM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A638F27-B50B-421B-B602-F352591BBC6A}"/>
              </a:ext>
            </a:extLst>
          </p:cNvPr>
          <p:cNvSpPr txBox="1"/>
          <p:nvPr/>
        </p:nvSpPr>
        <p:spPr>
          <a:xfrm>
            <a:off x="737243" y="981717"/>
            <a:ext cx="780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</a:rPr>
              <a:t>Chronic</a:t>
            </a:r>
            <a:r>
              <a:rPr lang="cs-CZ" sz="2400" dirty="0">
                <a:latin typeface="Calibri" panose="020F0502020204030204" pitchFamily="34" charset="0"/>
              </a:rPr>
              <a:t> HF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</a:rPr>
              <a:t>Sinoatrial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tachyfibrilation</a:t>
            </a:r>
            <a:endParaRPr lang="cs-CZ" sz="2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928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7C393C9-28F8-47ED-8FAB-B4C02976D36F}"/>
              </a:ext>
            </a:extLst>
          </p:cNvPr>
          <p:cNvSpPr txBox="1"/>
          <p:nvPr/>
        </p:nvSpPr>
        <p:spPr>
          <a:xfrm>
            <a:off x="277880" y="367999"/>
            <a:ext cx="856618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atecholamines</a:t>
            </a:r>
            <a:endParaRPr kumimoji="0" lang="cs-CZ" sz="2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39796F4-5318-430E-A2A5-A7A9D537F9A3}"/>
              </a:ext>
            </a:extLst>
          </p:cNvPr>
          <p:cNvSpPr txBox="1"/>
          <p:nvPr/>
        </p:nvSpPr>
        <p:spPr>
          <a:xfrm>
            <a:off x="311028" y="1214385"/>
            <a:ext cx="2842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norepinephrin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2D939F8-2698-4E70-885C-E85CBBAA408B}"/>
              </a:ext>
            </a:extLst>
          </p:cNvPr>
          <p:cNvSpPr txBox="1"/>
          <p:nvPr/>
        </p:nvSpPr>
        <p:spPr>
          <a:xfrm>
            <a:off x="311028" y="1738009"/>
            <a:ext cx="578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</a:t>
            </a:r>
            <a:r>
              <a:rPr kumimoji="0" lang="cs-CZ" sz="2400" b="1" i="0" u="none" strike="noStrike" kern="1200" cap="none" spc="0" normalizeH="0" baseline="-2500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rcp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agonist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increase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BP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6333FE1-7F2D-4BF2-BBDC-209AF6DCF99D}"/>
              </a:ext>
            </a:extLst>
          </p:cNvPr>
          <p:cNvCxnSpPr>
            <a:cxnSpLocks/>
          </p:cNvCxnSpPr>
          <p:nvPr/>
        </p:nvCxnSpPr>
        <p:spPr bwMode="auto">
          <a:xfrm>
            <a:off x="2454653" y="2030194"/>
            <a:ext cx="569246" cy="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2FA0D44-C967-4548-93A8-E701A49084DC}"/>
              </a:ext>
            </a:extLst>
          </p:cNvPr>
          <p:cNvSpPr txBox="1"/>
          <p:nvPr/>
        </p:nvSpPr>
        <p:spPr>
          <a:xfrm>
            <a:off x="311028" y="2980315"/>
            <a:ext cx="7899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Dose-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dependent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rcp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renovascular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dilatation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β</a:t>
            </a:r>
            <a:r>
              <a:rPr kumimoji="0" lang="cs-CZ" sz="2400" b="1" i="0" u="none" strike="noStrike" kern="1200" cap="none" spc="0" normalizeH="0" baseline="-2500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rcp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inotropic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effect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↑ dose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</a:t>
            </a:r>
            <a:r>
              <a:rPr kumimoji="0" lang="cs-CZ" sz="2400" b="1" i="0" u="none" strike="noStrike" kern="1200" cap="none" spc="0" normalizeH="0" baseline="-2500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cs-CZ" sz="2400" b="0" i="0" u="none" strike="noStrike" kern="1200" cap="none" spc="0" normalizeH="0" baseline="-2500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rcp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Agonist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increase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BP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5999507-627B-454D-86BD-F42DDF961859}"/>
              </a:ext>
            </a:extLst>
          </p:cNvPr>
          <p:cNvSpPr txBox="1"/>
          <p:nvPr/>
        </p:nvSpPr>
        <p:spPr>
          <a:xfrm>
            <a:off x="181709" y="2451918"/>
            <a:ext cx="2842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dopamin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8795E05-5B21-43BC-B14B-0DB15D12C6A9}"/>
              </a:ext>
            </a:extLst>
          </p:cNvPr>
          <p:cNvSpPr/>
          <p:nvPr/>
        </p:nvSpPr>
        <p:spPr>
          <a:xfrm>
            <a:off x="364816" y="5149049"/>
            <a:ext cx="847924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INDICATION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Severe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hypotension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 (NA)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Vasodilatation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of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renal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vessels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 (dopamin) 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5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1F079FC-3002-4D50-A193-0CDF5ED091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78" t="14938" r="29996" b="25369"/>
          <a:stretch/>
        </p:blipFill>
        <p:spPr>
          <a:xfrm>
            <a:off x="1454672" y="481369"/>
            <a:ext cx="7584944" cy="636740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B36E7FD-6495-43E8-8F23-8E876B96D527}"/>
              </a:ext>
            </a:extLst>
          </p:cNvPr>
          <p:cNvSpPr txBox="1"/>
          <p:nvPr/>
        </p:nvSpPr>
        <p:spPr>
          <a:xfrm>
            <a:off x="247975" y="481369"/>
            <a:ext cx="3269776" cy="954107"/>
          </a:xfrm>
          <a:prstGeom prst="rect">
            <a:avLst/>
          </a:prstGeom>
          <a:noFill/>
          <a:ln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Compensatory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HF…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197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7C393C9-28F8-47ED-8FAB-B4C02976D36F}"/>
              </a:ext>
            </a:extLst>
          </p:cNvPr>
          <p:cNvSpPr txBox="1"/>
          <p:nvPr/>
        </p:nvSpPr>
        <p:spPr>
          <a:xfrm>
            <a:off x="234723" y="314991"/>
            <a:ext cx="865610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atecholamines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3AF0698-DEB2-4FCC-AA73-275F0931B75E}"/>
              </a:ext>
            </a:extLst>
          </p:cNvPr>
          <p:cNvSpPr txBox="1"/>
          <p:nvPr/>
        </p:nvSpPr>
        <p:spPr>
          <a:xfrm>
            <a:off x="355590" y="1119389"/>
            <a:ext cx="42071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adrenalin, </a:t>
            </a: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dobutamin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C00B98C-85FD-4786-AE41-C561880B8225}"/>
              </a:ext>
            </a:extLst>
          </p:cNvPr>
          <p:cNvSpPr/>
          <p:nvPr/>
        </p:nvSpPr>
        <p:spPr>
          <a:xfrm>
            <a:off x="484307" y="2731806"/>
            <a:ext cx="79900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INDICATION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Acute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 HF,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cardiopulmonal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resuscitation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1046E89-70A4-4E11-B561-205EC00BBBC3}"/>
              </a:ext>
            </a:extLst>
          </p:cNvPr>
          <p:cNvGrpSpPr/>
          <p:nvPr/>
        </p:nvGrpSpPr>
        <p:grpSpPr>
          <a:xfrm>
            <a:off x="396754" y="1704164"/>
            <a:ext cx="8101299" cy="938719"/>
            <a:chOff x="259875" y="1513147"/>
            <a:chExt cx="7428487" cy="938719"/>
          </a:xfrm>
          <a:noFill/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138BEECB-9C24-4566-A3F0-C504C7DCC0EB}"/>
                </a:ext>
              </a:extLst>
            </p:cNvPr>
            <p:cNvGrpSpPr/>
            <p:nvPr/>
          </p:nvGrpSpPr>
          <p:grpSpPr>
            <a:xfrm>
              <a:off x="259875" y="1513147"/>
              <a:ext cx="7428487" cy="938719"/>
              <a:chOff x="286744" y="167027"/>
              <a:chExt cx="7428487" cy="938719"/>
            </a:xfrm>
            <a:grpFill/>
          </p:grpSpPr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5504D8C-DB38-4D17-8255-CF9F56122878}"/>
                  </a:ext>
                </a:extLst>
              </p:cNvPr>
              <p:cNvSpPr txBox="1"/>
              <p:nvPr/>
            </p:nvSpPr>
            <p:spPr>
              <a:xfrm>
                <a:off x="286744" y="167027"/>
                <a:ext cx="3125638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2400" b="0" i="0" u="none" strike="noStrike" kern="1200" cap="none" spc="0" normalizeH="0" baseline="0" noProof="0" dirty="0" err="1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stimulation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:r>
                  <a:rPr kumimoji="0" lang="el-GR" sz="2400" b="1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β</a:t>
                </a:r>
                <a:r>
                  <a:rPr kumimoji="0" lang="cs-CZ" sz="2400" b="1" i="0" u="none" strike="noStrike" kern="1200" cap="none" spc="0" normalizeH="0" baseline="-2500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cs-CZ" sz="2400" b="0" i="0" u="none" strike="noStrike" kern="1200" cap="none" spc="0" normalizeH="0" baseline="0" noProof="0" dirty="0" err="1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rcp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</a:t>
                </a:r>
                <a:r>
                  <a:rPr kumimoji="0" lang="el-GR" sz="2400" b="1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β</a:t>
                </a:r>
                <a:r>
                  <a:rPr kumimoji="0" lang="cs-CZ" sz="2400" b="1" i="0" u="none" strike="noStrike" kern="1200" cap="none" spc="0" normalizeH="0" baseline="-2500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  <a:r>
                  <a:rPr kumimoji="0" lang="cs-CZ" sz="2400" b="1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cs-CZ" sz="2400" b="0" i="0" u="none" strike="noStrike" kern="1200" cap="none" spc="0" normalizeH="0" baseline="0" noProof="0" dirty="0" err="1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rcp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 </a:t>
                </a:r>
              </a:p>
            </p:txBody>
          </p:sp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EBCF501A-7506-49B7-9695-12129E8AFABC}"/>
                  </a:ext>
                </a:extLst>
              </p:cNvPr>
              <p:cNvSpPr/>
              <p:nvPr/>
            </p:nvSpPr>
            <p:spPr>
              <a:xfrm>
                <a:off x="3168051" y="222901"/>
                <a:ext cx="4525471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2800" b="1" dirty="0">
                    <a:solidFill>
                      <a:srgbClr val="008A3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↑</a:t>
                </a:r>
                <a:r>
                  <a:rPr lang="cs-CZ" sz="2800" b="1" dirty="0" err="1">
                    <a:solidFill>
                      <a:srgbClr val="008A3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contractility</a:t>
                </a:r>
                <a:r>
                  <a:rPr lang="cs-CZ" sz="2800" b="1" dirty="0">
                    <a:solidFill>
                      <a:srgbClr val="008A3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cs-CZ" sz="2800" b="1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</a:t>
                </a:r>
                <a:r>
                  <a:rPr kumimoji="0" lang="cs-CZ" sz="2800" b="1" i="0" u="none" strike="noStrike" kern="1200" cap="none" spc="0" normalizeH="0" baseline="0" noProof="0" dirty="0" err="1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inotropy</a:t>
                </a:r>
                <a:r>
                  <a:rPr kumimoji="0" lang="cs-CZ" sz="2800" b="1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</a:t>
                </a:r>
                <a:endParaRPr kumimoji="0" lang="cs-CZ" sz="24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40E41ECC-4A1A-42FB-9B0D-ED750F01F8C7}"/>
                  </a:ext>
                </a:extLst>
              </p:cNvPr>
              <p:cNvSpPr/>
              <p:nvPr/>
            </p:nvSpPr>
            <p:spPr>
              <a:xfrm>
                <a:off x="3168051" y="582526"/>
                <a:ext cx="4547180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cs-CZ" sz="2800" b="0" i="0" u="none" strike="noStrike" kern="1200" cap="none" spc="0" normalizeH="0" baseline="0" noProof="0" dirty="0" err="1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asodilatation</a:t>
                </a:r>
                <a:r>
                  <a:rPr kumimoji="0" lang="cs-CZ" sz="2800" b="0" i="0" u="none" strike="noStrike" kern="1200" cap="none" spc="0" normalizeH="0" baseline="0" noProof="0" dirty="0">
                    <a:ln>
                      <a:noFill/>
                    </a:ln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" name="Přímá spojnice se šipkou 6">
              <a:extLst>
                <a:ext uri="{FF2B5EF4-FFF2-40B4-BE49-F238E27FC236}">
                  <a16:creationId xmlns:a16="http://schemas.microsoft.com/office/drawing/2014/main" id="{F1912A46-42BF-48AF-95D3-8B33204614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87522" y="2159479"/>
              <a:ext cx="521970" cy="1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771CF5AF-A7BA-4DAC-8FE8-424702AEDD3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87522" y="1792597"/>
              <a:ext cx="537757" cy="7416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9" name="Obdélník 18">
            <a:extLst>
              <a:ext uri="{FF2B5EF4-FFF2-40B4-BE49-F238E27FC236}">
                <a16:creationId xmlns:a16="http://schemas.microsoft.com/office/drawing/2014/main" id="{88E3AB4C-8C44-4ECA-8B66-72C0ADB7FC0D}"/>
              </a:ext>
            </a:extLst>
          </p:cNvPr>
          <p:cNvSpPr/>
          <p:nvPr/>
        </p:nvSpPr>
        <p:spPr>
          <a:xfrm>
            <a:off x="476045" y="3801224"/>
            <a:ext cx="854326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PK:</a:t>
            </a:r>
            <a:endParaRPr kumimoji="0" lang="cs-CZ" sz="2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dirty="0" err="1">
                <a:latin typeface="Calibri" panose="020F0502020204030204" pitchFamily="34" charset="0"/>
              </a:rPr>
              <a:t>Low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bioavailability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i.v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cs-CZ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administration</a:t>
            </a:r>
            <a:endParaRPr lang="cs-CZ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Short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half-life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 (2 </a:t>
            </a:r>
            <a:r>
              <a:rPr lang="cs-CZ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minutes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B7144402-15BA-44BF-BE55-42EEEB7BB58A}"/>
              </a:ext>
            </a:extLst>
          </p:cNvPr>
          <p:cNvSpPr/>
          <p:nvPr/>
        </p:nvSpPr>
        <p:spPr>
          <a:xfrm>
            <a:off x="476045" y="5239974"/>
            <a:ext cx="79900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AE: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Arrhytmogenic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effect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2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5C81937-0E73-46A4-9DF1-9E2774BDC5AC}"/>
              </a:ext>
            </a:extLst>
          </p:cNvPr>
          <p:cNvSpPr txBox="1"/>
          <p:nvPr/>
        </p:nvSpPr>
        <p:spPr>
          <a:xfrm>
            <a:off x="417321" y="1731772"/>
            <a:ext cx="83093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cAMP-dependent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phosphodiesterase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myocardial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isophorm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3 - inhibitor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arterial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dilatation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reduction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afterload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ardiostimulation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(+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chrono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-,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ino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a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dromotropic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effects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75692F-9DC7-46B8-9E4B-5E29FE42EE8E}"/>
              </a:ext>
            </a:extLst>
          </p:cNvPr>
          <p:cNvSpPr txBox="1"/>
          <p:nvPr/>
        </p:nvSpPr>
        <p:spPr>
          <a:xfrm>
            <a:off x="242359" y="366723"/>
            <a:ext cx="850110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PDE-3 </a:t>
            </a:r>
            <a:r>
              <a:rPr kumimoji="0" lang="cs-CZ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inhibitors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941CC3C-BE28-4481-BB21-EBDE1DD4BEFF}"/>
              </a:ext>
            </a:extLst>
          </p:cNvPr>
          <p:cNvSpPr/>
          <p:nvPr/>
        </p:nvSpPr>
        <p:spPr>
          <a:xfrm>
            <a:off x="400537" y="3388362"/>
            <a:ext cx="79900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DRUGS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</a:rPr>
              <a:t>milrinon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2736FF7-D7A0-4ADD-BAAB-F66E619B4F32}"/>
              </a:ext>
            </a:extLst>
          </p:cNvPr>
          <p:cNvSpPr/>
          <p:nvPr/>
        </p:nvSpPr>
        <p:spPr>
          <a:xfrm>
            <a:off x="400537" y="5325663"/>
            <a:ext cx="7990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AE: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2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Decreased</a:t>
            </a:r>
            <a:r>
              <a:rPr kumimoji="0" lang="cs-CZ" sz="22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 BP, </a:t>
            </a:r>
            <a:r>
              <a:rPr kumimoji="0" lang="cs-CZ" sz="22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headache</a:t>
            </a:r>
            <a:endParaRPr kumimoji="0" lang="cs-CZ" sz="220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Proarrhytmogenic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endParaRPr kumimoji="0" lang="cs-CZ" sz="220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16883EF-B7CF-4B03-B76C-6C5A25A6920E}"/>
              </a:ext>
            </a:extLst>
          </p:cNvPr>
          <p:cNvSpPr/>
          <p:nvPr/>
        </p:nvSpPr>
        <p:spPr>
          <a:xfrm>
            <a:off x="371477" y="1208552"/>
            <a:ext cx="5265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 OF ACTION</a:t>
            </a:r>
            <a:endParaRPr lang="cs-CZ" sz="28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92F5F99-4414-4BCE-BB00-73D25969D64F}"/>
              </a:ext>
            </a:extLst>
          </p:cNvPr>
          <p:cNvSpPr/>
          <p:nvPr/>
        </p:nvSpPr>
        <p:spPr>
          <a:xfrm>
            <a:off x="342417" y="4326235"/>
            <a:ext cx="8048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INDICATION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</a:rPr>
              <a:t>Treatment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</a:rPr>
              <a:t>of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</a:rPr>
              <a:t>acute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</a:rPr>
              <a:t> and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</a:rPr>
              <a:t>refractory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</a:rPr>
              <a:t> HF 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91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543A06E-025C-4322-899F-5ED136A620A6}"/>
              </a:ext>
            </a:extLst>
          </p:cNvPr>
          <p:cNvSpPr txBox="1"/>
          <p:nvPr/>
        </p:nvSpPr>
        <p:spPr>
          <a:xfrm>
            <a:off x="283057" y="1431039"/>
            <a:ext cx="86173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↑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force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contraction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heart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by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binding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troponin C and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sensitising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action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2+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  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Binds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ATP 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channel</a:t>
            </a: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cs-CZ" sz="2400" i="0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membrane</a:t>
            </a: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200" i="0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hyperpolarization</a:t>
            </a:r>
            <a:r>
              <a:rPr kumimoji="0" lang="cs-CZ" sz="2200" i="0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↓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opening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</a:t>
            </a:r>
            <a:r>
              <a:rPr lang="cs-CZ" sz="2200" baseline="-25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channel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vasodilatation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lung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	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75692F-9DC7-46B8-9E4B-5E29FE42EE8E}"/>
              </a:ext>
            </a:extLst>
          </p:cNvPr>
          <p:cNvSpPr txBox="1"/>
          <p:nvPr/>
        </p:nvSpPr>
        <p:spPr>
          <a:xfrm>
            <a:off x="235497" y="182481"/>
            <a:ext cx="866493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Calcium</a:t>
            </a: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sensitizers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agent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F9C131A-B19A-4180-8FA1-D93EB40CF0FD}"/>
              </a:ext>
            </a:extLst>
          </p:cNvPr>
          <p:cNvSpPr/>
          <p:nvPr/>
        </p:nvSpPr>
        <p:spPr>
          <a:xfrm>
            <a:off x="480952" y="3168421"/>
            <a:ext cx="79900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DRUG: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+mn-ea"/>
              </a:rPr>
              <a:t>levosimendan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107B458-5FCD-425E-9F78-B3CB362C4182}"/>
              </a:ext>
            </a:extLst>
          </p:cNvPr>
          <p:cNvSpPr/>
          <p:nvPr/>
        </p:nvSpPr>
        <p:spPr>
          <a:xfrm>
            <a:off x="283057" y="933410"/>
            <a:ext cx="7990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 OF ACTION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DBCA6B1-CAF8-42A6-8FEF-5E02609D0C0D}"/>
              </a:ext>
            </a:extLst>
          </p:cNvPr>
          <p:cNvSpPr/>
          <p:nvPr/>
        </p:nvSpPr>
        <p:spPr>
          <a:xfrm>
            <a:off x="508662" y="5550229"/>
            <a:ext cx="79900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INDICATION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Acute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 HF</a:t>
            </a:r>
            <a:endParaRPr kumimoji="0" lang="cs-CZ" sz="280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334956F-0042-4CA4-83F5-C0303555E138}"/>
              </a:ext>
            </a:extLst>
          </p:cNvPr>
          <p:cNvSpPr/>
          <p:nvPr/>
        </p:nvSpPr>
        <p:spPr>
          <a:xfrm>
            <a:off x="480952" y="4236992"/>
            <a:ext cx="856981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PK: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i.v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.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infusion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Metabolised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metabolite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long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half-life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(80hrs) </a:t>
            </a:r>
            <a:endParaRPr kumimoji="0" lang="cs-CZ" sz="280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4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CEC6521-48C0-403E-ACB7-5E6D6341589F}"/>
              </a:ext>
            </a:extLst>
          </p:cNvPr>
          <p:cNvSpPr/>
          <p:nvPr/>
        </p:nvSpPr>
        <p:spPr>
          <a:xfrm>
            <a:off x="1798320" y="2788994"/>
            <a:ext cx="553212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ANTIARRHYTMICS</a:t>
            </a:r>
            <a:endParaRPr kumimoji="0" lang="cs-CZ" sz="5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136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7774" y="204395"/>
            <a:ext cx="81031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Antiarrhythmic</a:t>
            </a: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agents</a:t>
            </a:r>
            <a:r>
              <a:rPr lang="cs-CZ" sz="32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3200" dirty="0">
                <a:solidFill>
                  <a:srgbClr val="0000DC"/>
                </a:solidFill>
              </a:rPr>
            </a:br>
            <a:r>
              <a:rPr lang="cs-CZ" sz="20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Vaughan-Williams</a:t>
            </a:r>
            <a:r>
              <a:rPr lang="cs-CZ" sz="20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cs-CZ" sz="20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sz="20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sz="20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electrophysiological</a:t>
            </a:r>
            <a:r>
              <a:rPr lang="cs-CZ" sz="20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cs-CZ" sz="20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1970)</a:t>
            </a:r>
            <a:endParaRPr lang="cs-CZ" sz="20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1D8826-9051-4694-864C-84308FC3B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353927"/>
              </p:ext>
            </p:extLst>
          </p:nvPr>
        </p:nvGraphicFramePr>
        <p:xfrm>
          <a:off x="577774" y="1193665"/>
          <a:ext cx="8243725" cy="478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13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Active</a:t>
                      </a:r>
                      <a:r>
                        <a:rPr lang="cs-CZ" baseline="0" dirty="0"/>
                        <a:t> agents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Clinical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130">
                <a:tc>
                  <a:txBody>
                    <a:bodyPr/>
                    <a:lstStyle/>
                    <a:p>
                      <a:r>
                        <a:rPr lang="cs-CZ" dirty="0"/>
                        <a:t>Class I a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Prajmalin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Limited use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Interfere with Na+</a:t>
                      </a:r>
                      <a:r>
                        <a:rPr lang="cs-CZ" sz="1600" baseline="0" dirty="0">
                          <a:solidFill>
                            <a:srgbClr val="FF0000"/>
                          </a:solidFill>
                        </a:rPr>
                        <a:t> channel / effects on cardiac potentials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74">
                <a:tc>
                  <a:txBody>
                    <a:bodyPr/>
                    <a:lstStyle/>
                    <a:p>
                      <a:r>
                        <a:rPr lang="cs-CZ" dirty="0"/>
                        <a:t>Class I 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Lidocain</a:t>
                      </a:r>
                      <a:r>
                        <a:rPr lang="cs-CZ" sz="1600" baseline="0" dirty="0"/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Ventricular tachycardia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651">
                <a:tc>
                  <a:txBody>
                    <a:bodyPr/>
                    <a:lstStyle/>
                    <a:p>
                      <a:r>
                        <a:rPr lang="cs-CZ" dirty="0"/>
                        <a:t>Class</a:t>
                      </a:r>
                      <a:r>
                        <a:rPr lang="cs-CZ" baseline="0" dirty="0"/>
                        <a:t> I c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Propafenon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Atrial fibrilation,  reccurent</a:t>
                      </a:r>
                      <a:r>
                        <a:rPr lang="cs-CZ" sz="1600" baseline="0" dirty="0"/>
                        <a:t> tachyarrhythmias</a:t>
                      </a:r>
                      <a:endParaRPr lang="cs-CZ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Class II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</a:t>
                      </a:r>
                      <a:r>
                        <a:rPr lang="cs-CZ" sz="1600" baseline="0" dirty="0"/>
                        <a:t> –blockers (metoprolol, atenolol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Tachyarrhythmias</a:t>
                      </a:r>
                    </a:p>
                    <a:p>
                      <a:endParaRPr kumimoji="0" lang="cs-CZ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decrease conduction through the 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AV node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Class III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Amiodaron, Sotalol</a:t>
                      </a:r>
                    </a:p>
                    <a:p>
                      <a:r>
                        <a:rPr lang="cs-CZ" sz="1600" dirty="0"/>
                        <a:t>Dronedaron</a:t>
                      </a:r>
                    </a:p>
                    <a:p>
                      <a:r>
                        <a:rPr lang="cs-CZ" sz="1600" dirty="0"/>
                        <a:t>Ibutilid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Vetnricular tachycardia</a:t>
                      </a:r>
                    </a:p>
                    <a:p>
                      <a:r>
                        <a:rPr lang="cs-CZ" sz="1600" dirty="0"/>
                        <a:t>Atrial</a:t>
                      </a:r>
                      <a:r>
                        <a:rPr lang="cs-CZ" sz="1600" baseline="0" dirty="0"/>
                        <a:t> fibrilation - the most effective AA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K+ channel blocker, prolong repolarisation</a:t>
                      </a:r>
                      <a:r>
                        <a:rPr lang="cs-CZ" sz="1600" baseline="0" dirty="0">
                          <a:solidFill>
                            <a:srgbClr val="FF0000"/>
                          </a:solidFill>
                        </a:rPr>
                        <a:t> ( QT int.)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Class IV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Ca channel blockers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Atrial</a:t>
                      </a:r>
                      <a:r>
                        <a:rPr lang="cs-CZ" sz="1600" baseline="0" dirty="0"/>
                        <a:t> fibrilation  - rate reduction</a:t>
                      </a:r>
                      <a:endParaRPr lang="cs-CZ" sz="1600" dirty="0"/>
                    </a:p>
                    <a:p>
                      <a:r>
                        <a:rPr lang="cs-CZ" sz="1600" dirty="0"/>
                        <a:t>Paroxysmal</a:t>
                      </a:r>
                      <a:r>
                        <a:rPr lang="cs-CZ" sz="1600" baseline="0" dirty="0"/>
                        <a:t> supraventricular tachycardia prevention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Ca++ channel blocker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22227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11845"/>
              </p:ext>
            </p:extLst>
          </p:nvPr>
        </p:nvGraphicFramePr>
        <p:xfrm>
          <a:off x="679076" y="1411643"/>
          <a:ext cx="7785847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772">
                  <a:extLst>
                    <a:ext uri="{9D8B030D-6E8A-4147-A177-3AD203B41FA5}">
                      <a16:colId xmlns:a16="http://schemas.microsoft.com/office/drawing/2014/main" val="2838997480"/>
                    </a:ext>
                  </a:extLst>
                </a:gridCol>
                <a:gridCol w="3054275">
                  <a:extLst>
                    <a:ext uri="{9D8B030D-6E8A-4147-A177-3AD203B41FA5}">
                      <a16:colId xmlns:a16="http://schemas.microsoft.com/office/drawing/2014/main" val="131608744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134822736"/>
                    </a:ext>
                  </a:extLst>
                </a:gridCol>
              </a:tblGrid>
              <a:tr h="234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</a:t>
                      </a:r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Mechanism</a:t>
                      </a:r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954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Cardiac</a:t>
                      </a:r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glycosides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Parasympathetic</a:t>
                      </a:r>
                      <a:r>
                        <a:rPr lang="cs-CZ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activation</a:t>
                      </a:r>
                      <a:r>
                        <a:rPr lang="cs-CZ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digoxin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4054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Bradins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</a:t>
                      </a:r>
                      <a:r>
                        <a:rPr lang="cs-CZ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depolarization</a:t>
                      </a:r>
                      <a:r>
                        <a:rPr lang="cs-CZ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cs-CZ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 pacemaker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ivabradin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16924166"/>
                  </a:ext>
                </a:extLst>
              </a:tr>
              <a:tr h="73689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Agonists</a:t>
                      </a:r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cs-CZ" sz="20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2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rcp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</a:t>
                      </a:r>
                      <a:r>
                        <a:rPr lang="cs-CZ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chronotropic</a:t>
                      </a:r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cs-CZ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dromotropic</a:t>
                      </a:r>
                      <a:r>
                        <a:rPr lang="cs-CZ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cs-CZ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bathmotropic</a:t>
                      </a:r>
                      <a:r>
                        <a:rPr lang="cs-CZ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effects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catecholamines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cs-CZ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6652067"/>
                  </a:ext>
                </a:extLst>
              </a:tr>
              <a:tr h="489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</a:t>
                      </a:r>
                      <a:r>
                        <a:rPr lang="cs-CZ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depolarization</a:t>
                      </a:r>
                      <a:r>
                        <a:rPr lang="cs-CZ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cs-CZ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 and </a:t>
                      </a:r>
                      <a:r>
                        <a:rPr lang="cs-CZ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decreased</a:t>
                      </a:r>
                      <a:r>
                        <a:rPr lang="cs-CZ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AV </a:t>
                      </a:r>
                      <a:r>
                        <a:rPr lang="cs-CZ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conduction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adenosin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52399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457200" y="44375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769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8D64AE5-74C6-47B4-822A-45603172267B}"/>
              </a:ext>
            </a:extLst>
          </p:cNvPr>
          <p:cNvSpPr txBox="1"/>
          <p:nvPr/>
        </p:nvSpPr>
        <p:spPr>
          <a:xfrm>
            <a:off x="277091" y="163946"/>
            <a:ext cx="845127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PHASE OF ACTION POTENCIAL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78A1D3A-2A6B-4BBB-8824-AD28644153B3}"/>
              </a:ext>
            </a:extLst>
          </p:cNvPr>
          <p:cNvSpPr txBox="1"/>
          <p:nvPr/>
        </p:nvSpPr>
        <p:spPr>
          <a:xfrm>
            <a:off x="277091" y="915919"/>
            <a:ext cx="5207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Calibri" panose="020F0502020204030204" pitchFamily="34" charset="0"/>
              </a:rPr>
              <a:t>Phase</a:t>
            </a:r>
            <a:r>
              <a:rPr lang="cs-CZ" sz="2000" dirty="0">
                <a:latin typeface="Calibri" panose="020F0502020204030204" pitchFamily="34" charset="0"/>
              </a:rPr>
              <a:t> 0: </a:t>
            </a:r>
            <a:r>
              <a:rPr lang="cs-CZ" sz="2400" dirty="0">
                <a:latin typeface="Calibri" panose="020F0502020204030204" pitchFamily="34" charset="0"/>
              </a:rPr>
              <a:t>rapid </a:t>
            </a:r>
            <a:r>
              <a:rPr lang="cs-CZ" sz="2400" dirty="0" err="1">
                <a:latin typeface="Calibri" panose="020F0502020204030204" pitchFamily="34" charset="0"/>
              </a:rPr>
              <a:t>depolarition</a:t>
            </a:r>
            <a:endParaRPr lang="cs-CZ" sz="2000" dirty="0">
              <a:latin typeface="Calibri" panose="020F0502020204030204" pitchFamily="34" charset="0"/>
            </a:endParaRPr>
          </a:p>
          <a:p>
            <a:r>
              <a:rPr lang="cs-CZ" sz="2000" dirty="0" err="1">
                <a:latin typeface="Calibri" panose="020F0502020204030204" pitchFamily="34" charset="0"/>
              </a:rPr>
              <a:t>Phase</a:t>
            </a:r>
            <a:r>
              <a:rPr lang="cs-CZ" sz="2000" dirty="0">
                <a:latin typeface="Calibri" panose="020F0502020204030204" pitchFamily="34" charset="0"/>
              </a:rPr>
              <a:t> 1: </a:t>
            </a:r>
            <a:r>
              <a:rPr lang="cs-CZ" sz="2400" dirty="0" err="1">
                <a:latin typeface="Calibri" panose="020F0502020204030204" pitchFamily="34" charset="0"/>
              </a:rPr>
              <a:t>partial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repolarization</a:t>
            </a:r>
            <a:endParaRPr lang="cs-CZ" sz="2000" dirty="0">
              <a:latin typeface="Calibri" panose="020F0502020204030204" pitchFamily="34" charset="0"/>
            </a:endParaRPr>
          </a:p>
          <a:p>
            <a:r>
              <a:rPr lang="cs-CZ" sz="2000" dirty="0" err="1">
                <a:latin typeface="Calibri" panose="020F0502020204030204" pitchFamily="34" charset="0"/>
              </a:rPr>
              <a:t>Phase</a:t>
            </a:r>
            <a:r>
              <a:rPr lang="cs-CZ" sz="2000" dirty="0">
                <a:latin typeface="Calibri" panose="020F0502020204030204" pitchFamily="34" charset="0"/>
              </a:rPr>
              <a:t> 2: </a:t>
            </a:r>
            <a:r>
              <a:rPr lang="cs-CZ" sz="2400" dirty="0" err="1">
                <a:latin typeface="Calibri" panose="020F0502020204030204" pitchFamily="34" charset="0"/>
              </a:rPr>
              <a:t>plateau</a:t>
            </a:r>
            <a:endParaRPr lang="cs-CZ" sz="2000" dirty="0">
              <a:latin typeface="Calibri" panose="020F0502020204030204" pitchFamily="34" charset="0"/>
            </a:endParaRPr>
          </a:p>
          <a:p>
            <a:r>
              <a:rPr lang="cs-CZ" sz="2000" dirty="0" err="1">
                <a:latin typeface="Calibri" panose="020F0502020204030204" pitchFamily="34" charset="0"/>
              </a:rPr>
              <a:t>Phase</a:t>
            </a:r>
            <a:r>
              <a:rPr lang="cs-CZ" sz="2000" dirty="0">
                <a:latin typeface="Calibri" panose="020F0502020204030204" pitchFamily="34" charset="0"/>
              </a:rPr>
              <a:t> 3: </a:t>
            </a:r>
            <a:r>
              <a:rPr lang="cs-CZ" sz="2400" dirty="0" err="1">
                <a:latin typeface="Calibri" panose="020F0502020204030204" pitchFamily="34" charset="0"/>
              </a:rPr>
              <a:t>final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repolarization</a:t>
            </a:r>
            <a:endParaRPr lang="cs-CZ" sz="2000" dirty="0">
              <a:latin typeface="Calibri" panose="020F0502020204030204" pitchFamily="34" charset="0"/>
            </a:endParaRPr>
          </a:p>
          <a:p>
            <a:r>
              <a:rPr lang="cs-CZ" sz="2000" dirty="0" err="1">
                <a:latin typeface="Calibri" panose="020F0502020204030204" pitchFamily="34" charset="0"/>
              </a:rPr>
              <a:t>Phase</a:t>
            </a:r>
            <a:r>
              <a:rPr lang="cs-CZ" sz="2000" dirty="0">
                <a:latin typeface="Calibri" panose="020F0502020204030204" pitchFamily="34" charset="0"/>
              </a:rPr>
              <a:t> 4: </a:t>
            </a:r>
            <a:r>
              <a:rPr lang="cs-CZ" sz="2400" dirty="0" err="1">
                <a:latin typeface="Calibri" panose="020F0502020204030204" pitchFamily="34" charset="0"/>
              </a:rPr>
              <a:t>resting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stage</a:t>
            </a:r>
            <a:endParaRPr lang="cs-CZ" sz="2000" b="1" baseline="-25000" dirty="0"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73D1BE8-0295-4B8E-81F8-625CB42D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5" y="2809706"/>
            <a:ext cx="6250194" cy="3922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1516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kÅivka AKÄnÃ­ho potenciÃ¡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51" y="1568554"/>
            <a:ext cx="5631859" cy="44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346868" y="1498861"/>
            <a:ext cx="11519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IV.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class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118873" y="2237525"/>
            <a:ext cx="80038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</a:t>
            </a:r>
            <a:r>
              <a:rPr kumimoji="0" lang="cs-CZ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2+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678090" y="3692293"/>
            <a:ext cx="13780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III.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class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cxnSp>
        <p:nvCxnSpPr>
          <p:cNvPr id="7" name="Přímá spojnice se šipkou 6"/>
          <p:cNvCxnSpPr/>
          <p:nvPr/>
        </p:nvCxnSpPr>
        <p:spPr bwMode="auto">
          <a:xfrm>
            <a:off x="2945581" y="4131283"/>
            <a:ext cx="2553194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4132728" y="4161912"/>
            <a:ext cx="5267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cs-CZ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cxnSp>
        <p:nvCxnSpPr>
          <p:cNvPr id="9" name="Přímá spojnice se šipkou 8"/>
          <p:cNvCxnSpPr/>
          <p:nvPr/>
        </p:nvCxnSpPr>
        <p:spPr bwMode="auto">
          <a:xfrm flipH="1" flipV="1">
            <a:off x="2890070" y="5069621"/>
            <a:ext cx="21272" cy="86682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2575374" y="6003451"/>
            <a:ext cx="9322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I.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class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041479" y="5238898"/>
            <a:ext cx="6697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</a:t>
            </a:r>
            <a:r>
              <a:rPr kumimoji="0" lang="cs-CZ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51127" y="5281672"/>
            <a:ext cx="9812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II.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class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cxnSp>
        <p:nvCxnSpPr>
          <p:cNvPr id="14" name="Přímá spojnice se šipkou 13"/>
          <p:cNvCxnSpPr/>
          <p:nvPr/>
        </p:nvCxnSpPr>
        <p:spPr bwMode="auto">
          <a:xfrm>
            <a:off x="1967753" y="5425684"/>
            <a:ext cx="922317" cy="132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Přímá spojnice se šipkou 3"/>
          <p:cNvCxnSpPr/>
          <p:nvPr/>
        </p:nvCxnSpPr>
        <p:spPr bwMode="auto">
          <a:xfrm flipH="1">
            <a:off x="4039852" y="1924357"/>
            <a:ext cx="356258" cy="69944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21A47CF-5B6D-4752-8E17-6D3C7F6CBA9A}"/>
              </a:ext>
            </a:extLst>
          </p:cNvPr>
          <p:cNvSpPr txBox="1"/>
          <p:nvPr/>
        </p:nvSpPr>
        <p:spPr>
          <a:xfrm>
            <a:off x="170473" y="190730"/>
            <a:ext cx="845127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classes</a:t>
            </a: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antiarrhytmics</a:t>
            </a:r>
            <a:endParaRPr lang="cs-CZ" sz="36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308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237716-2BDD-4D9E-85C4-105D4201B6CF}"/>
              </a:ext>
            </a:extLst>
          </p:cNvPr>
          <p:cNvSpPr txBox="1"/>
          <p:nvPr/>
        </p:nvSpPr>
        <p:spPr>
          <a:xfrm>
            <a:off x="316005" y="162281"/>
            <a:ext cx="840441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ANTIARRHYTMICS </a:t>
            </a:r>
            <a:r>
              <a:rPr lang="cs-CZ" sz="3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class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I  </a:t>
            </a:r>
            <a:endParaRPr lang="cs-CZ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E67FF76-AD18-4F69-AFE6-733D718D574A}"/>
              </a:ext>
            </a:extLst>
          </p:cNvPr>
          <p:cNvSpPr txBox="1"/>
          <p:nvPr/>
        </p:nvSpPr>
        <p:spPr>
          <a:xfrm>
            <a:off x="316006" y="2624798"/>
            <a:ext cx="8296835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u="sng" dirty="0" err="1">
                <a:latin typeface="Calibri" panose="020F0502020204030204" pitchFamily="34" charset="0"/>
              </a:rPr>
              <a:t>Subgroups</a:t>
            </a:r>
            <a:r>
              <a:rPr lang="cs-CZ" sz="2400" b="1" u="sng" dirty="0">
                <a:latin typeface="Calibri" panose="020F0502020204030204" pitchFamily="34" charset="0"/>
              </a:rPr>
              <a:t>: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IA  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prajmalin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sym typeface="Wingdings" panose="05000000000000000000" pitchFamily="2" charset="2"/>
              </a:rPr>
              <a:t>Risk </a:t>
            </a:r>
            <a:r>
              <a:rPr lang="cs-CZ" sz="2000" dirty="0" err="1">
                <a:latin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0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dirty="0" err="1">
                <a:latin typeface="Calibri" panose="020F0502020204030204" pitchFamily="34" charset="0"/>
                <a:sym typeface="Wingdings" panose="05000000000000000000" pitchFamily="2" charset="2"/>
              </a:rPr>
              <a:t>torsade</a:t>
            </a:r>
            <a:r>
              <a:rPr lang="cs-CZ" sz="2000" dirty="0">
                <a:latin typeface="Calibri" panose="020F0502020204030204" pitchFamily="34" charset="0"/>
                <a:sym typeface="Wingdings" panose="05000000000000000000" pitchFamily="2" charset="2"/>
              </a:rPr>
              <a:t> de </a:t>
            </a:r>
            <a:r>
              <a:rPr lang="cs-CZ" sz="2000" dirty="0" err="1">
                <a:latin typeface="Calibri" panose="020F0502020204030204" pitchFamily="34" charset="0"/>
                <a:sym typeface="Wingdings" panose="05000000000000000000" pitchFamily="2" charset="2"/>
              </a:rPr>
              <a:t>pointes</a:t>
            </a:r>
            <a:endParaRPr lang="cs-CZ" sz="2400" b="1" dirty="0">
              <a:latin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</a:rPr>
              <a:t>IB 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lidokain</a:t>
            </a:r>
          </a:p>
          <a:p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</a:rPr>
              <a:t>IC 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propafenon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cs-CZ" sz="2200" dirty="0" err="1">
                <a:latin typeface="Calibri" panose="020F0502020204030204" pitchFamily="34" charset="0"/>
              </a:rPr>
              <a:t>Prophylaxy</a:t>
            </a:r>
            <a:r>
              <a:rPr lang="cs-CZ" sz="2200" dirty="0">
                <a:latin typeface="Calibri" panose="020F0502020204030204" pitchFamily="34" charset="0"/>
              </a:rPr>
              <a:t> and </a:t>
            </a:r>
            <a:r>
              <a:rPr lang="cs-CZ" sz="2200" dirty="0" err="1">
                <a:latin typeface="Calibri" panose="020F0502020204030204" pitchFamily="34" charset="0"/>
              </a:rPr>
              <a:t>treatment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of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supraventricular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arrhytmias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8EEECAE-B5D4-4877-B500-D9AB864ACFB4}"/>
              </a:ext>
            </a:extLst>
          </p:cNvPr>
          <p:cNvSpPr/>
          <p:nvPr/>
        </p:nvSpPr>
        <p:spPr>
          <a:xfrm>
            <a:off x="316005" y="870319"/>
            <a:ext cx="8404411" cy="16312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err="1">
                <a:latin typeface="Calibri" panose="020F0502020204030204" pitchFamily="34" charset="0"/>
              </a:rPr>
              <a:t>Class</a:t>
            </a:r>
            <a:r>
              <a:rPr lang="cs-CZ" sz="2400" b="1" dirty="0">
                <a:latin typeface="Calibri" panose="020F0502020204030204" pitchFamily="34" charset="0"/>
              </a:rPr>
              <a:t> I </a:t>
            </a:r>
            <a:r>
              <a:rPr lang="cs-CZ" sz="2400" b="1" dirty="0" err="1">
                <a:latin typeface="Calibri" panose="020F0502020204030204" pitchFamily="34" charset="0"/>
              </a:rPr>
              <a:t>drug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block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sodium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channel</a:t>
            </a:r>
            <a:endParaRPr lang="cs-CZ" sz="2400" b="1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</a:rPr>
              <a:t>Inhibit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action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potential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propagation</a:t>
            </a:r>
            <a:r>
              <a:rPr lang="cs-CZ" sz="2400" dirty="0">
                <a:latin typeface="Calibri" panose="020F0502020204030204" pitchFamily="34" charset="0"/>
              </a:rPr>
              <a:t> in </a:t>
            </a:r>
            <a:r>
              <a:rPr lang="cs-CZ" sz="2400" dirty="0" err="1">
                <a:latin typeface="Calibri" panose="020F0502020204030204" pitchFamily="34" charset="0"/>
              </a:rPr>
              <a:t>excitable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cells</a:t>
            </a:r>
            <a:endParaRPr lang="cs-CZ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</a:rPr>
              <a:t>Membrane-stabilising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activity</a:t>
            </a:r>
            <a:endParaRPr lang="cs-CZ" sz="2400" dirty="0">
              <a:latin typeface="Calibri" panose="020F0502020204030204" pitchFamily="34" charset="0"/>
            </a:endParaRPr>
          </a:p>
          <a:p>
            <a:pPr>
              <a:tabLst>
                <a:tab pos="363538" algn="l"/>
              </a:tabLst>
            </a:pP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reduce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maximum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rate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depolarisation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55255C-F2A6-48C4-B0B5-D59BBAEE0BCC}"/>
              </a:ext>
            </a:extLst>
          </p:cNvPr>
          <p:cNvSpPr txBox="1"/>
          <p:nvPr/>
        </p:nvSpPr>
        <p:spPr>
          <a:xfrm>
            <a:off x="3545987" y="3346389"/>
            <a:ext cx="4023360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Now</a:t>
            </a:r>
            <a:r>
              <a:rPr lang="cs-CZ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seldom</a:t>
            </a:r>
            <a:r>
              <a:rPr lang="cs-CZ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used</a:t>
            </a:r>
            <a:r>
              <a:rPr lang="cs-CZ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493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F049A64-E2C1-407E-917F-804B494072A0}"/>
              </a:ext>
            </a:extLst>
          </p:cNvPr>
          <p:cNvSpPr txBox="1"/>
          <p:nvPr/>
        </p:nvSpPr>
        <p:spPr>
          <a:xfrm>
            <a:off x="235322" y="162281"/>
            <a:ext cx="840441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ANTIARRHYTMICS </a:t>
            </a:r>
            <a:r>
              <a:rPr lang="cs-CZ" sz="3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class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II</a:t>
            </a:r>
            <a:endParaRPr lang="cs-CZ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7CD92FB-72D0-4182-9094-EC742CCCAC4B}"/>
              </a:ext>
            </a:extLst>
          </p:cNvPr>
          <p:cNvSpPr/>
          <p:nvPr/>
        </p:nvSpPr>
        <p:spPr>
          <a:xfrm>
            <a:off x="536535" y="912946"/>
            <a:ext cx="8404411" cy="26468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</a:rPr>
              <a:t>Antiarrhytmic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effect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caused</a:t>
            </a:r>
            <a:r>
              <a:rPr lang="cs-CZ" sz="2400" dirty="0">
                <a:latin typeface="Calibri" panose="020F0502020204030204" pitchFamily="34" charset="0"/>
              </a:rPr>
              <a:t> by </a:t>
            </a:r>
            <a:r>
              <a:rPr lang="cs-CZ" sz="2400" dirty="0" err="1">
                <a:latin typeface="Calibri" panose="020F0502020204030204" pitchFamily="34" charset="0"/>
              </a:rPr>
              <a:t>lowering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proarrhytmogenic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effect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sympathetic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activity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200" b="1" dirty="0">
                <a:latin typeface="Calibri" panose="020F0502020204030204" pitchFamily="34" charset="0"/>
              </a:rPr>
              <a:t>(negative </a:t>
            </a:r>
            <a:r>
              <a:rPr lang="cs-CZ" sz="2200" b="1" dirty="0" err="1">
                <a:latin typeface="Calibri" panose="020F0502020204030204" pitchFamily="34" charset="0"/>
              </a:rPr>
              <a:t>chrono</a:t>
            </a:r>
            <a:r>
              <a:rPr lang="cs-CZ" sz="2200" b="1" dirty="0">
                <a:latin typeface="Calibri" panose="020F0502020204030204" pitchFamily="34" charset="0"/>
              </a:rPr>
              <a:t>-,</a:t>
            </a:r>
            <a:r>
              <a:rPr lang="cs-CZ" sz="2200" b="1" dirty="0" err="1">
                <a:latin typeface="Calibri" panose="020F0502020204030204" pitchFamily="34" charset="0"/>
              </a:rPr>
              <a:t>dromo</a:t>
            </a:r>
            <a:r>
              <a:rPr lang="cs-CZ" sz="2200" b="1" dirty="0">
                <a:latin typeface="Calibri" panose="020F0502020204030204" pitchFamily="34" charset="0"/>
              </a:rPr>
              <a:t>- a </a:t>
            </a:r>
            <a:r>
              <a:rPr lang="cs-CZ" sz="2200" b="1" dirty="0" err="1">
                <a:latin typeface="Calibri" panose="020F0502020204030204" pitchFamily="34" charset="0"/>
              </a:rPr>
              <a:t>bathmo-tropic</a:t>
            </a:r>
            <a:r>
              <a:rPr lang="cs-CZ" sz="2200" b="1" dirty="0">
                <a:latin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</a:rPr>
              <a:t>effects</a:t>
            </a:r>
            <a:r>
              <a:rPr lang="cs-CZ" sz="2200" b="1" dirty="0">
                <a:latin typeface="Calibri" panose="020F0502020204030204" pitchFamily="34" charset="0"/>
              </a:rPr>
              <a:t>)</a:t>
            </a:r>
          </a:p>
          <a:p>
            <a:r>
              <a:rPr lang="cs-CZ" sz="2400" dirty="0" err="1">
                <a:latin typeface="Calibri" panose="020F0502020204030204" pitchFamily="34" charset="0"/>
              </a:rPr>
              <a:t>Leads</a:t>
            </a:r>
            <a:r>
              <a:rPr lang="cs-CZ" sz="2400" dirty="0">
                <a:latin typeface="Calibri" panose="020F0502020204030204" pitchFamily="34" charset="0"/>
              </a:rPr>
              <a:t> to: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>
                <a:latin typeface="Calibri" panose="020F0502020204030204" pitchFamily="34" charset="0"/>
              </a:rPr>
              <a:t>Increase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the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refractory</a:t>
            </a:r>
            <a:r>
              <a:rPr lang="cs-CZ" sz="2400" b="1" dirty="0">
                <a:latin typeface="Calibri" panose="020F0502020204030204" pitchFamily="34" charset="0"/>
              </a:rPr>
              <a:t> period </a:t>
            </a:r>
            <a:r>
              <a:rPr lang="cs-CZ" sz="2400" b="1" dirty="0" err="1">
                <a:latin typeface="Calibri" panose="020F0502020204030204" pitchFamily="34" charset="0"/>
              </a:rPr>
              <a:t>of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the</a:t>
            </a:r>
            <a:r>
              <a:rPr lang="cs-CZ" sz="2400" b="1" dirty="0">
                <a:latin typeface="Calibri" panose="020F0502020204030204" pitchFamily="34" charset="0"/>
              </a:rPr>
              <a:t> AV node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>
                <a:latin typeface="Calibri" panose="020F0502020204030204" pitchFamily="34" charset="0"/>
              </a:rPr>
              <a:t>Prevent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reccurent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attacks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of</a:t>
            </a:r>
            <a:r>
              <a:rPr lang="cs-CZ" sz="2400" b="1" dirty="0">
                <a:latin typeface="Calibri" panose="020F0502020204030204" pitchFamily="34" charset="0"/>
              </a:rPr>
              <a:t> SVT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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prolongation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repolaritazion</a:t>
            </a:r>
            <a:endParaRPr lang="cs-CZ" sz="2200" dirty="0">
              <a:latin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F283B2-2E44-4C33-9746-424AAA46DED9}"/>
              </a:ext>
            </a:extLst>
          </p:cNvPr>
          <p:cNvSpPr txBox="1"/>
          <p:nvPr/>
        </p:nvSpPr>
        <p:spPr>
          <a:xfrm>
            <a:off x="336176" y="4502991"/>
            <a:ext cx="83035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INDICATION: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Calibri" panose="020F0502020204030204" pitchFamily="34" charset="0"/>
              </a:rPr>
              <a:t>Prophylaxy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of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supraventrikular</a:t>
            </a:r>
            <a:r>
              <a:rPr lang="cs-CZ" sz="2200" dirty="0">
                <a:latin typeface="Calibri" panose="020F0502020204030204" pitchFamily="34" charset="0"/>
              </a:rPr>
              <a:t> and </a:t>
            </a:r>
            <a:r>
              <a:rPr lang="cs-CZ" sz="2200" dirty="0" err="1">
                <a:latin typeface="Calibri" panose="020F0502020204030204" pitchFamily="34" charset="0"/>
              </a:rPr>
              <a:t>ventricular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tachyarrhytmias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Calibri" panose="020F0502020204030204" pitchFamily="34" charset="0"/>
              </a:rPr>
              <a:t>Sinoatrial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fibrillation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59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 dolů 20"/>
          <p:cNvSpPr/>
          <p:nvPr/>
        </p:nvSpPr>
        <p:spPr bwMode="auto">
          <a:xfrm rot="16200000">
            <a:off x="2359995" y="1113177"/>
            <a:ext cx="736600" cy="97120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Šipka dolů 21"/>
          <p:cNvSpPr/>
          <p:nvPr/>
        </p:nvSpPr>
        <p:spPr bwMode="auto">
          <a:xfrm rot="5400000">
            <a:off x="6087965" y="1105824"/>
            <a:ext cx="736600" cy="89008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66242" y="1187747"/>
            <a:ext cx="1725631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Preload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052125" y="1187747"/>
            <a:ext cx="1725633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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Afterload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66242" y="309879"/>
            <a:ext cx="363273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Ventricle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overloading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377577" y="302765"/>
            <a:ext cx="3766423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Ventricle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overloading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746F61D-8140-419C-B8DE-3F5AA89AF5E0}"/>
              </a:ext>
            </a:extLst>
          </p:cNvPr>
          <p:cNvSpPr/>
          <p:nvPr/>
        </p:nvSpPr>
        <p:spPr>
          <a:xfrm>
            <a:off x="416711" y="2077284"/>
            <a:ext cx="4155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↑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Contractility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and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Stroke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volume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 </a:t>
            </a:r>
            <a:r>
              <a:rPr lang="cs-CZ" sz="2400" b="1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activation</a:t>
            </a:r>
            <a:r>
              <a:rPr lang="cs-CZ" sz="24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b="1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4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b="1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sympathetic</a:t>
            </a:r>
            <a:r>
              <a:rPr lang="cs-CZ" sz="24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b="1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activity</a:t>
            </a:r>
            <a:endParaRPr lang="cs-CZ" sz="2000" b="1" u="sng" dirty="0">
              <a:solidFill>
                <a:schemeClr val="tx2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2C6A1D3-FE2F-4D0E-8693-F01EA34DC589}"/>
              </a:ext>
            </a:extLst>
          </p:cNvPr>
          <p:cNvSpPr/>
          <p:nvPr/>
        </p:nvSpPr>
        <p:spPr>
          <a:xfrm>
            <a:off x="4887648" y="2080634"/>
            <a:ext cx="40096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↑ 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Enddiastolic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volume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muscle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contraction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efficient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RAAS </a:t>
            </a:r>
            <a:r>
              <a:rPr lang="cs-CZ" sz="2400" b="1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activation</a:t>
            </a:r>
            <a:endParaRPr lang="cs-CZ" sz="2000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206F2DB-4FEC-418E-ACE1-9D0B2ACD1429}"/>
              </a:ext>
            </a:extLst>
          </p:cNvPr>
          <p:cNvSpPr txBox="1"/>
          <p:nvPr/>
        </p:nvSpPr>
        <p:spPr>
          <a:xfrm>
            <a:off x="4998920" y="4951201"/>
            <a:ext cx="227362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Hypertrophy</a:t>
            </a:r>
            <a:r>
              <a:rPr 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vetricle</a:t>
            </a:r>
            <a:r>
              <a:rPr 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0EA0D4A6-64E4-4454-B542-89F4B378B8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8277" y="3549368"/>
            <a:ext cx="8128" cy="56529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/>
        </p:spPr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6363AB8-4C76-40D1-ACCC-558B5ABBAC81}"/>
              </a:ext>
            </a:extLst>
          </p:cNvPr>
          <p:cNvCxnSpPr/>
          <p:nvPr/>
        </p:nvCxnSpPr>
        <p:spPr bwMode="auto">
          <a:xfrm>
            <a:off x="366242" y="6182436"/>
            <a:ext cx="75486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AA337A00-39D9-46DB-8B1A-D62130910EB4}"/>
              </a:ext>
            </a:extLst>
          </p:cNvPr>
          <p:cNvSpPr/>
          <p:nvPr/>
        </p:nvSpPr>
        <p:spPr>
          <a:xfrm>
            <a:off x="3213894" y="4155646"/>
            <a:ext cx="3687413" cy="70788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Fluid and Na+ </a:t>
            </a:r>
            <a:r>
              <a:rPr lang="cs-CZ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retention</a:t>
            </a:r>
            <a:endParaRPr lang="cs-CZ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Peripheral</a:t>
            </a:r>
            <a:r>
              <a:rPr 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vasocontriction</a:t>
            </a:r>
            <a:endParaRPr lang="cs-CZ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7B8BEDBE-7B5B-458C-ABFC-8AD9CAABFD66}"/>
              </a:ext>
            </a:extLst>
          </p:cNvPr>
          <p:cNvCxnSpPr>
            <a:cxnSpLocks/>
          </p:cNvCxnSpPr>
          <p:nvPr/>
        </p:nvCxnSpPr>
        <p:spPr bwMode="auto">
          <a:xfrm>
            <a:off x="7261853" y="3549368"/>
            <a:ext cx="0" cy="13394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/>
        </p:spPr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BBEBC88D-D676-4277-A298-773B82AADA39}"/>
              </a:ext>
            </a:extLst>
          </p:cNvPr>
          <p:cNvCxnSpPr>
            <a:cxnSpLocks/>
          </p:cNvCxnSpPr>
          <p:nvPr/>
        </p:nvCxnSpPr>
        <p:spPr bwMode="auto">
          <a:xfrm flipV="1">
            <a:off x="3354442" y="1010651"/>
            <a:ext cx="532070" cy="33405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/>
        </p:spPr>
      </p:cxn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BBCCD7B4-46B8-47B7-B128-AB4DDBB6621C}"/>
              </a:ext>
            </a:extLst>
          </p:cNvPr>
          <p:cNvCxnSpPr>
            <a:cxnSpLocks/>
          </p:cNvCxnSpPr>
          <p:nvPr/>
        </p:nvCxnSpPr>
        <p:spPr bwMode="auto">
          <a:xfrm flipV="1">
            <a:off x="3822951" y="718190"/>
            <a:ext cx="1554626" cy="39902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/>
        </p:spPr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1D7FD8BB-0F56-40D8-8114-D886B02682B7}"/>
              </a:ext>
            </a:extLst>
          </p:cNvPr>
          <p:cNvCxnSpPr>
            <a:cxnSpLocks/>
          </p:cNvCxnSpPr>
          <p:nvPr/>
        </p:nvCxnSpPr>
        <p:spPr bwMode="auto">
          <a:xfrm>
            <a:off x="1502498" y="3485930"/>
            <a:ext cx="0" cy="6697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/>
        </p:spPr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33E8EAB2-A427-4ED2-8C61-61584FF1F00F}"/>
              </a:ext>
            </a:extLst>
          </p:cNvPr>
          <p:cNvSpPr txBox="1"/>
          <p:nvPr/>
        </p:nvSpPr>
        <p:spPr>
          <a:xfrm>
            <a:off x="321453" y="4160954"/>
            <a:ext cx="2744926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Metabolic</a:t>
            </a:r>
            <a:r>
              <a:rPr 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decompensation</a:t>
            </a:r>
            <a:endParaRPr lang="cs-CZ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Přímá spojnice se šipkou 60">
            <a:extLst>
              <a:ext uri="{FF2B5EF4-FFF2-40B4-BE49-F238E27FC236}">
                <a16:creationId xmlns:a16="http://schemas.microsoft.com/office/drawing/2014/main" id="{80ABC67A-7D00-486A-80B6-FD58352A0590}"/>
              </a:ext>
            </a:extLst>
          </p:cNvPr>
          <p:cNvCxnSpPr>
            <a:cxnSpLocks/>
          </p:cNvCxnSpPr>
          <p:nvPr/>
        </p:nvCxnSpPr>
        <p:spPr bwMode="auto">
          <a:xfrm>
            <a:off x="3129158" y="5187285"/>
            <a:ext cx="174029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/>
        </p:spPr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97443B4B-C30C-4462-B063-07AEE319B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379" y="3357020"/>
            <a:ext cx="542591" cy="493819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0E076D9C-01C5-42F2-8BB1-E10AD92F88BD}"/>
              </a:ext>
            </a:extLst>
          </p:cNvPr>
          <p:cNvSpPr txBox="1"/>
          <p:nvPr/>
        </p:nvSpPr>
        <p:spPr>
          <a:xfrm>
            <a:off x="2180343" y="3760716"/>
            <a:ext cx="1168280" cy="353943"/>
          </a:xfrm>
          <a:prstGeom prst="rect">
            <a:avLst/>
          </a:prstGeom>
          <a:noFill/>
          <a:ln>
            <a:solidFill>
              <a:srgbClr val="008A3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inotropics</a:t>
            </a:r>
            <a:endParaRPr kumimoji="0" lang="cs-CZ" sz="1700" b="1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75DA785-B956-472A-BB32-ED9AE1B26C1D}"/>
              </a:ext>
            </a:extLst>
          </p:cNvPr>
          <p:cNvSpPr txBox="1"/>
          <p:nvPr/>
        </p:nvSpPr>
        <p:spPr>
          <a:xfrm>
            <a:off x="3687654" y="3660414"/>
            <a:ext cx="1092563" cy="369332"/>
          </a:xfrm>
          <a:prstGeom prst="rect">
            <a:avLst/>
          </a:prstGeom>
          <a:noFill/>
          <a:ln>
            <a:solidFill>
              <a:srgbClr val="008A3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diuretics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4484206-12FB-4C2A-86CF-CFB492BF8073}"/>
              </a:ext>
            </a:extLst>
          </p:cNvPr>
          <p:cNvSpPr txBox="1"/>
          <p:nvPr/>
        </p:nvSpPr>
        <p:spPr>
          <a:xfrm>
            <a:off x="4998920" y="6070940"/>
            <a:ext cx="1598174" cy="369332"/>
          </a:xfrm>
          <a:prstGeom prst="rect">
            <a:avLst/>
          </a:prstGeom>
          <a:noFill/>
          <a:ln>
            <a:solidFill>
              <a:srgbClr val="008A3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spironolakton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5D23EEC-9912-4D8A-A8F8-8D400B3EABE8}"/>
              </a:ext>
            </a:extLst>
          </p:cNvPr>
          <p:cNvSpPr txBox="1"/>
          <p:nvPr/>
        </p:nvSpPr>
        <p:spPr>
          <a:xfrm>
            <a:off x="7468837" y="4500889"/>
            <a:ext cx="1446489" cy="369332"/>
          </a:xfrm>
          <a:prstGeom prst="rect">
            <a:avLst/>
          </a:prstGeom>
          <a:noFill/>
          <a:ln>
            <a:solidFill>
              <a:srgbClr val="008A3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ACEi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sartans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7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6E4EC6-A98F-466C-970C-C12AF01E5EFA}"/>
              </a:ext>
            </a:extLst>
          </p:cNvPr>
          <p:cNvSpPr txBox="1"/>
          <p:nvPr/>
        </p:nvSpPr>
        <p:spPr>
          <a:xfrm>
            <a:off x="235322" y="162281"/>
            <a:ext cx="840441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ANTIARRHYTMICS </a:t>
            </a:r>
            <a:r>
              <a:rPr lang="cs-CZ" sz="3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class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III</a:t>
            </a:r>
            <a:endParaRPr lang="cs-CZ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205B9B4-2EC8-4601-B19E-1B203890DC32}"/>
              </a:ext>
            </a:extLst>
          </p:cNvPr>
          <p:cNvSpPr/>
          <p:nvPr/>
        </p:nvSpPr>
        <p:spPr>
          <a:xfrm>
            <a:off x="336176" y="833043"/>
            <a:ext cx="8290108" cy="12618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</a:rPr>
              <a:t>Class</a:t>
            </a:r>
            <a:r>
              <a:rPr lang="cs-CZ" sz="2400" dirty="0">
                <a:latin typeface="Calibri" panose="020F0502020204030204" pitchFamily="34" charset="0"/>
              </a:rPr>
              <a:t> III </a:t>
            </a:r>
            <a:r>
              <a:rPr lang="cs-CZ" sz="2400" dirty="0" err="1">
                <a:latin typeface="Calibri" panose="020F0502020204030204" pitchFamily="34" charset="0"/>
              </a:rPr>
              <a:t>inhibit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potassium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channel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involved</a:t>
            </a:r>
            <a:r>
              <a:rPr lang="cs-CZ" sz="2400" dirty="0">
                <a:latin typeface="Calibri" panose="020F0502020204030204" pitchFamily="34" charset="0"/>
              </a:rPr>
              <a:t> in </a:t>
            </a:r>
            <a:r>
              <a:rPr lang="cs-CZ" sz="2400" dirty="0" err="1">
                <a:latin typeface="Calibri" panose="020F0502020204030204" pitchFamily="34" charset="0"/>
              </a:rPr>
              <a:t>cardiac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repolarization</a:t>
            </a:r>
            <a:r>
              <a:rPr lang="cs-CZ" sz="2400" dirty="0">
                <a:latin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</a:rPr>
              <a:t>mainly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I</a:t>
            </a:r>
            <a:r>
              <a:rPr lang="cs-CZ" sz="2400" baseline="-25000" dirty="0" err="1">
                <a:latin typeface="Calibri" panose="020F0502020204030204" pitchFamily="34" charset="0"/>
              </a:rPr>
              <a:t>kr</a:t>
            </a:r>
            <a:r>
              <a:rPr lang="cs-CZ" sz="2400" baseline="-25000" dirty="0">
                <a:latin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b="1" dirty="0" err="1">
                <a:latin typeface="Calibri" panose="020F0502020204030204" pitchFamily="34" charset="0"/>
              </a:rPr>
              <a:t>prolong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the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cardiac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action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potential</a:t>
            </a:r>
            <a:endParaRPr lang="cs-CZ" sz="2400" b="1" baseline="-25000" dirty="0">
              <a:latin typeface="Calibri" panose="020F050202020403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prolong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repolarization</a:t>
            </a:r>
            <a:endParaRPr lang="cs-CZ" sz="2200" baseline="-25000" dirty="0">
              <a:latin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4E7D5BC-3784-44EF-A258-87B576E5C1B3}"/>
              </a:ext>
            </a:extLst>
          </p:cNvPr>
          <p:cNvSpPr txBox="1"/>
          <p:nvPr/>
        </p:nvSpPr>
        <p:spPr>
          <a:xfrm>
            <a:off x="336176" y="3937413"/>
            <a:ext cx="3479177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alibri" panose="020F0502020204030204" pitchFamily="34" charset="0"/>
              </a:rPr>
              <a:t>The</a:t>
            </a:r>
            <a:r>
              <a:rPr lang="cs-CZ" sz="2400" b="1" dirty="0">
                <a:latin typeface="Calibri" panose="020F0502020204030204" pitchFamily="34" charset="0"/>
              </a:rPr>
              <a:t> most </a:t>
            </a:r>
            <a:r>
              <a:rPr lang="cs-CZ" sz="2400" b="1" dirty="0" err="1">
                <a:latin typeface="Calibri" panose="020F0502020204030204" pitchFamily="34" charset="0"/>
              </a:rPr>
              <a:t>often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used</a:t>
            </a:r>
            <a:endParaRPr lang="cs-CZ" sz="2400" b="1" dirty="0">
              <a:latin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EB89260-D9C0-4E0A-9746-278292A2B21B}"/>
              </a:ext>
            </a:extLst>
          </p:cNvPr>
          <p:cNvSpPr txBox="1"/>
          <p:nvPr/>
        </p:nvSpPr>
        <p:spPr>
          <a:xfrm>
            <a:off x="336176" y="2513136"/>
            <a:ext cx="329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DRUGS</a:t>
            </a:r>
          </a:p>
          <a:p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amiodaron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sotalol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C9FF53AA-7972-406B-AFF9-AAC65D57E42A}"/>
              </a:ext>
            </a:extLst>
          </p:cNvPr>
          <p:cNvCxnSpPr>
            <a:cxnSpLocks/>
          </p:cNvCxnSpPr>
          <p:nvPr/>
        </p:nvCxnSpPr>
        <p:spPr bwMode="auto">
          <a:xfrm flipH="1">
            <a:off x="1386840" y="3471057"/>
            <a:ext cx="1277" cy="4663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>
            <a:outerShdw dist="35921" dir="2700000" algn="ctr" rotWithShape="0">
              <a:schemeClr val="bg1">
                <a:lumMod val="75000"/>
              </a:schemeClr>
            </a:outerShdw>
          </a:effectLst>
          <a:extLst/>
        </p:spPr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905D378-9343-454F-BA67-9AC46C1442A2}"/>
              </a:ext>
            </a:extLst>
          </p:cNvPr>
          <p:cNvSpPr txBox="1"/>
          <p:nvPr/>
        </p:nvSpPr>
        <p:spPr>
          <a:xfrm>
            <a:off x="336177" y="4905998"/>
            <a:ext cx="704357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INDICATION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Calibri" panose="020F0502020204030204" pitchFamily="34" charset="0"/>
              </a:rPr>
              <a:t>Pharmacological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cardioversion</a:t>
            </a:r>
            <a:r>
              <a:rPr lang="cs-CZ" sz="2200" dirty="0">
                <a:latin typeface="Calibri" panose="020F0502020204030204" pitchFamily="34" charset="0"/>
              </a:rPr>
              <a:t> (</a:t>
            </a:r>
            <a:r>
              <a:rPr lang="cs-CZ" sz="2200" dirty="0" err="1">
                <a:latin typeface="Calibri" panose="020F0502020204030204" pitchFamily="34" charset="0"/>
              </a:rPr>
              <a:t>fibrillation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or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flutter</a:t>
            </a:r>
            <a:r>
              <a:rPr lang="cs-CZ" sz="2200" dirty="0">
                <a:latin typeface="Calibri" panose="020F0502020204030204" pitchFamily="34" charset="0"/>
              </a:rPr>
              <a:t>)  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249363" algn="l"/>
              </a:tabLst>
            </a:pPr>
            <a:r>
              <a:rPr lang="cs-CZ" sz="2200" dirty="0" err="1">
                <a:latin typeface="Calibri" panose="020F0502020204030204" pitchFamily="34" charset="0"/>
              </a:rPr>
              <a:t>Prophylaxy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of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fibrillation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or</a:t>
            </a:r>
            <a:r>
              <a:rPr lang="cs-CZ" sz="2200" dirty="0">
                <a:latin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</a:rPr>
              <a:t>flutter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013473" y="2743969"/>
            <a:ext cx="4810931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00D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superior in reducing</a:t>
            </a:r>
          </a:p>
          <a:p>
            <a:r>
              <a:rPr lang="en-US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recurrence of ventricular arrhythmias and atrial fibrillation</a:t>
            </a:r>
            <a:r>
              <a:rPr 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but many </a:t>
            </a:r>
            <a:r>
              <a:rPr lang="cs-CZ" sz="24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Aes</a:t>
            </a:r>
            <a:r>
              <a:rPr 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81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383A512-0109-42D7-BAA1-BC86FD13F48B}"/>
              </a:ext>
            </a:extLst>
          </p:cNvPr>
          <p:cNvSpPr txBox="1"/>
          <p:nvPr/>
        </p:nvSpPr>
        <p:spPr>
          <a:xfrm>
            <a:off x="532503" y="408161"/>
            <a:ext cx="83066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Amiodaron</a:t>
            </a:r>
            <a:r>
              <a:rPr lang="cs-CZ" sz="32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3200" b="1" u="sng" dirty="0" err="1">
                <a:solidFill>
                  <a:schemeClr val="tx2"/>
                </a:solidFill>
                <a:latin typeface="Calibri" panose="020F0502020204030204" pitchFamily="34" charset="0"/>
              </a:rPr>
              <a:t>pharmacokinetic</a:t>
            </a:r>
            <a:r>
              <a:rPr lang="cs-CZ" sz="32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  <a:endParaRPr lang="cs-CZ" sz="32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cs-CZ" sz="12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</a:rPr>
              <a:t>Active</a:t>
            </a:r>
            <a:r>
              <a:rPr lang="cs-CZ" sz="2400" dirty="0">
                <a:latin typeface="Calibri" panose="020F0502020204030204" pitchFamily="34" charset="0"/>
              </a:rPr>
              <a:t> metabolite </a:t>
            </a:r>
            <a:r>
              <a:rPr lang="cs-CZ" sz="2000" dirty="0">
                <a:latin typeface="Calibri" panose="020F0502020204030204" pitchFamily="34" charset="0"/>
              </a:rPr>
              <a:t>(</a:t>
            </a:r>
            <a:r>
              <a:rPr lang="cs-CZ" sz="2000" dirty="0" err="1">
                <a:latin typeface="Calibri" panose="020F0502020204030204" pitchFamily="34" charset="0"/>
              </a:rPr>
              <a:t>desmetylamiodaron</a:t>
            </a:r>
            <a:r>
              <a:rPr lang="cs-CZ" sz="2000" dirty="0">
                <a:latin typeface="Calibri" panose="020F0502020204030204" pitchFamily="34" charset="0"/>
              </a:rPr>
              <a:t>) </a:t>
            </a:r>
            <a:r>
              <a:rPr lang="cs-CZ" sz="2400" dirty="0" err="1">
                <a:latin typeface="Calibri" panose="020F0502020204030204" pitchFamily="34" charset="0"/>
              </a:rPr>
              <a:t>highly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lipophilic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accumulates</a:t>
            </a:r>
            <a:r>
              <a:rPr lang="cs-CZ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cs-CZ" sz="24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cs-CZ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 liver, skin and fat</a:t>
            </a:r>
            <a:endParaRPr lang="cs-CZ" sz="2400" b="1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40598" y="2157559"/>
            <a:ext cx="6176682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ioavailability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of amiodarone is quite variable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ranges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22 to 95%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better absorption when it is given with food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Loaded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dose (3-6x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weeks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orally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40598" y="3434069"/>
            <a:ext cx="6176682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Extensively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bound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tissues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half-life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(40-50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642754" y="1972869"/>
            <a:ext cx="749926" cy="1638119"/>
            <a:chOff x="1764674" y="2613184"/>
            <a:chExt cx="749926" cy="1638119"/>
          </a:xfrm>
        </p:grpSpPr>
        <p:sp>
          <p:nvSpPr>
            <p:cNvPr id="4" name="Šipka ohnutá nahoru 3"/>
            <p:cNvSpPr/>
            <p:nvPr/>
          </p:nvSpPr>
          <p:spPr bwMode="auto">
            <a:xfrm rot="5400000">
              <a:off x="1757633" y="2620225"/>
              <a:ext cx="672568" cy="658486"/>
            </a:xfrm>
            <a:prstGeom prst="bentUpArrow">
              <a:avLst>
                <a:gd name="adj1" fmla="val 29629"/>
                <a:gd name="adj2" fmla="val 25000"/>
                <a:gd name="adj3" fmla="val 25000"/>
              </a:avLst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Šipka ohnutá nahoru 6"/>
            <p:cNvSpPr/>
            <p:nvPr/>
          </p:nvSpPr>
          <p:spPr bwMode="auto">
            <a:xfrm rot="5400000">
              <a:off x="1626381" y="3363085"/>
              <a:ext cx="1026511" cy="749926"/>
            </a:xfrm>
            <a:prstGeom prst="bentUpArrow">
              <a:avLst>
                <a:gd name="adj1" fmla="val 29629"/>
                <a:gd name="adj2" fmla="val 25000"/>
                <a:gd name="adj3" fmla="val 25000"/>
              </a:avLst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6383A512-0109-42D7-BAA1-BC86FD13F48B}"/>
              </a:ext>
            </a:extLst>
          </p:cNvPr>
          <p:cNvSpPr txBox="1"/>
          <p:nvPr/>
        </p:nvSpPr>
        <p:spPr>
          <a:xfrm>
            <a:off x="739982" y="4300034"/>
            <a:ext cx="76640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</a:rPr>
              <a:t>Biotransformation</a:t>
            </a:r>
            <a:r>
              <a:rPr lang="cs-CZ" sz="2400" dirty="0">
                <a:latin typeface="Calibri" panose="020F0502020204030204" pitchFamily="34" charset="0"/>
              </a:rPr>
              <a:t> - </a:t>
            </a:r>
            <a:r>
              <a:rPr lang="cs-CZ" sz="2400" dirty="0" err="1">
                <a:latin typeface="Calibri" panose="020F0502020204030204" pitchFamily="34" charset="0"/>
              </a:rPr>
              <a:t>izoenzymes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</a:rPr>
              <a:t>CYP (</a:t>
            </a:r>
            <a:r>
              <a:rPr lang="cs-CZ" sz="2000" dirty="0" err="1">
                <a:latin typeface="Calibri" panose="020F0502020204030204" pitchFamily="34" charset="0"/>
              </a:rPr>
              <a:t>mainly</a:t>
            </a:r>
            <a:r>
              <a:rPr lang="cs-CZ" sz="2000" dirty="0">
                <a:latin typeface="Calibri" panose="020F0502020204030204" pitchFamily="34" charset="0"/>
              </a:rPr>
              <a:t> CYP2C9, CYP2D6, CYP3A4)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P </a:t>
            </a:r>
            <a:r>
              <a:rPr lang="cs-CZ" sz="2400" dirty="0" err="1">
                <a:latin typeface="Calibri" panose="020F0502020204030204" pitchFamily="34" charset="0"/>
              </a:rPr>
              <a:t>glp</a:t>
            </a:r>
            <a:r>
              <a:rPr lang="cs-CZ" sz="2400" dirty="0">
                <a:latin typeface="Calibri" panose="020F0502020204030204" pitchFamily="34" charset="0"/>
              </a:rPr>
              <a:t> inhibitor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Liver </a:t>
            </a:r>
            <a:r>
              <a:rPr lang="cs-CZ" sz="2400" dirty="0" err="1">
                <a:latin typeface="Calibri" panose="020F0502020204030204" pitchFamily="34" charset="0"/>
              </a:rPr>
              <a:t>elimination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10" name="Šipka dolů 9"/>
          <p:cNvSpPr/>
          <p:nvPr/>
        </p:nvSpPr>
        <p:spPr bwMode="auto">
          <a:xfrm rot="16200000">
            <a:off x="4237814" y="4924137"/>
            <a:ext cx="668370" cy="79610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4042A00-35D7-47DA-82A4-911EE5D0F7B1}"/>
              </a:ext>
            </a:extLst>
          </p:cNvPr>
          <p:cNvSpPr txBox="1"/>
          <p:nvPr/>
        </p:nvSpPr>
        <p:spPr>
          <a:xfrm>
            <a:off x="5628939" y="4991768"/>
            <a:ext cx="207575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u="sng" dirty="0" err="1">
                <a:solidFill>
                  <a:schemeClr val="tx2"/>
                </a:solidFill>
                <a:latin typeface="Calibri" panose="020F0502020204030204" pitchFamily="34" charset="0"/>
              </a:rPr>
              <a:t>Drug</a:t>
            </a:r>
            <a:r>
              <a:rPr lang="cs-CZ" sz="32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3200" b="1" u="sng" dirty="0" err="1">
                <a:solidFill>
                  <a:schemeClr val="tx2"/>
                </a:solidFill>
                <a:latin typeface="Calibri" panose="020F0502020204030204" pitchFamily="34" charset="0"/>
              </a:rPr>
              <a:t>interaction</a:t>
            </a:r>
            <a:endParaRPr lang="cs-CZ" sz="3200" b="1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4746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AFBA987-6164-4ED6-B53E-9D59F1791973}"/>
              </a:ext>
            </a:extLst>
          </p:cNvPr>
          <p:cNvSpPr txBox="1"/>
          <p:nvPr/>
        </p:nvSpPr>
        <p:spPr>
          <a:xfrm>
            <a:off x="547743" y="1267493"/>
            <a:ext cx="428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amiodaron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3200" b="1" dirty="0">
                <a:latin typeface="Calibri" panose="020F0502020204030204" pitchFamily="34" charset="0"/>
              </a:rPr>
              <a:t>x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 digoxin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2571" y="310939"/>
            <a:ext cx="781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INTERACTIONS</a:t>
            </a:r>
          </a:p>
        </p:txBody>
      </p:sp>
      <p:sp>
        <p:nvSpPr>
          <p:cNvPr id="12" name="Šipka dolů 11"/>
          <p:cNvSpPr/>
          <p:nvPr/>
        </p:nvSpPr>
        <p:spPr bwMode="auto">
          <a:xfrm rot="16200000">
            <a:off x="4501485" y="1203627"/>
            <a:ext cx="668370" cy="796101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77367" y="1267492"/>
            <a:ext cx="325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digoxin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plasma level</a:t>
            </a:r>
          </a:p>
        </p:txBody>
      </p:sp>
      <p:sp>
        <p:nvSpPr>
          <p:cNvPr id="14" name="Šipka dolů 13"/>
          <p:cNvSpPr/>
          <p:nvPr/>
        </p:nvSpPr>
        <p:spPr bwMode="auto">
          <a:xfrm>
            <a:off x="5751164" y="2172463"/>
            <a:ext cx="668370" cy="796101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466608" y="2980983"/>
            <a:ext cx="2900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</a:t>
            </a:r>
            <a:r>
              <a:rPr lang="cs-CZ" sz="2400" b="1" u="sng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endParaRPr lang="cs-CZ" sz="2400" b="1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961409" y="1935863"/>
            <a:ext cx="1802871" cy="400110"/>
          </a:xfrm>
          <a:prstGeom prst="rect">
            <a:avLst/>
          </a:prstGeom>
          <a:ln>
            <a:solidFill>
              <a:srgbClr val="008A3E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8A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</a:t>
            </a:r>
            <a:r>
              <a:rPr lang="cs-CZ" sz="2000" dirty="0" err="1">
                <a:solidFill>
                  <a:srgbClr val="008A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glp</a:t>
            </a:r>
            <a:r>
              <a:rPr lang="cs-CZ" sz="2000" dirty="0">
                <a:solidFill>
                  <a:srgbClr val="008A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pump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AFBA987-6164-4ED6-B53E-9D59F1791973}"/>
              </a:ext>
            </a:extLst>
          </p:cNvPr>
          <p:cNvSpPr txBox="1"/>
          <p:nvPr/>
        </p:nvSpPr>
        <p:spPr>
          <a:xfrm>
            <a:off x="452571" y="3590683"/>
            <a:ext cx="4946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amiodaron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3200" b="1" dirty="0">
                <a:latin typeface="Calibri" panose="020F0502020204030204" pitchFamily="34" charset="0"/>
              </a:rPr>
              <a:t>x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statins</a:t>
            </a:r>
            <a:endParaRPr lang="cs-CZ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simvastatin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AFBA987-6164-4ED6-B53E-9D59F1791973}"/>
              </a:ext>
            </a:extLst>
          </p:cNvPr>
          <p:cNvSpPr txBox="1"/>
          <p:nvPr/>
        </p:nvSpPr>
        <p:spPr>
          <a:xfrm>
            <a:off x="501728" y="4541522"/>
            <a:ext cx="652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amiodaron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3200" b="1" dirty="0">
                <a:latin typeface="Calibri" panose="020F0502020204030204" pitchFamily="34" charset="0"/>
              </a:rPr>
              <a:t>x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 CCB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AFBA987-6164-4ED6-B53E-9D59F1791973}"/>
              </a:ext>
            </a:extLst>
          </p:cNvPr>
          <p:cNvSpPr txBox="1"/>
          <p:nvPr/>
        </p:nvSpPr>
        <p:spPr>
          <a:xfrm>
            <a:off x="501728" y="5308300"/>
            <a:ext cx="571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amiodaron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3200" b="1" dirty="0">
                <a:latin typeface="Calibri" panose="020F0502020204030204" pitchFamily="34" charset="0"/>
              </a:rPr>
              <a:t>x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 BB (</a:t>
            </a:r>
            <a:r>
              <a:rPr lang="cs-CZ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lipophylic</a:t>
            </a: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cs-CZ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Šipka dolů 22"/>
          <p:cNvSpPr/>
          <p:nvPr/>
        </p:nvSpPr>
        <p:spPr bwMode="auto">
          <a:xfrm rot="16200000">
            <a:off x="4808860" y="4112257"/>
            <a:ext cx="1315499" cy="1189442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121527" y="4106813"/>
            <a:ext cx="2860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↑ plasma level –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clinically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significant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820401" y="6115512"/>
            <a:ext cx="2885043" cy="400110"/>
          </a:xfrm>
          <a:prstGeom prst="rect">
            <a:avLst/>
          </a:prstGeom>
          <a:ln>
            <a:solidFill>
              <a:srgbClr val="008A3E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8A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</a:t>
            </a:r>
            <a:r>
              <a:rPr lang="cs-CZ" sz="2000" dirty="0" err="1">
                <a:solidFill>
                  <a:srgbClr val="008A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glp</a:t>
            </a:r>
            <a:r>
              <a:rPr lang="cs-CZ" sz="2000" dirty="0">
                <a:solidFill>
                  <a:srgbClr val="008A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pump + CYP3A4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1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905D378-9343-454F-BA67-9AC46C1442A2}"/>
              </a:ext>
            </a:extLst>
          </p:cNvPr>
          <p:cNvSpPr txBox="1"/>
          <p:nvPr/>
        </p:nvSpPr>
        <p:spPr>
          <a:xfrm>
            <a:off x="459441" y="465411"/>
            <a:ext cx="859982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err="1">
                <a:solidFill>
                  <a:schemeClr val="tx2"/>
                </a:solidFill>
                <a:latin typeface="Calibri" panose="020F0502020204030204" pitchFamily="34" charset="0"/>
              </a:rPr>
              <a:t>Adverse</a:t>
            </a:r>
            <a:r>
              <a:rPr lang="cs-CZ" sz="32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3200" b="1" u="sng" dirty="0" err="1">
                <a:solidFill>
                  <a:schemeClr val="tx2"/>
                </a:solidFill>
                <a:latin typeface="Calibri" panose="020F0502020204030204" pitchFamily="34" charset="0"/>
              </a:rPr>
              <a:t>effects</a:t>
            </a:r>
            <a:r>
              <a:rPr lang="cs-CZ" sz="32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</a:rPr>
              <a:t>dose-</a:t>
            </a:r>
            <a:r>
              <a:rPr lang="cs-CZ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dependent</a:t>
            </a:r>
            <a:endParaRPr lang="cs-CZ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cs-CZ" sz="1400" dirty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MoA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898525" indent="-365125" defTabSz="533400">
              <a:buFont typeface="Wingdings" panose="05000000000000000000" pitchFamily="2" charset="2"/>
              <a:buChar char="§"/>
              <a:tabLst>
                <a:tab pos="1082675" algn="l"/>
              </a:tabLst>
            </a:pPr>
            <a:r>
              <a:rPr lang="cs-CZ" sz="2400" b="1" dirty="0" err="1">
                <a:latin typeface="Calibri" panose="020F0502020204030204" pitchFamily="34" charset="0"/>
              </a:rPr>
              <a:t>dysrrhytmia</a:t>
            </a:r>
            <a:endParaRPr lang="cs-CZ" sz="2400" b="1" dirty="0">
              <a:latin typeface="Calibri" panose="020F0502020204030204" pitchFamily="34" charset="0"/>
            </a:endParaRPr>
          </a:p>
          <a:p>
            <a:pPr marL="808038" indent="-274638" defTabSz="533400">
              <a:buFont typeface="Wingdings" panose="05000000000000000000" pitchFamily="2" charset="2"/>
              <a:buChar char="§"/>
              <a:tabLst>
                <a:tab pos="808038" algn="l"/>
              </a:tabLst>
            </a:pPr>
            <a:r>
              <a:rPr lang="cs-CZ" sz="2400" b="1" dirty="0">
                <a:latin typeface="Calibri" panose="020F0502020204030204" pitchFamily="34" charset="0"/>
              </a:rPr>
              <a:t>  </a:t>
            </a:r>
            <a:r>
              <a:rPr lang="cs-CZ" sz="2400" b="1" dirty="0" err="1">
                <a:latin typeface="Calibri" panose="020F0502020204030204" pitchFamily="34" charset="0"/>
              </a:rPr>
              <a:t>decreased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heart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contractility</a:t>
            </a:r>
            <a:endParaRPr lang="cs-CZ" sz="2800" b="1" dirty="0">
              <a:latin typeface="Calibri" panose="020F0502020204030204" pitchFamily="34" charset="0"/>
            </a:endParaRPr>
          </a:p>
          <a:p>
            <a:endParaRPr lang="cs-CZ" sz="1600" b="1" dirty="0">
              <a:latin typeface="Calibri" panose="020F0502020204030204" pitchFamily="34" charset="0"/>
            </a:endParaRPr>
          </a:p>
          <a:p>
            <a:pPr defTabSz="441325"/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2.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Specific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AEs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marL="898525" indent="-365125">
              <a:buFont typeface="Wingdings" panose="05000000000000000000" pitchFamily="2" charset="2"/>
              <a:buChar char="§"/>
            </a:pPr>
            <a:r>
              <a:rPr lang="cs-CZ" sz="2400" b="1" dirty="0">
                <a:latin typeface="Calibri" panose="020F0502020204030204" pitchFamily="34" charset="0"/>
              </a:rPr>
              <a:t>	</a:t>
            </a:r>
            <a:r>
              <a:rPr lang="cs-CZ" sz="2400" b="1" dirty="0" err="1">
                <a:latin typeface="Calibri" panose="020F0502020204030204" pitchFamily="34" charset="0"/>
              </a:rPr>
              <a:t>reverzible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corneal deposits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8525" indent="-365125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blue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´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discoloration of the skin is </a:t>
            </a:r>
            <a:r>
              <a:rPr lang="cs-CZ" sz="2400" dirty="0">
                <a:latin typeface="Calibri" panose="020F0502020204030204" pitchFamily="34" charset="0"/>
              </a:rPr>
              <a:t>(10%)</a:t>
            </a:r>
          </a:p>
          <a:p>
            <a:pPr marL="819150" indent="-285750">
              <a:buFont typeface="Wingdings" panose="05000000000000000000" pitchFamily="2" charset="2"/>
              <a:buChar char="§"/>
            </a:pP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irriversible</a:t>
            </a:r>
            <a:r>
              <a:rPr lang="cs-CZ" sz="2400" b="1" dirty="0">
                <a:latin typeface="Calibri" panose="020F0502020204030204" pitchFamily="34" charset="0"/>
              </a:rPr>
              <a:t> severe </a:t>
            </a:r>
            <a:r>
              <a:rPr lang="cs-CZ" sz="2400" b="1" dirty="0" err="1">
                <a:latin typeface="Calibri" panose="020F0502020204030204" pitchFamily="34" charset="0"/>
              </a:rPr>
              <a:t>lung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fibrosis</a:t>
            </a:r>
            <a:endParaRPr lang="cs-CZ" sz="2400" b="1" dirty="0">
              <a:latin typeface="Calibri" panose="020F0502020204030204" pitchFamily="34" charset="0"/>
            </a:endParaRPr>
          </a:p>
          <a:p>
            <a:pPr marL="533400"/>
            <a:endParaRPr lang="cs-CZ" sz="1600" b="1" dirty="0">
              <a:latin typeface="Calibri" panose="020F0502020204030204" pitchFamily="34" charset="0"/>
            </a:endParaRPr>
          </a:p>
          <a:p>
            <a:pPr>
              <a:tabLst>
                <a:tab pos="441325" algn="l"/>
              </a:tabLst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3. 	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Thyreoid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toxicity</a:t>
            </a:r>
          </a:p>
          <a:p>
            <a:pPr marL="898525" indent="-365125">
              <a:buFont typeface="Wingdings" panose="05000000000000000000" pitchFamily="2" charset="2"/>
              <a:buChar char="§"/>
            </a:pP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Hypothyreosis</a:t>
            </a:r>
            <a:r>
              <a:rPr lang="cs-CZ" sz="2400" b="1" dirty="0">
                <a:latin typeface="Calibri" panose="020F0502020204030204" pitchFamily="34" charset="0"/>
              </a:rPr>
              <a:t>  </a:t>
            </a:r>
            <a:r>
              <a:rPr lang="cs-CZ" sz="2400" dirty="0">
                <a:latin typeface="Calibri" panose="020F0502020204030204" pitchFamily="34" charset="0"/>
              </a:rPr>
              <a:t>(10%) </a:t>
            </a:r>
          </a:p>
          <a:p>
            <a:pPr marL="898525" indent="-365125">
              <a:buFont typeface="Wingdings" panose="05000000000000000000" pitchFamily="2" charset="2"/>
              <a:buChar char="§"/>
            </a:pPr>
            <a:r>
              <a:rPr lang="cs-CZ" sz="2400" b="1" dirty="0">
                <a:latin typeface="Calibri" panose="020F0502020204030204" pitchFamily="34" charset="0"/>
              </a:rPr>
              <a:t>	</a:t>
            </a:r>
            <a:r>
              <a:rPr lang="cs-CZ" sz="2400" b="1" dirty="0" err="1">
                <a:latin typeface="Calibri" panose="020F0502020204030204" pitchFamily="34" charset="0"/>
              </a:rPr>
              <a:t>Typerthyreosis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</a:rPr>
              <a:t>(</a:t>
            </a:r>
            <a:r>
              <a:rPr lang="cs-CZ" sz="2000" dirty="0" err="1">
                <a:latin typeface="Calibri" panose="020F0502020204030204" pitchFamily="34" charset="0"/>
              </a:rPr>
              <a:t>less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common</a:t>
            </a:r>
            <a:r>
              <a:rPr lang="cs-CZ" sz="2000" dirty="0">
                <a:latin typeface="Calibri" panose="020F0502020204030204" pitchFamily="34" charset="0"/>
              </a:rPr>
              <a:t>)</a:t>
            </a:r>
          </a:p>
          <a:p>
            <a:pPr marL="533400"/>
            <a:r>
              <a:rPr lang="cs-CZ" sz="2000" dirty="0"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362239" y="1549292"/>
            <a:ext cx="3322320" cy="400110"/>
          </a:xfrm>
          <a:prstGeom prst="rect">
            <a:avLst/>
          </a:prstGeom>
          <a:ln>
            <a:solidFill>
              <a:srgbClr val="008A3E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8A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cs-CZ" sz="2000" dirty="0" err="1">
                <a:solidFill>
                  <a:srgbClr val="008A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antiarrhytmics</a:t>
            </a:r>
            <a:endParaRPr lang="cs-CZ" sz="2000" dirty="0">
              <a:solidFill>
                <a:srgbClr val="008A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9FF53AA-7972-406B-AFF9-AAC65D57E42A}"/>
              </a:ext>
            </a:extLst>
          </p:cNvPr>
          <p:cNvCxnSpPr>
            <a:cxnSpLocks/>
          </p:cNvCxnSpPr>
          <p:nvPr/>
        </p:nvCxnSpPr>
        <p:spPr bwMode="auto">
          <a:xfrm flipV="1">
            <a:off x="6259089" y="3292485"/>
            <a:ext cx="430849" cy="27302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>
            <a:outerShdw dist="35921" dir="2700000" algn="ctr" rotWithShape="0">
              <a:schemeClr val="bg1">
                <a:lumMod val="75000"/>
              </a:schemeClr>
            </a:outerShdw>
          </a:effectLst>
          <a:extLst/>
        </p:spPr>
      </p:cxnSp>
      <p:sp>
        <p:nvSpPr>
          <p:cNvPr id="15" name="Obdélník 14"/>
          <p:cNvSpPr/>
          <p:nvPr/>
        </p:nvSpPr>
        <p:spPr>
          <a:xfrm>
            <a:off x="5990148" y="2407569"/>
            <a:ext cx="2694411" cy="707886"/>
          </a:xfrm>
          <a:prstGeom prst="rect">
            <a:avLst/>
          </a:prstGeom>
          <a:ln>
            <a:solidFill>
              <a:srgbClr val="008A3E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avoid sun exposure due to photosensitivity</a:t>
            </a:r>
            <a:endParaRPr lang="cs-CZ" sz="2000" dirty="0">
              <a:solidFill>
                <a:srgbClr val="008A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168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DD730D-593F-47C2-8295-6DD58ABADE18}"/>
              </a:ext>
            </a:extLst>
          </p:cNvPr>
          <p:cNvSpPr txBox="1"/>
          <p:nvPr/>
        </p:nvSpPr>
        <p:spPr>
          <a:xfrm>
            <a:off x="235321" y="162281"/>
            <a:ext cx="869352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ANTIARRHYTMICS </a:t>
            </a:r>
            <a:r>
              <a:rPr lang="cs-CZ" sz="3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class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IV</a:t>
            </a:r>
            <a:endParaRPr lang="cs-CZ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41147FD-68FA-4F76-8EB2-4D10C9A885D9}"/>
              </a:ext>
            </a:extLst>
          </p:cNvPr>
          <p:cNvSpPr/>
          <p:nvPr/>
        </p:nvSpPr>
        <p:spPr>
          <a:xfrm>
            <a:off x="426945" y="1160671"/>
            <a:ext cx="8290108" cy="1569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</a:rPr>
              <a:t>Blocking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voltage</a:t>
            </a:r>
            <a:r>
              <a:rPr lang="cs-CZ" sz="2400" dirty="0">
                <a:latin typeface="Calibri" panose="020F0502020204030204" pitchFamily="34" charset="0"/>
              </a:rPr>
              <a:t>-sensitive </a:t>
            </a:r>
            <a:r>
              <a:rPr lang="cs-CZ" sz="2400" dirty="0" err="1">
                <a:latin typeface="Calibri" panose="020F0502020204030204" pitchFamily="34" charset="0"/>
              </a:rPr>
              <a:t>calcium-channel</a:t>
            </a:r>
            <a:endParaRPr lang="cs-CZ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Slow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conduction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in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SA and AV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nodes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Shorten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plateau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of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action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potential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Reduce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force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of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contraction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92C7CB-0EE1-42A6-A832-6F5C3CB2E6D5}"/>
              </a:ext>
            </a:extLst>
          </p:cNvPr>
          <p:cNvSpPr txBox="1"/>
          <p:nvPr/>
        </p:nvSpPr>
        <p:spPr>
          <a:xfrm>
            <a:off x="571506" y="3143946"/>
            <a:ext cx="802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</a:rPr>
              <a:t>Antiarrhytmic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effect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verapamil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is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better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than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diltiazem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39BD260-BDB4-4E03-98EF-FABB4D6DA6F5}"/>
              </a:ext>
            </a:extLst>
          </p:cNvPr>
          <p:cNvSpPr/>
          <p:nvPr/>
        </p:nvSpPr>
        <p:spPr>
          <a:xfrm>
            <a:off x="1387081" y="4231204"/>
            <a:ext cx="598255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DC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Not </a:t>
            </a:r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indicated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for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patients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with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left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vetricle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dysfunction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of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heart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failure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8646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A99CCBF-490D-4755-9CC4-8F5CC7D9F5DD}"/>
              </a:ext>
            </a:extLst>
          </p:cNvPr>
          <p:cNvSpPr txBox="1"/>
          <p:nvPr/>
        </p:nvSpPr>
        <p:spPr>
          <a:xfrm>
            <a:off x="235321" y="162281"/>
            <a:ext cx="869352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Other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antiarrhytmics</a:t>
            </a:r>
            <a:endParaRPr lang="cs-CZ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92DBC2-B46A-4EED-9819-46DE20D67C26}"/>
              </a:ext>
            </a:extLst>
          </p:cNvPr>
          <p:cNvSpPr txBox="1"/>
          <p:nvPr/>
        </p:nvSpPr>
        <p:spPr>
          <a:xfrm>
            <a:off x="463476" y="3339302"/>
            <a:ext cx="8237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adenosin</a:t>
            </a:r>
          </a:p>
          <a:p>
            <a:r>
              <a:rPr lang="cs-CZ" sz="2400" b="1" u="sng" dirty="0">
                <a:latin typeface="Calibri" panose="020F0502020204030204" pitchFamily="34" charset="0"/>
              </a:rPr>
              <a:t>MÚ</a:t>
            </a:r>
            <a:r>
              <a:rPr lang="cs-CZ" sz="2000" dirty="0">
                <a:latin typeface="Calibri" panose="020F0502020204030204" pitchFamily="34" charset="0"/>
              </a:rPr>
              <a:t>: </a:t>
            </a:r>
            <a:r>
              <a:rPr lang="cs-CZ" sz="2000" dirty="0" err="1">
                <a:latin typeface="Calibri" panose="020F0502020204030204" pitchFamily="34" charset="0"/>
              </a:rPr>
              <a:t>activation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of</a:t>
            </a:r>
            <a:r>
              <a:rPr lang="cs-CZ" sz="2000" dirty="0">
                <a:latin typeface="Calibri" panose="020F0502020204030204" pitchFamily="34" charset="0"/>
              </a:rPr>
              <a:t> adenosin </a:t>
            </a:r>
            <a:r>
              <a:rPr lang="cs-CZ" sz="2000" dirty="0" err="1">
                <a:latin typeface="Calibri" panose="020F0502020204030204" pitchFamily="34" charset="0"/>
              </a:rPr>
              <a:t>rcp</a:t>
            </a:r>
            <a:r>
              <a:rPr lang="cs-CZ" sz="2000" dirty="0">
                <a:latin typeface="Calibri" panose="020F0502020204030204" pitchFamily="34" charset="0"/>
              </a:rPr>
              <a:t>. A</a:t>
            </a:r>
            <a:r>
              <a:rPr lang="cs-CZ" sz="2000" baseline="-25000" dirty="0">
                <a:latin typeface="Calibri" panose="020F0502020204030204" pitchFamily="34" charset="0"/>
              </a:rPr>
              <a:t>1</a:t>
            </a:r>
            <a:r>
              <a:rPr lang="cs-CZ" sz="2000" dirty="0">
                <a:latin typeface="Calibri" panose="020F0502020204030204" pitchFamily="34" charset="0"/>
              </a:rPr>
              <a:t> in SA a AV </a:t>
            </a:r>
            <a:r>
              <a:rPr lang="cs-CZ" sz="2000" dirty="0" err="1">
                <a:latin typeface="Calibri" panose="020F0502020204030204" pitchFamily="34" charset="0"/>
              </a:rPr>
              <a:t>nodes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slow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conduction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</a:p>
          <a:p>
            <a:r>
              <a:rPr lang="cs-CZ" sz="2000" dirty="0" err="1">
                <a:latin typeface="Calibri" panose="020F0502020204030204" pitchFamily="34" charset="0"/>
              </a:rPr>
              <a:t>Activation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of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rcp</a:t>
            </a:r>
            <a:r>
              <a:rPr lang="cs-CZ" sz="2000" dirty="0">
                <a:latin typeface="Calibri" panose="020F0502020204030204" pitchFamily="34" charset="0"/>
              </a:rPr>
              <a:t>. A</a:t>
            </a:r>
            <a:r>
              <a:rPr lang="cs-CZ" sz="2000" baseline="-25000" dirty="0">
                <a:latin typeface="Calibri" panose="020F0502020204030204" pitchFamily="34" charset="0"/>
              </a:rPr>
              <a:t>2</a:t>
            </a:r>
            <a:r>
              <a:rPr lang="cs-CZ" sz="2000" dirty="0">
                <a:latin typeface="Calibri" panose="020F0502020204030204" pitchFamily="34" charset="0"/>
              </a:rPr>
              <a:t> – </a:t>
            </a:r>
            <a:r>
              <a:rPr lang="cs-CZ" sz="2000" dirty="0" err="1">
                <a:latin typeface="Calibri" panose="020F0502020204030204" pitchFamily="34" charset="0"/>
              </a:rPr>
              <a:t>vasodilatation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</a:p>
          <a:p>
            <a:r>
              <a:rPr lang="cs-CZ" sz="2400" b="1" u="sng" dirty="0">
                <a:latin typeface="Calibri" panose="020F0502020204030204" pitchFamily="34" charset="0"/>
              </a:rPr>
              <a:t>I: </a:t>
            </a:r>
            <a:r>
              <a:rPr lang="cs-CZ" sz="2400" b="1" dirty="0">
                <a:latin typeface="Calibri" panose="020F0502020204030204" pitchFamily="34" charset="0"/>
              </a:rPr>
              <a:t>  </a:t>
            </a:r>
            <a:r>
              <a:rPr lang="cs-CZ" sz="2000" dirty="0">
                <a:latin typeface="Calibri" panose="020F0502020204030204" pitchFamily="34" charset="0"/>
              </a:rPr>
              <a:t>re-</a:t>
            </a:r>
            <a:r>
              <a:rPr lang="cs-CZ" sz="2000" dirty="0" err="1">
                <a:latin typeface="Calibri" panose="020F0502020204030204" pitchFamily="34" charset="0"/>
              </a:rPr>
              <a:t>entry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arrhytmias</a:t>
            </a:r>
            <a:endParaRPr lang="cs-CZ" sz="2000" dirty="0">
              <a:latin typeface="Calibri" panose="020F0502020204030204" pitchFamily="34" charset="0"/>
            </a:endParaRPr>
          </a:p>
          <a:p>
            <a:r>
              <a:rPr lang="cs-CZ" sz="2400" b="1" u="sng" dirty="0">
                <a:latin typeface="Calibri" panose="020F0502020204030204" pitchFamily="34" charset="0"/>
              </a:rPr>
              <a:t>PK: 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i.v</a:t>
            </a:r>
            <a:r>
              <a:rPr lang="cs-CZ" sz="2000" dirty="0">
                <a:latin typeface="Calibri" panose="020F0502020204030204" pitchFamily="34" charset="0"/>
              </a:rPr>
              <a:t>. bolus </a:t>
            </a:r>
            <a:r>
              <a:rPr lang="cs-CZ" sz="2000" dirty="0" err="1">
                <a:latin typeface="Calibri" panose="020F0502020204030204" pitchFamily="34" charset="0"/>
              </a:rPr>
              <a:t>centrally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292DBC2-B46A-4EED-9819-46DE20D67C26}"/>
              </a:ext>
            </a:extLst>
          </p:cNvPr>
          <p:cNvSpPr txBox="1"/>
          <p:nvPr/>
        </p:nvSpPr>
        <p:spPr>
          <a:xfrm>
            <a:off x="463476" y="959383"/>
            <a:ext cx="8693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atropin  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cs-CZ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parasympatolytic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effect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cs-CZ" sz="2400" b="1" u="sng" dirty="0" err="1">
                <a:latin typeface="Calibri" panose="020F0502020204030204" pitchFamily="34" charset="0"/>
              </a:rPr>
              <a:t>MoA</a:t>
            </a:r>
            <a:r>
              <a:rPr lang="cs-CZ" sz="2000" dirty="0">
                <a:latin typeface="Calibri" panose="020F0502020204030204" pitchFamily="34" charset="0"/>
              </a:rPr>
              <a:t>: </a:t>
            </a:r>
            <a:r>
              <a:rPr lang="cs-CZ" sz="2000" dirty="0" err="1">
                <a:latin typeface="Calibri" panose="020F0502020204030204" pitchFamily="34" charset="0"/>
              </a:rPr>
              <a:t>competitive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inhibition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of</a:t>
            </a:r>
            <a:r>
              <a:rPr lang="cs-CZ" sz="2000" dirty="0">
                <a:latin typeface="Calibri" panose="020F0502020204030204" pitchFamily="34" charset="0"/>
              </a:rPr>
              <a:t> M</a:t>
            </a:r>
            <a:r>
              <a:rPr lang="cs-CZ" sz="2000" baseline="-25000" dirty="0">
                <a:latin typeface="Calibri" panose="020F0502020204030204" pitchFamily="34" charset="0"/>
              </a:rPr>
              <a:t>2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rcp</a:t>
            </a:r>
            <a:r>
              <a:rPr lang="cs-CZ" sz="2000" dirty="0">
                <a:latin typeface="Calibri" panose="020F0502020204030204" pitchFamily="34" charset="0"/>
              </a:rPr>
              <a:t> in SA a AV </a:t>
            </a:r>
            <a:r>
              <a:rPr lang="cs-CZ" sz="2000" dirty="0" err="1">
                <a:latin typeface="Calibri" panose="020F0502020204030204" pitchFamily="34" charset="0"/>
              </a:rPr>
              <a:t>nodes</a:t>
            </a:r>
            <a:endParaRPr lang="cs-CZ" sz="2000" dirty="0">
              <a:latin typeface="Calibri" panose="020F0502020204030204" pitchFamily="34" charset="0"/>
            </a:endParaRPr>
          </a:p>
          <a:p>
            <a:r>
              <a:rPr lang="cs-CZ" sz="2400" b="1" u="sng" dirty="0">
                <a:latin typeface="Calibri" panose="020F0502020204030204" pitchFamily="34" charset="0"/>
              </a:rPr>
              <a:t>I: </a:t>
            </a:r>
            <a:r>
              <a:rPr lang="cs-CZ" sz="2400" b="1" dirty="0">
                <a:latin typeface="Calibri" panose="020F0502020204030204" pitchFamily="34" charset="0"/>
              </a:rPr>
              <a:t>  </a:t>
            </a:r>
            <a:r>
              <a:rPr lang="cs-CZ" sz="2000" b="1" dirty="0" err="1">
                <a:latin typeface="Calibri" panose="020F0502020204030204" pitchFamily="34" charset="0"/>
              </a:rPr>
              <a:t>treatment</a:t>
            </a:r>
            <a:r>
              <a:rPr lang="cs-CZ" sz="2000" b="1" dirty="0">
                <a:latin typeface="Calibri" panose="020F0502020204030204" pitchFamily="34" charset="0"/>
              </a:rPr>
              <a:t> </a:t>
            </a:r>
            <a:r>
              <a:rPr lang="cs-CZ" sz="2000" b="1" dirty="0" err="1">
                <a:latin typeface="Calibri" panose="020F0502020204030204" pitchFamily="34" charset="0"/>
              </a:rPr>
              <a:t>of</a:t>
            </a:r>
            <a:r>
              <a:rPr lang="cs-CZ" sz="2000" b="1" dirty="0">
                <a:latin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</a:rPr>
              <a:t>sinus </a:t>
            </a:r>
            <a:r>
              <a:rPr lang="cs-CZ" sz="2000" dirty="0" err="1">
                <a:latin typeface="Calibri" panose="020F0502020204030204" pitchFamily="34" charset="0"/>
              </a:rPr>
              <a:t>bradycardia</a:t>
            </a:r>
            <a:endParaRPr lang="cs-CZ" sz="2000" dirty="0">
              <a:latin typeface="Calibri" panose="020F0502020204030204" pitchFamily="34" charset="0"/>
            </a:endParaRPr>
          </a:p>
          <a:p>
            <a:r>
              <a:rPr lang="cs-CZ" sz="2400" b="1" u="sng" dirty="0">
                <a:latin typeface="Calibri" panose="020F0502020204030204" pitchFamily="34" charset="0"/>
              </a:rPr>
              <a:t>PK: 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i.v</a:t>
            </a:r>
            <a:r>
              <a:rPr lang="cs-CZ" sz="2000" dirty="0">
                <a:latin typeface="Calibri" panose="020F0502020204030204" pitchFamily="34" charset="0"/>
              </a:rPr>
              <a:t>. </a:t>
            </a:r>
            <a:r>
              <a:rPr lang="cs-CZ" sz="2000" dirty="0" err="1">
                <a:latin typeface="Calibri" panose="020F0502020204030204" pitchFamily="34" charset="0"/>
              </a:rPr>
              <a:t>administration</a:t>
            </a:r>
            <a:endParaRPr lang="cs-CZ" sz="2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591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DA87477-F217-4650-941B-0301EDBC6091}"/>
              </a:ext>
            </a:extLst>
          </p:cNvPr>
          <p:cNvSpPr txBox="1"/>
          <p:nvPr/>
        </p:nvSpPr>
        <p:spPr>
          <a:xfrm>
            <a:off x="2664823" y="2810650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Thank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attention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22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9E4810B-6192-4E87-BF78-59756240F266}"/>
              </a:ext>
            </a:extLst>
          </p:cNvPr>
          <p:cNvSpPr txBox="1"/>
          <p:nvPr/>
        </p:nvSpPr>
        <p:spPr>
          <a:xfrm>
            <a:off x="1422094" y="2264606"/>
            <a:ext cx="6359152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CHRONIC</a:t>
            </a:r>
            <a:r>
              <a:rPr lang="cs-CZ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</a:p>
          <a:p>
            <a:pPr algn="ctr"/>
            <a:r>
              <a:rPr lang="cs-CZ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HEART FAILURE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86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5ECCF982-5B1A-4E57-A42B-FFD5422723C2}"/>
              </a:ext>
            </a:extLst>
          </p:cNvPr>
          <p:cNvSpPr/>
          <p:nvPr/>
        </p:nvSpPr>
        <p:spPr>
          <a:xfrm>
            <a:off x="714630" y="1273994"/>
            <a:ext cx="508368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Shortness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breath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at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rest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or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exertion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Fatigue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Oedema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63FF092-8372-46DA-905F-AEFC93F4C51A}"/>
              </a:ext>
            </a:extLst>
          </p:cNvPr>
          <p:cNvSpPr/>
          <p:nvPr/>
        </p:nvSpPr>
        <p:spPr>
          <a:xfrm>
            <a:off x="5992245" y="1238816"/>
            <a:ext cx="28342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tachycardia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tachypnoe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oedema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hepatomegaly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63FF092-8372-46DA-905F-AEFC93F4C51A}"/>
              </a:ext>
            </a:extLst>
          </p:cNvPr>
          <p:cNvSpPr/>
          <p:nvPr/>
        </p:nvSpPr>
        <p:spPr>
          <a:xfrm>
            <a:off x="627797" y="264061"/>
            <a:ext cx="8325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cs-CZ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1EBD75D2-C0DE-48B4-B5E4-99C0DC3C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0" y="2619566"/>
            <a:ext cx="5244460" cy="39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90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AA80C30-B091-4740-9EF6-9E7A187623EC}"/>
              </a:ext>
            </a:extLst>
          </p:cNvPr>
          <p:cNvSpPr/>
          <p:nvPr/>
        </p:nvSpPr>
        <p:spPr>
          <a:xfrm>
            <a:off x="524191" y="465416"/>
            <a:ext cx="21614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ACEi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/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sartans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DDBAB32-3A15-436F-A4FF-B53590420AA4}"/>
              </a:ext>
            </a:extLst>
          </p:cNvPr>
          <p:cNvSpPr txBox="1"/>
          <p:nvPr/>
        </p:nvSpPr>
        <p:spPr>
          <a:xfrm>
            <a:off x="471269" y="3471992"/>
            <a:ext cx="8138003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THE DRUG OF FIRST CHOICE FOR HEART FAILURE</a:t>
            </a:r>
            <a:endParaRPr lang="cs-CZ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D6424D7-EC8D-4A89-9BCD-FDBF13144AE3}"/>
              </a:ext>
            </a:extLst>
          </p:cNvPr>
          <p:cNvSpPr/>
          <p:nvPr/>
        </p:nvSpPr>
        <p:spPr>
          <a:xfrm>
            <a:off x="538502" y="4665312"/>
            <a:ext cx="10194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ARNI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4B5FD47-93C2-4241-A3D0-E5DD73C6E8B9}"/>
              </a:ext>
            </a:extLst>
          </p:cNvPr>
          <p:cNvSpPr txBox="1"/>
          <p:nvPr/>
        </p:nvSpPr>
        <p:spPr>
          <a:xfrm>
            <a:off x="1801579" y="4726867"/>
            <a:ext cx="672516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Valsartan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sakubitril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(inhibitor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neprilisin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1270" y="6036427"/>
            <a:ext cx="6187714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Nesiritide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  <a:r>
              <a:rPr lang="cs-CZ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cs-CZ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rekombinant</a:t>
            </a:r>
            <a:r>
              <a:rPr lang="cs-CZ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cs-CZ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natriuretic</a:t>
            </a:r>
            <a:r>
              <a:rPr lang="cs-CZ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peptid type B </a:t>
            </a:r>
          </a:p>
          <a:p>
            <a:r>
              <a:rPr lang="cs-CZ" sz="16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Přímá spojnice 6"/>
          <p:cNvCxnSpPr/>
          <p:nvPr/>
        </p:nvCxnSpPr>
        <p:spPr bwMode="auto">
          <a:xfrm>
            <a:off x="344557" y="5899267"/>
            <a:ext cx="85741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5CDD5F0-0DCE-4FC2-BFF3-29A13B7F9F65}"/>
              </a:ext>
            </a:extLst>
          </p:cNvPr>
          <p:cNvSpPr txBox="1"/>
          <p:nvPr/>
        </p:nvSpPr>
        <p:spPr>
          <a:xfrm>
            <a:off x="3107712" y="398389"/>
            <a:ext cx="550156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RAAS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inhibition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lvl="0"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kumimoji="0" lang="cs-CZ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affect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cs-CZ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heart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cs-CZ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remodelation</a:t>
            </a: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ð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↓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vascular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resistance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tabLst>
                <a:tab pos="355600" algn="l"/>
              </a:tabLst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volume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+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vasodilatation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EEB0B7B2-EE9A-4177-8D47-3B6BB0ABAE6C}"/>
              </a:ext>
            </a:extLst>
          </p:cNvPr>
          <p:cNvCxnSpPr>
            <a:cxnSpLocks/>
          </p:cNvCxnSpPr>
          <p:nvPr/>
        </p:nvCxnSpPr>
        <p:spPr bwMode="auto">
          <a:xfrm>
            <a:off x="6217421" y="1984539"/>
            <a:ext cx="3386" cy="44373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>
            <a:outerShdw dist="35921" dir="2700000" algn="ctr" rotWithShape="0">
              <a:schemeClr val="bg1">
                <a:lumMod val="75000"/>
              </a:schemeClr>
            </a:outerShdw>
          </a:effectLst>
          <a:extLst/>
        </p:spPr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50FFDE1-6C81-40D5-9BB9-F9CB14B698EA}"/>
              </a:ext>
            </a:extLst>
          </p:cNvPr>
          <p:cNvSpPr txBox="1"/>
          <p:nvPr/>
        </p:nvSpPr>
        <p:spPr>
          <a:xfrm>
            <a:off x="5625250" y="2429220"/>
            <a:ext cx="175968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↓ </a:t>
            </a:r>
            <a:r>
              <a:rPr lang="cs-CZ" sz="2200" b="1" dirty="0">
                <a:latin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</a:rPr>
              <a:t>afterload</a:t>
            </a:r>
            <a:endParaRPr lang="cs-CZ" sz="2200" b="1" dirty="0">
              <a:latin typeface="Calibri" panose="020F050202020403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50FFDE1-6C81-40D5-9BB9-F9CB14B698EA}"/>
              </a:ext>
            </a:extLst>
          </p:cNvPr>
          <p:cNvSpPr txBox="1"/>
          <p:nvPr/>
        </p:nvSpPr>
        <p:spPr>
          <a:xfrm>
            <a:off x="3827950" y="2429220"/>
            <a:ext cx="162324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↓  </a:t>
            </a:r>
            <a:r>
              <a:rPr lang="cs-CZ" sz="2200" b="1" dirty="0" err="1">
                <a:latin typeface="Calibri" panose="020F0502020204030204" pitchFamily="34" charset="0"/>
              </a:rPr>
              <a:t>preload</a:t>
            </a:r>
            <a:endParaRPr lang="cs-CZ" sz="2200" b="1" dirty="0">
              <a:latin typeface="Calibri" panose="020F0502020204030204" pitchFamily="34" charset="0"/>
            </a:endParaRP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EEB0B7B2-EE9A-4177-8D47-3B6BB0ABAE6C}"/>
              </a:ext>
            </a:extLst>
          </p:cNvPr>
          <p:cNvCxnSpPr>
            <a:cxnSpLocks/>
          </p:cNvCxnSpPr>
          <p:nvPr/>
        </p:nvCxnSpPr>
        <p:spPr bwMode="auto">
          <a:xfrm>
            <a:off x="4639575" y="1964240"/>
            <a:ext cx="3386" cy="44373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>
            <a:outerShdw dist="35921" dir="2700000" algn="ctr" rotWithShape="0">
              <a:schemeClr val="bg1">
                <a:lumMod val="75000"/>
              </a:schemeClr>
            </a:outerShdw>
          </a:effectLst>
          <a:ex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0983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609A73A9-2DDE-4601-9E90-DEB0A06E5F60}"/>
              </a:ext>
            </a:extLst>
          </p:cNvPr>
          <p:cNvSpPr/>
          <p:nvPr/>
        </p:nvSpPr>
        <p:spPr>
          <a:xfrm>
            <a:off x="268599" y="291060"/>
            <a:ext cx="220996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Beta-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blockers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BE1E4FC-30D9-4CF1-8509-B307B6D66AF4}"/>
              </a:ext>
            </a:extLst>
          </p:cNvPr>
          <p:cNvSpPr/>
          <p:nvPr/>
        </p:nvSpPr>
        <p:spPr>
          <a:xfrm>
            <a:off x="268599" y="1466482"/>
            <a:ext cx="78012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or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2CF6B4A-5A63-4920-8EAA-C858A9210527}"/>
              </a:ext>
            </a:extLst>
          </p:cNvPr>
          <p:cNvSpPr/>
          <p:nvPr/>
        </p:nvSpPr>
        <p:spPr>
          <a:xfrm>
            <a:off x="910382" y="1343372"/>
            <a:ext cx="13004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Bradins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D07B34D-ED46-4522-B670-EA794468B718}"/>
              </a:ext>
            </a:extLst>
          </p:cNvPr>
          <p:cNvSpPr/>
          <p:nvPr/>
        </p:nvSpPr>
        <p:spPr>
          <a:xfrm>
            <a:off x="2314132" y="1367419"/>
            <a:ext cx="105185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 SF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4D6F235-8661-4801-9835-4F01018BC59A}"/>
              </a:ext>
            </a:extLst>
          </p:cNvPr>
          <p:cNvSpPr txBox="1"/>
          <p:nvPr/>
        </p:nvSpPr>
        <p:spPr>
          <a:xfrm>
            <a:off x="2647005" y="291060"/>
            <a:ext cx="5829391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Decreased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sympathetic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activity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indicated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only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compensated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HF)  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669D4D6-CA06-4D9D-85D9-5CFCACE2AE16}"/>
              </a:ext>
            </a:extLst>
          </p:cNvPr>
          <p:cNvSpPr txBox="1"/>
          <p:nvPr/>
        </p:nvSpPr>
        <p:spPr>
          <a:xfrm>
            <a:off x="658659" y="3909417"/>
            <a:ext cx="813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alibri" panose="020F0502020204030204" pitchFamily="34" charset="0"/>
              </a:rPr>
              <a:t>The</a:t>
            </a:r>
            <a:r>
              <a:rPr lang="cs-CZ" sz="2400" b="1" dirty="0">
                <a:latin typeface="Calibri" panose="020F0502020204030204" pitchFamily="34" charset="0"/>
              </a:rPr>
              <a:t> pacient </a:t>
            </a:r>
            <a:r>
              <a:rPr lang="cs-CZ" sz="2400" b="1" dirty="0" err="1">
                <a:latin typeface="Calibri" panose="020F0502020204030204" pitchFamily="34" charset="0"/>
              </a:rPr>
              <a:t>have</a:t>
            </a:r>
            <a:r>
              <a:rPr lang="cs-CZ" sz="2400" b="1" dirty="0">
                <a:latin typeface="Calibri" panose="020F0502020204030204" pitchFamily="34" charset="0"/>
              </a:rPr>
              <a:t> to </a:t>
            </a:r>
            <a:r>
              <a:rPr lang="cs-CZ" sz="2400" b="1" dirty="0" err="1">
                <a:latin typeface="Calibri" panose="020F0502020204030204" pitchFamily="34" charset="0"/>
              </a:rPr>
              <a:t>be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haemodynamically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stabilised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</a:rPr>
              <a:t>before</a:t>
            </a:r>
            <a:r>
              <a:rPr lang="cs-CZ" sz="2400" b="1" dirty="0">
                <a:latin typeface="Calibri" panose="020F0502020204030204" pitchFamily="34" charset="0"/>
              </a:rPr>
              <a:t> BB </a:t>
            </a:r>
            <a:r>
              <a:rPr lang="cs-CZ" sz="2400" b="1" dirty="0" err="1">
                <a:latin typeface="Calibri" panose="020F0502020204030204" pitchFamily="34" charset="0"/>
              </a:rPr>
              <a:t>teratment</a:t>
            </a:r>
            <a:r>
              <a:rPr lang="cs-CZ" sz="2400" b="1" dirty="0">
                <a:latin typeface="Calibri" panose="020F0502020204030204" pitchFamily="34" charset="0"/>
              </a:rPr>
              <a:t>. </a:t>
            </a:r>
            <a:r>
              <a:rPr lang="cs-CZ" sz="2400" dirty="0">
                <a:latin typeface="Calibri" panose="020F0502020204030204" pitchFamily="34" charset="0"/>
              </a:rPr>
              <a:t>Start </a:t>
            </a:r>
            <a:r>
              <a:rPr lang="cs-CZ" sz="2400" dirty="0" err="1">
                <a:latin typeface="Calibri" panose="020F0502020204030204" pitchFamily="34" charset="0"/>
              </a:rPr>
              <a:t>with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low</a:t>
            </a:r>
            <a:r>
              <a:rPr lang="cs-CZ" sz="2400" dirty="0">
                <a:latin typeface="Calibri" panose="020F0502020204030204" pitchFamily="34" charset="0"/>
              </a:rPr>
              <a:t> dose, </a:t>
            </a:r>
            <a:r>
              <a:rPr lang="cs-CZ" sz="2400" dirty="0" err="1">
                <a:latin typeface="Calibri" panose="020F0502020204030204" pitchFamily="34" charset="0"/>
              </a:rPr>
              <a:t>that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incease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if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tolerated</a:t>
            </a:r>
            <a:r>
              <a:rPr lang="cs-CZ" sz="2400" dirty="0">
                <a:latin typeface="Calibri" panose="020F0502020204030204" pitchFamily="34" charset="0"/>
              </a:rPr>
              <a:t> ( 1-2 </a:t>
            </a:r>
            <a:r>
              <a:rPr lang="cs-CZ" sz="2400" dirty="0" err="1">
                <a:latin typeface="Calibri" panose="020F0502020204030204" pitchFamily="34" charset="0"/>
              </a:rPr>
              <a:t>weeks</a:t>
            </a:r>
            <a:r>
              <a:rPr lang="cs-CZ" sz="2400" dirty="0">
                <a:latin typeface="Calibri" panose="020F0502020204030204" pitchFamily="34" charset="0"/>
              </a:rPr>
              <a:t> interval) 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EEB0B7B2-EE9A-4177-8D47-3B6BB0ABAE6C}"/>
              </a:ext>
            </a:extLst>
          </p:cNvPr>
          <p:cNvCxnSpPr>
            <a:cxnSpLocks/>
          </p:cNvCxnSpPr>
          <p:nvPr/>
        </p:nvCxnSpPr>
        <p:spPr bwMode="auto">
          <a:xfrm>
            <a:off x="3714459" y="1706016"/>
            <a:ext cx="700682" cy="47122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>
            <a:outerShdw dist="35921" dir="2700000" algn="ctr" rotWithShape="0">
              <a:schemeClr val="bg1">
                <a:lumMod val="75000"/>
              </a:schemeClr>
            </a:outerShdw>
          </a:effectLst>
          <a:extLst/>
        </p:spPr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50FFDE1-6C81-40D5-9BB9-F9CB14B698EA}"/>
              </a:ext>
            </a:extLst>
          </p:cNvPr>
          <p:cNvSpPr txBox="1"/>
          <p:nvPr/>
        </p:nvSpPr>
        <p:spPr>
          <a:xfrm>
            <a:off x="3867129" y="2371394"/>
            <a:ext cx="295566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b="1" dirty="0">
                <a:latin typeface="Calibri" panose="020F0502020204030204" pitchFamily="34" charset="0"/>
                <a:sym typeface="Wingdings" panose="05000000000000000000" pitchFamily="2" charset="2"/>
              </a:rPr>
              <a:t> </a:t>
            </a:r>
            <a:r>
              <a:rPr lang="cs-CZ" sz="22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d</a:t>
            </a:r>
            <a:r>
              <a:rPr lang="cs-CZ" sz="2200" b="1" dirty="0" err="1">
                <a:latin typeface="Calibri" panose="020F0502020204030204" pitchFamily="34" charset="0"/>
              </a:rPr>
              <a:t>romotropic</a:t>
            </a:r>
            <a:r>
              <a:rPr lang="cs-CZ" sz="2200" b="1" dirty="0">
                <a:latin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</a:rPr>
              <a:t>effect</a:t>
            </a:r>
            <a:endParaRPr lang="cs-CZ" sz="2200" b="1" dirty="0">
              <a:latin typeface="Calibri" panose="020F0502020204030204" pitchFamily="34" charset="0"/>
            </a:endParaRPr>
          </a:p>
          <a:p>
            <a:r>
              <a:rPr lang="cs-CZ" sz="2200" b="1" dirty="0">
                <a:latin typeface="Calibri" panose="020F0502020204030204" pitchFamily="34" charset="0"/>
                <a:sym typeface="Wingdings" panose="05000000000000000000" pitchFamily="2" charset="2"/>
              </a:rPr>
              <a:t> </a:t>
            </a:r>
            <a:r>
              <a:rPr lang="cs-CZ" sz="22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chronotropic</a:t>
            </a:r>
            <a:r>
              <a:rPr lang="cs-CZ" sz="22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effect</a:t>
            </a:r>
            <a:r>
              <a:rPr lang="cs-CZ" sz="22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cs-CZ" sz="2200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521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30"/>
  <p:tag name="ARS_PPT_DBNAME" val="af202080-14f4-483b-b9c4-75fb1d4340ad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14755</TotalTime>
  <Words>2162</Words>
  <Application>Microsoft Office PowerPoint</Application>
  <PresentationFormat>Předvádění na obrazovce (4:3)</PresentationFormat>
  <Paragraphs>592</Paragraphs>
  <Slides>56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5" baseType="lpstr">
      <vt:lpstr>Arial</vt:lpstr>
      <vt:lpstr>Calibri</vt:lpstr>
      <vt:lpstr>Candara</vt:lpstr>
      <vt:lpstr>Courier New</vt:lpstr>
      <vt:lpstr>Monotype Sorts</vt:lpstr>
      <vt:lpstr>Tahoma</vt:lpstr>
      <vt:lpstr>Times New Roman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Ladislava Bartošová</dc:creator>
  <cp:lastModifiedBy>Leoš Landa</cp:lastModifiedBy>
  <cp:revision>1803</cp:revision>
  <cp:lastPrinted>2018-04-30T08:42:46Z</cp:lastPrinted>
  <dcterms:created xsi:type="dcterms:W3CDTF">2016-08-24T08:19:04Z</dcterms:created>
  <dcterms:modified xsi:type="dcterms:W3CDTF">2019-09-19T10:06:46Z</dcterms:modified>
</cp:coreProperties>
</file>