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7" r:id="rId2"/>
    <p:sldId id="278" r:id="rId3"/>
    <p:sldId id="1020" r:id="rId4"/>
    <p:sldId id="1119" r:id="rId5"/>
    <p:sldId id="1021" r:id="rId6"/>
    <p:sldId id="1023" r:id="rId7"/>
    <p:sldId id="1131" r:id="rId8"/>
    <p:sldId id="1033" r:id="rId9"/>
    <p:sldId id="284" r:id="rId10"/>
    <p:sldId id="285" r:id="rId11"/>
    <p:sldId id="1035" r:id="rId12"/>
    <p:sldId id="1036" r:id="rId13"/>
    <p:sldId id="1037" r:id="rId14"/>
    <p:sldId id="1064" r:id="rId15"/>
    <p:sldId id="1053" r:id="rId16"/>
    <p:sldId id="1099" r:id="rId17"/>
    <p:sldId id="1084" r:id="rId18"/>
    <p:sldId id="1083" r:id="rId19"/>
    <p:sldId id="1085" r:id="rId20"/>
    <p:sldId id="1100" r:id="rId21"/>
    <p:sldId id="1090" r:id="rId22"/>
    <p:sldId id="1087" r:id="rId23"/>
    <p:sldId id="1117" r:id="rId24"/>
    <p:sldId id="1092" r:id="rId25"/>
    <p:sldId id="1089" r:id="rId26"/>
    <p:sldId id="1056" r:id="rId27"/>
    <p:sldId id="1105" r:id="rId28"/>
    <p:sldId id="1054" r:id="rId29"/>
    <p:sldId id="310" r:id="rId30"/>
    <p:sldId id="1121" r:id="rId31"/>
    <p:sldId id="1122" r:id="rId32"/>
    <p:sldId id="1047" r:id="rId33"/>
    <p:sldId id="1058" r:id="rId34"/>
    <p:sldId id="1060" r:id="rId35"/>
    <p:sldId id="1106" r:id="rId36"/>
    <p:sldId id="1057" r:id="rId37"/>
    <p:sldId id="1040" r:id="rId38"/>
    <p:sldId id="1041" r:id="rId39"/>
    <p:sldId id="1130" r:id="rId40"/>
    <p:sldId id="1062" r:id="rId41"/>
    <p:sldId id="1068" r:id="rId42"/>
    <p:sldId id="1124" r:id="rId43"/>
    <p:sldId id="1071" r:id="rId44"/>
    <p:sldId id="1072" r:id="rId45"/>
    <p:sldId id="1109" r:id="rId46"/>
    <p:sldId id="1110" r:id="rId47"/>
    <p:sldId id="1074" r:id="rId48"/>
    <p:sldId id="1075" r:id="rId49"/>
    <p:sldId id="1077" r:id="rId50"/>
    <p:sldId id="1107" r:id="rId51"/>
    <p:sldId id="1108" r:id="rId52"/>
    <p:sldId id="1125" r:id="rId53"/>
    <p:sldId id="1127" r:id="rId54"/>
    <p:sldId id="1113" r:id="rId55"/>
    <p:sldId id="1063" r:id="rId56"/>
    <p:sldId id="1114" r:id="rId57"/>
  </p:sldIdLst>
  <p:sldSz cx="9144000" cy="6858000" type="screen4x3"/>
  <p:notesSz cx="7010400" cy="9236075"/>
  <p:custDataLst>
    <p:tags r:id="rId59"/>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dislava Bartošová" initials="L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FF"/>
    <a:srgbClr val="FFCCFF"/>
    <a:srgbClr val="FF6600"/>
    <a:srgbClr val="00FFFF"/>
    <a:srgbClr val="66FF33"/>
    <a:srgbClr val="FF9933"/>
    <a:srgbClr val="008A3E"/>
    <a:srgbClr val="66FF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2" autoAdjust="0"/>
    <p:restoredTop sz="73840" autoAdjust="0"/>
  </p:normalViewPr>
  <p:slideViewPr>
    <p:cSldViewPr snapToGrid="0">
      <p:cViewPr varScale="1">
        <p:scale>
          <a:sx n="96" d="100"/>
          <a:sy n="96" d="100"/>
        </p:scale>
        <p:origin x="768" y="90"/>
      </p:cViewPr>
      <p:guideLst>
        <p:guide orient="horz" pos="2160"/>
        <p:guide pos="2880"/>
      </p:guideLst>
    </p:cSldViewPr>
  </p:slideViewPr>
  <p:notesTextViewPr>
    <p:cViewPr>
      <p:scale>
        <a:sx n="1" d="1"/>
        <a:sy n="1" d="1"/>
      </p:scale>
      <p:origin x="0" y="0"/>
    </p:cViewPr>
  </p:notesTextViewPr>
  <p:sorterViewPr>
    <p:cViewPr>
      <p:scale>
        <a:sx n="100" d="100"/>
        <a:sy n="100" d="100"/>
      </p:scale>
      <p:origin x="0" y="28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8" y="0"/>
            <a:ext cx="3037840" cy="463408"/>
          </a:xfrm>
          <a:prstGeom prst="rect">
            <a:avLst/>
          </a:prstGeom>
        </p:spPr>
        <p:txBody>
          <a:bodyPr vert="horz" lIns="91440" tIns="45720" rIns="91440" bIns="45720" rtlCol="0"/>
          <a:lstStyle>
            <a:lvl1pPr algn="r">
              <a:defRPr sz="1200"/>
            </a:lvl1pPr>
          </a:lstStyle>
          <a:p>
            <a:fld id="{1824B95F-E82D-4947-9699-CC0564BEBA35}" type="datetimeFigureOut">
              <a:rPr lang="cs-CZ" smtClean="0"/>
              <a:t>19.09.2019</a:t>
            </a:fld>
            <a:endParaRPr lang="cs-CZ"/>
          </a:p>
        </p:txBody>
      </p:sp>
      <p:sp>
        <p:nvSpPr>
          <p:cNvPr id="4" name="Zástupný symbol pro obrázek snímku 3"/>
          <p:cNvSpPr>
            <a:spLocks noGrp="1" noRot="1" noChangeAspect="1"/>
          </p:cNvSpPr>
          <p:nvPr>
            <p:ph type="sldImg" idx="2"/>
          </p:nvPr>
        </p:nvSpPr>
        <p:spPr>
          <a:xfrm>
            <a:off x="1427163" y="1155700"/>
            <a:ext cx="4156075" cy="31162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44860"/>
            <a:ext cx="5608320" cy="363670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772669"/>
            <a:ext cx="3037840" cy="46340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8" y="8772669"/>
            <a:ext cx="3037840" cy="463407"/>
          </a:xfrm>
          <a:prstGeom prst="rect">
            <a:avLst/>
          </a:prstGeom>
        </p:spPr>
        <p:txBody>
          <a:bodyPr vert="horz" lIns="91440" tIns="45720" rIns="91440" bIns="45720" rtlCol="0" anchor="b"/>
          <a:lstStyle>
            <a:lvl1pPr algn="r">
              <a:defRPr sz="1200"/>
            </a:lvl1pPr>
          </a:lstStyle>
          <a:p>
            <a:fld id="{AC2C2F19-583B-445B-9507-341DB677D65D}" type="slidenum">
              <a:rPr lang="cs-CZ" smtClean="0"/>
              <a:t>‹#›</a:t>
            </a:fld>
            <a:endParaRPr lang="cs-CZ"/>
          </a:p>
        </p:txBody>
      </p:sp>
    </p:spTree>
    <p:extLst>
      <p:ext uri="{BB962C8B-B14F-4D97-AF65-F5344CB8AC3E}">
        <p14:creationId xmlns:p14="http://schemas.microsoft.com/office/powerpoint/2010/main" val="9218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n.wikipedia.org/wiki/Pulmonary_vascular_resistanc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26D6A5FA-0D4A-4E8E-8C35-BF88CF8F38D4}" type="slidenum">
              <a:rPr lang="cs-CZ" smtClean="0">
                <a:solidFill>
                  <a:prstClr val="black"/>
                </a:solidFill>
              </a:rPr>
              <a:pPr/>
              <a:t>1</a:t>
            </a:fld>
            <a:endParaRPr lang="cs-CZ" dirty="0">
              <a:solidFill>
                <a:prstClr val="black"/>
              </a:solidFill>
            </a:endParaRPr>
          </a:p>
        </p:txBody>
      </p:sp>
    </p:spTree>
    <p:extLst>
      <p:ext uri="{BB962C8B-B14F-4D97-AF65-F5344CB8AC3E}">
        <p14:creationId xmlns:p14="http://schemas.microsoft.com/office/powerpoint/2010/main" val="64563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en-US" dirty="0">
                <a:effectLst/>
              </a:rPr>
              <a:t>PTCA or Percutaneous Transluminal Coronary Angioplasty is the process of dilating a coronary artery stenosis using an inflatable balloon and a metallic stent introduced into the arterial circulation via the femoral, radial or the brachial artery. Percutaneous Coronary Intervention is another name given to this procedure. Therefore, there is no difference between PTCA and PCI.</a:t>
            </a: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11</a:t>
            </a:fld>
            <a:endParaRPr lang="cs-CZ"/>
          </a:p>
        </p:txBody>
      </p:sp>
    </p:spTree>
    <p:extLst>
      <p:ext uri="{BB962C8B-B14F-4D97-AF65-F5344CB8AC3E}">
        <p14:creationId xmlns:p14="http://schemas.microsoft.com/office/powerpoint/2010/main" val="45714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Antiobezitika</a:t>
            </a:r>
            <a:r>
              <a:rPr lang="cs-CZ" dirty="0"/>
              <a:t> – zvláště, ty ze skupiny</a:t>
            </a:r>
            <a:r>
              <a:rPr lang="cs-CZ" baseline="0" dirty="0"/>
              <a:t> </a:t>
            </a:r>
            <a:r>
              <a:rPr lang="cs-CZ" baseline="0" dirty="0" err="1"/>
              <a:t>sym</a:t>
            </a:r>
            <a:endParaRPr lang="cs-CZ" baseline="0" dirty="0"/>
          </a:p>
          <a:p>
            <a:endParaRPr lang="cs-CZ" baseline="0" dirty="0"/>
          </a:p>
          <a:p>
            <a:pPr algn="l">
              <a:lnSpc>
                <a:spcPct val="50000"/>
              </a:lnSpc>
              <a:spcBef>
                <a:spcPct val="50000"/>
              </a:spcBef>
            </a:pPr>
            <a:r>
              <a:rPr lang="en-US" sz="1600" b="1" dirty="0">
                <a:solidFill>
                  <a:srgbClr val="FF3300"/>
                </a:solidFill>
              </a:rPr>
              <a:t>stopping or slowing progress</a:t>
            </a:r>
            <a:r>
              <a:rPr lang="cs-CZ" sz="1600" b="1" dirty="0">
                <a:solidFill>
                  <a:srgbClr val="FF3300"/>
                </a:solidFill>
              </a:rPr>
              <a:t> </a:t>
            </a:r>
            <a:r>
              <a:rPr lang="cs-CZ" sz="1600" b="1" dirty="0" err="1">
                <a:solidFill>
                  <a:srgbClr val="FF3300"/>
                </a:solidFill>
              </a:rPr>
              <a:t>of</a:t>
            </a:r>
            <a:r>
              <a:rPr lang="cs-CZ" sz="1600" b="1" dirty="0">
                <a:solidFill>
                  <a:srgbClr val="FF3300"/>
                </a:solidFill>
              </a:rPr>
              <a:t> </a:t>
            </a:r>
            <a:r>
              <a:rPr lang="en-US" sz="1600" b="1" dirty="0">
                <a:solidFill>
                  <a:srgbClr val="FF3300"/>
                </a:solidFill>
              </a:rPr>
              <a:t>atherogenesis</a:t>
            </a:r>
            <a:endParaRPr lang="cs-CZ" sz="1600" b="1" dirty="0">
              <a:solidFill>
                <a:srgbClr val="FF3300"/>
              </a:solidFill>
            </a:endParaRPr>
          </a:p>
          <a:p>
            <a:pPr marL="457200" indent="-457200" algn="l">
              <a:lnSpc>
                <a:spcPct val="50000"/>
              </a:lnSpc>
              <a:spcBef>
                <a:spcPct val="50000"/>
              </a:spcBef>
              <a:buFontTx/>
              <a:buAutoNum type="arabicPeriod"/>
            </a:pPr>
            <a:endParaRPr lang="cs-CZ" sz="1600" dirty="0">
              <a:latin typeface="Times New Roman" pitchFamily="18" charset="0"/>
            </a:endParaRPr>
          </a:p>
          <a:p>
            <a:pPr marL="457200" indent="-457200" algn="l">
              <a:lnSpc>
                <a:spcPct val="70000"/>
              </a:lnSpc>
              <a:spcBef>
                <a:spcPct val="50000"/>
              </a:spcBef>
            </a:pPr>
            <a:r>
              <a:rPr lang="cs-CZ" sz="1600" dirty="0">
                <a:latin typeface="Times New Roman" pitchFamily="18" charset="0"/>
              </a:rPr>
              <a:t>	</a:t>
            </a:r>
            <a:r>
              <a:rPr lang="cs-CZ" sz="1200" dirty="0">
                <a:latin typeface="Times New Roman" pitchFamily="18" charset="0"/>
              </a:rPr>
              <a:t> </a:t>
            </a:r>
            <a:r>
              <a:rPr lang="cs-CZ" sz="1200" dirty="0" err="1">
                <a:latin typeface="Times New Roman" pitchFamily="18" charset="0"/>
              </a:rPr>
              <a:t>control</a:t>
            </a:r>
            <a:r>
              <a:rPr lang="cs-CZ" sz="1200" dirty="0">
                <a:latin typeface="Times New Roman" pitchFamily="18" charset="0"/>
              </a:rPr>
              <a:t> </a:t>
            </a:r>
            <a:r>
              <a:rPr lang="cs-CZ" sz="1200" dirty="0" err="1">
                <a:latin typeface="Times New Roman" pitchFamily="18" charset="0"/>
              </a:rPr>
              <a:t>of</a:t>
            </a:r>
            <a:r>
              <a:rPr lang="cs-CZ" sz="1200" dirty="0">
                <a:latin typeface="Times New Roman" pitchFamily="18" charset="0"/>
              </a:rPr>
              <a:t> risk </a:t>
            </a:r>
            <a:r>
              <a:rPr lang="cs-CZ" sz="1200" dirty="0" err="1">
                <a:latin typeface="Times New Roman" pitchFamily="18" charset="0"/>
              </a:rPr>
              <a:t>factors</a:t>
            </a:r>
            <a:r>
              <a:rPr lang="cs-CZ" sz="1200" dirty="0">
                <a:latin typeface="Times New Roman" pitchFamily="18" charset="0"/>
              </a:rPr>
              <a:t>:</a:t>
            </a:r>
          </a:p>
          <a:p>
            <a:pPr marL="457200" indent="-457200" algn="l">
              <a:lnSpc>
                <a:spcPct val="70000"/>
              </a:lnSpc>
              <a:spcBef>
                <a:spcPct val="50000"/>
              </a:spcBef>
            </a:pPr>
            <a:r>
              <a:rPr lang="cs-CZ" sz="1200" dirty="0">
                <a:latin typeface="Times New Roman" pitchFamily="18" charset="0"/>
              </a:rPr>
              <a:t>       -  </a:t>
            </a:r>
            <a:r>
              <a:rPr lang="cs-CZ" sz="1200" dirty="0" err="1">
                <a:latin typeface="Times New Roman" pitchFamily="18" charset="0"/>
              </a:rPr>
              <a:t>correction</a:t>
            </a:r>
            <a:r>
              <a:rPr lang="cs-CZ" sz="1200" dirty="0">
                <a:latin typeface="Times New Roman" pitchFamily="18" charset="0"/>
              </a:rPr>
              <a:t> </a:t>
            </a:r>
            <a:r>
              <a:rPr lang="cs-CZ" sz="1200" dirty="0" err="1">
                <a:latin typeface="Times New Roman" pitchFamily="18" charset="0"/>
              </a:rPr>
              <a:t>of</a:t>
            </a:r>
            <a:r>
              <a:rPr lang="cs-CZ" sz="1200" dirty="0">
                <a:latin typeface="Times New Roman" pitchFamily="18" charset="0"/>
              </a:rPr>
              <a:t> BP – </a:t>
            </a:r>
            <a:r>
              <a:rPr lang="cs-CZ" sz="1200" dirty="0" err="1">
                <a:solidFill>
                  <a:srgbClr val="FF3300"/>
                </a:solidFill>
                <a:latin typeface="Times New Roman" pitchFamily="18" charset="0"/>
              </a:rPr>
              <a:t>antihypertension</a:t>
            </a:r>
            <a:r>
              <a:rPr lang="cs-CZ" sz="1200" dirty="0">
                <a:solidFill>
                  <a:srgbClr val="FF3300"/>
                </a:solidFill>
                <a:latin typeface="Times New Roman" pitchFamily="18" charset="0"/>
              </a:rPr>
              <a:t> </a:t>
            </a:r>
            <a:r>
              <a:rPr lang="cs-CZ" sz="1200" dirty="0" err="1">
                <a:solidFill>
                  <a:srgbClr val="FF3300"/>
                </a:solidFill>
                <a:latin typeface="Times New Roman" pitchFamily="18" charset="0"/>
              </a:rPr>
              <a:t>th</a:t>
            </a:r>
            <a:r>
              <a:rPr lang="cs-CZ" sz="1200" dirty="0">
                <a:solidFill>
                  <a:srgbClr val="FF3300"/>
                </a:solidFill>
                <a:latin typeface="Times New Roman" pitchFamily="18" charset="0"/>
              </a:rPr>
              <a:t>.</a:t>
            </a:r>
          </a:p>
          <a:p>
            <a:pPr marL="457200" indent="-457200" algn="l">
              <a:lnSpc>
                <a:spcPct val="70000"/>
              </a:lnSpc>
              <a:spcBef>
                <a:spcPct val="50000"/>
              </a:spcBef>
            </a:pPr>
            <a:r>
              <a:rPr lang="cs-CZ" sz="1200" dirty="0">
                <a:solidFill>
                  <a:srgbClr val="FF3300"/>
                </a:solidFill>
                <a:latin typeface="Times New Roman" pitchFamily="18" charset="0"/>
              </a:rPr>
              <a:t>       </a:t>
            </a:r>
            <a:r>
              <a:rPr lang="cs-CZ" sz="1200" dirty="0">
                <a:latin typeface="Times New Roman" pitchFamily="18" charset="0"/>
              </a:rPr>
              <a:t>-</a:t>
            </a:r>
            <a:r>
              <a:rPr lang="cs-CZ" sz="1200" dirty="0">
                <a:solidFill>
                  <a:srgbClr val="FF3300"/>
                </a:solidFill>
                <a:latin typeface="Times New Roman" pitchFamily="18" charset="0"/>
              </a:rPr>
              <a:t>  </a:t>
            </a:r>
            <a:r>
              <a:rPr lang="cs-CZ" sz="1200" dirty="0" err="1">
                <a:latin typeface="Times New Roman" pitchFamily="18" charset="0"/>
              </a:rPr>
              <a:t>corrections</a:t>
            </a:r>
            <a:r>
              <a:rPr lang="cs-CZ" sz="1200" dirty="0">
                <a:latin typeface="Times New Roman" pitchFamily="18" charset="0"/>
              </a:rPr>
              <a:t> </a:t>
            </a:r>
            <a:r>
              <a:rPr lang="cs-CZ" sz="1200" dirty="0" err="1">
                <a:latin typeface="Times New Roman" pitchFamily="18" charset="0"/>
              </a:rPr>
              <a:t>of</a:t>
            </a:r>
            <a:r>
              <a:rPr lang="cs-CZ" sz="1200" dirty="0">
                <a:latin typeface="Times New Roman" pitchFamily="18" charset="0"/>
              </a:rPr>
              <a:t> </a:t>
            </a:r>
            <a:r>
              <a:rPr lang="cs-CZ" sz="1200" dirty="0" err="1">
                <a:latin typeface="Times New Roman" pitchFamily="18" charset="0"/>
              </a:rPr>
              <a:t>lipids</a:t>
            </a:r>
            <a:r>
              <a:rPr lang="cs-CZ" sz="1200" dirty="0">
                <a:latin typeface="Times New Roman" pitchFamily="18" charset="0"/>
              </a:rPr>
              <a:t> –</a:t>
            </a:r>
            <a:r>
              <a:rPr lang="cs-CZ" sz="1200" dirty="0">
                <a:solidFill>
                  <a:srgbClr val="FF3300"/>
                </a:solidFill>
                <a:latin typeface="Times New Roman" pitchFamily="18" charset="0"/>
              </a:rPr>
              <a:t> </a:t>
            </a:r>
            <a:r>
              <a:rPr lang="cs-CZ" sz="1200" dirty="0" err="1">
                <a:solidFill>
                  <a:srgbClr val="FF3300"/>
                </a:solidFill>
                <a:latin typeface="Times New Roman" pitchFamily="18" charset="0"/>
              </a:rPr>
              <a:t>hypolipidemics</a:t>
            </a:r>
            <a:endParaRPr lang="cs-CZ" sz="1200" dirty="0">
              <a:solidFill>
                <a:srgbClr val="FF3300"/>
              </a:solidFill>
              <a:latin typeface="Times New Roman" pitchFamily="18" charset="0"/>
            </a:endParaRPr>
          </a:p>
          <a:p>
            <a:pPr marL="457200" indent="-457200" algn="l">
              <a:lnSpc>
                <a:spcPct val="70000"/>
              </a:lnSpc>
              <a:spcBef>
                <a:spcPct val="50000"/>
              </a:spcBef>
            </a:pPr>
            <a:r>
              <a:rPr lang="cs-CZ" sz="1200" dirty="0">
                <a:latin typeface="Times New Roman" pitchFamily="18" charset="0"/>
              </a:rPr>
              <a:t>       -  DM – </a:t>
            </a:r>
            <a:r>
              <a:rPr lang="cs-CZ" sz="1200" dirty="0" err="1">
                <a:latin typeface="Times New Roman" pitchFamily="18" charset="0"/>
              </a:rPr>
              <a:t>glucose</a:t>
            </a:r>
            <a:r>
              <a:rPr lang="cs-CZ" sz="1200" dirty="0">
                <a:latin typeface="Times New Roman" pitchFamily="18" charset="0"/>
              </a:rPr>
              <a:t> </a:t>
            </a:r>
            <a:r>
              <a:rPr lang="cs-CZ" sz="1200" dirty="0" err="1">
                <a:latin typeface="Times New Roman" pitchFamily="18" charset="0"/>
              </a:rPr>
              <a:t>control</a:t>
            </a:r>
            <a:r>
              <a:rPr lang="cs-CZ" sz="1200" dirty="0">
                <a:latin typeface="Times New Roman" pitchFamily="18" charset="0"/>
              </a:rPr>
              <a:t> - </a:t>
            </a:r>
            <a:r>
              <a:rPr lang="cs-CZ" sz="1200" dirty="0" err="1">
                <a:solidFill>
                  <a:srgbClr val="FF0000"/>
                </a:solidFill>
                <a:latin typeface="Times New Roman" pitchFamily="18" charset="0"/>
              </a:rPr>
              <a:t>antidiabetics</a:t>
            </a:r>
            <a:endParaRPr lang="en-US" sz="1200" dirty="0">
              <a:solidFill>
                <a:srgbClr val="FF0000"/>
              </a:solidFill>
            </a:endParaRPr>
          </a:p>
          <a:p>
            <a:r>
              <a:rPr lang="cs-CZ" baseline="0" dirty="0" err="1"/>
              <a:t>patomimetik</a:t>
            </a:r>
            <a:r>
              <a:rPr lang="cs-CZ" baseline="0" dirty="0"/>
              <a:t> nejsou ideální pro KVS , především ICHS, protože zvyšují práci srdce </a:t>
            </a:r>
          </a:p>
          <a:p>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3300"/>
                </a:solidFill>
              </a:rPr>
              <a:t>P</a:t>
            </a:r>
            <a:r>
              <a:rPr lang="en-US" sz="1200" b="1" dirty="0" err="1">
                <a:solidFill>
                  <a:srgbClr val="FF3300"/>
                </a:solidFill>
              </a:rPr>
              <a:t>revention</a:t>
            </a:r>
            <a:r>
              <a:rPr lang="en-US" sz="1200" b="1" dirty="0">
                <a:solidFill>
                  <a:srgbClr val="FF3300"/>
                </a:solidFill>
              </a:rPr>
              <a:t> of vascular thrombus occlusion</a:t>
            </a:r>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12</a:t>
            </a:fld>
            <a:endParaRPr lang="cs-CZ"/>
          </a:p>
        </p:txBody>
      </p:sp>
    </p:spTree>
    <p:extLst>
      <p:ext uri="{BB962C8B-B14F-4D97-AF65-F5344CB8AC3E}">
        <p14:creationId xmlns:p14="http://schemas.microsoft.com/office/powerpoint/2010/main" val="50737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13</a:t>
            </a:fld>
            <a:endParaRPr lang="cs-CZ"/>
          </a:p>
        </p:txBody>
      </p:sp>
    </p:spTree>
    <p:extLst>
      <p:ext uri="{BB962C8B-B14F-4D97-AF65-F5344CB8AC3E}">
        <p14:creationId xmlns:p14="http://schemas.microsoft.com/office/powerpoint/2010/main" val="49980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Teď</a:t>
            </a:r>
            <a:r>
              <a:rPr lang="cs-CZ" baseline="0" dirty="0"/>
              <a:t> si probereme skupinu léčiv, která jsou schopna navozovat  relaxaci hladké svaloviny cév, ne všechny skupiny jsou však vhodné pro ICHS, </a:t>
            </a:r>
          </a:p>
          <a:p>
            <a:r>
              <a:rPr lang="cs-CZ" baseline="0" dirty="0"/>
              <a:t>ale jejich indikací je třeba arteriální  hypertenze, o které budeme více mluvit příští hodinu</a:t>
            </a: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14</a:t>
            </a:fld>
            <a:endParaRPr lang="cs-CZ"/>
          </a:p>
        </p:txBody>
      </p:sp>
    </p:spTree>
    <p:extLst>
      <p:ext uri="{BB962C8B-B14F-4D97-AF65-F5344CB8AC3E}">
        <p14:creationId xmlns:p14="http://schemas.microsoft.com/office/powerpoint/2010/main" val="150669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err="1"/>
              <a:t>Of</a:t>
            </a:r>
            <a:r>
              <a:rPr lang="cs-CZ" dirty="0"/>
              <a:t> </a:t>
            </a:r>
            <a:r>
              <a:rPr lang="cs-CZ" dirty="0" err="1"/>
              <a:t>either</a:t>
            </a:r>
            <a:r>
              <a:rPr lang="cs-CZ" dirty="0"/>
              <a:t> </a:t>
            </a:r>
            <a:r>
              <a:rPr lang="cs-CZ" dirty="0" err="1"/>
              <a:t>cAMP</a:t>
            </a:r>
            <a:r>
              <a:rPr lang="cs-CZ" dirty="0"/>
              <a:t> </a:t>
            </a:r>
            <a:r>
              <a:rPr lang="cs-CZ" dirty="0" err="1"/>
              <a:t>or</a:t>
            </a:r>
            <a:r>
              <a:rPr lang="cs-CZ" dirty="0"/>
              <a:t> </a:t>
            </a:r>
            <a:r>
              <a:rPr lang="cs-CZ" dirty="0" err="1"/>
              <a:t>cGMP</a:t>
            </a: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15</a:t>
            </a:fld>
            <a:endParaRPr lang="cs-CZ"/>
          </a:p>
        </p:txBody>
      </p:sp>
    </p:spTree>
    <p:extLst>
      <p:ext uri="{BB962C8B-B14F-4D97-AF65-F5344CB8AC3E}">
        <p14:creationId xmlns:p14="http://schemas.microsoft.com/office/powerpoint/2010/main" val="192271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They </a:t>
            </a:r>
            <a:r>
              <a:rPr lang="cs-CZ" dirty="0" err="1"/>
              <a:t>block</a:t>
            </a:r>
            <a:r>
              <a:rPr lang="cs-CZ" dirty="0"/>
              <a:t> </a:t>
            </a:r>
            <a:r>
              <a:rPr lang="cs-CZ" dirty="0" err="1"/>
              <a:t>entry</a:t>
            </a:r>
            <a:r>
              <a:rPr lang="cs-CZ" dirty="0"/>
              <a:t> </a:t>
            </a:r>
            <a:r>
              <a:rPr lang="cs-CZ" dirty="0" err="1"/>
              <a:t>rather</a:t>
            </a:r>
            <a:r>
              <a:rPr lang="cs-CZ" dirty="0"/>
              <a:t> </a:t>
            </a:r>
            <a:r>
              <a:rPr lang="cs-CZ" dirty="0" err="1"/>
              <a:t>than</a:t>
            </a:r>
            <a:r>
              <a:rPr lang="cs-CZ" dirty="0"/>
              <a:t> </a:t>
            </a:r>
            <a:r>
              <a:rPr lang="cs-CZ" dirty="0" err="1"/>
              <a:t>preventing</a:t>
            </a:r>
            <a:r>
              <a:rPr lang="cs-CZ" dirty="0"/>
              <a:t> </a:t>
            </a:r>
            <a:r>
              <a:rPr lang="cs-CZ" dirty="0" err="1"/>
              <a:t>the</a:t>
            </a:r>
            <a:r>
              <a:rPr lang="cs-CZ" dirty="0"/>
              <a:t> </a:t>
            </a:r>
            <a:r>
              <a:rPr lang="cs-CZ" dirty="0" err="1"/>
              <a:t>intracellular</a:t>
            </a:r>
            <a:r>
              <a:rPr lang="cs-CZ" dirty="0"/>
              <a:t> </a:t>
            </a:r>
            <a:r>
              <a:rPr lang="cs-CZ" dirty="0" err="1"/>
              <a:t>action</a:t>
            </a:r>
            <a:endParaRPr lang="cs-CZ" dirty="0"/>
          </a:p>
        </p:txBody>
      </p:sp>
      <p:sp>
        <p:nvSpPr>
          <p:cNvPr id="4" name="Zástupný symbol pro číslo snímku 3"/>
          <p:cNvSpPr>
            <a:spLocks noGrp="1"/>
          </p:cNvSpPr>
          <p:nvPr>
            <p:ph type="sldNum" sz="quarter" idx="5"/>
          </p:nvPr>
        </p:nvSpPr>
        <p:spPr/>
        <p:txBody>
          <a:bodyPr/>
          <a:lstStyle/>
          <a:p>
            <a:fld id="{AC2C2F19-583B-445B-9507-341DB677D65D}" type="slidenum">
              <a:rPr lang="cs-CZ" smtClean="0"/>
              <a:t>16</a:t>
            </a:fld>
            <a:endParaRPr lang="cs-CZ"/>
          </a:p>
        </p:txBody>
      </p:sp>
    </p:spTree>
    <p:extLst>
      <p:ext uri="{BB962C8B-B14F-4D97-AF65-F5344CB8AC3E}">
        <p14:creationId xmlns:p14="http://schemas.microsoft.com/office/powerpoint/2010/main" val="90994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457450" marR="0" lvl="5"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17</a:t>
            </a:fld>
            <a:endParaRPr lang="cs-CZ"/>
          </a:p>
        </p:txBody>
      </p:sp>
    </p:spTree>
    <p:extLst>
      <p:ext uri="{BB962C8B-B14F-4D97-AF65-F5344CB8AC3E}">
        <p14:creationId xmlns:p14="http://schemas.microsoft.com/office/powerpoint/2010/main" val="287856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a:solidFill>
                  <a:schemeClr val="tx1"/>
                </a:solidFill>
                <a:latin typeface="+mn-lt"/>
                <a:ea typeface="+mn-ea"/>
                <a:cs typeface="+mn-cs"/>
              </a:rPr>
              <a:t>The</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main</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effects</a:t>
            </a:r>
            <a:r>
              <a:rPr lang="cs-CZ" sz="1200" kern="1200" dirty="0">
                <a:solidFill>
                  <a:schemeClr val="tx1"/>
                </a:solidFill>
                <a:latin typeface="+mn-lt"/>
                <a:ea typeface="+mn-ea"/>
                <a:cs typeface="+mn-cs"/>
              </a:rPr>
              <a:t> are on </a:t>
            </a:r>
            <a:r>
              <a:rPr lang="cs-CZ" sz="1200" kern="1200" dirty="0" err="1">
                <a:solidFill>
                  <a:schemeClr val="tx1"/>
                </a:solidFill>
                <a:latin typeface="+mn-lt"/>
                <a:ea typeface="+mn-ea"/>
                <a:cs typeface="+mn-cs"/>
              </a:rPr>
              <a:t>cardiac</a:t>
            </a:r>
            <a:r>
              <a:rPr lang="cs-CZ" sz="1200" kern="1200" dirty="0">
                <a:solidFill>
                  <a:schemeClr val="tx1"/>
                </a:solidFill>
                <a:latin typeface="+mn-lt"/>
                <a:ea typeface="+mn-ea"/>
                <a:cs typeface="+mn-cs"/>
              </a:rPr>
              <a:t> and </a:t>
            </a:r>
            <a:r>
              <a:rPr lang="cs-CZ" sz="1200" kern="1200" dirty="0" err="1">
                <a:solidFill>
                  <a:schemeClr val="tx1"/>
                </a:solidFill>
                <a:latin typeface="+mn-lt"/>
                <a:ea typeface="+mn-ea"/>
                <a:cs typeface="+mn-cs"/>
              </a:rPr>
              <a:t>smooth</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vessles</a:t>
            </a:r>
            <a:endParaRPr lang="cs-CZ" sz="1200" kern="1200" dirty="0">
              <a:solidFill>
                <a:schemeClr val="tx1"/>
              </a:solidFill>
              <a:latin typeface="+mn-lt"/>
              <a:ea typeface="+mn-ea"/>
              <a:cs typeface="+mn-cs"/>
            </a:endParaRPr>
          </a:p>
          <a:p>
            <a:endParaRPr lang="cs-CZ" sz="1200" kern="1200" dirty="0">
              <a:solidFill>
                <a:schemeClr val="tx1"/>
              </a:solidFill>
              <a:latin typeface="+mn-lt"/>
              <a:ea typeface="+mn-ea"/>
              <a:cs typeface="+mn-cs"/>
            </a:endParaRPr>
          </a:p>
          <a:p>
            <a:r>
              <a:rPr lang="cs-CZ"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a:t>
            </a:r>
            <a:r>
              <a:rPr lang="cs-CZ"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type </a:t>
            </a:r>
            <a:r>
              <a:rPr lang="cs-CZ"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smooth</a:t>
            </a:r>
            <a:r>
              <a:rPr lang="cs-CZ"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muscle</a:t>
            </a:r>
            <a:r>
              <a:rPr lang="cs-CZ"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aleso</a:t>
            </a:r>
            <a:r>
              <a:rPr lang="cs-CZ"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relaxed</a:t>
            </a:r>
            <a:r>
              <a:rPr lang="cs-CZ"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18</a:t>
            </a:fld>
            <a:endParaRPr lang="cs-CZ"/>
          </a:p>
        </p:txBody>
      </p:sp>
    </p:spTree>
    <p:extLst>
      <p:ext uri="{BB962C8B-B14F-4D97-AF65-F5344CB8AC3E}">
        <p14:creationId xmlns:p14="http://schemas.microsoft.com/office/powerpoint/2010/main" val="317020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19</a:t>
            </a:fld>
            <a:endParaRPr lang="cs-CZ"/>
          </a:p>
        </p:txBody>
      </p:sp>
    </p:spTree>
    <p:extLst>
      <p:ext uri="{BB962C8B-B14F-4D97-AF65-F5344CB8AC3E}">
        <p14:creationId xmlns:p14="http://schemas.microsoft.com/office/powerpoint/2010/main" val="2654019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600" kern="0"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20</a:t>
            </a:fld>
            <a:endParaRPr lang="cs-CZ"/>
          </a:p>
        </p:txBody>
      </p:sp>
    </p:spTree>
    <p:extLst>
      <p:ext uri="{BB962C8B-B14F-4D97-AF65-F5344CB8AC3E}">
        <p14:creationId xmlns:p14="http://schemas.microsoft.com/office/powerpoint/2010/main" val="125952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a:t>
            </a:r>
            <a:r>
              <a:rPr lang="cs-CZ" dirty="0" err="1"/>
              <a:t>commonest</a:t>
            </a:r>
            <a:r>
              <a:rPr lang="cs-CZ" dirty="0"/>
              <a:t> </a:t>
            </a:r>
            <a:r>
              <a:rPr lang="cs-CZ" dirty="0" err="1"/>
              <a:t>form</a:t>
            </a:r>
            <a:r>
              <a:rPr lang="cs-CZ" dirty="0"/>
              <a:t> </a:t>
            </a:r>
            <a:r>
              <a:rPr lang="cs-CZ" dirty="0" err="1"/>
              <a:t>of</a:t>
            </a:r>
            <a:r>
              <a:rPr lang="cs-CZ" dirty="0"/>
              <a:t> </a:t>
            </a:r>
            <a:r>
              <a:rPr lang="cs-CZ" dirty="0" err="1"/>
              <a:t>hearth</a:t>
            </a:r>
            <a:r>
              <a:rPr lang="cs-CZ" dirty="0"/>
              <a:t> </a:t>
            </a:r>
            <a:r>
              <a:rPr lang="cs-CZ" dirty="0" err="1"/>
              <a:t>disese</a:t>
            </a:r>
            <a:r>
              <a:rPr lang="cs-CZ" dirty="0"/>
              <a:t> </a:t>
            </a:r>
            <a:r>
              <a:rPr lang="cs-CZ" dirty="0" err="1"/>
              <a:t>caused</a:t>
            </a:r>
            <a:r>
              <a:rPr lang="cs-CZ" dirty="0"/>
              <a:t> by </a:t>
            </a:r>
            <a:r>
              <a:rPr lang="cs-CZ" dirty="0" err="1"/>
              <a:t>Atheroma</a:t>
            </a:r>
            <a:r>
              <a:rPr lang="cs-CZ" dirty="0"/>
              <a:t> in </a:t>
            </a:r>
            <a:r>
              <a:rPr lang="cs-CZ" dirty="0" err="1"/>
              <a:t>the</a:t>
            </a:r>
            <a:r>
              <a:rPr lang="cs-CZ" dirty="0"/>
              <a:t> </a:t>
            </a:r>
            <a:r>
              <a:rPr lang="cs-CZ" dirty="0" err="1"/>
              <a:t>coronary</a:t>
            </a:r>
            <a:r>
              <a:rPr lang="cs-CZ" dirty="0"/>
              <a:t> </a:t>
            </a:r>
            <a:r>
              <a:rPr lang="cs-CZ" dirty="0" err="1"/>
              <a:t>artheries</a:t>
            </a:r>
            <a:r>
              <a:rPr lang="cs-CZ" dirty="0"/>
              <a:t>, </a:t>
            </a:r>
            <a:r>
              <a:rPr lang="cs-CZ" dirty="0" err="1"/>
              <a:t>complcated</a:t>
            </a:r>
            <a:r>
              <a:rPr lang="cs-CZ" dirty="0"/>
              <a:t> by </a:t>
            </a:r>
            <a:r>
              <a:rPr lang="cs-CZ" dirty="0" err="1"/>
              <a:t>trombosis</a:t>
            </a:r>
            <a:r>
              <a:rPr lang="cs-CZ" dirty="0"/>
              <a:t> on </a:t>
            </a:r>
            <a:r>
              <a:rPr lang="cs-CZ" dirty="0" err="1"/>
              <a:t>ruptered</a:t>
            </a:r>
            <a:r>
              <a:rPr lang="cs-CZ" dirty="0"/>
              <a:t> </a:t>
            </a:r>
            <a:r>
              <a:rPr lang="cs-CZ" dirty="0" err="1"/>
              <a:t>atheromatous</a:t>
            </a:r>
            <a:r>
              <a:rPr lang="cs-CZ" dirty="0"/>
              <a:t> </a:t>
            </a:r>
            <a:r>
              <a:rPr lang="cs-CZ" dirty="0" err="1"/>
              <a:t>plaque</a:t>
            </a:r>
            <a:endParaRPr lang="cs-CZ" dirty="0"/>
          </a:p>
        </p:txBody>
      </p:sp>
      <p:sp>
        <p:nvSpPr>
          <p:cNvPr id="4" name="Zástupný symbol pro číslo snímku 3"/>
          <p:cNvSpPr>
            <a:spLocks noGrp="1"/>
          </p:cNvSpPr>
          <p:nvPr>
            <p:ph type="sldNum" sz="quarter" idx="5"/>
          </p:nvPr>
        </p:nvSpPr>
        <p:spPr/>
        <p:txBody>
          <a:bodyPr/>
          <a:lstStyle/>
          <a:p>
            <a:fld id="{AC2C2F19-583B-445B-9507-341DB677D65D}" type="slidenum">
              <a:rPr lang="cs-CZ" smtClean="0"/>
              <a:t>2</a:t>
            </a:fld>
            <a:endParaRPr lang="cs-CZ"/>
          </a:p>
        </p:txBody>
      </p:sp>
    </p:spTree>
    <p:extLst>
      <p:ext uri="{BB962C8B-B14F-4D97-AF65-F5344CB8AC3E}">
        <p14:creationId xmlns:p14="http://schemas.microsoft.com/office/powerpoint/2010/main" val="379426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21</a:t>
            </a:fld>
            <a:endParaRPr lang="cs-CZ"/>
          </a:p>
        </p:txBody>
      </p:sp>
    </p:spTree>
    <p:extLst>
      <p:ext uri="{BB962C8B-B14F-4D97-AF65-F5344CB8AC3E}">
        <p14:creationId xmlns:p14="http://schemas.microsoft.com/office/powerpoint/2010/main" val="1920185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itchFamily="2" charset="2"/>
              <a:buNone/>
            </a:pPr>
            <a:endParaRPr lang="cs-CZ" sz="1600" kern="0"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22</a:t>
            </a:fld>
            <a:endParaRPr lang="cs-CZ"/>
          </a:p>
        </p:txBody>
      </p:sp>
    </p:spTree>
    <p:extLst>
      <p:ext uri="{BB962C8B-B14F-4D97-AF65-F5344CB8AC3E}">
        <p14:creationId xmlns:p14="http://schemas.microsoft.com/office/powerpoint/2010/main" val="903469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23</a:t>
            </a:fld>
            <a:endParaRPr lang="cs-CZ"/>
          </a:p>
        </p:txBody>
      </p:sp>
    </p:spTree>
    <p:extLst>
      <p:ext uri="{BB962C8B-B14F-4D97-AF65-F5344CB8AC3E}">
        <p14:creationId xmlns:p14="http://schemas.microsoft.com/office/powerpoint/2010/main" val="2289789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24</a:t>
            </a:fld>
            <a:endParaRPr lang="cs-CZ"/>
          </a:p>
        </p:txBody>
      </p:sp>
    </p:spTree>
    <p:extLst>
      <p:ext uri="{BB962C8B-B14F-4D97-AF65-F5344CB8AC3E}">
        <p14:creationId xmlns:p14="http://schemas.microsoft.com/office/powerpoint/2010/main" val="3137873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1"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25</a:t>
            </a:fld>
            <a:endParaRPr lang="cs-CZ"/>
          </a:p>
        </p:txBody>
      </p:sp>
    </p:spTree>
    <p:extLst>
      <p:ext uri="{BB962C8B-B14F-4D97-AF65-F5344CB8AC3E}">
        <p14:creationId xmlns:p14="http://schemas.microsoft.com/office/powerpoint/2010/main" val="17137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aseline="0"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26</a:t>
            </a:fld>
            <a:endParaRPr lang="cs-CZ"/>
          </a:p>
        </p:txBody>
      </p:sp>
    </p:spTree>
    <p:extLst>
      <p:ext uri="{BB962C8B-B14F-4D97-AF65-F5344CB8AC3E}">
        <p14:creationId xmlns:p14="http://schemas.microsoft.com/office/powerpoint/2010/main" val="4003023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MLC kináza /LCM – kináza </a:t>
            </a:r>
            <a:r>
              <a:rPr lang="cs-CZ" sz="1200" b="0" kern="1200" dirty="0">
                <a:solidFill>
                  <a:schemeClr val="tx1"/>
                </a:solidFill>
                <a:effectLst/>
                <a:latin typeface="+mn-lt"/>
                <a:ea typeface="+mn-ea"/>
                <a:cs typeface="+mn-cs"/>
              </a:rPr>
              <a:t>(používány oba pojmy) </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myosin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light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chain</a:t>
            </a:r>
            <a:r>
              <a:rPr lang="cs-CZ" sz="1200" kern="1200" baseline="0" dirty="0">
                <a:solidFill>
                  <a:schemeClr val="tx1"/>
                </a:solidFill>
                <a:effectLst/>
                <a:latin typeface="+mn-lt"/>
                <a:ea typeface="+mn-ea"/>
                <a:cs typeface="+mn-cs"/>
              </a:rPr>
              <a:t> kináza, která </a:t>
            </a:r>
            <a:r>
              <a:rPr lang="cs-CZ" sz="1200" kern="1200" baseline="0" dirty="0" err="1">
                <a:solidFill>
                  <a:schemeClr val="tx1"/>
                </a:solidFill>
                <a:effectLst/>
                <a:latin typeface="+mn-lt"/>
                <a:ea typeface="+mn-ea"/>
                <a:cs typeface="+mn-cs"/>
              </a:rPr>
              <a:t>fosforyluje</a:t>
            </a:r>
            <a:r>
              <a:rPr lang="cs-CZ" sz="1200" kern="1200" baseline="0" dirty="0">
                <a:solidFill>
                  <a:schemeClr val="tx1"/>
                </a:solidFill>
                <a:effectLst/>
                <a:latin typeface="+mn-lt"/>
                <a:ea typeface="+mn-ea"/>
                <a:cs typeface="+mn-cs"/>
              </a:rPr>
              <a:t> lehké řetězce </a:t>
            </a:r>
            <a:r>
              <a:rPr lang="cs-CZ" sz="1200" kern="1200" baseline="0" dirty="0" err="1">
                <a:solidFill>
                  <a:schemeClr val="tx1"/>
                </a:solidFill>
                <a:effectLst/>
                <a:latin typeface="+mn-lt"/>
                <a:ea typeface="+mn-ea"/>
                <a:cs typeface="+mn-cs"/>
              </a:rPr>
              <a:t>myosinu</a:t>
            </a:r>
            <a:r>
              <a:rPr lang="cs-CZ" sz="1200" kern="1200" baseline="0" dirty="0">
                <a:solidFill>
                  <a:schemeClr val="tx1"/>
                </a:solidFill>
                <a:effectLst/>
                <a:latin typeface="+mn-lt"/>
                <a:ea typeface="+mn-ea"/>
                <a:cs typeface="+mn-cs"/>
              </a:rPr>
              <a:t> a aktivuje tvorbu aktin-myozinových můstků, což je princip kontrakte hladkých svalů</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k-SK" altLang="cs-CZ" dirty="0">
              <a:latin typeface="Times New Roman" pitchFamily="18" charset="0"/>
            </a:endParaRPr>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28</a:t>
            </a:fld>
            <a:endParaRPr lang="cs-CZ"/>
          </a:p>
        </p:txBody>
      </p:sp>
    </p:spTree>
    <p:extLst>
      <p:ext uri="{BB962C8B-B14F-4D97-AF65-F5344CB8AC3E}">
        <p14:creationId xmlns:p14="http://schemas.microsoft.com/office/powerpoint/2010/main" val="545257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C2C2F19-583B-445B-9507-341DB677D65D}" type="slidenum">
              <a:rPr lang="cs-CZ" smtClean="0"/>
              <a:t>29</a:t>
            </a:fld>
            <a:endParaRPr lang="cs-CZ"/>
          </a:p>
        </p:txBody>
      </p:sp>
    </p:spTree>
    <p:extLst>
      <p:ext uri="{BB962C8B-B14F-4D97-AF65-F5344CB8AC3E}">
        <p14:creationId xmlns:p14="http://schemas.microsoft.com/office/powerpoint/2010/main" val="1913528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19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Tato skupina je velmi</a:t>
            </a:r>
            <a:r>
              <a:rPr lang="cs-CZ" baseline="0" dirty="0"/>
              <a:t> heterogenní.</a:t>
            </a:r>
          </a:p>
          <a:p>
            <a:r>
              <a:rPr lang="cs-CZ" baseline="0" dirty="0"/>
              <a:t>Mezi další  choroby patří hypertenze, chronické srdeční selhání (akutní, chronické ) – AP, IM, arytmie, ….</a:t>
            </a:r>
          </a:p>
          <a:p>
            <a:endParaRPr lang="cs-C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Calibri" panose="020F0502020204030204" pitchFamily="34" charset="0"/>
                <a:cs typeface="Calibri" panose="020F0502020204030204" pitchFamily="34" charset="0"/>
              </a:rPr>
              <a:t>Skupiny léčiv používané k léčbě ICHS nejsou specifické pouze pro léčbu ICHS,</a:t>
            </a:r>
            <a:r>
              <a:rPr lang="cs-CZ" sz="1200" baseline="0" dirty="0">
                <a:latin typeface="Calibri" panose="020F0502020204030204" pitchFamily="34" charset="0"/>
                <a:cs typeface="Calibri" panose="020F0502020204030204" pitchFamily="34" charset="0"/>
              </a:rPr>
              <a:t> používají se některé z nich i k léčbě hypertenze, srdečního selhání, arytmie atd.</a:t>
            </a:r>
            <a:endParaRPr lang="cs-CZ" sz="1200" dirty="0">
              <a:latin typeface="Calibri" panose="020F0502020204030204" pitchFamily="34" charset="0"/>
              <a:cs typeface="Calibri" panose="020F0502020204030204" pitchFamily="34" charset="0"/>
            </a:endParaRPr>
          </a:p>
          <a:p>
            <a:r>
              <a:rPr lang="cs-CZ" sz="1400" dirty="0"/>
              <a:t>anti-</a:t>
            </a:r>
            <a:r>
              <a:rPr lang="cs-CZ" sz="1400" dirty="0" err="1"/>
              <a:t>anginal</a:t>
            </a:r>
            <a:r>
              <a:rPr lang="cs-CZ" sz="1400" dirty="0"/>
              <a:t> </a:t>
            </a:r>
            <a:r>
              <a:rPr lang="cs-CZ" sz="1400" dirty="0" err="1"/>
              <a:t>drugs</a:t>
            </a:r>
            <a:r>
              <a:rPr lang="cs-CZ" sz="1400" dirty="0"/>
              <a:t> </a:t>
            </a:r>
            <a:r>
              <a:rPr lang="cs-CZ" dirty="0" err="1"/>
              <a:t>act</a:t>
            </a:r>
            <a:r>
              <a:rPr lang="cs-CZ" dirty="0"/>
              <a:t> </a:t>
            </a:r>
            <a:r>
              <a:rPr lang="cs-CZ" dirty="0" err="1"/>
              <a:t>indirectly</a:t>
            </a:r>
            <a:r>
              <a:rPr lang="cs-CZ" dirty="0"/>
              <a:t> by </a:t>
            </a:r>
            <a:r>
              <a:rPr lang="cs-CZ" dirty="0" err="1"/>
              <a:t>reducing</a:t>
            </a:r>
            <a:r>
              <a:rPr lang="cs-CZ" dirty="0"/>
              <a:t> </a:t>
            </a:r>
            <a:r>
              <a:rPr lang="cs-CZ" dirty="0" err="1"/>
              <a:t>cardiac</a:t>
            </a:r>
            <a:r>
              <a:rPr lang="cs-CZ" dirty="0"/>
              <a:t> </a:t>
            </a:r>
            <a:r>
              <a:rPr lang="cs-CZ" dirty="0" err="1"/>
              <a:t>work</a:t>
            </a:r>
            <a:endParaRPr lang="cs-CZ" dirty="0"/>
          </a:p>
          <a:p>
            <a:endParaRPr lang="cs-CZ" dirty="0"/>
          </a:p>
          <a:p>
            <a:r>
              <a:rPr lang="en-US" sz="1200" dirty="0">
                <a:latin typeface="Calibri" panose="020F0502020204030204" pitchFamily="34" charset="0"/>
                <a:cs typeface="Calibri" panose="020F0502020204030204" pitchFamily="34" charset="0"/>
              </a:rPr>
              <a:t>smooth muscle relaxation of coronary artery</a:t>
            </a:r>
            <a:r>
              <a:rPr lang="cs-CZ" sz="1200" dirty="0">
                <a:latin typeface="Calibri" panose="020F0502020204030204" pitchFamily="34" charset="0"/>
                <a:cs typeface="Calibri" panose="020F0502020204030204" pitchFamily="34" charset="0"/>
              </a:rPr>
              <a:t>, </a:t>
            </a:r>
            <a:r>
              <a:rPr lang="cs-CZ" sz="1200" dirty="0" err="1">
                <a:latin typeface="Calibri" panose="020F0502020204030204" pitchFamily="34" charset="0"/>
                <a:cs typeface="Calibri" panose="020F0502020204030204" pitchFamily="34" charset="0"/>
              </a:rPr>
              <a:t>reducing</a:t>
            </a:r>
            <a:r>
              <a:rPr lang="cs-CZ" sz="1200" dirty="0">
                <a:latin typeface="Calibri" panose="020F0502020204030204" pitchFamily="34" charset="0"/>
                <a:cs typeface="Calibri" panose="020F0502020204030204" pitchFamily="34" charset="0"/>
              </a:rPr>
              <a:t> </a:t>
            </a:r>
            <a:r>
              <a:rPr lang="cs-CZ" sz="1200" dirty="0" err="1">
                <a:latin typeface="Calibri" panose="020F0502020204030204" pitchFamily="34" charset="0"/>
                <a:cs typeface="Calibri" panose="020F0502020204030204" pitchFamily="34" charset="0"/>
              </a:rPr>
              <a:t>cardiac</a:t>
            </a:r>
            <a:r>
              <a:rPr lang="cs-CZ" sz="1200" dirty="0">
                <a:latin typeface="Calibri" panose="020F0502020204030204" pitchFamily="34" charset="0"/>
                <a:cs typeface="Calibri" panose="020F0502020204030204" pitchFamily="34" charset="0"/>
              </a:rPr>
              <a:t> </a:t>
            </a:r>
            <a:r>
              <a:rPr lang="cs-CZ" sz="1200" dirty="0" err="1">
                <a:latin typeface="Calibri" panose="020F0502020204030204" pitchFamily="34" charset="0"/>
                <a:cs typeface="Calibri" panose="020F0502020204030204" pitchFamily="34" charset="0"/>
              </a:rPr>
              <a:t>work</a:t>
            </a: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3</a:t>
            </a:fld>
            <a:endParaRPr lang="cs-CZ"/>
          </a:p>
        </p:txBody>
      </p:sp>
    </p:spTree>
    <p:extLst>
      <p:ext uri="{BB962C8B-B14F-4D97-AF65-F5344CB8AC3E}">
        <p14:creationId xmlns:p14="http://schemas.microsoft.com/office/powerpoint/2010/main" val="606122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53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C2C2F19-583B-445B-9507-341DB677D65D}" type="slidenum">
              <a:rPr lang="cs-CZ" smtClean="0"/>
              <a:t>33</a:t>
            </a:fld>
            <a:endParaRPr lang="cs-CZ"/>
          </a:p>
        </p:txBody>
      </p:sp>
    </p:spTree>
    <p:extLst>
      <p:ext uri="{BB962C8B-B14F-4D97-AF65-F5344CB8AC3E}">
        <p14:creationId xmlns:p14="http://schemas.microsoft.com/office/powerpoint/2010/main" val="1510844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a:solidFill>
                  <a:schemeClr val="tx1"/>
                </a:solidFill>
                <a:latin typeface="+mn-lt"/>
                <a:ea typeface="+mn-ea"/>
                <a:cs typeface="+mn-cs"/>
              </a:rPr>
              <a:t>cGMP</a:t>
            </a:r>
            <a:r>
              <a:rPr lang="cs-CZ" sz="1200" b="0" i="0" u="none" strike="noStrike" kern="1200" baseline="0" dirty="0">
                <a:solidFill>
                  <a:schemeClr val="tx1"/>
                </a:solidFill>
                <a:latin typeface="+mn-lt"/>
                <a:ea typeface="+mn-ea"/>
                <a:cs typeface="+mn-cs"/>
              </a:rPr>
              <a:t> je druhý posel v signální kaskádě </a:t>
            </a:r>
            <a:r>
              <a:rPr lang="cs-CZ" sz="1200" b="0" i="0" u="none" strike="noStrike" kern="1200" baseline="0" dirty="0" err="1">
                <a:solidFill>
                  <a:schemeClr val="tx1"/>
                </a:solidFill>
                <a:latin typeface="+mn-lt"/>
                <a:ea typeface="+mn-ea"/>
                <a:cs typeface="+mn-cs"/>
              </a:rPr>
              <a:t>guanylátcyklázových</a:t>
            </a:r>
            <a:r>
              <a:rPr lang="cs-CZ" sz="1200" b="0" i="0" u="none" strike="noStrike" kern="1200" baseline="0" dirty="0">
                <a:solidFill>
                  <a:schemeClr val="tx1"/>
                </a:solidFill>
                <a:latin typeface="+mn-lt"/>
                <a:ea typeface="+mn-ea"/>
                <a:cs typeface="+mn-cs"/>
              </a:rPr>
              <a:t> receptorů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34</a:t>
            </a:fld>
            <a:endParaRPr lang="cs-CZ"/>
          </a:p>
        </p:txBody>
      </p:sp>
    </p:spTree>
    <p:extLst>
      <p:ext uri="{BB962C8B-B14F-4D97-AF65-F5344CB8AC3E}">
        <p14:creationId xmlns:p14="http://schemas.microsoft.com/office/powerpoint/2010/main" val="782695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BHP = benigní </a:t>
            </a:r>
            <a:r>
              <a:rPr lang="cs-CZ" sz="1200" b="0" i="0" u="none" strike="noStrike" kern="1200" baseline="0" dirty="0" err="1">
                <a:solidFill>
                  <a:schemeClr val="tx1"/>
                </a:solidFill>
                <a:latin typeface="+mn-lt"/>
                <a:ea typeface="+mn-ea"/>
                <a:cs typeface="+mn-cs"/>
              </a:rPr>
              <a:t>hyperplázie</a:t>
            </a:r>
            <a:r>
              <a:rPr lang="cs-CZ" sz="1200" b="0" i="0" u="none" strike="noStrike" kern="1200" baseline="0" dirty="0">
                <a:solidFill>
                  <a:schemeClr val="tx1"/>
                </a:solidFill>
                <a:latin typeface="+mn-lt"/>
                <a:ea typeface="+mn-ea"/>
                <a:cs typeface="+mn-cs"/>
              </a:rPr>
              <a:t> prostaty</a:t>
            </a:r>
          </a:p>
          <a:p>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endParaRPr lang="cs-CZ" sz="1200" b="0"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35</a:t>
            </a:fld>
            <a:endParaRPr lang="cs-CZ"/>
          </a:p>
        </p:txBody>
      </p:sp>
    </p:spTree>
    <p:extLst>
      <p:ext uri="{BB962C8B-B14F-4D97-AF65-F5344CB8AC3E}">
        <p14:creationId xmlns:p14="http://schemas.microsoft.com/office/powerpoint/2010/main" val="4102524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a:solidFill>
                  <a:schemeClr val="tx1"/>
                </a:solidFill>
                <a:effectLst/>
                <a:latin typeface="+mn-lt"/>
                <a:ea typeface="+mn-ea"/>
                <a:cs typeface="+mn-cs"/>
              </a:rPr>
              <a:t>Priapismus</a:t>
            </a:r>
            <a:r>
              <a:rPr lang="cs-CZ" sz="1200" b="1" i="0" kern="1200" baseline="0" dirty="0">
                <a:solidFill>
                  <a:schemeClr val="tx1"/>
                </a:solidFill>
                <a:effectLst/>
                <a:latin typeface="+mn-lt"/>
                <a:ea typeface="+mn-ea"/>
                <a:cs typeface="+mn-cs"/>
              </a:rPr>
              <a:t> = </a:t>
            </a:r>
            <a:r>
              <a:rPr lang="cs-CZ" sz="1200" b="1" dirty="0">
                <a:latin typeface="Calibri" panose="020F0502020204030204" pitchFamily="34" charset="0"/>
                <a:cs typeface="Calibri" panose="020F0502020204030204" pitchFamily="34" charset="0"/>
              </a:rPr>
              <a:t>(dlouhotrvající a neustupující erekce)</a:t>
            </a:r>
            <a:endParaRPr lang="cs-CZ" b="1" dirty="0">
              <a:latin typeface="Calibri" panose="020F0502020204030204" pitchFamily="34" charset="0"/>
              <a:cs typeface="Calibri" panose="020F050202020403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36</a:t>
            </a:fld>
            <a:endParaRPr lang="cs-CZ"/>
          </a:p>
        </p:txBody>
      </p:sp>
    </p:spTree>
    <p:extLst>
      <p:ext uri="{BB962C8B-B14F-4D97-AF65-F5344CB8AC3E}">
        <p14:creationId xmlns:p14="http://schemas.microsoft.com/office/powerpoint/2010/main" val="650484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Under normal conditions, endothelin-1 binding of ET-A or ET-B receptors causes </a:t>
            </a:r>
            <a:r>
              <a:rPr lang="en-US" sz="1200" b="0" i="0" u="none" strike="noStrike" kern="1200" dirty="0">
                <a:solidFill>
                  <a:schemeClr val="tx1"/>
                </a:solidFill>
                <a:effectLst/>
                <a:latin typeface="+mn-lt"/>
                <a:ea typeface="+mn-ea"/>
                <a:cs typeface="+mn-cs"/>
                <a:hlinkClick r:id="rId3" tooltip="Pulmonary vascular resistance"/>
              </a:rPr>
              <a:t>constriction of the pulmonary blood vessels</a:t>
            </a:r>
            <a:r>
              <a:rPr lang="en-US" sz="1200" b="0" i="0" kern="1200" dirty="0">
                <a:solidFill>
                  <a:schemeClr val="tx1"/>
                </a:solidFill>
                <a:effectLst/>
                <a:latin typeface="+mn-lt"/>
                <a:ea typeface="+mn-ea"/>
                <a:cs typeface="+mn-cs"/>
              </a:rPr>
              <a:t>. By blocking this interaction, </a:t>
            </a:r>
            <a:r>
              <a:rPr lang="en-US" sz="1200" b="0" i="0" kern="1200" dirty="0" err="1">
                <a:solidFill>
                  <a:schemeClr val="tx1"/>
                </a:solidFill>
                <a:effectLst/>
                <a:latin typeface="+mn-lt"/>
                <a:ea typeface="+mn-ea"/>
                <a:cs typeface="+mn-cs"/>
              </a:rPr>
              <a:t>bosentan</a:t>
            </a:r>
            <a:r>
              <a:rPr lang="en-US" sz="1200" b="0" i="0" kern="1200" dirty="0">
                <a:solidFill>
                  <a:schemeClr val="tx1"/>
                </a:solidFill>
                <a:effectLst/>
                <a:latin typeface="+mn-lt"/>
                <a:ea typeface="+mn-ea"/>
                <a:cs typeface="+mn-cs"/>
              </a:rPr>
              <a:t> decreases pulmonary vascular resistance. </a:t>
            </a:r>
            <a:r>
              <a:rPr lang="en-US" sz="1200" b="0" i="0" kern="1200" dirty="0" err="1">
                <a:solidFill>
                  <a:schemeClr val="tx1"/>
                </a:solidFill>
                <a:effectLst/>
                <a:latin typeface="+mn-lt"/>
                <a:ea typeface="+mn-ea"/>
                <a:cs typeface="+mn-cs"/>
              </a:rPr>
              <a:t>Bosentan</a:t>
            </a:r>
            <a:r>
              <a:rPr lang="en-US" sz="1200" b="0" i="0" kern="1200" dirty="0">
                <a:solidFill>
                  <a:schemeClr val="tx1"/>
                </a:solidFill>
                <a:effectLst/>
                <a:latin typeface="+mn-lt"/>
                <a:ea typeface="+mn-ea"/>
                <a:cs typeface="+mn-cs"/>
              </a:rPr>
              <a:t> has a slightly higher affinity for ET-A than ET-B</a:t>
            </a:r>
            <a:endParaRPr lang="cs-CZ" sz="1200" b="0" i="0" kern="1200" dirty="0">
              <a:solidFill>
                <a:schemeClr val="tx1"/>
              </a:solidFill>
              <a:effectLst/>
              <a:latin typeface="+mn-lt"/>
              <a:ea typeface="+mn-ea"/>
              <a:cs typeface="+mn-cs"/>
            </a:endParaRPr>
          </a:p>
          <a:p>
            <a:pPr eaLnBrk="1" hangingPunct="1"/>
            <a:endParaRPr lang="cs-CZ" sz="1200" b="0" i="0" kern="1200" dirty="0">
              <a:solidFill>
                <a:schemeClr val="tx1"/>
              </a:solidFill>
              <a:effectLst/>
              <a:latin typeface="+mn-lt"/>
              <a:ea typeface="+mn-ea"/>
              <a:cs typeface="+mn-cs"/>
            </a:endParaRPr>
          </a:p>
          <a:p>
            <a:pPr eaLnBrk="1" hangingPunct="1"/>
            <a:endParaRPr lang="cs-CZ" dirty="0"/>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37</a:t>
            </a:fld>
            <a:endParaRPr lang="cs-CZ"/>
          </a:p>
        </p:txBody>
      </p:sp>
    </p:spTree>
    <p:extLst>
      <p:ext uri="{BB962C8B-B14F-4D97-AF65-F5344CB8AC3E}">
        <p14:creationId xmlns:p14="http://schemas.microsoft.com/office/powerpoint/2010/main" val="3922468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Prostacyklin</a:t>
            </a:r>
            <a:r>
              <a:rPr lang="cs-CZ" sz="1200" kern="1200" dirty="0">
                <a:solidFill>
                  <a:schemeClr val="tx1"/>
                </a:solidFill>
                <a:effectLst/>
                <a:latin typeface="+mn-lt"/>
                <a:ea typeface="+mn-ea"/>
                <a:cs typeface="+mn-cs"/>
              </a:rPr>
              <a:t> je endogenní prostaglandin, který má kromě </a:t>
            </a:r>
            <a:r>
              <a:rPr lang="cs-CZ" sz="1200" kern="1200" dirty="0" err="1">
                <a:solidFill>
                  <a:schemeClr val="tx1"/>
                </a:solidFill>
                <a:effectLst/>
                <a:latin typeface="+mn-lt"/>
                <a:ea typeface="+mn-ea"/>
                <a:cs typeface="+mn-cs"/>
              </a:rPr>
              <a:t>vazodilatačního</a:t>
            </a:r>
            <a:r>
              <a:rPr lang="cs-CZ" sz="1200" kern="1200" dirty="0">
                <a:solidFill>
                  <a:schemeClr val="tx1"/>
                </a:solidFill>
                <a:effectLst/>
                <a:latin typeface="+mn-lt"/>
                <a:ea typeface="+mn-ea"/>
                <a:cs typeface="+mn-cs"/>
              </a:rPr>
              <a:t> účinku také </a:t>
            </a:r>
            <a:r>
              <a:rPr lang="cs-CZ" sz="1200" kern="1200" dirty="0" err="1">
                <a:solidFill>
                  <a:schemeClr val="tx1"/>
                </a:solidFill>
                <a:effectLst/>
                <a:latin typeface="+mn-lt"/>
                <a:ea typeface="+mn-ea"/>
                <a:cs typeface="+mn-cs"/>
              </a:rPr>
              <a:t>cytoprotektivní</a:t>
            </a:r>
            <a:r>
              <a:rPr lang="cs-CZ" sz="1200" kern="1200" dirty="0">
                <a:solidFill>
                  <a:schemeClr val="tx1"/>
                </a:solidFill>
                <a:effectLst/>
                <a:latin typeface="+mn-lt"/>
                <a:ea typeface="+mn-ea"/>
                <a:cs typeface="+mn-cs"/>
              </a:rPr>
              <a:t> vliv, snižuje adhezi leukocytů k cévní stěně, inhibuje agregaci destiček, snižuje tvorbu a sekreci </a:t>
            </a:r>
            <a:r>
              <a:rPr lang="cs-CZ" sz="1200" kern="1200" dirty="0" err="1">
                <a:solidFill>
                  <a:schemeClr val="tx1"/>
                </a:solidFill>
                <a:effectLst/>
                <a:latin typeface="+mn-lt"/>
                <a:ea typeface="+mn-ea"/>
                <a:cs typeface="+mn-cs"/>
              </a:rPr>
              <a:t>endotelinu</a:t>
            </a:r>
            <a:r>
              <a:rPr lang="cs-CZ" sz="1200" kern="1200" dirty="0">
                <a:solidFill>
                  <a:schemeClr val="tx1"/>
                </a:solidFill>
                <a:effectLst/>
                <a:latin typeface="+mn-lt"/>
                <a:ea typeface="+mn-ea"/>
                <a:cs typeface="+mn-cs"/>
              </a:rPr>
              <a:t> a vede k inhibici migrace a proliferace buněk.</a:t>
            </a:r>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38</a:t>
            </a:fld>
            <a:endParaRPr lang="cs-CZ"/>
          </a:p>
        </p:txBody>
      </p:sp>
    </p:spTree>
    <p:extLst>
      <p:ext uri="{BB962C8B-B14F-4D97-AF65-F5344CB8AC3E}">
        <p14:creationId xmlns:p14="http://schemas.microsoft.com/office/powerpoint/2010/main" val="2669443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Back</a:t>
            </a:r>
            <a:r>
              <a:rPr lang="cs-CZ" dirty="0"/>
              <a:t> to </a:t>
            </a:r>
            <a:r>
              <a:rPr lang="cs-CZ" dirty="0" err="1"/>
              <a:t>previuos</a:t>
            </a:r>
            <a:r>
              <a:rPr lang="cs-CZ" dirty="0"/>
              <a:t> </a:t>
            </a:r>
            <a:r>
              <a:rPr lang="cs-CZ" dirty="0" err="1"/>
              <a:t>slides</a:t>
            </a:r>
            <a:r>
              <a:rPr lang="cs-CZ" dirty="0"/>
              <a:t> – cíle farmakoterapie ICHS</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143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Clr>
                <a:schemeClr val="tx1"/>
              </a:buClr>
              <a:defRPr/>
            </a:pPr>
            <a:r>
              <a:rPr lang="cs-CZ" b="1" dirty="0" err="1">
                <a:latin typeface="Book Antiqua" pitchFamily="18" charset="0"/>
              </a:rPr>
              <a:t>Competitive</a:t>
            </a:r>
            <a:r>
              <a:rPr lang="cs-CZ" b="1" dirty="0">
                <a:latin typeface="Book Antiqua" pitchFamily="18" charset="0"/>
              </a:rPr>
              <a:t> </a:t>
            </a:r>
            <a:r>
              <a:rPr lang="cs-CZ" b="1" dirty="0" err="1">
                <a:latin typeface="Book Antiqua" pitchFamily="18" charset="0"/>
              </a:rPr>
              <a:t>antagonists</a:t>
            </a:r>
            <a:r>
              <a:rPr lang="cs-CZ" dirty="0">
                <a:latin typeface="Book Antiqua" pitchFamily="18" charset="0"/>
              </a:rPr>
              <a:t> (</a:t>
            </a:r>
            <a:r>
              <a:rPr lang="cs-CZ" dirty="0" err="1">
                <a:latin typeface="Book Antiqua" pitchFamily="18" charset="0"/>
              </a:rPr>
              <a:t>intrinsic</a:t>
            </a:r>
            <a:r>
              <a:rPr lang="cs-CZ" dirty="0">
                <a:latin typeface="Book Antiqua" pitchFamily="18" charset="0"/>
              </a:rPr>
              <a:t> </a:t>
            </a:r>
            <a:r>
              <a:rPr lang="cs-CZ" dirty="0" err="1">
                <a:latin typeface="Book Antiqua" pitchFamily="18" charset="0"/>
              </a:rPr>
              <a:t>activity</a:t>
            </a:r>
            <a:r>
              <a:rPr lang="cs-CZ" dirty="0">
                <a:latin typeface="Book Antiqua" pitchFamily="18" charset="0"/>
              </a:rPr>
              <a:t> = 0) </a:t>
            </a:r>
            <a:r>
              <a:rPr lang="cs-CZ" dirty="0" err="1">
                <a:latin typeface="Book Antiqua" pitchFamily="18" charset="0"/>
              </a:rPr>
              <a:t>or</a:t>
            </a:r>
            <a:r>
              <a:rPr lang="cs-CZ" dirty="0">
                <a:latin typeface="Book Antiqua" pitchFamily="18" charset="0"/>
              </a:rPr>
              <a:t> </a:t>
            </a:r>
            <a:r>
              <a:rPr lang="cs-CZ" b="1" dirty="0" err="1">
                <a:latin typeface="Book Antiqua" pitchFamily="18" charset="0"/>
              </a:rPr>
              <a:t>partial</a:t>
            </a:r>
            <a:r>
              <a:rPr lang="cs-CZ" b="1" dirty="0">
                <a:latin typeface="Book Antiqua" pitchFamily="18" charset="0"/>
              </a:rPr>
              <a:t> </a:t>
            </a:r>
            <a:r>
              <a:rPr lang="cs-CZ" b="1" dirty="0" err="1">
                <a:latin typeface="Book Antiqua" pitchFamily="18" charset="0"/>
              </a:rPr>
              <a:t>agonists</a:t>
            </a:r>
            <a:r>
              <a:rPr lang="cs-CZ" dirty="0">
                <a:latin typeface="Book Antiqua" pitchFamily="18" charset="0"/>
              </a:rPr>
              <a:t> (ISA - </a:t>
            </a:r>
            <a:r>
              <a:rPr lang="cs-CZ" dirty="0" err="1">
                <a:latin typeface="Book Antiqua" pitchFamily="18" charset="0"/>
              </a:rPr>
              <a:t>intrinsic</a:t>
            </a:r>
            <a:r>
              <a:rPr lang="cs-CZ" dirty="0">
                <a:latin typeface="Book Antiqua" pitchFamily="18" charset="0"/>
              </a:rPr>
              <a:t> </a:t>
            </a:r>
            <a:r>
              <a:rPr lang="cs-CZ" dirty="0" err="1">
                <a:latin typeface="Book Antiqua" pitchFamily="18" charset="0"/>
              </a:rPr>
              <a:t>sympathomimetic</a:t>
            </a:r>
            <a:r>
              <a:rPr lang="cs-CZ" dirty="0">
                <a:latin typeface="Book Antiqua" pitchFamily="18" charset="0"/>
              </a:rPr>
              <a:t> </a:t>
            </a:r>
            <a:r>
              <a:rPr lang="cs-CZ" dirty="0" err="1">
                <a:latin typeface="Book Antiqua" pitchFamily="18" charset="0"/>
              </a:rPr>
              <a:t>activity</a:t>
            </a:r>
            <a:r>
              <a:rPr lang="cs-CZ" dirty="0">
                <a:latin typeface="Book Antiqua" pitchFamily="18" charset="0"/>
              </a:rPr>
              <a:t>)  </a:t>
            </a:r>
          </a:p>
          <a:p>
            <a:pPr>
              <a:buClr>
                <a:schemeClr val="tx1"/>
              </a:buClr>
              <a:defRPr/>
            </a:pPr>
            <a:endParaRPr lang="cs-CZ" dirty="0">
              <a:latin typeface="Book Antiqua" pitchFamily="18" charset="0"/>
            </a:endParaRPr>
          </a:p>
          <a:p>
            <a:pPr>
              <a:buClr>
                <a:schemeClr val="tx1"/>
              </a:buClr>
              <a:defRPr/>
            </a:pPr>
            <a:r>
              <a:rPr lang="cs-CZ" b="1" dirty="0">
                <a:latin typeface="Book Antiqua" pitchFamily="18" charset="0"/>
              </a:rPr>
              <a:t>Non-</a:t>
            </a:r>
            <a:r>
              <a:rPr lang="cs-CZ" b="1" dirty="0" err="1">
                <a:latin typeface="Book Antiqua" pitchFamily="18" charset="0"/>
              </a:rPr>
              <a:t>selective</a:t>
            </a:r>
            <a:r>
              <a:rPr lang="cs-CZ" b="1" dirty="0">
                <a:latin typeface="Book Antiqua" pitchFamily="18" charset="0"/>
              </a:rPr>
              <a:t> </a:t>
            </a:r>
            <a:r>
              <a:rPr lang="cs-CZ" i="1" dirty="0">
                <a:latin typeface="Book Antiqua" pitchFamily="18" charset="0"/>
              </a:rPr>
              <a:t> </a:t>
            </a:r>
            <a:r>
              <a:rPr lang="cs-CZ" dirty="0" err="1">
                <a:latin typeface="Book Antiqua" pitchFamily="18" charset="0"/>
              </a:rPr>
              <a:t>or</a:t>
            </a:r>
            <a:r>
              <a:rPr lang="cs-CZ" dirty="0">
                <a:latin typeface="Book Antiqua" pitchFamily="18" charset="0"/>
              </a:rPr>
              <a:t> </a:t>
            </a:r>
            <a:r>
              <a:rPr lang="cs-CZ" b="1" dirty="0" err="1">
                <a:latin typeface="Book Antiqua" pitchFamily="18" charset="0"/>
              </a:rPr>
              <a:t>cardioselective</a:t>
            </a:r>
            <a:r>
              <a:rPr lang="cs-CZ" i="1" dirty="0">
                <a:latin typeface="Book Antiqua" pitchFamily="18" charset="0"/>
              </a:rPr>
              <a:t> </a:t>
            </a:r>
            <a:r>
              <a:rPr lang="cs-CZ" dirty="0">
                <a:latin typeface="Book Antiqua" pitchFamily="18" charset="0"/>
              </a:rPr>
              <a:t>(</a:t>
            </a:r>
            <a:r>
              <a:rPr lang="cs-CZ" dirty="0" err="1">
                <a:latin typeface="Book Antiqua" pitchFamily="18" charset="0"/>
              </a:rPr>
              <a:t>primary</a:t>
            </a:r>
            <a:r>
              <a:rPr lang="cs-CZ" dirty="0">
                <a:latin typeface="Book Antiqua" pitchFamily="18" charset="0"/>
              </a:rPr>
              <a:t> </a:t>
            </a:r>
            <a:r>
              <a:rPr lang="cs-CZ" dirty="0" err="1">
                <a:latin typeface="Book Antiqua" pitchFamily="18" charset="0"/>
              </a:rPr>
              <a:t>blocs</a:t>
            </a:r>
            <a:r>
              <a:rPr lang="cs-CZ" dirty="0">
                <a:latin typeface="Book Antiqua" pitchFamily="18" charset="0"/>
              </a:rPr>
              <a:t> </a:t>
            </a:r>
            <a:r>
              <a:rPr lang="cs-CZ" dirty="0" err="1">
                <a:latin typeface="Book Antiqua" pitchFamily="18" charset="0"/>
              </a:rPr>
              <a:t>of</a:t>
            </a:r>
            <a:r>
              <a:rPr lang="cs-CZ" dirty="0">
                <a:latin typeface="Book Antiqua" pitchFamily="18" charset="0"/>
              </a:rPr>
              <a:t> b</a:t>
            </a:r>
            <a:r>
              <a:rPr lang="cs-CZ" baseline="-25000" dirty="0">
                <a:latin typeface="Book Antiqua" pitchFamily="18" charset="0"/>
              </a:rPr>
              <a:t>1</a:t>
            </a:r>
            <a:r>
              <a:rPr lang="cs-CZ" dirty="0">
                <a:latin typeface="Book Antiqua" pitchFamily="18" charset="0"/>
              </a:rPr>
              <a:t> </a:t>
            </a:r>
            <a:r>
              <a:rPr lang="cs-CZ" dirty="0" err="1">
                <a:latin typeface="Book Antiqua" pitchFamily="18" charset="0"/>
              </a:rPr>
              <a:t>receptors</a:t>
            </a:r>
            <a:r>
              <a:rPr lang="cs-CZ" dirty="0">
                <a:latin typeface="Book Antiqua" pitchFamily="18" charset="0"/>
              </a:rPr>
              <a:t>)</a:t>
            </a:r>
          </a:p>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41</a:t>
            </a:fld>
            <a:endParaRPr lang="cs-CZ"/>
          </a:p>
        </p:txBody>
      </p:sp>
    </p:spTree>
    <p:extLst>
      <p:ext uri="{BB962C8B-B14F-4D97-AF65-F5344CB8AC3E}">
        <p14:creationId xmlns:p14="http://schemas.microsoft.com/office/powerpoint/2010/main" val="3670317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42</a:t>
            </a:fld>
            <a:endParaRPr lang="cs-CZ"/>
          </a:p>
        </p:txBody>
      </p:sp>
    </p:spTree>
    <p:extLst>
      <p:ext uri="{BB962C8B-B14F-4D97-AF65-F5344CB8AC3E}">
        <p14:creationId xmlns:p14="http://schemas.microsoft.com/office/powerpoint/2010/main" val="234595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Calibri" panose="020F0502020204030204" pitchFamily="34" charset="0"/>
                <a:cs typeface="Calibri" panose="020F0502020204030204" pitchFamily="34" charset="0"/>
              </a:rPr>
              <a:t>STK = systolický krevní tlak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Calibri" panose="020F0502020204030204" pitchFamily="34" charset="0"/>
              </a:rPr>
              <a:t>SCORE =  </a:t>
            </a:r>
            <a:r>
              <a:rPr lang="cs-CZ" sz="1200" dirty="0" err="1">
                <a:latin typeface="Calibri" panose="020F0502020204030204" pitchFamily="34" charset="0"/>
              </a:rPr>
              <a:t>systematic</a:t>
            </a:r>
            <a:r>
              <a:rPr lang="cs-CZ" sz="1200" dirty="0">
                <a:latin typeface="Calibri" panose="020F0502020204030204" pitchFamily="34" charset="0"/>
              </a:rPr>
              <a:t> </a:t>
            </a:r>
            <a:r>
              <a:rPr lang="cs-CZ" sz="1200" dirty="0" err="1">
                <a:latin typeface="Calibri" panose="020F0502020204030204" pitchFamily="34" charset="0"/>
              </a:rPr>
              <a:t>coronary</a:t>
            </a:r>
            <a:r>
              <a:rPr lang="cs-CZ" sz="1200" dirty="0">
                <a:latin typeface="Calibri" panose="020F0502020204030204" pitchFamily="34" charset="0"/>
              </a:rPr>
              <a:t> risk </a:t>
            </a:r>
            <a:r>
              <a:rPr lang="cs-CZ" sz="1200" dirty="0" err="1">
                <a:latin typeface="Calibri" panose="020F0502020204030204" pitchFamily="34" charset="0"/>
              </a:rPr>
              <a:t>estimation</a:t>
            </a:r>
            <a:endParaRPr lang="cs-CZ"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latin typeface="Calibri" panose="020F0502020204030204" pitchFamily="34" charset="0"/>
              </a:rPr>
              <a:t>Podrobněji budou mít na cvičení</a:t>
            </a: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a:t>
            </a:fld>
            <a:endParaRPr lang="cs-CZ"/>
          </a:p>
        </p:txBody>
      </p:sp>
    </p:spTree>
    <p:extLst>
      <p:ext uri="{BB962C8B-B14F-4D97-AF65-F5344CB8AC3E}">
        <p14:creationId xmlns:p14="http://schemas.microsoft.com/office/powerpoint/2010/main" val="1471416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43</a:t>
            </a:fld>
            <a:endParaRPr lang="cs-CZ"/>
          </a:p>
        </p:txBody>
      </p:sp>
    </p:spTree>
    <p:extLst>
      <p:ext uri="{BB962C8B-B14F-4D97-AF65-F5344CB8AC3E}">
        <p14:creationId xmlns:p14="http://schemas.microsoft.com/office/powerpoint/2010/main" val="3004830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44</a:t>
            </a:fld>
            <a:endParaRPr lang="cs-CZ"/>
          </a:p>
        </p:txBody>
      </p:sp>
    </p:spTree>
    <p:extLst>
      <p:ext uri="{BB962C8B-B14F-4D97-AF65-F5344CB8AC3E}">
        <p14:creationId xmlns:p14="http://schemas.microsoft.com/office/powerpoint/2010/main" val="2667546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Bylo zjištěno, že AUC lipofilních</a:t>
            </a:r>
            <a:r>
              <a:rPr lang="cs-CZ" baseline="0" dirty="0"/>
              <a:t> betablokátorů se liší u rychlých a pomalých </a:t>
            </a:r>
            <a:r>
              <a:rPr lang="cs-CZ" baseline="0" dirty="0" err="1"/>
              <a:t>metabolizérů</a:t>
            </a:r>
            <a:r>
              <a:rPr lang="cs-CZ" baseline="0" dirty="0"/>
              <a:t> 10-30 násobně. </a:t>
            </a:r>
          </a:p>
          <a:p>
            <a:r>
              <a:rPr lang="cs-CZ" baseline="0" dirty="0"/>
              <a:t>Např, </a:t>
            </a:r>
            <a:r>
              <a:rPr lang="cs-CZ" baseline="0" dirty="0" err="1"/>
              <a:t>metoprolol</a:t>
            </a:r>
            <a:r>
              <a:rPr lang="cs-CZ" baseline="0" dirty="0"/>
              <a:t> má plazmatický poločas u pomalých </a:t>
            </a:r>
            <a:r>
              <a:rPr lang="cs-CZ" baseline="0" dirty="0" err="1"/>
              <a:t>metabolizérů</a:t>
            </a:r>
            <a:r>
              <a:rPr lang="cs-CZ" baseline="0" dirty="0"/>
              <a:t> víc než 10 hodin, u středních a rychlých (většinová populace) 3-5 hodin, u velmi rychlých  jen 2 hodiny. </a:t>
            </a: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45</a:t>
            </a:fld>
            <a:endParaRPr lang="cs-CZ"/>
          </a:p>
        </p:txBody>
      </p:sp>
    </p:spTree>
    <p:extLst>
      <p:ext uri="{BB962C8B-B14F-4D97-AF65-F5344CB8AC3E}">
        <p14:creationId xmlns:p14="http://schemas.microsoft.com/office/powerpoint/2010/main" val="3971673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46</a:t>
            </a:fld>
            <a:endParaRPr lang="cs-CZ"/>
          </a:p>
        </p:txBody>
      </p:sp>
    </p:spTree>
    <p:extLst>
      <p:ext uri="{BB962C8B-B14F-4D97-AF65-F5344CB8AC3E}">
        <p14:creationId xmlns:p14="http://schemas.microsoft.com/office/powerpoint/2010/main" val="2157638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47</a:t>
            </a:fld>
            <a:endParaRPr lang="cs-CZ"/>
          </a:p>
        </p:txBody>
      </p:sp>
    </p:spTree>
    <p:extLst>
      <p:ext uri="{BB962C8B-B14F-4D97-AF65-F5344CB8AC3E}">
        <p14:creationId xmlns:p14="http://schemas.microsoft.com/office/powerpoint/2010/main" val="1026756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10000"/>
              </a:lnSpc>
            </a:pPr>
            <a:endParaRPr lang="cs-CZ" sz="1600"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48</a:t>
            </a:fld>
            <a:endParaRPr lang="cs-CZ"/>
          </a:p>
        </p:txBody>
      </p:sp>
    </p:spTree>
    <p:extLst>
      <p:ext uri="{BB962C8B-B14F-4D97-AF65-F5344CB8AC3E}">
        <p14:creationId xmlns:p14="http://schemas.microsoft.com/office/powerpoint/2010/main" val="1356505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pPr>
            <a:endParaRPr lang="cs-CZ" sz="1200" b="1" u="sng" dirty="0">
              <a:latin typeface="Calibri" panose="020F0502020204030204" pitchFamily="34" charset="0"/>
            </a:endParaRPr>
          </a:p>
          <a:p>
            <a:pPr>
              <a:spcBef>
                <a:spcPts val="0"/>
              </a:spcBef>
            </a:pPr>
            <a:endParaRPr lang="cs-CZ" sz="1200" b="1" u="sng" dirty="0">
              <a:latin typeface="Calibri" panose="020F0502020204030204" pitchFamily="34" charset="0"/>
            </a:endParaRPr>
          </a:p>
          <a:p>
            <a:pPr>
              <a:spcBef>
                <a:spcPts val="0"/>
              </a:spcBef>
            </a:pPr>
            <a:endParaRPr lang="cs-CZ" sz="1200" dirty="0">
              <a:latin typeface="Calibri" panose="020F0502020204030204" pitchFamily="34" charset="0"/>
            </a:endParaRPr>
          </a:p>
          <a:p>
            <a:endParaRPr lang="cs-CZ" b="1"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49</a:t>
            </a:fld>
            <a:endParaRPr lang="cs-CZ"/>
          </a:p>
        </p:txBody>
      </p:sp>
    </p:spTree>
    <p:extLst>
      <p:ext uri="{BB962C8B-B14F-4D97-AF65-F5344CB8AC3E}">
        <p14:creationId xmlns:p14="http://schemas.microsoft.com/office/powerpoint/2010/main" val="657343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pPr>
            <a:endParaRPr lang="cs-CZ" sz="1200" b="1" u="sng" dirty="0">
              <a:latin typeface="Calibri" panose="020F0502020204030204" pitchFamily="34" charset="0"/>
            </a:endParaRPr>
          </a:p>
          <a:p>
            <a:pPr>
              <a:spcBef>
                <a:spcPts val="0"/>
              </a:spcBef>
            </a:pPr>
            <a:endParaRPr lang="cs-CZ" sz="1200" b="1" u="sng" dirty="0">
              <a:latin typeface="Calibri" panose="020F0502020204030204" pitchFamily="34" charset="0"/>
            </a:endParaRPr>
          </a:p>
          <a:p>
            <a:pPr>
              <a:spcBef>
                <a:spcPts val="0"/>
              </a:spcBef>
            </a:pPr>
            <a:endParaRPr lang="cs-CZ" sz="1200" dirty="0">
              <a:latin typeface="Calibri" panose="020F0502020204030204" pitchFamily="34" charset="0"/>
            </a:endParaRPr>
          </a:p>
          <a:p>
            <a:endParaRPr lang="cs-CZ" b="1"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50</a:t>
            </a:fld>
            <a:endParaRPr lang="cs-CZ"/>
          </a:p>
        </p:txBody>
      </p:sp>
    </p:spTree>
    <p:extLst>
      <p:ext uri="{BB962C8B-B14F-4D97-AF65-F5344CB8AC3E}">
        <p14:creationId xmlns:p14="http://schemas.microsoft.com/office/powerpoint/2010/main" val="1692256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Bef>
                <a:spcPts val="0"/>
              </a:spcBef>
            </a:pPr>
            <a:endParaRPr lang="cs-CZ" sz="1200" b="1" u="sng" dirty="0">
              <a:latin typeface="Calibri" panose="020F0502020204030204" pitchFamily="34" charset="0"/>
            </a:endParaRPr>
          </a:p>
          <a:p>
            <a:pPr>
              <a:spcBef>
                <a:spcPts val="0"/>
              </a:spcBef>
            </a:pPr>
            <a:endParaRPr lang="cs-CZ" sz="1200" dirty="0">
              <a:latin typeface="Calibri" panose="020F0502020204030204" pitchFamily="34" charset="0"/>
            </a:endParaRPr>
          </a:p>
          <a:p>
            <a:endParaRPr lang="cs-CZ" b="1"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51</a:t>
            </a:fld>
            <a:endParaRPr lang="cs-CZ"/>
          </a:p>
        </p:txBody>
      </p:sp>
    </p:spTree>
    <p:extLst>
      <p:ext uri="{BB962C8B-B14F-4D97-AF65-F5344CB8AC3E}">
        <p14:creationId xmlns:p14="http://schemas.microsoft.com/office/powerpoint/2010/main" val="1046489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070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817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latin typeface="Calibri" panose="020F0502020204030204" pitchFamily="34" charset="0"/>
              <a:cs typeface="Calibri" panose="020F0502020204030204" pitchFamily="34" charset="0"/>
            </a:endParaRPr>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55</a:t>
            </a:fld>
            <a:endParaRPr lang="cs-CZ"/>
          </a:p>
        </p:txBody>
      </p:sp>
    </p:spTree>
    <p:extLst>
      <p:ext uri="{BB962C8B-B14F-4D97-AF65-F5344CB8AC3E}">
        <p14:creationId xmlns:p14="http://schemas.microsoft.com/office/powerpoint/2010/main" val="263346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C2F19-583B-445B-9507-341DB677D65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91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dirty="0"/>
          </a:p>
        </p:txBody>
      </p:sp>
      <p:sp>
        <p:nvSpPr>
          <p:cNvPr id="4" name="Zástupný symbol pro číslo snímku 3"/>
          <p:cNvSpPr>
            <a:spLocks noGrp="1"/>
          </p:cNvSpPr>
          <p:nvPr>
            <p:ph type="sldNum" sz="quarter" idx="10"/>
          </p:nvPr>
        </p:nvSpPr>
        <p:spPr/>
        <p:txBody>
          <a:bodyPr/>
          <a:lstStyle/>
          <a:p>
            <a:fld id="{AC2C2F19-583B-445B-9507-341DB677D65D}" type="slidenum">
              <a:rPr lang="cs-CZ" smtClean="0"/>
              <a:t>8</a:t>
            </a:fld>
            <a:endParaRPr lang="cs-CZ"/>
          </a:p>
        </p:txBody>
      </p:sp>
    </p:spTree>
    <p:extLst>
      <p:ext uri="{BB962C8B-B14F-4D97-AF65-F5344CB8AC3E}">
        <p14:creationId xmlns:p14="http://schemas.microsoft.com/office/powerpoint/2010/main" val="437675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C2C2F19-583B-445B-9507-341DB677D65D}" type="slidenum">
              <a:rPr lang="cs-CZ" smtClean="0"/>
              <a:t>9</a:t>
            </a:fld>
            <a:endParaRPr lang="cs-CZ"/>
          </a:p>
        </p:txBody>
      </p:sp>
    </p:spTree>
    <p:extLst>
      <p:ext uri="{BB962C8B-B14F-4D97-AF65-F5344CB8AC3E}">
        <p14:creationId xmlns:p14="http://schemas.microsoft.com/office/powerpoint/2010/main" val="140896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C2C2F19-583B-445B-9507-341DB677D65D}" type="slidenum">
              <a:rPr lang="cs-CZ" smtClean="0"/>
              <a:t>10</a:t>
            </a:fld>
            <a:endParaRPr lang="cs-CZ"/>
          </a:p>
        </p:txBody>
      </p:sp>
    </p:spTree>
    <p:extLst>
      <p:ext uri="{BB962C8B-B14F-4D97-AF65-F5344CB8AC3E}">
        <p14:creationId xmlns:p14="http://schemas.microsoft.com/office/powerpoint/2010/main" val="256160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3082" name="Group 10"/>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50000"/>
                </a:spcBef>
                <a:spcAft>
                  <a:spcPct val="0"/>
                </a:spcAft>
              </a:pPr>
              <a:endParaRPr lang="cs-CZ" sz="3200" b="1">
                <a:solidFill>
                  <a:srgbClr val="00FF00"/>
                </a:solidFill>
                <a:effectLst>
                  <a:outerShdw blurRad="38100" dist="38100" dir="2700000" algn="tl">
                    <a:srgbClr val="000000">
                      <a:alpha val="43137"/>
                    </a:srgbClr>
                  </a:outerShdw>
                </a:effectLst>
                <a:latin typeface="Arial" charset="0"/>
              </a:endParaRP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fontAlgn="base">
                <a:spcBef>
                  <a:spcPct val="50000"/>
                </a:spcBef>
                <a:spcAft>
                  <a:spcPct val="0"/>
                </a:spcAft>
              </a:pPr>
              <a:endParaRPr lang="cs-CZ" sz="3200" b="1">
                <a:solidFill>
                  <a:srgbClr val="00FF00"/>
                </a:solidFill>
                <a:effectLst>
                  <a:outerShdw blurRad="38100" dist="38100" dir="2700000" algn="tl">
                    <a:srgbClr val="000000">
                      <a:alpha val="43137"/>
                    </a:srgbClr>
                  </a:outerShdw>
                </a:effectLst>
                <a:latin typeface="Arial" charset="0"/>
              </a:endParaRP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cs-CZ"/>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cs-CZ"/>
              <a:t>Klepnutím lze upravit styl předlohy podnadpisů.</a:t>
            </a:r>
          </a:p>
        </p:txBody>
      </p:sp>
      <p:sp>
        <p:nvSpPr>
          <p:cNvPr id="3079" name="Rectangle 7"/>
          <p:cNvSpPr>
            <a:spLocks noGrp="1" noChangeArrowheads="1"/>
          </p:cNvSpPr>
          <p:nvPr>
            <p:ph type="dt" sz="quarter" idx="2"/>
          </p:nvPr>
        </p:nvSpPr>
        <p:spPr/>
        <p:txBody>
          <a:bodyPr/>
          <a:lstStyle>
            <a:lvl1pPr>
              <a:defRPr/>
            </a:lvl1pPr>
          </a:lstStyle>
          <a:p>
            <a:endParaRPr lang="cs-CZ">
              <a:solidFill>
                <a:srgbClr val="FFFFFF"/>
              </a:solidFill>
            </a:endParaRPr>
          </a:p>
        </p:txBody>
      </p:sp>
      <p:sp>
        <p:nvSpPr>
          <p:cNvPr id="3080" name="Rectangle 8"/>
          <p:cNvSpPr>
            <a:spLocks noGrp="1" noChangeArrowheads="1"/>
          </p:cNvSpPr>
          <p:nvPr>
            <p:ph type="ftr" sz="quarter" idx="3"/>
          </p:nvPr>
        </p:nvSpPr>
        <p:spPr/>
        <p:txBody>
          <a:bodyPr/>
          <a:lstStyle>
            <a:lvl1pPr>
              <a:defRPr/>
            </a:lvl1pPr>
          </a:lstStyle>
          <a:p>
            <a:endParaRPr lang="cs-CZ">
              <a:solidFill>
                <a:srgbClr val="FFFFFF"/>
              </a:solidFill>
            </a:endParaRPr>
          </a:p>
        </p:txBody>
      </p:sp>
      <p:sp>
        <p:nvSpPr>
          <p:cNvPr id="3081" name="Rectangle 9"/>
          <p:cNvSpPr>
            <a:spLocks noGrp="1" noChangeArrowheads="1"/>
          </p:cNvSpPr>
          <p:nvPr>
            <p:ph type="sldNum" sz="quarter" idx="4"/>
          </p:nvPr>
        </p:nvSpPr>
        <p:spPr/>
        <p:txBody>
          <a:bodyPr/>
          <a:lstStyle>
            <a:lvl1pPr>
              <a:defRPr/>
            </a:lvl1pPr>
          </a:lstStyle>
          <a:p>
            <a:fld id="{CB8349F5-BEDF-41B8-855C-BA701F6720A6}"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84720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FDA65326-AEAE-4AB6-8F30-324171836BE6}"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43584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FF679C13-8D76-4F80-9B18-A81EB1F6904C}"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194332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91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41763"/>
            <a:ext cx="4038600" cy="218916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a:xfrm>
            <a:off x="457200" y="6243638"/>
            <a:ext cx="2133600" cy="45720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3638"/>
            <a:ext cx="2133600" cy="457200"/>
          </a:xfrm>
        </p:spPr>
        <p:txBody>
          <a:bodyPr/>
          <a:lstStyle>
            <a:lvl1pPr>
              <a:defRPr/>
            </a:lvl1pPr>
          </a:lstStyle>
          <a:p>
            <a:fld id="{2308041C-1B82-4AAE-A475-015A0D53F58E}" type="slidenum">
              <a:rPr lang="cs-CZ"/>
              <a:pPr/>
              <a:t>‹#›</a:t>
            </a:fld>
            <a:endParaRPr lang="cs-CZ"/>
          </a:p>
        </p:txBody>
      </p:sp>
    </p:spTree>
    <p:extLst>
      <p:ext uri="{BB962C8B-B14F-4D97-AF65-F5344CB8AC3E}">
        <p14:creationId xmlns:p14="http://schemas.microsoft.com/office/powerpoint/2010/main" val="4204424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76389118-4864-465F-BB16-F4E498DE2242}"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40450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950F1B5C-A4EB-4F48-BDA7-F907E1605DB1}"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73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511F16FB-A1CA-4306-B293-259837A4AB5F}"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14445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solidFill>
                <a:srgbClr val="FFFFFF"/>
              </a:solidFill>
            </a:endParaRPr>
          </a:p>
        </p:txBody>
      </p:sp>
      <p:sp>
        <p:nvSpPr>
          <p:cNvPr id="8" name="Zástupný symbol pro zápatí 7"/>
          <p:cNvSpPr>
            <a:spLocks noGrp="1"/>
          </p:cNvSpPr>
          <p:nvPr>
            <p:ph type="ftr" sz="quarter" idx="11"/>
          </p:nvPr>
        </p:nvSpPr>
        <p:spPr/>
        <p:txBody>
          <a:bodyPr/>
          <a:lstStyle>
            <a:lvl1pPr>
              <a:defRPr/>
            </a:lvl1pPr>
          </a:lstStyle>
          <a:p>
            <a:endParaRPr lang="cs-CZ">
              <a:solidFill>
                <a:srgbClr val="FFFFFF"/>
              </a:solidFill>
            </a:endParaRPr>
          </a:p>
        </p:txBody>
      </p:sp>
      <p:sp>
        <p:nvSpPr>
          <p:cNvPr id="9" name="Zástupný symbol pro číslo snímku 8"/>
          <p:cNvSpPr>
            <a:spLocks noGrp="1"/>
          </p:cNvSpPr>
          <p:nvPr>
            <p:ph type="sldNum" sz="quarter" idx="12"/>
          </p:nvPr>
        </p:nvSpPr>
        <p:spPr/>
        <p:txBody>
          <a:bodyPr/>
          <a:lstStyle>
            <a:lvl1pPr>
              <a:defRPr/>
            </a:lvl1pPr>
          </a:lstStyle>
          <a:p>
            <a:fld id="{7DE4AC65-D1C2-4735-ADF2-16D94EF89922}"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25617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lvl1pPr>
              <a:defRPr/>
            </a:lvl1pPr>
          </a:lstStyle>
          <a:p>
            <a:endParaRPr lang="cs-CZ">
              <a:solidFill>
                <a:srgbClr val="FFFFFF"/>
              </a:solidFill>
            </a:endParaRPr>
          </a:p>
        </p:txBody>
      </p:sp>
      <p:sp>
        <p:nvSpPr>
          <p:cNvPr id="4" name="Zástupný symbol pro zápatí 3"/>
          <p:cNvSpPr>
            <a:spLocks noGrp="1"/>
          </p:cNvSpPr>
          <p:nvPr>
            <p:ph type="ftr" sz="quarter" idx="11"/>
          </p:nvPr>
        </p:nvSpPr>
        <p:spPr/>
        <p:txBody>
          <a:bodyPr/>
          <a:lstStyle>
            <a:lvl1pPr>
              <a:defRPr/>
            </a:lvl1pPr>
          </a:lstStyle>
          <a:p>
            <a:endParaRPr lang="cs-CZ">
              <a:solidFill>
                <a:srgbClr val="FFFFFF"/>
              </a:solidFill>
            </a:endParaRPr>
          </a:p>
        </p:txBody>
      </p:sp>
      <p:sp>
        <p:nvSpPr>
          <p:cNvPr id="5" name="Zástupný symbol pro číslo snímku 4"/>
          <p:cNvSpPr>
            <a:spLocks noGrp="1"/>
          </p:cNvSpPr>
          <p:nvPr>
            <p:ph type="sldNum" sz="quarter" idx="12"/>
          </p:nvPr>
        </p:nvSpPr>
        <p:spPr/>
        <p:txBody>
          <a:bodyPr/>
          <a:lstStyle>
            <a:lvl1pPr>
              <a:defRPr/>
            </a:lvl1pPr>
          </a:lstStyle>
          <a:p>
            <a:fld id="{370E8652-7BE0-4371-92A9-6664DB70F2AC}"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91234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solidFill>
                <a:srgbClr val="FFFFFF"/>
              </a:solidFill>
            </a:endParaRPr>
          </a:p>
        </p:txBody>
      </p:sp>
      <p:sp>
        <p:nvSpPr>
          <p:cNvPr id="3" name="Zástupný symbol pro zápatí 2"/>
          <p:cNvSpPr>
            <a:spLocks noGrp="1"/>
          </p:cNvSpPr>
          <p:nvPr>
            <p:ph type="ftr" sz="quarter" idx="11"/>
          </p:nvPr>
        </p:nvSpPr>
        <p:spPr/>
        <p:txBody>
          <a:bodyPr/>
          <a:lstStyle>
            <a:lvl1pPr>
              <a:defRPr/>
            </a:lvl1pPr>
          </a:lstStyle>
          <a:p>
            <a:endParaRPr lang="cs-CZ">
              <a:solidFill>
                <a:srgbClr val="FFFFFF"/>
              </a:solidFill>
            </a:endParaRPr>
          </a:p>
        </p:txBody>
      </p:sp>
      <p:sp>
        <p:nvSpPr>
          <p:cNvPr id="4" name="Zástupný symbol pro číslo snímku 3"/>
          <p:cNvSpPr>
            <a:spLocks noGrp="1"/>
          </p:cNvSpPr>
          <p:nvPr>
            <p:ph type="sldNum" sz="quarter" idx="12"/>
          </p:nvPr>
        </p:nvSpPr>
        <p:spPr/>
        <p:txBody>
          <a:bodyPr/>
          <a:lstStyle>
            <a:lvl1pPr>
              <a:defRPr/>
            </a:lvl1pPr>
          </a:lstStyle>
          <a:p>
            <a:fld id="{28FB0F65-5F2A-4B7F-9A97-5C14F3AAE75B}"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15082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16A71841-C26E-48F7-8317-620231697020}"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24973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A5F6DB60-ED5A-46E6-9D8A-98F69DB7F766}"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49475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2058"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fontAlgn="base">
                <a:spcBef>
                  <a:spcPct val="50000"/>
                </a:spcBef>
                <a:spcAft>
                  <a:spcPct val="0"/>
                </a:spcAft>
              </a:pPr>
              <a:endParaRPr lang="cs-CZ" sz="3200" b="1">
                <a:solidFill>
                  <a:srgbClr val="00FF00"/>
                </a:solidFill>
                <a:effectLst>
                  <a:outerShdw blurRad="38100" dist="38100" dir="2700000" algn="tl">
                    <a:srgbClr val="000000">
                      <a:alpha val="43137"/>
                    </a:srgbClr>
                  </a:outerShdw>
                </a:effectLst>
                <a:latin typeface="Arial" charset="0"/>
              </a:endParaRP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fontAlgn="base">
                <a:spcBef>
                  <a:spcPct val="50000"/>
                </a:spcBef>
                <a:spcAft>
                  <a:spcPct val="0"/>
                </a:spcAft>
              </a:pPr>
              <a:endParaRPr lang="cs-CZ" sz="3200" b="1">
                <a:solidFill>
                  <a:srgbClr val="00FF00"/>
                </a:solidFill>
                <a:effectLst>
                  <a:outerShdw blurRad="38100" dist="38100" dir="2700000" algn="tl">
                    <a:srgbClr val="000000">
                      <a:alpha val="43137"/>
                    </a:srgbClr>
                  </a:outerShdw>
                </a:effectLst>
                <a:latin typeface="Arial" charset="0"/>
              </a:endParaRPr>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cs-CZ"/>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spcBef>
                <a:spcPct val="0"/>
              </a:spcBef>
              <a:defRPr sz="1400" b="0">
                <a:solidFill>
                  <a:schemeClr val="tx1"/>
                </a:solidFill>
                <a:effectLst/>
                <a:latin typeface="+mn-lt"/>
              </a:defRPr>
            </a:lvl1pPr>
          </a:lstStyle>
          <a:p>
            <a:pPr fontAlgn="base">
              <a:spcAft>
                <a:spcPct val="0"/>
              </a:spcAft>
            </a:pPr>
            <a:endParaRPr lang="cs-CZ">
              <a:solidFill>
                <a:srgbClr val="FFFFFF"/>
              </a:solidFill>
            </a:endParaRP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spcBef>
                <a:spcPct val="0"/>
              </a:spcBef>
              <a:defRPr sz="1400" b="0">
                <a:solidFill>
                  <a:schemeClr val="tx1"/>
                </a:solidFill>
                <a:effectLst/>
                <a:latin typeface="+mn-lt"/>
              </a:defRPr>
            </a:lvl1pPr>
          </a:lstStyle>
          <a:p>
            <a:pPr fontAlgn="base">
              <a:spcAft>
                <a:spcPct val="0"/>
              </a:spcAft>
            </a:pPr>
            <a:endParaRPr lang="cs-CZ">
              <a:solidFill>
                <a:srgbClr val="FFFFFF"/>
              </a:solidFill>
            </a:endParaRP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0"/>
              </a:spcBef>
              <a:defRPr sz="1400" b="0">
                <a:solidFill>
                  <a:schemeClr val="tx1"/>
                </a:solidFill>
                <a:effectLst/>
                <a:latin typeface="+mn-lt"/>
              </a:defRPr>
            </a:lvl1pPr>
          </a:lstStyle>
          <a:p>
            <a:pPr fontAlgn="base">
              <a:spcAft>
                <a:spcPct val="0"/>
              </a:spcAft>
            </a:pPr>
            <a:fld id="{DDA69744-04FD-40F8-ACAB-DE9DD8971075}" type="slidenum">
              <a:rPr lang="cs-CZ">
                <a:solidFill>
                  <a:srgbClr val="FFFFFF"/>
                </a:solidFill>
              </a:rPr>
              <a:pPr fontAlgn="base">
                <a:spcAft>
                  <a:spcPct val="0"/>
                </a:spcAft>
              </a:pPr>
              <a:t>‹#›</a:t>
            </a:fld>
            <a:endParaRPr lang="cs-CZ">
              <a:solidFill>
                <a:srgbClr val="FFFFFF"/>
              </a:solidFill>
            </a:endParaRPr>
          </a:p>
        </p:txBody>
      </p:sp>
      <p:sp>
        <p:nvSpPr>
          <p:cNvPr id="2059"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171864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hyperlink" Target="http://en.wikipedia.org/wiki/Blood_vessel" TargetMode="External"/><Relationship Id="rId4" Type="http://schemas.openxmlformats.org/officeDocument/2006/relationships/hyperlink" Target="http://en.wikipedia.org/wiki/Cardiac_muscl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Obdélník 5"/>
          <p:cNvSpPr/>
          <p:nvPr/>
        </p:nvSpPr>
        <p:spPr>
          <a:xfrm>
            <a:off x="298436" y="856789"/>
            <a:ext cx="8845564" cy="1311128"/>
          </a:xfrm>
          <a:prstGeom prst="rect">
            <a:avLst/>
          </a:prstGeom>
        </p:spPr>
        <p:txBody>
          <a:bodyPr wrap="square">
            <a:spAutoFit/>
          </a:bodyPr>
          <a:lstStyle/>
          <a:p>
            <a:pPr algn="ctr">
              <a:lnSpc>
                <a:spcPct val="90000"/>
              </a:lnSpc>
            </a:pPr>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a:t>
            </a:r>
            <a:r>
              <a:rPr lang="cs-CZ" sz="4400" dirty="0" err="1">
                <a:solidFill>
                  <a:srgbClr val="FFFF00"/>
                </a:solidFill>
              </a:rPr>
              <a:t>Ischaemic</a:t>
            </a:r>
            <a:r>
              <a:rPr lang="cs-CZ" sz="4400" dirty="0">
                <a:solidFill>
                  <a:srgbClr val="FFFF00"/>
                </a:solidFill>
              </a:rPr>
              <a:t> </a:t>
            </a:r>
            <a:r>
              <a:rPr lang="cs-CZ" sz="4400" dirty="0" err="1">
                <a:solidFill>
                  <a:srgbClr val="FFFF00"/>
                </a:solidFill>
              </a:rPr>
              <a:t>Heart</a:t>
            </a:r>
            <a:r>
              <a:rPr lang="cs-CZ" sz="4400" dirty="0">
                <a:solidFill>
                  <a:srgbClr val="FFFF00"/>
                </a:solidFill>
              </a:rPr>
              <a:t> </a:t>
            </a:r>
            <a:r>
              <a:rPr lang="cs-CZ" sz="4400" dirty="0" err="1">
                <a:solidFill>
                  <a:srgbClr val="FFFF00"/>
                </a:solidFill>
              </a:rPr>
              <a:t>Disease</a:t>
            </a:r>
            <a:r>
              <a:rPr lang="cs-CZ" sz="4400" dirty="0">
                <a:solidFill>
                  <a:srgbClr val="FFFF00"/>
                </a:solidFill>
              </a:rPr>
              <a:t> /</a:t>
            </a:r>
            <a:r>
              <a:rPr lang="cs-CZ" sz="4400" dirty="0" err="1">
                <a:solidFill>
                  <a:srgbClr val="FFFF00"/>
                </a:solidFill>
              </a:rPr>
              <a:t>Coronary</a:t>
            </a:r>
            <a:r>
              <a:rPr lang="cs-CZ" sz="4400" dirty="0">
                <a:solidFill>
                  <a:srgbClr val="FFFF00"/>
                </a:solidFill>
              </a:rPr>
              <a:t> </a:t>
            </a:r>
            <a:r>
              <a:rPr lang="cs-CZ" sz="4400" dirty="0" err="1">
                <a:solidFill>
                  <a:srgbClr val="FFFF00"/>
                </a:solidFill>
              </a:rPr>
              <a:t>Artery</a:t>
            </a:r>
            <a:r>
              <a:rPr lang="cs-CZ" sz="4400" dirty="0">
                <a:solidFill>
                  <a:srgbClr val="FFFF00"/>
                </a:solidFill>
              </a:rPr>
              <a:t> </a:t>
            </a:r>
            <a:r>
              <a:rPr lang="cs-CZ" sz="4400" dirty="0" err="1">
                <a:solidFill>
                  <a:srgbClr val="FFFF00"/>
                </a:solidFill>
              </a:rPr>
              <a:t>Disease</a:t>
            </a:r>
            <a:r>
              <a:rPr lang="cs-CZ" sz="4400" dirty="0">
                <a:solidFill>
                  <a:srgbClr val="FFFF00"/>
                </a:solidFill>
              </a:rPr>
              <a:t>/</a:t>
            </a:r>
            <a:endParaRPr lang="cs-CZ" sz="4400" b="1" dirty="0">
              <a:ln w="22225">
                <a:solidFill>
                  <a:srgbClr val="AAAAFF">
                    <a:lumMod val="10000"/>
                  </a:srgbClr>
                </a:solidFill>
                <a:prstDash val="solid"/>
              </a:ln>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VÃ½sledek obrÃ¡zku pro ischemickÃ¡ choroba srdeÄn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170" y="2694215"/>
            <a:ext cx="5783063" cy="26987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768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35882"/>
            <a:ext cx="9144000" cy="762000"/>
          </a:xfrm>
        </p:spPr>
        <p:txBody>
          <a:bodyPr/>
          <a:lstStyle/>
          <a:p>
            <a:r>
              <a:rPr lang="cs-CZ" b="1" dirty="0">
                <a:ln w="22225">
                  <a:solidFill>
                    <a:srgbClr val="AAAAFF">
                      <a:lumMod val="10000"/>
                    </a:srgbClr>
                  </a:solidFill>
                  <a:prstDash val="solid"/>
                </a:ln>
                <a:solidFill>
                  <a:srgbClr val="FFFF00"/>
                </a:solidFill>
                <a:effectLst>
                  <a:glow rad="101600">
                    <a:srgbClr val="00FFFF">
                      <a:lumMod val="40000"/>
                      <a:lumOff val="60000"/>
                      <a:alpha val="60000"/>
                    </a:srgb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ANGINA PECTORIS</a:t>
            </a:r>
            <a:endParaRPr lang="cs-CZ" sz="4400" dirty="0">
              <a:solidFill>
                <a:srgbClr val="FFFF00"/>
              </a:solidFill>
              <a:effectLst/>
            </a:endParaRPr>
          </a:p>
        </p:txBody>
      </p:sp>
      <p:sp>
        <p:nvSpPr>
          <p:cNvPr id="4099" name="Text Box 3"/>
          <p:cNvSpPr txBox="1">
            <a:spLocks noChangeArrowheads="1"/>
          </p:cNvSpPr>
          <p:nvPr/>
        </p:nvSpPr>
        <p:spPr bwMode="auto">
          <a:xfrm>
            <a:off x="228600" y="914400"/>
            <a:ext cx="8686800" cy="4401205"/>
          </a:xfrm>
          <a:prstGeom prst="rect">
            <a:avLst/>
          </a:prstGeom>
          <a:noFill/>
          <a:ln w="9525">
            <a:noFill/>
            <a:miter lim="800000"/>
            <a:headEnd/>
            <a:tailEnd/>
          </a:ln>
          <a:effectLst/>
        </p:spPr>
        <p:txBody>
          <a:bodyPr>
            <a:spAutoFit/>
          </a:bodyPr>
          <a:lstStyle/>
          <a:p>
            <a:pPr algn="l">
              <a:spcBef>
                <a:spcPct val="50000"/>
              </a:spcBef>
            </a:pPr>
            <a:endParaRPr lang="cs-CZ" sz="2400" dirty="0">
              <a:latin typeface="Times New Roman" pitchFamily="18" charset="0"/>
            </a:endParaRPr>
          </a:p>
          <a:p>
            <a:pPr algn="l"/>
            <a:r>
              <a:rPr lang="cs-CZ" sz="3200" b="1" u="sng" dirty="0" err="1">
                <a:solidFill>
                  <a:srgbClr val="FFFF00"/>
                </a:solidFill>
                <a:latin typeface="Calibri" panose="020F0502020204030204" pitchFamily="34" charset="0"/>
                <a:cs typeface="Calibri" panose="020F0502020204030204" pitchFamily="34" charset="0"/>
              </a:rPr>
              <a:t>Classification</a:t>
            </a:r>
            <a:r>
              <a:rPr lang="cs-CZ" sz="3200" b="1" u="sng" dirty="0">
                <a:solidFill>
                  <a:srgbClr val="FFFF00"/>
                </a:solidFill>
                <a:latin typeface="Calibri" panose="020F0502020204030204" pitchFamily="34" charset="0"/>
                <a:cs typeface="Calibri" panose="020F0502020204030204" pitchFamily="34" charset="0"/>
              </a:rPr>
              <a:t> </a:t>
            </a:r>
            <a:r>
              <a:rPr lang="cs-CZ" sz="3200" b="1" u="sng" dirty="0" err="1">
                <a:solidFill>
                  <a:srgbClr val="FFFF00"/>
                </a:solidFill>
                <a:latin typeface="Calibri" panose="020F0502020204030204" pitchFamily="34" charset="0"/>
                <a:cs typeface="Calibri" panose="020F0502020204030204" pitchFamily="34" charset="0"/>
              </a:rPr>
              <a:t>of</a:t>
            </a:r>
            <a:r>
              <a:rPr lang="cs-CZ" sz="3200" b="1" u="sng" dirty="0">
                <a:solidFill>
                  <a:srgbClr val="FFFF00"/>
                </a:solidFill>
                <a:latin typeface="Calibri" panose="020F0502020204030204" pitchFamily="34" charset="0"/>
                <a:cs typeface="Calibri" panose="020F0502020204030204" pitchFamily="34" charset="0"/>
              </a:rPr>
              <a:t> </a:t>
            </a:r>
            <a:r>
              <a:rPr lang="cs-CZ" sz="3200" b="1" u="sng" dirty="0" err="1">
                <a:solidFill>
                  <a:srgbClr val="FFFF00"/>
                </a:solidFill>
                <a:latin typeface="Calibri" panose="020F0502020204030204" pitchFamily="34" charset="0"/>
                <a:cs typeface="Calibri" panose="020F0502020204030204" pitchFamily="34" charset="0"/>
              </a:rPr>
              <a:t>severity</a:t>
            </a:r>
            <a:r>
              <a:rPr lang="cs-CZ" sz="3200" b="1" u="sng" dirty="0">
                <a:solidFill>
                  <a:srgbClr val="FFFF00"/>
                </a:solidFill>
                <a:latin typeface="Calibri" panose="020F0502020204030204" pitchFamily="34" charset="0"/>
                <a:cs typeface="Calibri" panose="020F0502020204030204" pitchFamily="34" charset="0"/>
              </a:rPr>
              <a:t>:</a:t>
            </a:r>
          </a:p>
          <a:p>
            <a:pPr algn="l"/>
            <a:br>
              <a:rPr lang="cs-CZ" sz="3200" b="1" u="sng" dirty="0">
                <a:solidFill>
                  <a:srgbClr val="FFFF00"/>
                </a:solidFill>
                <a:latin typeface="Calibri" panose="020F0502020204030204" pitchFamily="34" charset="0"/>
                <a:cs typeface="Calibri" panose="020F0502020204030204" pitchFamily="34" charset="0"/>
              </a:rPr>
            </a:br>
            <a:r>
              <a:rPr lang="cs-CZ" sz="3200" dirty="0">
                <a:latin typeface="Calibri" panose="020F0502020204030204" pitchFamily="34" charset="0"/>
                <a:cs typeface="Calibri" panose="020F0502020204030204" pitchFamily="34" charset="0"/>
              </a:rPr>
              <a:t>I.    </a:t>
            </a:r>
            <a:r>
              <a:rPr lang="cs-CZ" sz="3200" dirty="0" err="1">
                <a:latin typeface="Calibri" panose="020F0502020204030204" pitchFamily="34" charset="0"/>
                <a:cs typeface="Calibri" panose="020F0502020204030204" pitchFamily="34" charset="0"/>
              </a:rPr>
              <a:t>stenocardia</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provoked</a:t>
            </a:r>
            <a:r>
              <a:rPr lang="cs-CZ" sz="3200" dirty="0">
                <a:latin typeface="Calibri" panose="020F0502020204030204" pitchFamily="34" charset="0"/>
                <a:cs typeface="Calibri" panose="020F0502020204030204" pitchFamily="34" charset="0"/>
              </a:rPr>
              <a:t> by </a:t>
            </a:r>
            <a:r>
              <a:rPr lang="cs-CZ" sz="3200" dirty="0" err="1">
                <a:latin typeface="Calibri" panose="020F0502020204030204" pitchFamily="34" charset="0"/>
                <a:cs typeface="Calibri" panose="020F0502020204030204" pitchFamily="34" charset="0"/>
              </a:rPr>
              <a:t>extraordinary</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exertion</a:t>
            </a:r>
            <a:r>
              <a:rPr lang="cs-CZ" sz="3200" dirty="0">
                <a:latin typeface="Calibri" panose="020F0502020204030204" pitchFamily="34" charset="0"/>
                <a:cs typeface="Calibri" panose="020F0502020204030204" pitchFamily="34" charset="0"/>
              </a:rPr>
              <a:t> </a:t>
            </a:r>
            <a:br>
              <a:rPr lang="cs-CZ" sz="3200" dirty="0">
                <a:latin typeface="Calibri" panose="020F0502020204030204" pitchFamily="34" charset="0"/>
                <a:cs typeface="Calibri" panose="020F0502020204030204" pitchFamily="34" charset="0"/>
              </a:rPr>
            </a:br>
            <a:r>
              <a:rPr lang="cs-CZ" sz="3200" dirty="0">
                <a:latin typeface="Calibri" panose="020F0502020204030204" pitchFamily="34" charset="0"/>
                <a:cs typeface="Calibri" panose="020F0502020204030204" pitchFamily="34" charset="0"/>
              </a:rPr>
              <a:t>II.  </a:t>
            </a:r>
            <a:r>
              <a:rPr lang="cs-CZ" sz="3200" dirty="0" err="1">
                <a:latin typeface="Calibri" panose="020F0502020204030204" pitchFamily="34" charset="0"/>
                <a:cs typeface="Calibri" panose="020F0502020204030204" pitchFamily="34" charset="0"/>
              </a:rPr>
              <a:t>stenocardia</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provoked</a:t>
            </a:r>
            <a:r>
              <a:rPr lang="cs-CZ" sz="3200" dirty="0">
                <a:latin typeface="Calibri" panose="020F0502020204030204" pitchFamily="34" charset="0"/>
                <a:cs typeface="Calibri" panose="020F0502020204030204" pitchFamily="34" charset="0"/>
              </a:rPr>
              <a:t> more </a:t>
            </a:r>
            <a:r>
              <a:rPr lang="cs-CZ" sz="3200" dirty="0" err="1">
                <a:latin typeface="Calibri" panose="020F0502020204030204" pitchFamily="34" charset="0"/>
                <a:cs typeface="Calibri" panose="020F0502020204030204" pitchFamily="34" charset="0"/>
              </a:rPr>
              <a:t>than</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usual</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exertion</a:t>
            </a:r>
            <a:br>
              <a:rPr lang="cs-CZ" sz="3200" dirty="0">
                <a:latin typeface="Calibri" panose="020F0502020204030204" pitchFamily="34" charset="0"/>
                <a:cs typeface="Calibri" panose="020F0502020204030204" pitchFamily="34" charset="0"/>
              </a:rPr>
            </a:br>
            <a:r>
              <a:rPr lang="cs-CZ" sz="3200" dirty="0">
                <a:latin typeface="Calibri" panose="020F0502020204030204" pitchFamily="34" charset="0"/>
                <a:cs typeface="Calibri" panose="020F0502020204030204" pitchFamily="34" charset="0"/>
              </a:rPr>
              <a:t>III. </a:t>
            </a:r>
            <a:r>
              <a:rPr lang="cs-CZ" sz="3200" dirty="0" err="1">
                <a:latin typeface="Calibri" panose="020F0502020204030204" pitchFamily="34" charset="0"/>
                <a:cs typeface="Calibri" panose="020F0502020204030204" pitchFamily="34" charset="0"/>
              </a:rPr>
              <a:t>stenocardia</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provoked</a:t>
            </a:r>
            <a:r>
              <a:rPr lang="cs-CZ" sz="3200" dirty="0">
                <a:latin typeface="Calibri" panose="020F0502020204030204" pitchFamily="34" charset="0"/>
                <a:cs typeface="Calibri" panose="020F0502020204030204" pitchFamily="34" charset="0"/>
              </a:rPr>
              <a:t> by </a:t>
            </a:r>
            <a:r>
              <a:rPr lang="cs-CZ" sz="3200" dirty="0" err="1">
                <a:latin typeface="Calibri" panose="020F0502020204030204" pitchFamily="34" charset="0"/>
                <a:cs typeface="Calibri" panose="020F0502020204030204" pitchFamily="34" charset="0"/>
              </a:rPr>
              <a:t>regular</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exertion</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stenocardia</a:t>
            </a:r>
            <a:br>
              <a:rPr lang="cs-CZ" sz="3200" dirty="0">
                <a:latin typeface="Calibri" panose="020F0502020204030204" pitchFamily="34" charset="0"/>
                <a:cs typeface="Calibri" panose="020F0502020204030204" pitchFamily="34" charset="0"/>
              </a:rPr>
            </a:br>
            <a:r>
              <a:rPr lang="cs-CZ" sz="3200" dirty="0">
                <a:latin typeface="Calibri" panose="020F0502020204030204" pitchFamily="34" charset="0"/>
                <a:cs typeface="Calibri" panose="020F0502020204030204" pitchFamily="34" charset="0"/>
              </a:rPr>
              <a:t>IV. </a:t>
            </a:r>
            <a:r>
              <a:rPr lang="cs-CZ" sz="3200" dirty="0" err="1">
                <a:latin typeface="Calibri" panose="020F0502020204030204" pitchFamily="34" charset="0"/>
                <a:cs typeface="Calibri" panose="020F0502020204030204" pitchFamily="34" charset="0"/>
              </a:rPr>
              <a:t>stenocardia</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provoked</a:t>
            </a:r>
            <a:r>
              <a:rPr lang="cs-CZ" sz="3200" dirty="0">
                <a:latin typeface="Calibri" panose="020F0502020204030204" pitchFamily="34" charset="0"/>
                <a:cs typeface="Calibri" panose="020F0502020204030204" pitchFamily="34" charset="0"/>
              </a:rPr>
              <a:t> by </a:t>
            </a:r>
            <a:r>
              <a:rPr lang="cs-CZ" sz="3200" dirty="0" err="1">
                <a:latin typeface="Calibri" panose="020F0502020204030204" pitchFamily="34" charset="0"/>
                <a:cs typeface="Calibri" panose="020F0502020204030204" pitchFamily="34" charset="0"/>
              </a:rPr>
              <a:t>minimal</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exertion</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or</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at</a:t>
            </a:r>
            <a:r>
              <a:rPr lang="cs-CZ" sz="3200" dirty="0">
                <a:latin typeface="Calibri" panose="020F0502020204030204" pitchFamily="34" charset="0"/>
                <a:cs typeface="Calibri" panose="020F0502020204030204" pitchFamily="34" charset="0"/>
              </a:rPr>
              <a:t> rest </a:t>
            </a:r>
            <a:endParaRPr lang="cs-CZ" sz="3200" b="1" u="sng" dirty="0">
              <a:solidFill>
                <a:srgbClr val="FFFF00"/>
              </a:solidFill>
              <a:latin typeface="Calibri" panose="020F0502020204030204" pitchFamily="34" charset="0"/>
              <a:cs typeface="Calibri" panose="020F0502020204030204" pitchFamily="34" charset="0"/>
            </a:endParaRPr>
          </a:p>
        </p:txBody>
      </p:sp>
      <p:pic>
        <p:nvPicPr>
          <p:cNvPr id="2" name="Obrázek 1">
            <a:extLst>
              <a:ext uri="{FF2B5EF4-FFF2-40B4-BE49-F238E27FC236}">
                <a16:creationId xmlns:a16="http://schemas.microsoft.com/office/drawing/2014/main" id="{5C1114B8-2E3F-44D5-B50F-432B17D5207B}"/>
              </a:ext>
            </a:extLst>
          </p:cNvPr>
          <p:cNvPicPr>
            <a:picLocks noChangeAspect="1"/>
          </p:cNvPicPr>
          <p:nvPr/>
        </p:nvPicPr>
        <p:blipFill>
          <a:blip r:embed="rId3"/>
          <a:stretch>
            <a:fillRect/>
          </a:stretch>
        </p:blipFill>
        <p:spPr>
          <a:xfrm>
            <a:off x="6588674" y="4795520"/>
            <a:ext cx="1328064" cy="1826598"/>
          </a:xfrm>
          <a:prstGeom prst="rect">
            <a:avLst/>
          </a:prstGeom>
        </p:spPr>
      </p:pic>
      <p:pic>
        <p:nvPicPr>
          <p:cNvPr id="3" name="Obrázek 2">
            <a:extLst>
              <a:ext uri="{FF2B5EF4-FFF2-40B4-BE49-F238E27FC236}">
                <a16:creationId xmlns:a16="http://schemas.microsoft.com/office/drawing/2014/main" id="{C18164B0-9C83-464F-9453-801257A8BECA}"/>
              </a:ext>
            </a:extLst>
          </p:cNvPr>
          <p:cNvPicPr>
            <a:picLocks noChangeAspect="1"/>
          </p:cNvPicPr>
          <p:nvPr/>
        </p:nvPicPr>
        <p:blipFill>
          <a:blip r:embed="rId4"/>
          <a:stretch>
            <a:fillRect/>
          </a:stretch>
        </p:blipFill>
        <p:spPr>
          <a:xfrm>
            <a:off x="4398206" y="4805129"/>
            <a:ext cx="1807380" cy="180738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8613" y="321711"/>
            <a:ext cx="6885411" cy="658835"/>
          </a:xfrm>
          <a:prstGeom prst="rect">
            <a:avLst/>
          </a:prstGeom>
        </p:spPr>
        <p:txBody>
          <a:bodyPr wrap="none">
            <a:spAutoFit/>
          </a:bodyPr>
          <a:lstStyle/>
          <a:p>
            <a:pPr>
              <a:lnSpc>
                <a:spcPct val="107000"/>
              </a:lnSpc>
            </a:pPr>
            <a:r>
              <a:rPr lang="cs-CZ" sz="3600" b="1"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Therapy</a:t>
            </a:r>
            <a:r>
              <a:rPr lang="cs-CZ" sz="3600" b="1"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600" b="1"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of</a:t>
            </a:r>
            <a:r>
              <a:rPr lang="cs-CZ" sz="3600" b="1"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600" b="1"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Ischaemic</a:t>
            </a:r>
            <a:r>
              <a:rPr lang="cs-CZ" sz="3600" b="1"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600" b="1"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Heart</a:t>
            </a:r>
            <a:r>
              <a:rPr lang="cs-CZ" sz="3600" b="1"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600" b="1"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Disese</a:t>
            </a:r>
            <a:r>
              <a:rPr lang="cs-CZ" sz="3600" b="1"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5" name="Obdélník 4"/>
          <p:cNvSpPr/>
          <p:nvPr/>
        </p:nvSpPr>
        <p:spPr>
          <a:xfrm>
            <a:off x="253757" y="970995"/>
            <a:ext cx="8422790" cy="2792624"/>
          </a:xfrm>
          <a:prstGeom prst="rect">
            <a:avLst/>
          </a:prstGeom>
        </p:spPr>
        <p:txBody>
          <a:bodyPr wrap="square">
            <a:spAutoFit/>
          </a:bodyPr>
          <a:lstStyle/>
          <a:p>
            <a:pPr marL="457200" indent="-457200">
              <a:lnSpc>
                <a:spcPct val="107000"/>
              </a:lnSpc>
              <a:buFont typeface="Wingdings" panose="05000000000000000000" pitchFamily="2" charset="2"/>
              <a:buChar char="§"/>
            </a:pPr>
            <a:r>
              <a:rPr lang="cs-CZ" sz="2800" b="1"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Non-</a:t>
            </a:r>
            <a:r>
              <a:rPr lang="cs-CZ" sz="2800" b="1"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pharmacological</a:t>
            </a:r>
            <a:endParaRPr lang="cs-CZ" sz="2400" b="1"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542925">
              <a:lnSpc>
                <a:spcPct val="107000"/>
              </a:lnSpc>
            </a:pPr>
            <a:r>
              <a:rPr lang="cs-CZ" sz="2400" b="1"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life</a:t>
            </a:r>
            <a:r>
              <a:rPr lang="cs-CZ" sz="24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-style, smoking, diet…</a:t>
            </a:r>
            <a:endParaRPr lang="cs-CZ" sz="2800" b="1"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cs-CZ" sz="2800" b="1"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Pharmacological</a:t>
            </a:r>
            <a:endParaRPr lang="cs-CZ" sz="2800" b="1"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542925">
              <a:lnSpc>
                <a:spcPct val="107000"/>
              </a:lnSpc>
            </a:pPr>
            <a:endParaRPr lang="cs-CZ" sz="2800" b="1"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cs-CZ" sz="2800" b="1"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Acute</a:t>
            </a:r>
            <a:r>
              <a:rPr lang="cs-CZ" sz="2800" b="1"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Intervention</a:t>
            </a:r>
            <a:endParaRPr lang="cs-CZ" sz="2400" b="1"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542925">
              <a:lnSpc>
                <a:spcPct val="107000"/>
              </a:lnSpc>
            </a:pPr>
            <a:r>
              <a:rPr lang="cs-CZ" sz="20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PTCA /PCI</a:t>
            </a:r>
          </a:p>
        </p:txBody>
      </p:sp>
      <p:sp>
        <p:nvSpPr>
          <p:cNvPr id="6" name="Obdélník 5"/>
          <p:cNvSpPr/>
          <p:nvPr/>
        </p:nvSpPr>
        <p:spPr>
          <a:xfrm>
            <a:off x="261209" y="6016110"/>
            <a:ext cx="6226384" cy="646331"/>
          </a:xfrm>
          <a:prstGeom prst="rect">
            <a:avLst/>
          </a:prstGeom>
        </p:spPr>
        <p:txBody>
          <a:bodyPr wrap="none">
            <a:spAutoFit/>
          </a:bodyPr>
          <a:lstStyle/>
          <a:p>
            <a:r>
              <a:rPr lang="cs-CZ"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PTCA = </a:t>
            </a:r>
            <a:r>
              <a:rPr lang="cs-CZ" dirty="0" err="1"/>
              <a:t>Percutaneous</a:t>
            </a:r>
            <a:r>
              <a:rPr lang="cs-CZ" dirty="0"/>
              <a:t> </a:t>
            </a:r>
            <a:r>
              <a:rPr lang="cs-CZ" dirty="0" err="1"/>
              <a:t>transluminal</a:t>
            </a:r>
            <a:r>
              <a:rPr lang="cs-CZ" dirty="0"/>
              <a:t> </a:t>
            </a:r>
            <a:r>
              <a:rPr lang="cs-CZ" dirty="0" err="1"/>
              <a:t>coronary</a:t>
            </a:r>
            <a:r>
              <a:rPr lang="cs-CZ" dirty="0"/>
              <a:t> </a:t>
            </a:r>
            <a:r>
              <a:rPr lang="cs-CZ" dirty="0" err="1"/>
              <a:t>angioplasty</a:t>
            </a:r>
            <a:r>
              <a:rPr lang="cs-CZ" dirty="0"/>
              <a:t> </a:t>
            </a:r>
            <a:endParaRPr lang="cs-CZ"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cs-CZ"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PCI = </a:t>
            </a:r>
            <a:r>
              <a:rPr lang="en-US" dirty="0"/>
              <a:t>Percutaneous coronary intervention</a:t>
            </a:r>
            <a:r>
              <a:rPr lang="cs-CZ" dirty="0"/>
              <a:t> (</a:t>
            </a:r>
            <a:r>
              <a:rPr lang="cs-CZ" dirty="0" err="1"/>
              <a:t>angioplasty</a:t>
            </a:r>
            <a:r>
              <a:rPr lang="cs-CZ" dirty="0"/>
              <a:t> </a:t>
            </a:r>
            <a:r>
              <a:rPr lang="cs-CZ" dirty="0" err="1"/>
              <a:t>with</a:t>
            </a:r>
            <a:r>
              <a:rPr lang="cs-CZ" dirty="0"/>
              <a:t> stent)</a:t>
            </a:r>
          </a:p>
        </p:txBody>
      </p:sp>
      <p:cxnSp>
        <p:nvCxnSpPr>
          <p:cNvPr id="8" name="Přímá spojnice 7"/>
          <p:cNvCxnSpPr/>
          <p:nvPr/>
        </p:nvCxnSpPr>
        <p:spPr bwMode="auto">
          <a:xfrm>
            <a:off x="261209" y="6016110"/>
            <a:ext cx="5547673" cy="0"/>
          </a:xfrm>
          <a:prstGeom prst="line">
            <a:avLst/>
          </a:prstGeom>
          <a:noFill/>
          <a:ln w="9525" cap="flat" cmpd="sng" algn="ctr">
            <a:solidFill>
              <a:schemeClr val="tx1"/>
            </a:solidFill>
            <a:prstDash val="solid"/>
            <a:round/>
            <a:headEnd type="none" w="med" len="med"/>
            <a:tailEnd type="none" w="med" len="med"/>
          </a:ln>
          <a:effectLst/>
        </p:spPr>
      </p:cxnSp>
      <p:sp>
        <p:nvSpPr>
          <p:cNvPr id="7" name="Šipka ohnutá nahoru 6"/>
          <p:cNvSpPr/>
          <p:nvPr/>
        </p:nvSpPr>
        <p:spPr bwMode="auto">
          <a:xfrm rot="5400000">
            <a:off x="2555364" y="3607478"/>
            <a:ext cx="993312" cy="957265"/>
          </a:xfrm>
          <a:prstGeom prst="bentUp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0" name="TextovéPole 9"/>
          <p:cNvSpPr txBox="1"/>
          <p:nvPr/>
        </p:nvSpPr>
        <p:spPr>
          <a:xfrm>
            <a:off x="3599135" y="3640639"/>
            <a:ext cx="5321198" cy="1569660"/>
          </a:xfrm>
          <a:prstGeom prst="rect">
            <a:avLst/>
          </a:prstGeom>
          <a:solidFill>
            <a:schemeClr val="bg1">
              <a:lumMod val="50000"/>
            </a:schemeClr>
          </a:solidFill>
        </p:spPr>
        <p:txBody>
          <a:bodyPr wrap="square" rtlCol="0">
            <a:spAutoFit/>
          </a:bodyPr>
          <a:lstStyle/>
          <a:p>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DRUG_ELUTING STENTS</a:t>
            </a:r>
          </a:p>
          <a:p>
            <a:r>
              <a:rPr lang="cs-CZ" sz="2400" dirty="0" err="1">
                <a:latin typeface="Calibri" panose="020F0502020204030204" pitchFamily="34" charset="0"/>
                <a:cs typeface="Calibri" panose="020F0502020204030204" pitchFamily="34" charset="0"/>
              </a:rPr>
              <a:t>cytostatics</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tacrolimus</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sirolimus</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paclitaxel</a:t>
            </a:r>
            <a:r>
              <a:rPr lang="cs-CZ"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slowly releases</a:t>
            </a:r>
            <a:r>
              <a:rPr lang="cs-CZ" sz="2400" dirty="0">
                <a:latin typeface="Calibri" panose="020F0502020204030204" pitchFamily="34" charset="0"/>
                <a:cs typeface="Calibri" panose="020F0502020204030204" pitchFamily="34" charset="0"/>
              </a:rPr>
              <a:t> a </a:t>
            </a:r>
            <a:r>
              <a:rPr lang="cs-CZ" sz="2400" dirty="0" err="1">
                <a:latin typeface="Calibri" panose="020F0502020204030204" pitchFamily="34" charset="0"/>
                <a:cs typeface="Calibri" panose="020F0502020204030204" pitchFamily="34" charset="0"/>
              </a:rPr>
              <a:t>drug</a:t>
            </a:r>
            <a:r>
              <a:rPr lang="cs-CZ"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 block</a:t>
            </a:r>
            <a:r>
              <a:rPr lang="cs-CZ" sz="2400" dirty="0">
                <a:latin typeface="Calibri" panose="020F0502020204030204" pitchFamily="34" charset="0"/>
                <a:cs typeface="Calibri" panose="020F0502020204030204" pitchFamily="34" charset="0"/>
              </a:rPr>
              <a:t> cell </a:t>
            </a:r>
            <a:r>
              <a:rPr lang="cs-CZ" sz="2400" dirty="0" err="1">
                <a:latin typeface="Calibri" panose="020F0502020204030204" pitchFamily="34" charset="0"/>
                <a:cs typeface="Calibri" panose="020F0502020204030204" pitchFamily="34" charset="0"/>
              </a:rPr>
              <a:t>proliferation</a:t>
            </a:r>
            <a:endParaRPr lang="cs-CZ" sz="2400" dirty="0">
              <a:latin typeface="Calibri" panose="020F0502020204030204" pitchFamily="34" charset="0"/>
              <a:cs typeface="Calibri" panose="020F0502020204030204" pitchFamily="34" charset="0"/>
            </a:endParaRPr>
          </a:p>
        </p:txBody>
      </p:sp>
      <p:sp>
        <p:nvSpPr>
          <p:cNvPr id="11" name="Šipka doprava 10"/>
          <p:cNvSpPr/>
          <p:nvPr/>
        </p:nvSpPr>
        <p:spPr bwMode="auto">
          <a:xfrm>
            <a:off x="5656486" y="1943504"/>
            <a:ext cx="3115076" cy="980464"/>
          </a:xfrm>
          <a:prstGeom prst="rightArrow">
            <a:avLst/>
          </a:prstGeom>
          <a:solidFill>
            <a:schemeClr val="accent1"/>
          </a:solid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Tree>
    <p:custDataLst>
      <p:tags r:id="rId1"/>
    </p:custDataLst>
    <p:extLst>
      <p:ext uri="{BB962C8B-B14F-4D97-AF65-F5344CB8AC3E}">
        <p14:creationId xmlns:p14="http://schemas.microsoft.com/office/powerpoint/2010/main" val="36778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57188" y="1364021"/>
            <a:ext cx="8458200" cy="3480440"/>
          </a:xfrm>
          <a:prstGeom prst="rect">
            <a:avLst/>
          </a:prstGeom>
        </p:spPr>
        <p:txBody>
          <a:bodyPr wrap="square">
            <a:spAutoFit/>
          </a:bodyPr>
          <a:lstStyle/>
          <a:p>
            <a:pPr marL="514350" indent="-514350">
              <a:lnSpc>
                <a:spcPct val="107000"/>
              </a:lnSpc>
              <a:spcBef>
                <a:spcPts val="600"/>
              </a:spcBef>
              <a:buFont typeface="+mj-lt"/>
              <a:buAutoNum type="arabicPeriod"/>
            </a:pP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Stopping</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slowing</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progress</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of</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atherogenesis</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600"/>
              </a:spcBef>
            </a:pPr>
            <a:r>
              <a:rPr lang="cs-CZ" sz="32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LIPID-LOWERING DRUGS</a:t>
            </a:r>
            <a:endParaRPr lang="cs-CZ" sz="32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542925">
              <a:lnSpc>
                <a:spcPct val="107000"/>
              </a:lnSpc>
              <a:spcBef>
                <a:spcPts val="600"/>
              </a:spcBef>
            </a:pPr>
            <a:r>
              <a:rPr lang="cs-CZ" sz="24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Compenzation</a:t>
            </a:r>
            <a:r>
              <a:rPr lang="cs-CZ" sz="24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DM </a:t>
            </a:r>
            <a:r>
              <a:rPr lang="cs-CZ" sz="24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cs-CZ" sz="24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ANTIDIABETICS</a:t>
            </a:r>
            <a:endParaRPr lang="cs-CZ" sz="2400"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600"/>
              </a:spcBef>
              <a:tabLst>
                <a:tab pos="542925" algn="l"/>
              </a:tabLst>
            </a:pPr>
            <a:endPar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7000"/>
              </a:lnSpc>
              <a:spcBef>
                <a:spcPts val="600"/>
              </a:spcBef>
              <a:buAutoNum type="arabicPeriod" startAt="2"/>
              <a:tabLst>
                <a:tab pos="542925" algn="l"/>
              </a:tabLst>
            </a:pP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Provention</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of</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vascular</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thrombus</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occlusion</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600"/>
              </a:spcBef>
              <a:tabLst>
                <a:tab pos="542925" algn="l"/>
              </a:tabLst>
            </a:pPr>
            <a:r>
              <a:rPr lang="cs-CZ" sz="32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cs-CZ" sz="32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ANTIPLATELET DRUGS</a:t>
            </a:r>
          </a:p>
        </p:txBody>
      </p:sp>
      <p:sp>
        <p:nvSpPr>
          <p:cNvPr id="4" name="Obdélník 3"/>
          <p:cNvSpPr/>
          <p:nvPr/>
        </p:nvSpPr>
        <p:spPr>
          <a:xfrm>
            <a:off x="937383" y="5903240"/>
            <a:ext cx="6628418" cy="530145"/>
          </a:xfrm>
          <a:prstGeom prst="rect">
            <a:avLst/>
          </a:prstGeom>
          <a:solidFill>
            <a:schemeClr val="bg1">
              <a:lumMod val="50000"/>
            </a:schemeClr>
          </a:solidFill>
        </p:spPr>
        <p:txBody>
          <a:bodyPr wrap="none">
            <a:spAutoFit/>
          </a:bodyPr>
          <a:lstStyle/>
          <a:p>
            <a:pPr defTabSz="542925">
              <a:lnSpc>
                <a:spcPct val="107000"/>
              </a:lnSpc>
              <a:spcBef>
                <a:spcPts val="600"/>
              </a:spcBef>
            </a:pPr>
            <a:r>
              <a:rPr lang="cs-CZ" sz="28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Obesity as </a:t>
            </a:r>
            <a:r>
              <a:rPr lang="cs-CZ" sz="2800" b="1" dirty="0" err="1">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disease</a:t>
            </a:r>
            <a:r>
              <a:rPr lang="cs-CZ" sz="28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cs-CZ" sz="28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cs-CZ" sz="2800" b="1" dirty="0">
                <a:ln w="22225">
                  <a:noFill/>
                  <a:prstDash val="solid"/>
                </a:ln>
                <a:solidFill>
                  <a:srgbClr val="FF99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ANTI-OBESITY DRUGS</a:t>
            </a:r>
          </a:p>
        </p:txBody>
      </p:sp>
      <p:sp>
        <p:nvSpPr>
          <p:cNvPr id="5" name="Obdélník 4"/>
          <p:cNvSpPr/>
          <p:nvPr/>
        </p:nvSpPr>
        <p:spPr>
          <a:xfrm>
            <a:off x="232858" y="291557"/>
            <a:ext cx="8582530" cy="867930"/>
          </a:xfrm>
          <a:prstGeom prst="rect">
            <a:avLst/>
          </a:prstGeom>
        </p:spPr>
        <p:txBody>
          <a:bodyPr wrap="square">
            <a:spAutoFit/>
          </a:bodyPr>
          <a:lstStyle/>
          <a:p>
            <a:pPr algn="ctr">
              <a:lnSpc>
                <a:spcPct val="90000"/>
              </a:lnSpc>
            </a:pPr>
            <a:r>
              <a:rPr lang="cs-CZ" sz="5600" b="1" dirty="0" err="1">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Therapy</a:t>
            </a:r>
            <a:r>
              <a:rPr lang="cs-CZ" sz="56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83189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71488" y="277588"/>
            <a:ext cx="8458200" cy="619272"/>
          </a:xfrm>
          <a:prstGeom prst="rect">
            <a:avLst/>
          </a:prstGeom>
        </p:spPr>
        <p:txBody>
          <a:bodyPr wrap="square">
            <a:spAutoFit/>
          </a:bodyPr>
          <a:lstStyle/>
          <a:p>
            <a:pPr marL="514350" indent="-514350">
              <a:lnSpc>
                <a:spcPct val="107000"/>
              </a:lnSpc>
              <a:spcBef>
                <a:spcPts val="600"/>
              </a:spcBef>
              <a:buFont typeface="+mj-lt"/>
              <a:buAutoNum type="arabicPeriod" startAt="3"/>
            </a:pP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Improvement</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of</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coronary</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blood</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flow</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Obdélník 3"/>
          <p:cNvSpPr/>
          <p:nvPr/>
        </p:nvSpPr>
        <p:spPr>
          <a:xfrm>
            <a:off x="564354" y="1002919"/>
            <a:ext cx="6976623" cy="954107"/>
          </a:xfrm>
          <a:prstGeom prst="rect">
            <a:avLst/>
          </a:prstGeom>
          <a:solidFill>
            <a:schemeClr val="bg1">
              <a:lumMod val="50000"/>
            </a:schemeClr>
          </a:solidFill>
        </p:spPr>
        <p:txBody>
          <a:bodyPr wrap="square">
            <a:spAutoFit/>
          </a:bodyPr>
          <a:lstStyle/>
          <a:p>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Drugs</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that</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improve</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improve</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perfusion</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of</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a:t>
            </a:r>
            <a:r>
              <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myocardium</a:t>
            </a:r>
            <a:endParaRPr lang="cs-CZ" sz="2800" dirty="0">
              <a:ln w="22225">
                <a:noFill/>
                <a:prstDash val="solid"/>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bdélník 5"/>
          <p:cNvSpPr/>
          <p:nvPr/>
        </p:nvSpPr>
        <p:spPr>
          <a:xfrm>
            <a:off x="564354" y="2083771"/>
            <a:ext cx="8894606" cy="1421928"/>
          </a:xfrm>
          <a:prstGeom prst="rect">
            <a:avLst/>
          </a:prstGeom>
        </p:spPr>
        <p:txBody>
          <a:bodyPr wrap="square">
            <a:spAutoFit/>
          </a:bodyPr>
          <a:lstStyle/>
          <a:p>
            <a:pPr marL="457200" indent="-457200">
              <a:lnSpc>
                <a:spcPct val="90000"/>
              </a:lnSpc>
              <a:buFont typeface="Wingdings" panose="05000000000000000000" pitchFamily="2" charset="2"/>
              <a:buChar char="ð"/>
            </a:pPr>
            <a:r>
              <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NITRATES and NO </a:t>
            </a:r>
            <a:r>
              <a:rPr lang="cs-CZ" sz="3200" b="1" dirty="0" err="1">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donors</a:t>
            </a:r>
            <a:endPar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tabLst>
                <a:tab pos="444500" algn="l"/>
              </a:tabLst>
            </a:pPr>
            <a:r>
              <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 </a:t>
            </a:r>
            <a:r>
              <a:rPr lang="cs-CZ" sz="28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CALCIUM CHANNEL BLOCKERS - </a:t>
            </a:r>
            <a:r>
              <a:rPr lang="cs-CZ" sz="2400" dirty="0" err="1">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dihydropyridines</a:t>
            </a:r>
            <a:r>
              <a:rPr lang="cs-CZ" sz="2800" b="1" dirty="0">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err="1">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Pottasium-channel</a:t>
            </a:r>
            <a:r>
              <a:rPr lang="cs-CZ" sz="2800" b="1" dirty="0">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err="1">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activation</a:t>
            </a:r>
            <a:endParaRPr lang="cs-CZ" sz="2400" dirty="0">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bdélník 6"/>
          <p:cNvSpPr/>
          <p:nvPr/>
        </p:nvSpPr>
        <p:spPr>
          <a:xfrm>
            <a:off x="3951889" y="4024734"/>
            <a:ext cx="7495894" cy="1421928"/>
          </a:xfrm>
          <a:prstGeom prst="rect">
            <a:avLst/>
          </a:prstGeom>
        </p:spPr>
        <p:txBody>
          <a:bodyPr wrap="square">
            <a:spAutoFit/>
          </a:bodyPr>
          <a:lstStyle/>
          <a:p>
            <a:pPr marL="457200" indent="-457200" defTabSz="442913">
              <a:lnSpc>
                <a:spcPct val="90000"/>
              </a:lnSpc>
              <a:buFont typeface="Wingdings" panose="05000000000000000000" pitchFamily="2" charset="2"/>
              <a:buChar char="ð"/>
            </a:pPr>
            <a:r>
              <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3. BETA-BLOCKERS</a:t>
            </a:r>
            <a:endParaRPr lang="cs-CZ" sz="32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442913">
              <a:lnSpc>
                <a:spcPct val="90000"/>
              </a:lnSpc>
            </a:pPr>
            <a:r>
              <a:rPr lang="cs-CZ" sz="32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 CCB </a:t>
            </a:r>
            <a:r>
              <a:rPr lang="cs-CZ" sz="32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cs-CZ" sz="28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non-</a:t>
            </a:r>
            <a:r>
              <a:rPr lang="cs-CZ" sz="2800" dirty="0" err="1">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dihydropyridines</a:t>
            </a:r>
            <a:endParaRPr lang="cs-CZ" sz="32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defTabSz="442913">
              <a:lnSpc>
                <a:spcPct val="90000"/>
              </a:lnSpc>
            </a:pPr>
            <a:r>
              <a:rPr lang="cs-CZ" sz="32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4. </a:t>
            </a:r>
            <a:r>
              <a:rPr lang="cs-CZ" sz="32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IVABRADIN (I</a:t>
            </a:r>
            <a:r>
              <a:rPr lang="cs-CZ" sz="3200" baseline="-250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 </a:t>
            </a:r>
            <a:r>
              <a:rPr lang="cs-CZ" sz="3200"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Obdélník 8"/>
          <p:cNvSpPr/>
          <p:nvPr/>
        </p:nvSpPr>
        <p:spPr>
          <a:xfrm>
            <a:off x="218935" y="3938557"/>
            <a:ext cx="4353065" cy="1508105"/>
          </a:xfrm>
          <a:prstGeom prst="rect">
            <a:avLst/>
          </a:prstGeom>
        </p:spPr>
        <p:txBody>
          <a:bodyPr wrap="square">
            <a:spAutoFit/>
          </a:bodyPr>
          <a:lstStyle/>
          <a:p>
            <a:pPr marL="514350" indent="-514350">
              <a:buFont typeface="+mj-lt"/>
              <a:buAutoNum type="arabicPeriod" startAt="4"/>
            </a:pP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Reducing</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metabolic</a:t>
            </a:r>
            <a:r>
              <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3200" u="sng"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demand</a:t>
            </a:r>
            <a:endParaRPr lang="cs-CZ" sz="3200" u="sng"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tabLst>
                <a:tab pos="539750" algn="l"/>
              </a:tabLst>
            </a:pPr>
            <a:r>
              <a:rPr lang="cs-CZ" sz="2800"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cs-CZ" sz="2400"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slow</a:t>
            </a:r>
            <a:r>
              <a:rPr lang="cs-CZ" sz="2400"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heart</a:t>
            </a:r>
            <a:r>
              <a:rPr lang="cs-CZ" sz="2400" dirty="0">
                <a:ln w="22225">
                  <a:noFill/>
                  <a:prstDash val="solid"/>
                </a:ln>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7059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22288" y="2107400"/>
            <a:ext cx="7849552" cy="1015663"/>
          </a:xfrm>
          <a:prstGeom prst="rect">
            <a:avLst/>
          </a:prstGeom>
          <a:solidFill>
            <a:schemeClr val="accent3">
              <a:lumMod val="25000"/>
            </a:schemeClr>
          </a:solidFill>
          <a:ln>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60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VASODILATOR DRUGS</a:t>
            </a:r>
          </a:p>
        </p:txBody>
      </p:sp>
      <p:sp>
        <p:nvSpPr>
          <p:cNvPr id="6" name="TextovéPole 5"/>
          <p:cNvSpPr txBox="1"/>
          <p:nvPr/>
        </p:nvSpPr>
        <p:spPr>
          <a:xfrm>
            <a:off x="522288" y="3732850"/>
            <a:ext cx="8401050" cy="954107"/>
          </a:xfrm>
          <a:prstGeom prst="rect">
            <a:avLst/>
          </a:prstGeom>
          <a:solidFill>
            <a:schemeClr val="accent3">
              <a:lumMod val="25000"/>
            </a:schemeClr>
          </a:solidFill>
        </p:spPr>
        <p:txBody>
          <a:bodyPr wrap="square" rtlCol="0">
            <a:spAutoFit/>
          </a:bodyPr>
          <a:lstStyle/>
          <a:p>
            <a:pPr algn="ctr"/>
            <a:r>
              <a:rPr lang="cs-CZ" sz="2800" dirty="0">
                <a:latin typeface="Calibri" panose="020F0502020204030204" pitchFamily="34" charset="0"/>
                <a:cs typeface="Calibri" panose="020F0502020204030204" pitchFamily="34" charset="0"/>
              </a:rPr>
              <a:t>Play a major role in </a:t>
            </a:r>
            <a:r>
              <a:rPr lang="cs-CZ" sz="2800" dirty="0" err="1">
                <a:latin typeface="Calibri" panose="020F0502020204030204" pitchFamily="34" charset="0"/>
                <a:cs typeface="Calibri" panose="020F0502020204030204" pitchFamily="34" charset="0"/>
              </a:rPr>
              <a:t>the</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treatment</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of</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cardiovascular</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diseases</a:t>
            </a:r>
            <a:r>
              <a:rPr lang="cs-CZ" sz="2800" dirty="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rPr>
              <a:t>(</a:t>
            </a:r>
            <a:r>
              <a:rPr lang="cs-CZ" sz="2400" dirty="0" err="1">
                <a:latin typeface="Calibri" panose="020F0502020204030204" pitchFamily="34" charset="0"/>
                <a:cs typeface="Calibri" panose="020F0502020204030204" pitchFamily="34" charset="0"/>
              </a:rPr>
              <a:t>able</a:t>
            </a:r>
            <a:r>
              <a:rPr lang="cs-CZ" sz="2400" dirty="0">
                <a:latin typeface="Calibri" panose="020F0502020204030204" pitchFamily="34" charset="0"/>
                <a:cs typeface="Calibri" panose="020F0502020204030204" pitchFamily="34" charset="0"/>
              </a:rPr>
              <a:t> to </a:t>
            </a:r>
            <a:r>
              <a:rPr lang="cs-CZ" sz="2400" dirty="0" err="1">
                <a:latin typeface="Calibri" panose="020F0502020204030204" pitchFamily="34" charset="0"/>
                <a:cs typeface="Calibri" panose="020F0502020204030204" pitchFamily="34" charset="0"/>
              </a:rPr>
              <a:t>relax</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vascular</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smooth</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muscle</a:t>
            </a:r>
            <a:r>
              <a:rPr lang="cs-CZ" sz="2400" dirty="0">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01752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12738" y="394357"/>
            <a:ext cx="8458200" cy="5528886"/>
          </a:xfrm>
          <a:prstGeom prst="rect">
            <a:avLst/>
          </a:prstGeom>
          <a:noFill/>
        </p:spPr>
        <p:txBody>
          <a:bodyPr wrap="square" rtlCol="0">
            <a:spAutoFit/>
          </a:bodyPr>
          <a:lstStyle/>
          <a:p>
            <a:pPr>
              <a:lnSpc>
                <a:spcPct val="120000"/>
              </a:lnSpc>
            </a:pPr>
            <a:r>
              <a:rPr lang="cs-CZ" sz="36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VASODILATION </a:t>
            </a:r>
            <a:r>
              <a:rPr lang="cs-CZ" sz="36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should</a:t>
            </a:r>
            <a:r>
              <a:rPr lang="cs-CZ" sz="36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6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cs-CZ" sz="36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6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achieved</a:t>
            </a:r>
            <a:r>
              <a:rPr lang="cs-CZ" sz="36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a:t>
            </a:r>
          </a:p>
          <a:p>
            <a:pPr>
              <a:lnSpc>
                <a:spcPct val="120000"/>
              </a:lnSpc>
            </a:pPr>
            <a:endParaRPr lang="cs-CZ"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defTabSz="222250">
              <a:lnSpc>
                <a:spcPct val="120000"/>
              </a:lnSpc>
              <a:buAutoNum type="alphaUcPeriod"/>
              <a:tabLst>
                <a:tab pos="357188" algn="l"/>
              </a:tabLst>
            </a:pP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Plasma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membrane</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voltage-dependent</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calcium</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channel</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800100" indent="-357188">
              <a:lnSpc>
                <a:spcPct val="120000"/>
              </a:lnSpc>
              <a:buFont typeface="Wingdings" panose="05000000000000000000" pitchFamily="2" charset="2"/>
              <a:buChar char="§"/>
              <a:tabLst>
                <a:tab pos="357188" algn="l"/>
              </a:tabLst>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Calcium</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antagonists</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CCB</a:t>
            </a:r>
          </a:p>
          <a:p>
            <a:pPr marL="800100" indent="-357188">
              <a:lnSpc>
                <a:spcPct val="120000"/>
              </a:lnSpc>
              <a:buFont typeface="Wingdings" panose="05000000000000000000" pitchFamily="2" charset="2"/>
              <a:buChar char="§"/>
              <a:tabLst>
                <a:tab pos="357188" algn="l"/>
              </a:tabLst>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Activation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of</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ATP-sensitive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pottasium</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channel</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A-K</a:t>
            </a:r>
            <a:r>
              <a:rPr lang="cs-CZ" sz="2400" b="1" baseline="-250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ATP</a:t>
            </a:r>
            <a:endPar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defTabSz="222250">
              <a:lnSpc>
                <a:spcPct val="120000"/>
              </a:lnSpc>
              <a:buAutoNum type="alphaUcPeriod" startAt="2"/>
            </a:pP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Increasing</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cellular</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concentration</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cAMP</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cGMP</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cs-CZ" sz="24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a:p>
            <a:pPr marL="800100" indent="-357188" defTabSz="442913">
              <a:lnSpc>
                <a:spcPct val="120000"/>
              </a:lnSpc>
              <a:buClr>
                <a:schemeClr val="tx1"/>
              </a:buClr>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Nitric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oxide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increase</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nitrates</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and NO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donors</a:t>
            </a:r>
            <a:endParaRPr lang="cs-CZ"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a:p>
            <a:pPr marL="800100" indent="-357188" defTabSz="442913">
              <a:lnSpc>
                <a:spcPct val="120000"/>
              </a:lnSpc>
              <a:buClr>
                <a:schemeClr val="tx1"/>
              </a:buClr>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Inhibition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of</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phosphodiesterase-5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PDE-5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inhibitors</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a:p>
            <a:pPr marL="457200" indent="-457200" defTabSz="442913">
              <a:lnSpc>
                <a:spcPct val="120000"/>
              </a:lnSpc>
              <a:buAutoNum type="alphaUcPeriod" startAt="3"/>
            </a:pP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Increase</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cytoplasmic</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cyclic</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nucleotides</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prostacyclines</a:t>
            </a:r>
            <a:endPar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a:p>
            <a:pPr marL="457200" indent="-457200" defTabSz="442913">
              <a:lnSpc>
                <a:spcPct val="120000"/>
              </a:lnSpc>
              <a:buFontTx/>
              <a:buAutoNum type="alphaUcPeriod" startAt="3"/>
            </a:pP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Blocade</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of</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endothelin</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system</a:t>
            </a:r>
            <a:endPar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a:p>
            <a:pPr marL="714375" indent="-271463" defTabSz="442913">
              <a:lnSpc>
                <a:spcPct val="120000"/>
              </a:lnSpc>
              <a:buClr>
                <a:schemeClr val="tx1"/>
              </a:buClr>
              <a:buFont typeface="Wingdings" panose="05000000000000000000" pitchFamily="2" charset="2"/>
              <a:buChar char="§"/>
            </a:pPr>
            <a:r>
              <a:rPr lang="cs-CZ" sz="2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inhibition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endothelin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rcp</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a:t>
            </a:r>
            <a:r>
              <a:rPr lang="cs-CZ" sz="2400"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ET</a:t>
            </a:r>
            <a:r>
              <a:rPr lang="cs-CZ" sz="2400"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 </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antagonists</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of</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endothelin</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rcp</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endParaRPr lang="cs-CZ" sz="24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170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fade">
                                      <p:cBhvr>
                                        <p:cTn id="24" dur="5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35430" y="2099571"/>
            <a:ext cx="8403770" cy="1938992"/>
          </a:xfrm>
          <a:prstGeom prst="rect">
            <a:avLst/>
          </a:prstGeom>
          <a:solidFill>
            <a:schemeClr val="accent3">
              <a:lumMod val="25000"/>
            </a:schemeClr>
          </a:solidFill>
          <a:ln>
            <a:solidFill>
              <a:schemeClr val="tx1"/>
            </a:solidFill>
          </a:ln>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cs-CZ"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CALCIUM </a:t>
            </a:r>
            <a:r>
              <a:rPr kumimoji="0" lang="cs-CZ" sz="4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Channel</a:t>
            </a:r>
            <a:r>
              <a:rPr kumimoji="0" lang="cs-CZ"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cs-CZ" sz="4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Blockers</a:t>
            </a:r>
            <a:r>
              <a:rPr kumimoji="0" lang="cs-CZ"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(CCB)/ </a:t>
            </a:r>
            <a:r>
              <a:rPr lang="cs-CZ" sz="4000" b="1" dirty="0">
                <a:latin typeface="Calibri" panose="020F0502020204030204" pitchFamily="34" charset="0"/>
                <a:cs typeface="Calibri" panose="020F0502020204030204" pitchFamily="34" charset="0"/>
              </a:rPr>
              <a:t>CALCIUM </a:t>
            </a:r>
            <a:r>
              <a:rPr lang="cs-CZ" sz="4000" b="1" dirty="0" err="1">
                <a:latin typeface="Calibri" panose="020F0502020204030204" pitchFamily="34" charset="0"/>
                <a:cs typeface="Calibri" panose="020F0502020204030204" pitchFamily="34" charset="0"/>
              </a:rPr>
              <a:t>Antagonists</a:t>
            </a:r>
            <a:r>
              <a:rPr lang="cs-CZ" sz="4000" b="1" dirty="0">
                <a:latin typeface="Calibri" panose="020F0502020204030204" pitchFamily="34" charset="0"/>
                <a:cs typeface="Calibri" panose="020F0502020204030204" pitchFamily="34" charset="0"/>
              </a:rPr>
              <a:t> /                                                             CALCIUM </a:t>
            </a:r>
            <a:r>
              <a:rPr lang="cs-CZ" sz="4000" b="1" dirty="0" err="1">
                <a:latin typeface="Calibri" panose="020F0502020204030204" pitchFamily="34" charset="0"/>
                <a:cs typeface="Calibri" panose="020F0502020204030204" pitchFamily="34" charset="0"/>
              </a:rPr>
              <a:t>Entry</a:t>
            </a:r>
            <a:r>
              <a:rPr lang="cs-CZ" sz="4000" b="1" dirty="0">
                <a:latin typeface="Calibri" panose="020F0502020204030204" pitchFamily="34" charset="0"/>
                <a:cs typeface="Calibri" panose="020F0502020204030204" pitchFamily="34" charset="0"/>
              </a:rPr>
              <a:t> </a:t>
            </a:r>
            <a:r>
              <a:rPr lang="cs-CZ" sz="4000" b="1" dirty="0" err="1">
                <a:latin typeface="Calibri" panose="020F0502020204030204" pitchFamily="34" charset="0"/>
                <a:cs typeface="Calibri" panose="020F0502020204030204" pitchFamily="34" charset="0"/>
              </a:rPr>
              <a:t>Blockers</a:t>
            </a:r>
            <a:endParaRPr kumimoji="0" lang="cs-CZ" sz="36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1CCF97E-3A52-4658-BAB4-46F94F797F2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3000"/>
                    </a14:imgEffect>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2555085" y="4351944"/>
            <a:ext cx="4033829" cy="2113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2375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23461" y="271085"/>
            <a:ext cx="8589910" cy="2246769"/>
          </a:xfrm>
          <a:prstGeom prst="rect">
            <a:avLst/>
          </a:prstGeom>
          <a:noFill/>
        </p:spPr>
        <p:txBody>
          <a:bodyPr wrap="square" rtlCol="0">
            <a:spAutoFit/>
          </a:bodyPr>
          <a:lstStyle/>
          <a:p>
            <a:pPr marL="457200" indent="-457200">
              <a:spcBef>
                <a:spcPct val="50000"/>
              </a:spcBef>
              <a:buFont typeface="Arial" pitchFamily="34" charset="0"/>
              <a:buChar char="•"/>
            </a:pPr>
            <a:r>
              <a:rPr lang="cs-CZ"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a:t>
            </a:r>
            <a:r>
              <a:rPr lang="cs-CZ" sz="2800" baseline="30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cs-CZ"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8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channel</a:t>
            </a:r>
            <a:r>
              <a:rPr lang="cs-CZ"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8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blockers</a:t>
            </a:r>
            <a:r>
              <a:rPr lang="cs-CZ"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a:t>
            </a:r>
            <a:r>
              <a:rPr lang="cs-CZ" sz="2800" baseline="30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cs-CZ" sz="2800" dirty="0" err="1">
                <a:solidFill>
                  <a:srgbClr val="FFFF00"/>
                </a:solidFill>
                <a:latin typeface="Calibri" panose="020F0502020204030204" pitchFamily="34" charset="0"/>
                <a:cs typeface="Calibri" panose="020F0502020204030204" pitchFamily="34" charset="0"/>
              </a:rPr>
              <a:t>antagonists</a:t>
            </a:r>
            <a:r>
              <a:rPr lang="cs-CZ" sz="2800" dirty="0">
                <a:solidFill>
                  <a:srgbClr val="FFFF00"/>
                </a:solidFill>
                <a:latin typeface="Calibri" panose="020F0502020204030204" pitchFamily="34" charset="0"/>
                <a:cs typeface="Calibri" panose="020F0502020204030204" pitchFamily="34" charset="0"/>
              </a:rPr>
              <a:t>/ </a:t>
            </a:r>
            <a:r>
              <a:rPr lang="cs-CZ"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a:t>
            </a:r>
            <a:r>
              <a:rPr lang="cs-CZ" sz="2800" baseline="30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cs-CZ" sz="2800" dirty="0" err="1">
                <a:solidFill>
                  <a:srgbClr val="FFFF00"/>
                </a:solidFill>
                <a:latin typeface="Calibri" panose="020F0502020204030204" pitchFamily="34" charset="0"/>
                <a:cs typeface="Calibri" panose="020F0502020204030204" pitchFamily="34" charset="0"/>
              </a:rPr>
              <a:t>entry</a:t>
            </a:r>
            <a:r>
              <a:rPr lang="cs-CZ" sz="2800" dirty="0">
                <a:solidFill>
                  <a:srgbClr val="FFFF00"/>
                </a:solidFill>
                <a:latin typeface="Calibri" panose="020F0502020204030204" pitchFamily="34" charset="0"/>
                <a:cs typeface="Calibri" panose="020F0502020204030204" pitchFamily="34" charset="0"/>
              </a:rPr>
              <a:t> </a:t>
            </a:r>
            <a:r>
              <a:rPr lang="cs-CZ" sz="2800" dirty="0" err="1">
                <a:solidFill>
                  <a:srgbClr val="FFFF00"/>
                </a:solidFill>
                <a:latin typeface="Calibri" panose="020F0502020204030204" pitchFamily="34" charset="0"/>
                <a:cs typeface="Calibri" panose="020F0502020204030204" pitchFamily="34" charset="0"/>
              </a:rPr>
              <a:t>blockers</a:t>
            </a:r>
            <a:r>
              <a:rPr lang="cs-CZ" sz="2800" dirty="0">
                <a:solidFill>
                  <a:srgbClr val="FFFF00"/>
                </a:solidFill>
                <a:latin typeface="Calibri" panose="020F0502020204030204" pitchFamily="34" charset="0"/>
                <a:cs typeface="Calibri" panose="020F0502020204030204" pitchFamily="34" charset="0"/>
              </a:rPr>
              <a:t>/ </a:t>
            </a:r>
            <a:r>
              <a:rPr lang="cs-CZ" sz="2800" dirty="0" err="1">
                <a:solidFill>
                  <a:srgbClr val="FFFF00"/>
                </a:solidFill>
                <a:latin typeface="Calibri" panose="020F0502020204030204" pitchFamily="34" charset="0"/>
                <a:cs typeface="Calibri" panose="020F0502020204030204" pitchFamily="34" charset="0"/>
              </a:rPr>
              <a:t>wo</a:t>
            </a:r>
            <a:r>
              <a:rPr lang="en-US" sz="2800" dirty="0" err="1">
                <a:solidFill>
                  <a:srgbClr val="FFFF00"/>
                </a:solidFill>
                <a:latin typeface="Calibri" panose="020F0502020204030204" pitchFamily="34" charset="0"/>
                <a:cs typeface="Calibri" panose="020F0502020204030204" pitchFamily="34" charset="0"/>
              </a:rPr>
              <a:t>rk</a:t>
            </a:r>
            <a:r>
              <a:rPr lang="cs-CZ" sz="2800" dirty="0">
                <a:solidFill>
                  <a:srgbClr val="FFFF00"/>
                </a:solidFill>
                <a:latin typeface="Calibri" panose="020F0502020204030204" pitchFamily="34" charset="0"/>
                <a:cs typeface="Calibri" panose="020F0502020204030204" pitchFamily="34" charset="0"/>
              </a:rPr>
              <a:t>s</a:t>
            </a:r>
            <a:r>
              <a:rPr lang="en-US" sz="2800" dirty="0">
                <a:solidFill>
                  <a:srgbClr val="FFFF00"/>
                </a:solidFill>
                <a:latin typeface="Calibri" panose="020F0502020204030204" pitchFamily="34" charset="0"/>
                <a:cs typeface="Calibri" panose="020F0502020204030204" pitchFamily="34" charset="0"/>
              </a:rPr>
              <a:t> by blocking voltage-gated calcium channels </a:t>
            </a:r>
            <a:r>
              <a:rPr lang="cs-CZ" sz="2800" dirty="0">
                <a:solidFill>
                  <a:srgbClr val="FFFF00"/>
                </a:solidFill>
                <a:latin typeface="Calibri" panose="020F0502020204030204" pitchFamily="34" charset="0"/>
                <a:cs typeface="Calibri" panose="020F0502020204030204" pitchFamily="34" charset="0"/>
              </a:rPr>
              <a:t>type L </a:t>
            </a:r>
            <a:r>
              <a:rPr lang="en-US" sz="2800" dirty="0">
                <a:solidFill>
                  <a:srgbClr val="FFFF00"/>
                </a:solidFill>
                <a:latin typeface="Calibri" panose="020F0502020204030204" pitchFamily="34" charset="0"/>
                <a:cs typeface="Calibri" panose="020F0502020204030204" pitchFamily="34" charset="0"/>
              </a:rPr>
              <a:t>in </a:t>
            </a:r>
            <a:r>
              <a:rPr lang="en-US" sz="2800" dirty="0">
                <a:solidFill>
                  <a:srgbClr val="FFFF00"/>
                </a:solidFill>
                <a:latin typeface="Calibri" panose="020F0502020204030204" pitchFamily="34" charset="0"/>
                <a:cs typeface="Calibri" panose="020F0502020204030204" pitchFamily="34" charset="0"/>
                <a:hlinkClick r:id="rId4" action="ppaction://hlinkfile" tooltip="Cardiac muscle">
                  <a:extLst>
                    <a:ext uri="{A12FA001-AC4F-418D-AE19-62706E023703}">
                      <ahyp:hlinkClr xmlns:ahyp="http://schemas.microsoft.com/office/drawing/2018/hyperlinkcolor" val="tx"/>
                    </a:ext>
                  </a:extLst>
                </a:hlinkClick>
              </a:rPr>
              <a:t>cardiac muscle</a:t>
            </a:r>
            <a:r>
              <a:rPr lang="en-US" sz="2800" dirty="0">
                <a:solidFill>
                  <a:srgbClr val="FFFF00"/>
                </a:solidFill>
                <a:latin typeface="Calibri" panose="020F0502020204030204" pitchFamily="34" charset="0"/>
                <a:cs typeface="Calibri" panose="020F0502020204030204" pitchFamily="34" charset="0"/>
              </a:rPr>
              <a:t> and </a:t>
            </a:r>
            <a:r>
              <a:rPr lang="en-US" sz="2800" dirty="0">
                <a:solidFill>
                  <a:srgbClr val="FFFF00"/>
                </a:solidFill>
                <a:latin typeface="Calibri" panose="020F0502020204030204" pitchFamily="34" charset="0"/>
                <a:cs typeface="Calibri" panose="020F0502020204030204" pitchFamily="34" charset="0"/>
                <a:hlinkClick r:id="rId5" action="ppaction://hlinkfile" tooltip="Blood vessel">
                  <a:extLst>
                    <a:ext uri="{A12FA001-AC4F-418D-AE19-62706E023703}">
                      <ahyp:hlinkClr xmlns:ahyp="http://schemas.microsoft.com/office/drawing/2018/hyperlinkcolor" val="tx"/>
                    </a:ext>
                  </a:extLst>
                </a:hlinkClick>
              </a:rPr>
              <a:t>blood vessels</a:t>
            </a:r>
            <a:r>
              <a:rPr lang="en-US" sz="2800" dirty="0">
                <a:solidFill>
                  <a:srgbClr val="FFFF00"/>
                </a:solidFill>
                <a:latin typeface="Calibri" panose="020F0502020204030204" pitchFamily="34" charset="0"/>
                <a:cs typeface="Calibri" panose="020F0502020204030204" pitchFamily="34" charset="0"/>
              </a:rPr>
              <a:t>. </a:t>
            </a:r>
            <a:endParaRPr lang="cs-CZ" sz="2800" dirty="0">
              <a:solidFill>
                <a:srgbClr val="FFFF00"/>
              </a:solidFill>
              <a:latin typeface="Calibri" panose="020F0502020204030204" pitchFamily="34" charset="0"/>
              <a:cs typeface="Calibri" panose="020F0502020204030204" pitchFamily="34" charset="0"/>
            </a:endParaRPr>
          </a:p>
          <a:p>
            <a:endParaRPr lang="cs-CZ" sz="2800" dirty="0">
              <a:solidFill>
                <a:srgbClr val="FFFF00"/>
              </a:solidFill>
              <a:effectLst>
                <a:outerShdw blurRad="38100" dist="38100" dir="2700000" algn="tl">
                  <a:srgbClr val="000000">
                    <a:alpha val="43137"/>
                  </a:srgbClr>
                </a:outerShdw>
              </a:effectLst>
              <a:latin typeface="Calibri" panose="020F0502020204030204" pitchFamily="34" charset="0"/>
            </a:endParaRPr>
          </a:p>
          <a:p>
            <a:r>
              <a:rPr lang="cs-CZ" sz="2800" dirty="0">
                <a:solidFill>
                  <a:srgbClr val="FFFF00"/>
                </a:solidFill>
                <a:effectLst>
                  <a:outerShdw blurRad="38100" dist="38100" dir="2700000" algn="tl">
                    <a:srgbClr val="000000">
                      <a:alpha val="43137"/>
                    </a:srgbClr>
                  </a:outerShdw>
                </a:effectLst>
                <a:latin typeface="Calibri" panose="020F0502020204030204" pitchFamily="34" charset="0"/>
              </a:rPr>
              <a:t> </a:t>
            </a:r>
          </a:p>
        </p:txBody>
      </p:sp>
      <p:sp>
        <p:nvSpPr>
          <p:cNvPr id="4" name="TextovéPole 3"/>
          <p:cNvSpPr txBox="1"/>
          <p:nvPr/>
        </p:nvSpPr>
        <p:spPr>
          <a:xfrm>
            <a:off x="423461" y="4146490"/>
            <a:ext cx="8385568" cy="2308324"/>
          </a:xfrm>
          <a:prstGeom prst="rect">
            <a:avLst/>
          </a:prstGeom>
          <a:solidFill>
            <a:schemeClr val="accent3">
              <a:lumMod val="25000"/>
            </a:schemeClr>
          </a:solidFill>
          <a:ln>
            <a:solidFill>
              <a:schemeClr val="tx1"/>
            </a:solidFill>
          </a:ln>
        </p:spPr>
        <p:txBody>
          <a:bodyPr wrap="square" rtlCol="0">
            <a:spAutoFit/>
          </a:bodyPr>
          <a:lstStyle/>
          <a:p>
            <a:r>
              <a:rPr lang="cs-CZ" sz="2400" dirty="0" err="1">
                <a:latin typeface="Calibri" panose="020F0502020204030204" pitchFamily="34" charset="0"/>
              </a:rPr>
              <a:t>sinoatrial</a:t>
            </a:r>
            <a:r>
              <a:rPr lang="cs-CZ" sz="2400" dirty="0">
                <a:latin typeface="Calibri" panose="020F0502020204030204" pitchFamily="34" charset="0"/>
              </a:rPr>
              <a:t> node (SA) and </a:t>
            </a:r>
            <a:r>
              <a:rPr lang="cs-CZ" sz="2400" dirty="0" err="1">
                <a:latin typeface="Calibri" panose="020F0502020204030204" pitchFamily="34" charset="0"/>
              </a:rPr>
              <a:t>atriventricular</a:t>
            </a:r>
            <a:r>
              <a:rPr lang="cs-CZ" sz="2400" dirty="0">
                <a:latin typeface="Calibri" panose="020F0502020204030204" pitchFamily="34" charset="0"/>
              </a:rPr>
              <a:t> node (AV) – </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rPr>
              <a:t>Ca</a:t>
            </a:r>
            <a:r>
              <a:rPr lang="cs-CZ" sz="2400" baseline="30000" dirty="0">
                <a:solidFill>
                  <a:srgbClr val="FFFF00"/>
                </a:solidFill>
                <a:effectLst>
                  <a:outerShdw blurRad="38100" dist="38100" dir="2700000" algn="tl">
                    <a:srgbClr val="000000">
                      <a:alpha val="43137"/>
                    </a:srgbClr>
                  </a:outerShdw>
                </a:effectLst>
                <a:latin typeface="Calibri" panose="020F0502020204030204" pitchFamily="34" charset="0"/>
              </a:rPr>
              <a:t>2+</a:t>
            </a:r>
            <a:r>
              <a:rPr lang="cs-CZ" sz="2400" dirty="0">
                <a:latin typeface="Calibri" panose="020F0502020204030204" pitchFamily="34" charset="0"/>
              </a:rPr>
              <a:t> </a:t>
            </a:r>
            <a:r>
              <a:rPr lang="cs-CZ" sz="2400" dirty="0" err="1">
                <a:latin typeface="Calibri" panose="020F0502020204030204" pitchFamily="34" charset="0"/>
              </a:rPr>
              <a:t>initiates</a:t>
            </a:r>
            <a:r>
              <a:rPr lang="cs-CZ" sz="2400" dirty="0">
                <a:latin typeface="Calibri" panose="020F0502020204030204" pitchFamily="34" charset="0"/>
              </a:rPr>
              <a:t> </a:t>
            </a:r>
            <a:r>
              <a:rPr lang="cs-CZ" sz="2400" dirty="0" err="1">
                <a:latin typeface="Calibri" panose="020F0502020204030204" pitchFamily="34" charset="0"/>
              </a:rPr>
              <a:t>action</a:t>
            </a:r>
            <a:r>
              <a:rPr lang="cs-CZ" sz="2400" dirty="0">
                <a:latin typeface="Calibri" panose="020F0502020204030204" pitchFamily="34" charset="0"/>
              </a:rPr>
              <a:t> </a:t>
            </a:r>
            <a:r>
              <a:rPr lang="cs-CZ" sz="2400" dirty="0" err="1">
                <a:latin typeface="Calibri" panose="020F0502020204030204" pitchFamily="34" charset="0"/>
              </a:rPr>
              <a:t>potentials</a:t>
            </a:r>
            <a:r>
              <a:rPr lang="cs-CZ" sz="2400" dirty="0">
                <a:latin typeface="Calibri" panose="020F0502020204030204" pitchFamily="34" charset="0"/>
              </a:rPr>
              <a:t> </a:t>
            </a:r>
            <a:r>
              <a:rPr lang="cs-CZ" sz="2400" dirty="0">
                <a:latin typeface="Calibri" panose="020F0502020204030204" pitchFamily="34" charset="0"/>
                <a:sym typeface="Wingdings"/>
              </a:rPr>
              <a:t></a:t>
            </a:r>
            <a:r>
              <a:rPr lang="cs-CZ" sz="2400" dirty="0">
                <a:latin typeface="Calibri" panose="020F0502020204030204" pitchFamily="34" charset="0"/>
              </a:rPr>
              <a:t> controlling </a:t>
            </a:r>
            <a:r>
              <a:rPr lang="cs-CZ" sz="2400" dirty="0" err="1">
                <a:latin typeface="Calibri" panose="020F0502020204030204" pitchFamily="34" charset="0"/>
              </a:rPr>
              <a:t>cardiac</a:t>
            </a:r>
            <a:r>
              <a:rPr lang="cs-CZ" sz="2400" dirty="0">
                <a:latin typeface="Calibri" panose="020F0502020204030204" pitchFamily="34" charset="0"/>
              </a:rPr>
              <a:t> </a:t>
            </a:r>
            <a:r>
              <a:rPr lang="cs-CZ" sz="2400" dirty="0" err="1">
                <a:latin typeface="Calibri" panose="020F0502020204030204" pitchFamily="34" charset="0"/>
              </a:rPr>
              <a:t>rate</a:t>
            </a:r>
            <a:r>
              <a:rPr lang="cs-CZ" sz="2400" dirty="0">
                <a:latin typeface="Calibri" panose="020F0502020204030204" pitchFamily="34" charset="0"/>
              </a:rPr>
              <a:t> and rhythm</a:t>
            </a:r>
            <a:r>
              <a:rPr lang="cs-CZ" sz="2400" dirty="0">
                <a:solidFill>
                  <a:schemeClr val="accent1"/>
                </a:solidFill>
                <a:latin typeface="Calibri" panose="020F0502020204030204" pitchFamily="34" charset="0"/>
              </a:rPr>
              <a:t> </a:t>
            </a:r>
          </a:p>
          <a:p>
            <a:pPr>
              <a:spcBef>
                <a:spcPct val="50000"/>
              </a:spcBef>
            </a:pPr>
            <a:r>
              <a:rPr lang="en-US" sz="24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intracellular calcium leading to ↓ cardiac contractility</a:t>
            </a:r>
            <a:endParaRPr lang="cs-CZ" sz="2400" dirty="0">
              <a:latin typeface="Calibri" panose="020F0502020204030204" pitchFamily="34" charset="0"/>
              <a:cs typeface="Calibri" panose="020F0502020204030204" pitchFamily="34" charset="0"/>
            </a:endParaRPr>
          </a:p>
          <a:p>
            <a:pPr>
              <a:spcBef>
                <a:spcPct val="50000"/>
              </a:spcBef>
            </a:pPr>
            <a:r>
              <a:rPr lang="en-US" sz="2400" dirty="0">
                <a:latin typeface="Calibri" panose="020F0502020204030204" pitchFamily="34" charset="0"/>
                <a:cs typeface="Calibri" panose="020F0502020204030204" pitchFamily="34" charset="0"/>
              </a:rPr>
              <a:t>In blood vessels</a:t>
            </a:r>
            <a:r>
              <a:rPr lang="cs-CZ"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cs-CZ"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vascular smooth muscle and therefore ↑ vasodilation. Vasodilation decreases total peripheral resistance</a:t>
            </a:r>
            <a:endParaRPr lang="cs-CZ" sz="240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D61FA84B-601C-4AF0-8526-1FE103F03B1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3000"/>
                    </a14:imgEffect>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4718416" y="1724575"/>
            <a:ext cx="4033829" cy="2113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423461" y="5159060"/>
            <a:ext cx="8519253" cy="1569660"/>
          </a:xfrm>
          <a:prstGeom prst="rect">
            <a:avLst/>
          </a:prstGeom>
        </p:spPr>
        <p:txBody>
          <a:bodyPr wrap="square">
            <a:spAutoFit/>
          </a:bodyPr>
          <a:lstStyle/>
          <a:p>
            <a:endParaRPr lang="cs-CZ" sz="2400" b="1" dirty="0">
              <a:solidFill>
                <a:srgbClr val="FFFF00"/>
              </a:solidFill>
              <a:effectLst>
                <a:outerShdw blurRad="38100" dist="38100" dir="2700000" algn="tl">
                  <a:srgbClr val="000000">
                    <a:alpha val="43137"/>
                  </a:srgbClr>
                </a:outerShdw>
              </a:effectLst>
              <a:latin typeface="Calibri" panose="020F0502020204030204" pitchFamily="34" charset="0"/>
            </a:endParaRPr>
          </a:p>
          <a:p>
            <a:endParaRPr lang="cs-CZ" sz="2400" b="1" dirty="0">
              <a:solidFill>
                <a:srgbClr val="FFFF00"/>
              </a:solidFill>
              <a:effectLst>
                <a:outerShdw blurRad="38100" dist="38100" dir="2700000" algn="tl">
                  <a:srgbClr val="000000">
                    <a:alpha val="43137"/>
                  </a:srgbClr>
                </a:outerShdw>
              </a:effectLst>
              <a:latin typeface="Calibri" panose="020F0502020204030204" pitchFamily="34" charset="0"/>
            </a:endParaRPr>
          </a:p>
          <a:p>
            <a:endParaRPr lang="cs-CZ" sz="2400" b="1" dirty="0">
              <a:solidFill>
                <a:srgbClr val="FFFF00"/>
              </a:solidFill>
              <a:effectLst>
                <a:outerShdw blurRad="38100" dist="38100" dir="2700000" algn="tl">
                  <a:srgbClr val="000000">
                    <a:alpha val="43137"/>
                  </a:srgbClr>
                </a:outerShdw>
              </a:effectLst>
              <a:latin typeface="Calibri" panose="020F0502020204030204" pitchFamily="34" charset="0"/>
            </a:endParaRPr>
          </a:p>
          <a:p>
            <a:endParaRPr lang="cs-CZ" sz="2400" b="1" dirty="0">
              <a:solidFill>
                <a:srgbClr val="FFFF00"/>
              </a:solidFill>
              <a:effectLst>
                <a:outerShdw blurRad="38100" dist="38100" dir="2700000" algn="tl">
                  <a:srgbClr val="000000">
                    <a:alpha val="43137"/>
                  </a:srgbClr>
                </a:outerShdw>
              </a:effectLst>
              <a:latin typeface="Calibri" panose="020F0502020204030204" pitchFamily="34" charset="0"/>
            </a:endParaRPr>
          </a:p>
        </p:txBody>
      </p:sp>
    </p:spTree>
    <p:custDataLst>
      <p:tags r:id="rId1"/>
    </p:custDataLst>
    <p:extLst>
      <p:ext uri="{BB962C8B-B14F-4D97-AF65-F5344CB8AC3E}">
        <p14:creationId xmlns:p14="http://schemas.microsoft.com/office/powerpoint/2010/main" val="96814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36602" y="461597"/>
            <a:ext cx="8564410" cy="1384995"/>
          </a:xfrm>
          <a:prstGeom prst="rect">
            <a:avLst/>
          </a:prstGeom>
          <a:noFill/>
        </p:spPr>
        <p:txBody>
          <a:bodyPr wrap="square" rtlCol="0">
            <a:spAutoFit/>
          </a:bodyPr>
          <a:lstStyle/>
          <a:p>
            <a:r>
              <a:rPr lang="cs-CZ" sz="3200" b="1" u="sng" dirty="0" err="1">
                <a:solidFill>
                  <a:schemeClr val="accent1"/>
                </a:solidFill>
                <a:latin typeface="Calibri" panose="020F0502020204030204" pitchFamily="34" charset="0"/>
              </a:rPr>
              <a:t>Mechanism</a:t>
            </a:r>
            <a:r>
              <a:rPr lang="cs-CZ" sz="3200" b="1" u="sng" dirty="0">
                <a:solidFill>
                  <a:schemeClr val="accent1"/>
                </a:solidFill>
                <a:latin typeface="Calibri" panose="020F0502020204030204" pitchFamily="34" charset="0"/>
              </a:rPr>
              <a:t> </a:t>
            </a:r>
            <a:r>
              <a:rPr lang="cs-CZ" sz="3200" b="1" u="sng" dirty="0" err="1">
                <a:solidFill>
                  <a:schemeClr val="accent1"/>
                </a:solidFill>
                <a:latin typeface="Calibri" panose="020F0502020204030204" pitchFamily="34" charset="0"/>
              </a:rPr>
              <a:t>of</a:t>
            </a:r>
            <a:r>
              <a:rPr lang="cs-CZ" sz="3200" b="1" u="sng" dirty="0">
                <a:solidFill>
                  <a:schemeClr val="accent1"/>
                </a:solidFill>
                <a:latin typeface="Calibri" panose="020F0502020204030204" pitchFamily="34" charset="0"/>
              </a:rPr>
              <a:t> </a:t>
            </a:r>
            <a:r>
              <a:rPr lang="cs-CZ" sz="3200" b="1" u="sng" dirty="0" err="1">
                <a:solidFill>
                  <a:schemeClr val="accent1"/>
                </a:solidFill>
                <a:latin typeface="Calibri" panose="020F0502020204030204" pitchFamily="34" charset="0"/>
              </a:rPr>
              <a:t>Action</a:t>
            </a:r>
            <a:endParaRPr lang="cs-CZ" sz="3200" b="1" u="sng" dirty="0">
              <a:solidFill>
                <a:schemeClr val="accent1"/>
              </a:solidFill>
              <a:latin typeface="Calibri" panose="020F0502020204030204" pitchFamily="34" charset="0"/>
            </a:endParaRPr>
          </a:p>
          <a:p>
            <a:r>
              <a:rPr lang="cs-CZ" sz="2600" dirty="0">
                <a:latin typeface="Calibri" panose="020F0502020204030204" pitchFamily="34" charset="0"/>
              </a:rPr>
              <a:t>- </a:t>
            </a:r>
            <a:r>
              <a:rPr lang="cs-CZ" sz="2600" dirty="0" err="1">
                <a:latin typeface="Calibri" panose="020F0502020204030204" pitchFamily="34" charset="0"/>
              </a:rPr>
              <a:t>block</a:t>
            </a:r>
            <a:r>
              <a:rPr lang="cs-CZ" sz="2600" dirty="0">
                <a:latin typeface="Calibri" panose="020F0502020204030204" pitchFamily="34" charset="0"/>
              </a:rPr>
              <a:t> </a:t>
            </a:r>
            <a:r>
              <a:rPr lang="cs-CZ" sz="2600" dirty="0" err="1">
                <a:latin typeface="Calibri" panose="020F0502020204030204" pitchFamily="34" charset="0"/>
              </a:rPr>
              <a:t>cellular</a:t>
            </a:r>
            <a:r>
              <a:rPr lang="cs-CZ" sz="2600" dirty="0">
                <a:latin typeface="Calibri" panose="020F0502020204030204" pitchFamily="34" charset="0"/>
              </a:rPr>
              <a:t> </a:t>
            </a:r>
            <a:r>
              <a:rPr lang="cs-CZ" sz="2600" dirty="0" err="1">
                <a:latin typeface="Calibri" panose="020F0502020204030204" pitchFamily="34" charset="0"/>
              </a:rPr>
              <a:t>entry</a:t>
            </a:r>
            <a:r>
              <a:rPr lang="cs-CZ" sz="2600" dirty="0">
                <a:latin typeface="Calibri" panose="020F0502020204030204" pitchFamily="34" charset="0"/>
              </a:rPr>
              <a:t> </a:t>
            </a:r>
            <a:r>
              <a:rPr lang="cs-CZ" sz="2600" dirty="0" err="1">
                <a:latin typeface="Calibri" panose="020F0502020204030204" pitchFamily="34" charset="0"/>
              </a:rPr>
              <a:t>of</a:t>
            </a:r>
            <a:r>
              <a:rPr lang="cs-CZ" sz="2600" dirty="0">
                <a:latin typeface="Calibri" panose="020F0502020204030204" pitchFamily="34" charset="0"/>
              </a:rPr>
              <a:t> Ca</a:t>
            </a:r>
            <a:r>
              <a:rPr lang="cs-CZ" sz="2600" baseline="30000" dirty="0">
                <a:latin typeface="Calibri" panose="020F0502020204030204" pitchFamily="34" charset="0"/>
              </a:rPr>
              <a:t>2+ </a:t>
            </a:r>
            <a:r>
              <a:rPr lang="cs-CZ" sz="2600" dirty="0" err="1">
                <a:latin typeface="Calibri" panose="020F0502020204030204" pitchFamily="34" charset="0"/>
              </a:rPr>
              <a:t>through</a:t>
            </a:r>
            <a:r>
              <a:rPr lang="cs-CZ" sz="2600" dirty="0">
                <a:latin typeface="Calibri" panose="020F0502020204030204" pitchFamily="34" charset="0"/>
              </a:rPr>
              <a:t> </a:t>
            </a:r>
            <a:r>
              <a:rPr lang="cs-CZ" sz="2600" b="1" dirty="0" err="1">
                <a:solidFill>
                  <a:srgbClr val="FFFF00"/>
                </a:solidFill>
                <a:effectLst>
                  <a:outerShdw blurRad="38100" dist="38100" dir="2700000" algn="tl">
                    <a:srgbClr val="000000">
                      <a:alpha val="43137"/>
                    </a:srgbClr>
                  </a:outerShdw>
                </a:effectLst>
                <a:latin typeface="Calibri" panose="020F0502020204030204" pitchFamily="34" charset="0"/>
              </a:rPr>
              <a:t>voltage-gated</a:t>
            </a:r>
            <a:r>
              <a:rPr lang="cs-CZ" sz="2600" b="1" dirty="0">
                <a:solidFill>
                  <a:srgbClr val="FFFF00"/>
                </a:solidFill>
                <a:effectLst>
                  <a:outerShdw blurRad="38100" dist="38100" dir="2700000" algn="tl">
                    <a:srgbClr val="000000">
                      <a:alpha val="43137"/>
                    </a:srgbClr>
                  </a:outerShdw>
                </a:effectLst>
                <a:latin typeface="Calibri" panose="020F0502020204030204" pitchFamily="34" charset="0"/>
              </a:rPr>
              <a:t> L-type </a:t>
            </a:r>
            <a:r>
              <a:rPr lang="cs-CZ" sz="2600" b="1" dirty="0" err="1">
                <a:solidFill>
                  <a:srgbClr val="FFFF00"/>
                </a:solidFill>
                <a:effectLst>
                  <a:outerShdw blurRad="38100" dist="38100" dir="2700000" algn="tl">
                    <a:srgbClr val="000000">
                      <a:alpha val="43137"/>
                    </a:srgbClr>
                  </a:outerShdw>
                </a:effectLst>
                <a:latin typeface="Calibri" panose="020F0502020204030204" pitchFamily="34" charset="0"/>
              </a:rPr>
              <a:t>channels</a:t>
            </a:r>
            <a:endParaRPr lang="cs-CZ" sz="2600" b="1" u="sng" dirty="0">
              <a:solidFill>
                <a:srgbClr val="FF99FF"/>
              </a:solidFill>
              <a:latin typeface="Calibri" panose="020F0502020204030204" pitchFamily="34" charset="0"/>
            </a:endParaRPr>
          </a:p>
        </p:txBody>
      </p:sp>
      <p:sp>
        <p:nvSpPr>
          <p:cNvPr id="8" name="Obdélník 7"/>
          <p:cNvSpPr/>
          <p:nvPr/>
        </p:nvSpPr>
        <p:spPr>
          <a:xfrm>
            <a:off x="4834114" y="4360506"/>
            <a:ext cx="3990343" cy="1323439"/>
          </a:xfrm>
          <a:prstGeom prst="rect">
            <a:avLst/>
          </a:prstGeom>
        </p:spPr>
        <p:txBody>
          <a:bodyPr wrap="square">
            <a:spAutoFit/>
          </a:bodyPr>
          <a:lstStyle/>
          <a:p>
            <a:r>
              <a:rPr lang="cs-CZ" sz="2400" b="1" u="sng" dirty="0" err="1">
                <a:effectLst>
                  <a:outerShdw blurRad="38100" dist="38100" dir="2700000" algn="tl">
                    <a:srgbClr val="000000">
                      <a:alpha val="43137"/>
                    </a:srgbClr>
                  </a:outerShdw>
                </a:effectLst>
                <a:latin typeface="Calibri" panose="020F0502020204030204" pitchFamily="34" charset="0"/>
              </a:rPr>
              <a:t>Vazodilatation</a:t>
            </a:r>
            <a:endParaRPr lang="cs-CZ" sz="2400" dirty="0">
              <a:latin typeface="Calibri" panose="020F0502020204030204" pitchFamily="34" charset="0"/>
              <a:sym typeface="Wingdings"/>
            </a:endParaRPr>
          </a:p>
          <a:p>
            <a:r>
              <a:rPr lang="cs-CZ" sz="2800" dirty="0">
                <a:latin typeface="Calibri" panose="020F0502020204030204" pitchFamily="34" charset="0"/>
                <a:sym typeface="Wingdings"/>
              </a:rPr>
              <a:t> </a:t>
            </a:r>
            <a:r>
              <a:rPr lang="cs-CZ" sz="2800" b="1" dirty="0" err="1">
                <a:solidFill>
                  <a:srgbClr val="FF99FF"/>
                </a:solidFill>
                <a:latin typeface="Calibri" panose="020F0502020204030204" pitchFamily="34" charset="0"/>
                <a:sym typeface="Wingdings"/>
              </a:rPr>
              <a:t>periferal</a:t>
            </a:r>
            <a:r>
              <a:rPr lang="cs-CZ" sz="2800" b="1" dirty="0">
                <a:solidFill>
                  <a:srgbClr val="FF99FF"/>
                </a:solidFill>
                <a:latin typeface="Calibri" panose="020F0502020204030204" pitchFamily="34" charset="0"/>
                <a:sym typeface="Wingdings"/>
              </a:rPr>
              <a:t> resistence </a:t>
            </a:r>
            <a:r>
              <a:rPr lang="cs-CZ" sz="2800" b="1" dirty="0" err="1">
                <a:solidFill>
                  <a:srgbClr val="FF99FF"/>
                </a:solidFill>
                <a:latin typeface="Calibri" panose="020F0502020204030204" pitchFamily="34" charset="0"/>
                <a:sym typeface="Wingdings"/>
              </a:rPr>
              <a:t>decreased</a:t>
            </a:r>
            <a:endParaRPr lang="cs-CZ" sz="2800" b="1" dirty="0">
              <a:solidFill>
                <a:srgbClr val="FF99FF"/>
              </a:solidFill>
              <a:latin typeface="Calibri" panose="020F0502020204030204" pitchFamily="34" charset="0"/>
            </a:endParaRPr>
          </a:p>
        </p:txBody>
      </p:sp>
      <p:sp>
        <p:nvSpPr>
          <p:cNvPr id="9" name="TextovéPole 8"/>
          <p:cNvSpPr txBox="1"/>
          <p:nvPr/>
        </p:nvSpPr>
        <p:spPr>
          <a:xfrm>
            <a:off x="4572000" y="2311505"/>
            <a:ext cx="4316506" cy="1692771"/>
          </a:xfrm>
          <a:prstGeom prst="rect">
            <a:avLst/>
          </a:prstGeom>
          <a:solidFill>
            <a:schemeClr val="accent3">
              <a:lumMod val="25000"/>
            </a:schemeClr>
          </a:solidFill>
        </p:spPr>
        <p:txBody>
          <a:bodyPr wrap="square" rtlCol="0">
            <a:spAutoFit/>
          </a:bodyPr>
          <a:lstStyle/>
          <a:p>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Vascular</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Smooth</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Muscle</a:t>
            </a:r>
            <a:endPar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generalised</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arterial</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arteriolar</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dilatation</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coronary</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vasodilatation</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biliary</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urinary</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tract</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uterus –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less</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important</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therapeutically</a:t>
            </a:r>
            <a:r>
              <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10" name="TextovéPole 9"/>
          <p:cNvSpPr txBox="1"/>
          <p:nvPr/>
        </p:nvSpPr>
        <p:spPr>
          <a:xfrm>
            <a:off x="519236" y="2089784"/>
            <a:ext cx="2727575" cy="830997"/>
          </a:xfrm>
          <a:prstGeom prst="rect">
            <a:avLst/>
          </a:prstGeom>
          <a:solidFill>
            <a:schemeClr val="accent3">
              <a:lumMod val="25000"/>
            </a:schemeClr>
          </a:solidFill>
        </p:spPr>
        <p:txBody>
          <a:bodyPr wrap="square" rtlCol="0">
            <a:spAutoFit/>
          </a:bodyPr>
          <a:lstStyle/>
          <a:p>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Cardiac</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action</a:t>
            </a:r>
            <a:endPar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cs-CZ"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 AV </a:t>
            </a:r>
            <a:r>
              <a:rPr lang="cs-CZ"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nodes</a:t>
            </a:r>
            <a:r>
              <a:rPr lang="cs-CZ"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11" name="Šipka dolů 10"/>
          <p:cNvSpPr/>
          <p:nvPr/>
        </p:nvSpPr>
        <p:spPr bwMode="auto">
          <a:xfrm>
            <a:off x="6829285" y="3974036"/>
            <a:ext cx="454998" cy="772939"/>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cxnSp>
        <p:nvCxnSpPr>
          <p:cNvPr id="13" name="Přímá spojnice se šipkou 12"/>
          <p:cNvCxnSpPr/>
          <p:nvPr/>
        </p:nvCxnSpPr>
        <p:spPr bwMode="auto">
          <a:xfrm flipH="1">
            <a:off x="2932383" y="1825914"/>
            <a:ext cx="1915204" cy="450336"/>
          </a:xfrm>
          <a:prstGeom prst="straightConnector1">
            <a:avLst/>
          </a:prstGeom>
          <a:noFill/>
          <a:ln w="38100" cap="flat" cmpd="sng" algn="ctr">
            <a:solidFill>
              <a:srgbClr val="FFFF00"/>
            </a:solidFill>
            <a:prstDash val="solid"/>
            <a:round/>
            <a:headEnd type="none" w="med" len="med"/>
            <a:tailEnd type="triangle"/>
          </a:ln>
          <a:effectLst/>
        </p:spPr>
      </p:cxnSp>
      <p:cxnSp>
        <p:nvCxnSpPr>
          <p:cNvPr id="15" name="Přímá spojnice se šipkou 14"/>
          <p:cNvCxnSpPr/>
          <p:nvPr/>
        </p:nvCxnSpPr>
        <p:spPr bwMode="auto">
          <a:xfrm>
            <a:off x="4847587" y="1833097"/>
            <a:ext cx="1488365" cy="443153"/>
          </a:xfrm>
          <a:prstGeom prst="straightConnector1">
            <a:avLst/>
          </a:prstGeom>
          <a:noFill/>
          <a:ln w="38100" cap="flat" cmpd="sng" algn="ctr">
            <a:solidFill>
              <a:srgbClr val="FFFF00"/>
            </a:solidFill>
            <a:prstDash val="solid"/>
            <a:round/>
            <a:headEnd type="none" w="med" len="med"/>
            <a:tailEnd type="triangle"/>
          </a:ln>
          <a:effectLst/>
        </p:spPr>
      </p:cxnSp>
      <p:sp>
        <p:nvSpPr>
          <p:cNvPr id="22" name="Obdélník 21"/>
          <p:cNvSpPr/>
          <p:nvPr/>
        </p:nvSpPr>
        <p:spPr>
          <a:xfrm>
            <a:off x="373763" y="3419582"/>
            <a:ext cx="3857210" cy="2185214"/>
          </a:xfrm>
          <a:prstGeom prst="rect">
            <a:avLst/>
          </a:prstGeom>
        </p:spPr>
        <p:txBody>
          <a:bodyPr wrap="square">
            <a:spAutoFit/>
          </a:bodyPr>
          <a:lstStyle/>
          <a:p>
            <a:endParaRPr lang="cs-CZ" sz="2400" b="1" u="sng" dirty="0">
              <a:latin typeface="Calibri" panose="020F0502020204030204" pitchFamily="34" charset="0"/>
              <a:sym typeface="Wingdings"/>
            </a:endParaRPr>
          </a:p>
          <a:p>
            <a:r>
              <a:rPr lang="cs-CZ" sz="2800" b="1" dirty="0">
                <a:solidFill>
                  <a:srgbClr val="FF99FF"/>
                </a:solidFill>
                <a:latin typeface="Calibri" panose="020F0502020204030204" pitchFamily="34" charset="0"/>
                <a:sym typeface="Wingdings"/>
              </a:rPr>
              <a:t>negative </a:t>
            </a:r>
            <a:r>
              <a:rPr lang="cs-CZ" sz="2800" b="1" dirty="0" err="1">
                <a:solidFill>
                  <a:srgbClr val="FF99FF"/>
                </a:solidFill>
                <a:latin typeface="Calibri" panose="020F0502020204030204" pitchFamily="34" charset="0"/>
                <a:sym typeface="Wingdings"/>
              </a:rPr>
              <a:t>inotropic</a:t>
            </a:r>
            <a:r>
              <a:rPr lang="cs-CZ" sz="2800" b="1" dirty="0">
                <a:solidFill>
                  <a:srgbClr val="FF99FF"/>
                </a:solidFill>
                <a:latin typeface="Calibri" panose="020F0502020204030204" pitchFamily="34" charset="0"/>
                <a:sym typeface="Wingdings"/>
              </a:rPr>
              <a:t>, </a:t>
            </a:r>
            <a:r>
              <a:rPr lang="cs-CZ" sz="2800" b="1" dirty="0" err="1">
                <a:solidFill>
                  <a:srgbClr val="FF99FF"/>
                </a:solidFill>
                <a:latin typeface="Calibri" panose="020F0502020204030204" pitchFamily="34" charset="0"/>
                <a:sym typeface="Wingdings"/>
              </a:rPr>
              <a:t>chronotropic</a:t>
            </a:r>
            <a:r>
              <a:rPr lang="cs-CZ" sz="2800" b="1" dirty="0">
                <a:solidFill>
                  <a:srgbClr val="FF99FF"/>
                </a:solidFill>
                <a:latin typeface="Calibri" panose="020F0502020204030204" pitchFamily="34" charset="0"/>
                <a:sym typeface="Wingdings"/>
              </a:rPr>
              <a:t> and </a:t>
            </a:r>
            <a:r>
              <a:rPr lang="cs-CZ" sz="2800" b="1" dirty="0" err="1">
                <a:solidFill>
                  <a:srgbClr val="FF99FF"/>
                </a:solidFill>
                <a:latin typeface="Calibri" panose="020F0502020204030204" pitchFamily="34" charset="0"/>
                <a:sym typeface="Wingdings"/>
              </a:rPr>
              <a:t>dromotropic</a:t>
            </a:r>
            <a:r>
              <a:rPr lang="cs-CZ" sz="2800" b="1" dirty="0">
                <a:solidFill>
                  <a:srgbClr val="FF99FF"/>
                </a:solidFill>
                <a:latin typeface="Calibri" panose="020F0502020204030204" pitchFamily="34" charset="0"/>
                <a:sym typeface="Wingdings"/>
              </a:rPr>
              <a:t> </a:t>
            </a:r>
            <a:r>
              <a:rPr lang="cs-CZ" sz="2800" b="1" dirty="0" err="1">
                <a:solidFill>
                  <a:srgbClr val="FF99FF"/>
                </a:solidFill>
                <a:latin typeface="Calibri" panose="020F0502020204030204" pitchFamily="34" charset="0"/>
                <a:sym typeface="Wingdings"/>
              </a:rPr>
              <a:t>effects</a:t>
            </a:r>
            <a:endParaRPr lang="cs-CZ" sz="2800" b="1" dirty="0">
              <a:solidFill>
                <a:srgbClr val="FF99FF"/>
              </a:solidFill>
              <a:latin typeface="Calibri" panose="020F0502020204030204" pitchFamily="34" charset="0"/>
              <a:sym typeface="Wingdings"/>
            </a:endParaRPr>
          </a:p>
          <a:p>
            <a:endParaRPr lang="cs-CZ" sz="2800" b="1" dirty="0">
              <a:solidFill>
                <a:srgbClr val="FF99FF"/>
              </a:solidFill>
              <a:latin typeface="Calibri" panose="020F0502020204030204" pitchFamily="34" charset="0"/>
              <a:sym typeface="Wingdings"/>
            </a:endParaRPr>
          </a:p>
        </p:txBody>
      </p:sp>
      <p:sp>
        <p:nvSpPr>
          <p:cNvPr id="23" name="Šipka dolů 22"/>
          <p:cNvSpPr/>
          <p:nvPr/>
        </p:nvSpPr>
        <p:spPr bwMode="auto">
          <a:xfrm>
            <a:off x="2302368" y="2967429"/>
            <a:ext cx="454998" cy="772939"/>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28" name="TextovéPole 27"/>
          <p:cNvSpPr txBox="1"/>
          <p:nvPr/>
        </p:nvSpPr>
        <p:spPr>
          <a:xfrm>
            <a:off x="2028388" y="5841987"/>
            <a:ext cx="5638398" cy="523220"/>
          </a:xfrm>
          <a:prstGeom prst="rect">
            <a:avLst/>
          </a:prstGeom>
          <a:solidFill>
            <a:schemeClr val="accent3">
              <a:lumMod val="25000"/>
            </a:schemeClr>
          </a:solidFill>
          <a:ln>
            <a:solidFill>
              <a:schemeClr val="accent1"/>
            </a:solidFill>
          </a:ln>
        </p:spPr>
        <p:txBody>
          <a:bodyPr wrap="square" rtlCol="0">
            <a:spAutoFit/>
          </a:bodyPr>
          <a:lstStyle/>
          <a:p>
            <a:pPr algn="ct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selectivity</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of</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CCB</a:t>
            </a:r>
          </a:p>
        </p:txBody>
      </p:sp>
    </p:spTree>
    <p:custDataLst>
      <p:tags r:id="rId1"/>
    </p:custDataLst>
    <p:extLst>
      <p:ext uri="{BB962C8B-B14F-4D97-AF65-F5344CB8AC3E}">
        <p14:creationId xmlns:p14="http://schemas.microsoft.com/office/powerpoint/2010/main" val="379749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60443" y="1139819"/>
            <a:ext cx="3571174" cy="584775"/>
          </a:xfrm>
          <a:prstGeom prst="rect">
            <a:avLst/>
          </a:prstGeom>
          <a:solidFill>
            <a:schemeClr val="accent2">
              <a:lumMod val="50000"/>
            </a:schemeClr>
          </a:solidFill>
        </p:spPr>
        <p:txBody>
          <a:bodyPr wrap="square" rtlCol="0">
            <a:spAutoFit/>
          </a:bodyPr>
          <a:lstStyle/>
          <a:p>
            <a:r>
              <a:rPr lang="cs-CZ" sz="3200" b="1" dirty="0">
                <a:solidFill>
                  <a:srgbClr val="FFFF00"/>
                </a:solidFill>
                <a:latin typeface="Calibri" panose="020F0502020204030204" pitchFamily="34" charset="0"/>
              </a:rPr>
              <a:t>DIHYDROPYRIDINES </a:t>
            </a:r>
          </a:p>
        </p:txBody>
      </p:sp>
      <p:sp>
        <p:nvSpPr>
          <p:cNvPr id="5" name="TextovéPole 4"/>
          <p:cNvSpPr txBox="1"/>
          <p:nvPr/>
        </p:nvSpPr>
        <p:spPr>
          <a:xfrm>
            <a:off x="360443" y="3500950"/>
            <a:ext cx="4549765" cy="584775"/>
          </a:xfrm>
          <a:prstGeom prst="rect">
            <a:avLst/>
          </a:prstGeom>
          <a:solidFill>
            <a:schemeClr val="accent2">
              <a:lumMod val="50000"/>
            </a:schemeClr>
          </a:solidFill>
        </p:spPr>
        <p:txBody>
          <a:bodyPr wrap="square" rtlCol="0">
            <a:spAutoFit/>
          </a:bodyPr>
          <a:lstStyle/>
          <a:p>
            <a:r>
              <a:rPr lang="cs-CZ" sz="3200" b="1" dirty="0">
                <a:solidFill>
                  <a:srgbClr val="FFFF00"/>
                </a:solidFill>
                <a:latin typeface="Calibri" panose="020F0502020204030204" pitchFamily="34" charset="0"/>
              </a:rPr>
              <a:t>NON-DIHYDROPYRIDINES</a:t>
            </a:r>
            <a:endParaRPr lang="cs-CZ" sz="2200" b="1" dirty="0">
              <a:solidFill>
                <a:srgbClr val="FFFF00"/>
              </a:solidFill>
              <a:latin typeface="Calibri" panose="020F0502020204030204" pitchFamily="34" charset="0"/>
            </a:endParaRPr>
          </a:p>
        </p:txBody>
      </p:sp>
      <p:sp>
        <p:nvSpPr>
          <p:cNvPr id="6" name="TextovéPole 5"/>
          <p:cNvSpPr txBox="1"/>
          <p:nvPr/>
        </p:nvSpPr>
        <p:spPr>
          <a:xfrm>
            <a:off x="337016" y="1879724"/>
            <a:ext cx="8510070" cy="830997"/>
          </a:xfrm>
          <a:prstGeom prst="rect">
            <a:avLst/>
          </a:prstGeom>
          <a:noFill/>
        </p:spPr>
        <p:txBody>
          <a:bodyPr wrap="square" rtlCol="0">
            <a:spAutoFit/>
          </a:bodyPr>
          <a:lstStyle/>
          <a:p>
            <a:pPr marL="342900" lvl="0" indent="-342900">
              <a:buFont typeface="Wingdings" panose="05000000000000000000" pitchFamily="2" charset="2"/>
              <a:buChar char="§"/>
            </a:pPr>
            <a:r>
              <a:rPr lang="cs-CZ" sz="2400" dirty="0" err="1">
                <a:latin typeface="Calibri" panose="020F0502020204030204" pitchFamily="34" charset="0"/>
              </a:rPr>
              <a:t>Greater</a:t>
            </a:r>
            <a:r>
              <a:rPr lang="cs-CZ" sz="2400" dirty="0">
                <a:latin typeface="Calibri" panose="020F0502020204030204" pitchFamily="34" charset="0"/>
              </a:rPr>
              <a:t> </a:t>
            </a:r>
            <a:r>
              <a:rPr lang="cs-CZ" sz="2400" dirty="0" err="1">
                <a:latin typeface="Calibri" panose="020F0502020204030204" pitchFamily="34" charset="0"/>
              </a:rPr>
              <a:t>effect</a:t>
            </a:r>
            <a:r>
              <a:rPr lang="cs-CZ" sz="2400" dirty="0">
                <a:latin typeface="Calibri" panose="020F0502020204030204" pitchFamily="34" charset="0"/>
              </a:rPr>
              <a:t> on </a:t>
            </a:r>
            <a:r>
              <a:rPr lang="cs-CZ" sz="2400" dirty="0" err="1">
                <a:latin typeface="Calibri" panose="020F0502020204030204" pitchFamily="34" charset="0"/>
              </a:rPr>
              <a:t>vascular</a:t>
            </a:r>
            <a:r>
              <a:rPr lang="cs-CZ" sz="2400" dirty="0">
                <a:latin typeface="Calibri" panose="020F0502020204030204" pitchFamily="34" charset="0"/>
              </a:rPr>
              <a:t> </a:t>
            </a:r>
            <a:r>
              <a:rPr lang="cs-CZ" sz="2400" dirty="0" err="1">
                <a:latin typeface="Calibri" panose="020F0502020204030204" pitchFamily="34" charset="0"/>
              </a:rPr>
              <a:t>smooth</a:t>
            </a:r>
            <a:r>
              <a:rPr lang="cs-CZ" sz="2400" dirty="0">
                <a:latin typeface="Calibri" panose="020F0502020204030204" pitchFamily="34" charset="0"/>
              </a:rPr>
              <a:t> </a:t>
            </a:r>
            <a:r>
              <a:rPr lang="cs-CZ" sz="2400" dirty="0" err="1">
                <a:latin typeface="Calibri" panose="020F0502020204030204" pitchFamily="34" charset="0"/>
              </a:rPr>
              <a:t>muscle</a:t>
            </a:r>
            <a:r>
              <a:rPr lang="cs-CZ" sz="2400" dirty="0">
                <a:latin typeface="Calibri" panose="020F0502020204030204" pitchFamily="34" charset="0"/>
              </a:rPr>
              <a:t> and </a:t>
            </a:r>
            <a:r>
              <a:rPr lang="cs-CZ" sz="2400" dirty="0" err="1">
                <a:latin typeface="Calibri" panose="020F0502020204030204" pitchFamily="34" charset="0"/>
              </a:rPr>
              <a:t>coronary</a:t>
            </a:r>
            <a:r>
              <a:rPr lang="cs-CZ" sz="2400" dirty="0">
                <a:latin typeface="Calibri" panose="020F0502020204030204" pitchFamily="34" charset="0"/>
              </a:rPr>
              <a:t> </a:t>
            </a:r>
            <a:r>
              <a:rPr lang="cs-CZ" sz="2400" dirty="0" err="1">
                <a:latin typeface="Calibri" panose="020F0502020204030204" pitchFamily="34" charset="0"/>
              </a:rPr>
              <a:t>vessels</a:t>
            </a:r>
            <a:r>
              <a:rPr lang="cs-CZ" sz="2400" dirty="0">
                <a:latin typeface="Calibri" panose="020F0502020204030204" pitchFamily="34" charset="0"/>
              </a:rPr>
              <a:t> </a:t>
            </a:r>
            <a:r>
              <a:rPr lang="cs-CZ" sz="2400" dirty="0" err="1">
                <a:latin typeface="Calibri" panose="020F0502020204030204" pitchFamily="34" charset="0"/>
              </a:rPr>
              <a:t>than</a:t>
            </a:r>
            <a:r>
              <a:rPr lang="cs-CZ" sz="2400" dirty="0">
                <a:latin typeface="Calibri" panose="020F0502020204030204" pitchFamily="34" charset="0"/>
              </a:rPr>
              <a:t> on </a:t>
            </a:r>
            <a:r>
              <a:rPr lang="cs-CZ" sz="2400" dirty="0" err="1">
                <a:latin typeface="Calibri" panose="020F0502020204030204" pitchFamily="34" charset="0"/>
              </a:rPr>
              <a:t>the</a:t>
            </a:r>
            <a:r>
              <a:rPr lang="cs-CZ" sz="2400" dirty="0">
                <a:latin typeface="Calibri" panose="020F0502020204030204" pitchFamily="34" charset="0"/>
              </a:rPr>
              <a:t> </a:t>
            </a:r>
            <a:r>
              <a:rPr lang="cs-CZ" sz="2400" dirty="0" err="1">
                <a:latin typeface="Calibri" panose="020F0502020204030204" pitchFamily="34" charset="0"/>
              </a:rPr>
              <a:t>hearth</a:t>
            </a:r>
            <a:r>
              <a:rPr lang="cs-CZ" sz="2400" dirty="0">
                <a:latin typeface="Calibri" panose="020F0502020204030204" pitchFamily="34" charset="0"/>
              </a:rPr>
              <a:t> </a:t>
            </a:r>
            <a:endParaRPr lang="cs-CZ" sz="2800" b="1" u="sng" dirty="0">
              <a:solidFill>
                <a:schemeClr val="accent1"/>
              </a:solidFill>
              <a:latin typeface="Calibri" panose="020F0502020204030204" pitchFamily="34" charset="0"/>
            </a:endParaRPr>
          </a:p>
        </p:txBody>
      </p:sp>
      <p:sp>
        <p:nvSpPr>
          <p:cNvPr id="7" name="TextovéPole 6"/>
          <p:cNvSpPr txBox="1"/>
          <p:nvPr/>
        </p:nvSpPr>
        <p:spPr>
          <a:xfrm>
            <a:off x="337016" y="4368123"/>
            <a:ext cx="8463215" cy="1200329"/>
          </a:xfrm>
          <a:prstGeom prst="rect">
            <a:avLst/>
          </a:prstGeom>
          <a:noFill/>
        </p:spPr>
        <p:txBody>
          <a:bodyPr wrap="square" rtlCol="0">
            <a:spAutoFit/>
          </a:bodyPr>
          <a:lstStyle/>
          <a:p>
            <a:pPr marL="342900" indent="-342900">
              <a:buFont typeface="Wingdings" panose="05000000000000000000" pitchFamily="2" charset="2"/>
              <a:buChar char="§"/>
            </a:pPr>
            <a:r>
              <a:rPr lang="cs-CZ" sz="2400" dirty="0" err="1">
                <a:latin typeface="Calibri" panose="020F0502020204030204" pitchFamily="34" charset="0"/>
              </a:rPr>
              <a:t>Preferentially</a:t>
            </a:r>
            <a:r>
              <a:rPr lang="cs-CZ" sz="2400" dirty="0">
                <a:latin typeface="Calibri" panose="020F0502020204030204" pitchFamily="34" charset="0"/>
              </a:rPr>
              <a:t> </a:t>
            </a:r>
            <a:r>
              <a:rPr lang="cs-CZ" sz="2400" dirty="0" err="1">
                <a:latin typeface="Calibri" panose="020F0502020204030204" pitchFamily="34" charset="0"/>
              </a:rPr>
              <a:t>effects</a:t>
            </a:r>
            <a:r>
              <a:rPr lang="cs-CZ" sz="2400" dirty="0">
                <a:latin typeface="Calibri" panose="020F0502020204030204" pitchFamily="34" charset="0"/>
              </a:rPr>
              <a:t> </a:t>
            </a:r>
            <a:r>
              <a:rPr lang="cs-CZ" sz="2400" dirty="0" err="1">
                <a:latin typeface="Calibri" panose="020F0502020204030204" pitchFamily="34" charset="0"/>
              </a:rPr>
              <a:t>the</a:t>
            </a:r>
            <a:r>
              <a:rPr lang="cs-CZ" sz="2400" dirty="0">
                <a:latin typeface="Calibri" panose="020F0502020204030204" pitchFamily="34" charset="0"/>
              </a:rPr>
              <a:t> </a:t>
            </a:r>
            <a:r>
              <a:rPr lang="cs-CZ" sz="2400" dirty="0" err="1">
                <a:latin typeface="Calibri" panose="020F0502020204030204" pitchFamily="34" charset="0"/>
              </a:rPr>
              <a:t>heart</a:t>
            </a:r>
            <a:r>
              <a:rPr lang="cs-CZ" sz="2400" dirty="0">
                <a:latin typeface="Calibri" panose="020F0502020204030204" pitchFamily="34" charset="0"/>
              </a:rPr>
              <a:t> </a:t>
            </a:r>
            <a:r>
              <a:rPr lang="cs-CZ" sz="2400" b="1" dirty="0">
                <a:solidFill>
                  <a:schemeClr val="accent1"/>
                </a:solidFill>
                <a:latin typeface="Calibri" panose="020F0502020204030204" pitchFamily="34" charset="0"/>
              </a:rPr>
              <a:t>(AV </a:t>
            </a:r>
            <a:r>
              <a:rPr lang="cs-CZ" sz="2400" b="1" dirty="0" err="1">
                <a:solidFill>
                  <a:schemeClr val="accent1"/>
                </a:solidFill>
                <a:latin typeface="Calibri" panose="020F0502020204030204" pitchFamily="34" charset="0"/>
              </a:rPr>
              <a:t>block</a:t>
            </a:r>
            <a:r>
              <a:rPr lang="cs-CZ" sz="2400" b="1" dirty="0">
                <a:solidFill>
                  <a:schemeClr val="accent1"/>
                </a:solidFill>
                <a:latin typeface="Calibri" panose="020F0502020204030204" pitchFamily="34" charset="0"/>
              </a:rPr>
              <a:t> and </a:t>
            </a:r>
            <a:r>
              <a:rPr lang="cs-CZ" sz="2400" b="1" dirty="0" err="1">
                <a:solidFill>
                  <a:schemeClr val="accent1"/>
                </a:solidFill>
                <a:latin typeface="Calibri" panose="020F0502020204030204" pitchFamily="34" charset="0"/>
              </a:rPr>
              <a:t>cardiac</a:t>
            </a:r>
            <a:r>
              <a:rPr lang="cs-CZ" sz="2400" b="1" dirty="0">
                <a:solidFill>
                  <a:schemeClr val="accent1"/>
                </a:solidFill>
                <a:latin typeface="Calibri" panose="020F0502020204030204" pitchFamily="34" charset="0"/>
              </a:rPr>
              <a:t> </a:t>
            </a:r>
            <a:r>
              <a:rPr lang="cs-CZ" sz="2400" b="1" dirty="0" err="1">
                <a:solidFill>
                  <a:schemeClr val="accent1"/>
                </a:solidFill>
                <a:latin typeface="Calibri" panose="020F0502020204030204" pitchFamily="34" charset="0"/>
              </a:rPr>
              <a:t>slowing</a:t>
            </a:r>
            <a:r>
              <a:rPr lang="cs-CZ" sz="2400" b="1" dirty="0">
                <a:solidFill>
                  <a:schemeClr val="accent1"/>
                </a:solidFill>
                <a:latin typeface="Calibri" panose="020F0502020204030204" pitchFamily="34" charset="0"/>
              </a:rPr>
              <a:t> by </a:t>
            </a:r>
            <a:r>
              <a:rPr lang="cs-CZ" sz="2400" b="1" dirty="0" err="1">
                <a:solidFill>
                  <a:schemeClr val="accent1"/>
                </a:solidFill>
                <a:latin typeface="Calibri" panose="020F0502020204030204" pitchFamily="34" charset="0"/>
              </a:rPr>
              <a:t>their</a:t>
            </a:r>
            <a:r>
              <a:rPr lang="cs-CZ" sz="2400" b="1" dirty="0">
                <a:solidFill>
                  <a:schemeClr val="accent1"/>
                </a:solidFill>
                <a:latin typeface="Calibri" panose="020F0502020204030204" pitchFamily="34" charset="0"/>
              </a:rPr>
              <a:t> </a:t>
            </a:r>
            <a:r>
              <a:rPr lang="cs-CZ" sz="2400" b="1" dirty="0" err="1">
                <a:solidFill>
                  <a:schemeClr val="accent1"/>
                </a:solidFill>
                <a:latin typeface="Calibri" panose="020F0502020204030204" pitchFamily="34" charset="0"/>
              </a:rPr>
              <a:t>actions</a:t>
            </a:r>
            <a:r>
              <a:rPr lang="cs-CZ" sz="2400" b="1" dirty="0">
                <a:solidFill>
                  <a:schemeClr val="accent1"/>
                </a:solidFill>
                <a:latin typeface="Calibri" panose="020F0502020204030204" pitchFamily="34" charset="0"/>
              </a:rPr>
              <a:t> on </a:t>
            </a:r>
            <a:r>
              <a:rPr lang="cs-CZ" sz="2400" b="1" dirty="0" err="1">
                <a:solidFill>
                  <a:schemeClr val="accent1"/>
                </a:solidFill>
                <a:latin typeface="Calibri" panose="020F0502020204030204" pitchFamily="34" charset="0"/>
              </a:rPr>
              <a:t>conducting</a:t>
            </a:r>
            <a:r>
              <a:rPr lang="cs-CZ" sz="2400" b="1" dirty="0">
                <a:solidFill>
                  <a:schemeClr val="accent1"/>
                </a:solidFill>
                <a:latin typeface="Calibri" panose="020F0502020204030204" pitchFamily="34" charset="0"/>
              </a:rPr>
              <a:t> </a:t>
            </a:r>
            <a:r>
              <a:rPr lang="cs-CZ" sz="2400" b="1" dirty="0" err="1">
                <a:solidFill>
                  <a:schemeClr val="accent1"/>
                </a:solidFill>
                <a:latin typeface="Calibri" panose="020F0502020204030204" pitchFamily="34" charset="0"/>
              </a:rPr>
              <a:t>tissue</a:t>
            </a:r>
            <a:r>
              <a:rPr lang="cs-CZ" sz="2400" b="1" dirty="0">
                <a:solidFill>
                  <a:schemeClr val="accent1"/>
                </a:solidFill>
                <a:latin typeface="Calibri" panose="020F0502020204030204" pitchFamily="34" charset="0"/>
              </a:rPr>
              <a:t>, but </a:t>
            </a:r>
            <a:r>
              <a:rPr lang="cs-CZ" sz="2400" b="1" dirty="0" err="1">
                <a:solidFill>
                  <a:schemeClr val="accent1"/>
                </a:solidFill>
                <a:latin typeface="Calibri" panose="020F0502020204030204" pitchFamily="34" charset="0"/>
              </a:rPr>
              <a:t>causes</a:t>
            </a:r>
            <a:r>
              <a:rPr lang="cs-CZ" sz="2400" b="1" dirty="0">
                <a:solidFill>
                  <a:schemeClr val="accent1"/>
                </a:solidFill>
                <a:latin typeface="Calibri" panose="020F0502020204030204" pitchFamily="34" charset="0"/>
              </a:rPr>
              <a:t> reflex </a:t>
            </a:r>
            <a:r>
              <a:rPr lang="cs-CZ" sz="2400" b="1" dirty="0" err="1">
                <a:solidFill>
                  <a:schemeClr val="accent1"/>
                </a:solidFill>
                <a:latin typeface="Calibri" panose="020F0502020204030204" pitchFamily="34" charset="0"/>
              </a:rPr>
              <a:t>tachycardia</a:t>
            </a:r>
            <a:r>
              <a:rPr lang="cs-CZ" sz="2400" b="1" dirty="0">
                <a:solidFill>
                  <a:schemeClr val="accent1"/>
                </a:solidFill>
                <a:latin typeface="Calibri" panose="020F0502020204030204" pitchFamily="34" charset="0"/>
              </a:rPr>
              <a:t>)</a:t>
            </a:r>
          </a:p>
        </p:txBody>
      </p:sp>
      <p:sp>
        <p:nvSpPr>
          <p:cNvPr id="8" name="Nadpis 1"/>
          <p:cNvSpPr txBox="1">
            <a:spLocks/>
          </p:cNvSpPr>
          <p:nvPr/>
        </p:nvSpPr>
        <p:spPr bwMode="auto">
          <a:xfrm>
            <a:off x="337017" y="271526"/>
            <a:ext cx="2902676" cy="684969"/>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r>
              <a:rPr lang="cs-CZ" altLang="cs-CZ" b="1" u="sng" dirty="0" err="1">
                <a:solidFill>
                  <a:schemeClr val="accent1"/>
                </a:solidFill>
                <a:latin typeface="Calibri" pitchFamily="34" charset="0"/>
              </a:rPr>
              <a:t>Classification</a:t>
            </a:r>
            <a:endParaRPr lang="cs-CZ" altLang="cs-CZ" sz="2400" b="1" u="sng" dirty="0">
              <a:solidFill>
                <a:schemeClr val="accent1"/>
              </a:solidFill>
              <a:latin typeface="Calibri" pitchFamily="34" charset="0"/>
            </a:endParaRPr>
          </a:p>
        </p:txBody>
      </p:sp>
      <p:sp>
        <p:nvSpPr>
          <p:cNvPr id="10" name="Obdélník 9"/>
          <p:cNvSpPr/>
          <p:nvPr/>
        </p:nvSpPr>
        <p:spPr>
          <a:xfrm>
            <a:off x="3931617" y="1244213"/>
            <a:ext cx="4785564" cy="430887"/>
          </a:xfrm>
          <a:prstGeom prst="rect">
            <a:avLst/>
          </a:prstGeom>
        </p:spPr>
        <p:txBody>
          <a:bodyPr wrap="square">
            <a:spAutoFit/>
          </a:bodyPr>
          <a:lstStyle/>
          <a:p>
            <a:r>
              <a:rPr lang="cs-CZ" sz="2200" b="1">
                <a:solidFill>
                  <a:srgbClr val="FFFF00"/>
                </a:solidFill>
                <a:latin typeface="Calibri" panose="020F0502020204030204" pitchFamily="34" charset="0"/>
              </a:rPr>
              <a:t> accoring </a:t>
            </a:r>
            <a:r>
              <a:rPr lang="cs-CZ" sz="2200" b="1" dirty="0">
                <a:solidFill>
                  <a:srgbClr val="FFFF00"/>
                </a:solidFill>
                <a:latin typeface="Calibri" panose="020F0502020204030204" pitchFamily="34" charset="0"/>
              </a:rPr>
              <a:t>to </a:t>
            </a:r>
            <a:r>
              <a:rPr lang="cs-CZ" sz="2200" b="1" dirty="0" err="1">
                <a:solidFill>
                  <a:srgbClr val="FFFF00"/>
                </a:solidFill>
                <a:latin typeface="Calibri" panose="020F0502020204030204" pitchFamily="34" charset="0"/>
              </a:rPr>
              <a:t>half</a:t>
            </a:r>
            <a:r>
              <a:rPr lang="cs-CZ" sz="2200" b="1" dirty="0">
                <a:solidFill>
                  <a:srgbClr val="FFFF00"/>
                </a:solidFill>
                <a:latin typeface="Calibri" panose="020F0502020204030204" pitchFamily="34" charset="0"/>
              </a:rPr>
              <a:t> </a:t>
            </a:r>
            <a:r>
              <a:rPr lang="cs-CZ" sz="2200" b="1" dirty="0" err="1">
                <a:solidFill>
                  <a:srgbClr val="FFFF00"/>
                </a:solidFill>
                <a:latin typeface="Calibri" panose="020F0502020204030204" pitchFamily="34" charset="0"/>
              </a:rPr>
              <a:t>life</a:t>
            </a:r>
            <a:r>
              <a:rPr lang="cs-CZ" sz="2200" b="1" dirty="0">
                <a:solidFill>
                  <a:srgbClr val="FFFF00"/>
                </a:solidFill>
                <a:latin typeface="Calibri" panose="020F0502020204030204" pitchFamily="34" charset="0"/>
              </a:rPr>
              <a:t>…</a:t>
            </a:r>
          </a:p>
        </p:txBody>
      </p:sp>
      <p:sp>
        <p:nvSpPr>
          <p:cNvPr id="11" name="Šipka doprava 10"/>
          <p:cNvSpPr/>
          <p:nvPr/>
        </p:nvSpPr>
        <p:spPr bwMode="auto">
          <a:xfrm>
            <a:off x="6801601" y="1238344"/>
            <a:ext cx="1402379" cy="419825"/>
          </a:xfrm>
          <a:prstGeom prst="rightArrow">
            <a:avLst/>
          </a:prstGeom>
          <a:solidFill>
            <a:srgbClr val="FFFF00"/>
          </a:solidFill>
          <a:ln w="9525"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9" name="Nadpis 1">
            <a:extLst>
              <a:ext uri="{FF2B5EF4-FFF2-40B4-BE49-F238E27FC236}">
                <a16:creationId xmlns:a16="http://schemas.microsoft.com/office/drawing/2014/main" id="{A04CD87B-381F-42C7-93F1-74F9149D1DE2}"/>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3" name="Obdélník 2"/>
          <p:cNvSpPr/>
          <p:nvPr/>
        </p:nvSpPr>
        <p:spPr>
          <a:xfrm>
            <a:off x="3395768" y="5706122"/>
            <a:ext cx="3573351" cy="461665"/>
          </a:xfrm>
          <a:prstGeom prst="rect">
            <a:avLst/>
          </a:prstGeom>
          <a:solidFill>
            <a:schemeClr val="accent3">
              <a:lumMod val="25000"/>
            </a:schemeClr>
          </a:solidFill>
        </p:spPr>
        <p:txBody>
          <a:bodyPr wrap="none">
            <a:spAutoFit/>
          </a:bodyPr>
          <a:lstStyle/>
          <a:p>
            <a:pPr lvl="0"/>
            <a:r>
              <a:rPr lang="cs-CZ" sz="2400" dirty="0">
                <a:solidFill>
                  <a:srgbClr val="FFFFFF"/>
                </a:solidFill>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relatively</a:t>
            </a:r>
            <a:r>
              <a:rPr lang="cs-CZ" sz="2400" dirty="0">
                <a:effectLst>
                  <a:outerShdw blurRad="38100" dist="38100" dir="2700000" algn="tl">
                    <a:srgbClr val="000000">
                      <a:alpha val="43137"/>
                    </a:srgbClr>
                  </a:outerShdw>
                </a:effectLst>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cardioselective</a:t>
            </a:r>
            <a:endParaRPr lang="cs-CZ" sz="2400" u="sng" dirty="0">
              <a:latin typeface="Calibri" panose="020F0502020204030204" pitchFamily="34" charset="0"/>
            </a:endParaRPr>
          </a:p>
        </p:txBody>
      </p:sp>
      <p:sp>
        <p:nvSpPr>
          <p:cNvPr id="13" name="Obdélník 12">
            <a:extLst>
              <a:ext uri="{FF2B5EF4-FFF2-40B4-BE49-F238E27FC236}">
                <a16:creationId xmlns:a16="http://schemas.microsoft.com/office/drawing/2014/main" id="{293A20E4-99AE-4AD7-81C0-2ACA4779CD4A}"/>
              </a:ext>
            </a:extLst>
          </p:cNvPr>
          <p:cNvSpPr/>
          <p:nvPr/>
        </p:nvSpPr>
        <p:spPr>
          <a:xfrm>
            <a:off x="3395768" y="2635018"/>
            <a:ext cx="4756302" cy="461665"/>
          </a:xfrm>
          <a:prstGeom prst="rect">
            <a:avLst/>
          </a:prstGeom>
          <a:solidFill>
            <a:schemeClr val="accent3">
              <a:lumMod val="25000"/>
            </a:schemeClr>
          </a:solidFill>
        </p:spPr>
        <p:txBody>
          <a:bodyPr wrap="none">
            <a:spAutoFit/>
          </a:bodyPr>
          <a:lstStyle/>
          <a:p>
            <a:pPr lvl="0"/>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relatively</a:t>
            </a:r>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smooth</a:t>
            </a:r>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muscle</a:t>
            </a:r>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selective</a:t>
            </a:r>
            <a:r>
              <a:rPr lang="cs-CZ" sz="2400" dirty="0">
                <a:solidFill>
                  <a:srgbClr val="FFFFFF"/>
                </a:solidFill>
                <a:latin typeface="Calibri" panose="020F0502020204030204" pitchFamily="34" charset="0"/>
              </a:rPr>
              <a:t> </a:t>
            </a:r>
            <a:endParaRPr lang="cs-CZ" sz="2400" b="1" u="sng" dirty="0">
              <a:solidFill>
                <a:srgbClr val="00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9876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bwMode="invGray">
          <a:xfrm>
            <a:off x="0" y="0"/>
            <a:ext cx="9144000" cy="1052513"/>
          </a:xfrm>
        </p:spPr>
        <p:txBody>
          <a:bodyPr/>
          <a:lstStyle/>
          <a:p>
            <a:r>
              <a:rPr lang="cs-CZ" b="1" dirty="0">
                <a:ln w="22225">
                  <a:solidFill>
                    <a:srgbClr val="AAAAFF">
                      <a:lumMod val="10000"/>
                    </a:srgbClr>
                  </a:solidFill>
                  <a:prstDash val="solid"/>
                </a:ln>
                <a:solidFill>
                  <a:srgbClr val="FFFF00"/>
                </a:solidFill>
                <a:effectLst>
                  <a:glow rad="101600">
                    <a:srgbClr val="00FFFF">
                      <a:lumMod val="40000"/>
                      <a:lumOff val="60000"/>
                      <a:alpha val="60000"/>
                    </a:srgb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ISCHAEMIC HEART DISEASE</a:t>
            </a:r>
            <a:endParaRPr lang="cs-CZ" sz="4400" dirty="0">
              <a:solidFill>
                <a:srgbClr val="FFFF00"/>
              </a:solidFill>
              <a:effectLst>
                <a:glow rad="101600">
                  <a:srgbClr val="00FFFF">
                    <a:lumMod val="40000"/>
                    <a:lumOff val="60000"/>
                    <a:alpha val="60000"/>
                  </a:srgbClr>
                </a:glow>
                <a:outerShdw blurRad="38100" dist="38100" dir="2700000" algn="tl">
                  <a:srgbClr val="000000">
                    <a:alpha val="43137"/>
                  </a:srgbClr>
                </a:outerShdw>
              </a:effectLst>
            </a:endParaRPr>
          </a:p>
        </p:txBody>
      </p:sp>
      <p:sp>
        <p:nvSpPr>
          <p:cNvPr id="100355" name="Text Box 3"/>
          <p:cNvSpPr txBox="1">
            <a:spLocks noChangeArrowheads="1"/>
          </p:cNvSpPr>
          <p:nvPr/>
        </p:nvSpPr>
        <p:spPr bwMode="auto">
          <a:xfrm>
            <a:off x="228600" y="1268413"/>
            <a:ext cx="8686800" cy="2677656"/>
          </a:xfrm>
          <a:prstGeom prst="rect">
            <a:avLst/>
          </a:prstGeom>
          <a:noFill/>
          <a:ln w="9525">
            <a:noFill/>
            <a:miter lim="800000"/>
            <a:headEnd/>
            <a:tailEnd/>
          </a:ln>
          <a:effectLst/>
        </p:spPr>
        <p:txBody>
          <a:bodyPr>
            <a:spAutoFit/>
          </a:bodyPr>
          <a:lstStyle/>
          <a:p>
            <a:r>
              <a:rPr lang="en-US" sz="2400" dirty="0"/>
              <a:t>Group of diseases </a:t>
            </a:r>
            <a:r>
              <a:rPr lang="cs-CZ" sz="2400" dirty="0" err="1"/>
              <a:t>with</a:t>
            </a:r>
            <a:r>
              <a:rPr lang="en-US" sz="2400" dirty="0"/>
              <a:t> the presence of</a:t>
            </a:r>
            <a:r>
              <a:rPr lang="cs-CZ" sz="2400" dirty="0"/>
              <a:t> </a:t>
            </a:r>
            <a:r>
              <a:rPr lang="cs-CZ" sz="2400" dirty="0" err="1"/>
              <a:t>myocardial</a:t>
            </a:r>
            <a:r>
              <a:rPr lang="en-US" sz="2400" dirty="0"/>
              <a:t> ischemia, which occurs on the basis of the pathological process in the coronary vessels.</a:t>
            </a:r>
            <a:r>
              <a:rPr lang="cs-CZ" sz="2400" dirty="0"/>
              <a:t> </a:t>
            </a:r>
          </a:p>
          <a:p>
            <a:pPr marL="342900" indent="-342900">
              <a:buFont typeface="Arial" pitchFamily="34" charset="0"/>
              <a:buChar char="•"/>
            </a:pPr>
            <a:r>
              <a:rPr lang="cs-CZ" sz="2400" dirty="0" err="1"/>
              <a:t>Organic</a:t>
            </a:r>
            <a:r>
              <a:rPr lang="cs-CZ" sz="2400" dirty="0"/>
              <a:t> - </a:t>
            </a:r>
            <a:r>
              <a:rPr lang="cs-CZ" sz="2400" dirty="0" err="1"/>
              <a:t>atherosclerosis</a:t>
            </a:r>
            <a:r>
              <a:rPr lang="cs-CZ" sz="2400" dirty="0"/>
              <a:t> (95%), </a:t>
            </a:r>
            <a:r>
              <a:rPr lang="cs-CZ" sz="2400" dirty="0" err="1"/>
              <a:t>thrombus</a:t>
            </a:r>
            <a:r>
              <a:rPr lang="cs-CZ" sz="2400" dirty="0"/>
              <a:t>, arteritis..</a:t>
            </a:r>
          </a:p>
          <a:p>
            <a:pPr marL="342900" indent="-342900">
              <a:buFont typeface="Arial" pitchFamily="34" charset="0"/>
              <a:buChar char="•"/>
            </a:pPr>
            <a:r>
              <a:rPr lang="cs-CZ" sz="2400" dirty="0" err="1"/>
              <a:t>Functional</a:t>
            </a:r>
            <a:r>
              <a:rPr lang="cs-CZ" sz="2400" dirty="0"/>
              <a:t> - </a:t>
            </a:r>
            <a:r>
              <a:rPr lang="cs-CZ" sz="2400" dirty="0" err="1"/>
              <a:t>coronary</a:t>
            </a:r>
            <a:r>
              <a:rPr lang="cs-CZ" sz="2400" dirty="0"/>
              <a:t> </a:t>
            </a:r>
            <a:r>
              <a:rPr lang="cs-CZ" sz="2400" dirty="0" err="1"/>
              <a:t>spasm</a:t>
            </a:r>
            <a:r>
              <a:rPr lang="cs-CZ" sz="2400" dirty="0"/>
              <a:t>  </a:t>
            </a:r>
            <a:r>
              <a:rPr lang="cs-CZ" sz="2400" dirty="0" err="1"/>
              <a:t>or</a:t>
            </a:r>
            <a:r>
              <a:rPr lang="cs-CZ" sz="2400" dirty="0"/>
              <a:t> </a:t>
            </a:r>
            <a:r>
              <a:rPr lang="cs-CZ" sz="2400" dirty="0" err="1"/>
              <a:t>combined</a:t>
            </a:r>
            <a:endParaRPr lang="cs-CZ" sz="2400" dirty="0"/>
          </a:p>
          <a:p>
            <a:pPr marL="342900" indent="-342900">
              <a:buFont typeface="Arial" pitchFamily="34" charset="0"/>
              <a:buChar char="•"/>
            </a:pPr>
            <a:endParaRPr lang="cs-CZ" sz="2400" dirty="0"/>
          </a:p>
          <a:p>
            <a:pPr algn="ctr"/>
            <a:r>
              <a:rPr lang="en-US" sz="2400" b="1" dirty="0">
                <a:solidFill>
                  <a:srgbClr val="FF0000"/>
                </a:solidFill>
              </a:rPr>
              <a:t>Reducing the flow in coronary arteries&gt;&gt;&gt; ischemia</a:t>
            </a:r>
            <a:endParaRPr lang="en-US" sz="2400" b="1" dirty="0">
              <a:solidFill>
                <a:srgbClr val="FF0000"/>
              </a:solidFill>
              <a:effectLst/>
            </a:endParaRPr>
          </a:p>
        </p:txBody>
      </p:sp>
      <p:pic>
        <p:nvPicPr>
          <p:cNvPr id="100356" name="Picture 4" descr="angina-srdíčko"/>
          <p:cNvPicPr>
            <a:picLocks noChangeAspect="1" noChangeArrowheads="1"/>
          </p:cNvPicPr>
          <p:nvPr/>
        </p:nvPicPr>
        <p:blipFill>
          <a:blip r:embed="rId3" cstate="print"/>
          <a:srcRect/>
          <a:stretch>
            <a:fillRect/>
          </a:stretch>
        </p:blipFill>
        <p:spPr bwMode="auto">
          <a:xfrm>
            <a:off x="8101013" y="6073775"/>
            <a:ext cx="1042987" cy="784225"/>
          </a:xfrm>
          <a:prstGeom prst="rect">
            <a:avLst/>
          </a:prstGeom>
          <a:noFill/>
        </p:spPr>
      </p:pic>
      <p:pic>
        <p:nvPicPr>
          <p:cNvPr id="100361" name="Picture 9" descr="koronární cévy 2"/>
          <p:cNvPicPr>
            <a:picLocks noChangeAspect="1" noChangeArrowheads="1"/>
          </p:cNvPicPr>
          <p:nvPr/>
        </p:nvPicPr>
        <p:blipFill>
          <a:blip r:embed="rId4" cstate="print"/>
          <a:srcRect/>
          <a:stretch>
            <a:fillRect/>
          </a:stretch>
        </p:blipFill>
        <p:spPr bwMode="auto">
          <a:xfrm>
            <a:off x="2970213" y="4043680"/>
            <a:ext cx="3113646" cy="2444532"/>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92185" y="856633"/>
            <a:ext cx="8510868" cy="1422825"/>
          </a:xfrm>
          <a:prstGeom prst="rect">
            <a:avLst/>
          </a:prstGeom>
          <a:noFill/>
        </p:spPr>
        <p:txBody>
          <a:bodyPr wrap="square" rtlCol="0">
            <a:spAutoFit/>
          </a:bodyPr>
          <a:lstStyle/>
          <a:p>
            <a:pPr marL="342900" indent="-342900">
              <a:lnSpc>
                <a:spcPct val="110000"/>
              </a:lnSpc>
              <a:buFont typeface="Wingdings" panose="05000000000000000000" pitchFamily="2" charset="2"/>
              <a:buChar char="Ø"/>
            </a:pPr>
            <a:r>
              <a:rPr lang="cs-CZ" sz="2400" b="1" u="sng" dirty="0" err="1">
                <a:solidFill>
                  <a:srgbClr val="FFFF00"/>
                </a:solidFill>
                <a:latin typeface="Calibri" panose="020F0502020204030204" pitchFamily="34" charset="0"/>
              </a:rPr>
              <a:t>Short</a:t>
            </a:r>
            <a:r>
              <a:rPr lang="cs-CZ" sz="2400" b="1" u="sng" dirty="0">
                <a:solidFill>
                  <a:srgbClr val="FFFF00"/>
                </a:solidFill>
                <a:latin typeface="Calibri" panose="020F0502020204030204" pitchFamily="34" charset="0"/>
              </a:rPr>
              <a:t> </a:t>
            </a:r>
            <a:r>
              <a:rPr lang="cs-CZ" sz="2400" b="1" u="sng" dirty="0" err="1">
                <a:solidFill>
                  <a:srgbClr val="FFFF00"/>
                </a:solidFill>
                <a:latin typeface="Calibri" panose="020F0502020204030204" pitchFamily="34" charset="0"/>
              </a:rPr>
              <a:t>half-life</a:t>
            </a:r>
            <a:r>
              <a:rPr lang="cs-CZ" sz="2400" b="1" u="sng" dirty="0">
                <a:solidFill>
                  <a:srgbClr val="FFFF00"/>
                </a:solidFill>
                <a:latin typeface="Calibri" panose="020F0502020204030204" pitchFamily="34" charset="0"/>
              </a:rPr>
              <a:t> </a:t>
            </a:r>
            <a:endParaRPr lang="cs-CZ" sz="2400" dirty="0">
              <a:solidFill>
                <a:srgbClr val="FFFF00"/>
              </a:solidFill>
              <a:latin typeface="Calibri" panose="020F0502020204030204" pitchFamily="34" charset="0"/>
              <a:sym typeface="Wingdings" panose="05000000000000000000" pitchFamily="2" charset="2"/>
            </a:endParaRPr>
          </a:p>
          <a:p>
            <a:pPr>
              <a:lnSpc>
                <a:spcPct val="110000"/>
              </a:lnSpc>
              <a:tabLst>
                <a:tab pos="355600" algn="l"/>
              </a:tabLst>
            </a:pPr>
            <a:r>
              <a:rPr lang="cs-CZ" sz="2400" b="1" dirty="0">
                <a:solidFill>
                  <a:srgbClr val="FFFF00"/>
                </a:solidFill>
                <a:latin typeface="Calibri" panose="020F0502020204030204" pitchFamily="34" charset="0"/>
                <a:sym typeface="Wingdings" panose="05000000000000000000" pitchFamily="2" charset="2"/>
              </a:rPr>
              <a:t>	</a:t>
            </a:r>
            <a:r>
              <a:rPr lang="cs-CZ" sz="2800" b="1" dirty="0">
                <a:solidFill>
                  <a:schemeClr val="accent1"/>
                </a:solidFill>
                <a:latin typeface="Calibri" panose="020F0502020204030204" pitchFamily="34" charset="0"/>
              </a:rPr>
              <a:t>NIFEDIPIN  </a:t>
            </a:r>
          </a:p>
          <a:p>
            <a:pPr>
              <a:lnSpc>
                <a:spcPct val="110000"/>
              </a:lnSpc>
              <a:tabLst>
                <a:tab pos="355600" algn="l"/>
              </a:tabLst>
            </a:pPr>
            <a:r>
              <a:rPr lang="cs-CZ" sz="2800" b="1" dirty="0">
                <a:solidFill>
                  <a:schemeClr val="accent1"/>
                </a:solidFill>
                <a:latin typeface="Calibri" panose="020F0502020204030204" pitchFamily="34" charset="0"/>
                <a:sym typeface="Wingdings" panose="05000000000000000000" pitchFamily="2" charset="2"/>
              </a:rPr>
              <a:t>	</a:t>
            </a:r>
            <a:r>
              <a:rPr lang="cs-CZ" sz="2200" dirty="0" err="1">
                <a:latin typeface="Calibri" panose="020F0502020204030204" pitchFamily="34" charset="0"/>
                <a:sym typeface="Wingdings" panose="05000000000000000000" pitchFamily="2" charset="2"/>
              </a:rPr>
              <a:t>immediatelly</a:t>
            </a:r>
            <a:r>
              <a:rPr lang="cs-CZ" sz="2200" dirty="0">
                <a:latin typeface="Calibri" panose="020F0502020204030204" pitchFamily="34" charset="0"/>
                <a:sym typeface="Wingdings" panose="05000000000000000000" pitchFamily="2" charset="2"/>
              </a:rPr>
              <a:t> </a:t>
            </a:r>
            <a:r>
              <a:rPr lang="cs-CZ" sz="2200" dirty="0" err="1">
                <a:latin typeface="Calibri" panose="020F0502020204030204" pitchFamily="34" charset="0"/>
                <a:sym typeface="Wingdings" panose="05000000000000000000" pitchFamily="2" charset="2"/>
              </a:rPr>
              <a:t>causes</a:t>
            </a:r>
            <a:r>
              <a:rPr lang="cs-CZ" sz="2200" dirty="0">
                <a:latin typeface="Calibri" panose="020F0502020204030204" pitchFamily="34" charset="0"/>
                <a:sym typeface="Wingdings" panose="05000000000000000000" pitchFamily="2" charset="2"/>
              </a:rPr>
              <a:t> </a:t>
            </a:r>
            <a:r>
              <a:rPr lang="cs-CZ" sz="2200" dirty="0" err="1">
                <a:latin typeface="Calibri" panose="020F0502020204030204" pitchFamily="34" charset="0"/>
                <a:sym typeface="Wingdings" panose="05000000000000000000" pitchFamily="2" charset="2"/>
              </a:rPr>
              <a:t>vazodilatation</a:t>
            </a:r>
            <a:r>
              <a:rPr lang="cs-CZ" sz="2200" dirty="0">
                <a:latin typeface="Calibri" panose="020F0502020204030204" pitchFamily="34" charset="0"/>
                <a:sym typeface="Wingdings" panose="05000000000000000000" pitchFamily="2" charset="2"/>
              </a:rPr>
              <a:t> </a:t>
            </a:r>
            <a:r>
              <a:rPr lang="cs-CZ" sz="2400" dirty="0">
                <a:latin typeface="Calibri" panose="020F0502020204030204" pitchFamily="34" charset="0"/>
              </a:rPr>
              <a:t> </a:t>
            </a:r>
            <a:r>
              <a:rPr lang="cs-CZ" sz="2400" b="1" u="sng" dirty="0">
                <a:solidFill>
                  <a:schemeClr val="accent1"/>
                </a:solidFill>
                <a:latin typeface="Calibri" panose="020F0502020204030204" pitchFamily="34" charset="0"/>
              </a:rPr>
              <a:t>reflex </a:t>
            </a:r>
            <a:r>
              <a:rPr lang="cs-CZ" sz="2400" b="1" u="sng" dirty="0" err="1">
                <a:solidFill>
                  <a:schemeClr val="accent1"/>
                </a:solidFill>
                <a:latin typeface="Calibri" panose="020F0502020204030204" pitchFamily="34" charset="0"/>
              </a:rPr>
              <a:t>tachycardia</a:t>
            </a:r>
            <a:endParaRPr lang="cs-CZ" sz="2400" b="1" u="sng" dirty="0">
              <a:solidFill>
                <a:schemeClr val="accent1"/>
              </a:solidFill>
              <a:latin typeface="Calibri" panose="020F0502020204030204" pitchFamily="34" charset="0"/>
            </a:endParaRPr>
          </a:p>
        </p:txBody>
      </p:sp>
      <p:sp>
        <p:nvSpPr>
          <p:cNvPr id="13" name="TextovéPole 12"/>
          <p:cNvSpPr txBox="1"/>
          <p:nvPr/>
        </p:nvSpPr>
        <p:spPr>
          <a:xfrm>
            <a:off x="244856" y="4674269"/>
            <a:ext cx="8558197" cy="1360372"/>
          </a:xfrm>
          <a:prstGeom prst="rect">
            <a:avLst/>
          </a:prstGeom>
          <a:noFill/>
        </p:spPr>
        <p:txBody>
          <a:bodyPr wrap="square" rtlCol="0">
            <a:spAutoFit/>
          </a:bodyPr>
          <a:lstStyle/>
          <a:p>
            <a:pPr marL="342900" indent="-342900">
              <a:lnSpc>
                <a:spcPct val="110000"/>
              </a:lnSpc>
              <a:buFont typeface="Wingdings" panose="05000000000000000000" pitchFamily="2" charset="2"/>
              <a:buChar char="Ø"/>
            </a:pPr>
            <a:r>
              <a:rPr lang="cs-CZ" sz="2400" b="1" u="sng" dirty="0">
                <a:solidFill>
                  <a:srgbClr val="FFFF00"/>
                </a:solidFill>
                <a:latin typeface="Calibri" panose="020F0502020204030204" pitchFamily="34" charset="0"/>
              </a:rPr>
              <a:t>Long </a:t>
            </a:r>
            <a:r>
              <a:rPr lang="cs-CZ" sz="2400" b="1" u="sng" dirty="0" err="1">
                <a:solidFill>
                  <a:srgbClr val="FFFF00"/>
                </a:solidFill>
                <a:latin typeface="Calibri" panose="020F0502020204030204" pitchFamily="34" charset="0"/>
              </a:rPr>
              <a:t>half-life</a:t>
            </a:r>
            <a:r>
              <a:rPr lang="cs-CZ" sz="2400" b="1" u="sng" dirty="0">
                <a:solidFill>
                  <a:srgbClr val="FFFF00"/>
                </a:solidFill>
                <a:latin typeface="Calibri" panose="020F0502020204030204" pitchFamily="34" charset="0"/>
              </a:rPr>
              <a:t> </a:t>
            </a:r>
            <a:endParaRPr lang="cs-CZ" sz="2400" dirty="0">
              <a:solidFill>
                <a:srgbClr val="FFFF00"/>
              </a:solidFill>
              <a:latin typeface="Calibri" panose="020F0502020204030204" pitchFamily="34" charset="0"/>
              <a:sym typeface="Wingdings" panose="05000000000000000000" pitchFamily="2" charset="2"/>
            </a:endParaRPr>
          </a:p>
          <a:p>
            <a:pPr defTabSz="444500"/>
            <a:r>
              <a:rPr lang="cs-CZ" altLang="cs-CZ" sz="2800" b="1" dirty="0">
                <a:solidFill>
                  <a:schemeClr val="accent1"/>
                </a:solidFill>
                <a:latin typeface="Calibri" panose="020F0502020204030204" pitchFamily="34" charset="0"/>
              </a:rPr>
              <a:t>	AMLODIPIN, LACIDIPIN</a:t>
            </a:r>
          </a:p>
          <a:p>
            <a:pPr defTabSz="442913"/>
            <a:r>
              <a:rPr lang="cs-CZ" altLang="cs-CZ" sz="2800" b="1" dirty="0">
                <a:solidFill>
                  <a:schemeClr val="accent1"/>
                </a:solidFill>
                <a:latin typeface="Calibri" panose="020F0502020204030204" pitchFamily="34" charset="0"/>
              </a:rPr>
              <a:t>	</a:t>
            </a:r>
            <a:r>
              <a:rPr lang="cs-CZ" sz="2200" dirty="0" err="1">
                <a:latin typeface="Calibri" panose="020F0502020204030204" pitchFamily="34" charset="0"/>
              </a:rPr>
              <a:t>Highly</a:t>
            </a:r>
            <a:r>
              <a:rPr lang="cs-CZ" sz="2200" dirty="0">
                <a:latin typeface="Calibri" panose="020F0502020204030204" pitchFamily="34" charset="0"/>
              </a:rPr>
              <a:t> </a:t>
            </a:r>
            <a:r>
              <a:rPr lang="cs-CZ" sz="2200" dirty="0" err="1">
                <a:latin typeface="Calibri" panose="020F0502020204030204" pitchFamily="34" charset="0"/>
              </a:rPr>
              <a:t>vasoselective</a:t>
            </a:r>
            <a:endParaRPr lang="cs-CZ" altLang="cs-CZ" sz="2200" dirty="0">
              <a:solidFill>
                <a:srgbClr val="FFFFFF"/>
              </a:solidFill>
              <a:latin typeface="Calibri" panose="020F0502020204030204" pitchFamily="34" charset="0"/>
            </a:endParaRPr>
          </a:p>
        </p:txBody>
      </p:sp>
      <p:sp>
        <p:nvSpPr>
          <p:cNvPr id="7" name="Nadpis 1">
            <a:extLst>
              <a:ext uri="{FF2B5EF4-FFF2-40B4-BE49-F238E27FC236}">
                <a16:creationId xmlns:a16="http://schemas.microsoft.com/office/drawing/2014/main" id="{8F160931-9F1B-4921-9D6A-069E57D5C795}"/>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12" name="TextovéPole 11"/>
          <p:cNvSpPr txBox="1"/>
          <p:nvPr/>
        </p:nvSpPr>
        <p:spPr>
          <a:xfrm>
            <a:off x="244856" y="3004739"/>
            <a:ext cx="8605526" cy="1514261"/>
          </a:xfrm>
          <a:prstGeom prst="rect">
            <a:avLst/>
          </a:prstGeom>
          <a:noFill/>
        </p:spPr>
        <p:txBody>
          <a:bodyPr wrap="square" rtlCol="0">
            <a:spAutoFit/>
          </a:bodyPr>
          <a:lstStyle/>
          <a:p>
            <a:pPr marL="342900" indent="-342900">
              <a:lnSpc>
                <a:spcPct val="110000"/>
              </a:lnSpc>
              <a:buFont typeface="Wingdings" panose="05000000000000000000" pitchFamily="2" charset="2"/>
              <a:buChar char="Ø"/>
            </a:pPr>
            <a:r>
              <a:rPr lang="cs-CZ" sz="2400" b="1" u="sng" dirty="0" err="1">
                <a:solidFill>
                  <a:srgbClr val="FFFF00"/>
                </a:solidFill>
                <a:latin typeface="Calibri" panose="020F0502020204030204" pitchFamily="34" charset="0"/>
              </a:rPr>
              <a:t>Intermediatte</a:t>
            </a:r>
            <a:r>
              <a:rPr lang="cs-CZ" sz="2400" b="1" u="sng" dirty="0">
                <a:solidFill>
                  <a:srgbClr val="FFFF00"/>
                </a:solidFill>
                <a:latin typeface="Calibri" panose="020F0502020204030204" pitchFamily="34" charset="0"/>
              </a:rPr>
              <a:t> </a:t>
            </a:r>
            <a:r>
              <a:rPr lang="cs-CZ" sz="2400" b="1" u="sng" dirty="0" err="1">
                <a:solidFill>
                  <a:srgbClr val="FFFF00"/>
                </a:solidFill>
                <a:latin typeface="Calibri" panose="020F0502020204030204" pitchFamily="34" charset="0"/>
              </a:rPr>
              <a:t>half-life</a:t>
            </a:r>
            <a:r>
              <a:rPr lang="cs-CZ" sz="2400" b="1" u="sng" dirty="0">
                <a:solidFill>
                  <a:srgbClr val="FFFF00"/>
                </a:solidFill>
                <a:latin typeface="Calibri" panose="020F0502020204030204" pitchFamily="34" charset="0"/>
              </a:rPr>
              <a:t> </a:t>
            </a:r>
            <a:endParaRPr lang="cs-CZ" sz="2400" dirty="0">
              <a:solidFill>
                <a:srgbClr val="FFFF00"/>
              </a:solidFill>
              <a:latin typeface="Calibri" panose="020F0502020204030204" pitchFamily="34" charset="0"/>
              <a:sym typeface="Wingdings" panose="05000000000000000000" pitchFamily="2" charset="2"/>
            </a:endParaRPr>
          </a:p>
          <a:p>
            <a:pPr>
              <a:spcBef>
                <a:spcPts val="600"/>
              </a:spcBef>
              <a:tabLst>
                <a:tab pos="355600" algn="l"/>
              </a:tabLst>
            </a:pPr>
            <a:r>
              <a:rPr lang="cs-CZ" altLang="cs-CZ" sz="2800" b="1" dirty="0">
                <a:solidFill>
                  <a:schemeClr val="accent1"/>
                </a:solidFill>
                <a:latin typeface="Calibri" panose="020F0502020204030204" pitchFamily="34" charset="0"/>
              </a:rPr>
              <a:t>	FELODIPIN</a:t>
            </a:r>
          </a:p>
          <a:p>
            <a:pPr>
              <a:spcBef>
                <a:spcPts val="600"/>
              </a:spcBef>
              <a:tabLst>
                <a:tab pos="355600" algn="l"/>
              </a:tabLst>
            </a:pPr>
            <a:r>
              <a:rPr lang="cs-CZ" altLang="cs-CZ" sz="2800" b="1" dirty="0">
                <a:solidFill>
                  <a:schemeClr val="accent1"/>
                </a:solidFill>
                <a:latin typeface="Calibri" panose="020F0502020204030204" pitchFamily="34" charset="0"/>
              </a:rPr>
              <a:t>	NITRENDIPIN, LERKANIDIPIN 				</a:t>
            </a:r>
            <a:endParaRPr lang="cs-CZ" sz="2800" b="1" dirty="0">
              <a:solidFill>
                <a:schemeClr val="accent1"/>
              </a:solidFill>
              <a:latin typeface="Calibri" panose="020F0502020204030204" pitchFamily="34" charset="0"/>
            </a:endParaRPr>
          </a:p>
        </p:txBody>
      </p:sp>
      <p:sp>
        <p:nvSpPr>
          <p:cNvPr id="8" name="Obdélník 7"/>
          <p:cNvSpPr/>
          <p:nvPr/>
        </p:nvSpPr>
        <p:spPr>
          <a:xfrm>
            <a:off x="2439982" y="134723"/>
            <a:ext cx="3583545" cy="606961"/>
          </a:xfrm>
          <a:prstGeom prst="rect">
            <a:avLst/>
          </a:prstGeom>
          <a:solidFill>
            <a:schemeClr val="accent2">
              <a:lumMod val="50000"/>
            </a:schemeClr>
          </a:solidFill>
        </p:spPr>
        <p:txBody>
          <a:bodyPr wrap="none">
            <a:spAutoFit/>
          </a:bodyPr>
          <a:lstStyle/>
          <a:p>
            <a:pPr>
              <a:lnSpc>
                <a:spcPct val="110000"/>
              </a:lnSpc>
            </a:pPr>
            <a:r>
              <a:rPr lang="cs-CZ" sz="3200" b="1" dirty="0">
                <a:solidFill>
                  <a:srgbClr val="FFFF00"/>
                </a:solidFill>
                <a:latin typeface="Calibri" panose="020F0502020204030204" pitchFamily="34" charset="0"/>
              </a:rPr>
              <a:t>DIHYDROPYRIDINES</a:t>
            </a:r>
            <a:endParaRPr lang="cs-CZ" sz="3200" b="1" u="sng" dirty="0">
              <a:solidFill>
                <a:srgbClr val="FFFF00"/>
              </a:solidFill>
              <a:latin typeface="Calibri" panose="020F0502020204030204" pitchFamily="34" charset="0"/>
            </a:endParaRPr>
          </a:p>
        </p:txBody>
      </p:sp>
      <p:sp>
        <p:nvSpPr>
          <p:cNvPr id="9" name="Obdélník 8">
            <a:extLst>
              <a:ext uri="{FF2B5EF4-FFF2-40B4-BE49-F238E27FC236}">
                <a16:creationId xmlns:a16="http://schemas.microsoft.com/office/drawing/2014/main" id="{52988477-6065-437A-8AFB-218DF14795B8}"/>
              </a:ext>
            </a:extLst>
          </p:cNvPr>
          <p:cNvSpPr/>
          <p:nvPr/>
        </p:nvSpPr>
        <p:spPr>
          <a:xfrm>
            <a:off x="763278" y="2326940"/>
            <a:ext cx="1540230" cy="400110"/>
          </a:xfrm>
          <a:prstGeom prst="rect">
            <a:avLst/>
          </a:prstGeom>
          <a:solidFill>
            <a:schemeClr val="accent3">
              <a:lumMod val="25000"/>
            </a:schemeClr>
          </a:solidFill>
          <a:ln>
            <a:solidFill>
              <a:srgbClr val="FF99FF"/>
            </a:solidFill>
          </a:ln>
        </p:spPr>
        <p:txBody>
          <a:bodyPr wrap="none">
            <a:spAutoFit/>
          </a:bodyPr>
          <a:lstStyle/>
          <a:p>
            <a:r>
              <a:rPr lang="cs-CZ" sz="2000" dirty="0">
                <a:solidFill>
                  <a:srgbClr val="FF99FF"/>
                </a:solidFill>
                <a:latin typeface="Calibri" panose="020F0502020204030204" pitchFamily="34" charset="0"/>
              </a:rPr>
              <a:t>SR </a:t>
            </a:r>
            <a:r>
              <a:rPr lang="cs-CZ" sz="2000" dirty="0" err="1">
                <a:solidFill>
                  <a:srgbClr val="FF99FF"/>
                </a:solidFill>
                <a:latin typeface="Calibri" panose="020F0502020204030204" pitchFamily="34" charset="0"/>
              </a:rPr>
              <a:t>drug</a:t>
            </a:r>
            <a:r>
              <a:rPr lang="cs-CZ" sz="2000" dirty="0">
                <a:solidFill>
                  <a:srgbClr val="FF99FF"/>
                </a:solidFill>
                <a:latin typeface="Calibri" panose="020F0502020204030204" pitchFamily="34" charset="0"/>
              </a:rPr>
              <a:t> </a:t>
            </a:r>
            <a:r>
              <a:rPr lang="cs-CZ" sz="2000" dirty="0" err="1">
                <a:solidFill>
                  <a:srgbClr val="FF99FF"/>
                </a:solidFill>
                <a:latin typeface="Calibri" panose="020F0502020204030204" pitchFamily="34" charset="0"/>
              </a:rPr>
              <a:t>form</a:t>
            </a:r>
            <a:endParaRPr lang="cs-CZ" sz="2000" dirty="0">
              <a:solidFill>
                <a:srgbClr val="FF99FF"/>
              </a:solidFill>
            </a:endParaRPr>
          </a:p>
        </p:txBody>
      </p:sp>
      <p:pic>
        <p:nvPicPr>
          <p:cNvPr id="3" name="Obrázek 2">
            <a:extLst>
              <a:ext uri="{FF2B5EF4-FFF2-40B4-BE49-F238E27FC236}">
                <a16:creationId xmlns:a16="http://schemas.microsoft.com/office/drawing/2014/main" id="{93F40A01-14D4-4D6A-AA3A-F2E9F8F764BD}"/>
              </a:ext>
            </a:extLst>
          </p:cNvPr>
          <p:cNvPicPr>
            <a:picLocks noChangeAspect="1"/>
          </p:cNvPicPr>
          <p:nvPr/>
        </p:nvPicPr>
        <p:blipFill>
          <a:blip r:embed="rId4"/>
          <a:stretch>
            <a:fillRect/>
          </a:stretch>
        </p:blipFill>
        <p:spPr>
          <a:xfrm>
            <a:off x="3485824" y="3490573"/>
            <a:ext cx="1664352" cy="542591"/>
          </a:xfrm>
          <a:prstGeom prst="rect">
            <a:avLst/>
          </a:prstGeom>
        </p:spPr>
      </p:pic>
    </p:spTree>
    <p:custDataLst>
      <p:tags r:id="rId1"/>
    </p:custDataLst>
    <p:extLst>
      <p:ext uri="{BB962C8B-B14F-4D97-AF65-F5344CB8AC3E}">
        <p14:creationId xmlns:p14="http://schemas.microsoft.com/office/powerpoint/2010/main" val="409410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bwMode="auto">
          <a:xfrm>
            <a:off x="2978331" y="5891349"/>
            <a:ext cx="914400" cy="914400"/>
          </a:xfrm>
          <a:prstGeom prst="straightConnector1">
            <a:avLst/>
          </a:prstGeom>
          <a:noFill/>
          <a:ln w="9525" cap="flat" cmpd="sng" algn="ctr">
            <a:noFill/>
            <a:prstDash val="solid"/>
            <a:round/>
            <a:headEnd type="none" w="med" len="med"/>
            <a:tailEnd type="triangle"/>
          </a:ln>
          <a:effectLst/>
        </p:spPr>
      </p:cxnSp>
      <p:grpSp>
        <p:nvGrpSpPr>
          <p:cNvPr id="15" name="Skupina 14"/>
          <p:cNvGrpSpPr/>
          <p:nvPr/>
        </p:nvGrpSpPr>
        <p:grpSpPr>
          <a:xfrm>
            <a:off x="425423" y="913066"/>
            <a:ext cx="7746935" cy="1058211"/>
            <a:chOff x="441618" y="824143"/>
            <a:chExt cx="7746935" cy="1058211"/>
          </a:xfrm>
        </p:grpSpPr>
        <p:sp>
          <p:nvSpPr>
            <p:cNvPr id="2" name="Nadpis 1"/>
            <p:cNvSpPr txBox="1">
              <a:spLocks/>
            </p:cNvSpPr>
            <p:nvPr/>
          </p:nvSpPr>
          <p:spPr bwMode="auto">
            <a:xfrm>
              <a:off x="469218" y="824143"/>
              <a:ext cx="2410395" cy="744983"/>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buClr>
                  <a:srgbClr val="FFFFFF"/>
                </a:buClr>
              </a:pPr>
              <a:r>
                <a:rPr lang="cs-CZ" altLang="cs-CZ" b="1" u="sng" dirty="0">
                  <a:solidFill>
                    <a:schemeClr val="accent1"/>
                  </a:solidFill>
                  <a:effectLst>
                    <a:outerShdw blurRad="38100" dist="38100" dir="2700000" algn="tl">
                      <a:srgbClr val="000000">
                        <a:alpha val="43137"/>
                      </a:srgbClr>
                    </a:outerShdw>
                  </a:effectLst>
                  <a:latin typeface="Calibri" pitchFamily="34" charset="0"/>
                </a:rPr>
                <a:t>INDICATION</a:t>
              </a:r>
            </a:p>
          </p:txBody>
        </p:sp>
        <p:sp>
          <p:nvSpPr>
            <p:cNvPr id="3" name="TextovéPole 2"/>
            <p:cNvSpPr txBox="1"/>
            <p:nvPr/>
          </p:nvSpPr>
          <p:spPr>
            <a:xfrm>
              <a:off x="441618" y="1420689"/>
              <a:ext cx="7746935" cy="461665"/>
            </a:xfrm>
            <a:prstGeom prst="rect">
              <a:avLst/>
            </a:prstGeom>
            <a:noFill/>
          </p:spPr>
          <p:txBody>
            <a:bodyPr wrap="square" rtlCol="0">
              <a:spAutoFit/>
            </a:bodyPr>
            <a:lstStyle/>
            <a:p>
              <a:pPr marL="363538" indent="-363538">
                <a:buFont typeface="Wingdings" panose="05000000000000000000" pitchFamily="2" charset="2"/>
                <a:buChar char="§"/>
              </a:pPr>
              <a:r>
                <a:rPr lang="cs-CZ" sz="2400" dirty="0" err="1">
                  <a:latin typeface="Calibri" panose="020F0502020204030204" pitchFamily="34" charset="0"/>
                </a:rPr>
                <a:t>Hypertenzion</a:t>
              </a:r>
              <a:r>
                <a:rPr lang="cs-CZ" sz="2400" dirty="0">
                  <a:latin typeface="Calibri" panose="020F0502020204030204" pitchFamily="34" charset="0"/>
                </a:rPr>
                <a:t> (</a:t>
              </a:r>
              <a:r>
                <a:rPr lang="cs-CZ" sz="2400" dirty="0" err="1">
                  <a:latin typeface="Calibri" panose="020F0502020204030204" pitchFamily="34" charset="0"/>
                </a:rPr>
                <a:t>monotherapy</a:t>
              </a:r>
              <a:r>
                <a:rPr lang="cs-CZ" sz="2400" dirty="0">
                  <a:latin typeface="Calibri" panose="020F0502020204030204" pitchFamily="34" charset="0"/>
                </a:rPr>
                <a:t> </a:t>
              </a:r>
              <a:r>
                <a:rPr lang="cs-CZ" sz="2400" dirty="0" err="1">
                  <a:latin typeface="Calibri" panose="020F0502020204030204" pitchFamily="34" charset="0"/>
                </a:rPr>
                <a:t>or</a:t>
              </a:r>
              <a:r>
                <a:rPr lang="cs-CZ" sz="2400" dirty="0">
                  <a:latin typeface="Calibri" panose="020F0502020204030204" pitchFamily="34" charset="0"/>
                </a:rPr>
                <a:t> </a:t>
              </a:r>
              <a:r>
                <a:rPr lang="cs-CZ" sz="2400" dirty="0" err="1">
                  <a:latin typeface="Calibri" panose="020F0502020204030204" pitchFamily="34" charset="0"/>
                </a:rPr>
                <a:t>combination</a:t>
              </a:r>
              <a:r>
                <a:rPr lang="cs-CZ" sz="2400" dirty="0">
                  <a:latin typeface="Calibri" panose="020F0502020204030204" pitchFamily="34" charset="0"/>
                </a:rPr>
                <a:t>)  </a:t>
              </a:r>
            </a:p>
          </p:txBody>
        </p:sp>
      </p:grpSp>
      <p:grpSp>
        <p:nvGrpSpPr>
          <p:cNvPr id="6" name="Skupina 5"/>
          <p:cNvGrpSpPr/>
          <p:nvPr/>
        </p:nvGrpSpPr>
        <p:grpSpPr>
          <a:xfrm>
            <a:off x="453023" y="1981988"/>
            <a:ext cx="7962088" cy="1125860"/>
            <a:chOff x="469216" y="1882989"/>
            <a:chExt cx="7962088" cy="1125860"/>
          </a:xfrm>
        </p:grpSpPr>
        <p:sp>
          <p:nvSpPr>
            <p:cNvPr id="23" name="Nadpis 1">
              <a:extLst>
                <a:ext uri="{FF2B5EF4-FFF2-40B4-BE49-F238E27FC236}">
                  <a16:creationId xmlns:a16="http://schemas.microsoft.com/office/drawing/2014/main" id="{4FB04F4A-4A0D-45A9-B08C-2D7278A3D9D5}"/>
                </a:ext>
              </a:extLst>
            </p:cNvPr>
            <p:cNvSpPr txBox="1">
              <a:spLocks/>
            </p:cNvSpPr>
            <p:nvPr/>
          </p:nvSpPr>
          <p:spPr bwMode="auto">
            <a:xfrm>
              <a:off x="469216" y="1882989"/>
              <a:ext cx="4175105" cy="803557"/>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buClr>
                  <a:srgbClr val="FFFFFF"/>
                </a:buClr>
              </a:pPr>
              <a:r>
                <a:rPr lang="cs-CZ" altLang="cs-CZ" b="1" u="sng" dirty="0">
                  <a:solidFill>
                    <a:schemeClr val="accent1"/>
                  </a:solidFill>
                  <a:effectLst>
                    <a:outerShdw blurRad="38100" dist="38100" dir="2700000" algn="tl">
                      <a:srgbClr val="000000">
                        <a:alpha val="43137"/>
                      </a:srgbClr>
                    </a:outerShdw>
                  </a:effectLst>
                  <a:latin typeface="Calibri" pitchFamily="34" charset="0"/>
                </a:rPr>
                <a:t>CONTRAINDICATION</a:t>
              </a:r>
            </a:p>
          </p:txBody>
        </p:sp>
        <p:sp>
          <p:nvSpPr>
            <p:cNvPr id="26" name="TextovéPole 25">
              <a:extLst>
                <a:ext uri="{FF2B5EF4-FFF2-40B4-BE49-F238E27FC236}">
                  <a16:creationId xmlns:a16="http://schemas.microsoft.com/office/drawing/2014/main" id="{520FD704-6D1F-4AC0-9256-68B69E7741FD}"/>
                </a:ext>
              </a:extLst>
            </p:cNvPr>
            <p:cNvSpPr txBox="1"/>
            <p:nvPr/>
          </p:nvSpPr>
          <p:spPr>
            <a:xfrm>
              <a:off x="469216" y="2547184"/>
              <a:ext cx="7962088" cy="461665"/>
            </a:xfrm>
            <a:prstGeom prst="rect">
              <a:avLst/>
            </a:prstGeom>
            <a:noFill/>
          </p:spPr>
          <p:txBody>
            <a:bodyPr wrap="square" rtlCol="0">
              <a:spAutoFit/>
            </a:bodyPr>
            <a:lstStyle/>
            <a:p>
              <a:pPr marL="342900" indent="-342900">
                <a:buFont typeface="Wingdings" panose="05000000000000000000" pitchFamily="2" charset="2"/>
                <a:buChar char="§"/>
              </a:pPr>
              <a:r>
                <a:rPr lang="cs-CZ" sz="2400" dirty="0" err="1">
                  <a:latin typeface="Calibri" panose="020F0502020204030204" pitchFamily="34" charset="0"/>
                </a:rPr>
                <a:t>Cardiogenic</a:t>
              </a:r>
              <a:r>
                <a:rPr lang="cs-CZ" sz="2400" dirty="0">
                  <a:latin typeface="Calibri" panose="020F0502020204030204" pitchFamily="34" charset="0"/>
                </a:rPr>
                <a:t> </a:t>
              </a:r>
              <a:r>
                <a:rPr lang="cs-CZ" sz="2400" dirty="0" err="1">
                  <a:latin typeface="Calibri" panose="020F0502020204030204" pitchFamily="34" charset="0"/>
                </a:rPr>
                <a:t>shock</a:t>
              </a:r>
              <a:r>
                <a:rPr lang="cs-CZ" sz="2400" dirty="0">
                  <a:latin typeface="Calibri" panose="020F0502020204030204" pitchFamily="34" charset="0"/>
                </a:rPr>
                <a:t>, </a:t>
              </a:r>
              <a:r>
                <a:rPr lang="cs-CZ" sz="2400" dirty="0" err="1">
                  <a:latin typeface="Calibri" panose="020F0502020204030204" pitchFamily="34" charset="0"/>
                </a:rPr>
                <a:t>acute</a:t>
              </a:r>
              <a:r>
                <a:rPr lang="cs-CZ" sz="2400" dirty="0">
                  <a:latin typeface="Calibri" panose="020F0502020204030204" pitchFamily="34" charset="0"/>
                </a:rPr>
                <a:t> </a:t>
              </a:r>
              <a:r>
                <a:rPr lang="cs-CZ" sz="2400" dirty="0" err="1">
                  <a:latin typeface="Calibri" panose="020F0502020204030204" pitchFamily="34" charset="0"/>
                </a:rPr>
                <a:t>hearth</a:t>
              </a:r>
              <a:r>
                <a:rPr lang="cs-CZ" sz="2400" dirty="0">
                  <a:latin typeface="Calibri" panose="020F0502020204030204" pitchFamily="34" charset="0"/>
                </a:rPr>
                <a:t> </a:t>
              </a:r>
              <a:r>
                <a:rPr lang="cs-CZ" sz="2400" dirty="0" err="1">
                  <a:latin typeface="Calibri" panose="020F0502020204030204" pitchFamily="34" charset="0"/>
                </a:rPr>
                <a:t>failure</a:t>
              </a:r>
              <a:endParaRPr lang="cs-CZ" sz="2400" dirty="0">
                <a:latin typeface="Calibri" panose="020F0502020204030204" pitchFamily="34" charset="0"/>
              </a:endParaRPr>
            </a:p>
          </p:txBody>
        </p:sp>
      </p:grpSp>
      <p:sp>
        <p:nvSpPr>
          <p:cNvPr id="8" name="Nadpis 1">
            <a:extLst>
              <a:ext uri="{FF2B5EF4-FFF2-40B4-BE49-F238E27FC236}">
                <a16:creationId xmlns:a16="http://schemas.microsoft.com/office/drawing/2014/main" id="{C20D39B6-C9CA-426F-8B55-6255DFE5798F}"/>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9" name="Obdélník 8"/>
          <p:cNvSpPr/>
          <p:nvPr/>
        </p:nvSpPr>
        <p:spPr>
          <a:xfrm>
            <a:off x="2639462" y="186185"/>
            <a:ext cx="3583545" cy="606961"/>
          </a:xfrm>
          <a:prstGeom prst="rect">
            <a:avLst/>
          </a:prstGeom>
          <a:solidFill>
            <a:schemeClr val="accent2">
              <a:lumMod val="50000"/>
            </a:schemeClr>
          </a:solidFill>
        </p:spPr>
        <p:txBody>
          <a:bodyPr wrap="none">
            <a:spAutoFit/>
          </a:bodyPr>
          <a:lstStyle/>
          <a:p>
            <a:pPr>
              <a:lnSpc>
                <a:spcPct val="110000"/>
              </a:lnSpc>
            </a:pPr>
            <a:r>
              <a:rPr lang="cs-CZ" sz="3200" b="1" dirty="0">
                <a:solidFill>
                  <a:srgbClr val="FFFF00"/>
                </a:solidFill>
                <a:latin typeface="Calibri" panose="020F0502020204030204" pitchFamily="34" charset="0"/>
              </a:rPr>
              <a:t>DIHYDROPYRIDINES</a:t>
            </a:r>
            <a:endParaRPr lang="cs-CZ" sz="3200" b="1" u="sng" dirty="0">
              <a:solidFill>
                <a:srgbClr val="FFFF00"/>
              </a:solidFill>
              <a:latin typeface="Calibri" panose="020F0502020204030204" pitchFamily="34" charset="0"/>
            </a:endParaRPr>
          </a:p>
        </p:txBody>
      </p:sp>
      <p:grpSp>
        <p:nvGrpSpPr>
          <p:cNvPr id="5" name="Skupina 4"/>
          <p:cNvGrpSpPr/>
          <p:nvPr/>
        </p:nvGrpSpPr>
        <p:grpSpPr>
          <a:xfrm>
            <a:off x="453023" y="3125352"/>
            <a:ext cx="8351428" cy="3041041"/>
            <a:chOff x="454531" y="3319705"/>
            <a:chExt cx="8351428" cy="3041041"/>
          </a:xfrm>
        </p:grpSpPr>
        <p:sp>
          <p:nvSpPr>
            <p:cNvPr id="10" name="Text Box 1"/>
            <p:cNvSpPr txBox="1">
              <a:spLocks noChangeArrowheads="1"/>
            </p:cNvSpPr>
            <p:nvPr/>
          </p:nvSpPr>
          <p:spPr bwMode="auto">
            <a:xfrm>
              <a:off x="454531" y="3319705"/>
              <a:ext cx="4465391" cy="687051"/>
            </a:xfrm>
            <a:prstGeom prst="rect">
              <a:avLst/>
            </a:prstGeom>
            <a:noFill/>
            <a:ln>
              <a:noFill/>
            </a:ln>
            <a:effectLst>
              <a:outerShdw blurRad="50800" dist="38100" dir="2700000" algn="tl" rotWithShape="0">
                <a:prstClr val="black">
                  <a:alpha val="40000"/>
                </a:prstClr>
              </a:outerShdw>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r>
                <a:rPr lang="cs-CZ" altLang="cs-CZ" sz="3200" b="1" u="sng" dirty="0">
                  <a:solidFill>
                    <a:schemeClr val="accent1"/>
                  </a:solidFill>
                  <a:latin typeface="Calibri" pitchFamily="34" charset="0"/>
                </a:rPr>
                <a:t>ADVERSE EFFECTS</a:t>
              </a:r>
            </a:p>
          </p:txBody>
        </p:sp>
        <p:sp>
          <p:nvSpPr>
            <p:cNvPr id="11" name="Obdélník 10"/>
            <p:cNvSpPr/>
            <p:nvPr/>
          </p:nvSpPr>
          <p:spPr>
            <a:xfrm>
              <a:off x="482683" y="3940223"/>
              <a:ext cx="8323276" cy="830997"/>
            </a:xfrm>
            <a:prstGeom prst="rect">
              <a:avLst/>
            </a:prstGeom>
          </p:spPr>
          <p:txBody>
            <a:bodyPr wrap="square">
              <a:spAutoFit/>
            </a:bodyPr>
            <a:lstStyle/>
            <a:p>
              <a:pPr marL="342900" indent="-342900">
                <a:buFont typeface="Wingdings" panose="05000000000000000000" pitchFamily="2" charset="2"/>
                <a:buChar char="§"/>
              </a:pPr>
              <a:r>
                <a:rPr lang="cs-CZ" sz="2400" dirty="0">
                  <a:latin typeface="Calibri" panose="020F0502020204030204" pitchFamily="34" charset="0"/>
                </a:rPr>
                <a:t>Dose-</a:t>
              </a:r>
              <a:r>
                <a:rPr lang="cs-CZ" sz="2400" dirty="0" err="1">
                  <a:latin typeface="Calibri" panose="020F0502020204030204" pitchFamily="34" charset="0"/>
                </a:rPr>
                <a:t>dependent</a:t>
              </a:r>
              <a:r>
                <a:rPr lang="cs-CZ" sz="2400" dirty="0">
                  <a:latin typeface="Calibri" panose="020F0502020204030204" pitchFamily="34" charset="0"/>
                </a:rPr>
                <a:t> </a:t>
              </a:r>
              <a:r>
                <a:rPr lang="cs-CZ" sz="2400" dirty="0" err="1">
                  <a:latin typeface="Calibri" panose="020F0502020204030204" pitchFamily="34" charset="0"/>
                </a:rPr>
                <a:t>perimaleolar</a:t>
              </a:r>
              <a:r>
                <a:rPr lang="cs-CZ" sz="2400" dirty="0">
                  <a:latin typeface="Calibri" panose="020F0502020204030204" pitchFamily="34" charset="0"/>
                </a:rPr>
                <a:t> </a:t>
              </a:r>
              <a:r>
                <a:rPr lang="cs-CZ" sz="2400" dirty="0" err="1">
                  <a:latin typeface="Calibri" panose="020F0502020204030204" pitchFamily="34" charset="0"/>
                </a:rPr>
                <a:t>oedema</a:t>
              </a:r>
              <a:r>
                <a:rPr lang="cs-CZ" sz="2400" dirty="0">
                  <a:latin typeface="Calibri" panose="020F0502020204030204" pitchFamily="34" charset="0"/>
                </a:rPr>
                <a:t>  </a:t>
              </a:r>
              <a:r>
                <a:rPr lang="cs-CZ" sz="2400" dirty="0" err="1">
                  <a:latin typeface="Calibri" panose="020F0502020204030204" pitchFamily="34" charset="0"/>
                </a:rPr>
                <a:t>flushes</a:t>
              </a:r>
              <a:r>
                <a:rPr lang="cs-CZ" sz="2400" dirty="0">
                  <a:latin typeface="Calibri" panose="020F0502020204030204" pitchFamily="34" charset="0"/>
                </a:rPr>
                <a:t>, </a:t>
              </a:r>
              <a:r>
                <a:rPr lang="cs-CZ" sz="2400" dirty="0" err="1">
                  <a:latin typeface="Calibri" panose="020F0502020204030204" pitchFamily="34" charset="0"/>
                </a:rPr>
                <a:t>gingival</a:t>
              </a:r>
              <a:r>
                <a:rPr lang="cs-CZ" sz="2400" dirty="0">
                  <a:latin typeface="Calibri" panose="020F0502020204030204" pitchFamily="34" charset="0"/>
                </a:rPr>
                <a:t> </a:t>
              </a:r>
              <a:r>
                <a:rPr lang="cs-CZ" sz="2400" dirty="0" err="1">
                  <a:latin typeface="Calibri" panose="020F0502020204030204" pitchFamily="34" charset="0"/>
                </a:rPr>
                <a:t>hyperplasia</a:t>
              </a:r>
              <a:r>
                <a:rPr lang="cs-CZ" sz="2400" dirty="0">
                  <a:latin typeface="Calibri" panose="020F0502020204030204" pitchFamily="34" charset="0"/>
                </a:rPr>
                <a:t> (dose-</a:t>
              </a:r>
              <a:r>
                <a:rPr lang="cs-CZ" sz="2400" dirty="0" err="1">
                  <a:latin typeface="Calibri" panose="020F0502020204030204" pitchFamily="34" charset="0"/>
                </a:rPr>
                <a:t>dependent</a:t>
              </a:r>
              <a:r>
                <a:rPr lang="cs-CZ" sz="2400" dirty="0">
                  <a:latin typeface="Calibri" panose="020F0502020204030204" pitchFamily="34" charset="0"/>
                </a:rPr>
                <a:t>).</a:t>
              </a:r>
              <a:endParaRPr lang="cs-CZ" sz="2400" i="1" dirty="0">
                <a:latin typeface="Calibri" panose="020F0502020204030204" pitchFamily="34" charset="0"/>
              </a:endParaRPr>
            </a:p>
          </p:txBody>
        </p:sp>
        <p:sp>
          <p:nvSpPr>
            <p:cNvPr id="13" name="Obdélník 12"/>
            <p:cNvSpPr/>
            <p:nvPr/>
          </p:nvSpPr>
          <p:spPr>
            <a:xfrm>
              <a:off x="813135" y="5160417"/>
              <a:ext cx="7662371" cy="1200329"/>
            </a:xfrm>
            <a:prstGeom prst="rect">
              <a:avLst/>
            </a:prstGeom>
          </p:spPr>
          <p:txBody>
            <a:bodyPr wrap="square">
              <a:spAutoFit/>
            </a:bodyPr>
            <a:lstStyle/>
            <a:p>
              <a:r>
                <a:rPr lang="cs-CZ" sz="2400" b="1" dirty="0" err="1">
                  <a:solidFill>
                    <a:srgbClr val="FFFF00"/>
                  </a:solidFill>
                  <a:latin typeface="Calibri" panose="020F0502020204030204" pitchFamily="34" charset="0"/>
                </a:rPr>
                <a:t>Conventional</a:t>
              </a:r>
              <a:r>
                <a:rPr lang="cs-CZ" sz="2400" b="1" dirty="0">
                  <a:solidFill>
                    <a:srgbClr val="FFFF00"/>
                  </a:solidFill>
                  <a:latin typeface="Calibri" panose="020F0502020204030204" pitchFamily="34" charset="0"/>
                </a:rPr>
                <a:t> </a:t>
              </a:r>
              <a:r>
                <a:rPr lang="cs-CZ" sz="2400" b="1" dirty="0" err="1">
                  <a:solidFill>
                    <a:srgbClr val="FFFF00"/>
                  </a:solidFill>
                  <a:latin typeface="Calibri" panose="020F0502020204030204" pitchFamily="34" charset="0"/>
                </a:rPr>
                <a:t>drug</a:t>
              </a:r>
              <a:r>
                <a:rPr lang="cs-CZ" sz="2400" b="1" dirty="0">
                  <a:solidFill>
                    <a:srgbClr val="FFFF00"/>
                  </a:solidFill>
                  <a:latin typeface="Calibri" panose="020F0502020204030204" pitchFamily="34" charset="0"/>
                </a:rPr>
                <a:t> </a:t>
              </a:r>
              <a:r>
                <a:rPr lang="cs-CZ" sz="2400" b="1" dirty="0" err="1">
                  <a:solidFill>
                    <a:srgbClr val="FFFF00"/>
                  </a:solidFill>
                  <a:latin typeface="Calibri" panose="020F0502020204030204" pitchFamily="34" charset="0"/>
                </a:rPr>
                <a:t>forms</a:t>
              </a:r>
              <a:r>
                <a:rPr lang="cs-CZ" sz="2400" b="1" dirty="0">
                  <a:solidFill>
                    <a:srgbClr val="FFFF00"/>
                  </a:solidFill>
                  <a:latin typeface="Calibri" panose="020F0502020204030204" pitchFamily="34" charset="0"/>
                </a:rPr>
                <a:t> </a:t>
              </a:r>
            </a:p>
            <a:p>
              <a:r>
                <a:rPr lang="cs-CZ" sz="2400" dirty="0" err="1">
                  <a:latin typeface="Calibri" panose="020F0502020204030204" pitchFamily="34" charset="0"/>
                </a:rPr>
                <a:t>Headache</a:t>
              </a:r>
              <a:r>
                <a:rPr lang="cs-CZ" sz="2400" dirty="0">
                  <a:latin typeface="Calibri" panose="020F0502020204030204" pitchFamily="34" charset="0"/>
                </a:rPr>
                <a:t>, </a:t>
              </a:r>
              <a:r>
                <a:rPr lang="cs-CZ" sz="2400" dirty="0" err="1">
                  <a:latin typeface="Calibri" panose="020F0502020204030204" pitchFamily="34" charset="0"/>
                </a:rPr>
                <a:t>flushes</a:t>
              </a:r>
              <a:r>
                <a:rPr lang="cs-CZ" sz="2400" dirty="0">
                  <a:latin typeface="Calibri" panose="020F0502020204030204" pitchFamily="34" charset="0"/>
                </a:rPr>
                <a:t>, </a:t>
              </a:r>
              <a:r>
                <a:rPr lang="cs-CZ" sz="2400" dirty="0" err="1">
                  <a:latin typeface="Calibri" panose="020F0502020204030204" pitchFamily="34" charset="0"/>
                </a:rPr>
                <a:t>palpitation</a:t>
              </a:r>
              <a:r>
                <a:rPr lang="cs-CZ" sz="2400" dirty="0">
                  <a:latin typeface="Calibri" panose="020F0502020204030204" pitchFamily="34" charset="0"/>
                </a:rPr>
                <a:t>, </a:t>
              </a:r>
              <a:r>
                <a:rPr lang="cs-CZ" sz="2400" dirty="0" err="1">
                  <a:latin typeface="Calibri" panose="020F0502020204030204" pitchFamily="34" charset="0"/>
                </a:rPr>
                <a:t>hyponsension</a:t>
              </a:r>
              <a:r>
                <a:rPr lang="cs-CZ" sz="2400" dirty="0">
                  <a:latin typeface="Calibri" panose="020F0502020204030204" pitchFamily="34" charset="0"/>
                </a:rPr>
                <a:t>, </a:t>
              </a:r>
              <a:r>
                <a:rPr lang="cs-CZ" sz="2400" dirty="0" err="1">
                  <a:latin typeface="Calibri" panose="020F0502020204030204" pitchFamily="34" charset="0"/>
                </a:rPr>
                <a:t>rexlef</a:t>
              </a:r>
              <a:r>
                <a:rPr lang="cs-CZ" sz="2400" dirty="0">
                  <a:latin typeface="Calibri" panose="020F0502020204030204" pitchFamily="34" charset="0"/>
                </a:rPr>
                <a:t> </a:t>
              </a:r>
              <a:r>
                <a:rPr lang="cs-CZ" sz="2400" dirty="0" err="1">
                  <a:latin typeface="Calibri" panose="020F0502020204030204" pitchFamily="34" charset="0"/>
                </a:rPr>
                <a:t>tachycardia</a:t>
              </a:r>
              <a:endParaRPr lang="cs-CZ" sz="2400"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360138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6A595AD2-2469-4720-94BF-FEC28F8322D8}"/>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4" name="Obdélník 3"/>
          <p:cNvSpPr/>
          <p:nvPr/>
        </p:nvSpPr>
        <p:spPr>
          <a:xfrm>
            <a:off x="2144147" y="257861"/>
            <a:ext cx="4673512" cy="606961"/>
          </a:xfrm>
          <a:prstGeom prst="rect">
            <a:avLst/>
          </a:prstGeom>
          <a:solidFill>
            <a:schemeClr val="accent2">
              <a:lumMod val="50000"/>
            </a:schemeClr>
          </a:solidFill>
        </p:spPr>
        <p:txBody>
          <a:bodyPr wrap="square">
            <a:spAutoFit/>
          </a:bodyPr>
          <a:lstStyle/>
          <a:p>
            <a:pPr>
              <a:lnSpc>
                <a:spcPct val="110000"/>
              </a:lnSpc>
            </a:pPr>
            <a:r>
              <a:rPr lang="cs-CZ" sz="3200" b="1" dirty="0">
                <a:solidFill>
                  <a:srgbClr val="FFC000"/>
                </a:solidFill>
                <a:latin typeface="Calibri" panose="020F0502020204030204" pitchFamily="34" charset="0"/>
              </a:rPr>
              <a:t>NON-DIHYDROPYRIDINES</a:t>
            </a:r>
            <a:endParaRPr lang="cs-CZ" sz="3200" b="1" u="sng" dirty="0">
              <a:solidFill>
                <a:srgbClr val="FFC000"/>
              </a:solidFill>
              <a:latin typeface="Calibri" panose="020F0502020204030204" pitchFamily="34" charset="0"/>
            </a:endParaRPr>
          </a:p>
        </p:txBody>
      </p:sp>
      <p:grpSp>
        <p:nvGrpSpPr>
          <p:cNvPr id="6" name="Skupina 5"/>
          <p:cNvGrpSpPr/>
          <p:nvPr/>
        </p:nvGrpSpPr>
        <p:grpSpPr>
          <a:xfrm>
            <a:off x="412392" y="1376477"/>
            <a:ext cx="8731608" cy="3477875"/>
            <a:chOff x="412392" y="1376477"/>
            <a:chExt cx="8731608" cy="3477875"/>
          </a:xfrm>
        </p:grpSpPr>
        <p:sp>
          <p:nvSpPr>
            <p:cNvPr id="5" name="TextovéPole 4"/>
            <p:cNvSpPr txBox="1"/>
            <p:nvPr/>
          </p:nvSpPr>
          <p:spPr>
            <a:xfrm>
              <a:off x="412392" y="1376477"/>
              <a:ext cx="8459752" cy="3477875"/>
            </a:xfrm>
            <a:prstGeom prst="rect">
              <a:avLst/>
            </a:prstGeom>
            <a:noFill/>
          </p:spPr>
          <p:txBody>
            <a:bodyPr wrap="square" rtlCol="0">
              <a:spAutoFit/>
            </a:bodyPr>
            <a:lstStyle/>
            <a:p>
              <a:r>
                <a:rPr lang="cs-CZ" altLang="cs-CZ" sz="2800" b="1" dirty="0">
                  <a:solidFill>
                    <a:schemeClr val="accent1"/>
                  </a:solidFill>
                  <a:latin typeface="Calibri" panose="020F0502020204030204" pitchFamily="34" charset="0"/>
                </a:rPr>
                <a:t>DILTIAZEM, VERAPAMIL</a:t>
              </a:r>
              <a:r>
                <a:rPr lang="cs-CZ" altLang="cs-CZ" sz="2800" dirty="0">
                  <a:solidFill>
                    <a:schemeClr val="accent1"/>
                  </a:solidFill>
                  <a:latin typeface="Calibri" panose="020F0502020204030204" pitchFamily="34" charset="0"/>
                </a:rPr>
                <a:t> </a:t>
              </a:r>
            </a:p>
            <a:p>
              <a:r>
                <a:rPr lang="cs-CZ" altLang="cs-CZ" sz="2400" dirty="0">
                  <a:solidFill>
                    <a:schemeClr val="accent1"/>
                  </a:solidFill>
                  <a:latin typeface="Calibri" panose="020F0502020204030204" pitchFamily="34" charset="0"/>
                </a:rPr>
                <a:t>SA a AV </a:t>
              </a:r>
              <a:r>
                <a:rPr lang="cs-CZ" altLang="cs-CZ" sz="2400" dirty="0" err="1">
                  <a:solidFill>
                    <a:schemeClr val="accent1"/>
                  </a:solidFill>
                  <a:latin typeface="Calibri" panose="020F0502020204030204" pitchFamily="34" charset="0"/>
                </a:rPr>
                <a:t>nodes</a:t>
              </a:r>
              <a:r>
                <a:rPr lang="cs-CZ" altLang="cs-CZ" sz="2400" dirty="0">
                  <a:solidFill>
                    <a:schemeClr val="accent1"/>
                  </a:solidFill>
                  <a:latin typeface="Calibri" panose="020F0502020204030204" pitchFamily="34" charset="0"/>
                </a:rPr>
                <a:t>: </a:t>
              </a:r>
            </a:p>
            <a:p>
              <a:endParaRPr lang="cs-CZ" altLang="cs-CZ" sz="2400" dirty="0">
                <a:latin typeface="Calibri" panose="020F0502020204030204" pitchFamily="34" charset="0"/>
              </a:endParaRPr>
            </a:p>
            <a:p>
              <a:pPr marL="342900" indent="-342900">
                <a:buFont typeface="Wingdings" panose="05000000000000000000" pitchFamily="2" charset="2"/>
                <a:buChar char="§"/>
              </a:pPr>
              <a:r>
                <a:rPr lang="cs-CZ" altLang="cs-CZ" sz="2400" dirty="0">
                  <a:solidFill>
                    <a:srgbClr val="FFFF00"/>
                  </a:solidFill>
                  <a:latin typeface="Calibri" panose="020F0502020204030204" pitchFamily="34" charset="0"/>
                </a:rPr>
                <a:t>negative </a:t>
              </a:r>
              <a:r>
                <a:rPr lang="cs-CZ" altLang="cs-CZ" sz="2400" dirty="0" err="1">
                  <a:solidFill>
                    <a:srgbClr val="FFFF00"/>
                  </a:solidFill>
                  <a:latin typeface="Calibri" panose="020F0502020204030204" pitchFamily="34" charset="0"/>
                </a:rPr>
                <a:t>chronotropic</a:t>
              </a:r>
              <a:r>
                <a:rPr lang="cs-CZ" altLang="cs-CZ" sz="2400" dirty="0">
                  <a:solidFill>
                    <a:schemeClr val="accent1"/>
                  </a:solidFill>
                  <a:latin typeface="Calibri" panose="020F0502020204030204" pitchFamily="34" charset="0"/>
                </a:rPr>
                <a:t> </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action</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potential</a:t>
              </a:r>
              <a:r>
                <a:rPr lang="cs-CZ" altLang="cs-CZ" sz="2000" dirty="0">
                  <a:latin typeface="Calibri" panose="020F0502020204030204" pitchFamily="34" charset="0"/>
                  <a:sym typeface="Wingdings" panose="05000000000000000000" pitchFamily="2" charset="2"/>
                </a:rPr>
                <a:t> in SA node</a:t>
              </a:r>
              <a:endParaRPr lang="cs-CZ" altLang="cs-CZ" sz="2000" dirty="0">
                <a:latin typeface="Calibri" panose="020F0502020204030204" pitchFamily="34" charset="0"/>
              </a:endParaRPr>
            </a:p>
            <a:p>
              <a:pPr marL="342900" indent="-342900">
                <a:buFont typeface="Wingdings" panose="05000000000000000000" pitchFamily="2" charset="2"/>
                <a:buChar char="§"/>
              </a:pPr>
              <a:r>
                <a:rPr lang="cs-CZ" altLang="cs-CZ" sz="2400" dirty="0">
                  <a:solidFill>
                    <a:srgbClr val="FFFF00"/>
                  </a:solidFill>
                  <a:latin typeface="Calibri" panose="020F0502020204030204" pitchFamily="34" charset="0"/>
                </a:rPr>
                <a:t>negative </a:t>
              </a:r>
              <a:r>
                <a:rPr lang="cs-CZ" altLang="cs-CZ" sz="2400" dirty="0" err="1">
                  <a:solidFill>
                    <a:srgbClr val="FFFF00"/>
                  </a:solidFill>
                  <a:latin typeface="Calibri" panose="020F0502020204030204" pitchFamily="34" charset="0"/>
                  <a:sym typeface="Wingdings" panose="05000000000000000000" pitchFamily="2" charset="2"/>
                </a:rPr>
                <a:t>dr</a:t>
              </a:r>
              <a:r>
                <a:rPr lang="cs-CZ" altLang="cs-CZ" sz="2400" dirty="0" err="1">
                  <a:solidFill>
                    <a:srgbClr val="FFFF00"/>
                  </a:solidFill>
                  <a:latin typeface="Calibri" panose="020F0502020204030204" pitchFamily="34" charset="0"/>
                </a:rPr>
                <a:t>omotropic</a:t>
              </a:r>
              <a:r>
                <a:rPr lang="cs-CZ" altLang="cs-CZ" sz="2400" dirty="0">
                  <a:solidFill>
                    <a:srgbClr val="FFFF00"/>
                  </a:solidFill>
                  <a:latin typeface="Calibri" panose="020F0502020204030204" pitchFamily="34" charset="0"/>
                </a:rPr>
                <a:t> </a:t>
              </a:r>
              <a:r>
                <a:rPr lang="cs-CZ" altLang="cs-CZ" sz="2400" dirty="0" err="1">
                  <a:solidFill>
                    <a:srgbClr val="FFFF00"/>
                  </a:solidFill>
                  <a:latin typeface="Calibri" panose="020F0502020204030204" pitchFamily="34" charset="0"/>
                </a:rPr>
                <a:t>effect</a:t>
              </a:r>
              <a:r>
                <a:rPr lang="cs-CZ" altLang="cs-CZ" sz="2400" dirty="0">
                  <a:solidFill>
                    <a:schemeClr val="accent1"/>
                  </a:solidFill>
                  <a:latin typeface="Calibri" panose="020F0502020204030204" pitchFamily="34" charset="0"/>
                </a:rPr>
                <a:t> </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rate</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of</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conduction</a:t>
              </a:r>
              <a:endParaRPr lang="cs-CZ" altLang="cs-CZ" sz="2200" dirty="0">
                <a:latin typeface="Calibri" panose="020F0502020204030204" pitchFamily="34" charset="0"/>
              </a:endParaRPr>
            </a:p>
            <a:p>
              <a:pPr marL="342900" indent="-342900">
                <a:buFont typeface="Wingdings" panose="05000000000000000000" pitchFamily="2" charset="2"/>
                <a:buChar char="§"/>
              </a:pPr>
              <a:r>
                <a:rPr lang="cs-CZ" altLang="cs-CZ" sz="2400" dirty="0">
                  <a:solidFill>
                    <a:srgbClr val="FFFF00"/>
                  </a:solidFill>
                  <a:latin typeface="Calibri" panose="020F0502020204030204" pitchFamily="34" charset="0"/>
                </a:rPr>
                <a:t>negative </a:t>
              </a:r>
              <a:r>
                <a:rPr lang="cs-CZ" altLang="cs-CZ" sz="2400" dirty="0" err="1">
                  <a:solidFill>
                    <a:srgbClr val="FFFF00"/>
                  </a:solidFill>
                  <a:latin typeface="Calibri" panose="020F0502020204030204" pitchFamily="34" charset="0"/>
                </a:rPr>
                <a:t>batmotropic</a:t>
              </a:r>
              <a:r>
                <a:rPr lang="cs-CZ" altLang="cs-CZ" sz="2400" dirty="0">
                  <a:solidFill>
                    <a:srgbClr val="FFFF00"/>
                  </a:solidFill>
                  <a:latin typeface="Calibri" panose="020F0502020204030204" pitchFamily="34" charset="0"/>
                </a:rPr>
                <a:t> </a:t>
              </a:r>
              <a:r>
                <a:rPr lang="cs-CZ" altLang="cs-CZ" sz="2400" dirty="0" err="1">
                  <a:solidFill>
                    <a:srgbClr val="FFFF00"/>
                  </a:solidFill>
                  <a:latin typeface="Calibri" panose="020F0502020204030204" pitchFamily="34" charset="0"/>
                </a:rPr>
                <a:t>effect</a:t>
              </a:r>
              <a:r>
                <a:rPr lang="cs-CZ" altLang="cs-CZ" sz="2400" dirty="0">
                  <a:solidFill>
                    <a:schemeClr val="accent1"/>
                  </a:solidFill>
                  <a:latin typeface="Calibri" panose="020F0502020204030204" pitchFamily="34" charset="0"/>
                </a:rPr>
                <a:t> </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irritability</a:t>
              </a:r>
              <a:endParaRPr lang="cs-CZ" altLang="cs-CZ" sz="2200" dirty="0">
                <a:latin typeface="Calibri" panose="020F0502020204030204" pitchFamily="34" charset="0"/>
              </a:endParaRPr>
            </a:p>
            <a:p>
              <a:pPr marL="342900" indent="-342900">
                <a:buFont typeface="Wingdings" panose="05000000000000000000" pitchFamily="2" charset="2"/>
                <a:buChar char="§"/>
              </a:pPr>
              <a:r>
                <a:rPr lang="cs-CZ" altLang="cs-CZ" sz="2400" dirty="0">
                  <a:solidFill>
                    <a:srgbClr val="FFFF00"/>
                  </a:solidFill>
                  <a:latin typeface="Calibri" panose="020F0502020204030204" pitchFamily="34" charset="0"/>
                </a:rPr>
                <a:t>negative </a:t>
              </a:r>
              <a:r>
                <a:rPr lang="cs-CZ" altLang="cs-CZ" sz="2400" dirty="0" err="1">
                  <a:solidFill>
                    <a:srgbClr val="FFFF00"/>
                  </a:solidFill>
                  <a:latin typeface="Calibri" panose="020F0502020204030204" pitchFamily="34" charset="0"/>
                </a:rPr>
                <a:t>inotropic</a:t>
              </a:r>
              <a:r>
                <a:rPr lang="cs-CZ" altLang="cs-CZ" sz="2400" dirty="0">
                  <a:solidFill>
                    <a:srgbClr val="FFFF00"/>
                  </a:solidFill>
                  <a:latin typeface="Calibri" panose="020F0502020204030204" pitchFamily="34" charset="0"/>
                </a:rPr>
                <a:t> </a:t>
              </a:r>
              <a:r>
                <a:rPr lang="cs-CZ" altLang="cs-CZ" sz="2400" dirty="0" err="1">
                  <a:solidFill>
                    <a:srgbClr val="FFFF00"/>
                  </a:solidFill>
                  <a:latin typeface="Calibri" panose="020F0502020204030204" pitchFamily="34" charset="0"/>
                </a:rPr>
                <a:t>effect</a:t>
              </a:r>
              <a:r>
                <a:rPr lang="cs-CZ" altLang="cs-CZ" sz="2400" dirty="0">
                  <a:solidFill>
                    <a:schemeClr val="accent1"/>
                  </a:solidFill>
                  <a:latin typeface="Calibri" panose="020F0502020204030204" pitchFamily="34" charset="0"/>
                </a:rPr>
                <a:t>       </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force</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of</a:t>
              </a:r>
              <a:r>
                <a:rPr lang="cs-CZ" altLang="cs-CZ" sz="2000" dirty="0">
                  <a:latin typeface="Calibri" panose="020F0502020204030204" pitchFamily="34" charset="0"/>
                  <a:sym typeface="Wingdings" panose="05000000000000000000" pitchFamily="2" charset="2"/>
                </a:rPr>
                <a:t> </a:t>
              </a:r>
              <a:r>
                <a:rPr lang="cs-CZ" altLang="cs-CZ" sz="2000" dirty="0" err="1">
                  <a:latin typeface="Calibri" panose="020F0502020204030204" pitchFamily="34" charset="0"/>
                  <a:sym typeface="Wingdings" panose="05000000000000000000" pitchFamily="2" charset="2"/>
                </a:rPr>
                <a:t>contraction</a:t>
              </a:r>
              <a:endParaRPr lang="cs-CZ" altLang="cs-CZ" sz="2200" dirty="0">
                <a:latin typeface="Calibri" panose="020F0502020204030204" pitchFamily="34" charset="0"/>
              </a:endParaRPr>
            </a:p>
            <a:p>
              <a:endParaRPr lang="cs-CZ" altLang="cs-CZ" sz="2400" dirty="0">
                <a:latin typeface="Calibri" panose="020F0502020204030204" pitchFamily="34" charset="0"/>
              </a:endParaRPr>
            </a:p>
            <a:p>
              <a:r>
                <a:rPr lang="cs-CZ" altLang="cs-CZ" sz="2400" dirty="0">
                  <a:latin typeface="Calibri" panose="020F0502020204030204" pitchFamily="34" charset="0"/>
                </a:rPr>
                <a:t>(SR – </a:t>
              </a:r>
              <a:r>
                <a:rPr lang="cs-CZ" altLang="cs-CZ" sz="2400" dirty="0" err="1">
                  <a:latin typeface="Calibri" panose="020F0502020204030204" pitchFamily="34" charset="0"/>
                </a:rPr>
                <a:t>slow</a:t>
              </a:r>
              <a:r>
                <a:rPr lang="cs-CZ" altLang="cs-CZ" sz="2400" dirty="0">
                  <a:latin typeface="Calibri" panose="020F0502020204030204" pitchFamily="34" charset="0"/>
                </a:rPr>
                <a:t>  </a:t>
              </a:r>
              <a:r>
                <a:rPr lang="cs-CZ" altLang="cs-CZ" sz="2400" dirty="0" err="1">
                  <a:latin typeface="Calibri" panose="020F0502020204030204" pitchFamily="34" charset="0"/>
                </a:rPr>
                <a:t>release</a:t>
              </a:r>
              <a:r>
                <a:rPr lang="cs-CZ" altLang="cs-CZ" sz="2400" dirty="0">
                  <a:latin typeface="Calibri" panose="020F0502020204030204" pitchFamily="34" charset="0"/>
                </a:rPr>
                <a:t> </a:t>
              </a:r>
              <a:r>
                <a:rPr lang="cs-CZ" altLang="cs-CZ" sz="2400" dirty="0" err="1">
                  <a:latin typeface="Calibri" panose="020F0502020204030204" pitchFamily="34" charset="0"/>
                </a:rPr>
                <a:t>forms</a:t>
              </a:r>
              <a:r>
                <a:rPr lang="cs-CZ" altLang="cs-CZ" sz="2400" dirty="0">
                  <a:latin typeface="Calibri" panose="020F0502020204030204" pitchFamily="34" charset="0"/>
                </a:rPr>
                <a:t>)</a:t>
              </a:r>
              <a:endParaRPr lang="cs-CZ" altLang="cs-CZ" sz="2400" b="1" dirty="0">
                <a:solidFill>
                  <a:srgbClr val="FFFF00"/>
                </a:solidFill>
                <a:latin typeface="Calibri" panose="020F0502020204030204" pitchFamily="34" charset="0"/>
              </a:endParaRPr>
            </a:p>
          </p:txBody>
        </p:sp>
        <p:sp>
          <p:nvSpPr>
            <p:cNvPr id="2" name="Pravá složená závorka 1"/>
            <p:cNvSpPr/>
            <p:nvPr/>
          </p:nvSpPr>
          <p:spPr bwMode="auto">
            <a:xfrm>
              <a:off x="6573908" y="2620079"/>
              <a:ext cx="416859" cy="1465729"/>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3" name="Obdélník 2"/>
            <p:cNvSpPr/>
            <p:nvPr/>
          </p:nvSpPr>
          <p:spPr>
            <a:xfrm>
              <a:off x="6886553" y="2854253"/>
              <a:ext cx="2257447" cy="1077218"/>
            </a:xfrm>
            <a:prstGeom prst="rect">
              <a:avLst/>
            </a:prstGeom>
            <a:solidFill>
              <a:schemeClr val="accent3">
                <a:lumMod val="25000"/>
              </a:schemeClr>
            </a:solidFill>
          </p:spPr>
          <p:txBody>
            <a:bodyPr wrap="square">
              <a:spAutoFit/>
            </a:bodyPr>
            <a:lstStyle/>
            <a:p>
              <a:r>
                <a:rPr lang="cs-CZ" altLang="cs-CZ" sz="2200" b="1" dirty="0">
                  <a:solidFill>
                    <a:srgbClr val="FF99FF"/>
                  </a:solidFill>
                  <a:latin typeface="Calibri" panose="020F0502020204030204" pitchFamily="34" charset="0"/>
                </a:rPr>
                <a:t>ANTIDYSRHYTMICS IV. </a:t>
              </a:r>
              <a:r>
                <a:rPr lang="cs-CZ" altLang="cs-CZ" sz="2200" b="1" dirty="0" err="1">
                  <a:solidFill>
                    <a:srgbClr val="FF99FF"/>
                  </a:solidFill>
                  <a:latin typeface="Calibri" panose="020F0502020204030204" pitchFamily="34" charset="0"/>
                </a:rPr>
                <a:t>class</a:t>
              </a:r>
              <a:endParaRPr lang="cs-CZ" altLang="cs-CZ" sz="2000" dirty="0">
                <a:latin typeface="Calibri" panose="020F0502020204030204" pitchFamily="34" charset="0"/>
              </a:endParaRPr>
            </a:p>
            <a:p>
              <a:r>
                <a:rPr lang="cs-CZ" sz="2000" dirty="0">
                  <a:solidFill>
                    <a:srgbClr val="FFFFFF"/>
                  </a:solidFill>
                  <a:latin typeface="Calibri" panose="020F0502020204030204" pitchFamily="34" charset="0"/>
                </a:rPr>
                <a:t>(</a:t>
              </a:r>
              <a:r>
                <a:rPr lang="cs-CZ" sz="2000" dirty="0" err="1">
                  <a:solidFill>
                    <a:srgbClr val="FFFFFF"/>
                  </a:solidFill>
                  <a:latin typeface="Calibri" panose="020F0502020204030204" pitchFamily="34" charset="0"/>
                </a:rPr>
                <a:t>Vaughan</a:t>
              </a:r>
              <a:r>
                <a:rPr lang="cs-CZ" sz="2000" dirty="0">
                  <a:solidFill>
                    <a:srgbClr val="FFFFFF"/>
                  </a:solidFill>
                  <a:latin typeface="Calibri" panose="020F0502020204030204" pitchFamily="34" charset="0"/>
                </a:rPr>
                <a:t>/</a:t>
              </a:r>
              <a:r>
                <a:rPr lang="cs-CZ" sz="2000" dirty="0" err="1">
                  <a:solidFill>
                    <a:srgbClr val="FFFFFF"/>
                  </a:solidFill>
                  <a:latin typeface="Calibri" panose="020F0502020204030204" pitchFamily="34" charset="0"/>
                </a:rPr>
                <a:t>Williams</a:t>
              </a:r>
              <a:r>
                <a:rPr lang="cs-CZ" sz="2000" dirty="0">
                  <a:solidFill>
                    <a:srgbClr val="FFFFFF"/>
                  </a:solidFill>
                  <a:latin typeface="Calibri" panose="020F0502020204030204" pitchFamily="34" charset="0"/>
                </a:rPr>
                <a:t>) </a:t>
              </a:r>
              <a:endParaRPr lang="cs-CZ"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cxnSp>
        <p:nvCxnSpPr>
          <p:cNvPr id="10" name="Přímá spojnice 9"/>
          <p:cNvCxnSpPr/>
          <p:nvPr/>
        </p:nvCxnSpPr>
        <p:spPr bwMode="auto">
          <a:xfrm>
            <a:off x="412392" y="5782235"/>
            <a:ext cx="8459752" cy="13447"/>
          </a:xfrm>
          <a:prstGeom prst="line">
            <a:avLst/>
          </a:prstGeom>
          <a:noFill/>
          <a:ln w="952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27000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bwMode="auto">
          <a:xfrm>
            <a:off x="2978331" y="5891349"/>
            <a:ext cx="914400" cy="914400"/>
          </a:xfrm>
          <a:prstGeom prst="straightConnector1">
            <a:avLst/>
          </a:prstGeom>
          <a:noFill/>
          <a:ln w="9525" cap="flat" cmpd="sng" algn="ctr">
            <a:noFill/>
            <a:prstDash val="solid"/>
            <a:round/>
            <a:headEnd type="none" w="med" len="med"/>
            <a:tailEnd type="triangle"/>
          </a:ln>
          <a:effectLst/>
        </p:spPr>
      </p:cxnSp>
      <p:sp>
        <p:nvSpPr>
          <p:cNvPr id="8" name="TextovéPole 7">
            <a:extLst>
              <a:ext uri="{FF2B5EF4-FFF2-40B4-BE49-F238E27FC236}">
                <a16:creationId xmlns:a16="http://schemas.microsoft.com/office/drawing/2014/main" id="{58FF0458-BE18-4CA7-BE22-780601C8F1D1}"/>
              </a:ext>
            </a:extLst>
          </p:cNvPr>
          <p:cNvSpPr txBox="1"/>
          <p:nvPr/>
        </p:nvSpPr>
        <p:spPr>
          <a:xfrm>
            <a:off x="612687" y="1760938"/>
            <a:ext cx="7897465" cy="1200329"/>
          </a:xfrm>
          <a:prstGeom prst="rect">
            <a:avLst/>
          </a:prstGeom>
          <a:noFill/>
        </p:spPr>
        <p:txBody>
          <a:bodyPr wrap="square" rtlCol="0">
            <a:spAutoFit/>
          </a:bodyPr>
          <a:lstStyle/>
          <a:p>
            <a:pPr marL="457200" indent="-457200">
              <a:buFont typeface="Wingdings" panose="05000000000000000000" pitchFamily="2" charset="2"/>
              <a:buChar char="§"/>
            </a:pPr>
            <a:r>
              <a:rPr lang="cs-CZ" sz="2400" dirty="0" err="1">
                <a:latin typeface="Calibri" panose="020F0502020204030204" pitchFamily="34" charset="0"/>
              </a:rPr>
              <a:t>Treatment</a:t>
            </a:r>
            <a:r>
              <a:rPr lang="cs-CZ" sz="2400" dirty="0">
                <a:latin typeface="Calibri" panose="020F0502020204030204" pitchFamily="34" charset="0"/>
              </a:rPr>
              <a:t> and </a:t>
            </a:r>
            <a:r>
              <a:rPr lang="cs-CZ" sz="2400" dirty="0" err="1">
                <a:latin typeface="Calibri" panose="020F0502020204030204" pitchFamily="34" charset="0"/>
              </a:rPr>
              <a:t>prophylaxy</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cs-CZ" sz="2400" dirty="0" err="1">
                <a:latin typeface="Calibri" panose="020F0502020204030204" pitchFamily="34" charset="0"/>
              </a:rPr>
              <a:t>supraventricular</a:t>
            </a:r>
            <a:r>
              <a:rPr lang="cs-CZ" sz="2400" dirty="0">
                <a:latin typeface="Calibri" panose="020F0502020204030204" pitchFamily="34" charset="0"/>
              </a:rPr>
              <a:t> </a:t>
            </a:r>
            <a:r>
              <a:rPr lang="cs-CZ" sz="2400" dirty="0" err="1">
                <a:latin typeface="Calibri" panose="020F0502020204030204" pitchFamily="34" charset="0"/>
              </a:rPr>
              <a:t>tachyarhytmias</a:t>
            </a:r>
            <a:endParaRPr lang="cs-CZ" sz="2400" dirty="0">
              <a:latin typeface="Calibri" panose="020F0502020204030204" pitchFamily="34" charset="0"/>
            </a:endParaRPr>
          </a:p>
          <a:p>
            <a:pPr marL="457200" indent="-457200">
              <a:buFont typeface="Wingdings" panose="05000000000000000000" pitchFamily="2" charset="2"/>
              <a:buChar char="§"/>
            </a:pPr>
            <a:r>
              <a:rPr lang="cs-CZ" sz="2400" dirty="0" err="1">
                <a:latin typeface="Calibri" panose="020F0502020204030204" pitchFamily="34" charset="0"/>
              </a:rPr>
              <a:t>Treatment</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cs-CZ" sz="2400" dirty="0" err="1">
                <a:latin typeface="Calibri" panose="020F0502020204030204" pitchFamily="34" charset="0"/>
              </a:rPr>
              <a:t>preeclampsia</a:t>
            </a:r>
            <a:r>
              <a:rPr lang="cs-CZ" sz="2400" dirty="0">
                <a:latin typeface="Calibri" panose="020F0502020204030204" pitchFamily="34" charset="0"/>
              </a:rPr>
              <a:t> (</a:t>
            </a:r>
            <a:r>
              <a:rPr lang="cs-CZ" sz="2400" dirty="0" err="1">
                <a:latin typeface="Calibri" panose="020F0502020204030204" pitchFamily="34" charset="0"/>
              </a:rPr>
              <a:t>verapamil</a:t>
            </a:r>
            <a:r>
              <a:rPr lang="cs-CZ" sz="2400" dirty="0">
                <a:latin typeface="Calibri" panose="020F0502020204030204" pitchFamily="34" charset="0"/>
              </a:rPr>
              <a:t>)</a:t>
            </a:r>
          </a:p>
        </p:txBody>
      </p:sp>
      <p:sp>
        <p:nvSpPr>
          <p:cNvPr id="9" name="TextovéPole 8">
            <a:extLst>
              <a:ext uri="{FF2B5EF4-FFF2-40B4-BE49-F238E27FC236}">
                <a16:creationId xmlns:a16="http://schemas.microsoft.com/office/drawing/2014/main" id="{3334C495-FD3A-4E05-8BCC-2FAB453502B6}"/>
              </a:ext>
            </a:extLst>
          </p:cNvPr>
          <p:cNvSpPr txBox="1"/>
          <p:nvPr/>
        </p:nvSpPr>
        <p:spPr>
          <a:xfrm>
            <a:off x="659189" y="3854422"/>
            <a:ext cx="7624199" cy="1569660"/>
          </a:xfrm>
          <a:prstGeom prst="rect">
            <a:avLst/>
          </a:prstGeom>
          <a:noFill/>
        </p:spPr>
        <p:txBody>
          <a:bodyPr wrap="square" rtlCol="0">
            <a:spAutoFit/>
          </a:bodyPr>
          <a:lstStyle/>
          <a:p>
            <a:pPr marL="342900" indent="-342900">
              <a:buFont typeface="Wingdings" panose="05000000000000000000" pitchFamily="2" charset="2"/>
              <a:buChar char="§"/>
            </a:pPr>
            <a:r>
              <a:rPr lang="cs-CZ" sz="2400" dirty="0">
                <a:latin typeface="Calibri" panose="020F0502020204030204" pitchFamily="34" charset="0"/>
              </a:rPr>
              <a:t>SA </a:t>
            </a:r>
            <a:r>
              <a:rPr lang="cs-CZ" sz="2400" dirty="0" err="1">
                <a:latin typeface="Calibri" panose="020F0502020204030204" pitchFamily="34" charset="0"/>
              </a:rPr>
              <a:t>blocade</a:t>
            </a:r>
            <a:r>
              <a:rPr lang="cs-CZ" sz="2400" dirty="0">
                <a:latin typeface="Calibri" panose="020F0502020204030204" pitchFamily="34" charset="0"/>
              </a:rPr>
              <a:t>, AV-</a:t>
            </a:r>
            <a:r>
              <a:rPr lang="cs-CZ" sz="2400" dirty="0" err="1">
                <a:latin typeface="Calibri" panose="020F0502020204030204" pitchFamily="34" charset="0"/>
              </a:rPr>
              <a:t>blocade</a:t>
            </a:r>
            <a:r>
              <a:rPr lang="cs-CZ" sz="2400" dirty="0">
                <a:latin typeface="Calibri" panose="020F0502020204030204" pitchFamily="34" charset="0"/>
              </a:rPr>
              <a:t> type 2.a 3.  </a:t>
            </a:r>
          </a:p>
          <a:p>
            <a:pPr marL="342900" indent="-342900">
              <a:buFont typeface="Wingdings" panose="05000000000000000000" pitchFamily="2" charset="2"/>
              <a:buChar char="§"/>
            </a:pPr>
            <a:r>
              <a:rPr lang="cs-CZ" sz="2400" dirty="0" err="1">
                <a:latin typeface="Calibri" panose="020F0502020204030204" pitchFamily="34" charset="0"/>
              </a:rPr>
              <a:t>bradycardia</a:t>
            </a:r>
            <a:r>
              <a:rPr lang="cs-CZ" sz="2400" dirty="0">
                <a:latin typeface="Calibri" panose="020F0502020204030204" pitchFamily="34" charset="0"/>
              </a:rPr>
              <a:t> </a:t>
            </a:r>
            <a:r>
              <a:rPr lang="cs-CZ" sz="2000" dirty="0">
                <a:latin typeface="Calibri" panose="020F0502020204030204" pitchFamily="34" charset="0"/>
              </a:rPr>
              <a:t>(↓ 50 </a:t>
            </a:r>
            <a:r>
              <a:rPr lang="cs-CZ" sz="2000" dirty="0" err="1">
                <a:latin typeface="Calibri" panose="020F0502020204030204" pitchFamily="34" charset="0"/>
              </a:rPr>
              <a:t>beats</a:t>
            </a:r>
            <a:r>
              <a:rPr lang="cs-CZ" sz="2000" dirty="0">
                <a:latin typeface="Calibri" panose="020F0502020204030204" pitchFamily="34" charset="0"/>
              </a:rPr>
              <a:t>/min)</a:t>
            </a:r>
          </a:p>
          <a:p>
            <a:pPr marL="342900" indent="-342900">
              <a:buFont typeface="Wingdings" panose="05000000000000000000" pitchFamily="2" charset="2"/>
              <a:buChar char="§"/>
            </a:pPr>
            <a:r>
              <a:rPr lang="cs-CZ" sz="2400" dirty="0">
                <a:latin typeface="Calibri" panose="020F0502020204030204" pitchFamily="34" charset="0"/>
              </a:rPr>
              <a:t>Non-</a:t>
            </a:r>
            <a:r>
              <a:rPr lang="cs-CZ" sz="2400" dirty="0" err="1">
                <a:latin typeface="Calibri" panose="020F0502020204030204" pitchFamily="34" charset="0"/>
              </a:rPr>
              <a:t>compensated</a:t>
            </a:r>
            <a:r>
              <a:rPr lang="cs-CZ" sz="2400" dirty="0">
                <a:latin typeface="Calibri" panose="020F0502020204030204" pitchFamily="34" charset="0"/>
              </a:rPr>
              <a:t> </a:t>
            </a:r>
            <a:r>
              <a:rPr lang="cs-CZ" sz="2400" dirty="0" err="1">
                <a:latin typeface="Calibri" panose="020F0502020204030204" pitchFamily="34" charset="0"/>
              </a:rPr>
              <a:t>heart</a:t>
            </a:r>
            <a:r>
              <a:rPr lang="cs-CZ" sz="2400" dirty="0">
                <a:latin typeface="Calibri" panose="020F0502020204030204" pitchFamily="34" charset="0"/>
              </a:rPr>
              <a:t> </a:t>
            </a:r>
            <a:r>
              <a:rPr lang="cs-CZ" sz="2400" dirty="0" err="1">
                <a:latin typeface="Calibri" panose="020F0502020204030204" pitchFamily="34" charset="0"/>
              </a:rPr>
              <a:t>failure</a:t>
            </a:r>
            <a:r>
              <a:rPr lang="cs-CZ" sz="2400" dirty="0">
                <a:latin typeface="Calibri" panose="020F0502020204030204" pitchFamily="34" charset="0"/>
              </a:rPr>
              <a:t> </a:t>
            </a:r>
            <a:r>
              <a:rPr lang="cs-CZ" sz="2400" dirty="0" err="1">
                <a:latin typeface="Calibri" panose="020F0502020204030204" pitchFamily="34" charset="0"/>
              </a:rPr>
              <a:t>with</a:t>
            </a:r>
            <a:r>
              <a:rPr lang="cs-CZ" sz="2400" dirty="0">
                <a:latin typeface="Calibri" panose="020F0502020204030204" pitchFamily="34" charset="0"/>
              </a:rPr>
              <a:t> ↓ </a:t>
            </a:r>
            <a:r>
              <a:rPr lang="cs-CZ" sz="2400" dirty="0" err="1">
                <a:latin typeface="Calibri" panose="020F0502020204030204" pitchFamily="34" charset="0"/>
              </a:rPr>
              <a:t>systolic</a:t>
            </a:r>
            <a:r>
              <a:rPr lang="cs-CZ" sz="2400" dirty="0">
                <a:latin typeface="Calibri" panose="020F0502020204030204" pitchFamily="34" charset="0"/>
              </a:rPr>
              <a:t> </a:t>
            </a:r>
            <a:r>
              <a:rPr lang="cs-CZ" sz="2400" dirty="0" err="1">
                <a:latin typeface="Calibri" panose="020F0502020204030204" pitchFamily="34" charset="0"/>
              </a:rPr>
              <a:t>function</a:t>
            </a:r>
            <a:endParaRPr lang="cs-CZ" sz="2400" dirty="0">
              <a:latin typeface="Calibri" panose="020F0502020204030204" pitchFamily="34" charset="0"/>
            </a:endParaRPr>
          </a:p>
          <a:p>
            <a:pPr marL="342900" indent="-342900">
              <a:buFont typeface="Wingdings" panose="05000000000000000000" pitchFamily="2" charset="2"/>
              <a:buChar char="§"/>
            </a:pPr>
            <a:r>
              <a:rPr lang="cs-CZ" sz="2400" dirty="0">
                <a:latin typeface="Calibri" panose="020F0502020204030204" pitchFamily="34" charset="0"/>
              </a:rPr>
              <a:t>Gravidity </a:t>
            </a:r>
            <a:r>
              <a:rPr lang="cs-CZ" sz="2000" dirty="0">
                <a:latin typeface="Calibri" panose="020F0502020204030204" pitchFamily="34" charset="0"/>
              </a:rPr>
              <a:t>(</a:t>
            </a:r>
            <a:r>
              <a:rPr lang="cs-CZ" sz="2000" dirty="0" err="1">
                <a:latin typeface="Calibri" panose="020F0502020204030204" pitchFamily="34" charset="0"/>
              </a:rPr>
              <a:t>exemption</a:t>
            </a:r>
            <a:r>
              <a:rPr lang="cs-CZ" sz="2000" dirty="0">
                <a:latin typeface="Calibri" panose="020F0502020204030204" pitchFamily="34" charset="0"/>
              </a:rPr>
              <a:t> </a:t>
            </a:r>
            <a:r>
              <a:rPr lang="cs-CZ" sz="2000" dirty="0" err="1">
                <a:latin typeface="Calibri" panose="020F0502020204030204" pitchFamily="34" charset="0"/>
              </a:rPr>
              <a:t>for</a:t>
            </a:r>
            <a:r>
              <a:rPr lang="cs-CZ" sz="2000" dirty="0">
                <a:latin typeface="Calibri" panose="020F0502020204030204" pitchFamily="34" charset="0"/>
              </a:rPr>
              <a:t> </a:t>
            </a:r>
            <a:r>
              <a:rPr lang="cs-CZ" sz="2000" dirty="0" err="1">
                <a:latin typeface="Calibri" panose="020F0502020204030204" pitchFamily="34" charset="0"/>
              </a:rPr>
              <a:t>life-threatening</a:t>
            </a:r>
            <a:r>
              <a:rPr lang="cs-CZ" sz="2000" dirty="0">
                <a:latin typeface="Calibri" panose="020F0502020204030204" pitchFamily="34" charset="0"/>
              </a:rPr>
              <a:t> </a:t>
            </a:r>
            <a:r>
              <a:rPr lang="cs-CZ" sz="2000" dirty="0" err="1">
                <a:latin typeface="Calibri" panose="020F0502020204030204" pitchFamily="34" charset="0"/>
              </a:rPr>
              <a:t>condition</a:t>
            </a:r>
            <a:r>
              <a:rPr lang="cs-CZ" sz="2000" dirty="0">
                <a:latin typeface="Calibri" panose="020F0502020204030204" pitchFamily="34" charset="0"/>
              </a:rPr>
              <a:t> – </a:t>
            </a:r>
            <a:r>
              <a:rPr lang="cs-CZ" sz="2000" dirty="0" err="1">
                <a:latin typeface="Calibri" panose="020F0502020204030204" pitchFamily="34" charset="0"/>
              </a:rPr>
              <a:t>eclampsia</a:t>
            </a:r>
            <a:r>
              <a:rPr lang="cs-CZ" sz="2000" dirty="0">
                <a:latin typeface="Calibri" panose="020F0502020204030204" pitchFamily="34" charset="0"/>
              </a:rPr>
              <a:t>)</a:t>
            </a:r>
          </a:p>
        </p:txBody>
      </p:sp>
      <p:sp>
        <p:nvSpPr>
          <p:cNvPr id="10" name="Nadpis 1">
            <a:extLst>
              <a:ext uri="{FF2B5EF4-FFF2-40B4-BE49-F238E27FC236}">
                <a16:creationId xmlns:a16="http://schemas.microsoft.com/office/drawing/2014/main" id="{E08E91DB-6EB2-407E-81C7-3281EF2017E3}"/>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11" name="Nadpis 1"/>
          <p:cNvSpPr txBox="1">
            <a:spLocks/>
          </p:cNvSpPr>
          <p:nvPr/>
        </p:nvSpPr>
        <p:spPr bwMode="auto">
          <a:xfrm>
            <a:off x="567936" y="1051627"/>
            <a:ext cx="2410395" cy="744983"/>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buClr>
                <a:srgbClr val="FFFFFF"/>
              </a:buClr>
            </a:pPr>
            <a:r>
              <a:rPr lang="cs-CZ" altLang="cs-CZ" b="1" u="sng" dirty="0">
                <a:solidFill>
                  <a:schemeClr val="accent1"/>
                </a:solidFill>
                <a:effectLst>
                  <a:outerShdw blurRad="38100" dist="38100" dir="2700000" algn="tl">
                    <a:srgbClr val="000000">
                      <a:alpha val="43137"/>
                    </a:srgbClr>
                  </a:outerShdw>
                </a:effectLst>
                <a:latin typeface="Calibri" pitchFamily="34" charset="0"/>
              </a:rPr>
              <a:t>INDICATION</a:t>
            </a:r>
          </a:p>
        </p:txBody>
      </p:sp>
      <p:sp>
        <p:nvSpPr>
          <p:cNvPr id="12" name="Nadpis 1"/>
          <p:cNvSpPr txBox="1">
            <a:spLocks/>
          </p:cNvSpPr>
          <p:nvPr/>
        </p:nvSpPr>
        <p:spPr bwMode="auto">
          <a:xfrm>
            <a:off x="541084" y="3180782"/>
            <a:ext cx="3699107" cy="744983"/>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buClr>
                <a:srgbClr val="FFFFFF"/>
              </a:buClr>
            </a:pPr>
            <a:r>
              <a:rPr lang="cs-CZ" altLang="cs-CZ" b="1" u="sng" dirty="0">
                <a:solidFill>
                  <a:schemeClr val="accent1"/>
                </a:solidFill>
                <a:effectLst>
                  <a:outerShdw blurRad="38100" dist="38100" dir="2700000" algn="tl">
                    <a:srgbClr val="000000">
                      <a:alpha val="43137"/>
                    </a:srgbClr>
                  </a:outerShdw>
                </a:effectLst>
                <a:latin typeface="Calibri" pitchFamily="34" charset="0"/>
              </a:rPr>
              <a:t>CONTRAINDICATION</a:t>
            </a:r>
          </a:p>
        </p:txBody>
      </p:sp>
      <p:sp>
        <p:nvSpPr>
          <p:cNvPr id="13" name="Obdélník 12"/>
          <p:cNvSpPr/>
          <p:nvPr/>
        </p:nvSpPr>
        <p:spPr>
          <a:xfrm>
            <a:off x="2144147" y="257861"/>
            <a:ext cx="4673512" cy="606961"/>
          </a:xfrm>
          <a:prstGeom prst="rect">
            <a:avLst/>
          </a:prstGeom>
          <a:solidFill>
            <a:schemeClr val="accent2">
              <a:lumMod val="50000"/>
            </a:schemeClr>
          </a:solidFill>
        </p:spPr>
        <p:txBody>
          <a:bodyPr wrap="square">
            <a:spAutoFit/>
          </a:bodyPr>
          <a:lstStyle/>
          <a:p>
            <a:pPr>
              <a:lnSpc>
                <a:spcPct val="110000"/>
              </a:lnSpc>
            </a:pPr>
            <a:r>
              <a:rPr lang="cs-CZ" sz="3200" b="1" dirty="0">
                <a:solidFill>
                  <a:srgbClr val="FFC000"/>
                </a:solidFill>
                <a:latin typeface="Calibri" panose="020F0502020204030204" pitchFamily="34" charset="0"/>
              </a:rPr>
              <a:t>NON-DIHYDROPYRIDINES</a:t>
            </a:r>
            <a:endParaRPr lang="cs-CZ" sz="3200" b="1" u="sng" dirty="0">
              <a:solidFill>
                <a:srgbClr val="FFC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540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24620" y="1266771"/>
            <a:ext cx="4465391" cy="687051"/>
          </a:xfrm>
          <a:prstGeom prst="rect">
            <a:avLst/>
          </a:prstGeom>
          <a:noFill/>
          <a:ln>
            <a:noFill/>
          </a:ln>
          <a:effectLst>
            <a:outerShdw blurRad="50800" dist="38100" dir="2700000" algn="tl" rotWithShape="0">
              <a:prstClr val="black">
                <a:alpha val="40000"/>
              </a:prstClr>
            </a:outerShdw>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r>
              <a:rPr lang="cs-CZ" altLang="cs-CZ" sz="3200" b="1" u="sng" dirty="0">
                <a:solidFill>
                  <a:schemeClr val="accent1"/>
                </a:solidFill>
                <a:latin typeface="Calibri" pitchFamily="34" charset="0"/>
              </a:rPr>
              <a:t>ADVERSE EFFECTS</a:t>
            </a:r>
          </a:p>
        </p:txBody>
      </p:sp>
      <p:sp>
        <p:nvSpPr>
          <p:cNvPr id="8" name="Obdélník 7"/>
          <p:cNvSpPr/>
          <p:nvPr/>
        </p:nvSpPr>
        <p:spPr>
          <a:xfrm>
            <a:off x="524620" y="2258622"/>
            <a:ext cx="8461235" cy="884538"/>
          </a:xfrm>
          <a:prstGeom prst="rect">
            <a:avLst/>
          </a:prstGeom>
        </p:spPr>
        <p:txBody>
          <a:bodyPr wrap="square">
            <a:spAutoFit/>
          </a:bodyPr>
          <a:lstStyle/>
          <a:p>
            <a:pPr marL="342900" indent="-342900">
              <a:lnSpc>
                <a:spcPct val="110000"/>
              </a:lnSpc>
              <a:buFont typeface="Wingdings" panose="05000000000000000000" pitchFamily="2" charset="2"/>
              <a:buChar char="§"/>
            </a:pPr>
            <a:r>
              <a:rPr lang="cs-CZ" sz="2400" dirty="0">
                <a:latin typeface="Calibri" panose="020F0502020204030204" pitchFamily="34" charset="0"/>
              </a:rPr>
              <a:t>Negative </a:t>
            </a:r>
            <a:r>
              <a:rPr lang="cs-CZ" sz="2400" dirty="0" err="1">
                <a:latin typeface="Calibri" panose="020F0502020204030204" pitchFamily="34" charset="0"/>
              </a:rPr>
              <a:t>inotropia</a:t>
            </a:r>
            <a:r>
              <a:rPr lang="cs-CZ" sz="2400" dirty="0">
                <a:latin typeface="Calibri" panose="020F0502020204030204" pitchFamily="34" charset="0"/>
              </a:rPr>
              <a:t> - </a:t>
            </a:r>
            <a:r>
              <a:rPr lang="cs-CZ" sz="2400" dirty="0" err="1">
                <a:latin typeface="Calibri" panose="020F0502020204030204" pitchFamily="34" charset="0"/>
              </a:rPr>
              <a:t>bradykardia</a:t>
            </a:r>
            <a:endParaRPr lang="cs-CZ" sz="2400" dirty="0">
              <a:latin typeface="Calibri" panose="020F0502020204030204" pitchFamily="34" charset="0"/>
            </a:endParaRPr>
          </a:p>
          <a:p>
            <a:pPr marL="342900" indent="-342900">
              <a:lnSpc>
                <a:spcPct val="110000"/>
              </a:lnSpc>
              <a:buFont typeface="Wingdings" panose="05000000000000000000" pitchFamily="2" charset="2"/>
              <a:buChar char="§"/>
            </a:pPr>
            <a:r>
              <a:rPr lang="cs-CZ" sz="2400" dirty="0" err="1">
                <a:latin typeface="Calibri" panose="020F0502020204030204" pitchFamily="34" charset="0"/>
              </a:rPr>
              <a:t>obstipation</a:t>
            </a:r>
            <a:r>
              <a:rPr lang="cs-CZ" sz="2400" dirty="0">
                <a:latin typeface="Calibri" panose="020F0502020204030204" pitchFamily="34" charset="0"/>
              </a:rPr>
              <a:t> (</a:t>
            </a:r>
            <a:r>
              <a:rPr lang="cs-CZ" sz="2400" dirty="0" err="1">
                <a:latin typeface="Calibri" panose="020F0502020204030204" pitchFamily="34" charset="0"/>
              </a:rPr>
              <a:t>smooth</a:t>
            </a:r>
            <a:r>
              <a:rPr lang="cs-CZ" sz="2400" dirty="0">
                <a:latin typeface="Calibri" panose="020F0502020204030204" pitchFamily="34" charset="0"/>
              </a:rPr>
              <a:t> </a:t>
            </a:r>
            <a:r>
              <a:rPr lang="cs-CZ" sz="2400" dirty="0" err="1">
                <a:latin typeface="Calibri" panose="020F0502020204030204" pitchFamily="34" charset="0"/>
              </a:rPr>
              <a:t>muscle</a:t>
            </a:r>
            <a:r>
              <a:rPr lang="cs-CZ" sz="2400" dirty="0">
                <a:latin typeface="Calibri" panose="020F0502020204030204" pitchFamily="34" charset="0"/>
              </a:rPr>
              <a:t> GI) </a:t>
            </a:r>
            <a:r>
              <a:rPr lang="cs-CZ" sz="2400" dirty="0">
                <a:solidFill>
                  <a:schemeClr val="accent1"/>
                </a:solidFill>
                <a:latin typeface="Calibri" panose="020F0502020204030204" pitchFamily="34" charset="0"/>
              </a:rPr>
              <a:t>(VERAPAMIL) </a:t>
            </a:r>
            <a:endParaRPr lang="cs-CZ" sz="2400" i="1" dirty="0">
              <a:latin typeface="Calibri" panose="020F0502020204030204" pitchFamily="34" charset="0"/>
            </a:endParaRPr>
          </a:p>
        </p:txBody>
      </p:sp>
      <p:sp>
        <p:nvSpPr>
          <p:cNvPr id="4" name="Nadpis 1">
            <a:extLst>
              <a:ext uri="{FF2B5EF4-FFF2-40B4-BE49-F238E27FC236}">
                <a16:creationId xmlns:a16="http://schemas.microsoft.com/office/drawing/2014/main" id="{3E9C032B-2633-45D3-94CF-BC5BF9097137}"/>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11" name="Obdélník 10"/>
          <p:cNvSpPr/>
          <p:nvPr/>
        </p:nvSpPr>
        <p:spPr>
          <a:xfrm>
            <a:off x="2144147" y="257861"/>
            <a:ext cx="4673512" cy="606961"/>
          </a:xfrm>
          <a:prstGeom prst="rect">
            <a:avLst/>
          </a:prstGeom>
          <a:solidFill>
            <a:schemeClr val="accent2">
              <a:lumMod val="50000"/>
            </a:schemeClr>
          </a:solidFill>
        </p:spPr>
        <p:txBody>
          <a:bodyPr wrap="square">
            <a:spAutoFit/>
          </a:bodyPr>
          <a:lstStyle/>
          <a:p>
            <a:pPr>
              <a:lnSpc>
                <a:spcPct val="110000"/>
              </a:lnSpc>
            </a:pPr>
            <a:r>
              <a:rPr lang="cs-CZ" sz="3200" b="1" dirty="0">
                <a:solidFill>
                  <a:srgbClr val="FFC000"/>
                </a:solidFill>
                <a:latin typeface="Calibri" panose="020F0502020204030204" pitchFamily="34" charset="0"/>
              </a:rPr>
              <a:t>NON-DIHYDROPYRIDINES</a:t>
            </a:r>
            <a:endParaRPr lang="cs-CZ" sz="3200" b="1" u="sng" dirty="0">
              <a:solidFill>
                <a:srgbClr val="FFC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58516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ýbuch 1 4"/>
          <p:cNvSpPr/>
          <p:nvPr/>
        </p:nvSpPr>
        <p:spPr bwMode="auto">
          <a:xfrm>
            <a:off x="643347" y="3375000"/>
            <a:ext cx="4000378" cy="2498700"/>
          </a:xfrm>
          <a:prstGeom prst="irregularSeal1">
            <a:avLst/>
          </a:prstGeom>
          <a:solidFill>
            <a:schemeClr val="accent3">
              <a:lumMod val="25000"/>
            </a:scheme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3" name="Nadpis 1"/>
          <p:cNvSpPr txBox="1">
            <a:spLocks/>
          </p:cNvSpPr>
          <p:nvPr/>
        </p:nvSpPr>
        <p:spPr bwMode="auto">
          <a:xfrm>
            <a:off x="386343" y="220409"/>
            <a:ext cx="4048991" cy="711048"/>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r>
              <a:rPr lang="cs-CZ" altLang="cs-CZ" b="1" u="sng" dirty="0">
                <a:solidFill>
                  <a:schemeClr val="accent1"/>
                </a:solidFill>
                <a:latin typeface="Calibri" pitchFamily="34" charset="0"/>
              </a:rPr>
              <a:t>PHARMACOKINETICS</a:t>
            </a:r>
          </a:p>
        </p:txBody>
      </p:sp>
      <p:sp>
        <p:nvSpPr>
          <p:cNvPr id="4" name="Obdélník 3"/>
          <p:cNvSpPr/>
          <p:nvPr/>
        </p:nvSpPr>
        <p:spPr>
          <a:xfrm>
            <a:off x="944462" y="4208851"/>
            <a:ext cx="3398147" cy="830997"/>
          </a:xfrm>
          <a:prstGeom prst="rect">
            <a:avLst/>
          </a:prstGeom>
          <a:noFill/>
          <a:ln>
            <a:noFill/>
          </a:ln>
        </p:spPr>
        <p:txBody>
          <a:bodyPr wrap="square">
            <a:spAutoFit/>
          </a:bodyPr>
          <a:lstStyle/>
          <a:p>
            <a:pPr algn="ctr"/>
            <a:r>
              <a:rPr lang="cs-CZ" altLang="cs-CZ" sz="2400" b="1" dirty="0">
                <a:solidFill>
                  <a:srgbClr val="FFFF00"/>
                </a:solidFill>
                <a:latin typeface="Calibri" panose="020F0502020204030204" pitchFamily="34" charset="0"/>
              </a:rPr>
              <a:t>RISK OF DRUG INTERACTION</a:t>
            </a:r>
          </a:p>
        </p:txBody>
      </p:sp>
      <p:sp>
        <p:nvSpPr>
          <p:cNvPr id="9" name="TextovéPole 8"/>
          <p:cNvSpPr txBox="1"/>
          <p:nvPr/>
        </p:nvSpPr>
        <p:spPr>
          <a:xfrm>
            <a:off x="471259" y="969340"/>
            <a:ext cx="8344933" cy="2278765"/>
          </a:xfrm>
          <a:prstGeom prst="rect">
            <a:avLst/>
          </a:prstGeom>
          <a:noFill/>
        </p:spPr>
        <p:txBody>
          <a:bodyPr wrap="square" rtlCol="0">
            <a:spAutoFit/>
          </a:bodyPr>
          <a:lstStyle/>
          <a:p>
            <a:pPr marL="342900" indent="-342900">
              <a:lnSpc>
                <a:spcPct val="120000"/>
              </a:lnSpc>
              <a:buFont typeface="Wingdings" panose="05000000000000000000" pitchFamily="2" charset="2"/>
              <a:buChar char="§"/>
            </a:pPr>
            <a:r>
              <a:rPr lang="cs-CZ" sz="2400" dirty="0" err="1">
                <a:latin typeface="Calibri" panose="020F0502020204030204" pitchFamily="34" charset="0"/>
              </a:rPr>
              <a:t>High</a:t>
            </a:r>
            <a:r>
              <a:rPr lang="cs-CZ" sz="2400" dirty="0">
                <a:latin typeface="Calibri" panose="020F0502020204030204" pitchFamily="34" charset="0"/>
              </a:rPr>
              <a:t> protein </a:t>
            </a:r>
            <a:r>
              <a:rPr lang="cs-CZ" sz="2400" dirty="0" err="1">
                <a:latin typeface="Calibri" panose="020F0502020204030204" pitchFamily="34" charset="0"/>
              </a:rPr>
              <a:t>binding</a:t>
            </a:r>
            <a:endParaRPr lang="cs-CZ" sz="2400" dirty="0">
              <a:latin typeface="Calibri" panose="020F0502020204030204" pitchFamily="34" charset="0"/>
            </a:endParaRPr>
          </a:p>
          <a:p>
            <a:pPr marL="342900" indent="-342900">
              <a:lnSpc>
                <a:spcPct val="120000"/>
              </a:lnSpc>
              <a:buFont typeface="Wingdings" panose="05000000000000000000" pitchFamily="2" charset="2"/>
              <a:buChar char="§"/>
            </a:pPr>
            <a:r>
              <a:rPr lang="cs-CZ" sz="2400" dirty="0" err="1">
                <a:latin typeface="Calibri" panose="020F0502020204030204" pitchFamily="34" charset="0"/>
              </a:rPr>
              <a:t>Variable</a:t>
            </a:r>
            <a:r>
              <a:rPr lang="cs-CZ" sz="2400" dirty="0">
                <a:latin typeface="Calibri" panose="020F0502020204030204" pitchFamily="34" charset="0"/>
              </a:rPr>
              <a:t> </a:t>
            </a:r>
            <a:r>
              <a:rPr lang="cs-CZ" sz="2400" dirty="0" err="1">
                <a:latin typeface="Calibri" panose="020F0502020204030204" pitchFamily="34" charset="0"/>
              </a:rPr>
              <a:t>bioavailability</a:t>
            </a:r>
            <a:r>
              <a:rPr lang="cs-CZ" sz="2400" dirty="0">
                <a:latin typeface="Calibri" panose="020F0502020204030204" pitchFamily="34" charset="0"/>
              </a:rPr>
              <a:t> (0-30%)</a:t>
            </a:r>
          </a:p>
          <a:p>
            <a:pPr marL="342900" indent="-342900">
              <a:lnSpc>
                <a:spcPct val="120000"/>
              </a:lnSpc>
              <a:buFont typeface="Wingdings" panose="05000000000000000000" pitchFamily="2" charset="2"/>
              <a:buChar char="§"/>
            </a:pPr>
            <a:r>
              <a:rPr lang="cs-CZ" sz="2400" dirty="0" err="1">
                <a:latin typeface="Calibri" panose="020F0502020204030204" pitchFamily="34" charset="0"/>
              </a:rPr>
              <a:t>Variabile</a:t>
            </a:r>
            <a:r>
              <a:rPr lang="cs-CZ" sz="2400" dirty="0">
                <a:latin typeface="Calibri" panose="020F0502020204030204" pitchFamily="34" charset="0"/>
              </a:rPr>
              <a:t> </a:t>
            </a:r>
            <a:r>
              <a:rPr lang="cs-CZ" sz="2400" dirty="0" err="1">
                <a:latin typeface="Calibri" panose="020F0502020204030204" pitchFamily="34" charset="0"/>
              </a:rPr>
              <a:t>half-life</a:t>
            </a:r>
            <a:endParaRPr lang="cs-CZ" sz="2400" dirty="0">
              <a:latin typeface="Calibri" panose="020F0502020204030204" pitchFamily="34" charset="0"/>
            </a:endParaRPr>
          </a:p>
          <a:p>
            <a:pPr marL="342900" indent="-342900">
              <a:lnSpc>
                <a:spcPct val="120000"/>
              </a:lnSpc>
              <a:buFont typeface="Wingdings" panose="05000000000000000000" pitchFamily="2" charset="2"/>
              <a:buChar char="§"/>
            </a:pPr>
            <a:r>
              <a:rPr lang="cs-CZ" sz="2400" dirty="0">
                <a:latin typeface="Calibri" panose="020F0502020204030204" pitchFamily="34" charset="0"/>
              </a:rPr>
              <a:t>cytochrom P450  </a:t>
            </a:r>
            <a:r>
              <a:rPr lang="cs-CZ" sz="2400" dirty="0" err="1">
                <a:latin typeface="Calibri" panose="020F0502020204030204" pitchFamily="34" charset="0"/>
              </a:rPr>
              <a:t>involved</a:t>
            </a:r>
            <a:r>
              <a:rPr lang="cs-CZ" sz="2400" dirty="0">
                <a:latin typeface="Calibri" panose="020F0502020204030204" pitchFamily="34" charset="0"/>
              </a:rPr>
              <a:t> -  </a:t>
            </a:r>
            <a:r>
              <a:rPr lang="cs-CZ" sz="2400" u="sng" dirty="0" err="1">
                <a:solidFill>
                  <a:srgbClr val="FFFF00"/>
                </a:solidFill>
                <a:latin typeface="Calibri" panose="020F0502020204030204" pitchFamily="34" charset="0"/>
              </a:rPr>
              <a:t>inhibitors</a:t>
            </a:r>
            <a:r>
              <a:rPr lang="cs-CZ" sz="2400" u="sng" dirty="0">
                <a:solidFill>
                  <a:srgbClr val="FFFF00"/>
                </a:solidFill>
                <a:latin typeface="Calibri" panose="020F0502020204030204" pitchFamily="34" charset="0"/>
              </a:rPr>
              <a:t> CYP3A4 </a:t>
            </a:r>
            <a:r>
              <a:rPr lang="cs-CZ" sz="2400" dirty="0">
                <a:latin typeface="Calibri" panose="020F0502020204030204" pitchFamily="34" charset="0"/>
              </a:rPr>
              <a:t>and </a:t>
            </a:r>
            <a:r>
              <a:rPr lang="cs-CZ" sz="2400" u="sng" dirty="0" err="1">
                <a:solidFill>
                  <a:srgbClr val="FFFF00"/>
                </a:solidFill>
                <a:latin typeface="Calibri" panose="020F0502020204030204" pitchFamily="34" charset="0"/>
              </a:rPr>
              <a:t>substrate</a:t>
            </a:r>
            <a:r>
              <a:rPr lang="cs-CZ" sz="2400" u="sng" dirty="0">
                <a:solidFill>
                  <a:srgbClr val="FFFF00"/>
                </a:solidFill>
                <a:latin typeface="Calibri" panose="020F0502020204030204" pitchFamily="34" charset="0"/>
              </a:rPr>
              <a:t> </a:t>
            </a:r>
            <a:r>
              <a:rPr lang="cs-CZ" sz="2400" u="sng" dirty="0" err="1">
                <a:solidFill>
                  <a:srgbClr val="FFFF00"/>
                </a:solidFill>
                <a:latin typeface="Calibri" panose="020F0502020204030204" pitchFamily="34" charset="0"/>
              </a:rPr>
              <a:t>of</a:t>
            </a:r>
            <a:r>
              <a:rPr lang="cs-CZ" sz="2400" u="sng" dirty="0">
                <a:solidFill>
                  <a:srgbClr val="FFFF00"/>
                </a:solidFill>
                <a:latin typeface="Calibri" panose="020F0502020204030204" pitchFamily="34" charset="0"/>
              </a:rPr>
              <a:t>   P-</a:t>
            </a:r>
            <a:r>
              <a:rPr lang="cs-CZ" sz="2400" u="sng" dirty="0" err="1">
                <a:solidFill>
                  <a:srgbClr val="FFFF00"/>
                </a:solidFill>
                <a:latin typeface="Calibri" panose="020F0502020204030204" pitchFamily="34" charset="0"/>
              </a:rPr>
              <a:t>gp</a:t>
            </a:r>
            <a:endParaRPr lang="cs-CZ" sz="2400" u="sng" dirty="0">
              <a:solidFill>
                <a:srgbClr val="FFFF00"/>
              </a:solidFill>
              <a:latin typeface="Calibri" panose="020F0502020204030204" pitchFamily="34" charset="0"/>
            </a:endParaRPr>
          </a:p>
        </p:txBody>
      </p:sp>
      <p:sp>
        <p:nvSpPr>
          <p:cNvPr id="17" name="Šipka dolů 16"/>
          <p:cNvSpPr/>
          <p:nvPr/>
        </p:nvSpPr>
        <p:spPr bwMode="auto">
          <a:xfrm rot="3291664">
            <a:off x="3824523" y="3101239"/>
            <a:ext cx="393163" cy="836077"/>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8" name="Obdélník 17"/>
          <p:cNvSpPr/>
          <p:nvPr/>
        </p:nvSpPr>
        <p:spPr>
          <a:xfrm>
            <a:off x="4687517" y="3651005"/>
            <a:ext cx="4252504" cy="1200329"/>
          </a:xfrm>
          <a:prstGeom prst="rect">
            <a:avLst/>
          </a:prstGeom>
          <a:solidFill>
            <a:schemeClr val="accent3">
              <a:lumMod val="25000"/>
            </a:schemeClr>
          </a:solidFill>
        </p:spPr>
        <p:txBody>
          <a:bodyPr wrap="square">
            <a:spAutoFit/>
          </a:bodyPr>
          <a:lstStyle/>
          <a:p>
            <a:r>
              <a:rPr lang="cs-CZ" altLang="cs-CZ" sz="2400" b="1" dirty="0">
                <a:solidFill>
                  <a:schemeClr val="accent1"/>
                </a:solidFill>
                <a:latin typeface="Calibri" panose="020F0502020204030204" pitchFamily="34" charset="0"/>
              </a:rPr>
              <a:t>DILTIAZEM, VERAPAMIL </a:t>
            </a:r>
          </a:p>
          <a:p>
            <a:pPr defTabSz="355600"/>
            <a:r>
              <a:rPr lang="cs-CZ" altLang="cs-CZ" sz="2400" b="1" dirty="0">
                <a:solidFill>
                  <a:schemeClr val="accent1"/>
                </a:solidFill>
                <a:latin typeface="Calibri" panose="020F0502020204030204" pitchFamily="34" charset="0"/>
              </a:rPr>
              <a:t> </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plazmatic</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concentration</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of</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400" dirty="0" err="1">
                <a:latin typeface="Calibri" panose="020F0502020204030204" pitchFamily="34" charset="0"/>
                <a:sym typeface="Wingdings" panose="05000000000000000000" pitchFamily="2" charset="2"/>
              </a:rPr>
              <a:t>statins</a:t>
            </a:r>
            <a:endParaRPr lang="cs-CZ" altLang="cs-CZ" sz="2000" dirty="0">
              <a:latin typeface="Calibri" panose="020F0502020204030204" pitchFamily="34" charset="0"/>
            </a:endParaRPr>
          </a:p>
        </p:txBody>
      </p:sp>
      <p:sp>
        <p:nvSpPr>
          <p:cNvPr id="19" name="Obdélník 18"/>
          <p:cNvSpPr/>
          <p:nvPr/>
        </p:nvSpPr>
        <p:spPr>
          <a:xfrm>
            <a:off x="281792" y="5873700"/>
            <a:ext cx="8658229" cy="707886"/>
          </a:xfrm>
          <a:prstGeom prst="rect">
            <a:avLst/>
          </a:prstGeom>
          <a:solidFill>
            <a:schemeClr val="accent3">
              <a:lumMod val="25000"/>
            </a:schemeClr>
          </a:solidFill>
        </p:spPr>
        <p:txBody>
          <a:bodyPr wrap="square">
            <a:spAutoFit/>
          </a:bodyPr>
          <a:lstStyle/>
          <a:p>
            <a:r>
              <a:rPr lang="cs-CZ" altLang="cs-CZ" sz="2000" dirty="0" err="1">
                <a:latin typeface="Calibri" panose="020F0502020204030204" pitchFamily="34" charset="0"/>
              </a:rPr>
              <a:t>Phenobarbital</a:t>
            </a:r>
            <a:r>
              <a:rPr lang="cs-CZ" altLang="cs-CZ" sz="2000" dirty="0">
                <a:latin typeface="Calibri" panose="020F0502020204030204" pitchFamily="34" charset="0"/>
              </a:rPr>
              <a:t>, </a:t>
            </a:r>
            <a:r>
              <a:rPr lang="cs-CZ" altLang="cs-CZ" sz="2000" dirty="0" err="1">
                <a:latin typeface="Calibri" panose="020F0502020204030204" pitchFamily="34" charset="0"/>
              </a:rPr>
              <a:t>fenytoin</a:t>
            </a:r>
            <a:r>
              <a:rPr lang="cs-CZ" altLang="cs-CZ" sz="2000" dirty="0">
                <a:latin typeface="Calibri" panose="020F0502020204030204" pitchFamily="34" charset="0"/>
              </a:rPr>
              <a:t>, </a:t>
            </a:r>
            <a:r>
              <a:rPr lang="cs-CZ" altLang="cs-CZ" sz="2000" dirty="0" err="1">
                <a:latin typeface="Calibri" panose="020F0502020204030204" pitchFamily="34" charset="0"/>
              </a:rPr>
              <a:t>karbamazepin</a:t>
            </a:r>
            <a:r>
              <a:rPr lang="cs-CZ" altLang="cs-CZ" sz="2000" dirty="0">
                <a:latin typeface="Calibri" panose="020F0502020204030204" pitchFamily="34" charset="0"/>
              </a:rPr>
              <a:t> </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decrese</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plasmatic</a:t>
            </a:r>
            <a:r>
              <a:rPr lang="cs-CZ" altLang="cs-CZ" sz="2000" dirty="0">
                <a:solidFill>
                  <a:srgbClr val="FFFF00"/>
                </a:solidFill>
                <a:latin typeface="Calibri" panose="020F0502020204030204" pitchFamily="34" charset="0"/>
                <a:sym typeface="Wingdings" panose="05000000000000000000" pitchFamily="2" charset="2"/>
              </a:rPr>
              <a:t> level </a:t>
            </a:r>
            <a:r>
              <a:rPr lang="cs-CZ" altLang="cs-CZ" sz="2000" dirty="0" err="1">
                <a:solidFill>
                  <a:srgbClr val="FFFF00"/>
                </a:solidFill>
                <a:latin typeface="Calibri" panose="020F0502020204030204" pitchFamily="34" charset="0"/>
                <a:sym typeface="Wingdings" panose="05000000000000000000" pitchFamily="2" charset="2"/>
              </a:rPr>
              <a:t>of</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verapamil</a:t>
            </a:r>
            <a:r>
              <a:rPr lang="cs-CZ" altLang="cs-CZ" sz="2000" dirty="0">
                <a:solidFill>
                  <a:srgbClr val="FFFF00"/>
                </a:solidFill>
                <a:latin typeface="Calibri" panose="020F0502020204030204" pitchFamily="34" charset="0"/>
                <a:sym typeface="Wingdings" panose="05000000000000000000" pitchFamily="2" charset="2"/>
              </a:rPr>
              <a:t> and </a:t>
            </a:r>
            <a:r>
              <a:rPr lang="cs-CZ" altLang="cs-CZ" sz="2000" dirty="0" err="1">
                <a:solidFill>
                  <a:srgbClr val="FFFF00"/>
                </a:solidFill>
                <a:latin typeface="Calibri" panose="020F0502020204030204" pitchFamily="34" charset="0"/>
                <a:sym typeface="Wingdings" panose="05000000000000000000" pitchFamily="2" charset="2"/>
              </a:rPr>
              <a:t>diltiazem</a:t>
            </a:r>
            <a:endParaRPr lang="cs-CZ" altLang="cs-CZ" sz="2400" b="1" dirty="0">
              <a:solidFill>
                <a:schemeClr val="accent1"/>
              </a:solidFill>
              <a:latin typeface="Calibri" panose="020F0502020204030204" pitchFamily="34" charset="0"/>
            </a:endParaRPr>
          </a:p>
        </p:txBody>
      </p:sp>
      <p:sp>
        <p:nvSpPr>
          <p:cNvPr id="10" name="Nadpis 1">
            <a:extLst>
              <a:ext uri="{FF2B5EF4-FFF2-40B4-BE49-F238E27FC236}">
                <a16:creationId xmlns:a16="http://schemas.microsoft.com/office/drawing/2014/main" id="{D70E4DCF-0980-460D-841A-E832E3C914B2}"/>
              </a:ext>
            </a:extLst>
          </p:cNvPr>
          <p:cNvSpPr txBox="1">
            <a:spLocks/>
          </p:cNvSpPr>
          <p:nvPr/>
        </p:nvSpPr>
        <p:spPr bwMode="auto">
          <a:xfrm>
            <a:off x="7957928" y="159839"/>
            <a:ext cx="1013856" cy="40150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2400" b="1" dirty="0">
                <a:latin typeface="Calibri" pitchFamily="34" charset="0"/>
              </a:rPr>
              <a:t>CCB</a:t>
            </a:r>
            <a:endParaRPr lang="cs-CZ" altLang="cs-CZ" sz="1800" b="1" dirty="0">
              <a:latin typeface="Calibri" pitchFamily="34" charset="0"/>
            </a:endParaRPr>
          </a:p>
        </p:txBody>
      </p:sp>
      <p:sp>
        <p:nvSpPr>
          <p:cNvPr id="2" name="Obdélník 1"/>
          <p:cNvSpPr/>
          <p:nvPr/>
        </p:nvSpPr>
        <p:spPr>
          <a:xfrm>
            <a:off x="4435334" y="2792181"/>
            <a:ext cx="3502369" cy="461665"/>
          </a:xfrm>
          <a:prstGeom prst="rect">
            <a:avLst/>
          </a:prstGeom>
          <a:solidFill>
            <a:schemeClr val="accent3">
              <a:lumMod val="25000"/>
            </a:schemeClr>
          </a:solidFill>
        </p:spPr>
        <p:txBody>
          <a:bodyPr wrap="none">
            <a:spAutoFit/>
          </a:bodyPr>
          <a:lstStyle/>
          <a:p>
            <a:r>
              <a:rPr lang="cs-CZ" sz="2400" dirty="0">
                <a:latin typeface="Calibri" panose="020F0502020204030204" pitchFamily="34" charset="0"/>
              </a:rPr>
              <a:t>– </a:t>
            </a:r>
            <a:r>
              <a:rPr lang="cs-CZ" sz="2400" b="1" dirty="0">
                <a:solidFill>
                  <a:schemeClr val="accent1"/>
                </a:solidFill>
                <a:latin typeface="Calibri" panose="020F0502020204030204" pitchFamily="34" charset="0"/>
              </a:rPr>
              <a:t>VERAPAMIL, DILTIAZEM </a:t>
            </a:r>
            <a:endParaRPr lang="cs-CZ" sz="2400" b="1" dirty="0">
              <a:solidFill>
                <a:schemeClr val="accent1"/>
              </a:solidFill>
            </a:endParaRPr>
          </a:p>
        </p:txBody>
      </p:sp>
      <p:sp>
        <p:nvSpPr>
          <p:cNvPr id="6" name="Obdélník 5"/>
          <p:cNvSpPr/>
          <p:nvPr/>
        </p:nvSpPr>
        <p:spPr>
          <a:xfrm>
            <a:off x="4687517" y="4874086"/>
            <a:ext cx="4252504" cy="830997"/>
          </a:xfrm>
          <a:prstGeom prst="rect">
            <a:avLst/>
          </a:prstGeom>
          <a:solidFill>
            <a:schemeClr val="accent3">
              <a:lumMod val="25000"/>
            </a:schemeClr>
          </a:solidFill>
        </p:spPr>
        <p:txBody>
          <a:bodyPr wrap="square">
            <a:spAutoFit/>
          </a:bodyPr>
          <a:lstStyle/>
          <a:p>
            <a:r>
              <a:rPr lang="cs-CZ" altLang="cs-CZ" sz="2400" b="1" dirty="0">
                <a:solidFill>
                  <a:schemeClr val="accent1"/>
                </a:solidFill>
                <a:latin typeface="Calibri" panose="020F0502020204030204" pitchFamily="34" charset="0"/>
              </a:rPr>
              <a:t>VERAPAMIL </a:t>
            </a:r>
            <a:r>
              <a:rPr lang="cs-CZ" altLang="cs-CZ" sz="2400" dirty="0">
                <a:latin typeface="Calibri" panose="020F0502020204030204" pitchFamily="34" charset="0"/>
              </a:rPr>
              <a:t>+ digoxin </a:t>
            </a:r>
          </a:p>
          <a:p>
            <a:r>
              <a:rPr lang="cs-CZ" altLang="cs-CZ" sz="2400" dirty="0">
                <a:latin typeface="Calibri" panose="020F0502020204030204" pitchFamily="34" charset="0"/>
              </a:rPr>
              <a:t> </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renal</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excretion</a:t>
            </a:r>
            <a:r>
              <a:rPr lang="cs-CZ" altLang="cs-CZ" sz="2000" dirty="0">
                <a:solidFill>
                  <a:srgbClr val="FFFF00"/>
                </a:solidFill>
                <a:latin typeface="Calibri" panose="020F0502020204030204" pitchFamily="34" charset="0"/>
                <a:sym typeface="Wingdings" panose="05000000000000000000" pitchFamily="2" charset="2"/>
              </a:rPr>
              <a:t> </a:t>
            </a:r>
            <a:r>
              <a:rPr lang="cs-CZ" altLang="cs-CZ" sz="2000" dirty="0" err="1">
                <a:solidFill>
                  <a:srgbClr val="FFFF00"/>
                </a:solidFill>
                <a:latin typeface="Calibri" panose="020F0502020204030204" pitchFamily="34" charset="0"/>
                <a:sym typeface="Wingdings" panose="05000000000000000000" pitchFamily="2" charset="2"/>
              </a:rPr>
              <a:t>decreased</a:t>
            </a:r>
            <a:endParaRPr lang="cs-CZ" altLang="cs-CZ" sz="2000" dirty="0">
              <a:solidFill>
                <a:srgbClr val="FFFF00"/>
              </a:solidFill>
              <a:latin typeface="Calibri" panose="020F050202020403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val="310597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4051" y="1902006"/>
            <a:ext cx="8215897" cy="523220"/>
          </a:xfrm>
          <a:prstGeom prst="rect">
            <a:avLst/>
          </a:prstGeom>
          <a:solidFill>
            <a:schemeClr val="accent3">
              <a:lumMod val="25000"/>
            </a:schemeClr>
          </a:solidFill>
          <a:ln>
            <a:solidFill>
              <a:schemeClr val="tx1"/>
            </a:solidFill>
          </a:ln>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cs-CZ"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POTTASIUM-CHANNEL ACTIVATORS </a:t>
            </a:r>
            <a:r>
              <a:rPr kumimoji="0" lang="cs-CZ" sz="280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(A-K</a:t>
            </a:r>
            <a:r>
              <a:rPr kumimoji="0" lang="cs-CZ" sz="2800" i="0" u="none" strike="noStrike" kern="1200" cap="none" spc="0" normalizeH="0" baseline="-25000" noProof="0" dirty="0">
                <a:ln>
                  <a:noFill/>
                </a:ln>
                <a:effectLst/>
                <a:uLnTx/>
                <a:uFillTx/>
                <a:latin typeface="Calibri" panose="020F0502020204030204" pitchFamily="34" charset="0"/>
                <a:ea typeface="+mn-ea"/>
                <a:cs typeface="Calibri" panose="020F0502020204030204" pitchFamily="34" charset="0"/>
              </a:rPr>
              <a:t>ATP</a:t>
            </a:r>
            <a:r>
              <a:rPr kumimoji="0" lang="cs-CZ" sz="280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a:t>
            </a:r>
            <a:endParaRPr kumimoji="0" lang="cs-CZ" sz="28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5" name="TextovéPole 4"/>
          <p:cNvSpPr txBox="1"/>
          <p:nvPr/>
        </p:nvSpPr>
        <p:spPr>
          <a:xfrm>
            <a:off x="505620" y="4809108"/>
            <a:ext cx="8346527" cy="523220"/>
          </a:xfrm>
          <a:prstGeom prst="rect">
            <a:avLst/>
          </a:prstGeom>
          <a:noFill/>
        </p:spPr>
        <p:txBody>
          <a:bodyPr wrap="square" rtlCol="0">
            <a:spAutoFit/>
          </a:bodyPr>
          <a:lstStyle/>
          <a:p>
            <a:r>
              <a:rPr lang="cs-CZ" sz="2800" b="1" dirty="0">
                <a:solidFill>
                  <a:schemeClr val="accent1"/>
                </a:solidFill>
                <a:latin typeface="Calibri" panose="020F0502020204030204" pitchFamily="34" charset="0"/>
                <a:cs typeface="Calibri" panose="020F0502020204030204" pitchFamily="34" charset="0"/>
              </a:rPr>
              <a:t>MINOXIDIL, NIKORANDIL  </a:t>
            </a:r>
            <a:r>
              <a:rPr lang="cs-CZ" sz="2000" b="1" dirty="0" err="1">
                <a:solidFill>
                  <a:schemeClr val="accent1"/>
                </a:solidFill>
                <a:latin typeface="Calibri" panose="020F0502020204030204" pitchFamily="34" charset="0"/>
                <a:cs typeface="Calibri" panose="020F0502020204030204" pitchFamily="34" charset="0"/>
              </a:rPr>
              <a:t>currently</a:t>
            </a:r>
            <a:r>
              <a:rPr lang="cs-CZ" sz="2000" b="1" dirty="0">
                <a:solidFill>
                  <a:schemeClr val="accent1"/>
                </a:solidFill>
                <a:latin typeface="Calibri" panose="020F0502020204030204" pitchFamily="34" charset="0"/>
                <a:cs typeface="Calibri" panose="020F0502020204030204" pitchFamily="34" charset="0"/>
              </a:rPr>
              <a:t> not </a:t>
            </a:r>
            <a:r>
              <a:rPr lang="cs-CZ" sz="2000" b="1" dirty="0" err="1">
                <a:solidFill>
                  <a:schemeClr val="accent1"/>
                </a:solidFill>
                <a:latin typeface="Calibri" panose="020F0502020204030204" pitchFamily="34" charset="0"/>
                <a:cs typeface="Calibri" panose="020F0502020204030204" pitchFamily="34" charset="0"/>
              </a:rPr>
              <a:t>available</a:t>
            </a:r>
            <a:r>
              <a:rPr lang="cs-CZ" sz="2000" b="1" dirty="0">
                <a:solidFill>
                  <a:schemeClr val="accent1"/>
                </a:solidFill>
                <a:latin typeface="Calibri" panose="020F0502020204030204" pitchFamily="34" charset="0"/>
                <a:cs typeface="Calibri" panose="020F0502020204030204" pitchFamily="34" charset="0"/>
              </a:rPr>
              <a:t> in CZ</a:t>
            </a:r>
            <a:endParaRPr lang="cs-CZ" sz="2800" b="1" dirty="0">
              <a:solidFill>
                <a:schemeClr val="accent1"/>
              </a:solidFill>
              <a:latin typeface="Calibri" panose="020F0502020204030204" pitchFamily="34" charset="0"/>
              <a:cs typeface="Calibri" panose="020F0502020204030204" pitchFamily="34" charset="0"/>
            </a:endParaRPr>
          </a:p>
        </p:txBody>
      </p:sp>
      <p:sp>
        <p:nvSpPr>
          <p:cNvPr id="6" name="TextovéPole 5"/>
          <p:cNvSpPr txBox="1"/>
          <p:nvPr/>
        </p:nvSpPr>
        <p:spPr>
          <a:xfrm>
            <a:off x="464051" y="2801559"/>
            <a:ext cx="8388096" cy="1631216"/>
          </a:xfrm>
          <a:prstGeom prst="rect">
            <a:avLst/>
          </a:prstGeom>
          <a:noFill/>
        </p:spPr>
        <p:txBody>
          <a:bodyPr wrap="square" rtlCol="0">
            <a:spAutoFit/>
          </a:bodyPr>
          <a:lstStyle/>
          <a:p>
            <a:pPr lvl="0">
              <a:defRPr/>
            </a:pPr>
            <a:endParaRPr lang="cs-CZ" sz="2000" dirty="0">
              <a:solidFill>
                <a:srgbClr val="FFFFFF"/>
              </a:solidFill>
              <a:latin typeface="Calibri" panose="020F0502020204030204" pitchFamily="34" charset="0"/>
              <a:cs typeface="Calibri" panose="020F0502020204030204" pitchFamily="34" charset="0"/>
            </a:endParaRPr>
          </a:p>
          <a:p>
            <a:pPr>
              <a:defRPr/>
            </a:pPr>
            <a:r>
              <a:rPr lang="cs-CZ" sz="2000" dirty="0" err="1">
                <a:solidFill>
                  <a:srgbClr val="FFFFFF"/>
                </a:solidFill>
                <a:latin typeface="Calibri" panose="020F0502020204030204" pitchFamily="34" charset="0"/>
                <a:cs typeface="Calibri" panose="020F0502020204030204" pitchFamily="34" charset="0"/>
              </a:rPr>
              <a:t>Opening</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of</a:t>
            </a:r>
            <a:r>
              <a:rPr lang="cs-CZ" sz="2000" dirty="0">
                <a:solidFill>
                  <a:srgbClr val="FFFFFF"/>
                </a:solidFill>
                <a:latin typeface="Calibri" panose="020F0502020204030204" pitchFamily="34" charset="0"/>
                <a:cs typeface="Calibri" panose="020F0502020204030204" pitchFamily="34" charset="0"/>
              </a:rPr>
              <a:t>   </a:t>
            </a:r>
            <a:r>
              <a:rPr lang="cs-CZ" sz="2000" dirty="0">
                <a:solidFill>
                  <a:srgbClr val="FFFF00"/>
                </a:solidFill>
                <a:latin typeface="Calibri" panose="020F0502020204030204" pitchFamily="34" charset="0"/>
                <a:cs typeface="Calibri" panose="020F0502020204030204" pitchFamily="34" charset="0"/>
              </a:rPr>
              <a:t>K</a:t>
            </a:r>
            <a:r>
              <a:rPr lang="cs-CZ" sz="2000" baseline="-25000" dirty="0">
                <a:solidFill>
                  <a:srgbClr val="FFFF00"/>
                </a:solidFill>
                <a:latin typeface="Calibri" panose="020F0502020204030204" pitchFamily="34" charset="0"/>
                <a:cs typeface="Calibri" panose="020F0502020204030204" pitchFamily="34" charset="0"/>
              </a:rPr>
              <a:t>ATP </a:t>
            </a:r>
            <a:r>
              <a:rPr lang="cs-CZ" sz="2000" dirty="0" err="1">
                <a:solidFill>
                  <a:srgbClr val="FFFFFF"/>
                </a:solidFill>
                <a:latin typeface="Calibri" panose="020F0502020204030204" pitchFamily="34" charset="0"/>
                <a:cs typeface="Calibri" panose="020F0502020204030204" pitchFamily="34" charset="0"/>
              </a:rPr>
              <a:t>leads</a:t>
            </a:r>
            <a:r>
              <a:rPr lang="cs-CZ" sz="2000" dirty="0">
                <a:solidFill>
                  <a:srgbClr val="FFFFFF"/>
                </a:solidFill>
                <a:latin typeface="Calibri" panose="020F0502020204030204" pitchFamily="34" charset="0"/>
                <a:cs typeface="Calibri" panose="020F0502020204030204" pitchFamily="34" charset="0"/>
              </a:rPr>
              <a:t> to ↑ </a:t>
            </a:r>
            <a:r>
              <a:rPr lang="cs-CZ" sz="2000" dirty="0" err="1">
                <a:solidFill>
                  <a:srgbClr val="FFFFFF"/>
                </a:solidFill>
                <a:latin typeface="Calibri" panose="020F0502020204030204" pitchFamily="34" charset="0"/>
                <a:cs typeface="Calibri" panose="020F0502020204030204" pitchFamily="34" charset="0"/>
              </a:rPr>
              <a:t>sarcoplasmatic</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pottasium</a:t>
            </a:r>
            <a:r>
              <a:rPr lang="cs-CZ" sz="2000" dirty="0">
                <a:solidFill>
                  <a:srgbClr val="FFFFFF"/>
                </a:solidFill>
                <a:latin typeface="Calibri" panose="020F0502020204030204" pitchFamily="34" charset="0"/>
                <a:cs typeface="Calibri" panose="020F0502020204030204" pitchFamily="34" charset="0"/>
              </a:rPr>
              <a:t> draslíku </a:t>
            </a:r>
            <a:r>
              <a:rPr lang="cs-CZ" sz="2000" dirty="0">
                <a:solidFill>
                  <a:srgbClr val="FFFFFF"/>
                </a:solidFill>
                <a:latin typeface="Calibri" panose="020F0502020204030204" pitchFamily="34" charset="0"/>
                <a:cs typeface="Calibri" panose="020F0502020204030204" pitchFamily="34" charset="0"/>
                <a:sym typeface="Wingdings" panose="05000000000000000000" pitchFamily="2" charset="2"/>
              </a:rPr>
              <a:t></a:t>
            </a:r>
            <a:r>
              <a:rPr lang="cs-CZ" sz="2000" dirty="0" err="1">
                <a:solidFill>
                  <a:srgbClr val="FFFFFF"/>
                </a:solidFill>
                <a:latin typeface="Calibri" panose="020F0502020204030204" pitchFamily="34" charset="0"/>
                <a:cs typeface="Calibri" panose="020F0502020204030204" pitchFamily="34" charset="0"/>
                <a:sym typeface="Wingdings" panose="05000000000000000000" pitchFamily="2" charset="2"/>
              </a:rPr>
              <a:t>membrane</a:t>
            </a:r>
            <a:r>
              <a:rPr lang="cs-CZ" sz="2000" dirty="0">
                <a:solidFill>
                  <a:srgbClr val="FFFFFF"/>
                </a:solidFill>
                <a:latin typeface="Calibri" panose="020F0502020204030204" pitchFamily="34" charset="0"/>
                <a:cs typeface="Calibri" panose="020F0502020204030204" pitchFamily="34" charset="0"/>
                <a:sym typeface="Wingdings" panose="05000000000000000000" pitchFamily="2" charset="2"/>
              </a:rPr>
              <a:t> </a:t>
            </a:r>
            <a:r>
              <a:rPr lang="cs-CZ" sz="2000" dirty="0" err="1">
                <a:solidFill>
                  <a:srgbClr val="FFFFFF"/>
                </a:solidFill>
                <a:latin typeface="Calibri" panose="020F0502020204030204" pitchFamily="34" charset="0"/>
                <a:cs typeface="Calibri" panose="020F0502020204030204" pitchFamily="34" charset="0"/>
                <a:sym typeface="Wingdings" panose="05000000000000000000" pitchFamily="2" charset="2"/>
              </a:rPr>
              <a:t>hyperpolarisation</a:t>
            </a:r>
            <a:r>
              <a:rPr lang="cs-CZ" sz="2000" dirty="0">
                <a:solidFill>
                  <a:srgbClr val="FFFFFF"/>
                </a:solidFill>
                <a:latin typeface="Calibri" panose="020F0502020204030204" pitchFamily="34" charset="0"/>
                <a:cs typeface="Calibri" panose="020F0502020204030204" pitchFamily="34" charset="0"/>
                <a:sym typeface="Wingdings" panose="05000000000000000000" pitchFamily="2" charset="2"/>
              </a:rPr>
              <a:t>  </a:t>
            </a:r>
            <a:r>
              <a:rPr lang="cs-CZ" sz="2000" b="1" dirty="0" err="1">
                <a:solidFill>
                  <a:srgbClr val="FFFF00"/>
                </a:solidFill>
                <a:latin typeface="Calibri" panose="020F0502020204030204" pitchFamily="34" charset="0"/>
                <a:cs typeface="Calibri" panose="020F0502020204030204" pitchFamily="34" charset="0"/>
                <a:sym typeface="Wingdings" panose="05000000000000000000" pitchFamily="2" charset="2"/>
              </a:rPr>
              <a:t>ativation</a:t>
            </a:r>
            <a:r>
              <a:rPr lang="cs-CZ" sz="2000" b="1" dirty="0">
                <a:solidFill>
                  <a:srgbClr val="FFFF00"/>
                </a:solidFill>
                <a:latin typeface="Calibri" panose="020F0502020204030204" pitchFamily="34" charset="0"/>
                <a:cs typeface="Calibri" panose="020F0502020204030204" pitchFamily="34" charset="0"/>
                <a:sym typeface="Wingdings" panose="05000000000000000000" pitchFamily="2" charset="2"/>
              </a:rPr>
              <a:t> </a:t>
            </a:r>
            <a:r>
              <a:rPr lang="cs-CZ" sz="2000" b="1" dirty="0" err="1">
                <a:solidFill>
                  <a:srgbClr val="FFFF00"/>
                </a:solidFill>
                <a:latin typeface="Calibri" panose="020F0502020204030204" pitchFamily="34" charset="0"/>
                <a:cs typeface="Calibri" panose="020F0502020204030204" pitchFamily="34" charset="0"/>
                <a:sym typeface="Wingdings" panose="05000000000000000000" pitchFamily="2" charset="2"/>
              </a:rPr>
              <a:t>of</a:t>
            </a:r>
            <a:r>
              <a:rPr lang="cs-CZ" sz="2000" b="1" dirty="0">
                <a:solidFill>
                  <a:srgbClr val="FFFF00"/>
                </a:solidFill>
                <a:latin typeface="Calibri" panose="020F0502020204030204" pitchFamily="34" charset="0"/>
                <a:cs typeface="Calibri" panose="020F0502020204030204" pitchFamily="34" charset="0"/>
                <a:sym typeface="Wingdings" panose="05000000000000000000" pitchFamily="2" charset="2"/>
              </a:rPr>
              <a:t> </a:t>
            </a:r>
            <a:r>
              <a:rPr lang="cs-CZ" sz="2000" b="1" dirty="0" err="1">
                <a:solidFill>
                  <a:srgbClr val="FFFF00"/>
                </a:solidFill>
                <a:latin typeface="Calibri" panose="020F0502020204030204" pitchFamily="34" charset="0"/>
                <a:cs typeface="Calibri" panose="020F0502020204030204" pitchFamily="34" charset="0"/>
                <a:sym typeface="Wingdings" panose="05000000000000000000" pitchFamily="2" charset="2"/>
              </a:rPr>
              <a:t>Ca</a:t>
            </a:r>
            <a:r>
              <a:rPr lang="cs-CZ" sz="2000" b="1" baseline="-25000" dirty="0" err="1">
                <a:solidFill>
                  <a:srgbClr val="FFFF00"/>
                </a:solidFill>
                <a:latin typeface="Calibri" panose="020F0502020204030204" pitchFamily="34" charset="0"/>
                <a:cs typeface="Calibri" panose="020F0502020204030204" pitchFamily="34" charset="0"/>
                <a:sym typeface="Wingdings" panose="05000000000000000000" pitchFamily="2" charset="2"/>
              </a:rPr>
              <a:t>L</a:t>
            </a:r>
            <a:r>
              <a:rPr lang="cs-CZ" sz="2000" b="1" dirty="0">
                <a:solidFill>
                  <a:srgbClr val="FFFF00"/>
                </a:solidFill>
                <a:latin typeface="Calibri" panose="020F0502020204030204" pitchFamily="34" charset="0"/>
                <a:cs typeface="Calibri" panose="020F0502020204030204" pitchFamily="34" charset="0"/>
                <a:sym typeface="Wingdings" panose="05000000000000000000" pitchFamily="2" charset="2"/>
              </a:rPr>
              <a:t> </a:t>
            </a:r>
            <a:r>
              <a:rPr lang="cs-CZ" sz="2000" b="1" dirty="0" err="1">
                <a:solidFill>
                  <a:srgbClr val="FFFF00"/>
                </a:solidFill>
                <a:latin typeface="Calibri" panose="020F0502020204030204" pitchFamily="34" charset="0"/>
                <a:cs typeface="Calibri" panose="020F0502020204030204" pitchFamily="34" charset="0"/>
                <a:sym typeface="Wingdings" panose="05000000000000000000" pitchFamily="2" charset="2"/>
              </a:rPr>
              <a:t>decreased</a:t>
            </a:r>
            <a:endParaRPr lang="cs-CZ" sz="2000" b="1" dirty="0">
              <a:solidFill>
                <a:srgbClr val="FFFF00"/>
              </a:solidFill>
              <a:latin typeface="Calibri" panose="020F0502020204030204" pitchFamily="34" charset="0"/>
              <a:cs typeface="Calibri" panose="020F0502020204030204" pitchFamily="34" charset="0"/>
            </a:endParaRPr>
          </a:p>
          <a:p>
            <a:pPr lvl="0">
              <a:defRPr/>
            </a:pPr>
            <a:endParaRPr lang="cs-CZ" sz="2000" dirty="0">
              <a:solidFill>
                <a:srgbClr val="FFFFFF"/>
              </a:solidFill>
              <a:latin typeface="Calibri" panose="020F0502020204030204" pitchFamily="34" charset="0"/>
              <a:cs typeface="Calibri" panose="020F0502020204030204" pitchFamily="34" charset="0"/>
            </a:endParaRPr>
          </a:p>
          <a:p>
            <a:pPr lvl="0">
              <a:defRPr/>
            </a:pPr>
            <a:r>
              <a:rPr lang="cs-CZ" sz="2000" dirty="0">
                <a:solidFill>
                  <a:srgbClr val="FFFFFF"/>
                </a:solidFill>
                <a:latin typeface="Calibri" panose="020F0502020204030204" pitchFamily="34" charset="0"/>
                <a:cs typeface="Calibri" panose="020F0502020204030204" pitchFamily="34" charset="0"/>
              </a:rPr>
              <a:t>I: </a:t>
            </a:r>
            <a:r>
              <a:rPr lang="cs-CZ" sz="2000" dirty="0" err="1">
                <a:solidFill>
                  <a:srgbClr val="FFFFFF"/>
                </a:solidFill>
                <a:latin typeface="Calibri" panose="020F0502020204030204" pitchFamily="34" charset="0"/>
                <a:cs typeface="Calibri" panose="020F0502020204030204" pitchFamily="34" charset="0"/>
              </a:rPr>
              <a:t>patients</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who</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remain</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symptomatic</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despite</a:t>
            </a:r>
            <a:r>
              <a:rPr lang="cs-CZ" sz="2000" dirty="0">
                <a:solidFill>
                  <a:srgbClr val="FFFFFF"/>
                </a:solidFill>
                <a:latin typeface="Calibri" panose="020F0502020204030204" pitchFamily="34" charset="0"/>
                <a:cs typeface="Calibri" panose="020F0502020204030204" pitchFamily="34" charset="0"/>
              </a:rPr>
              <a:t> </a:t>
            </a:r>
            <a:r>
              <a:rPr lang="cs-CZ" sz="2000" dirty="0" err="1">
                <a:solidFill>
                  <a:srgbClr val="FFFFFF"/>
                </a:solidFill>
                <a:latin typeface="Calibri" panose="020F0502020204030204" pitchFamily="34" charset="0"/>
                <a:cs typeface="Calibri" panose="020F0502020204030204" pitchFamily="34" charset="0"/>
              </a:rPr>
              <a:t>optimal</a:t>
            </a:r>
            <a:r>
              <a:rPr lang="cs-CZ" sz="2000" dirty="0">
                <a:solidFill>
                  <a:srgbClr val="FFFFFF"/>
                </a:solidFill>
                <a:latin typeface="Calibri" panose="020F0502020204030204" pitchFamily="34" charset="0"/>
                <a:cs typeface="Calibri" panose="020F0502020204030204" pitchFamily="34" charset="0"/>
              </a:rPr>
              <a:t> management</a:t>
            </a:r>
          </a:p>
        </p:txBody>
      </p:sp>
    </p:spTree>
    <p:custDataLst>
      <p:tags r:id="rId1"/>
    </p:custDataLst>
    <p:extLst>
      <p:ext uri="{BB962C8B-B14F-4D97-AF65-F5344CB8AC3E}">
        <p14:creationId xmlns:p14="http://schemas.microsoft.com/office/powerpoint/2010/main" val="213695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14825" y="2099571"/>
            <a:ext cx="7403034" cy="769441"/>
          </a:xfrm>
          <a:prstGeom prst="rect">
            <a:avLst/>
          </a:prstGeom>
          <a:solidFill>
            <a:schemeClr val="accent3">
              <a:lumMod val="25000"/>
            </a:schemeClr>
          </a:solidFill>
          <a:ln>
            <a:solidFill>
              <a:schemeClr val="tx1"/>
            </a:solidFill>
          </a:ln>
        </p:spPr>
        <p:txBody>
          <a:bodyPr wrap="square">
            <a:spAutoFit/>
          </a:bodyPr>
          <a:lstStyle/>
          <a:p>
            <a:pPr marL="571500" lvl="0" indent="-571500">
              <a:buFont typeface="Wingdings" panose="05000000000000000000" pitchFamily="2" charset="2"/>
              <a:buChar char="v"/>
              <a:defRPr/>
            </a:pPr>
            <a:r>
              <a:rPr lang="cs-CZ" sz="4400" b="1" dirty="0" err="1">
                <a:latin typeface="Calibri" panose="020F0502020204030204" pitchFamily="34" charset="0"/>
                <a:cs typeface="Calibri" panose="020F0502020204030204" pitchFamily="34" charset="0"/>
              </a:rPr>
              <a:t>Organic</a:t>
            </a:r>
            <a:r>
              <a:rPr lang="cs-CZ" sz="4400" b="1" dirty="0">
                <a:latin typeface="Calibri" panose="020F0502020204030204" pitchFamily="34" charset="0"/>
                <a:cs typeface="Calibri" panose="020F0502020204030204" pitchFamily="34" charset="0"/>
              </a:rPr>
              <a:t> </a:t>
            </a:r>
            <a:r>
              <a:rPr lang="cs-CZ" sz="4400" b="1" dirty="0" err="1">
                <a:latin typeface="Calibri" panose="020F0502020204030204" pitchFamily="34" charset="0"/>
                <a:cs typeface="Calibri" panose="020F0502020204030204" pitchFamily="34" charset="0"/>
              </a:rPr>
              <a:t>Nitrates</a:t>
            </a:r>
            <a:endParaRPr lang="cs-CZ" sz="44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1227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14338" y="484669"/>
            <a:ext cx="8401050" cy="1692771"/>
          </a:xfrm>
          <a:prstGeom prst="rect">
            <a:avLst/>
          </a:prstGeom>
          <a:noFill/>
        </p:spPr>
        <p:txBody>
          <a:bodyPr wrap="square" rtlCol="0">
            <a:spAutoFit/>
          </a:bodyPr>
          <a:lstStyle/>
          <a:p>
            <a:r>
              <a:rPr lang="cs-CZ" sz="3200" b="1" u="sng" dirty="0">
                <a:solidFill>
                  <a:schemeClr val="accent1"/>
                </a:solidFill>
                <a:latin typeface="Calibri" panose="020F0502020204030204" pitchFamily="34" charset="0"/>
                <a:cs typeface="Calibri" panose="020F0502020204030204" pitchFamily="34" charset="0"/>
              </a:rPr>
              <a:t>MECHANISM OF ACTION</a:t>
            </a:r>
          </a:p>
          <a:p>
            <a:r>
              <a:rPr lang="cs-CZ" sz="2400" b="1" dirty="0" err="1">
                <a:latin typeface="Calibri" panose="020F0502020204030204" pitchFamily="34" charset="0"/>
                <a:cs typeface="Calibri" panose="020F0502020204030204" pitchFamily="34" charset="0"/>
              </a:rPr>
              <a:t>Metabolised</a:t>
            </a:r>
            <a:r>
              <a:rPr lang="cs-CZ" sz="2400" b="1" dirty="0">
                <a:latin typeface="Calibri" panose="020F0502020204030204" pitchFamily="34" charset="0"/>
                <a:cs typeface="Calibri" panose="020F0502020204030204" pitchFamily="34" charset="0"/>
              </a:rPr>
              <a:t> to </a:t>
            </a:r>
            <a:r>
              <a:rPr lang="cs-CZ" sz="2400" b="1" dirty="0" err="1">
                <a:latin typeface="Calibri" panose="020F0502020204030204" pitchFamily="34" charset="0"/>
                <a:cs typeface="Calibri" panose="020F0502020204030204" pitchFamily="34" charset="0"/>
              </a:rPr>
              <a:t>nitric</a:t>
            </a:r>
            <a:r>
              <a:rPr lang="cs-CZ" sz="2400" b="1" dirty="0">
                <a:latin typeface="Calibri" panose="020F0502020204030204" pitchFamily="34" charset="0"/>
                <a:cs typeface="Calibri" panose="020F0502020204030204" pitchFamily="34" charset="0"/>
              </a:rPr>
              <a:t> oxide  – </a:t>
            </a:r>
            <a:r>
              <a:rPr lang="cs-CZ" sz="2400" b="1" dirty="0" err="1">
                <a:latin typeface="Calibri" panose="020F0502020204030204" pitchFamily="34" charset="0"/>
                <a:cs typeface="Calibri" panose="020F0502020204030204" pitchFamily="34" charset="0"/>
              </a:rPr>
              <a:t>stimulation</a:t>
            </a:r>
            <a:r>
              <a:rPr lang="cs-CZ" sz="2400" b="1" dirty="0">
                <a:latin typeface="Calibri" panose="020F0502020204030204" pitchFamily="34" charset="0"/>
                <a:cs typeface="Calibri" panose="020F0502020204030204" pitchFamily="34" charset="0"/>
              </a:rPr>
              <a:t> </a:t>
            </a:r>
            <a:r>
              <a:rPr lang="cs-CZ" sz="2400" b="1" dirty="0" err="1">
                <a:latin typeface="Calibri" panose="020F0502020204030204" pitchFamily="34" charset="0"/>
                <a:cs typeface="Calibri" panose="020F0502020204030204" pitchFamily="34" charset="0"/>
              </a:rPr>
              <a:t>of</a:t>
            </a:r>
            <a:r>
              <a:rPr lang="cs-CZ" sz="2400" b="1" dirty="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guanylyl</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cyclase</a:t>
            </a:r>
            <a:r>
              <a:rPr lang="cs-CZ" sz="2400" dirty="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sym typeface="Wingdings" panose="05000000000000000000" pitchFamily="2" charset="2"/>
              </a:rPr>
              <a:t> </a:t>
            </a:r>
            <a:r>
              <a:rPr lang="cs-CZ" sz="2400" dirty="0" err="1">
                <a:latin typeface="Calibri" panose="020F0502020204030204" pitchFamily="34" charset="0"/>
                <a:cs typeface="Calibri" panose="020F0502020204030204" pitchFamily="34" charset="0"/>
                <a:sym typeface="Wingdings" panose="05000000000000000000" pitchFamily="2" charset="2"/>
              </a:rPr>
              <a:t>incerasing</a:t>
            </a:r>
            <a:r>
              <a:rPr lang="cs-CZ" sz="2400" dirty="0">
                <a:latin typeface="Calibri" panose="020F0502020204030204" pitchFamily="34" charset="0"/>
                <a:cs typeface="Calibri" panose="020F0502020204030204" pitchFamily="34" charset="0"/>
                <a:sym typeface="Wingdings" panose="05000000000000000000" pitchFamily="2" charset="2"/>
              </a:rPr>
              <a:t> </a:t>
            </a:r>
            <a:r>
              <a:rPr lang="cs-CZ" sz="2400" dirty="0" err="1">
                <a:latin typeface="Calibri" panose="020F0502020204030204" pitchFamily="34" charset="0"/>
                <a:cs typeface="Calibri" panose="020F0502020204030204" pitchFamily="34" charset="0"/>
                <a:sym typeface="Wingdings" panose="05000000000000000000" pitchFamily="2" charset="2"/>
              </a:rPr>
              <a:t>formation</a:t>
            </a:r>
            <a:r>
              <a:rPr lang="cs-CZ" sz="2400" dirty="0">
                <a:latin typeface="Calibri" panose="020F0502020204030204" pitchFamily="34" charset="0"/>
                <a:cs typeface="Calibri" panose="020F0502020204030204" pitchFamily="34" charset="0"/>
                <a:sym typeface="Wingdings" panose="05000000000000000000" pitchFamily="2" charset="2"/>
              </a:rPr>
              <a:t> </a:t>
            </a:r>
            <a:r>
              <a:rPr lang="cs-CZ" sz="2400" dirty="0" err="1">
                <a:latin typeface="Calibri" panose="020F0502020204030204" pitchFamily="34" charset="0"/>
                <a:cs typeface="Calibri" panose="020F0502020204030204" pitchFamily="34" charset="0"/>
                <a:sym typeface="Wingdings" panose="05000000000000000000" pitchFamily="2" charset="2"/>
              </a:rPr>
              <a:t>of</a:t>
            </a:r>
            <a:r>
              <a:rPr lang="cs-CZ" sz="2400" dirty="0">
                <a:latin typeface="Calibri" panose="020F0502020204030204" pitchFamily="34" charset="0"/>
                <a:cs typeface="Calibri" panose="020F0502020204030204" pitchFamily="34" charset="0"/>
                <a:sym typeface="Wingdings" panose="05000000000000000000" pitchFamily="2" charset="2"/>
              </a:rPr>
              <a:t> </a:t>
            </a:r>
            <a:r>
              <a:rPr lang="cs-CZ" sz="2400" dirty="0" err="1">
                <a:latin typeface="Calibri" panose="020F0502020204030204" pitchFamily="34" charset="0"/>
                <a:cs typeface="Calibri" panose="020F0502020204030204" pitchFamily="34" charset="0"/>
                <a:sym typeface="Wingdings" panose="05000000000000000000" pitchFamily="2" charset="2"/>
              </a:rPr>
              <a:t>cGMP</a:t>
            </a:r>
            <a:r>
              <a:rPr lang="cs-CZ" sz="2400" dirty="0">
                <a:latin typeface="Calibri" panose="020F0502020204030204" pitchFamily="34" charset="0"/>
                <a:cs typeface="Calibri" panose="020F0502020204030204" pitchFamily="34" charset="0"/>
                <a:sym typeface="Wingdings" panose="05000000000000000000" pitchFamily="2" charset="2"/>
              </a:rPr>
              <a:t>  ↓ </a:t>
            </a:r>
            <a:r>
              <a:rPr lang="cs-CZ" sz="2400" dirty="0" err="1">
                <a:latin typeface="Calibri" panose="020F0502020204030204" pitchFamily="34" charset="0"/>
                <a:cs typeface="Calibri" panose="020F0502020204030204" pitchFamily="34" charset="0"/>
                <a:sym typeface="Wingdings" panose="05000000000000000000" pitchFamily="2" charset="2"/>
              </a:rPr>
              <a:t>intracellular</a:t>
            </a:r>
            <a:r>
              <a:rPr lang="cs-CZ" sz="2400" dirty="0">
                <a:latin typeface="Calibri" panose="020F0502020204030204" pitchFamily="34" charset="0"/>
                <a:cs typeface="Calibri" panose="020F0502020204030204" pitchFamily="34" charset="0"/>
                <a:sym typeface="Wingdings" panose="05000000000000000000" pitchFamily="2" charset="2"/>
              </a:rPr>
              <a:t> </a:t>
            </a:r>
            <a:r>
              <a:rPr lang="cs-CZ" sz="2400" dirty="0" err="1">
                <a:latin typeface="Calibri" panose="020F0502020204030204" pitchFamily="34" charset="0"/>
                <a:cs typeface="Calibri" panose="020F0502020204030204" pitchFamily="34" charset="0"/>
                <a:sym typeface="Wingdings" panose="05000000000000000000" pitchFamily="2" charset="2"/>
              </a:rPr>
              <a:t>calcium</a:t>
            </a:r>
            <a:r>
              <a:rPr lang="cs-CZ" sz="2400" dirty="0">
                <a:latin typeface="Calibri" panose="020F0502020204030204" pitchFamily="34" charset="0"/>
                <a:cs typeface="Calibri" panose="020F0502020204030204" pitchFamily="34" charset="0"/>
                <a:sym typeface="Wingdings" panose="05000000000000000000" pitchFamily="2" charset="2"/>
              </a:rPr>
              <a:t> 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Smooth</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muscle</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relaxation</a:t>
            </a:r>
            <a:endPar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p:txBody>
      </p:sp>
      <p:sp>
        <p:nvSpPr>
          <p:cNvPr id="6" name="Obdélník 5"/>
          <p:cNvSpPr/>
          <p:nvPr/>
        </p:nvSpPr>
        <p:spPr>
          <a:xfrm>
            <a:off x="1271587" y="4076371"/>
            <a:ext cx="3585727" cy="1323439"/>
          </a:xfrm>
          <a:prstGeom prst="rect">
            <a:avLst/>
          </a:prstGeom>
          <a:solidFill>
            <a:schemeClr val="bg1">
              <a:lumMod val="50000"/>
            </a:schemeClr>
          </a:solidFill>
        </p:spPr>
        <p:txBody>
          <a:bodyPr wrap="square">
            <a:spAutoFit/>
          </a:bodyPr>
          <a:lstStyle/>
          <a:p>
            <a:endParaRPr lang="sk-SK" sz="28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sk-SK" sz="28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a:t>
            </a:r>
            <a:r>
              <a:rPr lang="sk-SK" sz="28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donors</a:t>
            </a:r>
            <a:endParaRPr lang="sk-SK" sz="28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cs-CZ" sz="2400" dirty="0">
              <a:latin typeface="Calibri" panose="020F0502020204030204" pitchFamily="34" charset="0"/>
              <a:cs typeface="Calibri" panose="020F0502020204030204" pitchFamily="34" charset="0"/>
            </a:endParaRPr>
          </a:p>
        </p:txBody>
      </p:sp>
      <p:sp>
        <p:nvSpPr>
          <p:cNvPr id="7" name="Obdélník 6"/>
          <p:cNvSpPr/>
          <p:nvPr/>
        </p:nvSpPr>
        <p:spPr>
          <a:xfrm>
            <a:off x="1271588" y="2805799"/>
            <a:ext cx="7672389" cy="1261884"/>
          </a:xfrm>
          <a:prstGeom prst="rect">
            <a:avLst/>
          </a:prstGeom>
          <a:solidFill>
            <a:schemeClr val="bg1">
              <a:lumMod val="50000"/>
            </a:schemeClr>
          </a:solidFill>
        </p:spPr>
        <p:txBody>
          <a:bodyPr wrap="square">
            <a:spAutoFit/>
          </a:bodyPr>
          <a:lstStyle/>
          <a:p>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Nitrates</a:t>
            </a:r>
            <a:endParaRPr lang="cs-CZ" sz="28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endParaRPr>
          </a:p>
          <a:p>
            <a:r>
              <a:rPr lang="cs-CZ" sz="2400" dirty="0" err="1">
                <a:latin typeface="Calibri" panose="020F0502020204030204" pitchFamily="34" charset="0"/>
                <a:cs typeface="Calibri" panose="020F0502020204030204" pitchFamily="34" charset="0"/>
              </a:rPr>
              <a:t>Enzymatic</a:t>
            </a:r>
            <a:r>
              <a:rPr lang="cs-CZ" sz="2400" dirty="0">
                <a:latin typeface="Calibri" panose="020F0502020204030204" pitchFamily="34" charset="0"/>
                <a:cs typeface="Calibri" panose="020F0502020204030204" pitchFamily="34" charset="0"/>
              </a:rPr>
              <a:t> step – </a:t>
            </a:r>
            <a:r>
              <a:rPr lang="cs-CZ" sz="2400" dirty="0" err="1">
                <a:latin typeface="Calibri" panose="020F0502020204030204" pitchFamily="34" charset="0"/>
                <a:cs typeface="Calibri" panose="020F0502020204030204" pitchFamily="34" charset="0"/>
              </a:rPr>
              <a:t>reaction</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with</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tissue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sulfhydryl</a:t>
            </a:r>
            <a:r>
              <a:rPr lang="cs-CZ" sz="2400" dirty="0">
                <a:latin typeface="Calibri" panose="020F0502020204030204" pitchFamily="34" charset="0"/>
                <a:cs typeface="Calibri" panose="020F0502020204030204" pitchFamily="34" charset="0"/>
              </a:rPr>
              <a:t> (-SH) </a:t>
            </a:r>
            <a:r>
              <a:rPr lang="cs-CZ" sz="2400" dirty="0" err="1">
                <a:latin typeface="Calibri" panose="020F0502020204030204" pitchFamily="34" charset="0"/>
                <a:cs typeface="Calibri" panose="020F0502020204030204" pitchFamily="34" charset="0"/>
              </a:rPr>
              <a:t>groups</a:t>
            </a:r>
            <a:r>
              <a:rPr lang="cs-CZ" sz="2400" dirty="0">
                <a:latin typeface="Calibri" panose="020F0502020204030204" pitchFamily="34" charset="0"/>
                <a:cs typeface="Calibri" panose="020F0502020204030204" pitchFamily="34" charset="0"/>
              </a:rPr>
              <a:t> - </a:t>
            </a:r>
            <a:r>
              <a:rPr lang="sk-SK" altLang="cs-CZ" sz="2400" dirty="0">
                <a:solidFill>
                  <a:srgbClr val="FFFFFF"/>
                </a:solidFill>
                <a:latin typeface="Calibri" panose="020F0502020204030204" pitchFamily="34" charset="0"/>
                <a:cs typeface="Calibri" panose="020F0502020204030204" pitchFamily="34" charset="0"/>
              </a:rPr>
              <a:t>S-</a:t>
            </a:r>
            <a:r>
              <a:rPr lang="sk-SK" altLang="cs-CZ" sz="2400" dirty="0" err="1">
                <a:solidFill>
                  <a:srgbClr val="FFFFFF"/>
                </a:solidFill>
                <a:latin typeface="Calibri" panose="020F0502020204030204" pitchFamily="34" charset="0"/>
                <a:cs typeface="Calibri" panose="020F0502020204030204" pitchFamily="34" charset="0"/>
              </a:rPr>
              <a:t>nitrosothiol</a:t>
            </a:r>
            <a:r>
              <a:rPr lang="sk-SK" altLang="cs-CZ" sz="2400" dirty="0">
                <a:solidFill>
                  <a:srgbClr val="FFFFFF"/>
                </a:solidFill>
                <a:latin typeface="Calibri" panose="020F0502020204030204" pitchFamily="34" charset="0"/>
                <a:cs typeface="Calibri" panose="020F0502020204030204" pitchFamily="34" charset="0"/>
              </a:rPr>
              <a:t> and </a:t>
            </a:r>
            <a:r>
              <a:rPr lang="sk-SK" altLang="cs-CZ" sz="2400" b="1" dirty="0">
                <a:solidFill>
                  <a:srgbClr val="FFFFFF"/>
                </a:solidFill>
                <a:latin typeface="Calibri" panose="020F0502020204030204" pitchFamily="34" charset="0"/>
                <a:cs typeface="Calibri" panose="020F0502020204030204" pitchFamily="34" charset="0"/>
              </a:rPr>
              <a:t>NO </a:t>
            </a:r>
            <a:r>
              <a:rPr lang="sk-SK" altLang="cs-CZ" sz="2400" b="1" dirty="0" err="1">
                <a:solidFill>
                  <a:srgbClr val="FFFFFF"/>
                </a:solidFill>
                <a:latin typeface="Calibri" panose="020F0502020204030204" pitchFamily="34" charset="0"/>
                <a:cs typeface="Calibri" panose="020F0502020204030204" pitchFamily="34" charset="0"/>
              </a:rPr>
              <a:t>release</a:t>
            </a:r>
            <a:endParaRPr lang="sk-SK" altLang="cs-CZ" sz="2400" b="1" dirty="0">
              <a:solidFill>
                <a:srgbClr val="FFFFFF"/>
              </a:solidFill>
              <a:latin typeface="Calibri" panose="020F0502020204030204" pitchFamily="34" charset="0"/>
              <a:cs typeface="Calibri" panose="020F0502020204030204" pitchFamily="34" charset="0"/>
            </a:endParaRPr>
          </a:p>
        </p:txBody>
      </p:sp>
      <p:grpSp>
        <p:nvGrpSpPr>
          <p:cNvPr id="10" name="Skupina 9"/>
          <p:cNvGrpSpPr/>
          <p:nvPr/>
        </p:nvGrpSpPr>
        <p:grpSpPr>
          <a:xfrm>
            <a:off x="571500" y="1855694"/>
            <a:ext cx="700088" cy="2783541"/>
            <a:chOff x="571500" y="1933939"/>
            <a:chExt cx="700088" cy="2719411"/>
          </a:xfrm>
        </p:grpSpPr>
        <p:sp>
          <p:nvSpPr>
            <p:cNvPr id="8" name="Šipka ohnutá nahoru 7"/>
            <p:cNvSpPr/>
            <p:nvPr/>
          </p:nvSpPr>
          <p:spPr bwMode="auto">
            <a:xfrm rot="5400000">
              <a:off x="102576" y="2402863"/>
              <a:ext cx="1637936" cy="700088"/>
            </a:xfrm>
            <a:prstGeom prst="bentUpArrow">
              <a:avLst>
                <a:gd name="adj1" fmla="val 27041"/>
                <a:gd name="adj2" fmla="val 25000"/>
                <a:gd name="adj3" fmla="val 25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9" name="Šipka ohnutá nahoru 8"/>
            <p:cNvSpPr/>
            <p:nvPr/>
          </p:nvSpPr>
          <p:spPr bwMode="auto">
            <a:xfrm rot="5400000">
              <a:off x="102576" y="3484338"/>
              <a:ext cx="1637936" cy="700088"/>
            </a:xfrm>
            <a:prstGeom prst="bentUpArrow">
              <a:avLst>
                <a:gd name="adj1" fmla="val 27041"/>
                <a:gd name="adj2" fmla="val 25000"/>
                <a:gd name="adj3" fmla="val 25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grpSp>
      <p:sp>
        <p:nvSpPr>
          <p:cNvPr id="11" name="Obdélník 10"/>
          <p:cNvSpPr/>
          <p:nvPr/>
        </p:nvSpPr>
        <p:spPr>
          <a:xfrm>
            <a:off x="5107782" y="4121991"/>
            <a:ext cx="3707606" cy="1200329"/>
          </a:xfrm>
          <a:prstGeom prst="rect">
            <a:avLst/>
          </a:prstGeom>
          <a:solidFill>
            <a:schemeClr val="bg1">
              <a:lumMod val="50000"/>
            </a:schemeClr>
          </a:solidFill>
          <a:ln>
            <a:solidFill>
              <a:schemeClr val="tx1"/>
            </a:solidFill>
          </a:ln>
        </p:spPr>
        <p:txBody>
          <a:bodyPr wrap="square">
            <a:spAutoFit/>
          </a:bodyPr>
          <a:lstStyle/>
          <a:p>
            <a:pPr lvl="0"/>
            <a:r>
              <a:rPr lang="sk-SK" altLang="cs-CZ" sz="2400" dirty="0" err="1">
                <a:solidFill>
                  <a:srgbClr val="FFFFFF"/>
                </a:solidFill>
                <a:latin typeface="Calibri" panose="020F0502020204030204" pitchFamily="34" charset="0"/>
              </a:rPr>
              <a:t>Depletion</a:t>
            </a:r>
            <a:r>
              <a:rPr lang="sk-SK" altLang="cs-CZ" sz="2400" dirty="0">
                <a:solidFill>
                  <a:srgbClr val="FFFFFF"/>
                </a:solidFill>
                <a:latin typeface="Calibri" panose="020F0502020204030204" pitchFamily="34" charset="0"/>
              </a:rPr>
              <a:t> of </a:t>
            </a:r>
            <a:r>
              <a:rPr lang="sk-SK" altLang="cs-CZ" sz="2400" dirty="0" err="1">
                <a:solidFill>
                  <a:srgbClr val="FFFFFF"/>
                </a:solidFill>
                <a:latin typeface="Calibri" panose="020F0502020204030204" pitchFamily="34" charset="0"/>
              </a:rPr>
              <a:t>free</a:t>
            </a:r>
            <a:r>
              <a:rPr kumimoji="0" lang="sk-SK" altLang="cs-CZ" sz="2400" b="0" i="0" u="none" strike="noStrike" kern="1200" cap="none" spc="0" normalizeH="0" baseline="0" noProof="0" dirty="0">
                <a:ln>
                  <a:noFill/>
                </a:ln>
                <a:solidFill>
                  <a:srgbClr val="FFFFFF"/>
                </a:solidFill>
                <a:effectLst/>
                <a:uLnTx/>
                <a:uFillTx/>
                <a:latin typeface="Calibri" panose="020F0502020204030204" pitchFamily="34" charset="0"/>
              </a:rPr>
              <a:t> SH-</a:t>
            </a:r>
            <a:r>
              <a:rPr kumimoji="0" lang="sk-SK" altLang="cs-CZ" sz="2400" b="0" i="0" u="none" strike="noStrike" kern="1200" cap="none" spc="0" normalizeH="0" baseline="0" noProof="0" dirty="0" err="1">
                <a:ln>
                  <a:noFill/>
                </a:ln>
                <a:solidFill>
                  <a:srgbClr val="FFFFFF"/>
                </a:solidFill>
                <a:effectLst/>
                <a:uLnTx/>
                <a:uFillTx/>
                <a:latin typeface="Calibri" panose="020F0502020204030204" pitchFamily="34" charset="0"/>
              </a:rPr>
              <a:t>groups</a:t>
            </a:r>
            <a:r>
              <a:rPr kumimoji="0" lang="sk-SK" altLang="cs-CZ" sz="2400" b="0" i="0" u="none" strike="noStrike" kern="1200" cap="none" spc="0" normalizeH="0" baseline="0" noProof="0" dirty="0">
                <a:ln>
                  <a:noFill/>
                </a:ln>
                <a:solidFill>
                  <a:srgbClr val="FFFFFF"/>
                </a:solidFill>
                <a:effectLst/>
                <a:uLnTx/>
                <a:uFillTx/>
                <a:latin typeface="Calibri" panose="020F0502020204030204" pitchFamily="34" charset="0"/>
              </a:rPr>
              <a:t>  </a:t>
            </a:r>
            <a:r>
              <a:rPr lang="cs-CZ" sz="2400" dirty="0">
                <a:latin typeface="Calibri" panose="020F0502020204030204" pitchFamily="34" charset="0"/>
                <a:cs typeface="Calibri" panose="020F0502020204030204" pitchFamily="34" charset="0"/>
                <a:sym typeface="Wingdings" panose="05000000000000000000" pitchFamily="2" charset="2"/>
              </a:rPr>
              <a:t></a:t>
            </a:r>
            <a:r>
              <a:rPr kumimoji="0" lang="sk-SK" altLang="cs-CZ" sz="2400" b="0" i="0" u="none" strike="noStrike" kern="1200" cap="none" spc="0" normalizeH="0" baseline="0" noProof="0" dirty="0">
                <a:ln>
                  <a:noFill/>
                </a:ln>
                <a:solidFill>
                  <a:srgbClr val="FFFFFF"/>
                </a:solidFill>
                <a:effectLst/>
                <a:uLnTx/>
                <a:uFillTx/>
                <a:latin typeface="Calibri" panose="020F0502020204030204" pitchFamily="34" charset="0"/>
              </a:rPr>
              <a:t> </a:t>
            </a:r>
            <a:r>
              <a:rPr kumimoji="0" lang="sk-SK" alt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rPr>
              <a:t>tolerance</a:t>
            </a:r>
            <a:r>
              <a:rPr lang="sk-SK" altLang="cs-CZ" sz="24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sk-SK" altLang="cs-CZ" sz="2400" b="1" dirty="0" err="1">
                <a:solidFill>
                  <a:srgbClr val="FFFF00"/>
                </a:solidFill>
                <a:effectLst>
                  <a:outerShdw blurRad="38100" dist="38100" dir="2700000" algn="tl">
                    <a:srgbClr val="000000">
                      <a:alpha val="43137"/>
                    </a:srgbClr>
                  </a:outerShdw>
                </a:effectLst>
                <a:latin typeface="Calibri" panose="020F0502020204030204" pitchFamily="34" charset="0"/>
              </a:rPr>
              <a:t>with</a:t>
            </a:r>
            <a:r>
              <a:rPr lang="sk-SK" altLang="cs-CZ" sz="24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sk-SK" altLang="cs-CZ" sz="2400" b="1" dirty="0" err="1">
                <a:solidFill>
                  <a:srgbClr val="FFFF00"/>
                </a:solidFill>
                <a:effectLst>
                  <a:outerShdw blurRad="38100" dist="38100" dir="2700000" algn="tl">
                    <a:srgbClr val="000000">
                      <a:alpha val="43137"/>
                    </a:srgbClr>
                  </a:outerShdw>
                </a:effectLst>
                <a:latin typeface="Calibri" panose="020F0502020204030204" pitchFamily="34" charset="0"/>
              </a:rPr>
              <a:t>longer-acting</a:t>
            </a:r>
            <a:r>
              <a:rPr lang="sk-SK" altLang="cs-CZ" sz="24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sk-SK" altLang="cs-CZ" sz="2400" b="1" dirty="0" err="1">
                <a:solidFill>
                  <a:srgbClr val="FFFF00"/>
                </a:solidFill>
                <a:effectLst>
                  <a:outerShdw blurRad="38100" dist="38100" dir="2700000" algn="tl">
                    <a:srgbClr val="000000">
                      <a:alpha val="43137"/>
                    </a:srgbClr>
                  </a:outerShdw>
                </a:effectLst>
                <a:latin typeface="Calibri" panose="020F0502020204030204" pitchFamily="34" charset="0"/>
              </a:rPr>
              <a:t>drugs</a:t>
            </a:r>
            <a:r>
              <a:rPr lang="sk-SK" altLang="cs-CZ" sz="2400" b="1" dirty="0">
                <a:solidFill>
                  <a:srgbClr val="FFFF00"/>
                </a:solidFill>
                <a:effectLst>
                  <a:outerShdw blurRad="38100" dist="38100" dir="2700000" algn="tl">
                    <a:srgbClr val="000000">
                      <a:alpha val="43137"/>
                    </a:srgbClr>
                  </a:outerShdw>
                </a:effectLst>
                <a:latin typeface="Calibri" panose="020F0502020204030204" pitchFamily="34" charset="0"/>
              </a:rPr>
              <a:t>)</a:t>
            </a:r>
            <a:endParaRPr kumimoji="0" lang="sk-SK" altLang="cs-CZ" sz="2400" b="0" i="1"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2" name="Šipka dolů 1"/>
          <p:cNvSpPr/>
          <p:nvPr/>
        </p:nvSpPr>
        <p:spPr bwMode="auto">
          <a:xfrm>
            <a:off x="6400800" y="3692939"/>
            <a:ext cx="497541" cy="42905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4" name="Šipka dolů 13"/>
          <p:cNvSpPr/>
          <p:nvPr/>
        </p:nvSpPr>
        <p:spPr bwMode="auto">
          <a:xfrm>
            <a:off x="2926677" y="5037774"/>
            <a:ext cx="537883" cy="301572"/>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6" name="Obdélník 15">
            <a:extLst>
              <a:ext uri="{FF2B5EF4-FFF2-40B4-BE49-F238E27FC236}">
                <a16:creationId xmlns:a16="http://schemas.microsoft.com/office/drawing/2014/main" id="{7574AC99-FC63-466A-AB12-A1238891FB91}"/>
              </a:ext>
            </a:extLst>
          </p:cNvPr>
          <p:cNvSpPr/>
          <p:nvPr/>
        </p:nvSpPr>
        <p:spPr>
          <a:xfrm>
            <a:off x="1271587" y="5580454"/>
            <a:ext cx="3586324" cy="830997"/>
          </a:xfrm>
          <a:prstGeom prst="rect">
            <a:avLst/>
          </a:prstGeom>
          <a:solidFill>
            <a:schemeClr val="accent3">
              <a:lumMod val="25000"/>
            </a:schemeClr>
          </a:solidFill>
        </p:spPr>
        <p:txBody>
          <a:bodyPr wrap="square">
            <a:spAutoFit/>
          </a:bodyPr>
          <a:lstStyle/>
          <a:p>
            <a:pPr algn="ctr"/>
            <a:r>
              <a:rPr lang="sk-SK" altLang="cs-CZ" sz="2400" b="1" dirty="0" err="1">
                <a:solidFill>
                  <a:schemeClr val="tx2">
                    <a:lumMod val="75000"/>
                  </a:schemeClr>
                </a:solidFill>
                <a:latin typeface="Calibri" panose="020F0502020204030204" pitchFamily="34" charset="0"/>
              </a:rPr>
              <a:t>Should</a:t>
            </a:r>
            <a:r>
              <a:rPr lang="sk-SK" altLang="cs-CZ" sz="2400" b="1" dirty="0">
                <a:solidFill>
                  <a:schemeClr val="tx2">
                    <a:lumMod val="75000"/>
                  </a:schemeClr>
                </a:solidFill>
                <a:latin typeface="Calibri" panose="020F0502020204030204" pitchFamily="34" charset="0"/>
              </a:rPr>
              <a:t> </a:t>
            </a:r>
            <a:r>
              <a:rPr lang="sk-SK" altLang="cs-CZ" sz="2400" b="1" dirty="0" err="1">
                <a:solidFill>
                  <a:schemeClr val="tx2">
                    <a:lumMod val="75000"/>
                  </a:schemeClr>
                </a:solidFill>
                <a:latin typeface="Calibri" panose="020F0502020204030204" pitchFamily="34" charset="0"/>
              </a:rPr>
              <a:t>be</a:t>
            </a:r>
            <a:r>
              <a:rPr lang="sk-SK" altLang="cs-CZ" sz="2400" b="1" dirty="0">
                <a:solidFill>
                  <a:schemeClr val="tx2">
                    <a:lumMod val="75000"/>
                  </a:schemeClr>
                </a:solidFill>
                <a:latin typeface="Calibri" panose="020F0502020204030204" pitchFamily="34" charset="0"/>
              </a:rPr>
              <a:t> </a:t>
            </a:r>
            <a:r>
              <a:rPr lang="sk-SK" altLang="cs-CZ" sz="2400" b="1" dirty="0" err="1">
                <a:solidFill>
                  <a:schemeClr val="tx2">
                    <a:lumMod val="75000"/>
                  </a:schemeClr>
                </a:solidFill>
                <a:latin typeface="Calibri" panose="020F0502020204030204" pitchFamily="34" charset="0"/>
              </a:rPr>
              <a:t>administered</a:t>
            </a:r>
            <a:r>
              <a:rPr lang="sk-SK" altLang="cs-CZ" sz="2400" b="1" dirty="0">
                <a:solidFill>
                  <a:schemeClr val="tx2">
                    <a:lumMod val="75000"/>
                  </a:schemeClr>
                </a:solidFill>
                <a:latin typeface="Calibri" panose="020F0502020204030204" pitchFamily="34" charset="0"/>
              </a:rPr>
              <a:t> </a:t>
            </a:r>
            <a:r>
              <a:rPr lang="sk-SK" altLang="cs-CZ" sz="2400" b="1" dirty="0" err="1">
                <a:solidFill>
                  <a:schemeClr val="tx2">
                    <a:lumMod val="75000"/>
                  </a:schemeClr>
                </a:solidFill>
                <a:latin typeface="Calibri" panose="020F0502020204030204" pitchFamily="34" charset="0"/>
              </a:rPr>
              <a:t>with</a:t>
            </a:r>
            <a:r>
              <a:rPr lang="sk-SK" altLang="cs-CZ" sz="2400" b="1" dirty="0">
                <a:solidFill>
                  <a:schemeClr val="tx2">
                    <a:lumMod val="75000"/>
                  </a:schemeClr>
                </a:solidFill>
                <a:latin typeface="Calibri" panose="020F0502020204030204" pitchFamily="34" charset="0"/>
              </a:rPr>
              <a:t> </a:t>
            </a:r>
            <a:r>
              <a:rPr lang="sk-SK" altLang="cs-CZ" sz="2400" b="1" dirty="0" err="1">
                <a:solidFill>
                  <a:schemeClr val="tx2">
                    <a:lumMod val="75000"/>
                  </a:schemeClr>
                </a:solidFill>
                <a:latin typeface="Calibri" panose="020F0502020204030204" pitchFamily="34" charset="0"/>
              </a:rPr>
              <a:t>prolonged</a:t>
            </a:r>
            <a:r>
              <a:rPr lang="sk-SK" altLang="cs-CZ" sz="2400" b="1" dirty="0">
                <a:solidFill>
                  <a:schemeClr val="tx2">
                    <a:lumMod val="75000"/>
                  </a:schemeClr>
                </a:solidFill>
                <a:latin typeface="Calibri" panose="020F0502020204030204" pitchFamily="34" charset="0"/>
              </a:rPr>
              <a:t> </a:t>
            </a:r>
            <a:r>
              <a:rPr lang="sk-SK" altLang="cs-CZ" sz="2400" b="1" dirty="0" err="1">
                <a:solidFill>
                  <a:schemeClr val="tx2">
                    <a:lumMod val="75000"/>
                  </a:schemeClr>
                </a:solidFill>
                <a:latin typeface="Calibri" panose="020F0502020204030204" pitchFamily="34" charset="0"/>
              </a:rPr>
              <a:t>effect</a:t>
            </a:r>
            <a:endParaRPr lang="sk-SK" altLang="cs-CZ" sz="2400" b="1" dirty="0">
              <a:solidFill>
                <a:schemeClr val="tx2">
                  <a:lumMod val="75000"/>
                </a:schemeClr>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6495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2"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noFill/>
          <a:ln/>
        </p:spPr>
        <p:txBody>
          <a:bodyPr lIns="90488" tIns="44450" rIns="90488" bIns="44450" anchorCtr="0"/>
          <a:lstStyle/>
          <a:p>
            <a:r>
              <a:rPr lang="cs-CZ" sz="4800" b="1" dirty="0" err="1">
                <a:solidFill>
                  <a:srgbClr val="FFFF00"/>
                </a:solidFill>
                <a:effectLst/>
                <a:latin typeface="Bookman Old Style" pitchFamily="18" charset="0"/>
              </a:rPr>
              <a:t>Nitrates</a:t>
            </a:r>
            <a:endParaRPr lang="en-GB" sz="4800" b="1" dirty="0">
              <a:solidFill>
                <a:srgbClr val="FFFF00"/>
              </a:solidFill>
              <a:effectLst/>
              <a:latin typeface="Bookman Old Style" pitchFamily="18" charset="0"/>
            </a:endParaRPr>
          </a:p>
        </p:txBody>
      </p:sp>
      <p:sp>
        <p:nvSpPr>
          <p:cNvPr id="495619" name="Rectangle 3"/>
          <p:cNvSpPr>
            <a:spLocks noGrp="1" noChangeArrowheads="1"/>
          </p:cNvSpPr>
          <p:nvPr>
            <p:ph type="body" sz="half" idx="1"/>
          </p:nvPr>
        </p:nvSpPr>
        <p:spPr>
          <a:xfrm>
            <a:off x="251520" y="1556792"/>
            <a:ext cx="8750206" cy="4530725"/>
          </a:xfrm>
          <a:noFill/>
          <a:ln/>
        </p:spPr>
        <p:txBody>
          <a:bodyPr lIns="90488" tIns="44450" rIns="90488" bIns="44450"/>
          <a:lstStyle/>
          <a:p>
            <a:pPr marL="0" indent="0">
              <a:buNone/>
            </a:pPr>
            <a:r>
              <a:rPr lang="en-US" sz="2400" dirty="0">
                <a:effectLst/>
                <a:latin typeface="Calibri" panose="020F0502020204030204" pitchFamily="34" charset="0"/>
                <a:cs typeface="Calibri" panose="020F0502020204030204" pitchFamily="34" charset="0"/>
              </a:rPr>
              <a:t>Nitroglycerin was synthesized by the </a:t>
            </a:r>
            <a:r>
              <a:rPr lang="en-US" sz="2400" dirty="0">
                <a:latin typeface="Calibri" panose="020F0502020204030204" pitchFamily="34" charset="0"/>
                <a:cs typeface="Calibri" panose="020F0502020204030204" pitchFamily="34" charset="0"/>
              </a:rPr>
              <a:t>chemist</a:t>
            </a:r>
            <a:r>
              <a:rPr lang="en-US" sz="2400" dirty="0">
                <a:effectLst/>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Ascanio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Sobrer</a:t>
            </a:r>
            <a:r>
              <a:rPr lang="en-US" sz="2400" dirty="0">
                <a:effectLst/>
                <a:latin typeface="Calibri" panose="020F0502020204030204" pitchFamily="34" charset="0"/>
                <a:cs typeface="Calibri" panose="020F0502020204030204" pitchFamily="34" charset="0"/>
              </a:rPr>
              <a:t> in 1847</a:t>
            </a:r>
            <a:endParaRPr lang="cs-CZ" sz="2400" dirty="0">
              <a:latin typeface="Calibri" panose="020F0502020204030204" pitchFamily="34" charset="0"/>
              <a:cs typeface="Calibri" panose="020F0502020204030204" pitchFamily="34" charset="0"/>
            </a:endParaRPr>
          </a:p>
          <a:p>
            <a:pPr marL="0" indent="0">
              <a:buNone/>
            </a:pPr>
            <a:r>
              <a:rPr lang="cs-CZ" sz="2400" dirty="0">
                <a:effectLst/>
                <a:latin typeface="Calibri" panose="020F0502020204030204" pitchFamily="34" charset="0"/>
                <a:cs typeface="Calibri" panose="020F0502020204030204" pitchFamily="34" charset="0"/>
              </a:rPr>
              <a:t>Nitroglycerin </a:t>
            </a:r>
            <a:r>
              <a:rPr lang="cs-CZ" sz="2400" dirty="0" err="1">
                <a:effectLst/>
                <a:latin typeface="Calibri" panose="020F0502020204030204" pitchFamily="34" charset="0"/>
                <a:cs typeface="Calibri" panose="020F0502020204030204" pitchFamily="34" charset="0"/>
              </a:rPr>
              <a:t>is</a:t>
            </a:r>
            <a:r>
              <a:rPr lang="cs-CZ" sz="2400" dirty="0">
                <a:effectLst/>
                <a:latin typeface="Calibri" panose="020F0502020204030204" pitchFamily="34" charset="0"/>
                <a:cs typeface="Calibri" panose="020F0502020204030204" pitchFamily="34" charset="0"/>
              </a:rPr>
              <a:t> </a:t>
            </a:r>
            <a:r>
              <a:rPr lang="cs-CZ" sz="2400" dirty="0" err="1">
                <a:effectLst/>
                <a:latin typeface="Calibri" panose="020F0502020204030204" pitchFamily="34" charset="0"/>
                <a:cs typeface="Calibri" panose="020F0502020204030204" pitchFamily="34" charset="0"/>
              </a:rPr>
              <a:t>converted</a:t>
            </a:r>
            <a:r>
              <a:rPr lang="cs-CZ" sz="2400" dirty="0">
                <a:effectLst/>
                <a:latin typeface="Calibri" panose="020F0502020204030204" pitchFamily="34" charset="0"/>
                <a:cs typeface="Calibri" panose="020F0502020204030204" pitchFamily="34" charset="0"/>
              </a:rPr>
              <a:t> to </a:t>
            </a:r>
            <a:r>
              <a:rPr lang="cs-CZ" sz="2400" dirty="0" err="1">
                <a:latin typeface="Calibri" panose="020F0502020204030204" pitchFamily="34" charset="0"/>
                <a:cs typeface="Calibri" panose="020F0502020204030204" pitchFamily="34" charset="0"/>
              </a:rPr>
              <a:t>nitric</a:t>
            </a:r>
            <a:r>
              <a:rPr lang="cs-CZ" sz="2400" dirty="0">
                <a:latin typeface="Calibri" panose="020F0502020204030204" pitchFamily="34" charset="0"/>
                <a:cs typeface="Calibri" panose="020F0502020204030204" pitchFamily="34" charset="0"/>
              </a:rPr>
              <a:t> oxide</a:t>
            </a:r>
            <a:r>
              <a:rPr lang="cs-CZ" sz="2400" dirty="0">
                <a:effectLst/>
                <a:latin typeface="Calibri" panose="020F0502020204030204" pitchFamily="34" charset="0"/>
                <a:cs typeface="Calibri" panose="020F0502020204030204" pitchFamily="34" charset="0"/>
              </a:rPr>
              <a:t> – NO - </a:t>
            </a:r>
            <a:r>
              <a:rPr lang="en-US" sz="2400" dirty="0">
                <a:effectLst/>
                <a:latin typeface="Calibri" panose="020F0502020204030204" pitchFamily="34" charset="0"/>
                <a:cs typeface="Calibri" panose="020F0502020204030204" pitchFamily="34" charset="0"/>
              </a:rPr>
              <a:t>identical to the </a:t>
            </a:r>
            <a:r>
              <a:rPr lang="cs-CZ" sz="2400" dirty="0">
                <a:effectLst/>
                <a:latin typeface="Calibri" panose="020F0502020204030204" pitchFamily="34" charset="0"/>
                <a:cs typeface="Calibri" panose="020F0502020204030204" pitchFamily="34" charset="0"/>
              </a:rPr>
              <a:t>'</a:t>
            </a:r>
            <a:r>
              <a:rPr lang="cs-CZ" sz="2400" dirty="0" err="1">
                <a:latin typeface="Calibri" panose="020F0502020204030204" pitchFamily="34" charset="0"/>
                <a:cs typeface="Calibri" panose="020F0502020204030204" pitchFamily="34" charset="0"/>
              </a:rPr>
              <a:t>endothelium-derived</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relaxing</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factor</a:t>
            </a:r>
            <a:r>
              <a:rPr lang="cs-CZ" sz="2400" dirty="0">
                <a:effectLst/>
                <a:latin typeface="Calibri" panose="020F0502020204030204" pitchFamily="34" charset="0"/>
                <a:cs typeface="Calibri" panose="020F0502020204030204" pitchFamily="34" charset="0"/>
              </a:rPr>
              <a:t>'</a:t>
            </a:r>
            <a:r>
              <a:rPr lang="en-US" sz="2400" dirty="0">
                <a:effectLst/>
                <a:latin typeface="Calibri" panose="020F0502020204030204" pitchFamily="34" charset="0"/>
                <a:cs typeface="Calibri" panose="020F0502020204030204" pitchFamily="34" charset="0"/>
              </a:rPr>
              <a:t> (EDRF)</a:t>
            </a:r>
            <a:r>
              <a:rPr lang="cs-CZ" sz="2400" dirty="0">
                <a:effectLst/>
                <a:latin typeface="Calibri" panose="020F0502020204030204" pitchFamily="34" charset="0"/>
                <a:cs typeface="Calibri" panose="020F0502020204030204" pitchFamily="34" charset="0"/>
              </a:rPr>
              <a:t> </a:t>
            </a:r>
          </a:p>
          <a:p>
            <a:pPr marL="0" indent="0">
              <a:buNone/>
            </a:pPr>
            <a:endParaRPr lang="cs-CZ" sz="2400" dirty="0">
              <a:latin typeface="Calibri" panose="020F0502020204030204" pitchFamily="34" charset="0"/>
              <a:cs typeface="Calibri" panose="020F0502020204030204" pitchFamily="34" charset="0"/>
            </a:endParaRPr>
          </a:p>
          <a:p>
            <a:r>
              <a:rPr lang="cs-CZ" sz="2400" dirty="0">
                <a:latin typeface="Calibri" panose="020F0502020204030204" pitchFamily="34" charset="0"/>
                <a:cs typeface="Calibri" panose="020F0502020204030204" pitchFamily="34" charset="0"/>
              </a:rPr>
              <a:t>LOCAL: </a:t>
            </a:r>
            <a:r>
              <a:rPr lang="cs-CZ" sz="2400" dirty="0" err="1">
                <a:latin typeface="Calibri" panose="020F0502020204030204" pitchFamily="34" charset="0"/>
                <a:cs typeface="Calibri" panose="020F0502020204030204" pitchFamily="34" charset="0"/>
              </a:rPr>
              <a:t>the</a:t>
            </a:r>
            <a:r>
              <a:rPr lang="cs-CZ" sz="2400" dirty="0">
                <a:latin typeface="Calibri" panose="020F0502020204030204" pitchFamily="34" charset="0"/>
                <a:cs typeface="Calibri" panose="020F0502020204030204" pitchFamily="34" charset="0"/>
              </a:rPr>
              <a:t> direct </a:t>
            </a:r>
            <a:r>
              <a:rPr lang="cs-CZ" sz="2400" dirty="0" err="1">
                <a:latin typeface="Calibri" panose="020F0502020204030204" pitchFamily="34" charset="0"/>
                <a:cs typeface="Calibri" panose="020F0502020204030204" pitchFamily="34" charset="0"/>
              </a:rPr>
              <a:t>effect</a:t>
            </a:r>
            <a:r>
              <a:rPr lang="cs-CZ" sz="2400" dirty="0">
                <a:latin typeface="Calibri" panose="020F0502020204030204" pitchFamily="34" charset="0"/>
                <a:cs typeface="Calibri" panose="020F0502020204030204" pitchFamily="34" charset="0"/>
              </a:rPr>
              <a:t> on </a:t>
            </a:r>
            <a:r>
              <a:rPr lang="cs-CZ" sz="2400" dirty="0" err="1">
                <a:latin typeface="Calibri" panose="020F0502020204030204" pitchFamily="34" charset="0"/>
                <a:cs typeface="Calibri" panose="020F0502020204030204" pitchFamily="34" charset="0"/>
              </a:rPr>
              <a:t>coronary</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artery</a:t>
            </a:r>
            <a:r>
              <a:rPr lang="cs-CZ" sz="2400" dirty="0">
                <a:latin typeface="Calibri" panose="020F0502020204030204" pitchFamily="34" charset="0"/>
                <a:cs typeface="Calibri" panose="020F0502020204030204" pitchFamily="34" charset="0"/>
              </a:rPr>
              <a:t> tone  - </a:t>
            </a:r>
            <a:r>
              <a:rPr lang="cs-CZ" sz="2400" dirty="0" err="1">
                <a:latin typeface="Calibri" panose="020F0502020204030204" pitchFamily="34" charset="0"/>
                <a:cs typeface="Calibri" panose="020F0502020204030204" pitchFamily="34" charset="0"/>
              </a:rPr>
              <a:t>dilation</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of</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coronary</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arteries</a:t>
            </a:r>
            <a:endParaRPr lang="cs-CZ" sz="2400" dirty="0">
              <a:latin typeface="Calibri" panose="020F0502020204030204" pitchFamily="34" charset="0"/>
              <a:cs typeface="Calibri" panose="020F0502020204030204" pitchFamily="34" charset="0"/>
            </a:endParaRPr>
          </a:p>
          <a:p>
            <a:endParaRPr lang="cs-CZ" sz="2400" dirty="0">
              <a:latin typeface="Calibri" panose="020F0502020204030204" pitchFamily="34" charset="0"/>
              <a:cs typeface="Calibri" panose="020F0502020204030204" pitchFamily="34" charset="0"/>
            </a:endParaRPr>
          </a:p>
          <a:p>
            <a:r>
              <a:rPr lang="cs-CZ" sz="2400" dirty="0">
                <a:latin typeface="Calibri" panose="020F0502020204030204" pitchFamily="34" charset="0"/>
                <a:cs typeface="Calibri" panose="020F0502020204030204" pitchFamily="34" charset="0"/>
              </a:rPr>
              <a:t>SYSTEMIC:  </a:t>
            </a:r>
            <a:r>
              <a:rPr lang="cs-CZ" sz="2400" dirty="0" err="1">
                <a:latin typeface="Calibri" panose="020F0502020204030204" pitchFamily="34" charset="0"/>
                <a:cs typeface="Calibri" panose="020F0502020204030204" pitchFamily="34" charset="0"/>
              </a:rPr>
              <a:t>venorelaxation</a:t>
            </a:r>
            <a:r>
              <a:rPr lang="cs-CZ" sz="2400" dirty="0">
                <a:latin typeface="Calibri" panose="020F0502020204030204" pitchFamily="34" charset="0"/>
                <a:cs typeface="Calibri" panose="020F0502020204030204" pitchFamily="34" charset="0"/>
              </a:rPr>
              <a:t> – </a:t>
            </a:r>
            <a:r>
              <a:rPr lang="cs-CZ" sz="2400" dirty="0" err="1">
                <a:latin typeface="Calibri" panose="020F0502020204030204" pitchFamily="34" charset="0"/>
                <a:cs typeface="Calibri" panose="020F0502020204030204" pitchFamily="34" charset="0"/>
              </a:rPr>
              <a:t>consequent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reduction</a:t>
            </a:r>
            <a:r>
              <a:rPr lang="cs-CZ" sz="2400" dirty="0">
                <a:latin typeface="Calibri" panose="020F0502020204030204" pitchFamily="34" charset="0"/>
                <a:cs typeface="Calibri" panose="020F0502020204030204" pitchFamily="34" charset="0"/>
              </a:rPr>
              <a:t> in </a:t>
            </a:r>
            <a:r>
              <a:rPr lang="cs-CZ" sz="2400" dirty="0" err="1">
                <a:latin typeface="Calibri" panose="020F0502020204030204" pitchFamily="34" charset="0"/>
                <a:cs typeface="Calibri" panose="020F0502020204030204" pitchFamily="34" charset="0"/>
              </a:rPr>
              <a:t>central</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venous</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pressure</a:t>
            </a:r>
            <a:r>
              <a:rPr lang="cs-CZ" sz="2400" dirty="0">
                <a:latin typeface="Calibri" panose="020F0502020204030204" pitchFamily="34" charset="0"/>
                <a:cs typeface="Calibri" panose="020F0502020204030204" pitchFamily="34" charset="0"/>
              </a:rPr>
              <a:t> – </a:t>
            </a:r>
            <a:r>
              <a:rPr lang="cs-CZ" sz="2400" dirty="0" err="1">
                <a:latin typeface="Calibri" panose="020F0502020204030204" pitchFamily="34" charset="0"/>
                <a:cs typeface="Calibri" panose="020F0502020204030204" pitchFamily="34" charset="0"/>
              </a:rPr>
              <a:t>reduce</a:t>
            </a:r>
            <a:r>
              <a:rPr lang="cs-CZ" sz="2400" dirty="0">
                <a:latin typeface="Calibri" panose="020F0502020204030204" pitchFamily="34" charset="0"/>
                <a:cs typeface="Calibri" panose="020F0502020204030204" pitchFamily="34" charset="0"/>
              </a:rPr>
              <a:t> </a:t>
            </a:r>
            <a:r>
              <a:rPr lang="cs-CZ" sz="2400" u="sng" dirty="0" err="1">
                <a:solidFill>
                  <a:srgbClr val="FFFF00"/>
                </a:solidFill>
                <a:latin typeface="Calibri" panose="020F0502020204030204" pitchFamily="34" charset="0"/>
                <a:cs typeface="Calibri" panose="020F0502020204030204" pitchFamily="34" charset="0"/>
              </a:rPr>
              <a:t>preload</a:t>
            </a:r>
            <a:endParaRPr lang="cs-CZ" sz="2400" u="sng" dirty="0">
              <a:solidFill>
                <a:srgbClr val="FFFF00"/>
              </a:solidFill>
              <a:latin typeface="Calibri" panose="020F0502020204030204" pitchFamily="34" charset="0"/>
              <a:cs typeface="Calibri" panose="020F0502020204030204" pitchFamily="34" charset="0"/>
            </a:endParaRPr>
          </a:p>
          <a:p>
            <a:endParaRPr lang="cs-CZ" sz="2400" u="sng" dirty="0">
              <a:solidFill>
                <a:srgbClr val="FFFF00"/>
              </a:solidFill>
            </a:endParaRPr>
          </a:p>
          <a:p>
            <a:r>
              <a:rPr lang="cs-CZ" sz="2400" dirty="0" err="1">
                <a:latin typeface="Calibri" panose="020F0502020204030204" pitchFamily="34" charset="0"/>
                <a:cs typeface="Calibri" panose="020F0502020204030204" pitchFamily="34" charset="0"/>
              </a:rPr>
              <a:t>Relaxation</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of</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larger</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muscular</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arteries</a:t>
            </a:r>
            <a:r>
              <a:rPr lang="cs-CZ" sz="2400" dirty="0">
                <a:latin typeface="Calibri" panose="020F0502020204030204" pitchFamily="34" charset="0"/>
                <a:cs typeface="Calibri" panose="020F0502020204030204" pitchFamily="34" charset="0"/>
              </a:rPr>
              <a:t> – </a:t>
            </a:r>
            <a:r>
              <a:rPr lang="cs-CZ" sz="2400" dirty="0" err="1">
                <a:latin typeface="Calibri" panose="020F0502020204030204" pitchFamily="34" charset="0"/>
                <a:cs typeface="Calibri" panose="020F0502020204030204" pitchFamily="34" charset="0"/>
              </a:rPr>
              <a:t>reduce</a:t>
            </a:r>
            <a:r>
              <a:rPr lang="cs-CZ" sz="2400" dirty="0">
                <a:latin typeface="Calibri" panose="020F0502020204030204" pitchFamily="34" charset="0"/>
                <a:cs typeface="Calibri" panose="020F0502020204030204" pitchFamily="34" charset="0"/>
              </a:rPr>
              <a:t> </a:t>
            </a:r>
            <a:r>
              <a:rPr lang="cs-CZ" sz="2400" u="sng" dirty="0" err="1">
                <a:solidFill>
                  <a:srgbClr val="FFFF00"/>
                </a:solidFill>
                <a:latin typeface="Calibri" panose="020F0502020204030204" pitchFamily="34" charset="0"/>
                <a:cs typeface="Calibri" panose="020F0502020204030204" pitchFamily="34" charset="0"/>
              </a:rPr>
              <a:t>afterload</a:t>
            </a:r>
            <a:endParaRPr lang="cs-CZ" sz="2400" u="sng" dirty="0">
              <a:solidFill>
                <a:srgbClr val="FFFF00"/>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346983"/>
            <a:ext cx="9144000" cy="5847755"/>
          </a:xfrm>
          <a:prstGeom prst="rect">
            <a:avLst/>
          </a:prstGeom>
          <a:solidFill>
            <a:schemeClr val="bg1">
              <a:lumMod val="50000"/>
            </a:schemeClr>
          </a:solidFill>
        </p:spPr>
        <p:txBody>
          <a:bodyPr wrap="square" rtlCol="0">
            <a:spAutoFit/>
          </a:bodyPr>
          <a:lstStyle/>
          <a:p>
            <a:r>
              <a:rPr lang="cs-CZ" sz="3200" dirty="0" err="1">
                <a:latin typeface="Calibri" panose="020F0502020204030204" pitchFamily="34" charset="0"/>
                <a:cs typeface="Calibri" panose="020F0502020204030204" pitchFamily="34" charset="0"/>
              </a:rPr>
              <a:t>Ischaemic</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Heart</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Disese</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is</a:t>
            </a:r>
            <a:r>
              <a:rPr lang="cs-CZ" sz="3200" dirty="0">
                <a:latin typeface="Calibri" panose="020F0502020204030204" pitchFamily="34" charset="0"/>
                <a:cs typeface="Calibri" panose="020F0502020204030204" pitchFamily="34" charset="0"/>
              </a:rPr>
              <a:t> part </a:t>
            </a:r>
            <a:r>
              <a:rPr lang="cs-CZ" sz="3200" dirty="0" err="1">
                <a:latin typeface="Calibri" panose="020F0502020204030204" pitchFamily="34" charset="0"/>
                <a:cs typeface="Calibri" panose="020F0502020204030204" pitchFamily="34" charset="0"/>
              </a:rPr>
              <a:t>of</a:t>
            </a:r>
            <a:endParaRPr lang="cs-CZ" sz="3200" dirty="0">
              <a:latin typeface="Calibri" panose="020F0502020204030204" pitchFamily="34" charset="0"/>
              <a:cs typeface="Calibri" panose="020F0502020204030204" pitchFamily="34" charset="0"/>
            </a:endParaRPr>
          </a:p>
          <a:p>
            <a:r>
              <a:rPr lang="cs-CZ" sz="48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CARDIOVASCULAR DISEASES</a:t>
            </a:r>
            <a:endParaRPr lang="cs-CZ" sz="4000" b="1" dirty="0">
              <a:solidFill>
                <a:srgbClr val="FFFF00"/>
              </a:solidFill>
              <a:latin typeface="Calibri" panose="020F0502020204030204" pitchFamily="34" charset="0"/>
              <a:cs typeface="Calibri" panose="020F0502020204030204" pitchFamily="34" charset="0"/>
            </a:endParaRPr>
          </a:p>
          <a:p>
            <a:endParaRPr lang="cs-CZ" sz="2000" b="1" dirty="0">
              <a:solidFill>
                <a:srgbClr val="FF3300"/>
              </a:solidFill>
            </a:endParaRPr>
          </a:p>
          <a:p>
            <a:r>
              <a:rPr lang="cs-CZ" sz="2800" dirty="0" err="1">
                <a:latin typeface="Calibri" panose="020F0502020204030204" pitchFamily="34" charset="0"/>
                <a:cs typeface="Calibri" panose="020F0502020204030204" pitchFamily="34" charset="0"/>
              </a:rPr>
              <a:t>Together</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with</a:t>
            </a:r>
            <a:r>
              <a:rPr lang="cs-CZ" sz="2800" dirty="0">
                <a:latin typeface="Calibri" panose="020F0502020204030204" pitchFamily="34" charset="0"/>
                <a:cs typeface="Calibri" panose="020F0502020204030204" pitchFamily="34" charset="0"/>
              </a:rPr>
              <a:t>…</a:t>
            </a:r>
          </a:p>
          <a:p>
            <a:endParaRPr lang="cs-CZ" sz="2800" dirty="0">
              <a:latin typeface="Calibri" panose="020F0502020204030204" pitchFamily="34" charset="0"/>
              <a:cs typeface="Calibri" panose="020F0502020204030204" pitchFamily="34" charset="0"/>
            </a:endParaRPr>
          </a:p>
          <a:p>
            <a:pPr marL="285750" indent="-285750">
              <a:buFontTx/>
              <a:buChar char="-"/>
            </a:pPr>
            <a:r>
              <a:rPr lang="cs-CZ" sz="4000" dirty="0" err="1">
                <a:latin typeface="Calibri" panose="020F0502020204030204" pitchFamily="34" charset="0"/>
                <a:cs typeface="Calibri" panose="020F0502020204030204" pitchFamily="34" charset="0"/>
              </a:rPr>
              <a:t>Hypertenzion</a:t>
            </a:r>
            <a:endParaRPr lang="cs-CZ" sz="4000" dirty="0">
              <a:latin typeface="Calibri" panose="020F0502020204030204" pitchFamily="34" charset="0"/>
              <a:cs typeface="Calibri" panose="020F0502020204030204" pitchFamily="34" charset="0"/>
            </a:endParaRPr>
          </a:p>
          <a:p>
            <a:pPr marL="285750" indent="-285750">
              <a:buFontTx/>
              <a:buChar char="-"/>
            </a:pPr>
            <a:r>
              <a:rPr lang="cs-CZ" sz="4000" dirty="0" err="1">
                <a:latin typeface="Calibri" panose="020F0502020204030204" pitchFamily="34" charset="0"/>
                <a:cs typeface="Calibri" panose="020F0502020204030204" pitchFamily="34" charset="0"/>
              </a:rPr>
              <a:t>Chronic</a:t>
            </a:r>
            <a:r>
              <a:rPr lang="cs-CZ" sz="4000" dirty="0">
                <a:latin typeface="Calibri" panose="020F0502020204030204" pitchFamily="34" charset="0"/>
                <a:cs typeface="Calibri" panose="020F0502020204030204" pitchFamily="34" charset="0"/>
              </a:rPr>
              <a:t> </a:t>
            </a:r>
            <a:r>
              <a:rPr lang="cs-CZ" sz="4000" dirty="0" err="1">
                <a:latin typeface="Calibri" panose="020F0502020204030204" pitchFamily="34" charset="0"/>
                <a:cs typeface="Calibri" panose="020F0502020204030204" pitchFamily="34" charset="0"/>
              </a:rPr>
              <a:t>Hearth</a:t>
            </a:r>
            <a:r>
              <a:rPr lang="cs-CZ" sz="4000" dirty="0">
                <a:latin typeface="Calibri" panose="020F0502020204030204" pitchFamily="34" charset="0"/>
                <a:cs typeface="Calibri" panose="020F0502020204030204" pitchFamily="34" charset="0"/>
              </a:rPr>
              <a:t> </a:t>
            </a:r>
            <a:r>
              <a:rPr lang="cs-CZ" sz="4000" dirty="0" err="1">
                <a:latin typeface="Calibri" panose="020F0502020204030204" pitchFamily="34" charset="0"/>
                <a:cs typeface="Calibri" panose="020F0502020204030204" pitchFamily="34" charset="0"/>
              </a:rPr>
              <a:t>Failure</a:t>
            </a:r>
            <a:endParaRPr lang="cs-CZ" sz="4000" dirty="0">
              <a:latin typeface="Calibri" panose="020F0502020204030204" pitchFamily="34" charset="0"/>
              <a:cs typeface="Calibri" panose="020F0502020204030204" pitchFamily="34" charset="0"/>
            </a:endParaRPr>
          </a:p>
          <a:p>
            <a:pPr marL="285750" indent="-285750">
              <a:buFontTx/>
              <a:buChar char="-"/>
            </a:pPr>
            <a:r>
              <a:rPr lang="cs-CZ" sz="4000" dirty="0" err="1">
                <a:latin typeface="Calibri" panose="020F0502020204030204" pitchFamily="34" charset="0"/>
                <a:cs typeface="Calibri" panose="020F0502020204030204" pitchFamily="34" charset="0"/>
              </a:rPr>
              <a:t>Dysrhytmia</a:t>
            </a:r>
            <a:endParaRPr lang="cs-CZ" sz="4000" dirty="0">
              <a:latin typeface="Calibri" panose="020F0502020204030204" pitchFamily="34" charset="0"/>
              <a:cs typeface="Calibri" panose="020F0502020204030204" pitchFamily="34" charset="0"/>
            </a:endParaRPr>
          </a:p>
          <a:p>
            <a:pPr marL="285750" indent="-285750">
              <a:buFontTx/>
              <a:buChar char="-"/>
            </a:pPr>
            <a:endParaRPr lang="cs-CZ" dirty="0"/>
          </a:p>
          <a:p>
            <a:endPar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cs-CZ"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1699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16881" y="1301625"/>
            <a:ext cx="5383275" cy="2369880"/>
          </a:xfrm>
          <a:prstGeom prst="rect">
            <a:avLst/>
          </a:prstGeom>
          <a:ln>
            <a:solidFill>
              <a:schemeClr val="tx1"/>
            </a:solidFill>
          </a:ln>
        </p:spPr>
        <p:txBody>
          <a:bodyPr wrap="square">
            <a:spAutoFit/>
          </a:bodyPr>
          <a:lstStyle/>
          <a:p>
            <a:pPr marL="355600" marR="0" lvl="1"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GLYCERYL TRINITRATE </a:t>
            </a:r>
            <a:r>
              <a:rPr kumimoji="0" lang="cs-CZ"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000" b="0" i="0" u="none" strike="noStrike" kern="1200" cap="none" spc="0" normalizeH="0" baseline="0" noProof="0" dirty="0">
                <a:ln>
                  <a:noFill/>
                </a:ln>
                <a:solidFill>
                  <a:srgbClr val="66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(Nitroglycerin</a:t>
            </a:r>
            <a:r>
              <a:rPr kumimoji="0" lang="cs-CZ" sz="20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endPar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a:p>
            <a:pPr marL="0" marR="0" lvl="1" indent="0" algn="l" defTabSz="355600" rtl="0" eaLnBrk="1" fontAlgn="auto" latinLnBrk="0" hangingPunct="1">
              <a:lnSpc>
                <a:spcPct val="100000"/>
              </a:lnSpc>
              <a:spcBef>
                <a:spcPts val="0"/>
              </a:spcBef>
              <a:spcAft>
                <a:spcPts val="0"/>
              </a:spcAft>
              <a:buClrTx/>
              <a:buSzTx/>
              <a:buFontTx/>
              <a:buNone/>
              <a:tabLst>
                <a:tab pos="355600" algn="l"/>
              </a:tabLst>
              <a:defRPr/>
            </a:pP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t</a:t>
            </a:r>
            <a:r>
              <a:rPr kumimoji="0" lang="cs-CZ" sz="2200" b="0" i="0"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1/2</a:t>
            </a: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3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minutes</a:t>
            </a:r>
            <a:endPar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a:p>
            <a:pPr marL="0" marR="0" lvl="1" indent="0" algn="l" defTabSz="355600" rtl="0" eaLnBrk="1" fontAlgn="auto" latinLnBrk="0" hangingPunct="1">
              <a:lnSpc>
                <a:spcPct val="100000"/>
              </a:lnSpc>
              <a:spcBef>
                <a:spcPts val="0"/>
              </a:spcBef>
              <a:spcAft>
                <a:spcPts val="0"/>
              </a:spcAft>
              <a:buClrTx/>
              <a:buSzTx/>
              <a:buFontTx/>
              <a:buNone/>
              <a:tabLst>
                <a:tab pos="355600" algn="l"/>
              </a:tabLst>
              <a:defRPr/>
            </a:pP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risk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of</a:t>
            </a: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tachyfylaxis</a:t>
            </a: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repeated</a:t>
            </a: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admin.</a:t>
            </a:r>
          </a:p>
          <a:p>
            <a:pPr marL="355600" marR="0" lvl="1" indent="-355600" algn="l" defTabSz="355600" rtl="0" eaLnBrk="1" fontAlgn="auto" latinLnBrk="0" hangingPunct="1">
              <a:lnSpc>
                <a:spcPct val="100000"/>
              </a:lnSpc>
              <a:spcBef>
                <a:spcPts val="0"/>
              </a:spcBef>
              <a:spcAft>
                <a:spcPts val="0"/>
              </a:spcAft>
              <a:buClrTx/>
              <a:buSzTx/>
              <a:buFont typeface="Wingdings" panose="05000000000000000000" pitchFamily="2" charset="2"/>
              <a:buChar char="§"/>
              <a:tabLst>
                <a:tab pos="355600" algn="l"/>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ISOSORBID DINITRATE </a:t>
            </a:r>
            <a:r>
              <a:rPr kumimoji="0" lang="cs-CZ" sz="24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(ISDN)</a:t>
            </a:r>
            <a:r>
              <a:rPr kumimoji="0" lang="cs-CZ"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endParaRPr kumimoji="0" lang="cs-CZ" sz="2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a:p>
            <a:pPr marL="0" lvl="1" defTabSz="355600">
              <a:tabLst>
                <a:tab pos="355600" algn="l"/>
              </a:tabLst>
              <a:defRPr/>
            </a:pPr>
            <a:r>
              <a:rPr kumimoji="0" lang="cs-CZ"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active</a:t>
            </a: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metabolite ISMN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with</a:t>
            </a:r>
            <a:r>
              <a:rPr kumimoji="0" lang="cs-CZ"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longer</a:t>
            </a:r>
            <a:r>
              <a:rPr lang="cs-CZ" sz="2200" dirty="0">
                <a:solidFill>
                  <a:srgbClr val="FFFFFF"/>
                </a:solidFill>
                <a:effectLst>
                  <a:outerShdw blurRad="38100" dist="38100" dir="2700000" algn="tl">
                    <a:srgbClr val="000000">
                      <a:alpha val="43137"/>
                    </a:srgbClr>
                  </a:outerShdw>
                </a:effectLst>
                <a:latin typeface="Calibri" panose="020F0502020204030204" pitchFamily="34" charset="0"/>
                <a:cs typeface="Arial" pitchFamily="34" charset="0"/>
              </a:rPr>
              <a:t> t</a:t>
            </a:r>
            <a:r>
              <a:rPr lang="cs-CZ" sz="2200" baseline="-25000" dirty="0">
                <a:solidFill>
                  <a:srgbClr val="FFFFFF"/>
                </a:solidFill>
                <a:effectLst>
                  <a:outerShdw blurRad="38100" dist="38100" dir="2700000" algn="tl">
                    <a:srgbClr val="000000">
                      <a:alpha val="43137"/>
                    </a:srgbClr>
                  </a:outerShdw>
                </a:effectLst>
                <a:latin typeface="Calibri" panose="020F0502020204030204" pitchFamily="34" charset="0"/>
                <a:cs typeface="Arial" pitchFamily="34" charset="0"/>
              </a:rPr>
              <a:t>1/2</a:t>
            </a:r>
            <a:endParaRPr kumimoji="0" lang="cs-CZ" alt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Obdélník 4"/>
          <p:cNvSpPr/>
          <p:nvPr/>
        </p:nvSpPr>
        <p:spPr>
          <a:xfrm>
            <a:off x="316881" y="519329"/>
            <a:ext cx="1532239" cy="64633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1" i="0" u="sng" strike="noStrike" kern="1200" cap="none" spc="0" normalizeH="0" baseline="0" noProof="0" dirty="0" err="1">
                <a:ln>
                  <a:noFill/>
                </a:ln>
                <a:solidFill>
                  <a:srgbClr val="00FFFF"/>
                </a:solidFill>
                <a:effectLst/>
                <a:uLnTx/>
                <a:uFillTx/>
                <a:latin typeface="Calibri" panose="020F0502020204030204" pitchFamily="34" charset="0"/>
                <a:ea typeface="+mn-ea"/>
                <a:cs typeface="Calibri" panose="020F0502020204030204" pitchFamily="34" charset="0"/>
              </a:rPr>
              <a:t>Drugs</a:t>
            </a:r>
            <a:endParaRPr kumimoji="0" lang="cs-CZ" sz="3600" b="1" i="0" u="sng"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endParaRPr>
          </a:p>
        </p:txBody>
      </p:sp>
      <p:sp>
        <p:nvSpPr>
          <p:cNvPr id="2" name="TextovéPole 1"/>
          <p:cNvSpPr txBox="1"/>
          <p:nvPr/>
        </p:nvSpPr>
        <p:spPr>
          <a:xfrm>
            <a:off x="1709514" y="655293"/>
            <a:ext cx="3625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Short-acting</a:t>
            </a:r>
            <a:endPar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4" name="Obdélník 3"/>
          <p:cNvSpPr/>
          <p:nvPr/>
        </p:nvSpPr>
        <p:spPr>
          <a:xfrm>
            <a:off x="186252" y="4563743"/>
            <a:ext cx="8704613" cy="1292662"/>
          </a:xfrm>
          <a:prstGeom prst="rect">
            <a:avLst/>
          </a:prstGeom>
          <a:solidFill>
            <a:schemeClr val="accent3">
              <a:lumMod val="10000"/>
            </a:schemeClr>
          </a:solidFill>
        </p:spPr>
        <p:txBody>
          <a:bodyPr wrap="square">
            <a:spAutoFit/>
          </a:bodyPr>
          <a:lstStyle/>
          <a:p>
            <a:pPr marL="8255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rgbClr val="00FFFF"/>
                </a:solidFill>
                <a:effectLst/>
                <a:uLnTx/>
                <a:uFillTx/>
                <a:latin typeface="Calibri" panose="020F0502020204030204" pitchFamily="34" charset="0"/>
                <a:ea typeface="+mn-ea"/>
                <a:cs typeface="+mn-cs"/>
              </a:rPr>
              <a:t>ADMINISTRATION</a:t>
            </a:r>
          </a:p>
          <a:p>
            <a:pPr marL="8255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SUBLINGUAL / </a:t>
            </a:r>
            <a:r>
              <a:rPr lang="cs-CZ" sz="2400" b="1" dirty="0" err="1">
                <a:solidFill>
                  <a:srgbClr val="FFFF00"/>
                </a:solidFill>
                <a:latin typeface="Calibri" panose="020F0502020204030204" pitchFamily="34" charset="0"/>
              </a:rPr>
              <a:t>i.v</a:t>
            </a:r>
            <a:r>
              <a:rPr lang="cs-CZ" sz="2400" b="1" dirty="0">
                <a:solidFill>
                  <a:srgbClr val="FFFF00"/>
                </a:solidFill>
                <a:latin typeface="Calibri" panose="020F0502020204030204" pitchFamily="34" charset="0"/>
              </a:rPr>
              <a:t>.</a:t>
            </a:r>
            <a:r>
              <a:rPr kumimoji="0" 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 INHALATION</a:t>
            </a:r>
          </a:p>
          <a:p>
            <a:pPr marL="82550" marR="0" lvl="1"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Arial" pitchFamily="34" charset="0"/>
              </a:rPr>
              <a:t>Short</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itchFamily="34" charset="0"/>
              </a:rPr>
              <a:t> –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Arial" pitchFamily="34" charset="0"/>
              </a:rPr>
              <a:t>acting</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itchFamily="34" charset="0"/>
              </a:rPr>
              <a:t> (15-30 min)</a:t>
            </a:r>
            <a:endPar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 name="Obdélník 5"/>
          <p:cNvSpPr/>
          <p:nvPr/>
        </p:nvSpPr>
        <p:spPr>
          <a:xfrm>
            <a:off x="5951880" y="2486565"/>
            <a:ext cx="2669000" cy="461665"/>
          </a:xfrm>
          <a:prstGeom prst="rect">
            <a:avLst/>
          </a:prstGeom>
          <a:solidFill>
            <a:schemeClr val="accent3">
              <a:lumMod val="25000"/>
            </a:schemeClr>
          </a:solidFill>
          <a:ln>
            <a:solidFill>
              <a:srgbClr val="FFFF00"/>
            </a:solidFill>
          </a:ln>
        </p:spPr>
        <p:txBody>
          <a:bodyPr wrap="non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Unstable</a:t>
            </a:r>
            <a:r>
              <a:rPr kumimoji="0" lang="cs-CZ"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angina </a:t>
            </a:r>
            <a:r>
              <a:rPr kumimoji="0" 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i.v</a:t>
            </a:r>
            <a:r>
              <a:rPr kumimoji="0" lang="cs-CZ"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a:t>
            </a:r>
          </a:p>
        </p:txBody>
      </p:sp>
      <p:sp>
        <p:nvSpPr>
          <p:cNvPr id="9" name="Obdélník 8"/>
          <p:cNvSpPr/>
          <p:nvPr/>
        </p:nvSpPr>
        <p:spPr>
          <a:xfrm>
            <a:off x="5951880" y="239795"/>
            <a:ext cx="2669000" cy="64633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1" i="0" u="sng"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INDICATION</a:t>
            </a:r>
          </a:p>
        </p:txBody>
      </p:sp>
      <p:sp>
        <p:nvSpPr>
          <p:cNvPr id="10" name="Obdélník 9"/>
          <p:cNvSpPr/>
          <p:nvPr/>
        </p:nvSpPr>
        <p:spPr>
          <a:xfrm>
            <a:off x="5951880" y="1037404"/>
            <a:ext cx="2669000" cy="1200329"/>
          </a:xfrm>
          <a:prstGeom prst="rect">
            <a:avLst/>
          </a:prstGeom>
          <a:solidFill>
            <a:schemeClr val="accent3">
              <a:lumMod val="25000"/>
            </a:schemeClr>
          </a:solidFill>
          <a:ln>
            <a:solidFill>
              <a:srgbClr val="FFFF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Treatment</a:t>
            </a:r>
            <a:r>
              <a:rPr kumimoji="0" lang="cs-CZ"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of</a:t>
            </a:r>
            <a:r>
              <a:rPr kumimoji="0" lang="cs-CZ"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stenokardias</a:t>
            </a:r>
            <a:r>
              <a:rPr kumimoji="0" lang="cs-CZ"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r>
              <a:rPr kumimoji="0" lang="cs-CZ" sz="2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sublingual</a:t>
            </a:r>
            <a:r>
              <a:rPr kumimoji="0" lang="cs-CZ"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a:t>
            </a:r>
            <a:endParaRPr kumimoji="0" lang="cs-CZ"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2" name="Obdélník 11">
            <a:extLst>
              <a:ext uri="{FF2B5EF4-FFF2-40B4-BE49-F238E27FC236}">
                <a16:creationId xmlns:a16="http://schemas.microsoft.com/office/drawing/2014/main" id="{FD1F6D58-EDE9-4A7C-A98B-6451766C20CF}"/>
              </a:ext>
            </a:extLst>
          </p:cNvPr>
          <p:cNvSpPr/>
          <p:nvPr/>
        </p:nvSpPr>
        <p:spPr>
          <a:xfrm>
            <a:off x="5979047" y="3113396"/>
            <a:ext cx="2669000" cy="1768176"/>
          </a:xfrm>
          <a:prstGeom prst="rect">
            <a:avLst/>
          </a:prstGeom>
          <a:solidFill>
            <a:schemeClr val="accent3">
              <a:lumMod val="25000"/>
            </a:schemeClr>
          </a:solidFill>
          <a:ln>
            <a:solidFill>
              <a:srgbClr val="FFFF00"/>
            </a:solidFill>
          </a:ln>
        </p:spPr>
        <p:txBody>
          <a:bodyPr wrap="square">
            <a:spAutoFit/>
          </a:bodyPr>
          <a:lstStyle/>
          <a:p>
            <a:pPr marL="0" marR="0" lvl="1" indent="0" algn="l" defTabSz="914400" rtl="0" eaLnBrk="1" fontAlgn="auto" latinLnBrk="0" hangingPunct="1">
              <a:lnSpc>
                <a:spcPct val="110000"/>
              </a:lnSpc>
              <a:spcBef>
                <a:spcPts val="0"/>
              </a:spcBef>
              <a:spcAft>
                <a:spcPts val="0"/>
              </a:spcAft>
              <a:buClrTx/>
              <a:buSzTx/>
              <a:buFontTx/>
              <a:buNone/>
              <a:tabLst/>
              <a:defRPr/>
            </a:pPr>
            <a:r>
              <a:rPr kumimoji="0" lang="cs-CZ" altLang="cs-CZ"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t>
            </a:r>
            <a:r>
              <a:rPr kumimoji="0" lang="cs-CZ" altLang="cs-CZ" sz="20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i.v</a:t>
            </a:r>
            <a:r>
              <a:rPr kumimoji="0" lang="cs-CZ" altLang="cs-CZ"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altLang="cs-CZ" sz="20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infusion</a:t>
            </a:r>
            <a:r>
              <a:rPr kumimoji="0" lang="cs-CZ" altLang="cs-CZ"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altLang="cs-CZ" sz="20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higher</a:t>
            </a:r>
            <a:r>
              <a:rPr kumimoji="0" lang="cs-CZ" altLang="cs-CZ" sz="2000" b="0" i="0" u="none" strike="noStrike" kern="1200" cap="none" spc="0" normalizeH="0" noProof="0" dirty="0">
                <a:ln>
                  <a:noFill/>
                </a:ln>
                <a:solidFill>
                  <a:srgbClr val="FFFF00"/>
                </a:solidFill>
                <a:effectLst/>
                <a:uLnTx/>
                <a:uFillTx/>
                <a:latin typeface="Calibri" panose="020F0502020204030204" pitchFamily="34" charset="0"/>
                <a:ea typeface="+mn-ea"/>
                <a:cs typeface="+mn-cs"/>
              </a:rPr>
              <a:t> </a:t>
            </a:r>
            <a:r>
              <a:rPr kumimoji="0" lang="cs-CZ" altLang="cs-CZ" sz="2000" b="0" i="0" u="none" strike="noStrike" kern="1200" cap="none" spc="0" normalizeH="0" noProof="0" dirty="0" err="1">
                <a:ln>
                  <a:noFill/>
                </a:ln>
                <a:solidFill>
                  <a:srgbClr val="FFFF00"/>
                </a:solidFill>
                <a:effectLst/>
                <a:uLnTx/>
                <a:uFillTx/>
                <a:latin typeface="Calibri" panose="020F0502020204030204" pitchFamily="34" charset="0"/>
                <a:ea typeface="+mn-ea"/>
                <a:cs typeface="+mn-cs"/>
              </a:rPr>
              <a:t>doses</a:t>
            </a:r>
            <a:r>
              <a:rPr kumimoji="0" lang="cs-CZ" altLang="cs-CZ" sz="2000" b="0" i="0" u="none" strike="noStrike" kern="1200" cap="none" spc="0" normalizeH="0" noProof="0" dirty="0">
                <a:ln>
                  <a:noFill/>
                </a:ln>
                <a:solidFill>
                  <a:srgbClr val="FFFF00"/>
                </a:solidFill>
                <a:effectLst/>
                <a:uLnTx/>
                <a:uFillTx/>
                <a:latin typeface="Calibri" panose="020F0502020204030204" pitchFamily="34" charset="0"/>
                <a:ea typeface="+mn-ea"/>
                <a:cs typeface="+mn-cs"/>
              </a:rPr>
              <a:t> lead to </a:t>
            </a:r>
            <a:r>
              <a:rPr kumimoji="0" lang="cs-CZ" altLang="cs-CZ" sz="2000" b="0" i="0" u="none" strike="noStrike" kern="1200" cap="none" spc="0" normalizeH="0" noProof="0" dirty="0" err="1">
                <a:ln>
                  <a:noFill/>
                </a:ln>
                <a:solidFill>
                  <a:srgbClr val="FFFF00"/>
                </a:solidFill>
                <a:effectLst/>
                <a:uLnTx/>
                <a:uFillTx/>
                <a:latin typeface="Calibri" panose="020F0502020204030204" pitchFamily="34" charset="0"/>
                <a:ea typeface="+mn-ea"/>
                <a:cs typeface="+mn-cs"/>
              </a:rPr>
              <a:t>hypotension</a:t>
            </a:r>
            <a:r>
              <a:rPr kumimoji="0" lang="cs-CZ" altLang="cs-CZ" sz="20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p>
          <a:p>
            <a:pPr marL="0" marR="0" lvl="1" indent="0" algn="l" defTabSz="914400" rtl="0" eaLnBrk="1" fontAlgn="auto" latinLnBrk="0" hangingPunct="1">
              <a:lnSpc>
                <a:spcPct val="110000"/>
              </a:lnSpc>
              <a:spcBef>
                <a:spcPts val="0"/>
              </a:spcBef>
              <a:spcAft>
                <a:spcPts val="0"/>
              </a:spcAft>
              <a:buClrTx/>
              <a:buSzTx/>
              <a:buFontTx/>
              <a:buNone/>
              <a:tabLst/>
              <a:defRPr/>
            </a:pPr>
            <a:r>
              <a:rPr kumimoji="0" lang="cs-CZ" altLang="cs-CZ" sz="20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Acute</a:t>
            </a:r>
            <a:r>
              <a:rPr kumimoji="0" lang="cs-CZ" altLang="cs-CZ" sz="2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altLang="cs-CZ" sz="20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heart</a:t>
            </a:r>
            <a:r>
              <a:rPr kumimoji="0" lang="cs-CZ" altLang="cs-CZ" sz="2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altLang="cs-CZ" sz="20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failure</a:t>
            </a:r>
            <a:r>
              <a:rPr lang="cs-CZ" altLang="cs-CZ" sz="2000" b="1" dirty="0">
                <a:solidFill>
                  <a:srgbClr val="FFFF00"/>
                </a:solidFill>
                <a:latin typeface="Calibri" panose="020F0502020204030204" pitchFamily="34" charset="0"/>
              </a:rPr>
              <a:t>, HT </a:t>
            </a:r>
            <a:r>
              <a:rPr lang="cs-CZ" altLang="cs-CZ" sz="2000" b="1" dirty="0" err="1">
                <a:solidFill>
                  <a:srgbClr val="FFFF00"/>
                </a:solidFill>
                <a:latin typeface="Calibri" panose="020F0502020204030204" pitchFamily="34" charset="0"/>
              </a:rPr>
              <a:t>crisis</a:t>
            </a:r>
            <a:r>
              <a:rPr lang="cs-CZ" altLang="cs-CZ" sz="2000" b="1" dirty="0">
                <a:solidFill>
                  <a:srgbClr val="FFFF00"/>
                </a:solidFill>
                <a:latin typeface="Calibri" panose="020F0502020204030204" pitchFamily="34" charset="0"/>
              </a:rPr>
              <a:t>, </a:t>
            </a:r>
            <a:r>
              <a:rPr lang="cs-CZ" altLang="cs-CZ" sz="2000" b="1" dirty="0" err="1">
                <a:solidFill>
                  <a:srgbClr val="FFFF00"/>
                </a:solidFill>
                <a:latin typeface="Calibri" panose="020F0502020204030204" pitchFamily="34" charset="0"/>
              </a:rPr>
              <a:t>aortal</a:t>
            </a:r>
            <a:r>
              <a:rPr lang="cs-CZ" altLang="cs-CZ" sz="2000" b="1" dirty="0">
                <a:solidFill>
                  <a:srgbClr val="FFFF00"/>
                </a:solidFill>
                <a:latin typeface="Calibri" panose="020F0502020204030204" pitchFamily="34" charset="0"/>
              </a:rPr>
              <a:t> </a:t>
            </a:r>
            <a:r>
              <a:rPr kumimoji="0" lang="cs-CZ" altLang="cs-CZ" sz="20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aneurysm</a:t>
            </a:r>
            <a:r>
              <a:rPr kumimoji="0" lang="cs-CZ" altLang="cs-CZ" sz="2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p>
        </p:txBody>
      </p:sp>
    </p:spTree>
    <p:custDataLst>
      <p:tags r:id="rId1"/>
    </p:custDataLst>
    <p:extLst>
      <p:ext uri="{BB962C8B-B14F-4D97-AF65-F5344CB8AC3E}">
        <p14:creationId xmlns:p14="http://schemas.microsoft.com/office/powerpoint/2010/main" val="8212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316881" y="1258894"/>
            <a:ext cx="5585154" cy="3389839"/>
          </a:xfrm>
          <a:prstGeom prst="rect">
            <a:avLst/>
          </a:prstGeom>
          <a:ln>
            <a:solidFill>
              <a:schemeClr val="tx1"/>
            </a:solidFill>
          </a:ln>
        </p:spPr>
        <p:txBody>
          <a:bodyPr wrap="square">
            <a:spAutoFit/>
          </a:bodyPr>
          <a:lstStyle/>
          <a:p>
            <a:pPr marL="355600" marR="0" lvl="1" indent="-35560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tab pos="273050" algn="l"/>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ISOSORBID 5-MONONITRÁT </a:t>
            </a:r>
            <a:r>
              <a:rPr kumimoji="0" lang="cs-CZ" sz="24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(ISMN) </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a:t>
            </a:r>
            <a:r>
              <a:rPr kumimoji="0" lang="cs-CZ" altLang="cs-CZ" sz="2400" b="0" i="0" u="none" strike="noStrike" kern="1200" cap="none" spc="0" normalizeH="0" baseline="-25000" noProof="0" dirty="0">
                <a:ln>
                  <a:noFill/>
                </a:ln>
                <a:solidFill>
                  <a:srgbClr val="FFFFFF"/>
                </a:solidFill>
                <a:effectLst/>
                <a:uLnTx/>
                <a:uFillTx/>
                <a:latin typeface="Calibri" panose="020F0502020204030204" pitchFamily="34" charset="0"/>
                <a:ea typeface="+mn-ea"/>
                <a:cs typeface="+mn-cs"/>
              </a:rPr>
              <a:t>1/2</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5 hod.)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metabolised</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more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slowly</a:t>
            </a:r>
            <a:endPar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355600" marR="0" lvl="1" indent="-35560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tab pos="273050" algn="l"/>
              </a:tabLst>
              <a:defRPr/>
            </a:pPr>
            <a:r>
              <a:rPr lang="cs-CZ" sz="2400" dirty="0" err="1">
                <a:solidFill>
                  <a:srgbClr val="FFFFFF"/>
                </a:solidFill>
                <a:latin typeface="Calibri" panose="020F0502020204030204" pitchFamily="34" charset="0"/>
              </a:rPr>
              <a:t>Taken</a:t>
            </a:r>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twice</a:t>
            </a:r>
            <a:r>
              <a:rPr lang="cs-CZ" sz="2400" dirty="0">
                <a:solidFill>
                  <a:srgbClr val="FFFFFF"/>
                </a:solidFill>
                <a:latin typeface="Calibri" panose="020F0502020204030204" pitchFamily="34" charset="0"/>
              </a:rPr>
              <a:t> a </a:t>
            </a:r>
            <a:r>
              <a:rPr lang="cs-CZ" sz="2400" dirty="0" err="1">
                <a:solidFill>
                  <a:srgbClr val="FFFFFF"/>
                </a:solidFill>
                <a:latin typeface="Calibri" panose="020F0502020204030204" pitchFamily="34" charset="0"/>
              </a:rPr>
              <a:t>day</a:t>
            </a:r>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for</a:t>
            </a:r>
            <a:r>
              <a:rPr lang="cs-CZ" sz="2400" dirty="0">
                <a:solidFill>
                  <a:srgbClr val="FFFFFF"/>
                </a:solidFill>
                <a:latin typeface="Calibri" panose="020F0502020204030204" pitchFamily="34" charset="0"/>
              </a:rPr>
              <a:t> </a:t>
            </a:r>
            <a:r>
              <a:rPr lang="cs-CZ" sz="2400" dirty="0" err="1">
                <a:solidFill>
                  <a:srgbClr val="FFFFFF"/>
                </a:solidFill>
                <a:latin typeface="Calibri" panose="020F0502020204030204" pitchFamily="34" charset="0"/>
              </a:rPr>
              <a:t>prophylaxy</a:t>
            </a:r>
            <a:r>
              <a:rPr lang="cs-CZ" sz="2400" dirty="0">
                <a:solidFill>
                  <a:srgbClr val="FFFFFF"/>
                </a:solidFill>
                <a:latin typeface="Calibri" panose="020F0502020204030204" pitchFamily="34" charset="0"/>
              </a:rPr>
              <a:t> – </a:t>
            </a:r>
            <a:r>
              <a:rPr lang="cs-CZ" sz="2400" dirty="0" err="1">
                <a:solidFill>
                  <a:srgbClr val="FFFFFF"/>
                </a:solidFill>
                <a:latin typeface="Calibri" panose="020F0502020204030204" pitchFamily="34" charset="0"/>
              </a:rPr>
              <a:t>morning</a:t>
            </a:r>
            <a:r>
              <a:rPr lang="cs-CZ" sz="2400" dirty="0">
                <a:solidFill>
                  <a:srgbClr val="FFFFFF"/>
                </a:solidFill>
                <a:latin typeface="Calibri" panose="020F0502020204030204" pitchFamily="34" charset="0"/>
              </a:rPr>
              <a:t> and lunch, </a:t>
            </a:r>
            <a:r>
              <a:rPr lang="cs-CZ" sz="2400" dirty="0" err="1">
                <a:solidFill>
                  <a:srgbClr val="FFFFFF"/>
                </a:solidFill>
                <a:latin typeface="Calibri" panose="020F0502020204030204" pitchFamily="34" charset="0"/>
              </a:rPr>
              <a:t>nitrate</a:t>
            </a:r>
            <a:r>
              <a:rPr lang="cs-CZ" sz="2400" dirty="0">
                <a:solidFill>
                  <a:srgbClr val="FFFFFF"/>
                </a:solidFill>
                <a:latin typeface="Calibri" panose="020F0502020204030204" pitchFamily="34" charset="0"/>
              </a:rPr>
              <a:t>-free period to </a:t>
            </a:r>
            <a:r>
              <a:rPr lang="cs-CZ" sz="2400" dirty="0" err="1">
                <a:solidFill>
                  <a:srgbClr val="FFFFFF"/>
                </a:solidFill>
                <a:latin typeface="Calibri" panose="020F0502020204030204" pitchFamily="34" charset="0"/>
              </a:rPr>
              <a:t>avoid</a:t>
            </a:r>
            <a:r>
              <a:rPr lang="cs-CZ" sz="2400" dirty="0">
                <a:solidFill>
                  <a:srgbClr val="FFFFFF"/>
                </a:solidFill>
                <a:latin typeface="Calibri" panose="020F0502020204030204" pitchFamily="34" charset="0"/>
              </a:rPr>
              <a:t> tolerance</a:t>
            </a:r>
            <a:endParaRPr kumimoji="0" lang="cs-CZ"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a:p>
            <a:pPr marL="273050" marR="0" lvl="1" indent="-2730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tab pos="273050" algn="l"/>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MOLSIDOMIN </a:t>
            </a:r>
            <a:endParaRPr kumimoji="0" lang="cs-CZ"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a:p>
            <a:pPr marL="0" marR="0" lvl="1" indent="0" algn="l" defTabSz="914400" rtl="0" eaLnBrk="1" fontAlgn="auto" latinLnBrk="0" hangingPunct="1">
              <a:lnSpc>
                <a:spcPct val="110000"/>
              </a:lnSpc>
              <a:spcBef>
                <a:spcPts val="0"/>
              </a:spcBef>
              <a:spcAft>
                <a:spcPts val="0"/>
              </a:spcAft>
              <a:buClrTx/>
              <a:buSzTx/>
              <a:buFontTx/>
              <a:buNone/>
              <a:tabLst>
                <a:tab pos="273050" algn="l"/>
              </a:tabLst>
              <a:defRPr/>
            </a:pPr>
            <a:r>
              <a:rPr kumimoji="0" lang="cs-CZ"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endParaRPr kumimoji="0" lang="cs-CZ" sz="24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a:p>
            <a:pPr marL="0" marR="0" lvl="1" indent="0" algn="l" defTabSz="914400" rtl="0" eaLnBrk="1" fontAlgn="auto" latinLnBrk="0" hangingPunct="1">
              <a:lnSpc>
                <a:spcPct val="110000"/>
              </a:lnSpc>
              <a:spcBef>
                <a:spcPts val="0"/>
              </a:spcBef>
              <a:spcAft>
                <a:spcPts val="0"/>
              </a:spcAft>
              <a:buClrTx/>
              <a:buSzTx/>
              <a:buFontTx/>
              <a:buNone/>
              <a:tabLst>
                <a:tab pos="273050" algn="l"/>
              </a:tabLst>
              <a:defRPr/>
            </a:pPr>
            <a:r>
              <a:rPr kumimoji="0" lang="cs-CZ"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	</a:t>
            </a:r>
            <a:endParaRPr kumimoji="0" lang="cs-CZ"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endParaRPr>
          </a:p>
        </p:txBody>
      </p:sp>
      <p:sp>
        <p:nvSpPr>
          <p:cNvPr id="9" name="Obdélník 8"/>
          <p:cNvSpPr/>
          <p:nvPr/>
        </p:nvSpPr>
        <p:spPr>
          <a:xfrm>
            <a:off x="316881" y="519329"/>
            <a:ext cx="2415213" cy="64633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3600" b="1" u="sng" dirty="0">
                <a:solidFill>
                  <a:srgbClr val="00FFFF"/>
                </a:solidFill>
                <a:latin typeface="Calibri" panose="020F0502020204030204" pitchFamily="34" charset="0"/>
                <a:cs typeface="Calibri" panose="020F0502020204030204" pitchFamily="34" charset="0"/>
              </a:rPr>
              <a:t>DRUGS</a:t>
            </a:r>
            <a:endParaRPr kumimoji="0" lang="cs-CZ" sz="3600" b="1" i="0" u="sng"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endParaRPr>
          </a:p>
        </p:txBody>
      </p:sp>
      <p:sp>
        <p:nvSpPr>
          <p:cNvPr id="10" name="TextovéPole 9"/>
          <p:cNvSpPr txBox="1"/>
          <p:nvPr/>
        </p:nvSpPr>
        <p:spPr>
          <a:xfrm>
            <a:off x="2132406" y="611661"/>
            <a:ext cx="37696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Long-</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acting</a:t>
            </a:r>
            <a:endPar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11" name="Obdélník 10"/>
          <p:cNvSpPr/>
          <p:nvPr/>
        </p:nvSpPr>
        <p:spPr>
          <a:xfrm>
            <a:off x="6210923" y="1445206"/>
            <a:ext cx="2415213" cy="884538"/>
          </a:xfrm>
          <a:prstGeom prst="rect">
            <a:avLst/>
          </a:prstGeom>
          <a:solidFill>
            <a:schemeClr val="accent3">
              <a:lumMod val="25000"/>
            </a:schemeClr>
          </a:solidFill>
          <a:ln>
            <a:solidFill>
              <a:srgbClr val="FFFF00"/>
            </a:solidFill>
          </a:ln>
        </p:spPr>
        <p:txBody>
          <a:bodyPr wrap="square">
            <a:spAutoFit/>
          </a:bodyPr>
          <a:lstStyle/>
          <a:p>
            <a:pPr marL="0" marR="0" lvl="1" indent="0" algn="l" defTabSz="914400" rtl="0" eaLnBrk="1" fontAlgn="auto" latinLnBrk="0" hangingPunct="1">
              <a:lnSpc>
                <a:spcPct val="110000"/>
              </a:lnSpc>
              <a:spcBef>
                <a:spcPts val="0"/>
              </a:spcBef>
              <a:spcAft>
                <a:spcPts val="0"/>
              </a:spcAft>
              <a:buClrTx/>
              <a:buSzTx/>
              <a:buFontTx/>
              <a:buNone/>
              <a:tabLst>
                <a:tab pos="273050" algn="l"/>
              </a:tabLst>
              <a:defRPr/>
            </a:pPr>
            <a:r>
              <a:rPr kumimoji="0" lang="cs-CZ" altLang="cs-CZ" sz="24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Prophylaxy</a:t>
            </a:r>
            <a:r>
              <a:rPr kumimoji="0" lang="cs-CZ" alt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altLang="cs-CZ" sz="2400" b="1" i="0" u="none" strike="noStrike" kern="1200" cap="none" spc="0" normalizeH="0" noProof="0" dirty="0" err="1">
                <a:ln>
                  <a:noFill/>
                </a:ln>
                <a:solidFill>
                  <a:srgbClr val="FFFF00"/>
                </a:solidFill>
                <a:effectLst/>
                <a:uLnTx/>
                <a:uFillTx/>
                <a:latin typeface="Calibri" panose="020F0502020204030204" pitchFamily="34" charset="0"/>
                <a:ea typeface="+mn-ea"/>
                <a:cs typeface="+mn-cs"/>
              </a:rPr>
              <a:t>of</a:t>
            </a:r>
            <a:r>
              <a:rPr kumimoji="0" lang="cs-CZ" altLang="cs-CZ" sz="2400" b="1" i="0" u="none" strike="noStrike" kern="1200" cap="none" spc="0" normalizeH="0" noProof="0" dirty="0">
                <a:ln>
                  <a:noFill/>
                </a:ln>
                <a:solidFill>
                  <a:srgbClr val="FFFF00"/>
                </a:solidFill>
                <a:effectLst/>
                <a:uLnTx/>
                <a:uFillTx/>
                <a:latin typeface="Calibri" panose="020F0502020204030204" pitchFamily="34" charset="0"/>
                <a:ea typeface="+mn-ea"/>
                <a:cs typeface="+mn-cs"/>
              </a:rPr>
              <a:t> </a:t>
            </a:r>
            <a:r>
              <a:rPr lang="cs-CZ" altLang="cs-CZ" sz="2400" b="1" baseline="0" dirty="0" err="1">
                <a:solidFill>
                  <a:srgbClr val="FFFF00"/>
                </a:solidFill>
                <a:latin typeface="Calibri" panose="020F0502020204030204" pitchFamily="34" charset="0"/>
              </a:rPr>
              <a:t>Stable</a:t>
            </a:r>
            <a:r>
              <a:rPr lang="cs-CZ" altLang="cs-CZ" sz="2400" b="1" baseline="0" dirty="0">
                <a:solidFill>
                  <a:srgbClr val="FFFF00"/>
                </a:solidFill>
                <a:latin typeface="Calibri" panose="020F0502020204030204" pitchFamily="34" charset="0"/>
              </a:rPr>
              <a:t> angina</a:t>
            </a:r>
            <a:endParaRPr kumimoji="0" lang="cs-CZ" alt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2" name="Obdélník 11"/>
          <p:cNvSpPr/>
          <p:nvPr/>
        </p:nvSpPr>
        <p:spPr>
          <a:xfrm>
            <a:off x="6210924" y="549099"/>
            <a:ext cx="2616195" cy="64633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1" i="0" u="sng"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INDICATION</a:t>
            </a:r>
          </a:p>
        </p:txBody>
      </p:sp>
      <p:sp>
        <p:nvSpPr>
          <p:cNvPr id="15" name="Obdélník 14"/>
          <p:cNvSpPr/>
          <p:nvPr/>
        </p:nvSpPr>
        <p:spPr>
          <a:xfrm>
            <a:off x="316880" y="4741967"/>
            <a:ext cx="5894043" cy="954107"/>
          </a:xfrm>
          <a:prstGeom prst="rect">
            <a:avLst/>
          </a:prstGeom>
          <a:solidFill>
            <a:schemeClr val="accent3">
              <a:lumMod val="10000"/>
            </a:schemeClr>
          </a:solidFill>
        </p:spPr>
        <p:txBody>
          <a:bodyPr wrap="square">
            <a:spAutoFit/>
          </a:bodyPr>
          <a:lstStyle/>
          <a:p>
            <a:pPr marL="8255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rgbClr val="00FFFF"/>
                </a:solidFill>
                <a:effectLst/>
                <a:uLnTx/>
                <a:uFillTx/>
                <a:latin typeface="Calibri" panose="020F0502020204030204" pitchFamily="34" charset="0"/>
                <a:ea typeface="+mn-ea"/>
                <a:cs typeface="+mn-cs"/>
              </a:rPr>
              <a:t>ADMINISTRATION</a:t>
            </a:r>
          </a:p>
          <a:p>
            <a:pPr marL="82550" marR="0" lvl="0" indent="0" algn="l" defTabSz="914400" rtl="0" eaLnBrk="1" fontAlgn="auto" latinLnBrk="0" hangingPunct="1">
              <a:lnSpc>
                <a:spcPct val="100000"/>
              </a:lnSpc>
              <a:spcBef>
                <a:spcPts val="0"/>
              </a:spcBef>
              <a:spcAft>
                <a:spcPts val="0"/>
              </a:spcAft>
              <a:buClrTx/>
              <a:buSzTx/>
              <a:buFontTx/>
              <a:buNone/>
              <a:tabLst/>
              <a:defRPr/>
            </a:pPr>
            <a:r>
              <a:rPr lang="cs-CZ" sz="2400" b="1" dirty="0" err="1">
                <a:solidFill>
                  <a:srgbClr val="FFFF00"/>
                </a:solidFill>
                <a:latin typeface="Calibri" panose="020F0502020204030204" pitchFamily="34" charset="0"/>
              </a:rPr>
              <a:t>Orally</a:t>
            </a:r>
            <a:r>
              <a:rPr lang="cs-CZ" sz="2400" b="1" dirty="0">
                <a:solidFill>
                  <a:srgbClr val="FFFF00"/>
                </a:solidFill>
                <a:latin typeface="Calibri" panose="020F0502020204030204" pitchFamily="34" charset="0"/>
              </a:rPr>
              <a:t> </a:t>
            </a:r>
            <a:r>
              <a:rPr lang="cs-CZ" sz="2400" b="1" dirty="0" err="1">
                <a:solidFill>
                  <a:srgbClr val="FFFF00"/>
                </a:solidFill>
                <a:latin typeface="Calibri" panose="020F0502020204030204" pitchFamily="34" charset="0"/>
              </a:rPr>
              <a:t>swallowed</a:t>
            </a:r>
            <a:r>
              <a:rPr lang="cs-CZ" sz="2400" b="1" dirty="0">
                <a:solidFill>
                  <a:srgbClr val="FFFF00"/>
                </a:solidFill>
                <a:latin typeface="Calibri" panose="020F0502020204030204" pitchFamily="34" charset="0"/>
              </a:rPr>
              <a:t>, SR </a:t>
            </a:r>
            <a:r>
              <a:rPr lang="cs-CZ" sz="2400" b="1" dirty="0" err="1">
                <a:solidFill>
                  <a:srgbClr val="FFFF00"/>
                </a:solidFill>
                <a:latin typeface="Calibri" panose="020F0502020204030204" pitchFamily="34" charset="0"/>
              </a:rPr>
              <a:t>formulation</a:t>
            </a:r>
            <a:endParaRPr kumimoji="0" 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custDataLst>
      <p:tags r:id="rId1"/>
    </p:custDataLst>
    <p:extLst>
      <p:ext uri="{BB962C8B-B14F-4D97-AF65-F5344CB8AC3E}">
        <p14:creationId xmlns:p14="http://schemas.microsoft.com/office/powerpoint/2010/main" val="40686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0603" y="4942165"/>
            <a:ext cx="7713999"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cs-CZ" altLang="cs-CZ" sz="2400" dirty="0" err="1">
                <a:solidFill>
                  <a:srgbClr val="FFFFFF"/>
                </a:solidFill>
                <a:latin typeface="Calibri" panose="020F0502020204030204" pitchFamily="34" charset="0"/>
                <a:cs typeface="Calibri" panose="020F0502020204030204" pitchFamily="34" charset="0"/>
              </a:rPr>
              <a:t>Concomitant</a:t>
            </a:r>
            <a:r>
              <a:rPr lang="cs-CZ" altLang="cs-CZ" sz="2400" dirty="0">
                <a:solidFill>
                  <a:srgbClr val="FFFFFF"/>
                </a:solidFill>
                <a:latin typeface="Calibri" panose="020F0502020204030204" pitchFamily="34" charset="0"/>
                <a:cs typeface="Calibri" panose="020F0502020204030204" pitchFamily="34" charset="0"/>
              </a:rPr>
              <a:t> </a:t>
            </a:r>
            <a:r>
              <a:rPr lang="cs-CZ" altLang="cs-CZ" sz="2400" dirty="0" err="1">
                <a:solidFill>
                  <a:srgbClr val="FFFFFF"/>
                </a:solidFill>
                <a:latin typeface="Calibri" panose="020F0502020204030204" pitchFamily="34" charset="0"/>
                <a:cs typeface="Calibri" panose="020F0502020204030204" pitchFamily="34" charset="0"/>
              </a:rPr>
              <a:t>administration</a:t>
            </a:r>
            <a:r>
              <a:rPr lang="cs-CZ" altLang="cs-CZ" sz="2400" dirty="0">
                <a:solidFill>
                  <a:srgbClr val="FFFFFF"/>
                </a:solidFill>
                <a:latin typeface="Calibri" panose="020F0502020204030204" pitchFamily="34" charset="0"/>
                <a:cs typeface="Calibri" panose="020F0502020204030204" pitchFamily="34" charset="0"/>
              </a:rPr>
              <a:t> </a:t>
            </a:r>
            <a:r>
              <a:rPr lang="cs-CZ" altLang="cs-CZ" sz="2400" dirty="0" err="1">
                <a:solidFill>
                  <a:srgbClr val="FFFFFF"/>
                </a:solidFill>
                <a:latin typeface="Calibri" panose="020F0502020204030204" pitchFamily="34" charset="0"/>
                <a:cs typeface="Calibri" panose="020F0502020204030204" pitchFamily="34" charset="0"/>
              </a:rPr>
              <a:t>of</a:t>
            </a:r>
            <a:r>
              <a:rPr lang="cs-CZ" altLang="cs-CZ" sz="2400" dirty="0">
                <a:solidFill>
                  <a:srgbClr val="FFFFFF"/>
                </a:solidFill>
                <a:latin typeface="Calibri" panose="020F0502020204030204" pitchFamily="34" charset="0"/>
                <a:cs typeface="Calibri" panose="020F0502020204030204" pitchFamily="34" charset="0"/>
              </a:rPr>
              <a:t> </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PDE-V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inhibitors</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sildenafil</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p:txBody>
      </p:sp>
      <p:sp>
        <p:nvSpPr>
          <p:cNvPr id="7" name="TextovéPole 6"/>
          <p:cNvSpPr txBox="1"/>
          <p:nvPr/>
        </p:nvSpPr>
        <p:spPr>
          <a:xfrm>
            <a:off x="610603" y="4357390"/>
            <a:ext cx="42341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3200" b="1" u="sng" dirty="0">
                <a:solidFill>
                  <a:schemeClr val="accent1"/>
                </a:solidFill>
                <a:latin typeface="Calibri" panose="020F0502020204030204" pitchFamily="34" charset="0"/>
                <a:cs typeface="Calibri" panose="020F0502020204030204" pitchFamily="34" charset="0"/>
              </a:rPr>
              <a:t>C</a:t>
            </a: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ONTRAINDICATION</a:t>
            </a:r>
          </a:p>
        </p:txBody>
      </p:sp>
      <p:sp>
        <p:nvSpPr>
          <p:cNvPr id="12" name="Obdélník 11"/>
          <p:cNvSpPr/>
          <p:nvPr/>
        </p:nvSpPr>
        <p:spPr>
          <a:xfrm>
            <a:off x="655101" y="1622502"/>
            <a:ext cx="7669501" cy="23083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cs-CZ" altLang="cs-CZ" sz="2400" dirty="0" err="1">
                <a:solidFill>
                  <a:srgbClr val="FFFFFF"/>
                </a:solidFill>
                <a:latin typeface="Calibri" panose="020F0502020204030204" pitchFamily="34" charset="0"/>
                <a:cs typeface="Calibri" panose="020F0502020204030204" pitchFamily="34" charset="0"/>
              </a:rPr>
              <a:t>headache</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Ortostatic</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hypotension</a:t>
            </a:r>
            <a:endPar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Tachycardia</a:t>
            </a:r>
            <a:endPar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Flush</a:t>
            </a:r>
          </a:p>
          <a:p>
            <a:pPr marL="342900" lvl="0" indent="-342900">
              <a:buFont typeface="Wingdings" panose="05000000000000000000" pitchFamily="2" charset="2"/>
              <a:buChar char="§"/>
              <a:defRPr/>
            </a:pP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Long-</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acting</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nitrates</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tolerance,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short-acting</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alt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tachyphylaxis</a:t>
            </a:r>
            <a:r>
              <a:rPr kumimoji="0" lang="cs-CZ" alt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13" name="TextovéPole 12"/>
          <p:cNvSpPr txBox="1"/>
          <p:nvPr/>
        </p:nvSpPr>
        <p:spPr>
          <a:xfrm>
            <a:off x="610604" y="594636"/>
            <a:ext cx="37454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ADVERSE EFFECTS</a:t>
            </a:r>
          </a:p>
        </p:txBody>
      </p:sp>
      <p:sp>
        <p:nvSpPr>
          <p:cNvPr id="14" name="Obdélník 13"/>
          <p:cNvSpPr/>
          <p:nvPr/>
        </p:nvSpPr>
        <p:spPr>
          <a:xfrm>
            <a:off x="610603" y="1133244"/>
            <a:ext cx="374541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Usually</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well</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tolerated</a:t>
            </a:r>
            <a:endPar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19356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944862" y="2075511"/>
            <a:ext cx="6883097" cy="830997"/>
          </a:xfrm>
          <a:prstGeom prst="rect">
            <a:avLst/>
          </a:prstGeom>
          <a:solidFill>
            <a:schemeClr val="accent3">
              <a:lumMod val="25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4800" b="1" dirty="0">
                <a:solidFill>
                  <a:srgbClr val="FFFFFF"/>
                </a:solidFill>
                <a:latin typeface="Calibri" panose="020F0502020204030204" pitchFamily="34" charset="0"/>
                <a:cs typeface="Calibri" panose="020F0502020204030204" pitchFamily="34" charset="0"/>
              </a:rPr>
              <a:t>VASODILATATORS…</a:t>
            </a:r>
            <a:endParaRPr kumimoji="0" lang="cs-CZ"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8" name="Skupina 7"/>
          <p:cNvGrpSpPr/>
          <p:nvPr/>
        </p:nvGrpSpPr>
        <p:grpSpPr>
          <a:xfrm>
            <a:off x="440897" y="3836440"/>
            <a:ext cx="8560863" cy="2137718"/>
            <a:chOff x="440897" y="3836440"/>
            <a:chExt cx="8560863" cy="2137718"/>
          </a:xfrm>
        </p:grpSpPr>
        <p:sp>
          <p:nvSpPr>
            <p:cNvPr id="5" name="Obdélník 4"/>
            <p:cNvSpPr/>
            <p:nvPr/>
          </p:nvSpPr>
          <p:spPr>
            <a:xfrm>
              <a:off x="440897" y="3836440"/>
              <a:ext cx="8560863" cy="523220"/>
            </a:xfrm>
            <a:prstGeom prst="rect">
              <a:avLst/>
            </a:prstGeom>
            <a:noFill/>
            <a:ln>
              <a:noFill/>
            </a:ln>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cs-CZ" sz="28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Inhibitors</a:t>
              </a:r>
              <a:r>
                <a:rPr kumimoji="0" lang="cs-CZ"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of</a:t>
              </a:r>
              <a:r>
                <a:rPr kumimoji="0" lang="cs-CZ"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phosphodiesterase-5 </a:t>
              </a:r>
              <a:r>
                <a:rPr kumimoji="0" lang="cs-CZ" sz="2400"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(PDE-5-inhibitors)</a:t>
              </a:r>
              <a:endParaRPr kumimoji="0" lang="cs-CZ" sz="240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6" name="Obdélník 5"/>
            <p:cNvSpPr/>
            <p:nvPr/>
          </p:nvSpPr>
          <p:spPr>
            <a:xfrm>
              <a:off x="440897" y="4680951"/>
              <a:ext cx="8376556" cy="954107"/>
            </a:xfrm>
            <a:prstGeom prst="rect">
              <a:avLst/>
            </a:prstGeom>
            <a:noFill/>
            <a:ln>
              <a:noFill/>
            </a:ln>
          </p:spPr>
          <p:txBody>
            <a:bodyPr wrap="square">
              <a:spAutoFit/>
            </a:bodyPr>
            <a:lstStyle/>
            <a:p>
              <a:pPr marL="571500" lvl="0" indent="-571500">
                <a:buFont typeface="Wingdings" panose="05000000000000000000" pitchFamily="2" charset="2"/>
                <a:buChar char="v"/>
                <a:defRPr/>
              </a:pPr>
              <a:r>
                <a:rPr lang="cs-CZ" sz="2800" b="1" dirty="0">
                  <a:solidFill>
                    <a:srgbClr val="FFFF00"/>
                  </a:solidFill>
                  <a:latin typeface="Calibri" panose="020F0502020204030204" pitchFamily="34" charset="0"/>
                  <a:cs typeface="Calibri" panose="020F0502020204030204" pitchFamily="34" charset="0"/>
                </a:rPr>
                <a:t>Endothelin-1 receptor </a:t>
              </a:r>
              <a:r>
                <a:rPr lang="cs-CZ" sz="2800" b="1" dirty="0" err="1">
                  <a:solidFill>
                    <a:srgbClr val="FFFF00"/>
                  </a:solidFill>
                  <a:latin typeface="Calibri" panose="020F0502020204030204" pitchFamily="34" charset="0"/>
                  <a:cs typeface="Calibri" panose="020F0502020204030204" pitchFamily="34" charset="0"/>
                </a:rPr>
                <a:t>antagonists</a:t>
              </a:r>
              <a:endParaRPr lang="cs-CZ" sz="2800" b="1" dirty="0">
                <a:solidFill>
                  <a:srgbClr val="FFFF00"/>
                </a:solidFill>
                <a:latin typeface="Calibri" panose="020F0502020204030204" pitchFamily="34" charset="0"/>
                <a:cs typeface="Calibri" panose="020F0502020204030204" pitchFamily="34" charset="0"/>
              </a:endParaRPr>
            </a:p>
            <a:p>
              <a:pPr marR="0" lvl="0" algn="l" defTabSz="620713" rtl="0" eaLnBrk="1" fontAlgn="auto" latinLnBrk="0" hangingPunct="1">
                <a:lnSpc>
                  <a:spcPct val="100000"/>
                </a:lnSpc>
                <a:spcBef>
                  <a:spcPts val="0"/>
                </a:spcBef>
                <a:spcAft>
                  <a:spcPts val="0"/>
                </a:spcAft>
                <a:buClrTx/>
                <a:buSzTx/>
                <a:tabLst/>
                <a:defRPr/>
              </a:pPr>
              <a:r>
                <a:rPr lang="cs-CZ" sz="2800" b="1" dirty="0">
                  <a:solidFill>
                    <a:srgbClr val="FFFF00"/>
                  </a:solidFill>
                  <a:latin typeface="Calibri" panose="020F0502020204030204" pitchFamily="34" charset="0"/>
                  <a:cs typeface="Calibri" panose="020F0502020204030204" pitchFamily="34" charset="0"/>
                </a:rPr>
                <a:t>	</a:t>
              </a:r>
              <a:endParaRPr kumimoji="0" lang="cs-CZ" sz="240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7" name="Obdélník 6"/>
            <p:cNvSpPr/>
            <p:nvPr/>
          </p:nvSpPr>
          <p:spPr>
            <a:xfrm>
              <a:off x="440897" y="5450938"/>
              <a:ext cx="7178912" cy="523220"/>
            </a:xfrm>
            <a:prstGeom prst="rect">
              <a:avLst/>
            </a:prstGeom>
            <a:noFill/>
            <a:ln>
              <a:noFill/>
            </a:ln>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cs-CZ" sz="28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Syntetic</a:t>
              </a:r>
              <a:r>
                <a:rPr kumimoji="0" lang="cs-CZ" sz="28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analogs</a:t>
              </a:r>
              <a:r>
                <a:rPr kumimoji="0" lang="cs-CZ" sz="28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of</a:t>
              </a:r>
              <a:r>
                <a:rPr kumimoji="0" lang="cs-CZ" sz="28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prostacyclins</a:t>
              </a:r>
              <a:r>
                <a:rPr kumimoji="0" lang="cs-CZ" sz="28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p>
          </p:txBody>
        </p:sp>
      </p:grpSp>
    </p:spTree>
    <p:custDataLst>
      <p:tags r:id="rId1"/>
    </p:custDataLst>
    <p:extLst>
      <p:ext uri="{BB962C8B-B14F-4D97-AF65-F5344CB8AC3E}">
        <p14:creationId xmlns:p14="http://schemas.microsoft.com/office/powerpoint/2010/main" val="11091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3819" y="282667"/>
            <a:ext cx="8850060" cy="1138773"/>
          </a:xfrm>
          <a:prstGeom prst="rect">
            <a:avLst/>
          </a:prstGeom>
          <a:solidFill>
            <a:schemeClr val="accent3">
              <a:lumMod val="25000"/>
            </a:schemeClr>
          </a:solidFill>
          <a:ln>
            <a:solidFill>
              <a:srgbClr val="FFFF00"/>
            </a:solidFill>
          </a:ln>
        </p:spPr>
        <p:txBody>
          <a:bodyPr wrap="square">
            <a:spAutoFit/>
          </a:bodyPr>
          <a:lstStyle/>
          <a:p>
            <a:pPr marL="571500" lvl="0" indent="-571500">
              <a:buFont typeface="Wingdings" panose="05000000000000000000" pitchFamily="2" charset="2"/>
              <a:buChar char="v"/>
              <a:defRPr/>
            </a:pPr>
            <a:r>
              <a:rPr lang="cs-CZ" sz="3600" b="1" dirty="0" err="1">
                <a:solidFill>
                  <a:srgbClr val="FFFF00"/>
                </a:solidFill>
                <a:latin typeface="Calibri" panose="020F0502020204030204" pitchFamily="34" charset="0"/>
                <a:cs typeface="Calibri" panose="020F0502020204030204" pitchFamily="34" charset="0"/>
              </a:rPr>
              <a:t>Inhibitors</a:t>
            </a:r>
            <a:r>
              <a:rPr lang="cs-CZ" sz="3600" b="1" dirty="0">
                <a:solidFill>
                  <a:srgbClr val="FFFF00"/>
                </a:solidFill>
                <a:latin typeface="Calibri" panose="020F0502020204030204" pitchFamily="34" charset="0"/>
                <a:cs typeface="Calibri" panose="020F0502020204030204" pitchFamily="34" charset="0"/>
              </a:rPr>
              <a:t> </a:t>
            </a:r>
            <a:r>
              <a:rPr lang="cs-CZ" sz="3600" b="1" dirty="0" err="1">
                <a:solidFill>
                  <a:srgbClr val="FFFF00"/>
                </a:solidFill>
                <a:latin typeface="Calibri" panose="020F0502020204030204" pitchFamily="34" charset="0"/>
                <a:cs typeface="Calibri" panose="020F0502020204030204" pitchFamily="34" charset="0"/>
              </a:rPr>
              <a:t>of</a:t>
            </a:r>
            <a:r>
              <a:rPr lang="cs-CZ" sz="3600" b="1" dirty="0">
                <a:solidFill>
                  <a:srgbClr val="FFFF00"/>
                </a:solidFill>
                <a:latin typeface="Calibri" panose="020F0502020204030204" pitchFamily="34" charset="0"/>
                <a:cs typeface="Calibri" panose="020F0502020204030204" pitchFamily="34" charset="0"/>
              </a:rPr>
              <a:t> phosphodiesterase-5 </a:t>
            </a:r>
            <a:r>
              <a:rPr lang="cs-CZ" sz="3200" dirty="0">
                <a:solidFill>
                  <a:srgbClr val="FFFF00"/>
                </a:solidFill>
                <a:latin typeface="Calibri" panose="020F0502020204030204" pitchFamily="34" charset="0"/>
                <a:cs typeface="Calibri" panose="020F0502020204030204" pitchFamily="34" charset="0"/>
              </a:rPr>
              <a:t>(PDE-5-inhibitors</a:t>
            </a:r>
            <a:r>
              <a:rPr kumimoji="0" lang="cs-CZ" sz="3000"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a:t>
            </a:r>
            <a:endParaRPr kumimoji="0" lang="cs-CZ" sz="300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3" name="TextovéPole 2"/>
          <p:cNvSpPr txBox="1"/>
          <p:nvPr/>
        </p:nvSpPr>
        <p:spPr>
          <a:xfrm>
            <a:off x="293939" y="1421440"/>
            <a:ext cx="8569819"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MECHANISM OF ACTION</a:t>
            </a:r>
          </a:p>
          <a:p>
            <a:pPr>
              <a:defRPr/>
            </a:pPr>
            <a:endParaRPr kumimoji="0" lang="cs-CZ"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Specifically</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inhibit</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isoform</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5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of</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cGMP-dependent</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phosphodiesterase</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in </a:t>
            </a:r>
            <a:r>
              <a:rPr lang="cs-CZ" sz="2400" dirty="0">
                <a:latin typeface="Calibri" panose="020F0502020204030204" pitchFamily="34" charset="0"/>
                <a:cs typeface="Calibri" panose="020F0502020204030204" pitchFamily="34" charset="0"/>
              </a:rPr>
              <a:t>in </a:t>
            </a:r>
            <a:r>
              <a:rPr lang="cs-CZ" sz="2400" dirty="0" err="1">
                <a:latin typeface="Calibri" panose="020F0502020204030204" pitchFamily="34" charset="0"/>
                <a:cs typeface="Calibri" panose="020F0502020204030204" pitchFamily="34" charset="0"/>
              </a:rPr>
              <a:t>the</a:t>
            </a:r>
            <a:r>
              <a:rPr lang="cs-CZ" sz="2400" dirty="0">
                <a:latin typeface="Calibri" panose="020F0502020204030204" pitchFamily="34" charset="0"/>
                <a:cs typeface="Calibri" panose="020F0502020204030204" pitchFamily="34" charset="0"/>
              </a:rPr>
              <a:t> corpus </a:t>
            </a:r>
            <a:r>
              <a:rPr lang="cs-CZ" sz="2400" dirty="0" err="1">
                <a:latin typeface="Calibri" panose="020F0502020204030204" pitchFamily="34" charset="0"/>
                <a:cs typeface="Calibri" panose="020F0502020204030204" pitchFamily="34" charset="0"/>
              </a:rPr>
              <a:t>cavernosum</a:t>
            </a:r>
            <a:r>
              <a:rPr lang="cs-CZ" sz="2400" dirty="0">
                <a:latin typeface="Calibri" panose="020F0502020204030204" pitchFamily="34" charset="0"/>
                <a:cs typeface="Calibri" panose="020F0502020204030204" pitchFamily="34" charset="0"/>
              </a:rPr>
              <a:t> </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Wingdings" panose="05000000000000000000" pitchFamily="2" charset="2"/>
              </a:rPr>
              <a:t></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increased</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levels</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of</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cGMP</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producing</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smooth</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muscle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relaxation</a:t>
            </a:r>
            <a:r>
              <a:rPr lang="cs-CZ" sz="2400" dirty="0">
                <a:latin typeface="Calibri" panose="020F0502020204030204" pitchFamily="34" charset="0"/>
                <a:cs typeface="Calibri" panose="020F0502020204030204" pitchFamily="34" charset="0"/>
              </a:rPr>
              <a:t> in </a:t>
            </a:r>
            <a:r>
              <a:rPr lang="cs-CZ" sz="2400" dirty="0" err="1">
                <a:latin typeface="Calibri" panose="020F0502020204030204" pitchFamily="34" charset="0"/>
                <a:cs typeface="Calibri" panose="020F0502020204030204" pitchFamily="34" charset="0"/>
              </a:rPr>
              <a:t>the</a:t>
            </a:r>
            <a:r>
              <a:rPr lang="cs-CZ" sz="2400" dirty="0">
                <a:latin typeface="Calibri" panose="020F0502020204030204" pitchFamily="34" charset="0"/>
                <a:cs typeface="Calibri" panose="020F0502020204030204" pitchFamily="34" charset="0"/>
              </a:rPr>
              <a:t> corpus </a:t>
            </a:r>
            <a:r>
              <a:rPr lang="cs-CZ" sz="2400" dirty="0" err="1">
                <a:latin typeface="Calibri" panose="020F0502020204030204" pitchFamily="34" charset="0"/>
                <a:cs typeface="Calibri" panose="020F0502020204030204" pitchFamily="34" charset="0"/>
              </a:rPr>
              <a:t>cavernosum</a:t>
            </a:r>
            <a:r>
              <a:rPr lang="cs-CZ" sz="2400" dirty="0">
                <a:latin typeface="Calibri" panose="020F0502020204030204" pitchFamily="34" charset="0"/>
                <a:cs typeface="Calibri" panose="020F0502020204030204" pitchFamily="34" charset="0"/>
              </a:rPr>
              <a:t> and </a:t>
            </a:r>
            <a:r>
              <a:rPr lang="cs-CZ" sz="2400" dirty="0" err="1">
                <a:latin typeface="Calibri" panose="020F0502020204030204" pitchFamily="34" charset="0"/>
                <a:cs typeface="Calibri" panose="020F0502020204030204" pitchFamily="34" charset="0"/>
              </a:rPr>
              <a:t>allowing</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inflow</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of</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blood</a:t>
            </a:r>
            <a:endParaRPr lang="cs-CZ" sz="2400" dirty="0">
              <a:latin typeface="Calibri" panose="020F0502020204030204" pitchFamily="34" charset="0"/>
              <a:cs typeface="Calibri" panose="020F0502020204030204" pitchFamily="34" charset="0"/>
            </a:endParaRPr>
          </a:p>
          <a:p>
            <a:pPr>
              <a:defRPr/>
            </a:pPr>
            <a:endParaRPr kumimoji="0" lang="cs-CZ" sz="24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2" name="Obdélník 1"/>
          <p:cNvSpPr/>
          <p:nvPr/>
        </p:nvSpPr>
        <p:spPr>
          <a:xfrm>
            <a:off x="293939" y="3838090"/>
            <a:ext cx="6270147" cy="2431435"/>
          </a:xfrm>
          <a:prstGeom prst="rect">
            <a:avLst/>
          </a:prstGeom>
        </p:spPr>
        <p:txBody>
          <a:bodyPr wrap="square">
            <a:spAutoFit/>
          </a:bodyPr>
          <a:lstStyle/>
          <a:p>
            <a:pPr lvl="0">
              <a:defRPr/>
            </a:pPr>
            <a:r>
              <a:rPr lang="cs-CZ" sz="3200" b="1" u="sng" dirty="0">
                <a:solidFill>
                  <a:schemeClr val="accent1"/>
                </a:solidFill>
                <a:latin typeface="Calibri" panose="020F0502020204030204" pitchFamily="34" charset="0"/>
                <a:cs typeface="Calibri" panose="020F0502020204030204" pitchFamily="34" charset="0"/>
              </a:rPr>
              <a:t>CONTRAINDICATION </a:t>
            </a:r>
          </a:p>
          <a:p>
            <a:pPr marL="342900" lvl="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Arterial</a:t>
            </a:r>
            <a:r>
              <a:rPr lang="cs-CZ" sz="2400" dirty="0">
                <a:solidFill>
                  <a:srgbClr val="FFFFFF"/>
                </a:solidFill>
                <a:latin typeface="Calibri" panose="020F0502020204030204" pitchFamily="34" charset="0"/>
                <a:cs typeface="Calibri" panose="020F0502020204030204" pitchFamily="34" charset="0"/>
              </a:rPr>
              <a:t> and </a:t>
            </a:r>
            <a:r>
              <a:rPr lang="cs-CZ" sz="2400" dirty="0" err="1">
                <a:solidFill>
                  <a:srgbClr val="FFFFFF"/>
                </a:solidFill>
                <a:latin typeface="Calibri" panose="020F0502020204030204" pitchFamily="34" charset="0"/>
                <a:cs typeface="Calibri" panose="020F0502020204030204" pitchFamily="34" charset="0"/>
              </a:rPr>
              <a:t>orthostatic</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hypotension</a:t>
            </a:r>
            <a:endParaRPr lang="cs-CZ" sz="2400" dirty="0">
              <a:solidFill>
                <a:srgbClr val="FFFFFF"/>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Aortal</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stenosis</a:t>
            </a:r>
            <a:endParaRPr lang="cs-CZ" sz="2400" dirty="0">
              <a:solidFill>
                <a:srgbClr val="FFFFFF"/>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Hypertrofic</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cardiomyopathy</a:t>
            </a:r>
            <a:endParaRPr lang="cs-CZ" sz="2400" dirty="0">
              <a:solidFill>
                <a:srgbClr val="FFFFFF"/>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defRPr/>
            </a:pPr>
            <a:r>
              <a:rPr lang="cs-CZ" sz="2400" dirty="0">
                <a:solidFill>
                  <a:srgbClr val="FFFFFF"/>
                </a:solidFill>
                <a:latin typeface="Calibri" panose="020F0502020204030204" pitchFamily="34" charset="0"/>
                <a:cs typeface="Calibri" panose="020F0502020204030204" pitchFamily="34" charset="0"/>
              </a:rPr>
              <a:t>Retinitis </a:t>
            </a:r>
            <a:r>
              <a:rPr lang="cs-CZ" sz="2400" dirty="0" err="1">
                <a:solidFill>
                  <a:srgbClr val="FFFFFF"/>
                </a:solidFill>
                <a:latin typeface="Calibri" panose="020F0502020204030204" pitchFamily="34" charset="0"/>
                <a:cs typeface="Calibri" panose="020F0502020204030204" pitchFamily="34" charset="0"/>
              </a:rPr>
              <a:t>pigmentosa</a:t>
            </a:r>
            <a:endParaRPr lang="cs-CZ" sz="2400" dirty="0">
              <a:solidFill>
                <a:srgbClr val="FFFFFF"/>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Retinopathy</a:t>
            </a:r>
            <a:endParaRPr lang="cs-CZ" sz="3200" b="1" dirty="0">
              <a:solidFill>
                <a:srgbClr val="FFFF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42661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92854" y="547844"/>
            <a:ext cx="8569819"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DRUGS</a:t>
            </a:r>
          </a:p>
          <a:p>
            <a:pPr>
              <a:defRPr/>
            </a:pPr>
            <a:r>
              <a:rPr lang="cs-CZ" sz="2400" dirty="0">
                <a:latin typeface="Calibri" panose="020F0502020204030204" pitchFamily="34" charset="0"/>
                <a:cs typeface="Calibri" panose="020F0502020204030204" pitchFamily="34" charset="0"/>
              </a:rPr>
              <a:t>Liší se rychlostí nástupu účinku a jeho délkou</a:t>
            </a:r>
          </a:p>
          <a:p>
            <a:pPr>
              <a:defRPr/>
            </a:pPr>
            <a:endParaRPr lang="cs-CZ" sz="2400" u="sng" dirty="0">
              <a:latin typeface="Calibri" panose="020F0502020204030204" pitchFamily="34" charset="0"/>
              <a:cs typeface="Calibri" panose="020F0502020204030204" pitchFamily="34" charset="0"/>
            </a:endParaRPr>
          </a:p>
          <a:p>
            <a:pPr>
              <a:defRPr/>
            </a:pPr>
            <a:endParaRPr lang="cs-CZ" sz="2400" u="sng" dirty="0">
              <a:latin typeface="Calibri" panose="020F0502020204030204" pitchFamily="34" charset="0"/>
              <a:cs typeface="Calibri" panose="020F0502020204030204" pitchFamily="34" charset="0"/>
            </a:endParaRPr>
          </a:p>
          <a:p>
            <a:pPr>
              <a:defRPr/>
            </a:pPr>
            <a:r>
              <a:rPr lang="cs-CZ" sz="2400" u="sng" dirty="0" err="1">
                <a:solidFill>
                  <a:srgbClr val="FFFF00"/>
                </a:solidFill>
                <a:latin typeface="Calibri" panose="020F0502020204030204" pitchFamily="34" charset="0"/>
                <a:cs typeface="Calibri" panose="020F0502020204030204" pitchFamily="34" charset="0"/>
              </a:rPr>
              <a:t>Onset</a:t>
            </a:r>
            <a:r>
              <a:rPr lang="cs-CZ" sz="2400" u="sng" dirty="0">
                <a:solidFill>
                  <a:srgbClr val="FFFF00"/>
                </a:solidFill>
                <a:latin typeface="Calibri" panose="020F0502020204030204" pitchFamily="34" charset="0"/>
                <a:cs typeface="Calibri" panose="020F0502020204030204" pitchFamily="34" charset="0"/>
              </a:rPr>
              <a:t> 1 hod;   </a:t>
            </a:r>
            <a:r>
              <a:rPr lang="cs-CZ" sz="2400" u="sng" dirty="0" err="1">
                <a:solidFill>
                  <a:srgbClr val="FFFF00"/>
                </a:solidFill>
                <a:latin typeface="Calibri" panose="020F0502020204030204" pitchFamily="34" charset="0"/>
                <a:cs typeface="Calibri" panose="020F0502020204030204" pitchFamily="34" charset="0"/>
              </a:rPr>
              <a:t>effect</a:t>
            </a:r>
            <a:r>
              <a:rPr lang="cs-CZ" sz="2400" u="sng" dirty="0">
                <a:solidFill>
                  <a:srgbClr val="FFFF00"/>
                </a:solidFill>
                <a:latin typeface="Calibri" panose="020F0502020204030204" pitchFamily="34" charset="0"/>
                <a:cs typeface="Calibri" panose="020F0502020204030204" pitchFamily="34" charset="0"/>
              </a:rPr>
              <a:t> 4-6 </a:t>
            </a:r>
            <a:r>
              <a:rPr lang="cs-CZ" sz="2400" u="sng" dirty="0" err="1">
                <a:solidFill>
                  <a:srgbClr val="FFFF00"/>
                </a:solidFill>
                <a:latin typeface="Calibri" panose="020F0502020204030204" pitchFamily="34" charset="0"/>
                <a:cs typeface="Calibri" panose="020F0502020204030204" pitchFamily="34" charset="0"/>
              </a:rPr>
              <a:t>hours</a:t>
            </a:r>
            <a:r>
              <a:rPr lang="cs-CZ" sz="2400" u="sng" dirty="0">
                <a:solidFill>
                  <a:srgbClr val="FFFF00"/>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SILDENAFIL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VARDENAFIL</a:t>
            </a:r>
            <a:endParaRPr lang="cs-CZ" sz="2800" b="1" i="1" dirty="0">
              <a:solidFill>
                <a:schemeClr val="accent1"/>
              </a:solidFill>
              <a:latin typeface="Calibri" panose="020F0502020204030204" pitchFamily="34" charset="0"/>
              <a:cs typeface="Calibri" panose="020F0502020204030204" pitchFamily="34" charset="0"/>
            </a:endParaRPr>
          </a:p>
          <a:p>
            <a:pPr>
              <a:defRPr/>
            </a:pPr>
            <a:endParaRPr lang="cs-CZ" sz="2800" dirty="0">
              <a:latin typeface="Calibri" panose="020F0502020204030204" pitchFamily="34" charset="0"/>
              <a:cs typeface="Calibri" panose="020F0502020204030204" pitchFamily="34" charset="0"/>
            </a:endParaRPr>
          </a:p>
          <a:p>
            <a:pPr>
              <a:defRPr/>
            </a:pPr>
            <a:r>
              <a:rPr lang="cs-CZ" sz="2400" u="sng" dirty="0" err="1">
                <a:solidFill>
                  <a:srgbClr val="FFFF00"/>
                </a:solidFill>
                <a:latin typeface="Calibri" panose="020F0502020204030204" pitchFamily="34" charset="0"/>
                <a:cs typeface="Calibri" panose="020F0502020204030204" pitchFamily="34" charset="0"/>
              </a:rPr>
              <a:t>Onset</a:t>
            </a:r>
            <a:r>
              <a:rPr lang="cs-CZ" sz="2400" u="sng" dirty="0">
                <a:solidFill>
                  <a:srgbClr val="FFFF00"/>
                </a:solidFill>
                <a:latin typeface="Calibri" panose="020F0502020204030204" pitchFamily="34" charset="0"/>
                <a:cs typeface="Calibri" panose="020F0502020204030204" pitchFamily="34" charset="0"/>
              </a:rPr>
              <a:t> 2 hod; </a:t>
            </a:r>
            <a:r>
              <a:rPr lang="cs-CZ" sz="2400" u="sng" dirty="0" err="1">
                <a:solidFill>
                  <a:srgbClr val="FFFF00"/>
                </a:solidFill>
                <a:latin typeface="Calibri" panose="020F0502020204030204" pitchFamily="34" charset="0"/>
                <a:cs typeface="Calibri" panose="020F0502020204030204" pitchFamily="34" charset="0"/>
              </a:rPr>
              <a:t>effect</a:t>
            </a:r>
            <a:r>
              <a:rPr lang="cs-CZ" sz="2400" u="sng" dirty="0">
                <a:solidFill>
                  <a:srgbClr val="FFFF00"/>
                </a:solidFill>
                <a:latin typeface="Calibri" panose="020F0502020204030204" pitchFamily="34" charset="0"/>
                <a:cs typeface="Calibri" panose="020F0502020204030204" pitchFamily="34" charset="0"/>
              </a:rPr>
              <a:t> 24-48 </a:t>
            </a:r>
            <a:r>
              <a:rPr lang="cs-CZ" sz="2400" u="sng" dirty="0" err="1">
                <a:solidFill>
                  <a:srgbClr val="FFFF00"/>
                </a:solidFill>
                <a:latin typeface="Calibri" panose="020F0502020204030204" pitchFamily="34" charset="0"/>
                <a:cs typeface="Calibri" panose="020F0502020204030204" pitchFamily="34" charset="0"/>
              </a:rPr>
              <a:t>hours</a:t>
            </a:r>
            <a:r>
              <a:rPr lang="cs-CZ" sz="2400" u="sng" dirty="0">
                <a:solidFill>
                  <a:srgbClr val="FFFF00"/>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TADALAFIL</a:t>
            </a:r>
            <a:r>
              <a:rPr kumimoji="0" lang="cs-CZ" sz="32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   </a:t>
            </a:r>
          </a:p>
          <a:p>
            <a:pPr>
              <a:defRPr/>
            </a:pPr>
            <a:endParaRPr lang="cs-CZ" sz="3200" u="sng" dirty="0">
              <a:latin typeface="Calibri" panose="020F0502020204030204" pitchFamily="34" charset="0"/>
              <a:cs typeface="Calibri" panose="020F0502020204030204" pitchFamily="34" charset="0"/>
            </a:endParaRPr>
          </a:p>
          <a:p>
            <a:pPr>
              <a:defRPr/>
            </a:pPr>
            <a:endParaRPr lang="cs-CZ" u="sng" dirty="0">
              <a:solidFill>
                <a:srgbClr val="FFFF00"/>
              </a:solidFill>
              <a:latin typeface="Calibri" panose="020F0502020204030204" pitchFamily="34" charset="0"/>
              <a:cs typeface="Calibri" panose="020F0502020204030204" pitchFamily="34" charset="0"/>
            </a:endParaRPr>
          </a:p>
          <a:p>
            <a:pPr>
              <a:defRPr/>
            </a:pPr>
            <a:r>
              <a:rPr lang="cs-CZ" sz="2400" u="sng" dirty="0" err="1">
                <a:solidFill>
                  <a:srgbClr val="FFFF00"/>
                </a:solidFill>
                <a:latin typeface="Calibri" panose="020F0502020204030204" pitchFamily="34" charset="0"/>
                <a:cs typeface="Calibri" panose="020F0502020204030204" pitchFamily="34" charset="0"/>
              </a:rPr>
              <a:t>Onset</a:t>
            </a:r>
            <a:r>
              <a:rPr lang="cs-CZ" sz="2400" u="sng" dirty="0">
                <a:solidFill>
                  <a:srgbClr val="FFFF00"/>
                </a:solidFill>
                <a:latin typeface="Calibri" panose="020F0502020204030204" pitchFamily="34" charset="0"/>
                <a:cs typeface="Calibri" panose="020F0502020204030204" pitchFamily="34" charset="0"/>
              </a:rPr>
              <a:t> 30 min; </a:t>
            </a:r>
            <a:r>
              <a:rPr lang="cs-CZ" sz="2400" u="sng" dirty="0" err="1">
                <a:solidFill>
                  <a:srgbClr val="FFFF00"/>
                </a:solidFill>
                <a:latin typeface="Calibri" panose="020F0502020204030204" pitchFamily="34" charset="0"/>
                <a:cs typeface="Calibri" panose="020F0502020204030204" pitchFamily="34" charset="0"/>
              </a:rPr>
              <a:t>effect</a:t>
            </a:r>
            <a:r>
              <a:rPr lang="cs-CZ" sz="2400" u="sng" dirty="0">
                <a:solidFill>
                  <a:srgbClr val="FFFF00"/>
                </a:solidFill>
                <a:latin typeface="Calibri" panose="020F0502020204030204" pitchFamily="34" charset="0"/>
                <a:cs typeface="Calibri" panose="020F0502020204030204" pitchFamily="34" charset="0"/>
              </a:rPr>
              <a:t> 12-24 </a:t>
            </a:r>
            <a:r>
              <a:rPr lang="cs-CZ" sz="2400" u="sng" dirty="0" err="1">
                <a:solidFill>
                  <a:srgbClr val="FFFF00"/>
                </a:solidFill>
                <a:latin typeface="Calibri" panose="020F0502020204030204" pitchFamily="34" charset="0"/>
                <a:cs typeface="Calibri" panose="020F0502020204030204" pitchFamily="34" charset="0"/>
              </a:rPr>
              <a:t>hours</a:t>
            </a:r>
            <a:endParaRPr lang="cs-CZ" sz="2400" u="sng" dirty="0">
              <a:solidFill>
                <a:srgbClr val="FFFF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AVANAFIL</a:t>
            </a:r>
          </a:p>
        </p:txBody>
      </p:sp>
      <p:sp>
        <p:nvSpPr>
          <p:cNvPr id="4" name="TextovéPole 3"/>
          <p:cNvSpPr txBox="1"/>
          <p:nvPr/>
        </p:nvSpPr>
        <p:spPr>
          <a:xfrm>
            <a:off x="4960965" y="4640368"/>
            <a:ext cx="2169994" cy="707886"/>
          </a:xfrm>
          <a:prstGeom prst="rect">
            <a:avLst/>
          </a:prstGeom>
          <a:solidFill>
            <a:schemeClr val="accent3">
              <a:lumMod val="25000"/>
            </a:schemeClr>
          </a:solidFill>
        </p:spPr>
        <p:txBody>
          <a:bodyPr wrap="square" rtlCol="0">
            <a:spAutoFit/>
          </a:bodyPr>
          <a:lstStyle/>
          <a:p>
            <a:r>
              <a:rPr lang="cs-CZ" sz="2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Pulmonary</a:t>
            </a:r>
            <a:r>
              <a:rPr lang="cs-CZ"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hypertension</a:t>
            </a:r>
            <a:endParaRPr lang="cs-CZ"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ovéPole 7"/>
          <p:cNvSpPr txBox="1"/>
          <p:nvPr/>
        </p:nvSpPr>
        <p:spPr>
          <a:xfrm>
            <a:off x="7036910" y="1373133"/>
            <a:ext cx="2046496" cy="830997"/>
          </a:xfrm>
          <a:prstGeom prst="rect">
            <a:avLst/>
          </a:prstGeom>
          <a:solidFill>
            <a:schemeClr val="accent3">
              <a:lumMod val="25000"/>
            </a:schemeClr>
          </a:solidFill>
        </p:spPr>
        <p:txBody>
          <a:bodyPr wrap="square" rtlCol="0">
            <a:spAutoFit/>
          </a:bodyPr>
          <a:lstStyle/>
          <a:p>
            <a:r>
              <a:rPr lang="cs-CZ" sz="24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Erectile</a:t>
            </a:r>
            <a:r>
              <a:rPr lang="cs-CZ" sz="2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dysfunction</a:t>
            </a:r>
            <a:endParaRPr lang="cs-CZ" sz="2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ovéPole 8"/>
          <p:cNvSpPr txBox="1"/>
          <p:nvPr/>
        </p:nvSpPr>
        <p:spPr>
          <a:xfrm>
            <a:off x="4960965" y="4215263"/>
            <a:ext cx="2456596" cy="400110"/>
          </a:xfrm>
          <a:prstGeom prst="rect">
            <a:avLst/>
          </a:prstGeom>
          <a:solidFill>
            <a:schemeClr val="accent3">
              <a:lumMod val="25000"/>
            </a:schemeClr>
          </a:solidFill>
        </p:spPr>
        <p:txBody>
          <a:bodyPr wrap="square" rtlCol="0">
            <a:spAutoFit/>
          </a:bodyPr>
          <a:lstStyle/>
          <a:p>
            <a:r>
              <a:rPr lang="cs-CZ"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BHP</a:t>
            </a:r>
          </a:p>
        </p:txBody>
      </p:sp>
      <p:sp>
        <p:nvSpPr>
          <p:cNvPr id="10" name="TextovéPole 9"/>
          <p:cNvSpPr txBox="1"/>
          <p:nvPr/>
        </p:nvSpPr>
        <p:spPr>
          <a:xfrm>
            <a:off x="4866916" y="2709522"/>
            <a:ext cx="2169994" cy="707886"/>
          </a:xfrm>
          <a:prstGeom prst="rect">
            <a:avLst/>
          </a:prstGeom>
          <a:solidFill>
            <a:schemeClr val="accent3">
              <a:lumMod val="25000"/>
            </a:schemeClr>
          </a:solidFill>
        </p:spPr>
        <p:txBody>
          <a:bodyPr wrap="square" rtlCol="0">
            <a:spAutoFit/>
          </a:bodyPr>
          <a:lstStyle/>
          <a:p>
            <a:r>
              <a:rPr lang="cs-CZ" sz="2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Pulmonary</a:t>
            </a:r>
            <a:r>
              <a:rPr lang="cs-CZ"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hypertension</a:t>
            </a:r>
            <a:endParaRPr lang="cs-CZ"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Obdélník 4"/>
          <p:cNvSpPr/>
          <p:nvPr/>
        </p:nvSpPr>
        <p:spPr>
          <a:xfrm>
            <a:off x="6856514" y="547844"/>
            <a:ext cx="2226892" cy="584775"/>
          </a:xfrm>
          <a:prstGeom prst="rect">
            <a:avLst/>
          </a:prstGeom>
        </p:spPr>
        <p:txBody>
          <a:bodyPr wrap="none">
            <a:spAutoFit/>
          </a:bodyPr>
          <a:lstStyle/>
          <a:p>
            <a:pPr lvl="0">
              <a:defRPr/>
            </a:pPr>
            <a:r>
              <a:rPr lang="cs-CZ" sz="3200" b="1" u="sng" dirty="0">
                <a:solidFill>
                  <a:schemeClr val="accent1"/>
                </a:solidFill>
                <a:latin typeface="Calibri" panose="020F0502020204030204" pitchFamily="34" charset="0"/>
                <a:cs typeface="Calibri" panose="020F0502020204030204" pitchFamily="34" charset="0"/>
              </a:rPr>
              <a:t>INDICATION</a:t>
            </a:r>
          </a:p>
        </p:txBody>
      </p:sp>
    </p:spTree>
    <p:custDataLst>
      <p:tags r:id="rId1"/>
    </p:custDataLst>
    <p:extLst>
      <p:ext uri="{BB962C8B-B14F-4D97-AF65-F5344CB8AC3E}">
        <p14:creationId xmlns:p14="http://schemas.microsoft.com/office/powerpoint/2010/main" val="42101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456226" y="450187"/>
            <a:ext cx="8510353" cy="3416320"/>
          </a:xfrm>
          <a:prstGeom prst="rect">
            <a:avLst/>
          </a:prstGeom>
        </p:spPr>
        <p:txBody>
          <a:bodyPr wrap="square">
            <a:spAutoFit/>
          </a:bodyPr>
          <a:lstStyle/>
          <a:p>
            <a:pPr lvl="0">
              <a:defRPr/>
            </a:pPr>
            <a:r>
              <a:rPr lang="cs-CZ" sz="3200" b="1" u="sng" dirty="0">
                <a:solidFill>
                  <a:schemeClr val="accent1"/>
                </a:solidFill>
                <a:latin typeface="Calibri" panose="020F0502020204030204" pitchFamily="34" charset="0"/>
                <a:cs typeface="Calibri" panose="020F0502020204030204" pitchFamily="34" charset="0"/>
              </a:rPr>
              <a:t>ADVERSE EFFECTS</a:t>
            </a:r>
          </a:p>
          <a:p>
            <a:pPr marL="342900" lvl="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headache</a:t>
            </a:r>
            <a:r>
              <a:rPr lang="cs-CZ" sz="2400" dirty="0">
                <a:solidFill>
                  <a:srgbClr val="FFFFFF"/>
                </a:solidFill>
                <a:latin typeface="Calibri" panose="020F0502020204030204" pitchFamily="34" charset="0"/>
                <a:cs typeface="Calibri" panose="020F0502020204030204" pitchFamily="34" charset="0"/>
              </a:rPr>
              <a:t>, flush, </a:t>
            </a:r>
            <a:r>
              <a:rPr lang="cs-CZ" sz="2400" dirty="0" err="1">
                <a:solidFill>
                  <a:srgbClr val="FFFFFF"/>
                </a:solidFill>
                <a:latin typeface="Calibri" panose="020F0502020204030204" pitchFamily="34" charset="0"/>
                <a:cs typeface="Calibri" panose="020F0502020204030204" pitchFamily="34" charset="0"/>
              </a:rPr>
              <a:t>dyspepsia</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nasal</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congestion</a:t>
            </a:r>
            <a:endParaRPr lang="cs-CZ" sz="2400" dirty="0">
              <a:solidFill>
                <a:srgbClr val="FFFFFF"/>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Mild</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or</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moderate</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transient</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difference</a:t>
            </a:r>
            <a:r>
              <a:rPr lang="cs-CZ" sz="2400" dirty="0">
                <a:solidFill>
                  <a:srgbClr val="FFFFFF"/>
                </a:solidFill>
                <a:latin typeface="Calibri" panose="020F0502020204030204" pitchFamily="34" charset="0"/>
                <a:cs typeface="Calibri" panose="020F0502020204030204" pitchFamily="34" charset="0"/>
              </a:rPr>
              <a:t> in </a:t>
            </a:r>
            <a:r>
              <a:rPr lang="cs-CZ" sz="2400" dirty="0" err="1">
                <a:solidFill>
                  <a:srgbClr val="FFFFFF"/>
                </a:solidFill>
                <a:latin typeface="Calibri" panose="020F0502020204030204" pitchFamily="34" charset="0"/>
                <a:cs typeface="Calibri" panose="020F0502020204030204" pitchFamily="34" charset="0"/>
              </a:rPr>
              <a:t>colour</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discrimination</a:t>
            </a:r>
            <a:r>
              <a:rPr lang="cs-CZ" sz="2400" dirty="0">
                <a:solidFill>
                  <a:srgbClr val="FFFFFF"/>
                </a:solidFill>
                <a:latin typeface="Calibri" panose="020F0502020204030204" pitchFamily="34" charset="0"/>
                <a:cs typeface="Calibri" panose="020F0502020204030204" pitchFamily="34" charset="0"/>
              </a:rPr>
              <a:t> (blue/green)</a:t>
            </a:r>
            <a:endParaRPr lang="cs-CZ" sz="3200" b="1" dirty="0">
              <a:solidFill>
                <a:srgbClr val="FFFFFF"/>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cs-CZ" sz="2400" dirty="0" err="1">
                <a:solidFill>
                  <a:srgbClr val="FFFFFF"/>
                </a:solidFill>
                <a:latin typeface="Calibri" panose="020F0502020204030204" pitchFamily="34" charset="0"/>
                <a:cs typeface="Calibri" panose="020F0502020204030204" pitchFamily="34" charset="0"/>
              </a:rPr>
              <a:t>priapism</a:t>
            </a:r>
            <a:endParaRPr lang="cs-CZ" sz="2400" dirty="0">
              <a:solidFill>
                <a:srgbClr val="FFFFFF"/>
              </a:solidFill>
              <a:latin typeface="Calibri" panose="020F0502020204030204" pitchFamily="34" charset="0"/>
              <a:cs typeface="Calibri" panose="020F0502020204030204" pitchFamily="34" charset="0"/>
            </a:endParaRPr>
          </a:p>
          <a:p>
            <a:pPr>
              <a:defRPr/>
            </a:pPr>
            <a:endParaRPr lang="cs-CZ" sz="1600" dirty="0">
              <a:solidFill>
                <a:srgbClr val="FFFFFF"/>
              </a:solidFill>
              <a:latin typeface="Calibri" panose="020F0502020204030204" pitchFamily="34" charset="0"/>
              <a:cs typeface="Calibri" panose="020F0502020204030204" pitchFamily="34" charset="0"/>
            </a:endParaRPr>
          </a:p>
          <a:p>
            <a:pPr>
              <a:defRPr/>
            </a:pPr>
            <a:endParaRPr lang="cs-CZ" sz="2400" dirty="0">
              <a:solidFill>
                <a:srgbClr val="FFFFFF"/>
              </a:solidFill>
              <a:latin typeface="Calibri" panose="020F0502020204030204" pitchFamily="34" charset="0"/>
              <a:cs typeface="Calibri" panose="020F0502020204030204" pitchFamily="34" charset="0"/>
            </a:endParaRPr>
          </a:p>
          <a:p>
            <a:pPr>
              <a:defRPr/>
            </a:pPr>
            <a:r>
              <a:rPr lang="cs-CZ" sz="2400" dirty="0">
                <a:solidFill>
                  <a:srgbClr val="FFFFFF"/>
                </a:solidFill>
                <a:latin typeface="Calibri" panose="020F0502020204030204" pitchFamily="34" charset="0"/>
                <a:cs typeface="Calibri" panose="020F0502020204030204" pitchFamily="34" charset="0"/>
              </a:rPr>
              <a:t>RARE: </a:t>
            </a:r>
            <a:r>
              <a:rPr lang="cs-CZ" sz="2400" dirty="0" err="1">
                <a:solidFill>
                  <a:srgbClr val="FFFFFF"/>
                </a:solidFill>
                <a:latin typeface="Calibri" panose="020F0502020204030204" pitchFamily="34" charset="0"/>
                <a:cs typeface="Calibri" panose="020F0502020204030204" pitchFamily="34" charset="0"/>
              </a:rPr>
              <a:t>Vasodilatation</a:t>
            </a:r>
            <a:r>
              <a:rPr lang="cs-CZ" sz="2400" dirty="0">
                <a:solidFill>
                  <a:srgbClr val="FFFFFF"/>
                </a:solidFill>
                <a:latin typeface="Calibri" panose="020F0502020204030204" pitchFamily="34" charset="0"/>
                <a:cs typeface="Calibri" panose="020F0502020204030204" pitchFamily="34" charset="0"/>
              </a:rPr>
              <a:t> and </a:t>
            </a:r>
            <a:r>
              <a:rPr lang="cs-CZ" sz="2400" dirty="0" err="1">
                <a:solidFill>
                  <a:srgbClr val="FFFFFF"/>
                </a:solidFill>
                <a:latin typeface="Calibri" panose="020F0502020204030204" pitchFamily="34" charset="0"/>
                <a:cs typeface="Calibri" panose="020F0502020204030204" pitchFamily="34" charset="0"/>
              </a:rPr>
              <a:t>hypotension</a:t>
            </a:r>
            <a:r>
              <a:rPr lang="cs-CZ" sz="2400" dirty="0">
                <a:solidFill>
                  <a:srgbClr val="FFFFFF"/>
                </a:solidFill>
                <a:latin typeface="Calibri" panose="020F0502020204030204" pitchFamily="34" charset="0"/>
                <a:cs typeface="Calibri" panose="020F0502020204030204" pitchFamily="34" charset="0"/>
              </a:rPr>
              <a:t>, </a:t>
            </a:r>
          </a:p>
          <a:p>
            <a:pPr>
              <a:defRPr/>
            </a:pPr>
            <a:r>
              <a:rPr lang="cs-CZ" sz="2400" dirty="0" err="1">
                <a:solidFill>
                  <a:srgbClr val="FFFFFF"/>
                </a:solidFill>
                <a:latin typeface="Calibri" panose="020F0502020204030204" pitchFamily="34" charset="0"/>
                <a:cs typeface="Calibri" panose="020F0502020204030204" pitchFamily="34" charset="0"/>
              </a:rPr>
              <a:t>dysrhytmia</a:t>
            </a:r>
            <a:r>
              <a:rPr lang="cs-CZ" sz="2400" dirty="0">
                <a:solidFill>
                  <a:srgbClr val="FFFFFF"/>
                </a:solidFill>
                <a:latin typeface="Calibri" panose="020F0502020204030204" pitchFamily="34" charset="0"/>
                <a:cs typeface="Calibri" panose="020F0502020204030204" pitchFamily="34" charset="0"/>
              </a:rPr>
              <a:t> and </a:t>
            </a:r>
            <a:r>
              <a:rPr lang="cs-CZ" sz="2400" dirty="0" err="1">
                <a:solidFill>
                  <a:srgbClr val="FFFFFF"/>
                </a:solidFill>
                <a:latin typeface="Calibri" panose="020F0502020204030204" pitchFamily="34" charset="0"/>
                <a:cs typeface="Calibri" panose="020F0502020204030204" pitchFamily="34" charset="0"/>
              </a:rPr>
              <a:t>heart</a:t>
            </a:r>
            <a:r>
              <a:rPr lang="cs-CZ" sz="2400" dirty="0">
                <a:solidFill>
                  <a:srgbClr val="FFFFFF"/>
                </a:solidFill>
                <a:latin typeface="Calibri" panose="020F0502020204030204" pitchFamily="34" charset="0"/>
                <a:cs typeface="Calibri" panose="020F0502020204030204" pitchFamily="34" charset="0"/>
              </a:rPr>
              <a:t> </a:t>
            </a:r>
            <a:r>
              <a:rPr lang="cs-CZ" sz="2400" dirty="0" err="1">
                <a:solidFill>
                  <a:srgbClr val="FFFFFF"/>
                </a:solidFill>
                <a:latin typeface="Calibri" panose="020F0502020204030204" pitchFamily="34" charset="0"/>
                <a:cs typeface="Calibri" panose="020F0502020204030204" pitchFamily="34" charset="0"/>
              </a:rPr>
              <a:t>failure</a:t>
            </a:r>
            <a:endParaRPr lang="cs-CZ" dirty="0">
              <a:solidFill>
                <a:srgbClr val="FFFFFF"/>
              </a:solidFill>
              <a:latin typeface="Calibri" panose="020F0502020204030204" pitchFamily="34" charset="0"/>
              <a:cs typeface="Calibri" panose="020F0502020204030204" pitchFamily="34" charset="0"/>
            </a:endParaRPr>
          </a:p>
        </p:txBody>
      </p:sp>
      <p:sp>
        <p:nvSpPr>
          <p:cNvPr id="12" name="Obdélník 11"/>
          <p:cNvSpPr/>
          <p:nvPr/>
        </p:nvSpPr>
        <p:spPr>
          <a:xfrm>
            <a:off x="5525149" y="2403332"/>
            <a:ext cx="3162625" cy="2308324"/>
          </a:xfrm>
          <a:prstGeom prst="rect">
            <a:avLst/>
          </a:prstGeom>
          <a:solidFill>
            <a:schemeClr val="accent3">
              <a:lumMod val="25000"/>
            </a:schemeClr>
          </a:solidFill>
          <a:effectLst>
            <a:glow rad="139700">
              <a:schemeClr val="accent1">
                <a:satMod val="175000"/>
                <a:alpha val="40000"/>
              </a:schemeClr>
            </a:glo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SILDENAFIL A VARDENAFIL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inhibit</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partly</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also</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PDE 6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involved</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in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phototransduction</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cascade</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in retina</a:t>
            </a:r>
            <a:endParaRPr kumimoji="0" lang="cs-CZ"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Obdélník 8"/>
          <p:cNvSpPr/>
          <p:nvPr/>
        </p:nvSpPr>
        <p:spPr>
          <a:xfrm>
            <a:off x="456226" y="4510548"/>
            <a:ext cx="8131629" cy="954107"/>
          </a:xfrm>
          <a:prstGeom prst="rect">
            <a:avLst/>
          </a:prstGeom>
        </p:spPr>
        <p:txBody>
          <a:bodyPr wrap="square">
            <a:spAutoFit/>
          </a:bodyPr>
          <a:lstStyle/>
          <a:p>
            <a:pPr lvl="0">
              <a:defRPr/>
            </a:pPr>
            <a:r>
              <a:rPr lang="cs-CZ" sz="3200" b="1" u="sng" dirty="0" err="1">
                <a:solidFill>
                  <a:schemeClr val="accent1"/>
                </a:solidFill>
                <a:latin typeface="Calibri" panose="020F0502020204030204" pitchFamily="34" charset="0"/>
                <a:cs typeface="Calibri" panose="020F0502020204030204" pitchFamily="34" charset="0"/>
              </a:rPr>
              <a:t>Drug</a:t>
            </a:r>
            <a:r>
              <a:rPr lang="cs-CZ" sz="3200" b="1" u="sng" dirty="0">
                <a:solidFill>
                  <a:schemeClr val="accent1"/>
                </a:solidFill>
                <a:latin typeface="Calibri" panose="020F0502020204030204" pitchFamily="34" charset="0"/>
                <a:cs typeface="Calibri" panose="020F0502020204030204" pitchFamily="34" charset="0"/>
              </a:rPr>
              <a:t> </a:t>
            </a:r>
            <a:r>
              <a:rPr lang="cs-CZ" sz="3200" b="1" u="sng" dirty="0" err="1">
                <a:solidFill>
                  <a:schemeClr val="accent1"/>
                </a:solidFill>
                <a:latin typeface="Calibri" panose="020F0502020204030204" pitchFamily="34" charset="0"/>
                <a:cs typeface="Calibri" panose="020F0502020204030204" pitchFamily="34" charset="0"/>
              </a:rPr>
              <a:t>interactions</a:t>
            </a:r>
            <a:r>
              <a:rPr lang="cs-CZ" sz="3200" b="1" u="sng" dirty="0">
                <a:solidFill>
                  <a:schemeClr val="accent1"/>
                </a:solidFill>
                <a:latin typeface="Calibri" panose="020F0502020204030204" pitchFamily="34" charset="0"/>
                <a:cs typeface="Calibri" panose="020F0502020204030204" pitchFamily="34" charset="0"/>
              </a:rPr>
              <a:t> !</a:t>
            </a:r>
          </a:p>
          <a:p>
            <a:pPr lvl="0">
              <a:defRPr/>
            </a:pPr>
            <a:r>
              <a:rPr lang="cs-CZ" sz="2400" b="1" u="sng" dirty="0" err="1">
                <a:solidFill>
                  <a:srgbClr val="FFFF00"/>
                </a:solidFill>
                <a:latin typeface="Calibri" panose="020F0502020204030204" pitchFamily="34" charset="0"/>
                <a:cs typeface="Calibri" panose="020F0502020204030204" pitchFamily="34" charset="0"/>
              </a:rPr>
              <a:t>nitrates</a:t>
            </a:r>
            <a:r>
              <a:rPr lang="cs-CZ" sz="2400" b="1" u="sng" dirty="0">
                <a:solidFill>
                  <a:srgbClr val="FFFF00"/>
                </a:solidFill>
                <a:latin typeface="Calibri" panose="020F0502020204030204" pitchFamily="34" charset="0"/>
                <a:cs typeface="Calibri" panose="020F0502020204030204" pitchFamily="34" charset="0"/>
              </a:rPr>
              <a:t> </a:t>
            </a:r>
            <a:r>
              <a:rPr lang="cs-CZ" sz="2200" b="1" u="sng" dirty="0" err="1">
                <a:solidFill>
                  <a:srgbClr val="FFFF00"/>
                </a:solidFill>
                <a:latin typeface="Calibri" panose="020F0502020204030204" pitchFamily="34" charset="0"/>
                <a:cs typeface="Calibri" panose="020F0502020204030204" pitchFamily="34" charset="0"/>
              </a:rPr>
              <a:t>or</a:t>
            </a:r>
            <a:r>
              <a:rPr lang="cs-CZ" sz="2200" dirty="0">
                <a:latin typeface="Calibri" panose="020F0502020204030204" pitchFamily="34" charset="0"/>
                <a:cs typeface="Calibri" panose="020F0502020204030204" pitchFamily="34" charset="0"/>
              </a:rPr>
              <a:t> </a:t>
            </a:r>
            <a:r>
              <a:rPr lang="cs-CZ" sz="2200" dirty="0" err="1">
                <a:latin typeface="Calibri" panose="020F0502020204030204" pitchFamily="34" charset="0"/>
                <a:cs typeface="Calibri" panose="020F0502020204030204" pitchFamily="34" charset="0"/>
              </a:rPr>
              <a:t>another</a:t>
            </a:r>
            <a:r>
              <a:rPr lang="cs-CZ" sz="2200" dirty="0">
                <a:latin typeface="Calibri" panose="020F0502020204030204" pitchFamily="34" charset="0"/>
                <a:cs typeface="Calibri" panose="020F0502020204030204" pitchFamily="34" charset="0"/>
              </a:rPr>
              <a:t> </a:t>
            </a:r>
            <a:r>
              <a:rPr lang="cs-CZ" sz="2200" dirty="0" err="1">
                <a:latin typeface="Calibri" panose="020F0502020204030204" pitchFamily="34" charset="0"/>
                <a:cs typeface="Calibri" panose="020F0502020204030204" pitchFamily="34" charset="0"/>
              </a:rPr>
              <a:t>drugs</a:t>
            </a:r>
            <a:r>
              <a:rPr lang="cs-CZ" sz="2200" dirty="0">
                <a:latin typeface="Calibri" panose="020F0502020204030204" pitchFamily="34" charset="0"/>
                <a:cs typeface="Calibri" panose="020F0502020204030204" pitchFamily="34" charset="0"/>
              </a:rPr>
              <a:t> ↑</a:t>
            </a:r>
            <a:r>
              <a:rPr lang="cs-CZ" sz="2200" dirty="0" err="1">
                <a:latin typeface="Calibri" panose="020F0502020204030204" pitchFamily="34" charset="0"/>
                <a:cs typeface="Calibri" panose="020F0502020204030204" pitchFamily="34" charset="0"/>
              </a:rPr>
              <a:t>cGMP</a:t>
            </a:r>
            <a:endParaRPr lang="cs-CZ" sz="2200" dirty="0">
              <a:latin typeface="Calibri" panose="020F0502020204030204" pitchFamily="34" charset="0"/>
              <a:cs typeface="Calibri" panose="020F0502020204030204" pitchFamily="34" charset="0"/>
            </a:endParaRPr>
          </a:p>
        </p:txBody>
      </p:sp>
      <p:cxnSp>
        <p:nvCxnSpPr>
          <p:cNvPr id="7" name="Přímá spojnice 6"/>
          <p:cNvCxnSpPr/>
          <p:nvPr/>
        </p:nvCxnSpPr>
        <p:spPr bwMode="auto">
          <a:xfrm>
            <a:off x="312680" y="5937899"/>
            <a:ext cx="8462830" cy="0"/>
          </a:xfrm>
          <a:prstGeom prst="line">
            <a:avLst/>
          </a:prstGeom>
          <a:noFill/>
          <a:ln w="28575" cap="flat" cmpd="sng" algn="ctr">
            <a:solidFill>
              <a:schemeClr val="tx1"/>
            </a:solidFill>
            <a:prstDash val="solid"/>
            <a:round/>
            <a:headEnd type="none" w="med" len="med"/>
            <a:tailEnd type="none" w="med" len="med"/>
          </a:ln>
          <a:effectLst/>
        </p:spPr>
      </p:cxnSp>
      <p:sp>
        <p:nvSpPr>
          <p:cNvPr id="8" name="Šipka dolů 7"/>
          <p:cNvSpPr/>
          <p:nvPr/>
        </p:nvSpPr>
        <p:spPr bwMode="auto">
          <a:xfrm>
            <a:off x="7165074" y="1705970"/>
            <a:ext cx="600501" cy="598288"/>
          </a:xfrm>
          <a:prstGeom prst="downArrow">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Tree>
    <p:custDataLst>
      <p:tags r:id="rId1"/>
    </p:custDataLst>
    <p:extLst>
      <p:ext uri="{BB962C8B-B14F-4D97-AF65-F5344CB8AC3E}">
        <p14:creationId xmlns:p14="http://schemas.microsoft.com/office/powerpoint/2010/main" val="170241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1918" y="350922"/>
            <a:ext cx="8376556" cy="646331"/>
          </a:xfrm>
          <a:prstGeom prst="rect">
            <a:avLst/>
          </a:prstGeom>
          <a:solidFill>
            <a:schemeClr val="accent3">
              <a:lumMod val="25000"/>
            </a:schemeClr>
          </a:solidFill>
          <a:ln>
            <a:solidFill>
              <a:srgbClr val="FFFF00"/>
            </a:solidFill>
          </a:ln>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cs-CZ" sz="3600" b="1" dirty="0">
                <a:solidFill>
                  <a:srgbClr val="FFFF00"/>
                </a:solidFill>
                <a:latin typeface="Calibri" panose="020F0502020204030204" pitchFamily="34" charset="0"/>
                <a:cs typeface="Calibri" panose="020F0502020204030204" pitchFamily="34" charset="0"/>
              </a:rPr>
              <a:t>E</a:t>
            </a:r>
            <a:r>
              <a:rPr kumimoji="0" lang="cs-CZ" sz="36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ndothelin-1 receptor </a:t>
            </a:r>
            <a:r>
              <a:rPr kumimoji="0" lang="cs-CZ" sz="36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antagonists</a:t>
            </a:r>
            <a:endParaRPr kumimoji="0" lang="cs-CZ" sz="36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4" name="Obdélník 3"/>
          <p:cNvSpPr/>
          <p:nvPr/>
        </p:nvSpPr>
        <p:spPr>
          <a:xfrm>
            <a:off x="413874" y="1388414"/>
            <a:ext cx="7247243" cy="584775"/>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0" cap="none" spc="0" normalizeH="0" baseline="0" noProof="0" dirty="0">
                <a:ln>
                  <a:noFill/>
                </a:ln>
                <a:solidFill>
                  <a:schemeClr val="accent1"/>
                </a:solidFill>
                <a:effectLst/>
                <a:uLnTx/>
                <a:uFillTx/>
                <a:latin typeface="Calibri" panose="020F0502020204030204" pitchFamily="34" charset="0"/>
                <a:ea typeface="+mn-ea"/>
                <a:cs typeface="+mn-cs"/>
              </a:rPr>
              <a:t>INDICATION</a:t>
            </a:r>
            <a:r>
              <a:rPr kumimoji="0" lang="cs-CZ" sz="3200" b="1" i="0" u="none" strike="noStrike" kern="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sz="3200" b="1" i="0" u="none" strike="noStrike" kern="0" cap="none" spc="0" normalizeH="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Pulmonary</a:t>
            </a:r>
            <a:r>
              <a:rPr kumimoji="0" lang="cs-CZ"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cs-CZ" sz="2400" b="0" i="0" u="none" strike="noStrike" kern="0" cap="none" spc="0" normalizeH="0" baseline="0" noProof="0" dirty="0" err="1">
                <a:ln>
                  <a:noFill/>
                </a:ln>
                <a:solidFill>
                  <a:srgbClr val="FFFFFF"/>
                </a:solidFill>
                <a:effectLst/>
                <a:uLnTx/>
                <a:uFillTx/>
                <a:latin typeface="Calibri" panose="020F0502020204030204" pitchFamily="34" charset="0"/>
                <a:ea typeface="+mn-ea"/>
                <a:cs typeface="+mn-cs"/>
              </a:rPr>
              <a:t>hypertension</a:t>
            </a:r>
            <a:endParaRPr kumimoji="0" lang="cs-CZ" sz="20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 name="TextovéPole 4"/>
          <p:cNvSpPr txBox="1"/>
          <p:nvPr/>
        </p:nvSpPr>
        <p:spPr>
          <a:xfrm>
            <a:off x="413874" y="1973189"/>
            <a:ext cx="8368515"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MECHANISM OF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Block</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binding</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of</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endothelin-1 to </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ea typeface="+mn-ea"/>
              </a:rPr>
              <a:t>ET</a:t>
            </a:r>
            <a:r>
              <a:rPr kumimoji="0" lang="cs-CZ" sz="2200" b="0" i="0" u="none" strike="noStrike" kern="0" cap="none" spc="0" normalizeH="0" baseline="-25000" noProof="0" dirty="0">
                <a:ln>
                  <a:noFill/>
                </a:ln>
                <a:solidFill>
                  <a:srgbClr val="FFFFFF"/>
                </a:solidFill>
                <a:effectLst/>
                <a:uLnTx/>
                <a:uFillTx/>
                <a:latin typeface="Calibri" panose="020F0502020204030204" pitchFamily="34" charset="0"/>
                <a:ea typeface="+mn-ea"/>
              </a:rPr>
              <a:t>A </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ea typeface="+mn-ea"/>
              </a:rPr>
              <a:t>a</a:t>
            </a:r>
            <a:r>
              <a:rPr kumimoji="0" lang="cs-CZ" sz="2200" b="0" i="0" u="none" strike="noStrike" kern="0" cap="none" spc="0" normalizeH="0" baseline="-25000" noProof="0" dirty="0">
                <a:ln>
                  <a:noFill/>
                </a:ln>
                <a:solidFill>
                  <a:srgbClr val="FFFFFF"/>
                </a:solidFill>
                <a:effectLst/>
                <a:uLnTx/>
                <a:uFillTx/>
                <a:latin typeface="Calibri" panose="020F0502020204030204" pitchFamily="34" charset="0"/>
                <a:ea typeface="+mn-ea"/>
              </a:rPr>
              <a:t>  </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ea typeface="+mn-ea"/>
              </a:rPr>
              <a:t>ET</a:t>
            </a:r>
            <a:r>
              <a:rPr kumimoji="0" lang="cs-CZ" sz="2200" b="0" i="0" u="none" strike="noStrike" kern="0" cap="none" spc="0" normalizeH="0" baseline="-25000" noProof="0" dirty="0">
                <a:ln>
                  <a:noFill/>
                </a:ln>
                <a:solidFill>
                  <a:srgbClr val="FFFFFF"/>
                </a:solidFill>
                <a:effectLst/>
                <a:uLnTx/>
                <a:uFillTx/>
                <a:latin typeface="Calibri" panose="020F0502020204030204" pitchFamily="34" charset="0"/>
                <a:ea typeface="+mn-ea"/>
              </a:rPr>
              <a:t>B</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pulmonary</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arthery</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pressure</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decreased</a:t>
            </a:r>
            <a:endParaRPr kumimoji="0" lang="cs-CZ" sz="2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7" name="Obdélník 6"/>
          <p:cNvSpPr/>
          <p:nvPr/>
        </p:nvSpPr>
        <p:spPr>
          <a:xfrm>
            <a:off x="421918" y="3371065"/>
            <a:ext cx="8722082" cy="1815882"/>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0" cap="none" spc="0" normalizeH="0" baseline="0" noProof="0" dirty="0">
                <a:ln>
                  <a:noFill/>
                </a:ln>
                <a:solidFill>
                  <a:schemeClr val="accent1"/>
                </a:solidFill>
                <a:effectLst/>
                <a:uLnTx/>
                <a:uFillTx/>
                <a:latin typeface="Calibri" panose="020F0502020204030204" pitchFamily="34" charset="0"/>
                <a:ea typeface="+mn-ea"/>
                <a:cs typeface="+mn-cs"/>
              </a:rPr>
              <a:t>DRUGS</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0" cap="none" spc="0" normalizeH="0" baseline="0" noProof="0" dirty="0">
                <a:ln>
                  <a:noFill/>
                </a:ln>
                <a:solidFill>
                  <a:schemeClr val="accent1"/>
                </a:solidFill>
                <a:effectLst/>
                <a:uLnTx/>
                <a:uFillTx/>
                <a:latin typeface="Calibri" panose="020F0502020204030204" pitchFamily="34" charset="0"/>
              </a:rPr>
              <a:t>BOSENTAN</a:t>
            </a:r>
            <a:r>
              <a:rPr lang="cs-CZ" sz="2800" b="1" i="1" kern="0" noProof="0" dirty="0">
                <a:solidFill>
                  <a:schemeClr val="accent1"/>
                </a:solidFill>
                <a:latin typeface="Calibri" panose="020F0502020204030204" pitchFamily="34" charset="0"/>
              </a:rPr>
              <a:t> </a:t>
            </a:r>
            <a:r>
              <a:rPr lang="cs-CZ" sz="2400" i="1" kern="0" noProof="0" dirty="0">
                <a:latin typeface="Calibri" panose="020F0502020204030204" pitchFamily="34" charset="0"/>
              </a:rPr>
              <a:t>- c</a:t>
            </a:r>
            <a:r>
              <a:rPr lang="cs-CZ" sz="2400" i="1" kern="0" dirty="0" err="1">
                <a:latin typeface="Calibri" panose="020F0502020204030204" pitchFamily="34" charset="0"/>
              </a:rPr>
              <a:t>ompetitive</a:t>
            </a:r>
            <a:r>
              <a:rPr lang="cs-CZ" sz="2400" i="1" kern="0" dirty="0">
                <a:latin typeface="Calibri" panose="020F0502020204030204" pitchFamily="34" charset="0"/>
              </a:rPr>
              <a:t> non-</a:t>
            </a:r>
            <a:r>
              <a:rPr lang="cs-CZ" sz="2400" i="1" kern="0" dirty="0" err="1">
                <a:latin typeface="Calibri" panose="020F0502020204030204" pitchFamily="34" charset="0"/>
              </a:rPr>
              <a:t>selective</a:t>
            </a:r>
            <a:r>
              <a:rPr lang="cs-CZ" sz="2400" i="1" kern="0" dirty="0">
                <a:latin typeface="Calibri" panose="020F0502020204030204" pitchFamily="34" charset="0"/>
              </a:rPr>
              <a:t> </a:t>
            </a:r>
            <a:r>
              <a:rPr lang="cs-CZ" sz="2400" i="1" kern="0" dirty="0" err="1">
                <a:latin typeface="Calibri" panose="020F0502020204030204" pitchFamily="34" charset="0"/>
              </a:rPr>
              <a:t>antagonist</a:t>
            </a:r>
            <a:r>
              <a:rPr lang="cs-CZ" sz="2400" i="1" kern="0" dirty="0">
                <a:latin typeface="Calibri" panose="020F0502020204030204" pitchFamily="34" charset="0"/>
              </a:rPr>
              <a:t> </a:t>
            </a:r>
            <a:r>
              <a:rPr lang="cs-CZ" sz="2400" i="1" kern="0" dirty="0" err="1">
                <a:latin typeface="Calibri" panose="020F0502020204030204" pitchFamily="34" charset="0"/>
              </a:rPr>
              <a:t>of</a:t>
            </a:r>
            <a:r>
              <a:rPr lang="cs-CZ" sz="2400" i="1" kern="0" dirty="0">
                <a:latin typeface="Calibri" panose="020F0502020204030204" pitchFamily="34" charset="0"/>
              </a:rPr>
              <a:t>  </a:t>
            </a:r>
            <a:r>
              <a:rPr lang="cs-CZ" sz="2400" i="1" kern="0" dirty="0" err="1">
                <a:latin typeface="Calibri" panose="020F0502020204030204" pitchFamily="34" charset="0"/>
              </a:rPr>
              <a:t>rcp</a:t>
            </a:r>
            <a:r>
              <a:rPr lang="cs-CZ" sz="2400" i="1" kern="0" dirty="0">
                <a:latin typeface="Calibri" panose="020F0502020204030204" pitchFamily="34" charset="0"/>
              </a:rPr>
              <a:t>  ET</a:t>
            </a:r>
            <a:r>
              <a:rPr lang="cs-CZ" sz="2400" i="1" kern="0" baseline="-25000" dirty="0">
                <a:latin typeface="Calibri" panose="020F0502020204030204" pitchFamily="34" charset="0"/>
              </a:rPr>
              <a:t>A </a:t>
            </a:r>
            <a:r>
              <a:rPr lang="cs-CZ" sz="2400" i="1" kern="0" dirty="0">
                <a:latin typeface="Calibri" panose="020F0502020204030204" pitchFamily="34" charset="0"/>
              </a:rPr>
              <a:t>i</a:t>
            </a:r>
            <a:r>
              <a:rPr lang="cs-CZ" sz="2400" i="1" kern="0" baseline="-25000" dirty="0">
                <a:latin typeface="Calibri" panose="020F0502020204030204" pitchFamily="34" charset="0"/>
              </a:rPr>
              <a:t>  </a:t>
            </a:r>
            <a:r>
              <a:rPr lang="cs-CZ" sz="2400" i="1" kern="0" dirty="0">
                <a:latin typeface="Calibri" panose="020F0502020204030204" pitchFamily="34" charset="0"/>
              </a:rPr>
              <a:t>ET</a:t>
            </a:r>
            <a:r>
              <a:rPr lang="cs-CZ" sz="2400" i="1" kern="0" baseline="-25000" dirty="0">
                <a:latin typeface="Calibri" panose="020F0502020204030204" pitchFamily="34" charset="0"/>
              </a:rPr>
              <a:t>B </a:t>
            </a:r>
          </a:p>
          <a:p>
            <a:pPr marL="0" lvl="2">
              <a:defRPr/>
            </a:pPr>
            <a:r>
              <a:rPr lang="cs-CZ" sz="2800" b="1" kern="0" dirty="0">
                <a:solidFill>
                  <a:schemeClr val="accent1"/>
                </a:solidFill>
                <a:latin typeface="Calibri" panose="020F0502020204030204" pitchFamily="34" charset="0"/>
              </a:rPr>
              <a:t>AMBRISENTAN </a:t>
            </a:r>
            <a:r>
              <a:rPr lang="cs-CZ" sz="2400" kern="0" dirty="0">
                <a:latin typeface="Calibri" panose="020F0502020204030204" pitchFamily="34" charset="0"/>
              </a:rPr>
              <a:t>-</a:t>
            </a:r>
            <a:r>
              <a:rPr lang="cs-CZ" sz="2400" kern="0" dirty="0" err="1">
                <a:latin typeface="Calibri" panose="020F0502020204030204" pitchFamily="34" charset="0"/>
              </a:rPr>
              <a:t>s</a:t>
            </a:r>
            <a:r>
              <a:rPr lang="cs-CZ" sz="2400" i="1" kern="0" dirty="0" err="1">
                <a:latin typeface="Calibri" panose="020F0502020204030204" pitchFamily="34" charset="0"/>
              </a:rPr>
              <a:t>elective</a:t>
            </a:r>
            <a:r>
              <a:rPr lang="cs-CZ" sz="2400" i="1" kern="0" dirty="0">
                <a:latin typeface="Calibri" panose="020F0502020204030204" pitchFamily="34" charset="0"/>
              </a:rPr>
              <a:t> </a:t>
            </a:r>
            <a:r>
              <a:rPr lang="cs-CZ" sz="2400" i="1" kern="0" dirty="0" err="1">
                <a:latin typeface="Calibri" panose="020F0502020204030204" pitchFamily="34" charset="0"/>
              </a:rPr>
              <a:t>antagonist</a:t>
            </a:r>
            <a:r>
              <a:rPr lang="cs-CZ" sz="2400" i="1" kern="0" dirty="0">
                <a:latin typeface="Calibri" panose="020F0502020204030204" pitchFamily="34" charset="0"/>
              </a:rPr>
              <a:t> </a:t>
            </a:r>
            <a:r>
              <a:rPr lang="cs-CZ" sz="2400" i="1" kern="0" dirty="0" err="1">
                <a:latin typeface="Calibri" panose="020F0502020204030204" pitchFamily="34" charset="0"/>
              </a:rPr>
              <a:t>of</a:t>
            </a:r>
            <a:r>
              <a:rPr lang="cs-CZ" sz="2400" i="1" kern="0" dirty="0">
                <a:latin typeface="Calibri" panose="020F0502020204030204" pitchFamily="34" charset="0"/>
              </a:rPr>
              <a:t>  receptoru  ET</a:t>
            </a:r>
            <a:r>
              <a:rPr lang="cs-CZ" sz="2400" i="1" kern="0" baseline="-25000" dirty="0">
                <a:latin typeface="Calibri" panose="020F0502020204030204" pitchFamily="34" charset="0"/>
              </a:rPr>
              <a:t>A  </a:t>
            </a:r>
          </a:p>
          <a:p>
            <a:pPr marL="0" lvl="2">
              <a:defRPr/>
            </a:pPr>
            <a:r>
              <a:rPr lang="cs-CZ" sz="2400" kern="0" dirty="0" err="1">
                <a:solidFill>
                  <a:srgbClr val="FFFFFF"/>
                </a:solidFill>
                <a:latin typeface="Calibri" panose="020F0502020204030204" pitchFamily="34" charset="0"/>
              </a:rPr>
              <a:t>Teratogenic</a:t>
            </a:r>
            <a:r>
              <a:rPr lang="cs-CZ" sz="2400" kern="0" dirty="0">
                <a:solidFill>
                  <a:srgbClr val="FFFFFF"/>
                </a:solidFill>
                <a:latin typeface="Calibri" panose="020F0502020204030204" pitchFamily="34" charset="0"/>
              </a:rPr>
              <a:t>.</a:t>
            </a:r>
          </a:p>
        </p:txBody>
      </p:sp>
      <p:sp>
        <p:nvSpPr>
          <p:cNvPr id="8" name="Obdélník 7"/>
          <p:cNvSpPr/>
          <p:nvPr/>
        </p:nvSpPr>
        <p:spPr>
          <a:xfrm>
            <a:off x="421918" y="5479862"/>
            <a:ext cx="8215898" cy="1323439"/>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0" cap="none" spc="0" normalizeH="0" baseline="0" noProof="0" dirty="0">
                <a:ln>
                  <a:noFill/>
                </a:ln>
                <a:solidFill>
                  <a:schemeClr val="accent1"/>
                </a:solidFill>
                <a:effectLst/>
                <a:uLnTx/>
                <a:uFillTx/>
                <a:latin typeface="Calibri" panose="020F0502020204030204" pitchFamily="34" charset="0"/>
                <a:ea typeface="+mn-ea"/>
                <a:cs typeface="+mn-cs"/>
              </a:rPr>
              <a:t>ADVERSE EFFECTS</a:t>
            </a:r>
          </a:p>
          <a:p>
            <a:pPr marL="0" lvl="2">
              <a:defRPr/>
            </a:pPr>
            <a:r>
              <a:rPr kumimoji="0" lang="cs-CZ" sz="22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Hepatotoxicity</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FDA</a:t>
            </a:r>
            <a:r>
              <a:rPr lang="cs-CZ"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requires monthly monitoring of liver function tests</a:t>
            </a:r>
            <a:r>
              <a:rPr lang="cs-CZ" sz="2400" dirty="0">
                <a:latin typeface="Calibri" panose="020F0502020204030204" pitchFamily="34" charset="0"/>
                <a:cs typeface="Calibri" panose="020F0502020204030204" pitchFamily="34" charset="0"/>
              </a:rPr>
              <a:t>)</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cs-CZ" sz="22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anaemia</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cs-CZ" sz="22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rPr>
              <a:t>hematocrit</a:t>
            </a:r>
            <a:r>
              <a:rPr kumimoji="0" lang="cs-CZ" sz="2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2408948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5239" y="238075"/>
            <a:ext cx="7178912" cy="646331"/>
          </a:xfrm>
          <a:prstGeom prst="rect">
            <a:avLst/>
          </a:prstGeom>
          <a:solidFill>
            <a:schemeClr val="accent3">
              <a:lumMod val="25000"/>
            </a:schemeClr>
          </a:solidFill>
          <a:ln>
            <a:solidFill>
              <a:srgbClr val="FFFF00"/>
            </a:solidFill>
          </a:ln>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cs-CZ" sz="3600" b="1" i="0" u="none" strike="noStrike" kern="1200" cap="none" spc="0" normalizeH="0" baseline="0" noProof="0" dirty="0" err="1">
                <a:ln>
                  <a:noFill/>
                </a:ln>
                <a:solidFill>
                  <a:srgbClr val="FFFF00"/>
                </a:solidFill>
                <a:effectLst/>
                <a:uLnTx/>
                <a:uFillTx/>
                <a:latin typeface="Calibri" panose="020F0502020204030204" pitchFamily="34" charset="0"/>
                <a:ea typeface="+mn-ea"/>
                <a:cs typeface="Calibri" panose="020F0502020204030204" pitchFamily="34" charset="0"/>
              </a:rPr>
              <a:t>Syntetic</a:t>
            </a:r>
            <a:r>
              <a:rPr kumimoji="0" lang="cs-CZ" sz="36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36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analogs</a:t>
            </a:r>
            <a:r>
              <a:rPr kumimoji="0" lang="cs-CZ" sz="36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36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of</a:t>
            </a:r>
            <a:r>
              <a:rPr kumimoji="0" lang="cs-CZ" sz="36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cs-CZ" sz="3600" b="1" i="0" u="none" strike="noStrike" kern="1200" cap="none" spc="0" normalizeH="0" noProof="0" dirty="0" err="1">
                <a:ln>
                  <a:noFill/>
                </a:ln>
                <a:solidFill>
                  <a:srgbClr val="FFFF00"/>
                </a:solidFill>
                <a:effectLst/>
                <a:uLnTx/>
                <a:uFillTx/>
                <a:latin typeface="Calibri" panose="020F0502020204030204" pitchFamily="34" charset="0"/>
                <a:ea typeface="+mn-ea"/>
                <a:cs typeface="Calibri" panose="020F0502020204030204" pitchFamily="34" charset="0"/>
              </a:rPr>
              <a:t>prostacyclins</a:t>
            </a:r>
            <a:endParaRPr kumimoji="0" lang="cs-CZ" sz="36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3" name="TextovéPole 2"/>
          <p:cNvSpPr txBox="1"/>
          <p:nvPr/>
        </p:nvSpPr>
        <p:spPr>
          <a:xfrm>
            <a:off x="306568" y="1980345"/>
            <a:ext cx="8615826"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MECHANISM OF ACTION</a:t>
            </a:r>
          </a:p>
          <a:p>
            <a:pPr>
              <a:defRPr/>
            </a:pP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Increase</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cyclic</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nucleotides</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by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increasing</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adenylyl</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cyclase</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aktivity –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directly</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acting</a:t>
            </a:r>
            <a:r>
              <a:rPr kumimoji="0" lang="cs-CZ" sz="2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cs-CZ" sz="220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vasodilatators</a:t>
            </a:r>
            <a:endParaRPr kumimoji="0" lang="cs-CZ" sz="22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 name="Obdélník 3">
            <a:extLst>
              <a:ext uri="{FF2B5EF4-FFF2-40B4-BE49-F238E27FC236}">
                <a16:creationId xmlns:a16="http://schemas.microsoft.com/office/drawing/2014/main" id="{35B7B810-F57E-4E0A-9F08-1F6759BC79C7}"/>
              </a:ext>
            </a:extLst>
          </p:cNvPr>
          <p:cNvSpPr/>
          <p:nvPr/>
        </p:nvSpPr>
        <p:spPr>
          <a:xfrm>
            <a:off x="276605" y="988474"/>
            <a:ext cx="804819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INDICATION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Pulmonary</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hypertension</a:t>
            </a:r>
            <a:endParaRPr kumimoji="0" lang="cs-CZ"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5" name="Skupina 4">
            <a:extLst>
              <a:ext uri="{FF2B5EF4-FFF2-40B4-BE49-F238E27FC236}">
                <a16:creationId xmlns:a16="http://schemas.microsoft.com/office/drawing/2014/main" id="{548846D6-F40A-4DDB-A4D1-A5FEB139849F}"/>
              </a:ext>
            </a:extLst>
          </p:cNvPr>
          <p:cNvGrpSpPr/>
          <p:nvPr/>
        </p:nvGrpSpPr>
        <p:grpSpPr>
          <a:xfrm>
            <a:off x="306568" y="4063147"/>
            <a:ext cx="8723131" cy="2292820"/>
            <a:chOff x="421918" y="3224753"/>
            <a:chExt cx="8538486" cy="2292820"/>
          </a:xfrm>
        </p:grpSpPr>
        <p:sp>
          <p:nvSpPr>
            <p:cNvPr id="6" name="Obdélník 5"/>
            <p:cNvSpPr/>
            <p:nvPr/>
          </p:nvSpPr>
          <p:spPr>
            <a:xfrm>
              <a:off x="421918" y="3224753"/>
              <a:ext cx="8323876" cy="523220"/>
            </a:xfrm>
            <a:prstGeom prst="rect">
              <a:avLst/>
            </a:prstGeom>
          </p:spPr>
          <p:txBody>
            <a:bodyPr wrap="square">
              <a:spAutoFit/>
            </a:bodyPr>
            <a:lstStyle/>
            <a:p>
              <a:pPr marL="0" lvl="2">
                <a:defRPr/>
              </a:pPr>
              <a:r>
                <a:rPr kumimoji="0" lang="cs-CZ" sz="2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EPOPROSTENOL:</a:t>
              </a:r>
              <a:r>
                <a:rPr kumimoji="0" lang="cs-CZ" sz="2800" b="1"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cs-CZ" sz="2800" i="0" u="none" strike="noStrike" kern="0" cap="none" spc="0" normalizeH="0" baseline="0" noProof="0" dirty="0" err="1">
                  <a:ln>
                    <a:noFill/>
                  </a:ln>
                  <a:effectLst/>
                  <a:uLnTx/>
                  <a:uFillTx/>
                  <a:latin typeface="Calibri" panose="020F0502020204030204" pitchFamily="34" charset="0"/>
                  <a:ea typeface="+mn-ea"/>
                  <a:cs typeface="Calibri" panose="020F0502020204030204" pitchFamily="34" charset="0"/>
                </a:rPr>
                <a:t>only</a:t>
              </a:r>
              <a:r>
                <a:rPr kumimoji="0" lang="cs-CZ" sz="28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cs-CZ" sz="2800" i="0" u="none" strike="noStrike" kern="0" cap="none" spc="0" normalizeH="0" baseline="0" noProof="0" dirty="0" err="1">
                  <a:ln>
                    <a:noFill/>
                  </a:ln>
                  <a:effectLst/>
                  <a:uLnTx/>
                  <a:uFillTx/>
                  <a:latin typeface="Calibri" panose="020F0502020204030204" pitchFamily="34" charset="0"/>
                  <a:ea typeface="+mn-ea"/>
                  <a:cs typeface="Calibri" panose="020F0502020204030204" pitchFamily="34" charset="0"/>
                </a:rPr>
                <a:t>i.v</a:t>
              </a:r>
              <a:r>
                <a:rPr kumimoji="0" lang="cs-CZ" sz="28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cs-CZ" sz="2800" i="0" u="none" strike="noStrike" kern="0" cap="none" spc="0" normalizeH="0" baseline="0" noProof="0" dirty="0" err="1">
                  <a:ln>
                    <a:noFill/>
                  </a:ln>
                  <a:effectLst/>
                  <a:uLnTx/>
                  <a:uFillTx/>
                  <a:latin typeface="Calibri" panose="020F0502020204030204" pitchFamily="34" charset="0"/>
                  <a:ea typeface="+mn-ea"/>
                  <a:cs typeface="Calibri" panose="020F0502020204030204" pitchFamily="34" charset="0"/>
                </a:rPr>
                <a:t>infusion</a:t>
              </a:r>
              <a:r>
                <a:rPr kumimoji="0" lang="cs-CZ" sz="28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a:t>
              </a:r>
              <a:r>
                <a:rPr lang="cs-CZ" altLang="cs-CZ" sz="2000" dirty="0">
                  <a:solidFill>
                    <a:srgbClr val="FFFFFF"/>
                  </a:solidFill>
                  <a:latin typeface="Calibri" panose="020F0502020204030204" pitchFamily="34" charset="0"/>
                </a:rPr>
                <a:t>t</a:t>
              </a:r>
              <a:r>
                <a:rPr lang="cs-CZ" altLang="cs-CZ" sz="2000" baseline="-25000" dirty="0">
                  <a:solidFill>
                    <a:srgbClr val="FFFFFF"/>
                  </a:solidFill>
                  <a:latin typeface="Calibri" panose="020F0502020204030204" pitchFamily="34" charset="0"/>
                </a:rPr>
                <a:t>1/2 </a:t>
              </a:r>
              <a:r>
                <a:rPr lang="cs-CZ" sz="2200" kern="0" dirty="0">
                  <a:latin typeface="Calibri" panose="020F0502020204030204" pitchFamily="34" charset="0"/>
                  <a:cs typeface="Calibri" panose="020F0502020204030204" pitchFamily="34" charset="0"/>
                </a:rPr>
                <a:t>3-5 min. </a:t>
              </a:r>
            </a:p>
          </p:txBody>
        </p:sp>
        <p:sp>
          <p:nvSpPr>
            <p:cNvPr id="7" name="Obdélník 6"/>
            <p:cNvSpPr/>
            <p:nvPr/>
          </p:nvSpPr>
          <p:spPr>
            <a:xfrm>
              <a:off x="435124" y="3924887"/>
              <a:ext cx="8323876" cy="892552"/>
            </a:xfrm>
            <a:prstGeom prst="rect">
              <a:avLst/>
            </a:prstGeom>
          </p:spPr>
          <p:txBody>
            <a:bodyPr wrap="square">
              <a:spAutoFit/>
            </a:bodyPr>
            <a:lstStyle/>
            <a:p>
              <a:pPr marL="0" lvl="2">
                <a:defRPr/>
              </a:pPr>
              <a:r>
                <a:rPr kumimoji="0" lang="cs-CZ" sz="2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ILOPROST: </a:t>
              </a:r>
              <a:r>
                <a:rPr lang="cs-CZ" altLang="cs-CZ" sz="2800" dirty="0">
                  <a:solidFill>
                    <a:srgbClr val="FFFFFF"/>
                  </a:solidFill>
                  <a:latin typeface="Calibri" panose="020F0502020204030204" pitchFamily="34" charset="0"/>
                </a:rPr>
                <a:t>t</a:t>
              </a:r>
              <a:r>
                <a:rPr lang="cs-CZ" altLang="cs-CZ" sz="2800" baseline="-25000" dirty="0">
                  <a:solidFill>
                    <a:srgbClr val="FFFFFF"/>
                  </a:solidFill>
                  <a:latin typeface="Calibri" panose="020F0502020204030204" pitchFamily="34" charset="0"/>
                </a:rPr>
                <a:t>1/2 </a:t>
              </a:r>
              <a:r>
                <a:rPr kumimoji="0" lang="cs-CZ" sz="22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20-25 min.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cs-CZ" sz="2200" i="0" u="none" strike="noStrike" kern="0" cap="none" spc="0" normalizeH="0" baseline="0" noProof="0" dirty="0" err="1">
                  <a:ln>
                    <a:noFill/>
                  </a:ln>
                  <a:effectLst/>
                  <a:uLnTx/>
                  <a:uFillTx/>
                  <a:latin typeface="Calibri" panose="020F0502020204030204" pitchFamily="34" charset="0"/>
                  <a:ea typeface="+mn-ea"/>
                  <a:cs typeface="Calibri" panose="020F0502020204030204" pitchFamily="34" charset="0"/>
                </a:rPr>
                <a:t>i.v</a:t>
              </a:r>
              <a:r>
                <a:rPr kumimoji="0" lang="cs-CZ" sz="22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cs-CZ" sz="2200" i="0" u="none" strike="noStrike" kern="0" cap="none" spc="0" normalizeH="0" baseline="0" noProof="0" dirty="0" err="1">
                  <a:ln>
                    <a:noFill/>
                  </a:ln>
                  <a:effectLst/>
                  <a:uLnTx/>
                  <a:uFillTx/>
                  <a:latin typeface="Calibri" panose="020F0502020204030204" pitchFamily="34" charset="0"/>
                  <a:ea typeface="+mn-ea"/>
                  <a:cs typeface="Calibri" panose="020F0502020204030204" pitchFamily="34" charset="0"/>
                </a:rPr>
                <a:t>peroral</a:t>
              </a:r>
              <a:r>
                <a:rPr kumimoji="0" lang="cs-CZ" sz="22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cs-CZ" sz="2200" i="0" u="none" strike="noStrike" kern="0" cap="none" spc="0" normalizeH="0" baseline="0" noProof="0" dirty="0" err="1">
                  <a:ln>
                    <a:noFill/>
                  </a:ln>
                  <a:effectLst/>
                  <a:uLnTx/>
                  <a:uFillTx/>
                  <a:latin typeface="Calibri" panose="020F0502020204030204" pitchFamily="34" charset="0"/>
                  <a:ea typeface="+mn-ea"/>
                  <a:cs typeface="Calibri" panose="020F0502020204030204" pitchFamily="34" charset="0"/>
                </a:rPr>
                <a:t>or</a:t>
              </a:r>
              <a:r>
                <a:rPr kumimoji="0" lang="cs-CZ" sz="2200" i="0" u="none" strike="noStrike" kern="0" cap="none" spc="0" normalizeH="0" noProof="0" dirty="0">
                  <a:ln>
                    <a:noFill/>
                  </a:ln>
                  <a:effectLst/>
                  <a:uLnTx/>
                  <a:uFillTx/>
                  <a:latin typeface="Calibri" panose="020F0502020204030204" pitchFamily="34" charset="0"/>
                  <a:ea typeface="+mn-ea"/>
                  <a:cs typeface="Calibri" panose="020F0502020204030204" pitchFamily="34" charset="0"/>
                </a:rPr>
                <a:t> </a:t>
              </a:r>
              <a:r>
                <a:rPr kumimoji="0" lang="cs-CZ" sz="220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i</a:t>
              </a:r>
              <a:r>
                <a:rPr lang="cs-CZ" sz="2200" kern="0" baseline="0" dirty="0" err="1">
                  <a:latin typeface="Calibri" panose="020F0502020204030204" pitchFamily="34" charset="0"/>
                  <a:cs typeface="Calibri" panose="020F0502020204030204" pitchFamily="34" charset="0"/>
                </a:rPr>
                <a:t>nhalation</a:t>
              </a:r>
              <a:endParaRPr kumimoji="0" lang="cs-CZ" sz="220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endParaRPr>
            </a:p>
          </p:txBody>
        </p:sp>
        <p:sp>
          <p:nvSpPr>
            <p:cNvPr id="8" name="Obdélník 7"/>
            <p:cNvSpPr/>
            <p:nvPr/>
          </p:nvSpPr>
          <p:spPr>
            <a:xfrm>
              <a:off x="421918" y="4994353"/>
              <a:ext cx="8538486" cy="523220"/>
            </a:xfrm>
            <a:prstGeom prst="rect">
              <a:avLst/>
            </a:prstGeom>
          </p:spPr>
          <p:txBody>
            <a:bodyPr wrap="square">
              <a:spAutoFit/>
            </a:bodyPr>
            <a:lstStyle/>
            <a:p>
              <a:pPr lvl="0">
                <a:defRPr/>
              </a:pPr>
              <a:r>
                <a:rPr kumimoji="0" lang="cs-CZ"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TREPROSTINIL:</a:t>
              </a:r>
              <a:r>
                <a:rPr kumimoji="0" lang="cs-CZ"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lang="cs-CZ" sz="2200" kern="0" dirty="0" err="1">
                  <a:latin typeface="Calibri" panose="020F0502020204030204" pitchFamily="34" charset="0"/>
                  <a:cs typeface="Calibri" panose="020F0502020204030204" pitchFamily="34" charset="0"/>
                </a:rPr>
                <a:t>s.c</a:t>
              </a:r>
              <a:r>
                <a:rPr lang="cs-CZ" sz="2200" kern="0" dirty="0">
                  <a:latin typeface="Calibri" panose="020F0502020204030204" pitchFamily="34" charset="0"/>
                  <a:cs typeface="Calibri" panose="020F0502020204030204" pitchFamily="34" charset="0"/>
                </a:rPr>
                <a:t>. nebo </a:t>
              </a:r>
              <a:r>
                <a:rPr lang="cs-CZ" sz="2200" kern="0" dirty="0" err="1">
                  <a:latin typeface="Calibri" panose="020F0502020204030204" pitchFamily="34" charset="0"/>
                  <a:cs typeface="Calibri" panose="020F0502020204030204" pitchFamily="34" charset="0"/>
                </a:rPr>
                <a:t>i.v</a:t>
              </a:r>
              <a:r>
                <a:rPr lang="cs-CZ" sz="2200" kern="0" dirty="0">
                  <a:latin typeface="Calibri" panose="020F0502020204030204" pitchFamily="34" charset="0"/>
                  <a:cs typeface="Calibri" panose="020F0502020204030204" pitchFamily="34" charset="0"/>
                </a:rPr>
                <a:t>. </a:t>
              </a:r>
              <a:r>
                <a:rPr lang="cs-CZ" sz="2200" kern="0" dirty="0" err="1">
                  <a:latin typeface="Calibri" panose="020F0502020204030204" pitchFamily="34" charset="0"/>
                  <a:cs typeface="Calibri" panose="020F0502020204030204" pitchFamily="34" charset="0"/>
                </a:rPr>
                <a:t>infusion</a:t>
              </a:r>
              <a:endParaRPr kumimoji="0" lang="cs-CZ" sz="2200" b="1" i="0" u="none" strike="noStrike" kern="1200" cap="none" spc="0" normalizeH="0" baseline="0" noProof="0" dirty="0">
                <a:ln>
                  <a:noFill/>
                </a:ln>
                <a:solidFill>
                  <a:srgbClr val="00FFFF"/>
                </a:solidFill>
                <a:effectLst/>
                <a:uLnTx/>
                <a:uFillTx/>
                <a:latin typeface="Calibri" panose="020F0502020204030204" pitchFamily="34" charset="0"/>
                <a:cs typeface="Calibri" panose="020F0502020204030204" pitchFamily="34" charset="0"/>
              </a:endParaRPr>
            </a:p>
          </p:txBody>
        </p:sp>
      </p:grpSp>
      <p:sp>
        <p:nvSpPr>
          <p:cNvPr id="9" name="Obdélník 8">
            <a:extLst>
              <a:ext uri="{FF2B5EF4-FFF2-40B4-BE49-F238E27FC236}">
                <a16:creationId xmlns:a16="http://schemas.microsoft.com/office/drawing/2014/main" id="{ACD594D7-E20C-433D-A647-EE35CE25B4E3}"/>
              </a:ext>
            </a:extLst>
          </p:cNvPr>
          <p:cNvSpPr/>
          <p:nvPr/>
        </p:nvSpPr>
        <p:spPr>
          <a:xfrm>
            <a:off x="276605" y="3421856"/>
            <a:ext cx="804819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200" b="1" i="0" u="sng"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DRUGS </a:t>
            </a:r>
          </a:p>
        </p:txBody>
      </p:sp>
      <p:sp>
        <p:nvSpPr>
          <p:cNvPr id="10" name="Obdélník 9"/>
          <p:cNvSpPr/>
          <p:nvPr/>
        </p:nvSpPr>
        <p:spPr>
          <a:xfrm>
            <a:off x="6451382" y="1044653"/>
            <a:ext cx="2471012" cy="707886"/>
          </a:xfrm>
          <a:prstGeom prst="rect">
            <a:avLst/>
          </a:prstGeom>
        </p:spPr>
        <p:txBody>
          <a:bodyPr wrap="square">
            <a:spAutoFit/>
          </a:bodyPr>
          <a:lstStyle/>
          <a:p>
            <a:pPr>
              <a:defRPr/>
            </a:pPr>
            <a:r>
              <a:rPr lang="cs-CZ" sz="2000" i="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Prostacyclins</a:t>
            </a:r>
            <a:r>
              <a:rPr lang="cs-CZ" sz="2000"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cs-CZ" sz="2000" i="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prostaglandines</a:t>
            </a:r>
            <a:r>
              <a:rPr lang="cs-CZ" sz="2000"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PGI</a:t>
            </a:r>
            <a:r>
              <a:rPr lang="cs-CZ" sz="2000" i="1" baseline="-25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cs-CZ" sz="2000"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82795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71488" y="277588"/>
            <a:ext cx="8458200" cy="619272"/>
          </a:xfrm>
          <a:prstGeom prst="rect">
            <a:avLst/>
          </a:prstGeom>
        </p:spPr>
        <p:txBody>
          <a:bodyPr wrap="square">
            <a:spAutoFit/>
          </a:bodyPr>
          <a:lstStyle/>
          <a:p>
            <a:pPr marL="514350" marR="0" lvl="0" indent="-514350" algn="l" defTabSz="914400" rtl="0" eaLnBrk="1" fontAlgn="auto" latinLnBrk="0" hangingPunct="1">
              <a:lnSpc>
                <a:spcPct val="107000"/>
              </a:lnSpc>
              <a:spcBef>
                <a:spcPts val="600"/>
              </a:spcBef>
              <a:spcAft>
                <a:spcPts val="0"/>
              </a:spcAft>
              <a:buClrTx/>
              <a:buSzTx/>
              <a:buFont typeface="+mj-lt"/>
              <a:buAutoNum type="arabicPeriod" startAt="3"/>
              <a:tabLst/>
              <a:defRPr/>
            </a:pP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Improvement</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of</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coronary</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blood</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flow</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 name="Obdélník 3"/>
          <p:cNvSpPr/>
          <p:nvPr/>
        </p:nvSpPr>
        <p:spPr>
          <a:xfrm>
            <a:off x="564354" y="1002919"/>
            <a:ext cx="6976623" cy="954107"/>
          </a:xfrm>
          <a:prstGeom prst="rect">
            <a:avLst/>
          </a:prstGeom>
          <a:solidFill>
            <a:schemeClr val="bg1">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Drugs</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that</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improve</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improve</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perfusion</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of</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a:t>
            </a:r>
            <a:r>
              <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0" i="0" u="none" strike="noStrike" kern="1200" cap="none" spc="0" normalizeH="0" baseline="0" noProof="0" dirty="0" err="1">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myocardium</a:t>
            </a:r>
            <a:endParaRPr kumimoji="0" lang="cs-CZ" sz="2800" b="0" i="0" u="none" strike="noStrike" kern="1200" cap="none" spc="0" normalizeH="0" baseline="0" noProof="0" dirty="0">
              <a:ln w="22225">
                <a:noFill/>
                <a:prstDash val="solid"/>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Obdélník 5"/>
          <p:cNvSpPr/>
          <p:nvPr/>
        </p:nvSpPr>
        <p:spPr>
          <a:xfrm>
            <a:off x="733704" y="2083771"/>
            <a:ext cx="7924874" cy="1421928"/>
          </a:xfrm>
          <a:prstGeom prst="rect">
            <a:avLst/>
          </a:prstGeom>
        </p:spPr>
        <p:txBody>
          <a:bodyPr wrap="square">
            <a:spAutoFit/>
          </a:bodyPr>
          <a:lstStyle/>
          <a:p>
            <a:pPr marL="457200" marR="0" lvl="0" indent="-457200" algn="l" defTabSz="914400" rtl="0" eaLnBrk="1" fontAlgn="auto" latinLnBrk="0" hangingPunct="1">
              <a:lnSpc>
                <a:spcPct val="90000"/>
              </a:lnSpc>
              <a:spcBef>
                <a:spcPts val="0"/>
              </a:spcBef>
              <a:spcAft>
                <a:spcPts val="0"/>
              </a:spcAft>
              <a:buClrTx/>
              <a:buSzTx/>
              <a:buFont typeface="Wingdings" panose="05000000000000000000" pitchFamily="2" charset="2"/>
              <a:buChar char="ð"/>
              <a:tabLst/>
              <a:defRPr/>
            </a:pP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NITRATES and NO </a:t>
            </a:r>
            <a:r>
              <a:rPr kumimoji="0" lang="cs-CZ" sz="3200" b="1" i="0" u="none" strike="noStrike" kern="1200" cap="none" spc="0" normalizeH="0" baseline="0" noProof="0" dirty="0" err="1">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donors</a:t>
            </a:r>
            <a:endPar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tab pos="444500" algn="l"/>
              </a:tabLst>
              <a:defRPr/>
            </a:pP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CALCIUM CHANNEL BLOCKERS </a:t>
            </a:r>
            <a:r>
              <a:rPr kumimoji="0" lang="cs-CZ" sz="2800" b="1" i="0" u="none" strike="noStrike" kern="1200" cap="none" spc="0" normalizeH="0" baseline="0" noProof="0" dirty="0">
                <a:ln w="22225">
                  <a:noFill/>
                  <a:prstDash val="solid"/>
                </a:ln>
                <a:solidFill>
                  <a:srgbClr val="FFFFFF">
                    <a:lumMod val="75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400" b="0" i="0" u="none" strike="noStrike" kern="1200" cap="none" spc="0" normalizeH="0" baseline="0" noProof="0" dirty="0" err="1">
                <a:ln w="22225">
                  <a:noFill/>
                  <a:prstDash val="solid"/>
                </a:ln>
                <a:solidFill>
                  <a:srgbClr val="FFFFFF">
                    <a:lumMod val="75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dihydropyridines</a:t>
            </a:r>
            <a:r>
              <a:rPr kumimoji="0" lang="cs-CZ" sz="2400" b="0" i="0" u="none" strike="noStrike" kern="1200" cap="none" spc="0" normalizeH="0" baseline="0" noProof="0" dirty="0">
                <a:ln w="22225">
                  <a:noFill/>
                  <a:prstDash val="solid"/>
                </a:ln>
                <a:solidFill>
                  <a:srgbClr val="FFFFFF">
                    <a:lumMod val="75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800" b="1" i="0" u="none" strike="noStrike" kern="1200" cap="none" spc="0" normalizeH="0" baseline="0" noProof="0" dirty="0">
                <a:ln w="22225">
                  <a:noFill/>
                  <a:prstDash val="solid"/>
                </a:ln>
                <a:solidFill>
                  <a:srgbClr val="FFFFFF">
                    <a:lumMod val="75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cs-CZ" sz="2400" b="0" i="0" u="none" strike="noStrike" kern="1200" cap="none" spc="0" normalizeH="0" baseline="0" noProof="0" dirty="0">
              <a:ln w="22225">
                <a:noFill/>
                <a:prstDash val="solid"/>
              </a:ln>
              <a:solidFill>
                <a:srgbClr val="FFFFFF">
                  <a:lumMod val="75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tabLst>
                <a:tab pos="442913" algn="l"/>
              </a:tabLst>
              <a:defRPr/>
            </a:pP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lang="cs-CZ" sz="2800" b="1" dirty="0">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err="1">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Pottasium-channel</a:t>
            </a:r>
            <a:r>
              <a:rPr lang="cs-CZ" sz="2800" b="1" dirty="0">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err="1">
                <a:ln w="22225">
                  <a:noFill/>
                  <a:prstDash val="solid"/>
                </a:ln>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activation</a:t>
            </a:r>
            <a:endParaRPr kumimoji="0" lang="cs-CZ" sz="2400" b="0" i="0" u="none" strike="noStrike" kern="1200" cap="none" spc="0" normalizeH="0" baseline="0" noProof="0" dirty="0">
              <a:ln w="22225">
                <a:noFill/>
                <a:prstDash val="solid"/>
              </a:ln>
              <a:solidFill>
                <a:srgbClr val="FFFFFF">
                  <a:lumMod val="75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Obdélník 6"/>
          <p:cNvSpPr/>
          <p:nvPr/>
        </p:nvSpPr>
        <p:spPr>
          <a:xfrm>
            <a:off x="564354" y="4326060"/>
            <a:ext cx="7495894" cy="1421928"/>
          </a:xfrm>
          <a:prstGeom prst="rect">
            <a:avLst/>
          </a:prstGeom>
        </p:spPr>
        <p:txBody>
          <a:bodyPr wrap="square">
            <a:spAutoFit/>
          </a:bodyPr>
          <a:lstStyle/>
          <a:p>
            <a:pPr marL="457200" marR="0" lvl="0" indent="-457200" algn="l" defTabSz="442913" rtl="0" eaLnBrk="1" fontAlgn="auto" latinLnBrk="0" hangingPunct="1">
              <a:lnSpc>
                <a:spcPct val="90000"/>
              </a:lnSpc>
              <a:spcBef>
                <a:spcPts val="0"/>
              </a:spcBef>
              <a:spcAft>
                <a:spcPts val="0"/>
              </a:spcAft>
              <a:buClrTx/>
              <a:buSzTx/>
              <a:buFont typeface="Wingdings" panose="05000000000000000000" pitchFamily="2" charset="2"/>
              <a:buChar char="ð"/>
              <a:tabLst/>
              <a:defRPr/>
            </a:pP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t>
            </a: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ETABLOKÁTORY</a:t>
            </a:r>
            <a:endParaRPr kumimoji="0" lang="cs-CZ" sz="3200" b="0"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2913" rtl="0" eaLnBrk="1" fontAlgn="auto" latinLnBrk="0" hangingPunct="1">
              <a:lnSpc>
                <a:spcPct val="90000"/>
              </a:lnSpc>
              <a:spcBef>
                <a:spcPts val="0"/>
              </a:spcBef>
              <a:spcAft>
                <a:spcPts val="0"/>
              </a:spcAft>
              <a:buClrTx/>
              <a:buSzTx/>
              <a:buFontTx/>
              <a:buNone/>
              <a:tabLst/>
              <a:defRPr/>
            </a:pPr>
            <a:r>
              <a:rPr kumimoji="0" lang="cs-CZ" sz="3200" b="0"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BKK</a:t>
            </a:r>
            <a:r>
              <a:rPr kumimoji="0" lang="cs-CZ" sz="3200" b="0"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cs-CZ" sz="2800" b="0"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non-</a:t>
            </a:r>
            <a:r>
              <a:rPr kumimoji="0" lang="cs-CZ" sz="2800" b="0" i="0" u="none" strike="noStrike" kern="1200" cap="none" spc="0" normalizeH="0" baseline="0" noProof="0" dirty="0" err="1">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dihydropyridiny</a:t>
            </a:r>
            <a:endParaRPr kumimoji="0" lang="cs-CZ" sz="3200" b="0"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42913" rtl="0" eaLnBrk="1" fontAlgn="auto" latinLnBrk="0" hangingPunct="1">
              <a:lnSpc>
                <a:spcPct val="90000"/>
              </a:lnSpc>
              <a:spcBef>
                <a:spcPts val="0"/>
              </a:spcBef>
              <a:spcAft>
                <a:spcPts val="0"/>
              </a:spcAft>
              <a:buClrTx/>
              <a:buSzTx/>
              <a:buFontTx/>
              <a:buNone/>
              <a:tabLst/>
              <a:defRPr/>
            </a:pPr>
            <a:r>
              <a:rPr kumimoji="0" lang="cs-CZ" sz="3200" b="1" i="0" u="none" strike="noStrike" kern="1200" cap="none" spc="0" normalizeH="0" baseline="0" noProof="0" dirty="0">
                <a:ln w="22225">
                  <a:noFill/>
                  <a:prstDash val="solid"/>
                </a:ln>
                <a:solidFill>
                  <a:srgbClr val="FFFF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BRADINY</a:t>
            </a:r>
          </a:p>
        </p:txBody>
      </p:sp>
      <p:sp>
        <p:nvSpPr>
          <p:cNvPr id="9" name="Obdélník 8"/>
          <p:cNvSpPr/>
          <p:nvPr/>
        </p:nvSpPr>
        <p:spPr>
          <a:xfrm>
            <a:off x="4790935" y="4239883"/>
            <a:ext cx="4353065" cy="1508105"/>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Reducing</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metabolic</a:t>
            </a:r>
            <a:r>
              <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3200" b="0" i="0" u="sng"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demand</a:t>
            </a:r>
            <a:endParaRPr kumimoji="0" lang="cs-CZ" sz="3200" b="0" i="0" u="sng"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39750" algn="l"/>
              </a:tabLst>
              <a:defRPr/>
            </a:pPr>
            <a:r>
              <a:rPr kumimoji="0" lang="cs-CZ" sz="2800" b="0" i="0" u="none"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400" b="0" i="0" u="none"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cs-CZ" sz="2400" b="0" i="0" u="none"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slow</a:t>
            </a:r>
            <a:r>
              <a:rPr kumimoji="0" lang="cs-CZ" sz="2400" b="0" i="0" u="none"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400" b="0" i="0" u="none"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the</a:t>
            </a:r>
            <a:r>
              <a:rPr kumimoji="0" lang="cs-CZ" sz="2400" b="0" i="0" u="none"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s-CZ" sz="2400" b="0" i="0" u="none" strike="noStrike" kern="1200" cap="none" spc="0" normalizeH="0" baseline="0" noProof="0" dirty="0" err="1">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heart</a:t>
            </a:r>
            <a:r>
              <a:rPr kumimoji="0" lang="cs-CZ" sz="2400" b="0" i="0" u="none" strike="noStrike" kern="1200" cap="none" spc="0" normalizeH="0" baseline="0" noProof="0" dirty="0">
                <a:ln w="22225">
                  <a:noFill/>
                  <a:prstDash val="solid"/>
                </a:ln>
                <a:solidFill>
                  <a:srgbClr val="00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
        <p:nvSpPr>
          <p:cNvPr id="8" name="Obdélník 7"/>
          <p:cNvSpPr/>
          <p:nvPr/>
        </p:nvSpPr>
        <p:spPr bwMode="auto">
          <a:xfrm>
            <a:off x="1036332" y="3948772"/>
            <a:ext cx="7622246" cy="194755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sz="3200" b="1" i="0" u="none" strike="noStrike" kern="1200" cap="none" spc="0" normalizeH="0" baseline="0" noProof="0">
              <a:ln>
                <a:noFill/>
              </a:ln>
              <a:solidFill>
                <a:srgbClr val="00FF00"/>
              </a:solidFill>
              <a:effectLst>
                <a:outerShdw blurRad="38100" dist="38100" dir="2700000" algn="tl">
                  <a:srgbClr val="000000">
                    <a:alpha val="43137"/>
                  </a:srgbClr>
                </a:outerShdw>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9539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88770" y="262628"/>
            <a:ext cx="9117789" cy="867930"/>
          </a:xfrm>
          <a:prstGeom prst="rect">
            <a:avLst/>
          </a:prstGeom>
        </p:spPr>
        <p:txBody>
          <a:bodyPr wrap="square">
            <a:spAutoFit/>
          </a:bodyPr>
          <a:lstStyle/>
          <a:p>
            <a:pPr algn="ctr">
              <a:lnSpc>
                <a:spcPct val="90000"/>
              </a:lnSpc>
            </a:pPr>
            <a:r>
              <a:rPr lang="cs-CZ" sz="56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Risk </a:t>
            </a:r>
            <a:r>
              <a:rPr lang="cs-CZ" sz="5600" b="1" dirty="0" err="1">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factors</a:t>
            </a:r>
            <a:r>
              <a:rPr lang="cs-CZ" sz="56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 and </a:t>
            </a:r>
            <a:r>
              <a:rPr lang="cs-CZ" sz="5600" b="1" dirty="0" err="1">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stratification</a:t>
            </a:r>
            <a:endParaRPr lang="cs-CZ" sz="56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Výsledek obrázku pro score chart choleste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99" y="1329220"/>
            <a:ext cx="4267753" cy="5108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3000" y="1447800"/>
            <a:ext cx="3975100" cy="1938992"/>
          </a:xfrm>
          <a:prstGeom prst="rect">
            <a:avLst/>
          </a:prstGeom>
          <a:noFill/>
        </p:spPr>
        <p:txBody>
          <a:bodyPr wrap="square" rtlCol="0">
            <a:spAutoFit/>
          </a:bodyPr>
          <a:lstStyle/>
          <a:p>
            <a:r>
              <a:rPr lang="cs-CZ" sz="2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Risk </a:t>
            </a:r>
            <a:r>
              <a:rPr lang="cs-CZ" sz="24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factors</a:t>
            </a:r>
            <a:endParaRPr lang="cs-CZ" sz="2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gender</a:t>
            </a:r>
          </a:p>
          <a:p>
            <a:pPr marL="342900" indent="-342900">
              <a:buFont typeface="Wingdings" panose="05000000000000000000" pitchFamily="2" charset="2"/>
              <a:buChar char="§"/>
            </a:pP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Smoking status</a:t>
            </a:r>
          </a:p>
          <a:p>
            <a:pPr marL="342900" indent="-342900">
              <a:buFont typeface="Wingdings" panose="05000000000000000000" pitchFamily="2" charset="2"/>
              <a:buChar char="§"/>
            </a:pP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Cholesterol level</a:t>
            </a:r>
          </a:p>
          <a:p>
            <a:pPr marL="342900" indent="-342900">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Systolic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blood</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pressure</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ovéPole 6"/>
          <p:cNvSpPr txBox="1"/>
          <p:nvPr/>
        </p:nvSpPr>
        <p:spPr>
          <a:xfrm>
            <a:off x="5151801" y="4188143"/>
            <a:ext cx="3619500" cy="1200329"/>
          </a:xfrm>
          <a:prstGeom prst="rect">
            <a:avLst/>
          </a:prstGeom>
          <a:solidFill>
            <a:schemeClr val="accent3">
              <a:lumMod val="25000"/>
            </a:schemeClr>
          </a:solidFill>
        </p:spPr>
        <p:txBody>
          <a:bodyPr wrap="square" rtlCol="0">
            <a:spAutoFit/>
          </a:bodyPr>
          <a:lstStyle/>
          <a:p>
            <a:r>
              <a:rPr lang="cs-CZ" sz="2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RISK STRATIFICATION </a:t>
            </a:r>
            <a:r>
              <a:rPr lang="cs-CZ" sz="24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CARCIOVASCULARS DISEASE</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Šipka dolů 7"/>
          <p:cNvSpPr/>
          <p:nvPr/>
        </p:nvSpPr>
        <p:spPr bwMode="auto">
          <a:xfrm>
            <a:off x="6413500" y="3386792"/>
            <a:ext cx="647700" cy="639108"/>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9" name="Šipka dolů 8"/>
          <p:cNvSpPr/>
          <p:nvPr/>
        </p:nvSpPr>
        <p:spPr bwMode="auto">
          <a:xfrm>
            <a:off x="6470650" y="5110907"/>
            <a:ext cx="647700" cy="639108"/>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0" name="TextovéPole 9"/>
          <p:cNvSpPr txBox="1"/>
          <p:nvPr/>
        </p:nvSpPr>
        <p:spPr>
          <a:xfrm>
            <a:off x="5130800" y="5841782"/>
            <a:ext cx="3619500" cy="830997"/>
          </a:xfrm>
          <a:prstGeom prst="rect">
            <a:avLst/>
          </a:prstGeom>
          <a:solidFill>
            <a:schemeClr val="accent3">
              <a:lumMod val="25000"/>
            </a:schemeClr>
          </a:solidFill>
          <a:ln>
            <a:solidFill>
              <a:srgbClr val="FFFF00"/>
            </a:solidFill>
          </a:ln>
        </p:spPr>
        <p:txBody>
          <a:bodyPr wrap="square" rtlCol="0">
            <a:spAutoFit/>
          </a:bodyPr>
          <a:lstStyle/>
          <a:p>
            <a:pPr algn="ct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Strategy</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type </a:t>
            </a: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pharmacotherapy</a:t>
            </a:r>
            <a:endPar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5799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1113035" y="2177374"/>
            <a:ext cx="6697465" cy="1988225"/>
          </a:xfrm>
          <a:prstGeom prst="rect">
            <a:avLst/>
          </a:prstGeom>
          <a:solidFill>
            <a:schemeClr val="accent3">
              <a:lumMod val="25000"/>
            </a:schemeClr>
          </a:solidFill>
          <a:ln>
            <a:solidFill>
              <a:srgbClr val="FFFF00"/>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el-GR" altLang="cs-CZ" sz="4400" b="1" dirty="0">
                <a:solidFill>
                  <a:srgbClr val="FFFF00"/>
                </a:solidFill>
                <a:latin typeface="Calibri" pitchFamily="34" charset="0"/>
              </a:rPr>
              <a:t>Β</a:t>
            </a:r>
            <a:r>
              <a:rPr lang="cs-CZ" altLang="cs-CZ" sz="4400" b="1" dirty="0">
                <a:solidFill>
                  <a:srgbClr val="FFFF00"/>
                </a:solidFill>
                <a:latin typeface="Calibri" pitchFamily="34" charset="0"/>
              </a:rPr>
              <a:t>-</a:t>
            </a:r>
            <a:r>
              <a:rPr lang="cs-CZ" altLang="cs-CZ" sz="4400" b="1" dirty="0" err="1">
                <a:solidFill>
                  <a:srgbClr val="FFFF00"/>
                </a:solidFill>
                <a:latin typeface="Calibri" pitchFamily="34" charset="0"/>
              </a:rPr>
              <a:t>adrenoceptor</a:t>
            </a:r>
            <a:r>
              <a:rPr lang="cs-CZ" altLang="cs-CZ" sz="4400" b="1" dirty="0">
                <a:solidFill>
                  <a:srgbClr val="FFFF00"/>
                </a:solidFill>
                <a:latin typeface="Calibri" pitchFamily="34" charset="0"/>
              </a:rPr>
              <a:t> </a:t>
            </a:r>
            <a:r>
              <a:rPr lang="cs-CZ" altLang="cs-CZ" sz="4400" b="1" dirty="0" err="1">
                <a:solidFill>
                  <a:srgbClr val="FFFF00"/>
                </a:solidFill>
                <a:latin typeface="Calibri" pitchFamily="34" charset="0"/>
              </a:rPr>
              <a:t>antagonists</a:t>
            </a:r>
            <a:endParaRPr lang="cs-CZ" altLang="cs-CZ" sz="4400" b="1" dirty="0">
              <a:solidFill>
                <a:srgbClr val="FFFF00"/>
              </a:solidFill>
              <a:latin typeface="Calibri" pitchFamily="34" charset="0"/>
            </a:endParaRPr>
          </a:p>
          <a:p>
            <a:pPr lvl="0" algn="ctr"/>
            <a:r>
              <a:rPr lang="cs-CZ" altLang="cs-CZ" sz="2800" b="1" dirty="0">
                <a:solidFill>
                  <a:srgbClr val="FFFF00"/>
                </a:solidFill>
                <a:latin typeface="Calibri" pitchFamily="34" charset="0"/>
              </a:rPr>
              <a:t>  </a:t>
            </a:r>
            <a:r>
              <a:rPr lang="cs-CZ" altLang="cs-CZ" b="1" dirty="0">
                <a:solidFill>
                  <a:srgbClr val="FFFF00"/>
                </a:solidFill>
                <a:latin typeface="Calibri" pitchFamily="34" charset="0"/>
              </a:rPr>
              <a:t>(beta-</a:t>
            </a:r>
            <a:r>
              <a:rPr lang="cs-CZ" altLang="cs-CZ" b="1" dirty="0" err="1">
                <a:solidFill>
                  <a:srgbClr val="FFFF00"/>
                </a:solidFill>
                <a:latin typeface="Calibri" pitchFamily="34" charset="0"/>
              </a:rPr>
              <a:t>blockers</a:t>
            </a:r>
            <a:r>
              <a:rPr lang="cs-CZ" altLang="cs-CZ" b="1" dirty="0">
                <a:solidFill>
                  <a:srgbClr val="FFFF00"/>
                </a:solidFill>
                <a:latin typeface="Calibri" pitchFamily="34" charset="0"/>
              </a:rPr>
              <a:t>, </a:t>
            </a:r>
            <a:r>
              <a:rPr lang="el-GR" altLang="cs-CZ" b="1" dirty="0">
                <a:solidFill>
                  <a:srgbClr val="FFFF00"/>
                </a:solidFill>
                <a:latin typeface="Calibri" pitchFamily="34" charset="0"/>
              </a:rPr>
              <a:t>β</a:t>
            </a:r>
            <a:r>
              <a:rPr lang="cs-CZ" altLang="cs-CZ" b="1" dirty="0">
                <a:solidFill>
                  <a:srgbClr val="FFFF00"/>
                </a:solidFill>
                <a:latin typeface="Calibri" pitchFamily="34" charset="0"/>
              </a:rPr>
              <a:t> </a:t>
            </a:r>
            <a:r>
              <a:rPr lang="cs-CZ" altLang="cs-CZ" b="1" dirty="0" err="1">
                <a:solidFill>
                  <a:srgbClr val="FFFF00"/>
                </a:solidFill>
                <a:latin typeface="Calibri" pitchFamily="34" charset="0"/>
              </a:rPr>
              <a:t>sympatolytics</a:t>
            </a:r>
            <a:r>
              <a:rPr lang="cs-CZ" altLang="cs-CZ" b="1" dirty="0">
                <a:solidFill>
                  <a:srgbClr val="FFFF00"/>
                </a:solidFill>
                <a:latin typeface="Calibri" pitchFamily="34" charset="0"/>
              </a:rPr>
              <a:t>)</a:t>
            </a:r>
          </a:p>
        </p:txBody>
      </p:sp>
    </p:spTree>
    <p:custDataLst>
      <p:tags r:id="rId1"/>
    </p:custDataLst>
    <p:extLst>
      <p:ext uri="{BB962C8B-B14F-4D97-AF65-F5344CB8AC3E}">
        <p14:creationId xmlns:p14="http://schemas.microsoft.com/office/powerpoint/2010/main" val="314324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349933" y="1579641"/>
            <a:ext cx="8444134" cy="3354765"/>
          </a:xfrm>
          <a:prstGeom prst="rect">
            <a:avLst/>
          </a:prstGeom>
          <a:noFill/>
        </p:spPr>
        <p:txBody>
          <a:bodyPr wrap="square" rtlCol="0">
            <a:spAutoFit/>
          </a:bodyPr>
          <a:lstStyle/>
          <a:p>
            <a:r>
              <a:rPr lang="cs-CZ" sz="2800" dirty="0" err="1">
                <a:latin typeface="Calibri" panose="020F0502020204030204" pitchFamily="34" charset="0"/>
                <a:cs typeface="Calibri" panose="020F0502020204030204" pitchFamily="34" charset="0"/>
              </a:rPr>
              <a:t>Reverzible</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antagonization</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of</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adrenergic</a:t>
            </a:r>
            <a:r>
              <a:rPr lang="cs-CZ" sz="2800" dirty="0">
                <a:latin typeface="Calibri" panose="020F0502020204030204" pitchFamily="34" charset="0"/>
                <a:cs typeface="Calibri" panose="020F0502020204030204" pitchFamily="34" charset="0"/>
              </a:rPr>
              <a:t> </a:t>
            </a:r>
            <a:r>
              <a:rPr lang="el-GR" altLang="cs-CZ" sz="2800" b="1" dirty="0">
                <a:latin typeface="Calibri" panose="020F0502020204030204" pitchFamily="34" charset="0"/>
                <a:cs typeface="Calibri" panose="020F0502020204030204" pitchFamily="34" charset="0"/>
              </a:rPr>
              <a:t>β</a:t>
            </a:r>
            <a:r>
              <a:rPr lang="cs-CZ" altLang="cs-CZ" sz="2800" b="1" baseline="-25000" dirty="0">
                <a:latin typeface="Calibri" panose="020F0502020204030204" pitchFamily="34" charset="0"/>
                <a:cs typeface="Calibri" panose="020F0502020204030204" pitchFamily="34" charset="0"/>
              </a:rPr>
              <a:t>  </a:t>
            </a:r>
            <a:r>
              <a:rPr lang="cs-CZ" altLang="cs-CZ" sz="2800" b="1" dirty="0" err="1">
                <a:latin typeface="Calibri" panose="020F0502020204030204" pitchFamily="34" charset="0"/>
                <a:cs typeface="Calibri" panose="020F0502020204030204" pitchFamily="34" charset="0"/>
              </a:rPr>
              <a:t>receptors</a:t>
            </a:r>
            <a:r>
              <a:rPr lang="cs-CZ" altLang="cs-CZ" sz="2400" b="1" dirty="0">
                <a:latin typeface="Calibri" panose="020F0502020204030204" pitchFamily="34" charset="0"/>
                <a:cs typeface="Calibri" panose="020F0502020204030204" pitchFamily="34" charset="0"/>
              </a:rPr>
              <a:t> </a:t>
            </a:r>
            <a:r>
              <a:rPr lang="cs-CZ" sz="2400" dirty="0">
                <a:solidFill>
                  <a:srgbClr val="FFFF00"/>
                </a:solidFill>
                <a:latin typeface="Calibri" panose="020F0502020204030204" pitchFamily="34" charset="0"/>
                <a:cs typeface="Calibri" panose="020F0502020204030204" pitchFamily="34" charset="0"/>
              </a:rPr>
              <a:t>(</a:t>
            </a:r>
            <a:r>
              <a:rPr lang="cs-CZ" sz="2400" dirty="0" err="1">
                <a:solidFill>
                  <a:srgbClr val="FFFF00"/>
                </a:solidFill>
                <a:latin typeface="Calibri" panose="020F0502020204030204" pitchFamily="34" charset="0"/>
                <a:cs typeface="Calibri" panose="020F0502020204030204" pitchFamily="34" charset="0"/>
              </a:rPr>
              <a:t>antagonists</a:t>
            </a:r>
            <a:r>
              <a:rPr lang="cs-CZ" sz="2400" dirty="0">
                <a:solidFill>
                  <a:srgbClr val="FFFF00"/>
                </a:solidFill>
                <a:latin typeface="Calibri" panose="020F0502020204030204" pitchFamily="34" charset="0"/>
                <a:cs typeface="Calibri" panose="020F0502020204030204" pitchFamily="34" charset="0"/>
              </a:rPr>
              <a:t> </a:t>
            </a:r>
            <a:r>
              <a:rPr lang="cs-CZ" sz="2400" dirty="0" err="1">
                <a:solidFill>
                  <a:srgbClr val="FFFF00"/>
                </a:solidFill>
                <a:latin typeface="Calibri" panose="020F0502020204030204" pitchFamily="34" charset="0"/>
                <a:cs typeface="Calibri" panose="020F0502020204030204" pitchFamily="34" charset="0"/>
              </a:rPr>
              <a:t>of</a:t>
            </a:r>
            <a:r>
              <a:rPr lang="cs-CZ" sz="2400" dirty="0">
                <a:solidFill>
                  <a:srgbClr val="FFFF00"/>
                </a:solidFill>
                <a:latin typeface="Calibri" panose="020F0502020204030204" pitchFamily="34" charset="0"/>
                <a:cs typeface="Calibri" panose="020F0502020204030204" pitchFamily="34" charset="0"/>
              </a:rPr>
              <a:t> </a:t>
            </a:r>
            <a:r>
              <a:rPr lang="cs-CZ" sz="2400" dirty="0" err="1">
                <a:solidFill>
                  <a:srgbClr val="FFFF00"/>
                </a:solidFill>
                <a:latin typeface="Calibri" panose="020F0502020204030204" pitchFamily="34" charset="0"/>
                <a:cs typeface="Calibri" panose="020F0502020204030204" pitchFamily="34" charset="0"/>
              </a:rPr>
              <a:t>endogenous</a:t>
            </a:r>
            <a:r>
              <a:rPr lang="cs-CZ" sz="2400" dirty="0">
                <a:solidFill>
                  <a:srgbClr val="FFFF00"/>
                </a:solidFill>
                <a:latin typeface="Calibri" panose="020F0502020204030204" pitchFamily="34" charset="0"/>
                <a:cs typeface="Calibri" panose="020F0502020204030204" pitchFamily="34" charset="0"/>
              </a:rPr>
              <a:t> </a:t>
            </a:r>
            <a:r>
              <a:rPr lang="cs-CZ" sz="2400" dirty="0" err="1">
                <a:solidFill>
                  <a:srgbClr val="FFFF00"/>
                </a:solidFill>
                <a:latin typeface="Calibri" panose="020F0502020204030204" pitchFamily="34" charset="0"/>
                <a:cs typeface="Calibri" panose="020F0502020204030204" pitchFamily="34" charset="0"/>
              </a:rPr>
              <a:t>katecholamins</a:t>
            </a:r>
            <a:r>
              <a:rPr lang="cs-CZ" sz="2400" dirty="0">
                <a:solidFill>
                  <a:srgbClr val="FFFF00"/>
                </a:solidFill>
                <a:latin typeface="Calibri" panose="020F0502020204030204" pitchFamily="34" charset="0"/>
                <a:cs typeface="Calibri" panose="020F0502020204030204" pitchFamily="34" charset="0"/>
              </a:rPr>
              <a:t>)</a:t>
            </a:r>
          </a:p>
          <a:p>
            <a:endParaRPr lang="cs-CZ" sz="2400" dirty="0">
              <a:solidFill>
                <a:srgbClr val="FFFF00"/>
              </a:solidFill>
              <a:latin typeface="Calibri" panose="020F0502020204030204" pitchFamily="34" charset="0"/>
              <a:cs typeface="Calibri" panose="020F0502020204030204" pitchFamily="34" charset="0"/>
            </a:endParaRPr>
          </a:p>
          <a:p>
            <a:pPr>
              <a:buClr>
                <a:schemeClr val="tx1"/>
              </a:buClr>
              <a:defRPr/>
            </a:pPr>
            <a:r>
              <a:rPr lang="cs-CZ" sz="2800" dirty="0" err="1">
                <a:latin typeface="Calibri" panose="020F0502020204030204" pitchFamily="34" charset="0"/>
                <a:cs typeface="Calibri" panose="020F0502020204030204" pitchFamily="34" charset="0"/>
              </a:rPr>
              <a:t>Competitive</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antagonists</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intrinsic</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activity</a:t>
            </a:r>
            <a:r>
              <a:rPr lang="cs-CZ" sz="2800" dirty="0">
                <a:latin typeface="Calibri" panose="020F0502020204030204" pitchFamily="34" charset="0"/>
                <a:cs typeface="Calibri" panose="020F0502020204030204" pitchFamily="34" charset="0"/>
              </a:rPr>
              <a:t> = 0) </a:t>
            </a:r>
            <a:r>
              <a:rPr lang="cs-CZ" sz="2800" dirty="0" err="1">
                <a:latin typeface="Calibri" panose="020F0502020204030204" pitchFamily="34" charset="0"/>
                <a:cs typeface="Calibri" panose="020F0502020204030204" pitchFamily="34" charset="0"/>
              </a:rPr>
              <a:t>or</a:t>
            </a:r>
            <a:r>
              <a:rPr lang="cs-CZ" sz="2800" dirty="0">
                <a:latin typeface="Calibri" panose="020F0502020204030204" pitchFamily="34" charset="0"/>
                <a:cs typeface="Calibri" panose="020F0502020204030204" pitchFamily="34" charset="0"/>
              </a:rPr>
              <a:t> </a:t>
            </a:r>
          </a:p>
          <a:p>
            <a:pPr>
              <a:buClr>
                <a:schemeClr val="tx1"/>
              </a:buClr>
              <a:defRPr/>
            </a:pPr>
            <a:endParaRPr lang="cs-CZ" sz="2800" dirty="0">
              <a:latin typeface="Calibri" panose="020F0502020204030204" pitchFamily="34" charset="0"/>
              <a:cs typeface="Calibri" panose="020F0502020204030204" pitchFamily="34" charset="0"/>
            </a:endParaRPr>
          </a:p>
          <a:p>
            <a:pPr>
              <a:buClr>
                <a:schemeClr val="tx1"/>
              </a:buClr>
              <a:defRPr/>
            </a:pPr>
            <a:r>
              <a:rPr lang="cs-CZ" sz="2800" dirty="0" err="1">
                <a:latin typeface="Calibri" panose="020F0502020204030204" pitchFamily="34" charset="0"/>
                <a:cs typeface="Calibri" panose="020F0502020204030204" pitchFamily="34" charset="0"/>
              </a:rPr>
              <a:t>Partial</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agonists</a:t>
            </a:r>
            <a:r>
              <a:rPr lang="cs-CZ" sz="2800" dirty="0">
                <a:latin typeface="Calibri" panose="020F0502020204030204" pitchFamily="34" charset="0"/>
                <a:cs typeface="Calibri" panose="020F0502020204030204" pitchFamily="34" charset="0"/>
              </a:rPr>
              <a:t> (ISA - </a:t>
            </a:r>
            <a:r>
              <a:rPr lang="cs-CZ" sz="2800" dirty="0" err="1">
                <a:latin typeface="Calibri" panose="020F0502020204030204" pitchFamily="34" charset="0"/>
                <a:cs typeface="Calibri" panose="020F0502020204030204" pitchFamily="34" charset="0"/>
              </a:rPr>
              <a:t>intrinsic</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sympathomimetic</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activity</a:t>
            </a:r>
            <a:r>
              <a:rPr lang="cs-CZ" sz="2800" dirty="0">
                <a:latin typeface="Calibri" panose="020F0502020204030204" pitchFamily="34" charset="0"/>
                <a:cs typeface="Calibri" panose="020F0502020204030204" pitchFamily="34" charset="0"/>
              </a:rPr>
              <a:t>)  </a:t>
            </a:r>
          </a:p>
          <a:p>
            <a:pPr>
              <a:buClr>
                <a:schemeClr val="tx1"/>
              </a:buClr>
              <a:defRPr/>
            </a:pPr>
            <a:endParaRPr lang="cs-CZ" sz="2800" dirty="0">
              <a:latin typeface="Calibri" panose="020F0502020204030204" pitchFamily="34" charset="0"/>
              <a:cs typeface="Calibri" panose="020F0502020204030204" pitchFamily="34" charset="0"/>
            </a:endParaRPr>
          </a:p>
          <a:p>
            <a:endParaRPr lang="cs-CZ" sz="2400" dirty="0">
              <a:solidFill>
                <a:srgbClr val="FFFF00"/>
              </a:solidFill>
              <a:latin typeface="Calibri" panose="020F0502020204030204" pitchFamily="34" charset="0"/>
              <a:cs typeface="Calibri" panose="020F0502020204030204" pitchFamily="34" charset="0"/>
            </a:endParaRPr>
          </a:p>
        </p:txBody>
      </p:sp>
      <p:sp>
        <p:nvSpPr>
          <p:cNvPr id="4" name="TextovéPole 3"/>
          <p:cNvSpPr txBox="1"/>
          <p:nvPr/>
        </p:nvSpPr>
        <p:spPr>
          <a:xfrm>
            <a:off x="387730" y="416642"/>
            <a:ext cx="4574287" cy="584775"/>
          </a:xfrm>
          <a:prstGeom prst="rect">
            <a:avLst/>
          </a:prstGeom>
          <a:noFill/>
        </p:spPr>
        <p:txBody>
          <a:bodyPr wrap="square" rtlCol="0">
            <a:spAutoFit/>
          </a:bodyPr>
          <a:lstStyle/>
          <a:p>
            <a:r>
              <a:rPr lang="cs-CZ" sz="3200" b="1" u="sng" dirty="0">
                <a:solidFill>
                  <a:schemeClr val="accent1"/>
                </a:solidFill>
                <a:latin typeface="Calibri" panose="020F0502020204030204" pitchFamily="34" charset="0"/>
                <a:cs typeface="Calibri" panose="020F0502020204030204" pitchFamily="34" charset="0"/>
              </a:rPr>
              <a:t>MECHANISM OF ACTION</a:t>
            </a:r>
          </a:p>
        </p:txBody>
      </p:sp>
      <p:sp>
        <p:nvSpPr>
          <p:cNvPr id="2" name="Obdélník 1">
            <a:extLst>
              <a:ext uri="{FF2B5EF4-FFF2-40B4-BE49-F238E27FC236}">
                <a16:creationId xmlns:a16="http://schemas.microsoft.com/office/drawing/2014/main" id="{48C5EC56-AFCD-4DF7-903A-44FB569B862F}"/>
              </a:ext>
            </a:extLst>
          </p:cNvPr>
          <p:cNvSpPr/>
          <p:nvPr/>
        </p:nvSpPr>
        <p:spPr>
          <a:xfrm>
            <a:off x="1243827" y="4604049"/>
            <a:ext cx="6367972" cy="954107"/>
          </a:xfrm>
          <a:prstGeom prst="rect">
            <a:avLst/>
          </a:prstGeom>
          <a:solidFill>
            <a:schemeClr val="bg1">
              <a:lumMod val="50000"/>
            </a:schemeClr>
          </a:solidFill>
        </p:spPr>
        <p:txBody>
          <a:bodyPr wrap="square">
            <a:spAutoFit/>
          </a:bodyPr>
          <a:lstStyle/>
          <a:p>
            <a:pPr algn="ctr">
              <a:tabLst>
                <a:tab pos="442913" algn="l"/>
              </a:tabLst>
            </a:pPr>
            <a:r>
              <a:rPr lang="cs-CZ" sz="2800" b="1" dirty="0">
                <a:solidFill>
                  <a:srgbClr val="FFFF00"/>
                </a:solidFill>
                <a:latin typeface="Calibri" panose="020F0502020204030204" pitchFamily="34" charset="0"/>
                <a:cs typeface="Calibri" panose="020F0502020204030204" pitchFamily="34" charset="0"/>
              </a:rPr>
              <a:t>Non- </a:t>
            </a:r>
            <a:r>
              <a:rPr lang="cs-CZ" sz="2800" b="1" dirty="0" err="1">
                <a:solidFill>
                  <a:srgbClr val="FFFF00"/>
                </a:solidFill>
                <a:latin typeface="Calibri" panose="020F0502020204030204" pitchFamily="34" charset="0"/>
                <a:cs typeface="Calibri" panose="020F0502020204030204" pitchFamily="34" charset="0"/>
              </a:rPr>
              <a:t>selective</a:t>
            </a:r>
            <a:endParaRPr lang="cs-CZ" sz="2800" b="1" dirty="0">
              <a:solidFill>
                <a:srgbClr val="FFFF00"/>
              </a:solidFill>
              <a:latin typeface="Calibri" panose="020F0502020204030204" pitchFamily="34" charset="0"/>
              <a:cs typeface="Calibri" panose="020F0502020204030204" pitchFamily="34" charset="0"/>
            </a:endParaRPr>
          </a:p>
          <a:p>
            <a:pPr algn="ctr">
              <a:tabLst>
                <a:tab pos="442913" algn="l"/>
              </a:tabLst>
            </a:pPr>
            <a:r>
              <a:rPr lang="cs-CZ" sz="2800" b="1" dirty="0" err="1">
                <a:solidFill>
                  <a:srgbClr val="FFFF00"/>
                </a:solidFill>
                <a:latin typeface="Calibri" panose="020F0502020204030204" pitchFamily="34" charset="0"/>
                <a:cs typeface="Calibri" panose="020F0502020204030204" pitchFamily="34" charset="0"/>
              </a:rPr>
              <a:t>cardioselective</a:t>
            </a:r>
            <a:endParaRPr lang="cs-CZ" sz="2800" b="1" dirty="0">
              <a:solidFill>
                <a:srgbClr val="FFFF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13519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p:cNvGrpSpPr/>
          <p:nvPr/>
        </p:nvGrpSpPr>
        <p:grpSpPr>
          <a:xfrm>
            <a:off x="473426" y="271429"/>
            <a:ext cx="8556273" cy="5755421"/>
            <a:chOff x="473426" y="271429"/>
            <a:chExt cx="8556273" cy="5755421"/>
          </a:xfrm>
        </p:grpSpPr>
        <p:sp>
          <p:nvSpPr>
            <p:cNvPr id="4" name="TextovéPole 3"/>
            <p:cNvSpPr txBox="1"/>
            <p:nvPr/>
          </p:nvSpPr>
          <p:spPr>
            <a:xfrm>
              <a:off x="473426" y="271429"/>
              <a:ext cx="8556273" cy="3662541"/>
            </a:xfrm>
            <a:prstGeom prst="rect">
              <a:avLst/>
            </a:prstGeom>
            <a:noFill/>
          </p:spPr>
          <p:txBody>
            <a:bodyPr wrap="square" rtlCol="0">
              <a:spAutoFit/>
            </a:bodyPr>
            <a:lstStyle/>
            <a:p>
              <a:r>
                <a:rPr lang="cs-CZ" sz="4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Cardiovascular</a:t>
              </a:r>
              <a:r>
                <a:rPr lang="cs-CZ" sz="4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4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effects</a:t>
              </a:r>
              <a:r>
                <a:rPr lang="cs-CZ" sz="4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40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4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BB</a:t>
              </a:r>
              <a:endPar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cs-CZ" sz="32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Antihypertensive</a:t>
              </a:r>
              <a:r>
                <a:rPr lang="cs-CZ" sz="32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2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action</a:t>
              </a:r>
              <a:endParaRPr lang="cs-CZ" sz="32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defTabSz="444500"/>
              <a:r>
                <a:rPr lang="cs-CZ"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reducing</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sympathetic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activity</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decreased</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heart</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rate</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reduction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cardiac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output,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reduction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renin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release</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defTabSz="444500"/>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cs-CZ"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cs-CZ" sz="32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Myocardial</a:t>
              </a:r>
              <a:r>
                <a:rPr lang="cs-CZ" sz="32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2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action</a:t>
              </a:r>
              <a:endParaRPr lang="cs-CZ" sz="32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defTabSz="444500"/>
              <a:r>
                <a:rPr lang="cs-CZ"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negative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chronotropic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(HR),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inotropic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contractility</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dromotropic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(vedení vzruchu) a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bathmotropic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(excitability)</a:t>
              </a:r>
            </a:p>
          </p:txBody>
        </p:sp>
        <p:sp>
          <p:nvSpPr>
            <p:cNvPr id="2" name="Obdélník 1"/>
            <p:cNvSpPr/>
            <p:nvPr/>
          </p:nvSpPr>
          <p:spPr>
            <a:xfrm>
              <a:off x="473426" y="4272524"/>
              <a:ext cx="8429625" cy="1754326"/>
            </a:xfrm>
            <a:prstGeom prst="rect">
              <a:avLst/>
            </a:prstGeom>
          </p:spPr>
          <p:txBody>
            <a:bodyPr wrap="square">
              <a:spAutoFit/>
            </a:bodyPr>
            <a:lstStyle/>
            <a:p>
              <a:pPr marL="457200" indent="-457200">
                <a:buFont typeface="Courier New" panose="02070309020205020404" pitchFamily="49" charset="0"/>
                <a:buChar char="o"/>
              </a:pPr>
              <a:r>
                <a:rPr lang="cs-CZ" sz="32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Cardioprotective</a:t>
              </a:r>
              <a:r>
                <a:rPr lang="cs-CZ" sz="3200" b="1"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200" b="1" dirty="0" err="1">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effects</a:t>
              </a:r>
              <a:endParaRPr lang="cs-CZ"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defTabSz="444500"/>
              <a:r>
                <a:rPr lang="cs-CZ"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cs-CZ"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antiischaemic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decreased</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heart</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rate</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reduction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cardiac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output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decreased</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myocardial</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oxygen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consumption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defTabSz="444500"/>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cs-CZ" sz="24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antidysrhythmic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(II.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class</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better</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coronary</a:t>
              </a:r>
              <a:r>
                <a:rPr lang="cs-CZ" sz="24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flow</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945858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95538" y="895539"/>
            <a:ext cx="8252678" cy="2800767"/>
          </a:xfrm>
          <a:prstGeom prst="rect">
            <a:avLst/>
          </a:prstGeom>
          <a:solidFill>
            <a:schemeClr val="accent3">
              <a:lumMod val="25000"/>
            </a:schemeClr>
          </a:solidFill>
        </p:spPr>
        <p:txBody>
          <a:bodyPr wrap="square" rtlCol="0">
            <a:spAutoFit/>
          </a:bodyPr>
          <a:lstStyle/>
          <a:p>
            <a:pPr defTabSz="444500"/>
            <a:r>
              <a:rPr lang="cs-CZ"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Antagonisation</a:t>
            </a:r>
            <a:r>
              <a:rPr lang="cs-CZ"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3200" b="1" dirty="0" err="1">
                <a:solidFill>
                  <a:srgbClr val="FFFF00"/>
                </a:solidFill>
                <a:latin typeface="Calibri" panose="020F0502020204030204" pitchFamily="34" charset="0"/>
                <a:cs typeface="Calibri" panose="020F0502020204030204" pitchFamily="34" charset="0"/>
              </a:rPr>
              <a:t>endogenous</a:t>
            </a:r>
            <a:r>
              <a:rPr lang="cs-CZ" sz="3200" b="1" dirty="0">
                <a:solidFill>
                  <a:srgbClr val="FFFF00"/>
                </a:solidFill>
                <a:latin typeface="Calibri" panose="020F0502020204030204" pitchFamily="34" charset="0"/>
                <a:cs typeface="Calibri" panose="020F0502020204030204" pitchFamily="34" charset="0"/>
              </a:rPr>
              <a:t> </a:t>
            </a:r>
            <a:r>
              <a:rPr lang="cs-CZ" sz="3200" b="1" dirty="0" err="1">
                <a:solidFill>
                  <a:srgbClr val="FFFF00"/>
                </a:solidFill>
                <a:latin typeface="Calibri" panose="020F0502020204030204" pitchFamily="34" charset="0"/>
                <a:cs typeface="Calibri" panose="020F0502020204030204" pitchFamily="34" charset="0"/>
              </a:rPr>
              <a:t>katecholamins</a:t>
            </a:r>
            <a:r>
              <a:rPr lang="cs-CZ" sz="3200" b="1" dirty="0">
                <a:solidFill>
                  <a:srgbClr val="FFFF00"/>
                </a:solidFill>
                <a:latin typeface="Calibri" panose="020F0502020204030204" pitchFamily="34" charset="0"/>
                <a:cs typeface="Calibri" panose="020F0502020204030204" pitchFamily="34" charset="0"/>
              </a:rPr>
              <a:t> </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rcp</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cs-CZ"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defTabSz="444500">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bronchoconstriction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342900" indent="-342900" defTabSz="444500">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reduction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renin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release</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342900" indent="-342900" defTabSz="444500">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metabolic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effects</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glycogenolysis</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lipolysis</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342900" indent="-342900" defTabSz="444500">
              <a:buFont typeface="Wingdings" panose="05000000000000000000" pitchFamily="2" charset="2"/>
              <a:buChar char="§"/>
            </a:pP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Antiglaucomatic</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a:t>
            </a: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defTabSz="444500">
              <a:buFont typeface="Wingdings" panose="05000000000000000000" pitchFamily="2" charset="2"/>
              <a:buChar char="§"/>
            </a:pPr>
            <a:endPar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ovéPole 4">
            <a:extLst>
              <a:ext uri="{FF2B5EF4-FFF2-40B4-BE49-F238E27FC236}">
                <a16:creationId xmlns:a16="http://schemas.microsoft.com/office/drawing/2014/main" id="{980E7593-666C-4320-8FA0-F8D00795C009}"/>
              </a:ext>
            </a:extLst>
          </p:cNvPr>
          <p:cNvSpPr txBox="1"/>
          <p:nvPr/>
        </p:nvSpPr>
        <p:spPr>
          <a:xfrm>
            <a:off x="574348" y="3952378"/>
            <a:ext cx="8173868" cy="954107"/>
          </a:xfrm>
          <a:prstGeom prst="rect">
            <a:avLst/>
          </a:prstGeom>
          <a:solidFill>
            <a:schemeClr val="accent3">
              <a:lumMod val="25000"/>
            </a:schemeClr>
          </a:solidFill>
        </p:spPr>
        <p:txBody>
          <a:bodyPr wrap="square" rtlCol="0">
            <a:spAutoFit/>
          </a:bodyPr>
          <a:lstStyle/>
          <a:p>
            <a:pPr>
              <a:tabLst>
                <a:tab pos="4040188" algn="l"/>
              </a:tabLst>
            </a:pPr>
            <a:r>
              <a:rPr lang="cs-CZ" sz="2800" b="1" dirty="0">
                <a:solidFill>
                  <a:srgbClr val="FFFF00"/>
                </a:solidFill>
                <a:latin typeface="Calibri" panose="020F0502020204030204" pitchFamily="34" charset="0"/>
                <a:cs typeface="Calibri" panose="020F0502020204030204" pitchFamily="34" charset="0"/>
              </a:rPr>
              <a:t>Long term use </a:t>
            </a:r>
            <a:r>
              <a:rPr lang="cs-CZ" sz="2800" b="1" dirty="0" err="1">
                <a:solidFill>
                  <a:srgbClr val="FFFF00"/>
                </a:solidFill>
                <a:latin typeface="Calibri" panose="020F0502020204030204" pitchFamily="34" charset="0"/>
                <a:cs typeface="Calibri" panose="020F0502020204030204" pitchFamily="34" charset="0"/>
              </a:rPr>
              <a:t>of</a:t>
            </a:r>
            <a:r>
              <a:rPr lang="cs-CZ" sz="2800" b="1" dirty="0">
                <a:solidFill>
                  <a:srgbClr val="FFFF00"/>
                </a:solidFill>
                <a:latin typeface="Calibri" panose="020F0502020204030204" pitchFamily="34" charset="0"/>
                <a:cs typeface="Calibri" panose="020F0502020204030204" pitchFamily="34" charset="0"/>
              </a:rPr>
              <a:t> </a:t>
            </a:r>
            <a:r>
              <a:rPr lang="el-GR" sz="2800" b="1" dirty="0">
                <a:solidFill>
                  <a:srgbClr val="FFFF00"/>
                </a:solidFill>
                <a:latin typeface="Calibri" panose="020F0502020204030204" pitchFamily="34" charset="0"/>
                <a:cs typeface="Calibri" panose="020F0502020204030204" pitchFamily="34" charset="0"/>
              </a:rPr>
              <a:t>β</a:t>
            </a:r>
            <a:r>
              <a:rPr lang="cs-CZ" sz="2800" b="1" dirty="0">
                <a:solidFill>
                  <a:srgbClr val="FFFF00"/>
                </a:solidFill>
                <a:latin typeface="Calibri" panose="020F0502020204030204" pitchFamily="34" charset="0"/>
                <a:cs typeface="Calibri" panose="020F0502020204030204" pitchFamily="34" charset="0"/>
              </a:rPr>
              <a:t> </a:t>
            </a:r>
            <a:r>
              <a:rPr lang="cs-CZ" sz="2800" b="1" dirty="0" err="1">
                <a:solidFill>
                  <a:srgbClr val="FFFF00"/>
                </a:solidFill>
                <a:latin typeface="Calibri" panose="020F0502020204030204" pitchFamily="34" charset="0"/>
                <a:cs typeface="Calibri" panose="020F0502020204030204" pitchFamily="34" charset="0"/>
              </a:rPr>
              <a:t>blockers</a:t>
            </a:r>
            <a:r>
              <a:rPr lang="cs-CZ" sz="2800" dirty="0">
                <a:solidFill>
                  <a:srgbClr val="FFFF00"/>
                </a:solidFill>
                <a:latin typeface="Calibri" panose="020F0502020204030204" pitchFamily="34" charset="0"/>
                <a:cs typeface="Calibri" panose="020F0502020204030204" pitchFamily="34" charset="0"/>
              </a:rPr>
              <a:t> </a:t>
            </a:r>
            <a:r>
              <a:rPr lang="cs-CZ" sz="2800" dirty="0">
                <a:solidFill>
                  <a:srgbClr val="FFFF00"/>
                </a:solidFill>
                <a:latin typeface="Calibri" panose="020F0502020204030204" pitchFamily="34" charset="0"/>
                <a:cs typeface="Calibri" panose="020F0502020204030204" pitchFamily="34" charset="0"/>
                <a:sym typeface="Wingdings"/>
              </a:rPr>
              <a:t></a:t>
            </a:r>
            <a:r>
              <a:rPr lang="cs-CZ" sz="2800" dirty="0">
                <a:solidFill>
                  <a:srgbClr val="FFFF00"/>
                </a:solidFill>
                <a:latin typeface="Calibri" panose="020F0502020204030204" pitchFamily="34" charset="0"/>
                <a:cs typeface="Calibri" panose="020F0502020204030204" pitchFamily="34" charset="0"/>
              </a:rPr>
              <a:t> </a:t>
            </a:r>
            <a:r>
              <a:rPr lang="cs-CZ" sz="2400" dirty="0" err="1">
                <a:solidFill>
                  <a:srgbClr val="FFFF00"/>
                </a:solidFill>
                <a:latin typeface="Calibri" panose="020F0502020204030204" pitchFamily="34" charset="0"/>
                <a:cs typeface="Calibri" panose="020F0502020204030204" pitchFamily="34" charset="0"/>
              </a:rPr>
              <a:t>hypersensitization</a:t>
            </a:r>
            <a:r>
              <a:rPr lang="cs-CZ" sz="2400" dirty="0">
                <a:solidFill>
                  <a:srgbClr val="FFFF00"/>
                </a:solidFill>
                <a:latin typeface="Calibri" panose="020F0502020204030204" pitchFamily="34" charset="0"/>
                <a:cs typeface="Calibri" panose="020F0502020204030204" pitchFamily="34" charset="0"/>
              </a:rPr>
              <a:t> , receptor up-</a:t>
            </a:r>
            <a:r>
              <a:rPr lang="cs-CZ" sz="2400" dirty="0" err="1">
                <a:solidFill>
                  <a:srgbClr val="FFFF00"/>
                </a:solidFill>
                <a:latin typeface="Calibri" panose="020F0502020204030204" pitchFamily="34" charset="0"/>
                <a:cs typeface="Calibri" panose="020F0502020204030204" pitchFamily="34" charset="0"/>
              </a:rPr>
              <a:t>regulation</a:t>
            </a:r>
            <a:r>
              <a:rPr lang="cs-CZ" sz="2400" dirty="0">
                <a:solidFill>
                  <a:srgbClr val="FFFF00"/>
                </a:solidFill>
                <a:latin typeface="Calibri" panose="020F0502020204030204" pitchFamily="34" charset="0"/>
                <a:cs typeface="Calibri" panose="020F0502020204030204" pitchFamily="34" charset="0"/>
              </a:rPr>
              <a:t> </a:t>
            </a:r>
            <a:r>
              <a:rPr lang="cs-CZ" sz="2800" b="1" dirty="0">
                <a:solidFill>
                  <a:schemeClr val="accent1"/>
                </a:solidFill>
                <a:latin typeface="Calibri" panose="020F0502020204030204" pitchFamily="34" charset="0"/>
                <a:cs typeface="Calibri" panose="020F0502020204030204" pitchFamily="34" charset="0"/>
                <a:sym typeface="Wingdings"/>
              </a:rPr>
              <a:t>  </a:t>
            </a:r>
            <a:r>
              <a:rPr lang="cs-CZ" sz="2800" b="1" dirty="0">
                <a:solidFill>
                  <a:schemeClr val="accent1"/>
                </a:solidFill>
                <a:latin typeface="Calibri" panose="020F0502020204030204" pitchFamily="34" charset="0"/>
                <a:cs typeface="Calibri" panose="020F0502020204030204" pitchFamily="34" charset="0"/>
              </a:rPr>
              <a:t>REBOUND FENOMEN</a:t>
            </a:r>
          </a:p>
        </p:txBody>
      </p:sp>
    </p:spTree>
    <p:custDataLst>
      <p:tags r:id="rId1"/>
    </p:custDataLst>
    <p:extLst>
      <p:ext uri="{BB962C8B-B14F-4D97-AF65-F5344CB8AC3E}">
        <p14:creationId xmlns:p14="http://schemas.microsoft.com/office/powerpoint/2010/main" val="2623794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7363" y="2430282"/>
            <a:ext cx="7547850" cy="1754326"/>
          </a:xfrm>
          <a:prstGeom prst="rect">
            <a:avLst/>
          </a:prstGeom>
          <a:solidFill>
            <a:schemeClr val="bg1">
              <a:lumMod val="50000"/>
            </a:schemeClr>
          </a:solidFill>
        </p:spPr>
        <p:txBody>
          <a:bodyPr wrap="square" rtlCol="0">
            <a:spAutoFit/>
          </a:bodyPr>
          <a:lstStyle/>
          <a:p>
            <a:pPr marL="457200" indent="-457200">
              <a:buFont typeface="Courier New" panose="02070309020205020404" pitchFamily="49" charset="0"/>
              <a:buChar char="o"/>
            </a:pPr>
            <a:r>
              <a:rPr lang="cs-CZ" sz="28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Selectivity</a:t>
            </a:r>
            <a:r>
              <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(non-</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selective</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x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cardioselective</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57200" indent="-457200">
              <a:buFont typeface="Courier New" panose="02070309020205020404" pitchFamily="49" charset="0"/>
              <a:buChar char="o"/>
            </a:pPr>
            <a:r>
              <a:rPr lang="cs-CZ" sz="28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a:t>
            </a:r>
            <a:r>
              <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8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agonistic</a:t>
            </a:r>
            <a:r>
              <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8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aytivity</a:t>
            </a:r>
            <a:r>
              <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ISA x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ISA)</a:t>
            </a:r>
          </a:p>
          <a:p>
            <a:pPr marL="457200" indent="-457200">
              <a:buFont typeface="Courier New" panose="02070309020205020404" pitchFamily="49" charset="0"/>
              <a:buChar char="o"/>
            </a:pPr>
            <a:r>
              <a:rPr lang="cs-CZ" sz="28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Combined</a:t>
            </a:r>
            <a:r>
              <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8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effect</a:t>
            </a:r>
            <a:r>
              <a:rPr lang="cs-CZ"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antagonisation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-receptor, direct </a:t>
            </a:r>
            <a:r>
              <a:rPr lang="cs-CZ"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vasodilatation</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Nadpis 1"/>
          <p:cNvSpPr txBox="1">
            <a:spLocks/>
          </p:cNvSpPr>
          <p:nvPr/>
        </p:nvSpPr>
        <p:spPr bwMode="auto">
          <a:xfrm>
            <a:off x="395288" y="236535"/>
            <a:ext cx="4288472" cy="605306"/>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lgn="ctr"/>
            <a:r>
              <a:rPr lang="cs-CZ" altLang="cs-CZ" sz="4000" b="1" dirty="0">
                <a:latin typeface="Calibri" pitchFamily="34" charset="0"/>
              </a:rPr>
              <a:t>CLASSIFICATION </a:t>
            </a:r>
            <a:endParaRPr lang="cs-CZ" altLang="cs-CZ" sz="3600" b="1" dirty="0">
              <a:latin typeface="Calibri" pitchFamily="34" charset="0"/>
            </a:endParaRPr>
          </a:p>
        </p:txBody>
      </p:sp>
      <p:grpSp>
        <p:nvGrpSpPr>
          <p:cNvPr id="2" name="Skupina 1">
            <a:extLst>
              <a:ext uri="{FF2B5EF4-FFF2-40B4-BE49-F238E27FC236}">
                <a16:creationId xmlns:a16="http://schemas.microsoft.com/office/drawing/2014/main" id="{A2CD3A01-5420-4684-824F-48FBB314B996}"/>
              </a:ext>
            </a:extLst>
          </p:cNvPr>
          <p:cNvGrpSpPr/>
          <p:nvPr/>
        </p:nvGrpSpPr>
        <p:grpSpPr>
          <a:xfrm>
            <a:off x="4826001" y="484588"/>
            <a:ext cx="3909212" cy="1066819"/>
            <a:chOff x="5334001" y="288639"/>
            <a:chExt cx="3909212" cy="1066819"/>
          </a:xfrm>
          <a:solidFill>
            <a:schemeClr val="bg1">
              <a:lumMod val="50000"/>
            </a:schemeClr>
          </a:solidFill>
        </p:grpSpPr>
        <p:sp>
          <p:nvSpPr>
            <p:cNvPr id="7" name="Obdélník 6">
              <a:extLst>
                <a:ext uri="{FF2B5EF4-FFF2-40B4-BE49-F238E27FC236}">
                  <a16:creationId xmlns:a16="http://schemas.microsoft.com/office/drawing/2014/main" id="{9A890857-4F36-4F25-8EB9-07D05407BDF7}"/>
                </a:ext>
              </a:extLst>
            </p:cNvPr>
            <p:cNvSpPr/>
            <p:nvPr/>
          </p:nvSpPr>
          <p:spPr>
            <a:xfrm>
              <a:off x="5334001" y="288639"/>
              <a:ext cx="3909212" cy="584775"/>
            </a:xfrm>
            <a:prstGeom prst="rect">
              <a:avLst/>
            </a:prstGeom>
            <a:grpFill/>
            <a:ln>
              <a:noFill/>
            </a:ln>
          </p:spPr>
          <p:txBody>
            <a:bodyPr wrap="square">
              <a:spAutoFit/>
            </a:bodyPr>
            <a:lstStyle/>
            <a:p>
              <a:pPr lvl="1" indent="-457200">
                <a:buFont typeface="Courier New" panose="02070309020205020404" pitchFamily="49" charset="0"/>
                <a:buChar char="o"/>
              </a:pPr>
              <a:r>
                <a:rPr lang="cs-CZ" sz="3200" b="1" dirty="0" err="1">
                  <a:solidFill>
                    <a:srgbClr val="FFFF00"/>
                  </a:solidFill>
                  <a:latin typeface="Calibri" panose="020F0502020204030204" pitchFamily="34" charset="0"/>
                </a:rPr>
                <a:t>lipophylic</a:t>
              </a:r>
              <a:endParaRPr lang="cs-CZ" b="1" dirty="0">
                <a:solidFill>
                  <a:srgbClr val="FFFF00"/>
                </a:solidFill>
                <a:latin typeface="Calibri" panose="020F0502020204030204" pitchFamily="34" charset="0"/>
              </a:endParaRPr>
            </a:p>
          </p:txBody>
        </p:sp>
        <p:sp>
          <p:nvSpPr>
            <p:cNvPr id="8" name="Obdélník 7">
              <a:extLst>
                <a:ext uri="{FF2B5EF4-FFF2-40B4-BE49-F238E27FC236}">
                  <a16:creationId xmlns:a16="http://schemas.microsoft.com/office/drawing/2014/main" id="{A15B232A-ECD8-4054-AF2B-C3B2C630DB62}"/>
                </a:ext>
              </a:extLst>
            </p:cNvPr>
            <p:cNvSpPr/>
            <p:nvPr/>
          </p:nvSpPr>
          <p:spPr>
            <a:xfrm>
              <a:off x="5334001" y="770683"/>
              <a:ext cx="2628797" cy="584775"/>
            </a:xfrm>
            <a:prstGeom prst="rect">
              <a:avLst/>
            </a:prstGeom>
            <a:grpFill/>
            <a:ln>
              <a:noFill/>
            </a:ln>
          </p:spPr>
          <p:txBody>
            <a:bodyPr wrap="none">
              <a:spAutoFit/>
            </a:bodyPr>
            <a:lstStyle/>
            <a:p>
              <a:pPr lvl="1" indent="-457200">
                <a:buFont typeface="Courier New" panose="02070309020205020404" pitchFamily="49" charset="0"/>
                <a:buChar char="o"/>
              </a:pPr>
              <a:r>
                <a:rPr lang="cs-CZ" sz="3200" b="1" dirty="0" err="1">
                  <a:solidFill>
                    <a:srgbClr val="FFFF00"/>
                  </a:solidFill>
                  <a:latin typeface="Calibri" panose="020F0502020204030204" pitchFamily="34" charset="0"/>
                </a:rPr>
                <a:t>hydrophylic</a:t>
              </a:r>
              <a:endParaRPr lang="cs-CZ" b="1" dirty="0">
                <a:solidFill>
                  <a:srgbClr val="FFFF00"/>
                </a:solidFill>
                <a:latin typeface="Calibri" panose="020F0502020204030204" pitchFamily="34" charset="0"/>
              </a:endParaRPr>
            </a:p>
          </p:txBody>
        </p:sp>
      </p:grpSp>
      <p:sp>
        <p:nvSpPr>
          <p:cNvPr id="9" name="Šipka: obousměrná svislá 8">
            <a:extLst>
              <a:ext uri="{FF2B5EF4-FFF2-40B4-BE49-F238E27FC236}">
                <a16:creationId xmlns:a16="http://schemas.microsoft.com/office/drawing/2014/main" id="{7896A7C8-ADE2-4B7E-B3E6-DC9FC6BF1946}"/>
              </a:ext>
            </a:extLst>
          </p:cNvPr>
          <p:cNvSpPr/>
          <p:nvPr/>
        </p:nvSpPr>
        <p:spPr bwMode="auto">
          <a:xfrm>
            <a:off x="7740664" y="1272694"/>
            <a:ext cx="354341" cy="899461"/>
          </a:xfrm>
          <a:prstGeom prst="upDownArrow">
            <a:avLst/>
          </a:prstGeom>
          <a:solidFill>
            <a:srgbClr val="66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1" name="Šipka dolů 10"/>
          <p:cNvSpPr/>
          <p:nvPr/>
        </p:nvSpPr>
        <p:spPr bwMode="auto">
          <a:xfrm>
            <a:off x="6239150" y="4271624"/>
            <a:ext cx="375010" cy="1010258"/>
          </a:xfrm>
          <a:prstGeom prst="downArrow">
            <a:avLst/>
          </a:prstGeom>
          <a:solidFill>
            <a:srgbClr val="00FFFF">
              <a:alpha val="29020"/>
            </a:srgb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2" name="TextovéPole 11"/>
          <p:cNvSpPr txBox="1"/>
          <p:nvPr/>
        </p:nvSpPr>
        <p:spPr>
          <a:xfrm>
            <a:off x="2816770" y="5368898"/>
            <a:ext cx="5918443" cy="830997"/>
          </a:xfrm>
          <a:prstGeom prst="rect">
            <a:avLst/>
          </a:prstGeom>
          <a:solidFill>
            <a:schemeClr val="accent3">
              <a:lumMod val="25000"/>
            </a:schemeClr>
          </a:solidFill>
          <a:ln>
            <a:solidFill>
              <a:schemeClr val="accent1"/>
            </a:solidFill>
          </a:ln>
        </p:spPr>
        <p:txBody>
          <a:bodyPr wrap="square" rtlCol="0">
            <a:spAutoFit/>
          </a:bodyPr>
          <a:lstStyle/>
          <a:p>
            <a:r>
              <a:rPr lang="cs-CZ" sz="2400" b="1" dirty="0">
                <a:solidFill>
                  <a:schemeClr val="accent1"/>
                </a:solidFill>
                <a:latin typeface="Calibri" panose="020F0502020204030204" pitchFamily="34" charset="0"/>
                <a:cs typeface="Calibri" panose="020F0502020204030204" pitchFamily="34" charset="0"/>
              </a:rPr>
              <a:t>ISA - </a:t>
            </a:r>
            <a:r>
              <a:rPr lang="el-GR" sz="2400" b="1" dirty="0">
                <a:solidFill>
                  <a:schemeClr val="accent1"/>
                </a:solidFill>
                <a:latin typeface="Calibri" panose="020F0502020204030204" pitchFamily="34" charset="0"/>
                <a:cs typeface="Calibri" panose="020F0502020204030204" pitchFamily="34" charset="0"/>
              </a:rPr>
              <a:t>β</a:t>
            </a:r>
            <a:r>
              <a:rPr lang="cs-CZ" sz="2400" b="1" baseline="-25000" dirty="0">
                <a:solidFill>
                  <a:schemeClr val="accent1"/>
                </a:solidFill>
                <a:latin typeface="Calibri" panose="020F0502020204030204" pitchFamily="34" charset="0"/>
                <a:cs typeface="Calibri" panose="020F0502020204030204" pitchFamily="34" charset="0"/>
              </a:rPr>
              <a:t>1</a:t>
            </a:r>
            <a:r>
              <a:rPr lang="cs-CZ" sz="2400" b="1" dirty="0">
                <a:solidFill>
                  <a:schemeClr val="accent1"/>
                </a:solidFill>
                <a:latin typeface="Calibri" panose="020F0502020204030204" pitchFamily="34" charset="0"/>
                <a:cs typeface="Calibri" panose="020F0502020204030204" pitchFamily="34" charset="0"/>
              </a:rPr>
              <a:t> </a:t>
            </a:r>
            <a:r>
              <a:rPr lang="cs-CZ" sz="2400" b="1" dirty="0" err="1">
                <a:solidFill>
                  <a:schemeClr val="accent1"/>
                </a:solidFill>
                <a:latin typeface="Calibri" panose="020F0502020204030204" pitchFamily="34" charset="0"/>
                <a:cs typeface="Calibri" panose="020F0502020204030204" pitchFamily="34" charset="0"/>
              </a:rPr>
              <a:t>rcp</a:t>
            </a:r>
            <a:r>
              <a:rPr lang="cs-CZ" sz="2400" b="1" dirty="0">
                <a:solidFill>
                  <a:schemeClr val="accent1"/>
                </a:solidFill>
                <a:latin typeface="Calibri" panose="020F0502020204030204" pitchFamily="34" charset="0"/>
                <a:cs typeface="Calibri" panose="020F0502020204030204" pitchFamily="34" charset="0"/>
              </a:rPr>
              <a:t>. </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increase</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the</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heart</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rate</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at</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rest, but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reduce</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during</a:t>
            </a:r>
            <a:r>
              <a:rPr lang="cs-CZ" sz="2400"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cs-CZ" sz="2400" dirty="0" err="1">
                <a:solidFill>
                  <a:schemeClr val="accent1"/>
                </a:solidFill>
                <a:latin typeface="Calibri" panose="020F0502020204030204" pitchFamily="34" charset="0"/>
                <a:cs typeface="Calibri" panose="020F0502020204030204" pitchFamily="34" charset="0"/>
                <a:sym typeface="Wingdings" panose="05000000000000000000" pitchFamily="2" charset="2"/>
              </a:rPr>
              <a:t>exercise</a:t>
            </a:r>
            <a:endParaRPr lang="cs-CZ" sz="2200" baseline="-25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7596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430853" y="1700320"/>
            <a:ext cx="7887451" cy="2448899"/>
          </a:xfrm>
          <a:prstGeom prst="rect">
            <a:avLst/>
          </a:prstGeom>
        </p:spPr>
        <p:txBody>
          <a:bodyPr>
            <a:noAutofit/>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None/>
            </a:pPr>
            <a:r>
              <a:rPr lang="cs-CZ" b="1" u="sng" dirty="0" err="1">
                <a:solidFill>
                  <a:srgbClr val="FFFF00"/>
                </a:solidFill>
                <a:latin typeface="Calibri" panose="020F0502020204030204" pitchFamily="34" charset="0"/>
              </a:rPr>
              <a:t>Lipophylic</a:t>
            </a:r>
            <a:r>
              <a:rPr lang="cs-CZ" b="1" u="sng" dirty="0">
                <a:solidFill>
                  <a:srgbClr val="FFFF00"/>
                </a:solidFill>
                <a:latin typeface="Calibri" panose="020F0502020204030204" pitchFamily="34" charset="0"/>
              </a:rPr>
              <a:t> </a:t>
            </a:r>
            <a:endParaRPr lang="cs-CZ" dirty="0">
              <a:solidFill>
                <a:srgbClr val="FFFF00"/>
              </a:solidFill>
              <a:latin typeface="Calibri" panose="020F0502020204030204" pitchFamily="34" charset="0"/>
            </a:endParaRP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High</a:t>
            </a:r>
            <a:r>
              <a:rPr lang="cs-CZ" sz="2400" dirty="0">
                <a:latin typeface="Calibri" panose="020F0502020204030204" pitchFamily="34" charset="0"/>
              </a:rPr>
              <a:t> </a:t>
            </a:r>
            <a:r>
              <a:rPr lang="cs-CZ" sz="2400" dirty="0" err="1">
                <a:latin typeface="Calibri" panose="020F0502020204030204" pitchFamily="34" charset="0"/>
              </a:rPr>
              <a:t>resorption</a:t>
            </a:r>
            <a:r>
              <a:rPr lang="cs-CZ" sz="2400" dirty="0">
                <a:latin typeface="Calibri" panose="020F0502020204030204" pitchFamily="34" charset="0"/>
              </a:rPr>
              <a:t> </a:t>
            </a:r>
            <a:r>
              <a:rPr lang="cs-CZ" sz="2400" dirty="0" err="1">
                <a:latin typeface="Calibri" panose="020F0502020204030204" pitchFamily="34" charset="0"/>
              </a:rPr>
              <a:t>from</a:t>
            </a:r>
            <a:r>
              <a:rPr lang="cs-CZ" sz="2400" dirty="0">
                <a:latin typeface="Calibri" panose="020F0502020204030204" pitchFamily="34" charset="0"/>
              </a:rPr>
              <a:t> GI</a:t>
            </a: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High</a:t>
            </a:r>
            <a:r>
              <a:rPr lang="cs-CZ" sz="2400" dirty="0">
                <a:latin typeface="Calibri" panose="020F0502020204030204" pitchFamily="34" charset="0"/>
              </a:rPr>
              <a:t> </a:t>
            </a:r>
            <a:r>
              <a:rPr lang="cs-CZ" sz="2400" dirty="0" err="1">
                <a:latin typeface="Calibri" panose="020F0502020204030204" pitchFamily="34" charset="0"/>
              </a:rPr>
              <a:t>first</a:t>
            </a:r>
            <a:r>
              <a:rPr lang="cs-CZ" sz="2400" dirty="0">
                <a:latin typeface="Calibri" panose="020F0502020204030204" pitchFamily="34" charset="0"/>
              </a:rPr>
              <a:t> </a:t>
            </a:r>
            <a:r>
              <a:rPr lang="cs-CZ" sz="2400" dirty="0" err="1">
                <a:latin typeface="Calibri" panose="020F0502020204030204" pitchFamily="34" charset="0"/>
              </a:rPr>
              <a:t>pass</a:t>
            </a:r>
            <a:r>
              <a:rPr lang="cs-CZ" sz="2400" dirty="0">
                <a:latin typeface="Calibri" panose="020F0502020204030204" pitchFamily="34" charset="0"/>
              </a:rPr>
              <a:t> </a:t>
            </a:r>
            <a:r>
              <a:rPr lang="cs-CZ" sz="2400" dirty="0" err="1">
                <a:latin typeface="Calibri" panose="020F0502020204030204" pitchFamily="34" charset="0"/>
              </a:rPr>
              <a:t>efect</a:t>
            </a:r>
            <a:r>
              <a:rPr lang="cs-CZ" sz="2400" dirty="0">
                <a:latin typeface="Calibri" panose="020F0502020204030204" pitchFamily="34" charset="0"/>
              </a:rPr>
              <a:t> and protein-</a:t>
            </a:r>
            <a:r>
              <a:rPr lang="cs-CZ" sz="2400" dirty="0" err="1">
                <a:latin typeface="Calibri" panose="020F0502020204030204" pitchFamily="34" charset="0"/>
              </a:rPr>
              <a:t>binding</a:t>
            </a:r>
            <a:endParaRPr lang="cs-CZ" sz="2400" dirty="0">
              <a:latin typeface="Calibri" panose="020F0502020204030204" pitchFamily="34" charset="0"/>
            </a:endParaRP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Longer</a:t>
            </a:r>
            <a:r>
              <a:rPr lang="cs-CZ" sz="2400" dirty="0">
                <a:latin typeface="Calibri" panose="020F0502020204030204" pitchFamily="34" charset="0"/>
              </a:rPr>
              <a:t> t</a:t>
            </a:r>
            <a:r>
              <a:rPr lang="cs-CZ" sz="2400" baseline="-25000" dirty="0">
                <a:latin typeface="Calibri" panose="020F0502020204030204" pitchFamily="34" charset="0"/>
              </a:rPr>
              <a:t>1/2</a:t>
            </a:r>
            <a:r>
              <a:rPr lang="cs-CZ" sz="2400" dirty="0">
                <a:latin typeface="Calibri" panose="020F0502020204030204" pitchFamily="34" charset="0"/>
              </a:rPr>
              <a:t> </a:t>
            </a: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Central</a:t>
            </a:r>
            <a:r>
              <a:rPr lang="cs-CZ" sz="2400" dirty="0">
                <a:latin typeface="Calibri" panose="020F0502020204030204" pitchFamily="34" charset="0"/>
              </a:rPr>
              <a:t> </a:t>
            </a:r>
            <a:r>
              <a:rPr lang="cs-CZ" sz="2400" dirty="0" err="1">
                <a:latin typeface="Calibri" panose="020F0502020204030204" pitchFamily="34" charset="0"/>
              </a:rPr>
              <a:t>effects</a:t>
            </a:r>
            <a:r>
              <a:rPr lang="cs-CZ" sz="2400" dirty="0">
                <a:latin typeface="Calibri" panose="020F0502020204030204" pitchFamily="34" charset="0"/>
              </a:rPr>
              <a:t> </a:t>
            </a:r>
            <a:r>
              <a:rPr lang="cs-CZ" sz="2000" dirty="0">
                <a:latin typeface="Calibri" panose="020F0502020204030204" pitchFamily="34" charset="0"/>
              </a:rPr>
              <a:t>(</a:t>
            </a:r>
            <a:r>
              <a:rPr lang="cs-CZ" sz="2000" dirty="0" err="1">
                <a:latin typeface="Calibri" panose="020F0502020204030204" pitchFamily="34" charset="0"/>
              </a:rPr>
              <a:t>cross</a:t>
            </a:r>
            <a:r>
              <a:rPr lang="cs-CZ" sz="2000" dirty="0">
                <a:latin typeface="Calibri" panose="020F0502020204030204" pitchFamily="34" charset="0"/>
              </a:rPr>
              <a:t> HEB)</a:t>
            </a:r>
          </a:p>
          <a:p>
            <a:pPr marL="342900" lvl="1" indent="-342900">
              <a:spcBef>
                <a:spcPts val="0"/>
              </a:spcBef>
              <a:buFont typeface="Wingdings" panose="05000000000000000000" pitchFamily="2" charset="2"/>
              <a:buChar char="§"/>
            </a:pPr>
            <a:r>
              <a:rPr lang="cs-CZ" b="1" u="sng" dirty="0">
                <a:solidFill>
                  <a:schemeClr val="accent1"/>
                </a:solidFill>
                <a:effectLst>
                  <a:outerShdw blurRad="38100" dist="38100" dir="2700000" algn="tl">
                    <a:srgbClr val="000000">
                      <a:alpha val="43137"/>
                    </a:srgbClr>
                  </a:outerShdw>
                </a:effectLst>
                <a:latin typeface="Calibri" panose="020F0502020204030204" pitchFamily="34" charset="0"/>
              </a:rPr>
              <a:t>CYP2D6</a:t>
            </a:r>
            <a:r>
              <a:rPr lang="cs-CZ" sz="2400" dirty="0">
                <a:latin typeface="Calibri" panose="020F0502020204030204" pitchFamily="34" charset="0"/>
              </a:rPr>
              <a:t>  </a:t>
            </a:r>
            <a:r>
              <a:rPr lang="cs-CZ" sz="2400" dirty="0" err="1">
                <a:latin typeface="Calibri" panose="020F0502020204030204" pitchFamily="34" charset="0"/>
              </a:rPr>
              <a:t>metabolization</a:t>
            </a:r>
            <a:endParaRPr lang="cs-CZ" sz="3200" dirty="0">
              <a:latin typeface="Calibri" panose="020F0502020204030204" pitchFamily="34" charset="0"/>
            </a:endParaRPr>
          </a:p>
        </p:txBody>
      </p:sp>
      <p:sp>
        <p:nvSpPr>
          <p:cNvPr id="8" name="TextovéPole 7">
            <a:extLst>
              <a:ext uri="{FF2B5EF4-FFF2-40B4-BE49-F238E27FC236}">
                <a16:creationId xmlns:a16="http://schemas.microsoft.com/office/drawing/2014/main" id="{F28FEF59-43BC-4ED5-92A9-2715B8963C4E}"/>
              </a:ext>
            </a:extLst>
          </p:cNvPr>
          <p:cNvSpPr txBox="1"/>
          <p:nvPr/>
        </p:nvSpPr>
        <p:spPr>
          <a:xfrm>
            <a:off x="333871" y="212519"/>
            <a:ext cx="4512449" cy="72608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cs-CZ" sz="4000" b="1" dirty="0">
                <a:effectLst>
                  <a:outerShdw blurRad="38100" dist="38100" dir="2700000" algn="tl">
                    <a:srgbClr val="000000">
                      <a:alpha val="43137"/>
                    </a:srgbClr>
                  </a:outerShdw>
                </a:effectLst>
                <a:latin typeface="Calibri" panose="020F0502020204030204" pitchFamily="34" charset="0"/>
              </a:rPr>
              <a:t>PHARMACOKINETIC</a:t>
            </a:r>
            <a:endParaRPr lang="cs-CZ" sz="3200" b="1" dirty="0">
              <a:effectLst>
                <a:outerShdw blurRad="38100" dist="38100" dir="2700000" algn="tl">
                  <a:srgbClr val="000000">
                    <a:alpha val="43137"/>
                  </a:srgbClr>
                </a:outerShdw>
              </a:effectLst>
              <a:latin typeface="Calibri" panose="020F0502020204030204" pitchFamily="34" charset="0"/>
            </a:endParaRPr>
          </a:p>
        </p:txBody>
      </p:sp>
      <p:sp>
        <p:nvSpPr>
          <p:cNvPr id="3" name="Obdélník 2"/>
          <p:cNvSpPr/>
          <p:nvPr/>
        </p:nvSpPr>
        <p:spPr>
          <a:xfrm>
            <a:off x="3555520" y="5223164"/>
            <a:ext cx="5476720" cy="1200329"/>
          </a:xfrm>
          <a:prstGeom prst="rect">
            <a:avLst/>
          </a:prstGeom>
          <a:solidFill>
            <a:schemeClr val="accent3">
              <a:lumMod val="25000"/>
            </a:schemeClr>
          </a:solidFill>
        </p:spPr>
        <p:txBody>
          <a:bodyPr wrap="square">
            <a:spAutoFit/>
          </a:bodyPr>
          <a:lstStyle/>
          <a:p>
            <a:pPr marL="342900" indent="-342900">
              <a:buFont typeface="Wingdings" panose="05000000000000000000" pitchFamily="2" charset="2"/>
              <a:buChar char="ü"/>
            </a:pPr>
            <a:r>
              <a:rPr lang="cs-CZ" sz="2400" dirty="0" err="1">
                <a:solidFill>
                  <a:srgbClr val="FFFF00"/>
                </a:solidFill>
                <a:latin typeface="Calibri" panose="020F0502020204030204" pitchFamily="34" charset="0"/>
                <a:sym typeface="Wingdings" panose="05000000000000000000" pitchFamily="2" charset="2"/>
              </a:rPr>
              <a:t>Genetic</a:t>
            </a:r>
            <a:r>
              <a:rPr lang="cs-CZ" sz="2400" dirty="0">
                <a:solidFill>
                  <a:srgbClr val="FFFF00"/>
                </a:solidFill>
                <a:latin typeface="Calibri" panose="020F0502020204030204" pitchFamily="34" charset="0"/>
                <a:sym typeface="Wingdings" panose="05000000000000000000" pitchFamily="2" charset="2"/>
              </a:rPr>
              <a:t> </a:t>
            </a:r>
            <a:r>
              <a:rPr lang="cs-CZ" sz="2400" dirty="0" err="1">
                <a:solidFill>
                  <a:srgbClr val="FFFF00"/>
                </a:solidFill>
                <a:latin typeface="Calibri" panose="020F0502020204030204" pitchFamily="34" charset="0"/>
                <a:sym typeface="Wingdings" panose="05000000000000000000" pitchFamily="2" charset="2"/>
              </a:rPr>
              <a:t>polymorphism</a:t>
            </a:r>
            <a:r>
              <a:rPr lang="cs-CZ" sz="2400" dirty="0">
                <a:solidFill>
                  <a:srgbClr val="FFFF00"/>
                </a:solidFill>
                <a:latin typeface="Calibri" panose="020F0502020204030204" pitchFamily="34" charset="0"/>
                <a:sym typeface="Wingdings" panose="05000000000000000000" pitchFamily="2" charset="2"/>
              </a:rPr>
              <a:t> </a:t>
            </a:r>
            <a:r>
              <a:rPr lang="cs-CZ" sz="2400" dirty="0">
                <a:latin typeface="Calibri" panose="020F0502020204030204" pitchFamily="34" charset="0"/>
                <a:sym typeface="Wingdings" panose="05000000000000000000" pitchFamily="2" charset="2"/>
              </a:rPr>
              <a:t> </a:t>
            </a:r>
            <a:r>
              <a:rPr lang="cs-CZ" sz="2400" b="1" u="sng" dirty="0">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AUC </a:t>
            </a:r>
            <a:r>
              <a:rPr lang="cs-CZ" sz="2400" b="1" u="sng" dirty="0" err="1">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difference</a:t>
            </a:r>
            <a:r>
              <a:rPr lang="cs-CZ" sz="2400" b="1" u="sng" dirty="0">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 10-30x</a:t>
            </a:r>
          </a:p>
          <a:p>
            <a:pPr marL="342900" indent="-342900">
              <a:buFont typeface="Wingdings" panose="05000000000000000000" pitchFamily="2" charset="2"/>
              <a:buChar char="ü"/>
            </a:pP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Drug</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 </a:t>
            </a:r>
            <a:r>
              <a:rPr lang="cs-CZ" sz="2400" dirty="0" err="1">
                <a:solidFill>
                  <a:srgbClr val="FFFF00"/>
                </a:solidFill>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interaction</a:t>
            </a:r>
            <a:r>
              <a:rPr lang="cs-CZ" sz="2400" dirty="0">
                <a:solidFill>
                  <a:srgbClr val="FFFF00"/>
                </a:solidFill>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 </a:t>
            </a:r>
            <a:r>
              <a:rPr lang="cs-CZ" sz="2400" dirty="0" err="1">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with</a:t>
            </a:r>
            <a:r>
              <a:rPr lang="cs-CZ" sz="2400" dirty="0">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 CYP2D6 </a:t>
            </a:r>
            <a:r>
              <a:rPr lang="cs-CZ" sz="2400" dirty="0" err="1">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inhibitors</a:t>
            </a:r>
            <a:r>
              <a:rPr lang="cs-CZ" sz="2400" dirty="0">
                <a:effectLst>
                  <a:outerShdw blurRad="38100" dist="38100" dir="2700000" algn="tl">
                    <a:srgbClr val="000000">
                      <a:alpha val="43137"/>
                    </a:srgbClr>
                  </a:outerShdw>
                </a:effectLst>
                <a:latin typeface="Calibri" panose="020F0502020204030204" pitchFamily="34" charset="0"/>
                <a:sym typeface="Wingdings" panose="05000000000000000000" pitchFamily="2" charset="2"/>
              </a:rPr>
              <a:t> </a:t>
            </a:r>
            <a:endParaRPr lang="cs-CZ" sz="3200" dirty="0">
              <a:effectLst>
                <a:outerShdw blurRad="38100" dist="38100" dir="2700000" algn="tl">
                  <a:srgbClr val="000000">
                    <a:alpha val="43137"/>
                  </a:srgbClr>
                </a:outerShdw>
              </a:effectLst>
              <a:latin typeface="Calibri" panose="020F0502020204030204" pitchFamily="34" charset="0"/>
            </a:endParaRPr>
          </a:p>
        </p:txBody>
      </p:sp>
      <p:sp>
        <p:nvSpPr>
          <p:cNvPr id="5" name="Obdélník 4"/>
          <p:cNvSpPr/>
          <p:nvPr/>
        </p:nvSpPr>
        <p:spPr>
          <a:xfrm>
            <a:off x="333871" y="1012501"/>
            <a:ext cx="8533038" cy="584775"/>
          </a:xfrm>
          <a:prstGeom prst="rect">
            <a:avLst/>
          </a:prstGeom>
        </p:spPr>
        <p:txBody>
          <a:bodyPr wrap="square">
            <a:spAutoFit/>
          </a:bodyPr>
          <a:lstStyle/>
          <a:p>
            <a:pPr marL="0" lvl="1" indent="0">
              <a:spcBef>
                <a:spcPts val="0"/>
              </a:spcBef>
              <a:buNone/>
            </a:pPr>
            <a:r>
              <a:rPr lang="cs-CZ" sz="3200" b="1" dirty="0" err="1">
                <a:latin typeface="Calibri" panose="020F0502020204030204" pitchFamily="34" charset="0"/>
              </a:rPr>
              <a:t>Depends</a:t>
            </a:r>
            <a:r>
              <a:rPr lang="cs-CZ" sz="3200" b="1" dirty="0">
                <a:latin typeface="Calibri" panose="020F0502020204030204" pitchFamily="34" charset="0"/>
              </a:rPr>
              <a:t> on </a:t>
            </a:r>
            <a:r>
              <a:rPr lang="cs-CZ" sz="3200" b="1" dirty="0" err="1">
                <a:latin typeface="Calibri" panose="020F0502020204030204" pitchFamily="34" charset="0"/>
              </a:rPr>
              <a:t>lipophylity</a:t>
            </a:r>
            <a:r>
              <a:rPr lang="cs-CZ" sz="3200" b="1" dirty="0">
                <a:latin typeface="Calibri" panose="020F0502020204030204" pitchFamily="34" charset="0"/>
              </a:rPr>
              <a:t>/</a:t>
            </a:r>
            <a:r>
              <a:rPr lang="cs-CZ" sz="3200" b="1" dirty="0" err="1">
                <a:latin typeface="Calibri" panose="020F0502020204030204" pitchFamily="34" charset="0"/>
              </a:rPr>
              <a:t>hydrophylity</a:t>
            </a:r>
            <a:r>
              <a:rPr lang="cs-CZ" sz="3200" b="1" dirty="0">
                <a:latin typeface="Calibri" panose="020F0502020204030204" pitchFamily="34" charset="0"/>
              </a:rPr>
              <a:t> </a:t>
            </a:r>
            <a:endParaRPr lang="cs-CZ" b="1" dirty="0">
              <a:solidFill>
                <a:srgbClr val="FFC000"/>
              </a:solidFill>
              <a:latin typeface="Calibri" panose="020F0502020204030204" pitchFamily="34" charset="0"/>
            </a:endParaRPr>
          </a:p>
        </p:txBody>
      </p:sp>
      <p:sp>
        <p:nvSpPr>
          <p:cNvPr id="9" name="Šipka dolů 8"/>
          <p:cNvSpPr/>
          <p:nvPr/>
        </p:nvSpPr>
        <p:spPr bwMode="auto">
          <a:xfrm>
            <a:off x="4333938" y="4273205"/>
            <a:ext cx="588138" cy="649938"/>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0" name="Šipka dolů 9"/>
          <p:cNvSpPr/>
          <p:nvPr/>
        </p:nvSpPr>
        <p:spPr bwMode="auto">
          <a:xfrm rot="5400000">
            <a:off x="2828653" y="5126780"/>
            <a:ext cx="588138" cy="649938"/>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11" name="TextovéPole 10"/>
          <p:cNvSpPr txBox="1"/>
          <p:nvPr/>
        </p:nvSpPr>
        <p:spPr>
          <a:xfrm>
            <a:off x="430853" y="5003688"/>
            <a:ext cx="2366900" cy="1200329"/>
          </a:xfrm>
          <a:prstGeom prst="rect">
            <a:avLst/>
          </a:prstGeom>
          <a:noFill/>
          <a:ln>
            <a:solidFill>
              <a:schemeClr val="tx1"/>
            </a:solidFill>
          </a:ln>
        </p:spPr>
        <p:txBody>
          <a:bodyPr wrap="square" rtlCol="0">
            <a:spAutoFit/>
          </a:bodyPr>
          <a:lstStyle/>
          <a:p>
            <a:r>
              <a:rPr lang="cs-CZ" sz="2400" b="1" dirty="0">
                <a:solidFill>
                  <a:schemeClr val="accent1"/>
                </a:solidFill>
                <a:latin typeface="Calibri" panose="020F0502020204030204" pitchFamily="34" charset="0"/>
                <a:cs typeface="Calibri" panose="020F0502020204030204" pitchFamily="34" charset="0"/>
              </a:rPr>
              <a:t>METOPROLOL</a:t>
            </a:r>
          </a:p>
          <a:p>
            <a:r>
              <a:rPr lang="cs-CZ" sz="2400" dirty="0" err="1">
                <a:latin typeface="Calibri" panose="020F0502020204030204" pitchFamily="34" charset="0"/>
                <a:cs typeface="Calibri" panose="020F0502020204030204" pitchFamily="34" charset="0"/>
              </a:rPr>
              <a:t>Preferably</a:t>
            </a:r>
            <a:r>
              <a:rPr lang="cs-CZ" sz="2400" dirty="0">
                <a:latin typeface="Calibri" panose="020F0502020204030204" pitchFamily="34" charset="0"/>
                <a:cs typeface="Calibri" panose="020F0502020204030204" pitchFamily="34" charset="0"/>
              </a:rPr>
              <a:t> SR </a:t>
            </a:r>
            <a:r>
              <a:rPr lang="cs-CZ" sz="2400" dirty="0" err="1">
                <a:latin typeface="Calibri" panose="020F0502020204030204" pitchFamily="34" charset="0"/>
                <a:cs typeface="Calibri" panose="020F0502020204030204" pitchFamily="34" charset="0"/>
              </a:rPr>
              <a:t>form</a:t>
            </a:r>
            <a:endParaRPr lang="cs-CZ" sz="24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855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430853" y="1700320"/>
            <a:ext cx="7923438" cy="2095825"/>
          </a:xfrm>
          <a:prstGeom prst="rect">
            <a:avLst/>
          </a:prstGeom>
        </p:spPr>
        <p:txBody>
          <a:bodyPr>
            <a:noAutofit/>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None/>
            </a:pPr>
            <a:r>
              <a:rPr lang="cs-CZ" b="1" u="sng" dirty="0" err="1">
                <a:solidFill>
                  <a:srgbClr val="FFC000"/>
                </a:solidFill>
                <a:latin typeface="Calibri" panose="020F0502020204030204" pitchFamily="34" charset="0"/>
              </a:rPr>
              <a:t>Hydrophylic</a:t>
            </a:r>
            <a:r>
              <a:rPr lang="cs-CZ" b="1" u="sng" dirty="0">
                <a:solidFill>
                  <a:srgbClr val="FFC000"/>
                </a:solidFill>
                <a:latin typeface="Calibri" panose="020F0502020204030204" pitchFamily="34" charset="0"/>
              </a:rPr>
              <a:t> </a:t>
            </a:r>
            <a:endParaRPr lang="cs-CZ" dirty="0">
              <a:solidFill>
                <a:srgbClr val="FFC000"/>
              </a:solidFill>
              <a:latin typeface="Calibri" panose="020F0502020204030204" pitchFamily="34" charset="0"/>
            </a:endParaRP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Decreased</a:t>
            </a:r>
            <a:r>
              <a:rPr lang="cs-CZ" sz="2400" dirty="0">
                <a:latin typeface="Calibri" panose="020F0502020204030204" pitchFamily="34" charset="0"/>
              </a:rPr>
              <a:t> </a:t>
            </a:r>
            <a:r>
              <a:rPr lang="cs-CZ" sz="2400" dirty="0" err="1">
                <a:latin typeface="Calibri" panose="020F0502020204030204" pitchFamily="34" charset="0"/>
              </a:rPr>
              <a:t>resorption</a:t>
            </a:r>
            <a:endParaRPr lang="cs-CZ" sz="2400" dirty="0">
              <a:latin typeface="Calibri" panose="020F0502020204030204" pitchFamily="34" charset="0"/>
            </a:endParaRP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Don´t</a:t>
            </a:r>
            <a:r>
              <a:rPr lang="cs-CZ" sz="2400" dirty="0">
                <a:latin typeface="Calibri" panose="020F0502020204030204" pitchFamily="34" charset="0"/>
              </a:rPr>
              <a:t> </a:t>
            </a:r>
            <a:r>
              <a:rPr lang="cs-CZ" sz="2400" dirty="0" err="1">
                <a:latin typeface="Calibri" panose="020F0502020204030204" pitchFamily="34" charset="0"/>
              </a:rPr>
              <a:t>cross</a:t>
            </a:r>
            <a:r>
              <a:rPr lang="cs-CZ" sz="2400" dirty="0">
                <a:latin typeface="Calibri" panose="020F0502020204030204" pitchFamily="34" charset="0"/>
              </a:rPr>
              <a:t> HEB</a:t>
            </a:r>
          </a:p>
          <a:p>
            <a:pPr marL="342900" lvl="1" indent="-342900">
              <a:spcBef>
                <a:spcPts val="0"/>
              </a:spcBef>
              <a:buFont typeface="Wingdings" panose="05000000000000000000" pitchFamily="2" charset="2"/>
              <a:buChar char="§"/>
            </a:pPr>
            <a:r>
              <a:rPr lang="cs-CZ" sz="2400" dirty="0">
                <a:latin typeface="Calibri" panose="020F0502020204030204" pitchFamily="34" charset="0"/>
              </a:rPr>
              <a:t>↓  t</a:t>
            </a:r>
            <a:r>
              <a:rPr lang="cs-CZ" sz="2400" baseline="-25000" dirty="0">
                <a:latin typeface="Calibri" panose="020F0502020204030204" pitchFamily="34" charset="0"/>
              </a:rPr>
              <a:t>1/2</a:t>
            </a:r>
            <a:r>
              <a:rPr lang="cs-CZ" sz="2400" dirty="0">
                <a:latin typeface="Calibri" panose="020F0502020204030204" pitchFamily="34" charset="0"/>
              </a:rPr>
              <a:t> </a:t>
            </a:r>
          </a:p>
          <a:p>
            <a:pPr marL="342900" lvl="1" indent="-342900">
              <a:spcBef>
                <a:spcPts val="0"/>
              </a:spcBef>
              <a:buFont typeface="Wingdings" panose="05000000000000000000" pitchFamily="2" charset="2"/>
              <a:buChar char="§"/>
            </a:pPr>
            <a:r>
              <a:rPr lang="cs-CZ" sz="2400" dirty="0" err="1">
                <a:latin typeface="Calibri" panose="020F0502020204030204" pitchFamily="34" charset="0"/>
              </a:rPr>
              <a:t>Renal</a:t>
            </a:r>
            <a:r>
              <a:rPr lang="cs-CZ" sz="2400" dirty="0">
                <a:latin typeface="Calibri" panose="020F0502020204030204" pitchFamily="34" charset="0"/>
              </a:rPr>
              <a:t> </a:t>
            </a:r>
            <a:r>
              <a:rPr lang="cs-CZ" sz="2400" dirty="0" err="1">
                <a:latin typeface="Calibri" panose="020F0502020204030204" pitchFamily="34" charset="0"/>
              </a:rPr>
              <a:t>excretion</a:t>
            </a:r>
            <a:r>
              <a:rPr lang="cs-CZ" sz="2400" dirty="0">
                <a:latin typeface="Calibri" panose="020F0502020204030204" pitchFamily="34" charset="0"/>
              </a:rPr>
              <a:t> –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rPr>
              <a:t>glomerulal</a:t>
            </a:r>
            <a:r>
              <a:rPr lang="cs-CZ" sz="2400" b="1" u="sng"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400" b="1" u="sng" dirty="0" err="1">
                <a:solidFill>
                  <a:schemeClr val="accent1"/>
                </a:solidFill>
                <a:effectLst>
                  <a:outerShdw blurRad="38100" dist="38100" dir="2700000" algn="tl">
                    <a:srgbClr val="000000">
                      <a:alpha val="43137"/>
                    </a:srgbClr>
                  </a:outerShdw>
                </a:effectLst>
                <a:latin typeface="Calibri" panose="020F0502020204030204" pitchFamily="34" charset="0"/>
              </a:rPr>
              <a:t>filtration</a:t>
            </a:r>
            <a:endParaRPr lang="cs-CZ" sz="3200" b="1" u="sng" dirty="0">
              <a:solidFill>
                <a:schemeClr val="accent1"/>
              </a:solidFill>
              <a:effectLst>
                <a:outerShdw blurRad="38100" dist="38100" dir="2700000" algn="tl">
                  <a:srgbClr val="000000">
                    <a:alpha val="43137"/>
                  </a:srgbClr>
                </a:outerShdw>
              </a:effectLst>
              <a:latin typeface="Calibri" panose="020F0502020204030204" pitchFamily="34" charset="0"/>
            </a:endParaRPr>
          </a:p>
        </p:txBody>
      </p:sp>
      <p:sp>
        <p:nvSpPr>
          <p:cNvPr id="8" name="TextovéPole 7">
            <a:extLst>
              <a:ext uri="{FF2B5EF4-FFF2-40B4-BE49-F238E27FC236}">
                <a16:creationId xmlns:a16="http://schemas.microsoft.com/office/drawing/2014/main" id="{F28FEF59-43BC-4ED5-92A9-2715B8963C4E}"/>
              </a:ext>
            </a:extLst>
          </p:cNvPr>
          <p:cNvSpPr txBox="1"/>
          <p:nvPr/>
        </p:nvSpPr>
        <p:spPr>
          <a:xfrm>
            <a:off x="333871" y="212519"/>
            <a:ext cx="4481969" cy="72608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cs-CZ" sz="4000" b="1" dirty="0">
                <a:effectLst>
                  <a:outerShdw blurRad="38100" dist="38100" dir="2700000" algn="tl">
                    <a:srgbClr val="000000">
                      <a:alpha val="43137"/>
                    </a:srgbClr>
                  </a:outerShdw>
                </a:effectLst>
                <a:latin typeface="Calibri" panose="020F0502020204030204" pitchFamily="34" charset="0"/>
              </a:rPr>
              <a:t>PHARMACOKINETIC</a:t>
            </a:r>
            <a:endParaRPr lang="cs-CZ" sz="3200" b="1" dirty="0">
              <a:effectLst>
                <a:outerShdw blurRad="38100" dist="38100" dir="2700000" algn="tl">
                  <a:srgbClr val="000000">
                    <a:alpha val="43137"/>
                  </a:srgbClr>
                </a:outerShdw>
              </a:effectLst>
              <a:latin typeface="Calibri" panose="020F0502020204030204" pitchFamily="34" charset="0"/>
            </a:endParaRPr>
          </a:p>
        </p:txBody>
      </p:sp>
      <p:sp>
        <p:nvSpPr>
          <p:cNvPr id="5" name="Obdélník 4"/>
          <p:cNvSpPr/>
          <p:nvPr/>
        </p:nvSpPr>
        <p:spPr>
          <a:xfrm>
            <a:off x="333871" y="1012501"/>
            <a:ext cx="8533038" cy="584775"/>
          </a:xfrm>
          <a:prstGeom prst="rect">
            <a:avLst/>
          </a:prstGeom>
        </p:spPr>
        <p:txBody>
          <a:bodyPr wrap="square">
            <a:spAutoFit/>
          </a:bodyPr>
          <a:lstStyle/>
          <a:p>
            <a:pPr marL="0" lvl="1" indent="0">
              <a:spcBef>
                <a:spcPts val="0"/>
              </a:spcBef>
              <a:buNone/>
            </a:pPr>
            <a:r>
              <a:rPr lang="cs-CZ" sz="3200" b="1" dirty="0" err="1">
                <a:latin typeface="Calibri" panose="020F0502020204030204" pitchFamily="34" charset="0"/>
              </a:rPr>
              <a:t>Depends</a:t>
            </a:r>
            <a:r>
              <a:rPr lang="cs-CZ" sz="3200" b="1" dirty="0">
                <a:latin typeface="Calibri" panose="020F0502020204030204" pitchFamily="34" charset="0"/>
              </a:rPr>
              <a:t> on </a:t>
            </a:r>
            <a:r>
              <a:rPr lang="cs-CZ" sz="3200" b="1" dirty="0" err="1">
                <a:latin typeface="Calibri" panose="020F0502020204030204" pitchFamily="34" charset="0"/>
              </a:rPr>
              <a:t>lipophylity</a:t>
            </a:r>
            <a:r>
              <a:rPr lang="cs-CZ" sz="3200" b="1" dirty="0">
                <a:latin typeface="Calibri" panose="020F0502020204030204" pitchFamily="34" charset="0"/>
              </a:rPr>
              <a:t>/</a:t>
            </a:r>
            <a:r>
              <a:rPr lang="cs-CZ" sz="3200" b="1" dirty="0" err="1">
                <a:latin typeface="Calibri" panose="020F0502020204030204" pitchFamily="34" charset="0"/>
              </a:rPr>
              <a:t>hydrophylity</a:t>
            </a:r>
            <a:r>
              <a:rPr lang="cs-CZ" sz="3200" b="1" dirty="0">
                <a:latin typeface="Calibri" panose="020F0502020204030204" pitchFamily="34" charset="0"/>
              </a:rPr>
              <a:t> </a:t>
            </a:r>
            <a:endParaRPr lang="cs-CZ" sz="3200" b="1" dirty="0">
              <a:solidFill>
                <a:srgbClr val="FFC000"/>
              </a:solidFill>
              <a:latin typeface="Calibri" panose="020F0502020204030204" pitchFamily="34" charset="0"/>
            </a:endParaRPr>
          </a:p>
        </p:txBody>
      </p:sp>
      <p:sp>
        <p:nvSpPr>
          <p:cNvPr id="7" name="TextovéPole 6"/>
          <p:cNvSpPr txBox="1"/>
          <p:nvPr/>
        </p:nvSpPr>
        <p:spPr>
          <a:xfrm>
            <a:off x="430852" y="5368445"/>
            <a:ext cx="8070661" cy="954107"/>
          </a:xfrm>
          <a:prstGeom prst="rect">
            <a:avLst/>
          </a:prstGeom>
          <a:noFill/>
        </p:spPr>
        <p:txBody>
          <a:bodyPr wrap="square" rtlCol="0">
            <a:spAutoFit/>
          </a:bodyPr>
          <a:lstStyle/>
          <a:p>
            <a:r>
              <a:rPr lang="cs-CZ" sz="2800" b="1" u="sng" dirty="0" err="1">
                <a:solidFill>
                  <a:srgbClr val="FFFF00"/>
                </a:solidFill>
                <a:latin typeface="Calibri" panose="020F0502020204030204" pitchFamily="34" charset="0"/>
                <a:cs typeface="Calibri" panose="020F0502020204030204" pitchFamily="34" charset="0"/>
              </a:rPr>
              <a:t>Variable</a:t>
            </a:r>
            <a:r>
              <a:rPr lang="cs-CZ" sz="2800" b="1" u="sng" dirty="0">
                <a:solidFill>
                  <a:srgbClr val="FFFF00"/>
                </a:solidFill>
                <a:latin typeface="Calibri" panose="020F0502020204030204" pitchFamily="34" charset="0"/>
                <a:cs typeface="Calibri" panose="020F0502020204030204" pitchFamily="34" charset="0"/>
              </a:rPr>
              <a:t> </a:t>
            </a:r>
            <a:r>
              <a:rPr lang="cs-CZ" sz="2800" b="1" u="sng" dirty="0" err="1">
                <a:solidFill>
                  <a:srgbClr val="FFFF00"/>
                </a:solidFill>
                <a:latin typeface="Calibri" panose="020F0502020204030204" pitchFamily="34" charset="0"/>
                <a:cs typeface="Calibri" panose="020F0502020204030204" pitchFamily="34" charset="0"/>
              </a:rPr>
              <a:t>half-life</a:t>
            </a:r>
            <a:r>
              <a:rPr lang="cs-CZ" sz="2800" b="1" u="sng" dirty="0">
                <a:solidFill>
                  <a:srgbClr val="FFFF00"/>
                </a:solidFill>
                <a:latin typeface="Calibri" panose="020F0502020204030204" pitchFamily="34" charset="0"/>
                <a:cs typeface="Calibri" panose="020F0502020204030204" pitchFamily="34" charset="0"/>
              </a:rPr>
              <a:t> …</a:t>
            </a:r>
            <a:r>
              <a:rPr lang="cs-CZ" sz="2800" dirty="0">
                <a:latin typeface="Calibri" panose="020F0502020204030204" pitchFamily="34" charset="0"/>
                <a:cs typeface="Calibri" panose="020F0502020204030204" pitchFamily="34" charset="0"/>
              </a:rPr>
              <a:t>2-10 min (</a:t>
            </a:r>
            <a:r>
              <a:rPr lang="cs-CZ" sz="2800" dirty="0" err="1">
                <a:latin typeface="Calibri" panose="020F0502020204030204" pitchFamily="34" charset="0"/>
                <a:cs typeface="Calibri" panose="020F0502020204030204" pitchFamily="34" charset="0"/>
              </a:rPr>
              <a:t>esmolol</a:t>
            </a:r>
            <a:r>
              <a:rPr lang="cs-CZ" sz="2800" dirty="0">
                <a:latin typeface="Calibri" panose="020F0502020204030204" pitchFamily="34" charset="0"/>
                <a:cs typeface="Calibri" panose="020F0502020204030204" pitchFamily="34" charset="0"/>
              </a:rPr>
              <a:t> - </a:t>
            </a:r>
            <a:r>
              <a:rPr lang="cs-CZ" sz="2800" dirty="0" err="1">
                <a:latin typeface="Calibri" panose="020F0502020204030204" pitchFamily="34" charset="0"/>
                <a:cs typeface="Calibri" panose="020F0502020204030204" pitchFamily="34" charset="0"/>
              </a:rPr>
              <a:t>hydrophylic</a:t>
            </a:r>
            <a:r>
              <a:rPr lang="cs-CZ" sz="2800" dirty="0">
                <a:latin typeface="Calibri" panose="020F0502020204030204" pitchFamily="34" charset="0"/>
                <a:cs typeface="Calibri" panose="020F0502020204030204" pitchFamily="34" charset="0"/>
              </a:rPr>
              <a:t>);  30-50 hod (</a:t>
            </a:r>
            <a:r>
              <a:rPr lang="cs-CZ" sz="2800" dirty="0" err="1">
                <a:latin typeface="Calibri" panose="020F0502020204030204" pitchFamily="34" charset="0"/>
                <a:cs typeface="Calibri" panose="020F0502020204030204" pitchFamily="34" charset="0"/>
              </a:rPr>
              <a:t>nebivolol</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lipophylic</a:t>
            </a:r>
            <a:r>
              <a:rPr lang="cs-CZ" sz="2800" dirty="0">
                <a:latin typeface="Calibri" panose="020F0502020204030204" pitchFamily="34" charset="0"/>
                <a:cs typeface="Calibri" panose="020F0502020204030204" pitchFamily="34" charset="0"/>
              </a:rPr>
              <a:t>) </a:t>
            </a:r>
          </a:p>
        </p:txBody>
      </p:sp>
      <p:sp>
        <p:nvSpPr>
          <p:cNvPr id="10" name="Šipka dolů 9"/>
          <p:cNvSpPr/>
          <p:nvPr/>
        </p:nvSpPr>
        <p:spPr bwMode="auto">
          <a:xfrm>
            <a:off x="5534648" y="3690548"/>
            <a:ext cx="588138" cy="649938"/>
          </a:xfrm>
          <a:prstGeom prst="downArrow">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9" name="Obdélník 8">
            <a:extLst>
              <a:ext uri="{FF2B5EF4-FFF2-40B4-BE49-F238E27FC236}">
                <a16:creationId xmlns:a16="http://schemas.microsoft.com/office/drawing/2014/main" id="{3C43CC86-52FA-418B-ABF0-9764D0305A58}"/>
              </a:ext>
            </a:extLst>
          </p:cNvPr>
          <p:cNvSpPr/>
          <p:nvPr/>
        </p:nvSpPr>
        <p:spPr>
          <a:xfrm>
            <a:off x="4466183" y="4366674"/>
            <a:ext cx="2979661" cy="461665"/>
          </a:xfrm>
          <a:prstGeom prst="rect">
            <a:avLst/>
          </a:prstGeom>
          <a:solidFill>
            <a:schemeClr val="accent3">
              <a:lumMod val="25000"/>
            </a:schemeClr>
          </a:solidFill>
        </p:spPr>
        <p:txBody>
          <a:bodyPr wrap="square">
            <a:spAutoFit/>
          </a:bodyPr>
          <a:lstStyle/>
          <a:p>
            <a:r>
              <a:rPr lang="cs-CZ" sz="2400" dirty="0">
                <a:latin typeface="Calibri" panose="020F0502020204030204" pitchFamily="34" charset="0"/>
                <a:sym typeface="Wingdings" panose="05000000000000000000" pitchFamily="2" charset="2"/>
              </a:rPr>
              <a:t>!  </a:t>
            </a:r>
            <a:r>
              <a:rPr lang="cs-CZ" sz="2400" dirty="0" err="1">
                <a:latin typeface="Calibri" panose="020F0502020204030204" pitchFamily="34" charset="0"/>
                <a:sym typeface="Wingdings" panose="05000000000000000000" pitchFamily="2" charset="2"/>
              </a:rPr>
              <a:t>Renal</a:t>
            </a:r>
            <a:r>
              <a:rPr lang="cs-CZ" sz="2400" dirty="0">
                <a:latin typeface="Calibri" panose="020F0502020204030204" pitchFamily="34" charset="0"/>
                <a:sym typeface="Wingdings" panose="05000000000000000000" pitchFamily="2" charset="2"/>
              </a:rPr>
              <a:t> </a:t>
            </a:r>
            <a:r>
              <a:rPr lang="cs-CZ" sz="2400" dirty="0" err="1">
                <a:latin typeface="Calibri" panose="020F0502020204030204" pitchFamily="34" charset="0"/>
                <a:sym typeface="Wingdings" panose="05000000000000000000" pitchFamily="2" charset="2"/>
              </a:rPr>
              <a:t>insuficiency</a:t>
            </a:r>
            <a:endParaRPr lang="cs-CZ" sz="3200" dirty="0">
              <a:effectLst>
                <a:outerShdw blurRad="38100" dist="38100" dir="2700000" algn="tl">
                  <a:srgbClr val="000000">
                    <a:alpha val="43137"/>
                  </a:srgbClr>
                </a:outerShdw>
              </a:effectLst>
              <a:latin typeface="Calibri" panose="020F0502020204030204" pitchFamily="34" charset="0"/>
            </a:endParaRPr>
          </a:p>
        </p:txBody>
      </p:sp>
    </p:spTree>
    <p:custDataLst>
      <p:tags r:id="rId1"/>
    </p:custDataLst>
    <p:extLst>
      <p:ext uri="{BB962C8B-B14F-4D97-AF65-F5344CB8AC3E}">
        <p14:creationId xmlns:p14="http://schemas.microsoft.com/office/powerpoint/2010/main" val="15942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402578" y="5520884"/>
            <a:ext cx="3726076" cy="923330"/>
          </a:xfrm>
          <a:prstGeom prst="rect">
            <a:avLst/>
          </a:prstGeom>
          <a:solidFill>
            <a:schemeClr val="accent3">
              <a:lumMod val="25000"/>
            </a:schemeClr>
          </a:solidFill>
          <a:ln>
            <a:solidFill>
              <a:srgbClr val="FFC000"/>
            </a:solidFill>
          </a:ln>
        </p:spPr>
        <p:txBody>
          <a:bodyPr wrap="square" rtlCol="0">
            <a:spAutoFit/>
          </a:bodyPr>
          <a:lstStyle/>
          <a:p>
            <a:pPr>
              <a:buClr>
                <a:srgbClr val="FFFF00"/>
              </a:buClr>
            </a:pPr>
            <a:r>
              <a:rPr lang="cs-CZ" dirty="0" err="1">
                <a:solidFill>
                  <a:srgbClr val="FFC000"/>
                </a:solidFill>
                <a:latin typeface="Calibri" panose="020F0502020204030204" pitchFamily="34" charset="0"/>
                <a:cs typeface="Calibri" panose="020F0502020204030204" pitchFamily="34" charset="0"/>
              </a:rPr>
              <a:t>Metabolised</a:t>
            </a:r>
            <a:r>
              <a:rPr lang="cs-CZ" dirty="0">
                <a:solidFill>
                  <a:srgbClr val="FFC000"/>
                </a:solidFill>
                <a:latin typeface="Calibri" panose="020F0502020204030204" pitchFamily="34" charset="0"/>
                <a:cs typeface="Calibri" panose="020F0502020204030204" pitchFamily="34" charset="0"/>
              </a:rPr>
              <a:t> to </a:t>
            </a:r>
            <a:r>
              <a:rPr lang="cs-CZ" dirty="0" err="1">
                <a:solidFill>
                  <a:srgbClr val="FFC000"/>
                </a:solidFill>
                <a:latin typeface="Calibri" panose="020F0502020204030204" pitchFamily="34" charset="0"/>
                <a:cs typeface="Calibri" panose="020F0502020204030204" pitchFamily="34" charset="0"/>
              </a:rPr>
              <a:t>an</a:t>
            </a:r>
            <a:r>
              <a:rPr lang="cs-CZ" dirty="0">
                <a:solidFill>
                  <a:srgbClr val="FFC000"/>
                </a:solidFill>
                <a:latin typeface="Calibri" panose="020F0502020204030204" pitchFamily="34" charset="0"/>
                <a:cs typeface="Calibri" panose="020F0502020204030204" pitchFamily="34" charset="0"/>
              </a:rPr>
              <a:t> </a:t>
            </a:r>
            <a:r>
              <a:rPr lang="cs-CZ" dirty="0" err="1">
                <a:solidFill>
                  <a:srgbClr val="FFC000"/>
                </a:solidFill>
                <a:latin typeface="Calibri" panose="020F0502020204030204" pitchFamily="34" charset="0"/>
                <a:cs typeface="Calibri" panose="020F0502020204030204" pitchFamily="34" charset="0"/>
              </a:rPr>
              <a:t>active</a:t>
            </a:r>
            <a:r>
              <a:rPr lang="cs-CZ" dirty="0">
                <a:solidFill>
                  <a:srgbClr val="FFC000"/>
                </a:solidFill>
                <a:latin typeface="Calibri" panose="020F0502020204030204" pitchFamily="34" charset="0"/>
                <a:cs typeface="Calibri" panose="020F0502020204030204" pitchFamily="34" charset="0"/>
              </a:rPr>
              <a:t> metabolite </a:t>
            </a:r>
            <a:r>
              <a:rPr lang="cs-CZ" dirty="0" err="1">
                <a:solidFill>
                  <a:srgbClr val="FFC000"/>
                </a:solidFill>
                <a:latin typeface="Calibri" panose="020F0502020204030204" pitchFamily="34" charset="0"/>
                <a:cs typeface="Calibri" panose="020F0502020204030204" pitchFamily="34" charset="0"/>
              </a:rPr>
              <a:t>that</a:t>
            </a:r>
            <a:r>
              <a:rPr lang="cs-CZ" dirty="0">
                <a:solidFill>
                  <a:srgbClr val="FFC000"/>
                </a:solidFill>
                <a:latin typeface="Calibri" panose="020F0502020204030204" pitchFamily="34" charset="0"/>
                <a:cs typeface="Calibri" panose="020F0502020204030204" pitchFamily="34" charset="0"/>
              </a:rPr>
              <a:t> </a:t>
            </a:r>
            <a:r>
              <a:rPr lang="cs-CZ" dirty="0" err="1">
                <a:solidFill>
                  <a:srgbClr val="FFC000"/>
                </a:solidFill>
                <a:latin typeface="Calibri" panose="020F0502020204030204" pitchFamily="34" charset="0"/>
                <a:cs typeface="Calibri" panose="020F0502020204030204" pitchFamily="34" charset="0"/>
              </a:rPr>
              <a:t>potentiates</a:t>
            </a:r>
            <a:r>
              <a:rPr lang="cs-CZ" dirty="0">
                <a:solidFill>
                  <a:srgbClr val="FFC000"/>
                </a:solidFill>
                <a:latin typeface="Calibri" panose="020F0502020204030204" pitchFamily="34" charset="0"/>
                <a:cs typeface="Calibri" panose="020F0502020204030204" pitchFamily="34" charset="0"/>
              </a:rPr>
              <a:t> </a:t>
            </a:r>
            <a:r>
              <a:rPr lang="cs-CZ" dirty="0" err="1">
                <a:solidFill>
                  <a:srgbClr val="FFC000"/>
                </a:solidFill>
                <a:latin typeface="Calibri" panose="020F0502020204030204" pitchFamily="34" charset="0"/>
                <a:cs typeface="Calibri" panose="020F0502020204030204" pitchFamily="34" charset="0"/>
              </a:rPr>
              <a:t>the</a:t>
            </a:r>
            <a:r>
              <a:rPr lang="cs-CZ" dirty="0">
                <a:solidFill>
                  <a:srgbClr val="FFC000"/>
                </a:solidFill>
                <a:latin typeface="Calibri" panose="020F0502020204030204" pitchFamily="34" charset="0"/>
                <a:cs typeface="Calibri" panose="020F0502020204030204" pitchFamily="34" charset="0"/>
              </a:rPr>
              <a:t> L/NO </a:t>
            </a:r>
            <a:r>
              <a:rPr lang="cs-CZ" dirty="0" err="1">
                <a:solidFill>
                  <a:srgbClr val="FFC000"/>
                </a:solidFill>
                <a:latin typeface="Calibri" panose="020F0502020204030204" pitchFamily="34" charset="0"/>
                <a:cs typeface="Calibri" panose="020F0502020204030204" pitchFamily="34" charset="0"/>
              </a:rPr>
              <a:t>pathway</a:t>
            </a:r>
            <a:r>
              <a:rPr lang="cs-CZ" dirty="0">
                <a:solidFill>
                  <a:srgbClr val="FFC000"/>
                </a:solidFill>
                <a:latin typeface="Calibri" panose="020F0502020204030204" pitchFamily="34" charset="0"/>
                <a:cs typeface="Calibri" panose="020F0502020204030204" pitchFamily="34" charset="0"/>
              </a:rPr>
              <a:t> - </a:t>
            </a:r>
            <a:r>
              <a:rPr lang="cs-CZ" b="1" dirty="0" err="1">
                <a:solidFill>
                  <a:srgbClr val="FFC000"/>
                </a:solidFill>
                <a:latin typeface="Calibri" panose="020F0502020204030204" pitchFamily="34" charset="0"/>
                <a:cs typeface="Calibri" panose="020F0502020204030204" pitchFamily="34" charset="0"/>
              </a:rPr>
              <a:t>vasodilatation</a:t>
            </a:r>
            <a:endParaRPr lang="cs-CZ" dirty="0">
              <a:solidFill>
                <a:srgbClr val="FFC000"/>
              </a:solidFill>
              <a:latin typeface="Calibri" panose="020F0502020204030204" pitchFamily="34" charset="0"/>
              <a:cs typeface="Calibri" panose="020F0502020204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3003354552"/>
              </p:ext>
            </p:extLst>
          </p:nvPr>
        </p:nvGraphicFramePr>
        <p:xfrm>
          <a:off x="286366" y="2472004"/>
          <a:ext cx="4200043" cy="2272901"/>
        </p:xfrm>
        <a:graphic>
          <a:graphicData uri="http://schemas.openxmlformats.org/drawingml/2006/table">
            <a:tbl>
              <a:tblPr firstRow="1" firstCol="1" bandRow="1"/>
              <a:tblGrid>
                <a:gridCol w="1249483">
                  <a:extLst>
                    <a:ext uri="{9D8B030D-6E8A-4147-A177-3AD203B41FA5}">
                      <a16:colId xmlns:a16="http://schemas.microsoft.com/office/drawing/2014/main" val="20000"/>
                    </a:ext>
                  </a:extLst>
                </a:gridCol>
                <a:gridCol w="2950560">
                  <a:extLst>
                    <a:ext uri="{9D8B030D-6E8A-4147-A177-3AD203B41FA5}">
                      <a16:colId xmlns:a16="http://schemas.microsoft.com/office/drawing/2014/main" val="20001"/>
                    </a:ext>
                  </a:extLst>
                </a:gridCol>
              </a:tblGrid>
              <a:tr h="1171751">
                <a:tc>
                  <a:txBody>
                    <a:bodyPr/>
                    <a:lstStyle/>
                    <a:p>
                      <a:pPr>
                        <a:lnSpc>
                          <a:spcPct val="100000"/>
                        </a:lnSpc>
                        <a:spcAft>
                          <a:spcPts val="0"/>
                        </a:spcAft>
                      </a:pPr>
                      <a:r>
                        <a:rPr lang="cs-CZ" sz="3200" b="1" dirty="0">
                          <a:solidFill>
                            <a:schemeClr val="accent3">
                              <a:lumMod val="25000"/>
                            </a:schemeClr>
                          </a:solidFill>
                          <a:effectLst/>
                          <a:latin typeface="Calibri"/>
                          <a:ea typeface="Calibri"/>
                          <a:cs typeface="Calibri"/>
                        </a:rPr>
                        <a:t> </a:t>
                      </a: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cs-CZ" sz="2400" b="1" dirty="0" err="1">
                          <a:solidFill>
                            <a:schemeClr val="accent3">
                              <a:lumMod val="25000"/>
                            </a:schemeClr>
                          </a:solidFill>
                          <a:effectLst/>
                          <a:latin typeface="Calibri"/>
                          <a:ea typeface="Calibri"/>
                          <a:cs typeface="Calibri"/>
                        </a:rPr>
                        <a:t>sotalol</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hydrophilic</a:t>
                      </a:r>
                      <a:endParaRPr lang="cs-CZ" sz="2000" b="0" dirty="0">
                        <a:solidFill>
                          <a:srgbClr val="FF00FF"/>
                        </a:solidFill>
                        <a:effectLst/>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strike="noStrike" baseline="0" dirty="0" err="1">
                          <a:solidFill>
                            <a:schemeClr val="accent3">
                              <a:lumMod val="25000"/>
                            </a:schemeClr>
                          </a:solidFill>
                          <a:effectLst/>
                          <a:latin typeface="Calibri"/>
                          <a:ea typeface="Calibri"/>
                          <a:cs typeface="Calibri"/>
                        </a:rPr>
                        <a:t>timolol</a:t>
                      </a:r>
                      <a:r>
                        <a:rPr lang="cs-CZ" sz="2400" b="1" strike="noStrike" baseline="0"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hydrophilic</a:t>
                      </a:r>
                      <a:endParaRPr lang="cs-CZ" sz="2000" b="0" dirty="0">
                        <a:solidFill>
                          <a:srgbClr val="FF00FF"/>
                        </a:solidFill>
                        <a:effectLst/>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2000" b="0" i="1" strike="noStrike" baseline="0" dirty="0" err="1">
                          <a:solidFill>
                            <a:schemeClr val="accent6">
                              <a:lumMod val="50000"/>
                            </a:schemeClr>
                          </a:solidFill>
                          <a:effectLst/>
                          <a:latin typeface="Calibri"/>
                          <a:ea typeface="Calibri"/>
                          <a:cs typeface="Calibri"/>
                        </a:rPr>
                        <a:t>Antiglaucomatic</a:t>
                      </a:r>
                      <a:r>
                        <a:rPr lang="cs-CZ" sz="2000" b="0" i="1" strike="noStrike" baseline="0" dirty="0">
                          <a:solidFill>
                            <a:schemeClr val="accent6">
                              <a:lumMod val="50000"/>
                            </a:schemeClr>
                          </a:solidFill>
                          <a:effectLst/>
                          <a:latin typeface="Calibri"/>
                          <a:ea typeface="Calibri"/>
                          <a:cs typeface="Calibri"/>
                        </a:rPr>
                        <a:t> </a:t>
                      </a:r>
                      <a:r>
                        <a:rPr lang="cs-CZ" sz="2000" b="0" i="1" strike="noStrike" baseline="0" dirty="0" err="1">
                          <a:solidFill>
                            <a:schemeClr val="accent6">
                              <a:lumMod val="50000"/>
                            </a:schemeClr>
                          </a:solidFill>
                          <a:effectLst/>
                          <a:latin typeface="Calibri"/>
                          <a:ea typeface="Calibri"/>
                          <a:cs typeface="Calibri"/>
                        </a:rPr>
                        <a:t>drug</a:t>
                      </a:r>
                      <a:endParaRPr lang="cs-CZ" sz="2000" b="0" i="1" strike="noStrike" baseline="0" dirty="0">
                        <a:solidFill>
                          <a:schemeClr val="accent6">
                            <a:lumMod val="50000"/>
                          </a:schemeClr>
                        </a:solidFill>
                        <a:effectLst/>
                        <a:latin typeface="Calibri"/>
                        <a:ea typeface="Calibri"/>
                        <a:cs typeface="Calibri"/>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101150">
                <a:tc>
                  <a:txBody>
                    <a:bodyPr/>
                    <a:lstStyle/>
                    <a:p>
                      <a:pPr>
                        <a:lnSpc>
                          <a:spcPct val="100000"/>
                        </a:lnSpc>
                        <a:spcAft>
                          <a:spcPts val="0"/>
                        </a:spcAft>
                      </a:pPr>
                      <a:r>
                        <a:rPr lang="cs-CZ" sz="3200" b="1" dirty="0">
                          <a:solidFill>
                            <a:srgbClr val="FF0000"/>
                          </a:solidFill>
                          <a:effectLst/>
                          <a:latin typeface="Calibri"/>
                          <a:ea typeface="Calibri"/>
                          <a:cs typeface="Calibri"/>
                        </a:rPr>
                        <a:t>ISA +</a:t>
                      </a:r>
                      <a:endParaRPr lang="cs-CZ" sz="3200" b="1" dirty="0">
                        <a:solidFill>
                          <a:srgbClr val="FF0000"/>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6">
                        <a:lumMod val="40000"/>
                        <a:lumOff val="60000"/>
                      </a:schemeClr>
                    </a:solidFill>
                  </a:tcPr>
                </a:tc>
                <a:tc>
                  <a:txBody>
                    <a:bodyPr/>
                    <a:lstStyle/>
                    <a:p>
                      <a:pPr>
                        <a:lnSpc>
                          <a:spcPct val="100000"/>
                        </a:lnSpc>
                        <a:spcAft>
                          <a:spcPts val="0"/>
                        </a:spcAft>
                      </a:pPr>
                      <a:r>
                        <a:rPr lang="cs-CZ" sz="2400" b="1" dirty="0" err="1">
                          <a:solidFill>
                            <a:srgbClr val="FF0000"/>
                          </a:solidFill>
                          <a:effectLst/>
                          <a:latin typeface="Calibri"/>
                          <a:ea typeface="Calibri"/>
                          <a:cs typeface="Calibri"/>
                        </a:rPr>
                        <a:t>karteolol</a:t>
                      </a:r>
                      <a:endParaRPr lang="cs-CZ" sz="2400" b="1" dirty="0">
                        <a:solidFill>
                          <a:srgbClr val="FF0000"/>
                        </a:solidFill>
                        <a:effectLst/>
                        <a:latin typeface="Calibri"/>
                        <a:ea typeface="Calibri"/>
                        <a:cs typeface="Calibri"/>
                      </a:endParaRPr>
                    </a:p>
                    <a:p>
                      <a:pPr>
                        <a:lnSpc>
                          <a:spcPct val="100000"/>
                        </a:lnSpc>
                        <a:spcAft>
                          <a:spcPts val="0"/>
                        </a:spcAft>
                      </a:pPr>
                      <a:endParaRPr lang="cs-CZ" sz="2000" b="0" i="1" dirty="0">
                        <a:solidFill>
                          <a:srgbClr val="FF0000"/>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6" name="Obdélník 5"/>
          <p:cNvSpPr/>
          <p:nvPr/>
        </p:nvSpPr>
        <p:spPr>
          <a:xfrm>
            <a:off x="286367" y="1220057"/>
            <a:ext cx="4200043" cy="113877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cs-CZ" altLang="cs-CZ" sz="28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cs-CZ" altLang="cs-CZ" sz="3600" b="1" dirty="0">
                <a:solidFill>
                  <a:schemeClr val="accent1"/>
                </a:solidFill>
                <a:effectLst>
                  <a:outerShdw blurRad="38100" dist="38100" dir="2700000" algn="tl">
                    <a:srgbClr val="000000">
                      <a:alpha val="43137"/>
                    </a:srgbClr>
                  </a:outerShdw>
                </a:effectLst>
                <a:latin typeface="Calibri" panose="020F0502020204030204" pitchFamily="34" charset="0"/>
              </a:rPr>
              <a:t>NON_SELECTIVE</a:t>
            </a:r>
          </a:p>
          <a:p>
            <a:pPr algn="ctr"/>
            <a:r>
              <a:rPr lang="cs-CZ" altLang="cs-CZ" sz="3200" dirty="0">
                <a:solidFill>
                  <a:srgbClr val="FFFF00"/>
                </a:solidFill>
                <a:effectLst>
                  <a:outerShdw blurRad="38100" dist="38100" dir="2700000" algn="tl">
                    <a:srgbClr val="000000">
                      <a:alpha val="43137"/>
                    </a:srgbClr>
                  </a:outerShdw>
                </a:effectLst>
                <a:latin typeface="Calibri" panose="020F0502020204030204" pitchFamily="34" charset="0"/>
              </a:rPr>
              <a:t>β</a:t>
            </a:r>
            <a:r>
              <a:rPr lang="cs-CZ" altLang="cs-CZ" sz="3200" baseline="-25000" dirty="0">
                <a:solidFill>
                  <a:srgbClr val="FFFF00"/>
                </a:solidFill>
                <a:effectLst>
                  <a:outerShdw blurRad="38100" dist="38100" dir="2700000" algn="tl">
                    <a:srgbClr val="000000">
                      <a:alpha val="43137"/>
                    </a:srgbClr>
                  </a:outerShdw>
                </a:effectLst>
                <a:latin typeface="Calibri" panose="020F0502020204030204" pitchFamily="34" charset="0"/>
              </a:rPr>
              <a:t>1 </a:t>
            </a:r>
            <a:r>
              <a:rPr lang="cs-CZ" altLang="cs-CZ" sz="3200" dirty="0">
                <a:solidFill>
                  <a:srgbClr val="FFFF00"/>
                </a:solidFill>
                <a:effectLst>
                  <a:outerShdw blurRad="38100" dist="38100" dir="2700000" algn="tl">
                    <a:srgbClr val="000000">
                      <a:alpha val="43137"/>
                    </a:srgbClr>
                  </a:outerShdw>
                </a:effectLst>
                <a:latin typeface="Calibri" panose="020F0502020204030204" pitchFamily="34" charset="0"/>
              </a:rPr>
              <a:t>+ β</a:t>
            </a:r>
            <a:r>
              <a:rPr lang="cs-CZ" altLang="cs-CZ" sz="3200" baseline="-25000" dirty="0">
                <a:solidFill>
                  <a:srgbClr val="FFFF00"/>
                </a:solidFill>
                <a:effectLst>
                  <a:outerShdw blurRad="38100" dist="38100" dir="2700000" algn="tl">
                    <a:srgbClr val="000000">
                      <a:alpha val="43137"/>
                    </a:srgbClr>
                  </a:outerShdw>
                </a:effectLst>
                <a:latin typeface="Calibri" panose="020F0502020204030204" pitchFamily="34" charset="0"/>
              </a:rPr>
              <a:t>2</a:t>
            </a:r>
            <a:r>
              <a:rPr lang="cs-CZ" altLang="cs-CZ" sz="3200" dirty="0">
                <a:solidFill>
                  <a:srgbClr val="FFFF00"/>
                </a:solidFill>
                <a:effectLst>
                  <a:outerShdw blurRad="38100" dist="38100" dir="2700000" algn="tl">
                    <a:srgbClr val="000000">
                      <a:alpha val="43137"/>
                    </a:srgbClr>
                  </a:outerShdw>
                </a:effectLst>
                <a:latin typeface="Calibri" panose="020F0502020204030204" pitchFamily="34" charset="0"/>
              </a:rPr>
              <a:t> </a:t>
            </a:r>
            <a:r>
              <a:rPr lang="cs-CZ" altLang="cs-CZ" sz="3200" dirty="0" err="1">
                <a:solidFill>
                  <a:srgbClr val="FFFF00"/>
                </a:solidFill>
                <a:effectLst>
                  <a:outerShdw blurRad="38100" dist="38100" dir="2700000" algn="tl">
                    <a:srgbClr val="000000">
                      <a:alpha val="43137"/>
                    </a:srgbClr>
                  </a:outerShdw>
                </a:effectLst>
                <a:latin typeface="Calibri" panose="020F0502020204030204" pitchFamily="34" charset="0"/>
              </a:rPr>
              <a:t>receptors</a:t>
            </a:r>
            <a:endParaRPr lang="cs-CZ" sz="3200" dirty="0">
              <a:solidFill>
                <a:srgbClr val="FFFF0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729463358"/>
              </p:ext>
            </p:extLst>
          </p:nvPr>
        </p:nvGraphicFramePr>
        <p:xfrm>
          <a:off x="4621849" y="2472005"/>
          <a:ext cx="4295228" cy="4214608"/>
        </p:xfrm>
        <a:graphic>
          <a:graphicData uri="http://schemas.openxmlformats.org/drawingml/2006/table">
            <a:tbl>
              <a:tblPr firstRow="1" firstCol="1" bandRow="1"/>
              <a:tblGrid>
                <a:gridCol w="957562">
                  <a:extLst>
                    <a:ext uri="{9D8B030D-6E8A-4147-A177-3AD203B41FA5}">
                      <a16:colId xmlns:a16="http://schemas.microsoft.com/office/drawing/2014/main" val="20000"/>
                    </a:ext>
                  </a:extLst>
                </a:gridCol>
                <a:gridCol w="3337666">
                  <a:extLst>
                    <a:ext uri="{9D8B030D-6E8A-4147-A177-3AD203B41FA5}">
                      <a16:colId xmlns:a16="http://schemas.microsoft.com/office/drawing/2014/main" val="20001"/>
                    </a:ext>
                  </a:extLst>
                </a:gridCol>
              </a:tblGrid>
              <a:tr h="2183131">
                <a:tc>
                  <a:txBody>
                    <a:bodyPr/>
                    <a:lstStyle/>
                    <a:p>
                      <a:pPr>
                        <a:lnSpc>
                          <a:spcPct val="100000"/>
                        </a:lnSpc>
                        <a:spcAft>
                          <a:spcPts val="0"/>
                        </a:spcAft>
                      </a:pPr>
                      <a:endParaRPr lang="cs-CZ" sz="3200" b="1" dirty="0">
                        <a:solidFill>
                          <a:schemeClr val="accent3">
                            <a:lumMod val="25000"/>
                          </a:schemeClr>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cs-CZ" sz="2400" b="1" dirty="0" err="1">
                          <a:solidFill>
                            <a:schemeClr val="accent3">
                              <a:lumMod val="25000"/>
                            </a:schemeClr>
                          </a:solidFill>
                          <a:effectLst/>
                          <a:latin typeface="Calibri"/>
                          <a:ea typeface="Calibri"/>
                          <a:cs typeface="Calibri"/>
                        </a:rPr>
                        <a:t>atenolol</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hydrophilic</a:t>
                      </a:r>
                      <a:endParaRPr lang="cs-CZ" sz="2000" b="0" dirty="0">
                        <a:solidFill>
                          <a:srgbClr val="FF00FF"/>
                        </a:solidFill>
                        <a:effectLst/>
                        <a:latin typeface="Calibri"/>
                        <a:ea typeface="Calibri"/>
                        <a:cs typeface="Times New Roman"/>
                      </a:endParaRPr>
                    </a:p>
                    <a:p>
                      <a:pPr>
                        <a:lnSpc>
                          <a:spcPct val="100000"/>
                        </a:lnSpc>
                        <a:spcAft>
                          <a:spcPts val="0"/>
                        </a:spcAft>
                      </a:pPr>
                      <a:r>
                        <a:rPr lang="cs-CZ" sz="2400" b="1" dirty="0" err="1">
                          <a:solidFill>
                            <a:schemeClr val="accent3">
                              <a:lumMod val="25000"/>
                            </a:schemeClr>
                          </a:solidFill>
                          <a:effectLst/>
                          <a:latin typeface="Calibri"/>
                          <a:ea typeface="Calibri"/>
                          <a:cs typeface="Calibri"/>
                        </a:rPr>
                        <a:t>betaxolol</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hydrophilic</a:t>
                      </a:r>
                      <a:r>
                        <a:rPr lang="cs-CZ" sz="2000" b="0" dirty="0">
                          <a:solidFill>
                            <a:srgbClr val="FF00FF"/>
                          </a:solidFill>
                          <a:effectLst/>
                          <a:latin typeface="Calibri"/>
                          <a:ea typeface="Calibri"/>
                          <a:cs typeface="Calibri"/>
                        </a:rPr>
                        <a:t> (</a:t>
                      </a:r>
                      <a:r>
                        <a:rPr lang="cs-CZ" sz="2000" b="0" dirty="0" err="1">
                          <a:solidFill>
                            <a:srgbClr val="FF00FF"/>
                          </a:solidFill>
                          <a:effectLst/>
                          <a:latin typeface="Calibri"/>
                          <a:ea typeface="Calibri"/>
                          <a:cs typeface="Calibri"/>
                        </a:rPr>
                        <a:t>less</a:t>
                      </a:r>
                      <a:r>
                        <a:rPr lang="cs-CZ" sz="2000" b="0" dirty="0">
                          <a:solidFill>
                            <a:srgbClr val="FF00FF"/>
                          </a:solidFill>
                          <a:effectLst/>
                          <a:latin typeface="Calibri"/>
                          <a:ea typeface="Calibri"/>
                          <a:cs typeface="Calibri"/>
                        </a:rPr>
                        <a:t>)</a:t>
                      </a:r>
                      <a:endParaRPr lang="cs-CZ" sz="2000" b="0" dirty="0">
                        <a:solidFill>
                          <a:srgbClr val="FF00FF"/>
                        </a:solidFill>
                        <a:effectLst/>
                        <a:latin typeface="Calibri"/>
                        <a:ea typeface="Calibri"/>
                        <a:cs typeface="Times New Roman"/>
                      </a:endParaRPr>
                    </a:p>
                    <a:p>
                      <a:pPr>
                        <a:lnSpc>
                          <a:spcPct val="100000"/>
                        </a:lnSpc>
                        <a:spcAft>
                          <a:spcPts val="0"/>
                        </a:spcAft>
                      </a:pPr>
                      <a:r>
                        <a:rPr lang="cs-CZ" sz="2400" b="1" dirty="0" err="1">
                          <a:solidFill>
                            <a:schemeClr val="accent3">
                              <a:lumMod val="25000"/>
                            </a:schemeClr>
                          </a:solidFill>
                          <a:effectLst/>
                          <a:latin typeface="Calibri"/>
                          <a:ea typeface="Calibri"/>
                          <a:cs typeface="Calibri"/>
                        </a:rPr>
                        <a:t>bisoprolol</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hydrophilic</a:t>
                      </a:r>
                      <a:r>
                        <a:rPr lang="cs-CZ" sz="2000" b="0" dirty="0">
                          <a:solidFill>
                            <a:srgbClr val="FF00FF"/>
                          </a:solidFill>
                          <a:effectLst/>
                          <a:latin typeface="Calibri"/>
                          <a:ea typeface="Calibri"/>
                          <a:cs typeface="Calibri"/>
                        </a:rPr>
                        <a:t> (</a:t>
                      </a:r>
                      <a:r>
                        <a:rPr lang="cs-CZ" sz="2000" b="0" dirty="0" err="1">
                          <a:solidFill>
                            <a:srgbClr val="FF00FF"/>
                          </a:solidFill>
                          <a:effectLst/>
                          <a:latin typeface="Calibri"/>
                          <a:ea typeface="Calibri"/>
                          <a:cs typeface="Calibri"/>
                        </a:rPr>
                        <a:t>less</a:t>
                      </a:r>
                      <a:r>
                        <a:rPr lang="cs-CZ" sz="2000" b="0" dirty="0">
                          <a:solidFill>
                            <a:srgbClr val="FF00FF"/>
                          </a:solidFill>
                          <a:effectLst/>
                          <a:latin typeface="Calibri"/>
                          <a:ea typeface="Calibri"/>
                          <a:cs typeface="Calibri"/>
                        </a:rPr>
                        <a:t>)</a:t>
                      </a:r>
                      <a:endParaRPr lang="cs-CZ" sz="2000" b="1" dirty="0">
                        <a:solidFill>
                          <a:schemeClr val="accent3">
                            <a:lumMod val="25000"/>
                          </a:schemeClr>
                        </a:solidFill>
                        <a:effectLst/>
                        <a:latin typeface="Calibri"/>
                        <a:ea typeface="Calibri"/>
                        <a:cs typeface="Times New Roman"/>
                      </a:endParaRPr>
                    </a:p>
                    <a:p>
                      <a:pPr>
                        <a:lnSpc>
                          <a:spcPct val="100000"/>
                        </a:lnSpc>
                        <a:spcAft>
                          <a:spcPts val="0"/>
                        </a:spcAft>
                      </a:pPr>
                      <a:r>
                        <a:rPr lang="cs-CZ" sz="2400" b="1" dirty="0" err="1">
                          <a:solidFill>
                            <a:schemeClr val="accent3">
                              <a:lumMod val="25000"/>
                            </a:schemeClr>
                          </a:solidFill>
                          <a:effectLst/>
                          <a:latin typeface="Calibri"/>
                          <a:ea typeface="Calibri"/>
                          <a:cs typeface="Calibri"/>
                        </a:rPr>
                        <a:t>metoprolol</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lipophylic</a:t>
                      </a:r>
                      <a:r>
                        <a:rPr lang="cs-CZ" sz="2000" b="0" dirty="0">
                          <a:solidFill>
                            <a:srgbClr val="FF00FF"/>
                          </a:solidFill>
                          <a:effectLst/>
                          <a:latin typeface="Calibri"/>
                          <a:ea typeface="Calibri"/>
                          <a:cs typeface="Calibri"/>
                        </a:rPr>
                        <a:t> </a:t>
                      </a:r>
                      <a:r>
                        <a:rPr lang="cs-CZ" sz="2000" b="1" dirty="0">
                          <a:solidFill>
                            <a:schemeClr val="bg2"/>
                          </a:solidFill>
                          <a:effectLst/>
                          <a:latin typeface="Calibri"/>
                          <a:ea typeface="Calibri"/>
                          <a:cs typeface="Calibri"/>
                        </a:rPr>
                        <a:t> </a:t>
                      </a:r>
                      <a:endParaRPr lang="cs-CZ" sz="2000" b="1" dirty="0">
                        <a:solidFill>
                          <a:schemeClr val="bg2"/>
                        </a:solidFill>
                        <a:effectLst/>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dirty="0" err="1">
                          <a:solidFill>
                            <a:schemeClr val="accent3">
                              <a:lumMod val="25000"/>
                            </a:schemeClr>
                          </a:solidFill>
                          <a:effectLst/>
                          <a:latin typeface="Calibri"/>
                          <a:ea typeface="Calibri"/>
                          <a:cs typeface="Calibri"/>
                        </a:rPr>
                        <a:t>esmolol</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hydrophilic</a:t>
                      </a:r>
                      <a:endParaRPr lang="cs-CZ" sz="2000" b="0" dirty="0">
                        <a:solidFill>
                          <a:srgbClr val="FF00FF"/>
                        </a:solidFill>
                        <a:effectLst/>
                        <a:latin typeface="Calibri"/>
                        <a:ea typeface="Calibri"/>
                        <a:cs typeface="Times New Roman"/>
                      </a:endParaRPr>
                    </a:p>
                    <a:p>
                      <a:pPr>
                        <a:lnSpc>
                          <a:spcPct val="100000"/>
                        </a:lnSpc>
                        <a:spcAft>
                          <a:spcPts val="0"/>
                        </a:spcAft>
                      </a:pPr>
                      <a:r>
                        <a:rPr lang="cs-CZ" sz="2000" b="1" dirty="0">
                          <a:solidFill>
                            <a:schemeClr val="bg2"/>
                          </a:solidFill>
                          <a:effectLst/>
                          <a:latin typeface="Calibri"/>
                          <a:ea typeface="Calibri"/>
                          <a:cs typeface="Calibri"/>
                        </a:rPr>
                        <a:t>t</a:t>
                      </a:r>
                      <a:r>
                        <a:rPr lang="cs-CZ" sz="2000" b="1" baseline="-25000" dirty="0">
                          <a:solidFill>
                            <a:schemeClr val="bg2"/>
                          </a:solidFill>
                          <a:effectLst/>
                          <a:latin typeface="Calibri"/>
                          <a:ea typeface="Calibri"/>
                          <a:cs typeface="Calibri"/>
                        </a:rPr>
                        <a:t>1/2</a:t>
                      </a:r>
                      <a:r>
                        <a:rPr lang="cs-CZ" sz="2000" b="1" dirty="0">
                          <a:solidFill>
                            <a:schemeClr val="bg2"/>
                          </a:solidFill>
                          <a:effectLst/>
                          <a:latin typeface="Calibri"/>
                          <a:ea typeface="Calibri"/>
                          <a:cs typeface="Calibri"/>
                        </a:rPr>
                        <a:t> =</a:t>
                      </a:r>
                      <a:r>
                        <a:rPr lang="cs-CZ" sz="2000" b="1" baseline="0" dirty="0">
                          <a:solidFill>
                            <a:schemeClr val="bg2"/>
                          </a:solidFill>
                          <a:effectLst/>
                          <a:latin typeface="Calibri"/>
                          <a:ea typeface="Calibri"/>
                          <a:cs typeface="Calibri"/>
                        </a:rPr>
                        <a:t> </a:t>
                      </a:r>
                      <a:r>
                        <a:rPr lang="cs-CZ" sz="2000" b="1" dirty="0">
                          <a:solidFill>
                            <a:schemeClr val="bg2"/>
                          </a:solidFill>
                          <a:effectLst/>
                          <a:latin typeface="Calibri"/>
                          <a:ea typeface="Calibri"/>
                          <a:cs typeface="Calibri"/>
                        </a:rPr>
                        <a:t>2-10</a:t>
                      </a:r>
                      <a:r>
                        <a:rPr lang="cs-CZ" sz="2000" b="1" baseline="0" dirty="0">
                          <a:solidFill>
                            <a:schemeClr val="bg2"/>
                          </a:solidFill>
                          <a:effectLst/>
                          <a:latin typeface="Calibri"/>
                          <a:ea typeface="Calibri"/>
                          <a:cs typeface="Calibri"/>
                        </a:rPr>
                        <a:t> min</a:t>
                      </a:r>
                      <a:endParaRPr lang="cs-CZ" sz="2000" b="1" dirty="0">
                        <a:solidFill>
                          <a:schemeClr val="bg2"/>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05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800" b="1" dirty="0">
                          <a:solidFill>
                            <a:srgbClr val="FF0000"/>
                          </a:solidFill>
                          <a:effectLst/>
                          <a:latin typeface="Calibri"/>
                          <a:ea typeface="Calibri"/>
                          <a:cs typeface="Calibri"/>
                        </a:rPr>
                        <a:t> ISA +</a:t>
                      </a:r>
                      <a:endParaRPr lang="cs-CZ" sz="2800" b="1" dirty="0">
                        <a:solidFill>
                          <a:srgbClr val="FF0000"/>
                        </a:solidFill>
                        <a:effectLst/>
                        <a:latin typeface="Calibri"/>
                        <a:ea typeface="Calibri"/>
                        <a:cs typeface="Times New Roman"/>
                      </a:endParaRPr>
                    </a:p>
                    <a:p>
                      <a:pPr>
                        <a:lnSpc>
                          <a:spcPct val="100000"/>
                        </a:lnSpc>
                        <a:spcAft>
                          <a:spcPts val="0"/>
                        </a:spcAft>
                      </a:pPr>
                      <a:endParaRPr lang="cs-CZ" sz="2800" b="1" dirty="0">
                        <a:solidFill>
                          <a:srgbClr val="FF0000"/>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dirty="0" err="1">
                          <a:solidFill>
                            <a:srgbClr val="FF0000"/>
                          </a:solidFill>
                          <a:effectLst/>
                          <a:latin typeface="Calibri"/>
                          <a:ea typeface="Calibri"/>
                          <a:cs typeface="Calibri"/>
                        </a:rPr>
                        <a:t>acebutolol</a:t>
                      </a:r>
                      <a:r>
                        <a:rPr lang="cs-CZ" sz="2400" b="1" dirty="0">
                          <a:solidFill>
                            <a:srgbClr val="FF0000"/>
                          </a:solidFill>
                          <a:effectLst/>
                          <a:latin typeface="Calibri"/>
                          <a:ea typeface="Calibri"/>
                          <a:cs typeface="Calibri"/>
                        </a:rPr>
                        <a:t> </a:t>
                      </a:r>
                      <a:r>
                        <a:rPr lang="cs-CZ" sz="2000" b="1" dirty="0">
                          <a:solidFill>
                            <a:srgbClr val="FF0000"/>
                          </a:solidFill>
                          <a:effectLst/>
                          <a:latin typeface="Calibri"/>
                          <a:ea typeface="Calibri"/>
                          <a:cs typeface="Calibri"/>
                        </a:rPr>
                        <a:t>  </a:t>
                      </a:r>
                      <a:r>
                        <a:rPr lang="cs-CZ" sz="1800" b="0" dirty="0" err="1">
                          <a:solidFill>
                            <a:srgbClr val="FF00FF"/>
                          </a:solidFill>
                          <a:effectLst/>
                          <a:latin typeface="Calibri"/>
                          <a:ea typeface="Calibri"/>
                          <a:cs typeface="Calibri"/>
                        </a:rPr>
                        <a:t>hydrophilic</a:t>
                      </a:r>
                      <a:endParaRPr lang="cs-CZ" sz="2000" b="1" dirty="0">
                        <a:solidFill>
                          <a:srgbClr val="FF0000"/>
                        </a:solidFill>
                        <a:effectLst/>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dirty="0" err="1">
                          <a:solidFill>
                            <a:srgbClr val="FF0000"/>
                          </a:solidFill>
                          <a:effectLst/>
                          <a:latin typeface="Calibri"/>
                          <a:ea typeface="Calibri"/>
                          <a:cs typeface="Calibri"/>
                        </a:rPr>
                        <a:t>celiprolol</a:t>
                      </a:r>
                      <a:r>
                        <a:rPr lang="cs-CZ" sz="2000" b="1" dirty="0">
                          <a:solidFill>
                            <a:srgbClr val="FF0000"/>
                          </a:solidFill>
                          <a:effectLst/>
                          <a:latin typeface="Calibri"/>
                          <a:ea typeface="Calibri"/>
                          <a:cs typeface="Calibri"/>
                        </a:rPr>
                        <a:t>  </a:t>
                      </a:r>
                      <a:r>
                        <a:rPr lang="cs-CZ" sz="2000" b="0" dirty="0" err="1">
                          <a:solidFill>
                            <a:srgbClr val="FF00FF"/>
                          </a:solidFill>
                          <a:effectLst/>
                          <a:latin typeface="Calibri"/>
                          <a:ea typeface="Calibri"/>
                          <a:cs typeface="Calibri"/>
                        </a:rPr>
                        <a:t>hydrophilic</a:t>
                      </a:r>
                      <a:endParaRPr lang="cs-CZ" sz="2000" b="1" dirty="0">
                        <a:solidFill>
                          <a:srgbClr val="FF0000"/>
                        </a:solidFill>
                        <a:effectLst/>
                        <a:latin typeface="Calibri"/>
                        <a:ea typeface="Calibri"/>
                        <a:cs typeface="Calibri"/>
                      </a:endParaRPr>
                    </a:p>
                    <a:p>
                      <a:pPr>
                        <a:lnSpc>
                          <a:spcPct val="100000"/>
                        </a:lnSpc>
                        <a:spcAft>
                          <a:spcPts val="0"/>
                        </a:spcAft>
                      </a:pPr>
                      <a:r>
                        <a:rPr lang="cs-CZ" sz="1800" b="0" dirty="0">
                          <a:solidFill>
                            <a:srgbClr val="FF0000"/>
                          </a:solidFill>
                          <a:effectLst/>
                          <a:latin typeface="Calibri"/>
                          <a:ea typeface="Calibri"/>
                          <a:cs typeface="Calibri"/>
                        </a:rPr>
                        <a:t>ISA na β</a:t>
                      </a:r>
                      <a:r>
                        <a:rPr lang="cs-CZ" sz="1800" b="0" baseline="-25000" dirty="0">
                          <a:solidFill>
                            <a:srgbClr val="FF0000"/>
                          </a:solidFill>
                          <a:effectLst/>
                          <a:latin typeface="Calibri"/>
                          <a:ea typeface="Calibri"/>
                          <a:cs typeface="Calibri"/>
                        </a:rPr>
                        <a:t>2</a:t>
                      </a:r>
                      <a:r>
                        <a:rPr lang="cs-CZ" sz="1800" b="0" dirty="0">
                          <a:solidFill>
                            <a:srgbClr val="FF0000"/>
                          </a:solidFill>
                          <a:effectLst/>
                          <a:latin typeface="Calibri"/>
                          <a:ea typeface="Calibri"/>
                          <a:cs typeface="Calibri"/>
                        </a:rPr>
                        <a:t>-rp</a:t>
                      </a:r>
                      <a:r>
                        <a:rPr lang="cs-CZ" sz="1800" b="0" baseline="0" dirty="0">
                          <a:solidFill>
                            <a:srgbClr val="FF0000"/>
                          </a:solidFill>
                          <a:effectLst/>
                          <a:latin typeface="Calibri"/>
                          <a:ea typeface="Calibri"/>
                          <a:cs typeface="Calibri"/>
                        </a:rPr>
                        <a:t> </a:t>
                      </a:r>
                      <a:r>
                        <a:rPr lang="cs-CZ" sz="1800" b="1" dirty="0">
                          <a:solidFill>
                            <a:srgbClr val="FF0000"/>
                          </a:solidFill>
                          <a:effectLst/>
                          <a:latin typeface="Calibri"/>
                          <a:ea typeface="Calibri"/>
                          <a:cs typeface="Calibri"/>
                          <a:sym typeface="Wingdings" panose="05000000000000000000" pitchFamily="2" charset="2"/>
                        </a:rPr>
                        <a:t></a:t>
                      </a:r>
                      <a:r>
                        <a:rPr lang="cs-CZ" sz="1800" b="1" dirty="0">
                          <a:solidFill>
                            <a:srgbClr val="FF0000"/>
                          </a:solidFill>
                          <a:effectLst/>
                          <a:latin typeface="Calibri"/>
                          <a:ea typeface="Calibri"/>
                          <a:cs typeface="Calibri"/>
                        </a:rPr>
                        <a:t>VAZODILATATION                 </a:t>
                      </a:r>
                      <a:endParaRPr lang="cs-CZ" sz="2400" b="1" dirty="0">
                        <a:solidFill>
                          <a:srgbClr val="FF0000"/>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934344">
                <a:tc>
                  <a:txBody>
                    <a:bodyPr/>
                    <a:lstStyle/>
                    <a:p>
                      <a:pPr>
                        <a:lnSpc>
                          <a:spcPct val="100000"/>
                        </a:lnSpc>
                        <a:spcAft>
                          <a:spcPts val="0"/>
                        </a:spcAft>
                      </a:pPr>
                      <a:r>
                        <a:rPr lang="cs-CZ" sz="1400" b="1" dirty="0" err="1">
                          <a:solidFill>
                            <a:srgbClr val="FF6600"/>
                          </a:solidFill>
                          <a:effectLst/>
                          <a:latin typeface="Calibri"/>
                          <a:ea typeface="Calibri"/>
                          <a:cs typeface="Times New Roman"/>
                        </a:rPr>
                        <a:t>Combined</a:t>
                      </a:r>
                      <a:endParaRPr lang="cs-CZ" sz="1400" b="1" dirty="0">
                        <a:solidFill>
                          <a:srgbClr val="FF6600"/>
                        </a:solidFill>
                        <a:effectLst/>
                        <a:latin typeface="Calibri"/>
                        <a:ea typeface="Calibri"/>
                        <a:cs typeface="Times New Roman"/>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b="1" dirty="0" err="1">
                          <a:solidFill>
                            <a:srgbClr val="FF6600"/>
                          </a:solidFill>
                          <a:effectLst/>
                          <a:latin typeface="Calibri"/>
                          <a:ea typeface="Calibri"/>
                          <a:cs typeface="Calibri"/>
                        </a:rPr>
                        <a:t>nebivolol</a:t>
                      </a:r>
                      <a:r>
                        <a:rPr lang="cs-CZ" sz="2400" b="1" dirty="0">
                          <a:solidFill>
                            <a:srgbClr val="FF6600"/>
                          </a:solidFill>
                          <a:effectLst/>
                          <a:latin typeface="Calibri"/>
                          <a:ea typeface="Calibri"/>
                          <a:cs typeface="Calibri"/>
                        </a:rPr>
                        <a:t> </a:t>
                      </a:r>
                      <a:r>
                        <a:rPr lang="cs-CZ" sz="2400" b="1" dirty="0">
                          <a:solidFill>
                            <a:schemeClr val="accent3">
                              <a:lumMod val="25000"/>
                            </a:schemeClr>
                          </a:solidFill>
                          <a:effectLst/>
                          <a:latin typeface="Calibri"/>
                          <a:ea typeface="Calibri"/>
                          <a:cs typeface="Calibri"/>
                        </a:rPr>
                        <a:t> </a:t>
                      </a:r>
                      <a:r>
                        <a:rPr lang="cs-CZ" sz="2000" b="0" dirty="0" err="1">
                          <a:solidFill>
                            <a:srgbClr val="FF00FF"/>
                          </a:solidFill>
                          <a:effectLst/>
                          <a:latin typeface="Calibri"/>
                          <a:ea typeface="Calibri"/>
                          <a:cs typeface="Calibri"/>
                        </a:rPr>
                        <a:t>lipophylic</a:t>
                      </a:r>
                      <a:r>
                        <a:rPr lang="cs-CZ" sz="2000" dirty="0">
                          <a:solidFill>
                            <a:schemeClr val="bg2"/>
                          </a:solidFill>
                          <a:latin typeface="Calibri" panose="020F0502020204030204" pitchFamily="34" charset="0"/>
                          <a:cs typeface="Calibri" panose="020F0502020204030204" pitchFamily="34" charset="0"/>
                        </a:rPr>
                        <a:t>  </a:t>
                      </a:r>
                      <a:r>
                        <a:rPr lang="cs-CZ" sz="2000" b="1" dirty="0">
                          <a:solidFill>
                            <a:schemeClr val="bg2"/>
                          </a:solidFill>
                          <a:latin typeface="Calibri" panose="020F0502020204030204" pitchFamily="34" charset="0"/>
                          <a:cs typeface="Calibri" panose="020F0502020204030204" pitchFamily="34" charset="0"/>
                        </a:rPr>
                        <a:t>t</a:t>
                      </a:r>
                      <a:r>
                        <a:rPr lang="cs-CZ" sz="2000" b="1" baseline="-25000" dirty="0">
                          <a:solidFill>
                            <a:schemeClr val="bg2"/>
                          </a:solidFill>
                          <a:latin typeface="Calibri" panose="020F0502020204030204" pitchFamily="34" charset="0"/>
                          <a:cs typeface="Calibri" panose="020F0502020204030204" pitchFamily="34" charset="0"/>
                        </a:rPr>
                        <a:t>1/2</a:t>
                      </a:r>
                      <a:r>
                        <a:rPr lang="cs-CZ" sz="2000" b="1" dirty="0">
                          <a:solidFill>
                            <a:schemeClr val="bg2"/>
                          </a:solidFill>
                          <a:latin typeface="Calibri" panose="020F0502020204030204" pitchFamily="34" charset="0"/>
                          <a:cs typeface="Calibri" panose="020F0502020204030204" pitchFamily="34" charset="0"/>
                        </a:rPr>
                        <a:t>= 30-50 </a:t>
                      </a:r>
                      <a:r>
                        <a:rPr lang="cs-CZ" sz="2000" b="1" dirty="0" err="1">
                          <a:solidFill>
                            <a:schemeClr val="bg2"/>
                          </a:solidFill>
                          <a:latin typeface="Calibri" panose="020F0502020204030204" pitchFamily="34" charset="0"/>
                          <a:cs typeface="Calibri" panose="020F0502020204030204" pitchFamily="34" charset="0"/>
                        </a:rPr>
                        <a:t>hours</a:t>
                      </a:r>
                      <a:endParaRPr lang="cs-CZ" sz="2000" b="1" dirty="0">
                        <a:solidFill>
                          <a:schemeClr val="bg2"/>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2000" b="1" dirty="0">
                        <a:solidFill>
                          <a:schemeClr val="bg2"/>
                        </a:solidFill>
                        <a:latin typeface="Calibri" panose="020F0502020204030204" pitchFamily="34" charset="0"/>
                        <a:cs typeface="Calibri" panose="020F0502020204030204" pitchFamily="34" charset="0"/>
                      </a:endParaRPr>
                    </a:p>
                  </a:txBody>
                  <a:tcPr marL="66580" marR="66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02029832"/>
                  </a:ext>
                </a:extLst>
              </a:tr>
            </a:tbl>
          </a:graphicData>
        </a:graphic>
      </p:graphicFrame>
      <p:sp>
        <p:nvSpPr>
          <p:cNvPr id="5" name="Obdélník 4"/>
          <p:cNvSpPr/>
          <p:nvPr/>
        </p:nvSpPr>
        <p:spPr>
          <a:xfrm>
            <a:off x="4621849" y="1220057"/>
            <a:ext cx="4295228" cy="113877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cs-CZ" altLang="cs-CZ" sz="24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cs-CZ" altLang="cs-CZ" sz="36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rPr>
              <a:t>CARDIO</a:t>
            </a:r>
            <a:r>
              <a:rPr lang="cs-CZ" altLang="cs-CZ" sz="3600" b="1" dirty="0">
                <a:solidFill>
                  <a:schemeClr val="accent1"/>
                </a:solidFill>
                <a:effectLst>
                  <a:outerShdw blurRad="38100" dist="38100" dir="2700000" algn="tl">
                    <a:srgbClr val="000000">
                      <a:alpha val="43137"/>
                    </a:srgbClr>
                  </a:outerShdw>
                </a:effectLst>
                <a:latin typeface="Calibri" panose="020F0502020204030204" pitchFamily="34" charset="0"/>
              </a:rPr>
              <a:t>SELEKTIVE</a:t>
            </a:r>
          </a:p>
          <a:p>
            <a:pPr algn="ctr"/>
            <a:r>
              <a:rPr lang="cs-CZ" altLang="cs-CZ" sz="3200" dirty="0">
                <a:solidFill>
                  <a:srgbClr val="FFFF00"/>
                </a:solidFill>
                <a:effectLst>
                  <a:outerShdw blurRad="38100" dist="38100" dir="2700000" algn="tl">
                    <a:srgbClr val="000000">
                      <a:alpha val="43137"/>
                    </a:srgbClr>
                  </a:outerShdw>
                </a:effectLst>
                <a:latin typeface="Calibri" panose="020F0502020204030204" pitchFamily="34" charset="0"/>
              </a:rPr>
              <a:t>β</a:t>
            </a:r>
            <a:r>
              <a:rPr lang="cs-CZ" altLang="cs-CZ" sz="3200" baseline="-25000" dirty="0">
                <a:solidFill>
                  <a:srgbClr val="FFFF00"/>
                </a:solidFill>
                <a:effectLst>
                  <a:outerShdw blurRad="38100" dist="38100" dir="2700000" algn="tl">
                    <a:srgbClr val="000000">
                      <a:alpha val="43137"/>
                    </a:srgbClr>
                  </a:outerShdw>
                </a:effectLst>
                <a:latin typeface="Calibri" panose="020F0502020204030204" pitchFamily="34" charset="0"/>
              </a:rPr>
              <a:t>1</a:t>
            </a:r>
            <a:r>
              <a:rPr lang="cs-CZ" altLang="cs-CZ" sz="3200" dirty="0">
                <a:solidFill>
                  <a:srgbClr val="FFFF00"/>
                </a:solidFill>
                <a:effectLst>
                  <a:outerShdw blurRad="38100" dist="38100" dir="2700000" algn="tl">
                    <a:srgbClr val="000000">
                      <a:alpha val="43137"/>
                    </a:srgbClr>
                  </a:outerShdw>
                </a:effectLst>
                <a:latin typeface="Calibri" panose="020F0502020204030204" pitchFamily="34" charset="0"/>
              </a:rPr>
              <a:t>  </a:t>
            </a:r>
            <a:r>
              <a:rPr lang="cs-CZ" altLang="cs-CZ" sz="3200" dirty="0" err="1">
                <a:solidFill>
                  <a:srgbClr val="FFFF00"/>
                </a:solidFill>
                <a:effectLst>
                  <a:outerShdw blurRad="38100" dist="38100" dir="2700000" algn="tl">
                    <a:srgbClr val="000000">
                      <a:alpha val="43137"/>
                    </a:srgbClr>
                  </a:outerShdw>
                </a:effectLst>
                <a:latin typeface="Calibri" panose="020F0502020204030204" pitchFamily="34" charset="0"/>
              </a:rPr>
              <a:t>selective</a:t>
            </a:r>
            <a:endParaRPr lang="cs-CZ" sz="3200" dirty="0">
              <a:solidFill>
                <a:srgbClr val="FFFF00"/>
              </a:solidFill>
              <a:effectLst>
                <a:outerShdw blurRad="38100" dist="38100" dir="2700000" algn="tl">
                  <a:srgbClr val="000000">
                    <a:alpha val="43137"/>
                  </a:srgbClr>
                </a:outerShdw>
              </a:effectLst>
              <a:latin typeface="Calibri" panose="020F0502020204030204" pitchFamily="34" charset="0"/>
            </a:endParaRPr>
          </a:p>
        </p:txBody>
      </p:sp>
      <p:sp>
        <p:nvSpPr>
          <p:cNvPr id="14" name="Nadpis 1">
            <a:extLst>
              <a:ext uri="{FF2B5EF4-FFF2-40B4-BE49-F238E27FC236}">
                <a16:creationId xmlns:a16="http://schemas.microsoft.com/office/drawing/2014/main" id="{74B2B6D7-0E85-4C35-8C25-5A21A8F95A2C}"/>
              </a:ext>
            </a:extLst>
          </p:cNvPr>
          <p:cNvSpPr txBox="1">
            <a:spLocks/>
          </p:cNvSpPr>
          <p:nvPr/>
        </p:nvSpPr>
        <p:spPr bwMode="auto">
          <a:xfrm>
            <a:off x="3532910" y="439307"/>
            <a:ext cx="5508858" cy="605306"/>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r>
              <a:rPr lang="cs-CZ" altLang="cs-CZ" b="1" dirty="0">
                <a:solidFill>
                  <a:srgbClr val="FFFF00"/>
                </a:solidFill>
                <a:effectLst>
                  <a:outerShdw blurRad="38100" dist="38100" dir="2700000" algn="tl">
                    <a:srgbClr val="000000">
                      <a:alpha val="43137"/>
                    </a:srgbClr>
                  </a:outerShdw>
                </a:effectLst>
                <a:latin typeface="Calibri" pitchFamily="34" charset="0"/>
              </a:rPr>
              <a:t>1)  „1. </a:t>
            </a:r>
            <a:r>
              <a:rPr lang="cs-CZ" altLang="cs-CZ" b="1" dirty="0" err="1">
                <a:solidFill>
                  <a:srgbClr val="FFFF00"/>
                </a:solidFill>
                <a:effectLst>
                  <a:outerShdw blurRad="38100" dist="38100" dir="2700000" algn="tl">
                    <a:srgbClr val="000000">
                      <a:alpha val="43137"/>
                    </a:srgbClr>
                  </a:outerShdw>
                </a:effectLst>
                <a:latin typeface="Calibri" pitchFamily="34" charset="0"/>
              </a:rPr>
              <a:t>generation</a:t>
            </a:r>
            <a:r>
              <a:rPr lang="cs-CZ" altLang="cs-CZ" b="1" dirty="0">
                <a:solidFill>
                  <a:srgbClr val="FFFF00"/>
                </a:solidFill>
                <a:effectLst>
                  <a:outerShdw blurRad="38100" dist="38100" dir="2700000" algn="tl">
                    <a:srgbClr val="000000">
                      <a:alpha val="43137"/>
                    </a:srgbClr>
                  </a:outerShdw>
                </a:effectLst>
                <a:latin typeface="Calibri" pitchFamily="34" charset="0"/>
              </a:rPr>
              <a:t>“  </a:t>
            </a:r>
            <a:endParaRPr lang="cs-CZ" altLang="cs-CZ" sz="2800" b="1" dirty="0">
              <a:solidFill>
                <a:srgbClr val="FFFF00"/>
              </a:solidFill>
              <a:effectLst>
                <a:outerShdw blurRad="38100" dist="38100" dir="2700000" algn="tl">
                  <a:srgbClr val="000000">
                    <a:alpha val="43137"/>
                  </a:srgbClr>
                </a:outerShdw>
              </a:effectLst>
              <a:latin typeface="Calibri" pitchFamily="34" charset="0"/>
            </a:endParaRPr>
          </a:p>
        </p:txBody>
      </p:sp>
      <p:sp>
        <p:nvSpPr>
          <p:cNvPr id="2" name="Šipka doleva 1"/>
          <p:cNvSpPr/>
          <p:nvPr/>
        </p:nvSpPr>
        <p:spPr bwMode="auto">
          <a:xfrm>
            <a:off x="3814072" y="6079767"/>
            <a:ext cx="629164" cy="364447"/>
          </a:xfrm>
          <a:prstGeom prst="leftArrow">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
        <p:nvSpPr>
          <p:cNvPr id="9" name="TextovéPole 8">
            <a:extLst>
              <a:ext uri="{FF2B5EF4-FFF2-40B4-BE49-F238E27FC236}">
                <a16:creationId xmlns:a16="http://schemas.microsoft.com/office/drawing/2014/main" id="{F28FEF59-43BC-4ED5-92A9-2715B8963C4E}"/>
              </a:ext>
            </a:extLst>
          </p:cNvPr>
          <p:cNvSpPr txBox="1"/>
          <p:nvPr/>
        </p:nvSpPr>
        <p:spPr>
          <a:xfrm>
            <a:off x="333872" y="212519"/>
            <a:ext cx="1484768" cy="72608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p:spPr>
        <p:txBody>
          <a:bodyPr wrap="square" rtlCol="0">
            <a:noAutofit/>
          </a:bodyPr>
          <a:lstStyle/>
          <a:p>
            <a:r>
              <a:rPr lang="cs-CZ" sz="4000" b="1" dirty="0" err="1">
                <a:effectLst>
                  <a:outerShdw blurRad="38100" dist="38100" dir="2700000" algn="tl">
                    <a:srgbClr val="000000">
                      <a:alpha val="43137"/>
                    </a:srgbClr>
                  </a:outerShdw>
                </a:effectLst>
                <a:latin typeface="Calibri" panose="020F0502020204030204" pitchFamily="34" charset="0"/>
              </a:rPr>
              <a:t>Drugs</a:t>
            </a:r>
            <a:r>
              <a:rPr lang="cs-CZ" sz="4000" b="1" dirty="0">
                <a:effectLst>
                  <a:outerShdw blurRad="38100" dist="38100" dir="2700000" algn="tl">
                    <a:srgbClr val="000000">
                      <a:alpha val="43137"/>
                    </a:srgbClr>
                  </a:outerShdw>
                </a:effectLst>
                <a:latin typeface="Calibri" panose="020F0502020204030204" pitchFamily="34" charset="0"/>
              </a:rPr>
              <a:t> </a:t>
            </a:r>
            <a:endParaRPr lang="cs-CZ" sz="3200" b="1" dirty="0">
              <a:effectLst>
                <a:outerShdw blurRad="38100" dist="38100" dir="2700000" algn="tl">
                  <a:srgbClr val="000000">
                    <a:alpha val="43137"/>
                  </a:srgbClr>
                </a:outerShdw>
              </a:effectLst>
              <a:latin typeface="Calibri" panose="020F0502020204030204" pitchFamily="34" charset="0"/>
            </a:endParaRPr>
          </a:p>
        </p:txBody>
      </p:sp>
    </p:spTree>
    <p:custDataLst>
      <p:tags r:id="rId1"/>
    </p:custDataLst>
    <p:extLst>
      <p:ext uri="{BB962C8B-B14F-4D97-AF65-F5344CB8AC3E}">
        <p14:creationId xmlns:p14="http://schemas.microsoft.com/office/powerpoint/2010/main" val="2605141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356599" y="1424463"/>
            <a:ext cx="8831179" cy="654920"/>
          </a:xfrm>
          <a:prstGeom prst="rect">
            <a:avLst/>
          </a:prstGeom>
        </p:spPr>
        <p:txBody>
          <a:bodyPr>
            <a:noAutofit/>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cs-CZ" sz="3200" b="1" dirty="0">
                <a:solidFill>
                  <a:schemeClr val="accent1"/>
                </a:solidFill>
                <a:latin typeface="Calibri" panose="020F0502020204030204" pitchFamily="34" charset="0"/>
              </a:rPr>
              <a:t>CARVEDILOL    </a:t>
            </a:r>
            <a:r>
              <a:rPr lang="cs-CZ" sz="2400" dirty="0">
                <a:solidFill>
                  <a:schemeClr val="accent1"/>
                </a:solidFill>
                <a:latin typeface="Calibri" panose="020F0502020204030204" pitchFamily="34" charset="0"/>
              </a:rPr>
              <a:t>- </a:t>
            </a:r>
            <a:r>
              <a:rPr lang="cs-CZ" sz="2400" dirty="0" err="1">
                <a:solidFill>
                  <a:schemeClr val="accent1"/>
                </a:solidFill>
                <a:latin typeface="Calibri" panose="020F0502020204030204" pitchFamily="34" charset="0"/>
              </a:rPr>
              <a:t>lipophylic</a:t>
            </a:r>
            <a:r>
              <a:rPr lang="cs-CZ" dirty="0">
                <a:solidFill>
                  <a:schemeClr val="accent1"/>
                </a:solidFill>
                <a:latin typeface="Calibri" panose="020F0502020204030204" pitchFamily="34" charset="0"/>
              </a:rPr>
              <a:t> </a:t>
            </a:r>
            <a:r>
              <a:rPr lang="cs-CZ" dirty="0">
                <a:solidFill>
                  <a:srgbClr val="FFCCFF"/>
                </a:solidFill>
                <a:latin typeface="Calibri" panose="020F0502020204030204" pitchFamily="34" charset="0"/>
              </a:rPr>
              <a:t>                </a:t>
            </a:r>
            <a:endParaRPr lang="cs-CZ" sz="4000" u="sng" dirty="0">
              <a:solidFill>
                <a:srgbClr val="FFCCFF"/>
              </a:solidFill>
              <a:latin typeface="Calibri" panose="020F0502020204030204" pitchFamily="34" charset="0"/>
            </a:endParaRPr>
          </a:p>
        </p:txBody>
      </p:sp>
      <p:sp>
        <p:nvSpPr>
          <p:cNvPr id="9" name="Zástupný symbol pro obsah 2"/>
          <p:cNvSpPr txBox="1">
            <a:spLocks/>
          </p:cNvSpPr>
          <p:nvPr/>
        </p:nvSpPr>
        <p:spPr>
          <a:xfrm>
            <a:off x="326548" y="3825392"/>
            <a:ext cx="8514268" cy="654920"/>
          </a:xfrm>
          <a:prstGeom prst="rect">
            <a:avLst/>
          </a:prstGeom>
        </p:spPr>
        <p:txBody>
          <a:bodyPr>
            <a:noAutofit/>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cs-CZ" sz="3200" b="1" dirty="0">
                <a:solidFill>
                  <a:schemeClr val="accent1"/>
                </a:solidFill>
                <a:latin typeface="Calibri" panose="020F0502020204030204" pitchFamily="34" charset="0"/>
              </a:rPr>
              <a:t>LABETALOL   </a:t>
            </a:r>
            <a:r>
              <a:rPr lang="cs-CZ" sz="2400" dirty="0">
                <a:solidFill>
                  <a:schemeClr val="accent1"/>
                </a:solidFill>
                <a:latin typeface="Calibri" panose="020F0502020204030204" pitchFamily="34" charset="0"/>
              </a:rPr>
              <a:t>- </a:t>
            </a:r>
            <a:r>
              <a:rPr lang="cs-CZ" sz="2400" dirty="0" err="1">
                <a:solidFill>
                  <a:schemeClr val="accent1"/>
                </a:solidFill>
                <a:latin typeface="Calibri" panose="020F0502020204030204" pitchFamily="34" charset="0"/>
              </a:rPr>
              <a:t>hydrophylic</a:t>
            </a:r>
            <a:endParaRPr lang="cs-CZ" sz="3600" u="sng" dirty="0">
              <a:solidFill>
                <a:srgbClr val="FFCCFF"/>
              </a:solidFill>
              <a:latin typeface="Calibri" panose="020F0502020204030204" pitchFamily="34" charset="0"/>
            </a:endParaRPr>
          </a:p>
          <a:p>
            <a:pPr marL="0" indent="0">
              <a:buNone/>
            </a:pPr>
            <a:r>
              <a:rPr lang="cs-CZ" sz="4000" b="1" u="sng" dirty="0">
                <a:solidFill>
                  <a:srgbClr val="FFCCFF"/>
                </a:solidFill>
                <a:latin typeface="Calibri" panose="020F0502020204030204" pitchFamily="34" charset="0"/>
              </a:rPr>
              <a:t> </a:t>
            </a:r>
          </a:p>
        </p:txBody>
      </p:sp>
      <p:sp>
        <p:nvSpPr>
          <p:cNvPr id="10" name="TextovéPole 9"/>
          <p:cNvSpPr txBox="1"/>
          <p:nvPr/>
        </p:nvSpPr>
        <p:spPr>
          <a:xfrm>
            <a:off x="278163" y="1972851"/>
            <a:ext cx="8839923" cy="1938992"/>
          </a:xfrm>
          <a:prstGeom prst="rect">
            <a:avLst/>
          </a:prstGeom>
          <a:noFill/>
          <a:ln>
            <a:noFill/>
          </a:ln>
        </p:spPr>
        <p:txBody>
          <a:bodyPr wrap="square" rtlCol="0">
            <a:spAutoFit/>
          </a:bodyPr>
          <a:lstStyle/>
          <a:p>
            <a:pPr marL="514350" indent="-514350">
              <a:buClr>
                <a:srgbClr val="FFFF00"/>
              </a:buClr>
              <a:buFont typeface="Wingdings" panose="05000000000000000000" pitchFamily="2" charset="2"/>
              <a:buChar char="v"/>
            </a:pPr>
            <a:r>
              <a:rPr lang="cs-CZ" sz="2400" dirty="0" err="1">
                <a:latin typeface="Calibri" panose="020F0502020204030204" pitchFamily="34" charset="0"/>
              </a:rPr>
              <a:t>Selective</a:t>
            </a:r>
            <a:r>
              <a:rPr lang="cs-CZ" sz="2400" dirty="0">
                <a:latin typeface="Calibri" panose="020F0502020204030204" pitchFamily="34" charset="0"/>
              </a:rPr>
              <a:t> </a:t>
            </a:r>
            <a:r>
              <a:rPr lang="cs-CZ" sz="2400" dirty="0" err="1">
                <a:latin typeface="Calibri" panose="020F0502020204030204" pitchFamily="34" charset="0"/>
              </a:rPr>
              <a:t>antagonist</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pt-BR" sz="2400" b="1" dirty="0">
                <a:solidFill>
                  <a:schemeClr val="accent1"/>
                </a:solidFill>
                <a:effectLst>
                  <a:outerShdw blurRad="38100" dist="38100" dir="2700000" algn="tl">
                    <a:srgbClr val="000000">
                      <a:alpha val="43137"/>
                    </a:srgbClr>
                  </a:outerShdw>
                </a:effectLst>
                <a:latin typeface="Calibri" panose="020F0502020204030204" pitchFamily="34" charset="0"/>
              </a:rPr>
              <a:t>α</a:t>
            </a:r>
            <a:r>
              <a:rPr lang="pt-BR" sz="2400" b="1" baseline="-25000" dirty="0">
                <a:solidFill>
                  <a:schemeClr val="accent1"/>
                </a:solidFill>
                <a:effectLst>
                  <a:outerShdw blurRad="38100" dist="38100" dir="2700000" algn="tl">
                    <a:srgbClr val="000000">
                      <a:alpha val="43137"/>
                    </a:srgbClr>
                  </a:outerShdw>
                </a:effectLst>
                <a:latin typeface="Calibri" panose="020F0502020204030204" pitchFamily="34" charset="0"/>
              </a:rPr>
              <a:t>1</a:t>
            </a:r>
            <a:r>
              <a:rPr lang="pt-BR" sz="2400" b="1" dirty="0">
                <a:solidFill>
                  <a:schemeClr val="accent1"/>
                </a:solidFill>
                <a:effectLst>
                  <a:outerShdw blurRad="38100" dist="38100" dir="2700000" algn="tl">
                    <a:srgbClr val="000000">
                      <a:alpha val="43137"/>
                    </a:srgbClr>
                  </a:outerShdw>
                </a:effectLst>
                <a:latin typeface="Calibri" panose="020F0502020204030204" pitchFamily="34" charset="0"/>
              </a:rPr>
              <a:t>-</a:t>
            </a:r>
            <a:r>
              <a:rPr lang="cs-CZ" sz="2400" b="1" dirty="0" err="1">
                <a:solidFill>
                  <a:schemeClr val="accent1"/>
                </a:solidFill>
                <a:effectLst>
                  <a:outerShdw blurRad="38100" dist="38100" dir="2700000" algn="tl">
                    <a:srgbClr val="000000">
                      <a:alpha val="43137"/>
                    </a:srgbClr>
                  </a:outerShdw>
                </a:effectLst>
                <a:latin typeface="Calibri" panose="020F0502020204030204" pitchFamily="34" charset="0"/>
              </a:rPr>
              <a:t>rp</a:t>
            </a:r>
            <a:r>
              <a:rPr lang="cs-CZ" sz="24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400" dirty="0">
                <a:latin typeface="Calibri" panose="020F0502020204030204" pitchFamily="34" charset="0"/>
                <a:sym typeface="Wingdings" panose="05000000000000000000" pitchFamily="2" charset="2"/>
              </a:rPr>
              <a:t> </a:t>
            </a:r>
            <a:r>
              <a:rPr lang="cs-CZ" sz="2400" b="1" u="sng" dirty="0" err="1">
                <a:solidFill>
                  <a:srgbClr val="FFFF00"/>
                </a:solidFill>
                <a:latin typeface="Calibri" panose="020F0502020204030204" pitchFamily="34" charset="0"/>
                <a:sym typeface="Wingdings" panose="05000000000000000000" pitchFamily="2" charset="2"/>
              </a:rPr>
              <a:t>vazodilatation</a:t>
            </a:r>
            <a:endParaRPr lang="cs-CZ" sz="2400" b="1" u="sng" dirty="0">
              <a:solidFill>
                <a:srgbClr val="FFFF00"/>
              </a:solidFill>
              <a:latin typeface="Calibri" panose="020F0502020204030204" pitchFamily="34" charset="0"/>
            </a:endParaRPr>
          </a:p>
          <a:p>
            <a:pPr marL="514350" indent="-514350">
              <a:buClr>
                <a:srgbClr val="FFFF00"/>
              </a:buClr>
              <a:buFont typeface="Wingdings" panose="05000000000000000000" pitchFamily="2" charset="2"/>
              <a:buChar char="v"/>
            </a:pPr>
            <a:r>
              <a:rPr lang="cs-CZ" sz="2400" dirty="0">
                <a:latin typeface="Calibri" panose="020F0502020204030204" pitchFamily="34" charset="0"/>
              </a:rPr>
              <a:t>Non-</a:t>
            </a:r>
            <a:r>
              <a:rPr lang="cs-CZ" sz="2400" dirty="0" err="1">
                <a:latin typeface="Calibri" panose="020F0502020204030204" pitchFamily="34" charset="0"/>
              </a:rPr>
              <a:t>selective</a:t>
            </a:r>
            <a:r>
              <a:rPr lang="cs-CZ" sz="2400" dirty="0">
                <a:latin typeface="Calibri" panose="020F0502020204030204" pitchFamily="34" charset="0"/>
              </a:rPr>
              <a:t> </a:t>
            </a:r>
            <a:r>
              <a:rPr lang="cs-CZ" sz="2400" dirty="0" err="1">
                <a:latin typeface="Calibri" panose="020F0502020204030204" pitchFamily="34" charset="0"/>
              </a:rPr>
              <a:t>antagonist</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pt-BR" sz="2400" b="1" dirty="0">
                <a:solidFill>
                  <a:srgbClr val="FF99FF"/>
                </a:solidFill>
                <a:effectLst>
                  <a:outerShdw blurRad="38100" dist="38100" dir="2700000" algn="tl">
                    <a:srgbClr val="000000">
                      <a:alpha val="43137"/>
                    </a:srgbClr>
                  </a:outerShdw>
                </a:effectLst>
                <a:latin typeface="Calibri" panose="020F0502020204030204" pitchFamily="34" charset="0"/>
              </a:rPr>
              <a:t>β-</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rPr>
              <a:t>receptors</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rPr>
              <a:t> </a:t>
            </a:r>
          </a:p>
          <a:p>
            <a:pPr marL="514350" indent="-514350">
              <a:buClr>
                <a:srgbClr val="FFFF00"/>
              </a:buClr>
              <a:buFont typeface="Wingdings" panose="05000000000000000000" pitchFamily="2" charset="2"/>
              <a:buChar char="v"/>
            </a:pPr>
            <a:r>
              <a:rPr lang="cs-CZ" sz="2400" dirty="0" err="1">
                <a:latin typeface="Calibri" panose="020F0502020204030204" pitchFamily="34" charset="0"/>
              </a:rPr>
              <a:t>Reduction</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renin </a:t>
            </a:r>
            <a:r>
              <a:rPr lang="cs-CZ" sz="2400" dirty="0" err="1">
                <a:latin typeface="Calibri" panose="020F0502020204030204" pitchFamily="34" charset="0"/>
              </a:rPr>
              <a:t>release</a:t>
            </a:r>
            <a:r>
              <a:rPr lang="cs-CZ" sz="2400" dirty="0">
                <a:latin typeface="Calibri" panose="020F0502020204030204" pitchFamily="34" charset="0"/>
              </a:rPr>
              <a:t> - ↓ RAAS</a:t>
            </a:r>
          </a:p>
          <a:p>
            <a:pPr marL="514350" indent="-514350">
              <a:buClr>
                <a:srgbClr val="FFFF00"/>
              </a:buClr>
              <a:buFont typeface="Wingdings" panose="05000000000000000000" pitchFamily="2" charset="2"/>
              <a:buChar char="v"/>
            </a:pPr>
            <a:r>
              <a:rPr lang="cs-CZ" sz="2400" dirty="0" err="1">
                <a:latin typeface="Calibri" panose="020F0502020204030204" pitchFamily="34" charset="0"/>
                <a:sym typeface="Wingdings" panose="05000000000000000000" pitchFamily="2" charset="2"/>
              </a:rPr>
              <a:t>Antioxidative</a:t>
            </a:r>
            <a:r>
              <a:rPr lang="cs-CZ" sz="2400" dirty="0">
                <a:latin typeface="Calibri" panose="020F0502020204030204" pitchFamily="34" charset="0"/>
                <a:sym typeface="Wingdings" panose="05000000000000000000" pitchFamily="2" charset="2"/>
              </a:rPr>
              <a:t> </a:t>
            </a:r>
            <a:r>
              <a:rPr lang="cs-CZ" sz="2400" dirty="0" err="1">
                <a:latin typeface="Calibri" panose="020F0502020204030204" pitchFamily="34" charset="0"/>
                <a:sym typeface="Wingdings" panose="05000000000000000000" pitchFamily="2" charset="2"/>
              </a:rPr>
              <a:t>effect</a:t>
            </a:r>
            <a:endParaRPr lang="cs-CZ" sz="2400" dirty="0">
              <a:latin typeface="Calibri" panose="020F0502020204030204" pitchFamily="34" charset="0"/>
              <a:sym typeface="Wingdings" panose="05000000000000000000" pitchFamily="2" charset="2"/>
            </a:endParaRPr>
          </a:p>
          <a:p>
            <a:pPr marL="514350" indent="-514350">
              <a:buClr>
                <a:srgbClr val="FFFF00"/>
              </a:buClr>
              <a:buFont typeface="Wingdings" panose="05000000000000000000" pitchFamily="2" charset="2"/>
              <a:buChar char="v"/>
            </a:pPr>
            <a:r>
              <a:rPr lang="cs-CZ" sz="2400" b="1" dirty="0">
                <a:effectLst>
                  <a:outerShdw blurRad="38100" dist="38100" dir="2700000" algn="tl">
                    <a:srgbClr val="000000">
                      <a:alpha val="43137"/>
                    </a:srgbClr>
                  </a:outerShdw>
                </a:effectLst>
                <a:latin typeface="Calibri"/>
                <a:ea typeface="Calibri"/>
                <a:cs typeface="Calibri"/>
              </a:rPr>
              <a:t>INDICATION</a:t>
            </a:r>
            <a:r>
              <a:rPr lang="cs-CZ" sz="2400" dirty="0">
                <a:effectLst>
                  <a:outerShdw blurRad="38100" dist="38100" dir="2700000" algn="tl">
                    <a:srgbClr val="000000">
                      <a:alpha val="43137"/>
                    </a:srgbClr>
                  </a:outerShdw>
                </a:effectLst>
                <a:latin typeface="Calibri"/>
                <a:ea typeface="Calibri"/>
                <a:cs typeface="Calibri"/>
              </a:rPr>
              <a:t>: </a:t>
            </a:r>
            <a:r>
              <a:rPr lang="cs-CZ" sz="2400" dirty="0" err="1">
                <a:effectLst>
                  <a:outerShdw blurRad="38100" dist="38100" dir="2700000" algn="tl">
                    <a:srgbClr val="000000">
                      <a:alpha val="43137"/>
                    </a:srgbClr>
                  </a:outerShdw>
                </a:effectLst>
                <a:latin typeface="Calibri"/>
                <a:ea typeface="Calibri"/>
                <a:cs typeface="Calibri"/>
              </a:rPr>
              <a:t>hypertension</a:t>
            </a:r>
            <a:r>
              <a:rPr lang="cs-CZ" sz="2400" dirty="0">
                <a:effectLst>
                  <a:outerShdw blurRad="38100" dist="38100" dir="2700000" algn="tl">
                    <a:srgbClr val="000000">
                      <a:alpha val="43137"/>
                    </a:srgbClr>
                  </a:outerShdw>
                </a:effectLst>
                <a:latin typeface="Calibri"/>
                <a:ea typeface="Calibri"/>
                <a:cs typeface="Calibri"/>
              </a:rPr>
              <a:t>, </a:t>
            </a:r>
            <a:r>
              <a:rPr lang="cs-CZ" sz="2400" dirty="0" err="1">
                <a:effectLst>
                  <a:outerShdw blurRad="38100" dist="38100" dir="2700000" algn="tl">
                    <a:srgbClr val="000000">
                      <a:alpha val="43137"/>
                    </a:srgbClr>
                  </a:outerShdw>
                </a:effectLst>
                <a:latin typeface="Calibri"/>
                <a:ea typeface="Calibri"/>
                <a:cs typeface="Calibri"/>
              </a:rPr>
              <a:t>chronic</a:t>
            </a:r>
            <a:r>
              <a:rPr lang="cs-CZ" sz="2400" dirty="0">
                <a:effectLst>
                  <a:outerShdw blurRad="38100" dist="38100" dir="2700000" algn="tl">
                    <a:srgbClr val="000000">
                      <a:alpha val="43137"/>
                    </a:srgbClr>
                  </a:outerShdw>
                </a:effectLst>
                <a:latin typeface="Calibri"/>
                <a:ea typeface="Calibri"/>
                <a:cs typeface="Calibri"/>
              </a:rPr>
              <a:t> </a:t>
            </a:r>
            <a:r>
              <a:rPr lang="cs-CZ" sz="2400" dirty="0" err="1">
                <a:effectLst>
                  <a:outerShdw blurRad="38100" dist="38100" dir="2700000" algn="tl">
                    <a:srgbClr val="000000">
                      <a:alpha val="43137"/>
                    </a:srgbClr>
                  </a:outerShdw>
                </a:effectLst>
                <a:latin typeface="Calibri"/>
                <a:ea typeface="Calibri"/>
                <a:cs typeface="Calibri"/>
              </a:rPr>
              <a:t>cardiac</a:t>
            </a:r>
            <a:r>
              <a:rPr lang="cs-CZ" sz="2400" dirty="0">
                <a:effectLst>
                  <a:outerShdw blurRad="38100" dist="38100" dir="2700000" algn="tl">
                    <a:srgbClr val="000000">
                      <a:alpha val="43137"/>
                    </a:srgbClr>
                  </a:outerShdw>
                </a:effectLst>
                <a:latin typeface="Calibri"/>
                <a:ea typeface="Calibri"/>
                <a:cs typeface="Calibri"/>
              </a:rPr>
              <a:t> </a:t>
            </a:r>
            <a:r>
              <a:rPr lang="cs-CZ" sz="2400" dirty="0" err="1">
                <a:effectLst>
                  <a:outerShdw blurRad="38100" dist="38100" dir="2700000" algn="tl">
                    <a:srgbClr val="000000">
                      <a:alpha val="43137"/>
                    </a:srgbClr>
                  </a:outerShdw>
                </a:effectLst>
                <a:latin typeface="Calibri"/>
                <a:ea typeface="Calibri"/>
                <a:cs typeface="Calibri"/>
              </a:rPr>
              <a:t>failure</a:t>
            </a:r>
            <a:endParaRPr lang="cs-CZ" sz="2400" dirty="0">
              <a:effectLst>
                <a:outerShdw blurRad="38100" dist="38100" dir="2700000" algn="tl">
                  <a:srgbClr val="000000">
                    <a:alpha val="43137"/>
                  </a:srgbClr>
                </a:outerShdw>
              </a:effectLst>
              <a:latin typeface="Calibri"/>
              <a:ea typeface="Calibri"/>
              <a:cs typeface="Calibri"/>
            </a:endParaRPr>
          </a:p>
        </p:txBody>
      </p:sp>
      <p:sp>
        <p:nvSpPr>
          <p:cNvPr id="11" name="TextovéPole 10"/>
          <p:cNvSpPr txBox="1"/>
          <p:nvPr/>
        </p:nvSpPr>
        <p:spPr>
          <a:xfrm>
            <a:off x="243275" y="4464041"/>
            <a:ext cx="8680814" cy="1938992"/>
          </a:xfrm>
          <a:prstGeom prst="rect">
            <a:avLst/>
          </a:prstGeom>
          <a:noFill/>
          <a:ln>
            <a:noFill/>
          </a:ln>
        </p:spPr>
        <p:txBody>
          <a:bodyPr wrap="square" rtlCol="0">
            <a:spAutoFit/>
          </a:bodyPr>
          <a:lstStyle/>
          <a:p>
            <a:pPr marL="514350" indent="-514350">
              <a:buClr>
                <a:srgbClr val="FFFF00"/>
              </a:buClr>
              <a:buFont typeface="Wingdings" panose="05000000000000000000" pitchFamily="2" charset="2"/>
              <a:buChar char="v"/>
            </a:pPr>
            <a:r>
              <a:rPr lang="cs-CZ" sz="2400" dirty="0" err="1">
                <a:latin typeface="Calibri" panose="020F0502020204030204" pitchFamily="34" charset="0"/>
              </a:rPr>
              <a:t>Selective</a:t>
            </a:r>
            <a:r>
              <a:rPr lang="cs-CZ" sz="2400" dirty="0">
                <a:latin typeface="Calibri" panose="020F0502020204030204" pitchFamily="34" charset="0"/>
              </a:rPr>
              <a:t> </a:t>
            </a:r>
            <a:r>
              <a:rPr lang="cs-CZ" sz="2400" dirty="0" err="1">
                <a:latin typeface="Calibri" panose="020F0502020204030204" pitchFamily="34" charset="0"/>
              </a:rPr>
              <a:t>antagonist</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pt-BR" sz="2400" b="1" dirty="0">
                <a:solidFill>
                  <a:schemeClr val="accent1"/>
                </a:solidFill>
                <a:effectLst>
                  <a:outerShdw blurRad="38100" dist="38100" dir="2700000" algn="tl">
                    <a:srgbClr val="000000">
                      <a:alpha val="43137"/>
                    </a:srgbClr>
                  </a:outerShdw>
                </a:effectLst>
                <a:latin typeface="Calibri" panose="020F0502020204030204" pitchFamily="34" charset="0"/>
              </a:rPr>
              <a:t>α</a:t>
            </a:r>
            <a:r>
              <a:rPr lang="pt-BR" sz="2400" b="1" baseline="-25000" dirty="0">
                <a:solidFill>
                  <a:schemeClr val="accent1"/>
                </a:solidFill>
                <a:effectLst>
                  <a:outerShdw blurRad="38100" dist="38100" dir="2700000" algn="tl">
                    <a:srgbClr val="000000">
                      <a:alpha val="43137"/>
                    </a:srgbClr>
                  </a:outerShdw>
                </a:effectLst>
                <a:latin typeface="Calibri" panose="020F0502020204030204" pitchFamily="34" charset="0"/>
              </a:rPr>
              <a:t>1</a:t>
            </a:r>
            <a:r>
              <a:rPr lang="pt-BR" sz="2400" b="1" dirty="0">
                <a:solidFill>
                  <a:schemeClr val="accent1"/>
                </a:solidFill>
                <a:effectLst>
                  <a:outerShdw blurRad="38100" dist="38100" dir="2700000" algn="tl">
                    <a:srgbClr val="000000">
                      <a:alpha val="43137"/>
                    </a:srgbClr>
                  </a:outerShdw>
                </a:effectLst>
                <a:latin typeface="Calibri" panose="020F0502020204030204" pitchFamily="34" charset="0"/>
              </a:rPr>
              <a:t>-</a:t>
            </a:r>
            <a:r>
              <a:rPr lang="cs-CZ" sz="2400" b="1" dirty="0" err="1">
                <a:solidFill>
                  <a:schemeClr val="accent1"/>
                </a:solidFill>
                <a:effectLst>
                  <a:outerShdw blurRad="38100" dist="38100" dir="2700000" algn="tl">
                    <a:srgbClr val="000000">
                      <a:alpha val="43137"/>
                    </a:srgbClr>
                  </a:outerShdw>
                </a:effectLst>
                <a:latin typeface="Calibri" panose="020F0502020204030204" pitchFamily="34" charset="0"/>
              </a:rPr>
              <a:t>rp</a:t>
            </a:r>
            <a:r>
              <a:rPr lang="cs-CZ" sz="24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400" dirty="0">
                <a:latin typeface="Calibri" panose="020F0502020204030204" pitchFamily="34" charset="0"/>
                <a:sym typeface="Wingdings" panose="05000000000000000000" pitchFamily="2" charset="2"/>
              </a:rPr>
              <a:t> </a:t>
            </a:r>
            <a:r>
              <a:rPr lang="cs-CZ" sz="2400" b="1" u="sng" dirty="0" err="1">
                <a:solidFill>
                  <a:srgbClr val="FFFF00"/>
                </a:solidFill>
                <a:latin typeface="Calibri" panose="020F0502020204030204" pitchFamily="34" charset="0"/>
                <a:sym typeface="Wingdings" panose="05000000000000000000" pitchFamily="2" charset="2"/>
              </a:rPr>
              <a:t>vazodilatation</a:t>
            </a:r>
            <a:endParaRPr lang="cs-CZ" sz="2400" b="1" u="sng" dirty="0">
              <a:solidFill>
                <a:srgbClr val="FFFF00"/>
              </a:solidFill>
              <a:latin typeface="Calibri" panose="020F0502020204030204" pitchFamily="34" charset="0"/>
            </a:endParaRPr>
          </a:p>
          <a:p>
            <a:pPr marL="514350" indent="-514350">
              <a:buClr>
                <a:srgbClr val="FFFF00"/>
              </a:buClr>
              <a:buFont typeface="Wingdings" panose="05000000000000000000" pitchFamily="2" charset="2"/>
              <a:buChar char="v"/>
            </a:pPr>
            <a:r>
              <a:rPr lang="cs-CZ" sz="2400" dirty="0">
                <a:latin typeface="Calibri" panose="020F0502020204030204" pitchFamily="34" charset="0"/>
              </a:rPr>
              <a:t>Non-</a:t>
            </a:r>
            <a:r>
              <a:rPr lang="cs-CZ" sz="2400" dirty="0" err="1">
                <a:latin typeface="Calibri" panose="020F0502020204030204" pitchFamily="34" charset="0"/>
              </a:rPr>
              <a:t>selective</a:t>
            </a:r>
            <a:r>
              <a:rPr lang="cs-CZ" sz="2400" dirty="0">
                <a:latin typeface="Calibri" panose="020F0502020204030204" pitchFamily="34" charset="0"/>
              </a:rPr>
              <a:t> </a:t>
            </a:r>
            <a:r>
              <a:rPr lang="cs-CZ" sz="2400" dirty="0" err="1">
                <a:latin typeface="Calibri" panose="020F0502020204030204" pitchFamily="34" charset="0"/>
              </a:rPr>
              <a:t>antagonist</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pt-BR" sz="2400" b="1" dirty="0">
                <a:solidFill>
                  <a:srgbClr val="FF99FF"/>
                </a:solidFill>
                <a:effectLst>
                  <a:outerShdw blurRad="38100" dist="38100" dir="2700000" algn="tl">
                    <a:srgbClr val="000000">
                      <a:alpha val="43137"/>
                    </a:srgbClr>
                  </a:outerShdw>
                </a:effectLst>
                <a:latin typeface="Calibri" panose="020F0502020204030204" pitchFamily="34" charset="0"/>
              </a:rPr>
              <a:t>β-</a:t>
            </a:r>
            <a:r>
              <a:rPr lang="cs-CZ" sz="2400" b="1" dirty="0" err="1">
                <a:solidFill>
                  <a:srgbClr val="FF99FF"/>
                </a:solidFill>
                <a:effectLst>
                  <a:outerShdw blurRad="38100" dist="38100" dir="2700000" algn="tl">
                    <a:srgbClr val="000000">
                      <a:alpha val="43137"/>
                    </a:srgbClr>
                  </a:outerShdw>
                </a:effectLst>
                <a:latin typeface="Calibri" panose="020F0502020204030204" pitchFamily="34" charset="0"/>
              </a:rPr>
              <a:t>receptors</a:t>
            </a:r>
            <a:r>
              <a:rPr lang="cs-CZ" sz="2400" b="1" dirty="0">
                <a:solidFill>
                  <a:srgbClr val="FF99FF"/>
                </a:solidFill>
                <a:effectLst>
                  <a:outerShdw blurRad="38100" dist="38100" dir="2700000" algn="tl">
                    <a:srgbClr val="000000">
                      <a:alpha val="43137"/>
                    </a:srgbClr>
                  </a:outerShdw>
                </a:effectLst>
                <a:latin typeface="Calibri" panose="020F0502020204030204" pitchFamily="34" charset="0"/>
              </a:rPr>
              <a:t> </a:t>
            </a:r>
          </a:p>
          <a:p>
            <a:pPr marL="449263" indent="-449263">
              <a:buClr>
                <a:srgbClr val="FFFF00"/>
              </a:buClr>
              <a:buFont typeface="Wingdings" panose="05000000000000000000" pitchFamily="2" charset="2"/>
              <a:buChar char="v"/>
            </a:pPr>
            <a:r>
              <a:rPr lang="cs-CZ" sz="2400" dirty="0">
                <a:effectLst>
                  <a:outerShdw blurRad="38100" dist="38100" dir="2700000" algn="tl">
                    <a:srgbClr val="000000">
                      <a:alpha val="43137"/>
                    </a:srgbClr>
                  </a:outerShdw>
                </a:effectLst>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P</a:t>
            </a:r>
            <a:r>
              <a:rPr lang="cs-CZ" sz="2400" dirty="0" err="1">
                <a:latin typeface="Calibri" panose="020F0502020204030204" pitchFamily="34" charset="0"/>
              </a:rPr>
              <a:t>artial</a:t>
            </a:r>
            <a:r>
              <a:rPr lang="cs-CZ" sz="2400" dirty="0">
                <a:latin typeface="Calibri" panose="020F0502020204030204" pitchFamily="34" charset="0"/>
              </a:rPr>
              <a:t> </a:t>
            </a:r>
            <a:r>
              <a:rPr lang="cs-CZ" sz="2400" dirty="0" err="1">
                <a:latin typeface="Calibri" panose="020F0502020204030204" pitchFamily="34" charset="0"/>
              </a:rPr>
              <a:t>agonist</a:t>
            </a:r>
            <a:r>
              <a:rPr lang="cs-CZ" sz="2400" dirty="0">
                <a:latin typeface="Calibri" panose="020F0502020204030204" pitchFamily="34" charset="0"/>
              </a:rPr>
              <a:t> (</a:t>
            </a:r>
            <a:r>
              <a:rPr lang="pt-BR" sz="2400" dirty="0">
                <a:latin typeface="Calibri" panose="020F0502020204030204" pitchFamily="34" charset="0"/>
              </a:rPr>
              <a:t>ISA</a:t>
            </a:r>
            <a:r>
              <a:rPr lang="cs-CZ" sz="2400" dirty="0">
                <a:latin typeface="Calibri" panose="020F0502020204030204" pitchFamily="34" charset="0"/>
              </a:rPr>
              <a:t>) </a:t>
            </a:r>
            <a:r>
              <a:rPr lang="cs-CZ" sz="2400" dirty="0" err="1">
                <a:latin typeface="Calibri" panose="020F0502020204030204" pitchFamily="34" charset="0"/>
              </a:rPr>
              <a:t>of</a:t>
            </a:r>
            <a:r>
              <a:rPr lang="cs-CZ" sz="2400" dirty="0">
                <a:latin typeface="Calibri" panose="020F0502020204030204" pitchFamily="34" charset="0"/>
              </a:rPr>
              <a:t> </a:t>
            </a:r>
            <a:r>
              <a:rPr lang="pt-BR" sz="2400" b="1" dirty="0">
                <a:solidFill>
                  <a:srgbClr val="FF99FF"/>
                </a:solidFill>
                <a:effectLst>
                  <a:outerShdw blurRad="38100" dist="38100" dir="2700000" algn="tl">
                    <a:srgbClr val="000000">
                      <a:alpha val="43137"/>
                    </a:srgbClr>
                  </a:outerShdw>
                </a:effectLst>
                <a:latin typeface="Calibri" panose="020F0502020204030204" pitchFamily="34" charset="0"/>
              </a:rPr>
              <a:t>β</a:t>
            </a:r>
            <a:r>
              <a:rPr lang="pt-BR" sz="2400" b="1" baseline="-25000" dirty="0">
                <a:solidFill>
                  <a:srgbClr val="FF99FF"/>
                </a:solidFill>
                <a:effectLst>
                  <a:outerShdw blurRad="38100" dist="38100" dir="2700000" algn="tl">
                    <a:srgbClr val="000000">
                      <a:alpha val="43137"/>
                    </a:srgbClr>
                  </a:outerShdw>
                </a:effectLst>
                <a:latin typeface="Calibri" panose="020F0502020204030204" pitchFamily="34" charset="0"/>
              </a:rPr>
              <a:t>2</a:t>
            </a:r>
            <a:r>
              <a:rPr lang="pt-BR" sz="2400" b="1" dirty="0">
                <a:solidFill>
                  <a:srgbClr val="FF99FF"/>
                </a:solidFill>
                <a:effectLst>
                  <a:outerShdw blurRad="38100" dist="38100" dir="2700000" algn="tl">
                    <a:srgbClr val="000000">
                      <a:alpha val="43137"/>
                    </a:srgbClr>
                  </a:outerShdw>
                </a:effectLst>
                <a:latin typeface="Calibri" panose="020F0502020204030204" pitchFamily="34" charset="0"/>
              </a:rPr>
              <a:t>-rp</a:t>
            </a:r>
            <a:endParaRPr lang="cs-CZ" sz="2400" b="1" u="sng" dirty="0">
              <a:solidFill>
                <a:srgbClr val="FFFF00"/>
              </a:solidFill>
              <a:effectLst>
                <a:outerShdw blurRad="38100" dist="38100" dir="2700000" algn="tl">
                  <a:srgbClr val="000000">
                    <a:alpha val="43137"/>
                  </a:srgbClr>
                </a:outerShdw>
              </a:effectLst>
              <a:latin typeface="Calibri"/>
              <a:ea typeface="Calibri"/>
              <a:cs typeface="Calibri"/>
            </a:endParaRPr>
          </a:p>
          <a:p>
            <a:pPr marL="449263" indent="-449263">
              <a:buClr>
                <a:srgbClr val="FFFF00"/>
              </a:buClr>
              <a:buFont typeface="Wingdings" panose="05000000000000000000" pitchFamily="2" charset="2"/>
              <a:buChar char="v"/>
            </a:pPr>
            <a:r>
              <a:rPr lang="cs-CZ" sz="2400" b="1" dirty="0">
                <a:effectLst>
                  <a:outerShdw blurRad="38100" dist="38100" dir="2700000" algn="tl">
                    <a:srgbClr val="000000">
                      <a:alpha val="43137"/>
                    </a:srgbClr>
                  </a:outerShdw>
                </a:effectLst>
                <a:latin typeface="Calibri"/>
                <a:ea typeface="Calibri"/>
                <a:cs typeface="Calibri"/>
              </a:rPr>
              <a:t>INDICATION</a:t>
            </a:r>
            <a:r>
              <a:rPr lang="cs-CZ" sz="2400" dirty="0">
                <a:effectLst>
                  <a:outerShdw blurRad="38100" dist="38100" dir="2700000" algn="tl">
                    <a:srgbClr val="000000">
                      <a:alpha val="43137"/>
                    </a:srgbClr>
                  </a:outerShdw>
                </a:effectLst>
                <a:latin typeface="Calibri"/>
                <a:ea typeface="Calibri"/>
                <a:cs typeface="Calibri"/>
              </a:rPr>
              <a:t>: </a:t>
            </a:r>
            <a:r>
              <a:rPr lang="cs-CZ" sz="2400" dirty="0" err="1">
                <a:effectLst>
                  <a:outerShdw blurRad="38100" dist="38100" dir="2700000" algn="tl">
                    <a:srgbClr val="000000">
                      <a:alpha val="43137"/>
                    </a:srgbClr>
                  </a:outerShdw>
                </a:effectLst>
                <a:latin typeface="Calibri"/>
                <a:ea typeface="Calibri"/>
                <a:cs typeface="Calibri"/>
              </a:rPr>
              <a:t>hypertension</a:t>
            </a:r>
            <a:r>
              <a:rPr lang="cs-CZ" sz="2400" dirty="0">
                <a:effectLst>
                  <a:outerShdw blurRad="38100" dist="38100" dir="2700000" algn="tl">
                    <a:srgbClr val="000000">
                      <a:alpha val="43137"/>
                    </a:srgbClr>
                  </a:outerShdw>
                </a:effectLst>
                <a:latin typeface="Calibri"/>
                <a:ea typeface="Calibri"/>
                <a:cs typeface="Calibri"/>
              </a:rPr>
              <a:t> in </a:t>
            </a:r>
            <a:r>
              <a:rPr lang="cs-CZ" sz="2400" dirty="0" err="1">
                <a:effectLst>
                  <a:outerShdw blurRad="38100" dist="38100" dir="2700000" algn="tl">
                    <a:srgbClr val="000000">
                      <a:alpha val="43137"/>
                    </a:srgbClr>
                  </a:outerShdw>
                </a:effectLst>
                <a:latin typeface="Calibri"/>
                <a:ea typeface="Calibri"/>
                <a:cs typeface="Calibri"/>
              </a:rPr>
              <a:t>pregnancy</a:t>
            </a:r>
            <a:r>
              <a:rPr lang="cs-CZ" sz="2400" dirty="0">
                <a:effectLst>
                  <a:outerShdw blurRad="38100" dist="38100" dir="2700000" algn="tl">
                    <a:srgbClr val="000000">
                      <a:alpha val="43137"/>
                    </a:srgbClr>
                  </a:outerShdw>
                </a:effectLst>
                <a:latin typeface="Calibri"/>
                <a:ea typeface="Calibri"/>
                <a:cs typeface="Calibri"/>
              </a:rPr>
              <a:t>, </a:t>
            </a:r>
            <a:r>
              <a:rPr lang="cs-CZ" sz="2400" i="1" dirty="0" err="1">
                <a:effectLst>
                  <a:outerShdw blurRad="38100" dist="38100" dir="2700000" algn="tl">
                    <a:srgbClr val="000000">
                      <a:alpha val="43137"/>
                    </a:srgbClr>
                  </a:outerShdw>
                </a:effectLst>
                <a:latin typeface="Calibri"/>
                <a:ea typeface="Calibri"/>
                <a:cs typeface="Calibri"/>
              </a:rPr>
              <a:t>i.v</a:t>
            </a:r>
            <a:r>
              <a:rPr lang="cs-CZ" sz="2400" i="1" dirty="0">
                <a:effectLst>
                  <a:outerShdw blurRad="38100" dist="38100" dir="2700000" algn="tl">
                    <a:srgbClr val="000000">
                      <a:alpha val="43137"/>
                    </a:srgbClr>
                  </a:outerShdw>
                </a:effectLst>
                <a:latin typeface="Calibri"/>
                <a:ea typeface="Calibri"/>
                <a:cs typeface="Calibri"/>
              </a:rPr>
              <a:t>. severe </a:t>
            </a:r>
            <a:r>
              <a:rPr lang="cs-CZ" sz="2400" i="1" dirty="0" err="1">
                <a:effectLst>
                  <a:outerShdw blurRad="38100" dist="38100" dir="2700000" algn="tl">
                    <a:srgbClr val="000000">
                      <a:alpha val="43137"/>
                    </a:srgbClr>
                  </a:outerShdw>
                </a:effectLst>
                <a:latin typeface="Calibri"/>
                <a:ea typeface="Calibri"/>
                <a:cs typeface="Calibri"/>
              </a:rPr>
              <a:t>hypertension</a:t>
            </a:r>
            <a:r>
              <a:rPr lang="cs-CZ" sz="2400" i="1" dirty="0">
                <a:effectLst>
                  <a:outerShdw blurRad="38100" dist="38100" dir="2700000" algn="tl">
                    <a:srgbClr val="000000">
                      <a:alpha val="43137"/>
                    </a:srgbClr>
                  </a:outerShdw>
                </a:effectLst>
                <a:latin typeface="Calibri"/>
                <a:ea typeface="Calibri"/>
                <a:cs typeface="Calibri"/>
              </a:rPr>
              <a:t> </a:t>
            </a:r>
            <a:r>
              <a:rPr lang="cs-CZ" sz="2400" i="1" dirty="0" err="1">
                <a:effectLst>
                  <a:outerShdw blurRad="38100" dist="38100" dir="2700000" algn="tl">
                    <a:srgbClr val="000000">
                      <a:alpha val="43137"/>
                    </a:srgbClr>
                  </a:outerShdw>
                </a:effectLst>
                <a:latin typeface="Calibri"/>
                <a:ea typeface="Calibri"/>
                <a:cs typeface="Calibri"/>
              </a:rPr>
              <a:t>crisis</a:t>
            </a:r>
            <a:endParaRPr lang="cs-CZ" sz="2400" dirty="0">
              <a:effectLst>
                <a:outerShdw blurRad="38100" dist="38100" dir="2700000" algn="tl">
                  <a:srgbClr val="000000">
                    <a:alpha val="43137"/>
                  </a:srgbClr>
                </a:outerShdw>
              </a:effectLst>
              <a:latin typeface="Calibri"/>
              <a:ea typeface="Calibri"/>
              <a:cs typeface="Calibri"/>
            </a:endParaRPr>
          </a:p>
        </p:txBody>
      </p:sp>
      <p:grpSp>
        <p:nvGrpSpPr>
          <p:cNvPr id="6" name="Skupina 5"/>
          <p:cNvGrpSpPr/>
          <p:nvPr/>
        </p:nvGrpSpPr>
        <p:grpSpPr>
          <a:xfrm>
            <a:off x="465456" y="463341"/>
            <a:ext cx="7791852" cy="1148603"/>
            <a:chOff x="368475" y="422659"/>
            <a:chExt cx="7373921" cy="1148603"/>
          </a:xfrm>
        </p:grpSpPr>
        <p:sp>
          <p:nvSpPr>
            <p:cNvPr id="14" name="Nadpis 1">
              <a:extLst>
                <a:ext uri="{FF2B5EF4-FFF2-40B4-BE49-F238E27FC236}">
                  <a16:creationId xmlns:a16="http://schemas.microsoft.com/office/drawing/2014/main" id="{09038F23-21C8-4E59-B1A2-5913D3781B5E}"/>
                </a:ext>
              </a:extLst>
            </p:cNvPr>
            <p:cNvSpPr txBox="1">
              <a:spLocks/>
            </p:cNvSpPr>
            <p:nvPr/>
          </p:nvSpPr>
          <p:spPr bwMode="auto">
            <a:xfrm>
              <a:off x="368475" y="422659"/>
              <a:ext cx="7373921" cy="747014"/>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lvl="0">
                <a:tabLst>
                  <a:tab pos="442913" algn="l"/>
                </a:tabLst>
              </a:pPr>
              <a:r>
                <a:rPr lang="cs-CZ" altLang="cs-CZ" b="1" dirty="0">
                  <a:solidFill>
                    <a:srgbClr val="FFFF00"/>
                  </a:solidFill>
                  <a:latin typeface="Calibri" pitchFamily="34" charset="0"/>
                </a:rPr>
                <a:t>2) </a:t>
              </a:r>
              <a:r>
                <a:rPr lang="cs-CZ" altLang="cs-CZ" b="1" dirty="0" err="1">
                  <a:solidFill>
                    <a:srgbClr val="FFFF00"/>
                  </a:solidFill>
                  <a:latin typeface="Calibri" pitchFamily="34" charset="0"/>
                </a:rPr>
                <a:t>Betablockers</a:t>
              </a:r>
              <a:r>
                <a:rPr lang="cs-CZ" altLang="cs-CZ" b="1" dirty="0">
                  <a:solidFill>
                    <a:srgbClr val="FFFF00"/>
                  </a:solidFill>
                  <a:latin typeface="Calibri" pitchFamily="34" charset="0"/>
                </a:rPr>
                <a:t> </a:t>
              </a:r>
              <a:r>
                <a:rPr lang="cs-CZ" altLang="cs-CZ" b="1" dirty="0" err="1">
                  <a:solidFill>
                    <a:srgbClr val="FFFF00"/>
                  </a:solidFill>
                  <a:latin typeface="Calibri" pitchFamily="34" charset="0"/>
                </a:rPr>
                <a:t>with</a:t>
              </a:r>
              <a:r>
                <a:rPr lang="cs-CZ" altLang="cs-CZ" b="1" dirty="0">
                  <a:solidFill>
                    <a:srgbClr val="FFFF00"/>
                  </a:solidFill>
                  <a:latin typeface="Calibri" pitchFamily="34" charset="0"/>
                </a:rPr>
                <a:t> </a:t>
              </a:r>
              <a:r>
                <a:rPr lang="cs-CZ" altLang="cs-CZ" b="1" dirty="0" err="1">
                  <a:solidFill>
                    <a:srgbClr val="FFFF00"/>
                  </a:solidFill>
                  <a:latin typeface="Calibri" pitchFamily="34" charset="0"/>
                </a:rPr>
                <a:t>combined</a:t>
              </a:r>
              <a:r>
                <a:rPr lang="cs-CZ" altLang="cs-CZ" b="1" dirty="0">
                  <a:solidFill>
                    <a:srgbClr val="FFFF00"/>
                  </a:solidFill>
                  <a:latin typeface="Calibri" pitchFamily="34" charset="0"/>
                </a:rPr>
                <a:t> </a:t>
              </a:r>
              <a:r>
                <a:rPr lang="cs-CZ" altLang="cs-CZ" b="1" dirty="0" err="1">
                  <a:solidFill>
                    <a:srgbClr val="FFFF00"/>
                  </a:solidFill>
                  <a:latin typeface="Calibri" pitchFamily="34" charset="0"/>
                </a:rPr>
                <a:t>activity</a:t>
              </a:r>
              <a:r>
                <a:rPr lang="cs-CZ" altLang="cs-CZ" b="1" dirty="0">
                  <a:solidFill>
                    <a:srgbClr val="FFFF00"/>
                  </a:solidFill>
                  <a:latin typeface="Calibri" pitchFamily="34" charset="0"/>
                </a:rPr>
                <a:t>  </a:t>
              </a:r>
              <a:r>
                <a:rPr lang="cs-CZ" altLang="cs-CZ" sz="2800" b="1" dirty="0">
                  <a:solidFill>
                    <a:srgbClr val="FFFF00"/>
                  </a:solidFill>
                  <a:effectLst>
                    <a:outerShdw blurRad="38100" dist="38100" dir="2700000" algn="tl">
                      <a:srgbClr val="000000">
                        <a:alpha val="43137"/>
                      </a:srgbClr>
                    </a:outerShdw>
                  </a:effectLst>
                  <a:latin typeface="Calibri" panose="020F0502020204030204" pitchFamily="34" charset="0"/>
                </a:rPr>
                <a:t>	</a:t>
              </a:r>
              <a:r>
                <a:rPr lang="cs-CZ" altLang="cs-CZ" sz="2800" dirty="0">
                  <a:solidFill>
                    <a:srgbClr val="FFFF00"/>
                  </a:solidFill>
                  <a:effectLst>
                    <a:outerShdw blurRad="38100" dist="38100" dir="2700000" algn="tl">
                      <a:srgbClr val="000000">
                        <a:alpha val="43137"/>
                      </a:srgbClr>
                    </a:outerShdw>
                  </a:effectLst>
                  <a:latin typeface="Calibri" panose="020F0502020204030204" pitchFamily="34" charset="0"/>
                </a:rPr>
                <a:t>(</a:t>
              </a:r>
              <a:r>
                <a:rPr lang="cs-CZ" altLang="cs-CZ" sz="2800" dirty="0" err="1">
                  <a:solidFill>
                    <a:srgbClr val="FFFF00"/>
                  </a:solidFill>
                  <a:effectLst>
                    <a:outerShdw blurRad="38100" dist="38100" dir="2700000" algn="tl">
                      <a:srgbClr val="000000">
                        <a:alpha val="43137"/>
                      </a:srgbClr>
                    </a:outerShdw>
                  </a:effectLst>
                  <a:latin typeface="Calibri" panose="020F0502020204030204" pitchFamily="34" charset="0"/>
                </a:rPr>
                <a:t>alpha</a:t>
              </a:r>
              <a:r>
                <a:rPr lang="cs-CZ" altLang="cs-CZ" sz="2800" dirty="0">
                  <a:solidFill>
                    <a:srgbClr val="FFFF00"/>
                  </a:solidFill>
                  <a:effectLst>
                    <a:outerShdw blurRad="38100" dist="38100" dir="2700000" algn="tl">
                      <a:srgbClr val="000000">
                        <a:alpha val="43137"/>
                      </a:srgbClr>
                    </a:outerShdw>
                  </a:effectLst>
                  <a:latin typeface="Calibri" panose="020F0502020204030204" pitchFamily="34" charset="0"/>
                </a:rPr>
                <a:t> and beta </a:t>
              </a:r>
              <a:r>
                <a:rPr lang="cs-CZ" altLang="cs-CZ" sz="2800" dirty="0" err="1">
                  <a:solidFill>
                    <a:srgbClr val="FFFF00"/>
                  </a:solidFill>
                  <a:effectLst>
                    <a:outerShdw blurRad="38100" dist="38100" dir="2700000" algn="tl">
                      <a:srgbClr val="000000">
                        <a:alpha val="43137"/>
                      </a:srgbClr>
                    </a:outerShdw>
                  </a:effectLst>
                  <a:latin typeface="Calibri" panose="020F0502020204030204" pitchFamily="34" charset="0"/>
                </a:rPr>
                <a:t>antagonists</a:t>
              </a:r>
              <a:r>
                <a:rPr lang="cs-CZ" altLang="cs-CZ" sz="2800" dirty="0">
                  <a:solidFill>
                    <a:srgbClr val="FFFF00"/>
                  </a:solidFill>
                  <a:effectLst>
                    <a:outerShdw blurRad="38100" dist="38100" dir="2700000" algn="tl">
                      <a:srgbClr val="000000">
                        <a:alpha val="43137"/>
                      </a:srgbClr>
                    </a:outerShdw>
                  </a:effectLst>
                  <a:latin typeface="Calibri" panose="020F0502020204030204" pitchFamily="34" charset="0"/>
                </a:rPr>
                <a:t>)</a:t>
              </a:r>
              <a:r>
                <a:rPr lang="cs-CZ" altLang="cs-CZ" sz="2800" dirty="0">
                  <a:solidFill>
                    <a:srgbClr val="FFFF00"/>
                  </a:solidFill>
                  <a:latin typeface="Calibri" pitchFamily="34" charset="0"/>
                </a:rPr>
                <a:t> </a:t>
              </a:r>
              <a:endParaRPr lang="cs-CZ" altLang="cs-CZ" sz="2400" dirty="0">
                <a:solidFill>
                  <a:srgbClr val="FFFF00"/>
                </a:solidFill>
                <a:latin typeface="Calibri" pitchFamily="34" charset="0"/>
              </a:endParaRPr>
            </a:p>
          </p:txBody>
        </p:sp>
        <p:sp>
          <p:nvSpPr>
            <p:cNvPr id="3" name="Obdélník 2"/>
            <p:cNvSpPr/>
            <p:nvPr/>
          </p:nvSpPr>
          <p:spPr>
            <a:xfrm>
              <a:off x="5100470" y="1048042"/>
              <a:ext cx="2641926" cy="523220"/>
            </a:xfrm>
            <a:prstGeom prst="rect">
              <a:avLst/>
            </a:prstGeom>
          </p:spPr>
          <p:txBody>
            <a:bodyPr wrap="none">
              <a:spAutoFit/>
            </a:bodyPr>
            <a:lstStyle/>
            <a:p>
              <a:r>
                <a:rPr lang="cs-CZ" altLang="cs-CZ" sz="2800" b="1" dirty="0">
                  <a:solidFill>
                    <a:srgbClr val="FFFF00"/>
                  </a:solidFill>
                  <a:latin typeface="Calibri" pitchFamily="34" charset="0"/>
                </a:rPr>
                <a:t> „2. </a:t>
              </a:r>
              <a:r>
                <a:rPr lang="cs-CZ" altLang="cs-CZ" sz="2800" b="1" dirty="0" err="1">
                  <a:solidFill>
                    <a:srgbClr val="FFFF00"/>
                  </a:solidFill>
                  <a:latin typeface="Calibri" pitchFamily="34" charset="0"/>
                </a:rPr>
                <a:t>generation</a:t>
              </a:r>
              <a:r>
                <a:rPr lang="cs-CZ" altLang="cs-CZ" sz="2800" b="1" dirty="0">
                  <a:solidFill>
                    <a:srgbClr val="FFFF00"/>
                  </a:solidFill>
                  <a:latin typeface="Calibri" pitchFamily="34" charset="0"/>
                </a:rPr>
                <a:t>“   </a:t>
              </a:r>
              <a:endParaRPr lang="cs-CZ" sz="2800" dirty="0">
                <a:solidFill>
                  <a:srgbClr val="FFFF00"/>
                </a:solidFill>
              </a:endParaRPr>
            </a:p>
          </p:txBody>
        </p:sp>
      </p:grpSp>
    </p:spTree>
    <p:custDataLst>
      <p:tags r:id="rId1"/>
    </p:custDataLst>
    <p:extLst>
      <p:ext uri="{BB962C8B-B14F-4D97-AF65-F5344CB8AC3E}">
        <p14:creationId xmlns:p14="http://schemas.microsoft.com/office/powerpoint/2010/main" val="3060016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bwMode="auto">
          <a:xfrm>
            <a:off x="491183" y="220712"/>
            <a:ext cx="4477057" cy="58912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lgn="ctr">
              <a:buClr>
                <a:srgbClr val="FFFFFF"/>
              </a:buClr>
            </a:pPr>
            <a:r>
              <a:rPr lang="cs-CZ" altLang="cs-CZ" sz="4000" b="1" dirty="0">
                <a:effectLst>
                  <a:outerShdw blurRad="38100" dist="38100" dir="2700000" algn="tl">
                    <a:srgbClr val="000000">
                      <a:alpha val="43137"/>
                    </a:srgbClr>
                  </a:outerShdw>
                </a:effectLst>
                <a:latin typeface="Calibri" pitchFamily="34" charset="0"/>
              </a:rPr>
              <a:t>MAIN INDICATION</a:t>
            </a: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289304" y="1222709"/>
                <a:ext cx="8549898" cy="4346818"/>
              </a:xfrm>
              <a:prstGeom prst="rect">
                <a:avLst/>
              </a:prstGeom>
            </p:spPr>
            <p:txBody>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accent1"/>
                  </a:buClr>
                  <a:buNone/>
                </a:pPr>
                <a:r>
                  <a:rPr lang="cs-CZ" altLang="cs-CZ" sz="2400" b="1" u="sng" dirty="0">
                    <a:solidFill>
                      <a:schemeClr val="accent5"/>
                    </a:solidFill>
                    <a:latin typeface="Calibri" panose="020F0502020204030204" pitchFamily="34" charset="0"/>
                  </a:rPr>
                  <a:t>1. </a:t>
                </a:r>
                <a:r>
                  <a:rPr lang="cs-CZ" altLang="cs-CZ" sz="2400" b="1" u="sng" dirty="0">
                    <a:solidFill>
                      <a:srgbClr val="FFFF00"/>
                    </a:solidFill>
                    <a:latin typeface="Calibri" panose="020F0502020204030204" pitchFamily="34" charset="0"/>
                  </a:rPr>
                  <a:t>ANGINA PECTORIS</a:t>
                </a:r>
                <a:endParaRPr lang="cs-CZ" altLang="cs-CZ" sz="2400" b="1" dirty="0">
                  <a:solidFill>
                    <a:schemeClr val="accent1"/>
                  </a:solidFill>
                  <a:latin typeface="Calibri" panose="020F0502020204030204" pitchFamily="34" charset="0"/>
                </a:endParaRPr>
              </a:p>
              <a:p>
                <a:pPr marL="0" indent="0">
                  <a:spcBef>
                    <a:spcPts val="0"/>
                  </a:spcBef>
                  <a:buClr>
                    <a:schemeClr val="accent1"/>
                  </a:buClr>
                  <a:buNone/>
                </a:pPr>
                <a:r>
                  <a:rPr lang="cs-CZ" altLang="cs-CZ" sz="2200" dirty="0">
                    <a:latin typeface="Calibri" panose="020F0502020204030204" pitchFamily="34" charset="0"/>
                  </a:rPr>
                  <a:t>      </a:t>
                </a:r>
                <a:r>
                  <a:rPr lang="cs-CZ" altLang="cs-CZ" sz="2200" dirty="0" err="1">
                    <a:latin typeface="Calibri" panose="020F0502020204030204" pitchFamily="34" charset="0"/>
                  </a:rPr>
                  <a:t>Monotherapy</a:t>
                </a:r>
                <a:r>
                  <a:rPr lang="cs-CZ" altLang="cs-CZ" sz="2200" dirty="0">
                    <a:latin typeface="Calibri" panose="020F0502020204030204" pitchFamily="34" charset="0"/>
                  </a:rPr>
                  <a:t> </a:t>
                </a:r>
                <a:r>
                  <a:rPr lang="cs-CZ" altLang="cs-CZ" sz="2200" dirty="0" err="1">
                    <a:latin typeface="Calibri" panose="020F0502020204030204" pitchFamily="34" charset="0"/>
                  </a:rPr>
                  <a:t>or</a:t>
                </a:r>
                <a:r>
                  <a:rPr lang="cs-CZ" altLang="cs-CZ" sz="2200" dirty="0">
                    <a:latin typeface="Calibri" panose="020F0502020204030204" pitchFamily="34" charset="0"/>
                  </a:rPr>
                  <a:t> </a:t>
                </a:r>
                <a:r>
                  <a:rPr lang="cs-CZ" altLang="cs-CZ" sz="2200" dirty="0" err="1">
                    <a:latin typeface="Calibri" panose="020F0502020204030204" pitchFamily="34" charset="0"/>
                  </a:rPr>
                  <a:t>combination</a:t>
                </a:r>
                <a:r>
                  <a:rPr lang="cs-CZ" altLang="cs-CZ" sz="2200" dirty="0">
                    <a:latin typeface="Calibri" panose="020F0502020204030204" pitchFamily="34" charset="0"/>
                  </a:rPr>
                  <a:t>, not </a:t>
                </a:r>
                <a:r>
                  <a:rPr lang="cs-CZ" altLang="cs-CZ" sz="2200" dirty="0" err="1">
                    <a:latin typeface="Calibri" panose="020F0502020204030204" pitchFamily="34" charset="0"/>
                  </a:rPr>
                  <a:t>first</a:t>
                </a:r>
                <a:endParaRPr lang="cs-CZ" altLang="cs-CZ" sz="2000" dirty="0">
                  <a:latin typeface="Calibri" panose="020F0502020204030204" pitchFamily="34" charset="0"/>
                </a:endParaRPr>
              </a:p>
              <a:p>
                <a:pPr marL="0" indent="0" defTabSz="360363">
                  <a:spcBef>
                    <a:spcPts val="0"/>
                  </a:spcBef>
                  <a:buClr>
                    <a:schemeClr val="accent1"/>
                  </a:buClr>
                  <a:buNone/>
                </a:pPr>
                <a:r>
                  <a:rPr lang="cs-CZ" altLang="cs-CZ" sz="2400" dirty="0">
                    <a:latin typeface="Calibri" panose="020F0502020204030204" pitchFamily="34" charset="0"/>
                  </a:rPr>
                  <a:t>	</a:t>
                </a:r>
              </a:p>
              <a:p>
                <a:pPr marL="0" indent="0" defTabSz="360363">
                  <a:spcBef>
                    <a:spcPts val="0"/>
                  </a:spcBef>
                  <a:buClr>
                    <a:schemeClr val="accent1"/>
                  </a:buClr>
                  <a:buNone/>
                </a:pPr>
                <a:r>
                  <a:rPr lang="cs-CZ" altLang="cs-CZ" sz="2400" b="1" u="sng" dirty="0">
                    <a:solidFill>
                      <a:schemeClr val="accent1"/>
                    </a:solidFill>
                    <a:effectLst>
                      <a:outerShdw blurRad="38100" dist="38100" dir="2700000" algn="tl">
                        <a:srgbClr val="000000">
                          <a:alpha val="43137"/>
                        </a:srgbClr>
                      </a:outerShdw>
                    </a:effectLst>
                    <a:latin typeface="Calibri" panose="020F0502020204030204" pitchFamily="34" charset="0"/>
                  </a:rPr>
                  <a:t>2. </a:t>
                </a:r>
                <a:r>
                  <a:rPr lang="cs-CZ" altLang="cs-CZ" sz="2400" b="1" u="sng" dirty="0">
                    <a:solidFill>
                      <a:srgbClr val="FFFF00"/>
                    </a:solidFill>
                    <a:effectLst>
                      <a:outerShdw blurRad="38100" dist="38100" dir="2700000" algn="tl">
                        <a:srgbClr val="000000">
                          <a:alpha val="43137"/>
                        </a:srgbClr>
                      </a:outerShdw>
                    </a:effectLst>
                    <a:latin typeface="Calibri" panose="020F0502020204030204" pitchFamily="34" charset="0"/>
                  </a:rPr>
                  <a:t>MYOCARDIAL INFARCTION</a:t>
                </a:r>
                <a:endParaRPr lang="cs-CZ" altLang="cs-CZ" sz="2000" u="sng" dirty="0">
                  <a:solidFill>
                    <a:srgbClr val="FFFF00"/>
                  </a:solidFill>
                  <a:latin typeface="Calibri" panose="020F0502020204030204" pitchFamily="34" charset="0"/>
                </a:endParaRPr>
              </a:p>
              <a:p>
                <a:pPr marL="0" indent="0">
                  <a:spcBef>
                    <a:spcPts val="0"/>
                  </a:spcBef>
                  <a:buClr>
                    <a:schemeClr val="accent1"/>
                  </a:buClr>
                  <a:buNone/>
                  <a:tabLst>
                    <a:tab pos="450850" algn="l"/>
                  </a:tabLst>
                </a:pPr>
                <a:r>
                  <a:rPr lang="cs-CZ" altLang="cs-CZ" sz="2000" dirty="0">
                    <a:latin typeface="Calibri" panose="020F0502020204030204" pitchFamily="34" charset="0"/>
                  </a:rPr>
                  <a:t>       </a:t>
                </a:r>
                <a:r>
                  <a:rPr lang="cs-CZ" altLang="cs-CZ" sz="2000" dirty="0">
                    <a:latin typeface="Calibri" panose="020F0502020204030204" pitchFamily="34" charset="0"/>
                    <a:cs typeface="Calibri" panose="020F0502020204030204" pitchFamily="34" charset="0"/>
                  </a:rPr>
                  <a:t>mainly n</a:t>
                </a:r>
                <a14:m>
                  <m:oMath xmlns:m="http://schemas.openxmlformats.org/officeDocument/2006/math">
                    <m:r>
                      <m:rPr>
                        <m:sty m:val="p"/>
                      </m:rPr>
                      <a:rPr lang="cs-CZ" altLang="cs-CZ" sz="2000" b="0" i="0" smtClean="0">
                        <a:latin typeface="Cambria Math" panose="02040503050406030204" pitchFamily="18" charset="0"/>
                        <a:sym typeface="Wingdings" panose="05000000000000000000" pitchFamily="2" charset="2"/>
                      </a:rPr>
                      <m:t>egative</m:t>
                    </m:r>
                    <m:r>
                      <a:rPr lang="cs-CZ" altLang="cs-CZ" sz="2000" b="0" i="0" smtClean="0">
                        <a:latin typeface="Cambria Math" panose="02040503050406030204" pitchFamily="18" charset="0"/>
                        <a:sym typeface="Wingdings" panose="05000000000000000000" pitchFamily="2" charset="2"/>
                      </a:rPr>
                      <m:t> </m:t>
                    </m:r>
                    <m:r>
                      <m:rPr>
                        <m:sty m:val="p"/>
                      </m:rPr>
                      <a:rPr lang="cs-CZ" altLang="cs-CZ" sz="2000" b="0" i="0" smtClean="0">
                        <a:latin typeface="Cambria Math" panose="02040503050406030204" pitchFamily="18" charset="0"/>
                        <a:sym typeface="Wingdings" panose="05000000000000000000" pitchFamily="2" charset="2"/>
                      </a:rPr>
                      <m:t>chronotropic</m:t>
                    </m:r>
                    <m:r>
                      <a:rPr lang="cs-CZ" altLang="cs-CZ" sz="2000" b="0" i="0" smtClean="0">
                        <a:latin typeface="Cambria Math" panose="02040503050406030204" pitchFamily="18" charset="0"/>
                        <a:sym typeface="Wingdings" panose="05000000000000000000" pitchFamily="2" charset="2"/>
                      </a:rPr>
                      <m:t> </m:t>
                    </m:r>
                    <m:r>
                      <m:rPr>
                        <m:sty m:val="p"/>
                      </m:rPr>
                      <a:rPr lang="cs-CZ" altLang="cs-CZ" sz="2000" b="0" i="0" smtClean="0">
                        <a:latin typeface="Cambria Math" panose="02040503050406030204" pitchFamily="18" charset="0"/>
                        <a:sym typeface="Wingdings" panose="05000000000000000000" pitchFamily="2" charset="2"/>
                      </a:rPr>
                      <m:t>effect</m:t>
                    </m:r>
                    <m:r>
                      <a:rPr lang="cs-CZ" altLang="cs-CZ" sz="2000" b="0" i="0" smtClean="0">
                        <a:latin typeface="Cambria Math" panose="02040503050406030204" pitchFamily="18" charset="0"/>
                        <a:sym typeface="Wingdings" panose="05000000000000000000" pitchFamily="2" charset="2"/>
                      </a:rPr>
                      <m:t>, </m:t>
                    </m:r>
                    <m:r>
                      <m:rPr>
                        <m:sty m:val="p"/>
                      </m:rPr>
                      <a:rPr lang="cs-CZ" altLang="cs-CZ" sz="2000" b="0" i="0" smtClean="0">
                        <a:latin typeface="Cambria Math" panose="02040503050406030204" pitchFamily="18" charset="0"/>
                        <a:sym typeface="Wingdings" panose="05000000000000000000" pitchFamily="2" charset="2"/>
                      </a:rPr>
                      <m:t>antidyshrytmic</m:t>
                    </m:r>
                    <m:r>
                      <a:rPr lang="cs-CZ" altLang="cs-CZ" sz="2000" b="0" i="0" smtClean="0">
                        <a:latin typeface="Cambria Math" panose="02040503050406030204" pitchFamily="18" charset="0"/>
                        <a:sym typeface="Wingdings" panose="05000000000000000000" pitchFamily="2" charset="2"/>
                      </a:rPr>
                      <m:t> </m:t>
                    </m:r>
                    <m:r>
                      <m:rPr>
                        <m:sty m:val="p"/>
                      </m:rPr>
                      <a:rPr lang="cs-CZ" altLang="cs-CZ" sz="2000" b="0" i="0" smtClean="0">
                        <a:latin typeface="Cambria Math" panose="02040503050406030204" pitchFamily="18" charset="0"/>
                        <a:sym typeface="Wingdings" panose="05000000000000000000" pitchFamily="2" charset="2"/>
                      </a:rPr>
                      <m:t>effect</m:t>
                    </m:r>
                  </m:oMath>
                </a14:m>
                <a:endParaRPr lang="cs-CZ" altLang="cs-CZ" sz="2000" dirty="0">
                  <a:latin typeface="Calibri" panose="020F0502020204030204" pitchFamily="34" charset="0"/>
                  <a:cs typeface="Calibri" panose="020F0502020204030204" pitchFamily="34" charset="0"/>
                </a:endParaRPr>
              </a:p>
              <a:p>
                <a:pPr marL="0" indent="0" defTabSz="430213">
                  <a:spcBef>
                    <a:spcPts val="0"/>
                  </a:spcBef>
                  <a:buClr>
                    <a:schemeClr val="accent1"/>
                  </a:buClr>
                  <a:buNone/>
                  <a:tabLst>
                    <a:tab pos="1703388" algn="l"/>
                  </a:tabLst>
                </a:pPr>
                <a:r>
                  <a:rPr lang="cs-CZ" sz="2400" dirty="0">
                    <a:latin typeface="Calibri" panose="020F0502020204030204" pitchFamily="34" charset="0"/>
                  </a:rPr>
                  <a:t>	</a:t>
                </a:r>
                <a:r>
                  <a:rPr lang="cs-CZ" sz="2200" dirty="0">
                    <a:latin typeface="Calibri" panose="020F0502020204030204" pitchFamily="34" charset="0"/>
                    <a:cs typeface="Calibri" panose="020F0502020204030204" pitchFamily="34" charset="0"/>
                  </a:rPr>
                  <a:t>		</a:t>
                </a:r>
                <a:endParaRPr lang="cs-CZ" altLang="cs-CZ" sz="2000" b="1" dirty="0">
                  <a:solidFill>
                    <a:schemeClr val="accent1"/>
                  </a:solidFill>
                  <a:latin typeface="Calibri" panose="020F0502020204030204" pitchFamily="34" charset="0"/>
                </a:endParaRPr>
              </a:p>
              <a:p>
                <a:pPr marL="0" indent="0" defTabSz="355600">
                  <a:spcBef>
                    <a:spcPts val="0"/>
                  </a:spcBef>
                  <a:buClr>
                    <a:schemeClr val="accent1"/>
                  </a:buClr>
                  <a:buNone/>
                  <a:tabLst>
                    <a:tab pos="355600" algn="l"/>
                  </a:tabLst>
                </a:pPr>
                <a:r>
                  <a:rPr lang="cs-CZ" altLang="cs-CZ" sz="2400" b="1" dirty="0">
                    <a:solidFill>
                      <a:schemeClr val="accent1"/>
                    </a:solidFill>
                    <a:latin typeface="Calibri" panose="020F0502020204030204" pitchFamily="34" charset="0"/>
                  </a:rPr>
                  <a:t>3. </a:t>
                </a:r>
                <a:r>
                  <a:rPr lang="cs-CZ" altLang="cs-CZ" sz="2400" b="1" u="sng" dirty="0" err="1">
                    <a:solidFill>
                      <a:srgbClr val="FFFF00"/>
                    </a:solidFill>
                    <a:latin typeface="Calibri" panose="020F0502020204030204" pitchFamily="34" charset="0"/>
                  </a:rPr>
                  <a:t>Secondary</a:t>
                </a:r>
                <a:r>
                  <a:rPr lang="cs-CZ" altLang="cs-CZ" sz="2400" b="1" u="sng" dirty="0">
                    <a:solidFill>
                      <a:srgbClr val="FFFF00"/>
                    </a:solidFill>
                    <a:latin typeface="Calibri" panose="020F0502020204030204" pitchFamily="34" charset="0"/>
                  </a:rPr>
                  <a:t> </a:t>
                </a:r>
                <a:r>
                  <a:rPr lang="cs-CZ" altLang="cs-CZ" sz="2400" b="1" u="sng" dirty="0" err="1">
                    <a:solidFill>
                      <a:srgbClr val="FFFF00"/>
                    </a:solidFill>
                    <a:latin typeface="Calibri" panose="020F0502020204030204" pitchFamily="34" charset="0"/>
                  </a:rPr>
                  <a:t>prevention</a:t>
                </a:r>
                <a:r>
                  <a:rPr lang="cs-CZ" altLang="cs-CZ" sz="2400" b="1" u="sng" dirty="0">
                    <a:solidFill>
                      <a:srgbClr val="FFFF00"/>
                    </a:solidFill>
                    <a:latin typeface="Calibri" panose="020F0502020204030204" pitchFamily="34" charset="0"/>
                  </a:rPr>
                  <a:t> </a:t>
                </a:r>
                <a:r>
                  <a:rPr lang="cs-CZ" altLang="cs-CZ" sz="2400" b="1" u="sng" dirty="0" err="1">
                    <a:solidFill>
                      <a:srgbClr val="FFFF00"/>
                    </a:solidFill>
                    <a:latin typeface="Calibri" panose="020F0502020204030204" pitchFamily="34" charset="0"/>
                  </a:rPr>
                  <a:t>following</a:t>
                </a:r>
                <a:r>
                  <a:rPr lang="cs-CZ" altLang="cs-CZ" sz="2400" b="1" u="sng" dirty="0">
                    <a:solidFill>
                      <a:srgbClr val="FFFF00"/>
                    </a:solidFill>
                    <a:latin typeface="Calibri" panose="020F0502020204030204" pitchFamily="34" charset="0"/>
                  </a:rPr>
                  <a:t> </a:t>
                </a:r>
                <a:r>
                  <a:rPr lang="cs-CZ" altLang="cs-CZ" sz="2400" b="1" u="sng" dirty="0" err="1">
                    <a:solidFill>
                      <a:srgbClr val="FFFF00"/>
                    </a:solidFill>
                    <a:latin typeface="Calibri" panose="020F0502020204030204" pitchFamily="34" charset="0"/>
                  </a:rPr>
                  <a:t>myocardial</a:t>
                </a:r>
                <a:r>
                  <a:rPr lang="cs-CZ" altLang="cs-CZ" sz="2400" b="1" u="sng" dirty="0">
                    <a:solidFill>
                      <a:srgbClr val="FFFF00"/>
                    </a:solidFill>
                    <a:latin typeface="Calibri" panose="020F0502020204030204" pitchFamily="34" charset="0"/>
                  </a:rPr>
                  <a:t> </a:t>
                </a:r>
                <a:r>
                  <a:rPr lang="cs-CZ" altLang="cs-CZ" sz="2400" b="1" u="sng" dirty="0" err="1">
                    <a:solidFill>
                      <a:srgbClr val="FFFF00"/>
                    </a:solidFill>
                    <a:latin typeface="Calibri" panose="020F0502020204030204" pitchFamily="34" charset="0"/>
                  </a:rPr>
                  <a:t>infarction</a:t>
                </a:r>
                <a:endParaRPr lang="cs-CZ" altLang="cs-CZ" sz="2400" b="1" u="sng" dirty="0">
                  <a:solidFill>
                    <a:srgbClr val="FFFF00"/>
                  </a:solidFill>
                  <a:latin typeface="Calibri" panose="020F0502020204030204" pitchFamily="34" charset="0"/>
                </a:endParaRPr>
              </a:p>
              <a:p>
                <a:pPr marL="0" indent="0" defTabSz="355600">
                  <a:spcBef>
                    <a:spcPts val="0"/>
                  </a:spcBef>
                  <a:buClr>
                    <a:schemeClr val="accent1"/>
                  </a:buClr>
                  <a:buNone/>
                  <a:tabLst>
                    <a:tab pos="355600" algn="l"/>
                  </a:tabLst>
                </a:pPr>
                <a:endParaRPr lang="cs-CZ" altLang="cs-CZ" sz="2400" b="1" u="sng" dirty="0">
                  <a:solidFill>
                    <a:srgbClr val="FFFF00"/>
                  </a:solidFill>
                  <a:latin typeface="Calibri" panose="020F0502020204030204" pitchFamily="34" charset="0"/>
                </a:endParaRPr>
              </a:p>
              <a:p>
                <a:pPr marL="0" indent="0">
                  <a:spcBef>
                    <a:spcPts val="0"/>
                  </a:spcBef>
                  <a:buClr>
                    <a:schemeClr val="accent1"/>
                  </a:buClr>
                  <a:buNone/>
                </a:pPr>
                <a:r>
                  <a:rPr lang="cs-CZ" altLang="cs-CZ" sz="2400" b="1" u="sng" dirty="0">
                    <a:solidFill>
                      <a:schemeClr val="accent5"/>
                    </a:solidFill>
                    <a:latin typeface="Calibri" panose="020F0502020204030204" pitchFamily="34" charset="0"/>
                  </a:rPr>
                  <a:t>4. </a:t>
                </a:r>
                <a:r>
                  <a:rPr lang="cs-CZ" altLang="cs-CZ" sz="2400" b="1" u="sng" dirty="0">
                    <a:solidFill>
                      <a:srgbClr val="FFFF00"/>
                    </a:solidFill>
                    <a:latin typeface="Calibri" panose="020F0502020204030204" pitchFamily="34" charset="0"/>
                  </a:rPr>
                  <a:t>HYPERTENSION</a:t>
                </a:r>
                <a:r>
                  <a:rPr lang="cs-CZ" altLang="cs-CZ" sz="2400" b="1" dirty="0">
                    <a:solidFill>
                      <a:schemeClr val="accent1"/>
                    </a:solidFill>
                    <a:latin typeface="Calibri" panose="020F0502020204030204" pitchFamily="34" charset="0"/>
                  </a:rPr>
                  <a:t> </a:t>
                </a:r>
              </a:p>
              <a:p>
                <a:pPr marL="0" indent="0">
                  <a:spcBef>
                    <a:spcPts val="0"/>
                  </a:spcBef>
                  <a:buClr>
                    <a:schemeClr val="accent1"/>
                  </a:buClr>
                  <a:buNone/>
                </a:pPr>
                <a:r>
                  <a:rPr lang="cs-CZ" altLang="cs-CZ" sz="2400" dirty="0">
                    <a:latin typeface="Calibri" panose="020F0502020204030204" pitchFamily="34" charset="0"/>
                  </a:rPr>
                  <a:t>      </a:t>
                </a:r>
                <a:r>
                  <a:rPr lang="cs-CZ" altLang="cs-CZ" sz="2400" dirty="0" err="1">
                    <a:latin typeface="Calibri" panose="020F0502020204030204" pitchFamily="34" charset="0"/>
                  </a:rPr>
                  <a:t>Monotherapy</a:t>
                </a:r>
                <a:r>
                  <a:rPr lang="cs-CZ" altLang="cs-CZ" sz="2400" dirty="0">
                    <a:latin typeface="Calibri" panose="020F0502020204030204" pitchFamily="34" charset="0"/>
                  </a:rPr>
                  <a:t> </a:t>
                </a:r>
                <a:r>
                  <a:rPr lang="cs-CZ" altLang="cs-CZ" sz="2400" dirty="0" err="1">
                    <a:latin typeface="Calibri" panose="020F0502020204030204" pitchFamily="34" charset="0"/>
                  </a:rPr>
                  <a:t>or</a:t>
                </a:r>
                <a:r>
                  <a:rPr lang="cs-CZ" altLang="cs-CZ" sz="2400" dirty="0">
                    <a:latin typeface="Calibri" panose="020F0502020204030204" pitchFamily="34" charset="0"/>
                  </a:rPr>
                  <a:t> </a:t>
                </a:r>
                <a:r>
                  <a:rPr lang="cs-CZ" altLang="cs-CZ" sz="2400" dirty="0" err="1">
                    <a:latin typeface="Calibri" panose="020F0502020204030204" pitchFamily="34" charset="0"/>
                  </a:rPr>
                  <a:t>combination</a:t>
                </a:r>
                <a:r>
                  <a:rPr lang="cs-CZ" altLang="cs-CZ" sz="2400" dirty="0">
                    <a:latin typeface="Calibri" panose="020F0502020204030204" pitchFamily="34" charset="0"/>
                  </a:rPr>
                  <a:t>, not </a:t>
                </a:r>
                <a:r>
                  <a:rPr lang="cs-CZ" altLang="cs-CZ" sz="2400" dirty="0" err="1">
                    <a:latin typeface="Calibri" panose="020F0502020204030204" pitchFamily="34" charset="0"/>
                  </a:rPr>
                  <a:t>longer</a:t>
                </a:r>
                <a:r>
                  <a:rPr lang="cs-CZ" altLang="cs-CZ" sz="2400" dirty="0">
                    <a:latin typeface="Calibri" panose="020F0502020204030204" pitchFamily="34" charset="0"/>
                  </a:rPr>
                  <a:t> </a:t>
                </a:r>
                <a:r>
                  <a:rPr lang="cs-CZ" altLang="cs-CZ" sz="2400" dirty="0" err="1">
                    <a:latin typeface="Calibri" panose="020F0502020204030204" pitchFamily="34" charset="0"/>
                  </a:rPr>
                  <a:t>first</a:t>
                </a:r>
                <a:r>
                  <a:rPr lang="cs-CZ" altLang="cs-CZ" sz="2400" dirty="0">
                    <a:latin typeface="Calibri" panose="020F0502020204030204" pitchFamily="34" charset="0"/>
                  </a:rPr>
                  <a:t> </a:t>
                </a:r>
                <a:r>
                  <a:rPr lang="cs-CZ" altLang="cs-CZ" sz="2400" dirty="0" err="1">
                    <a:latin typeface="Calibri" panose="020F0502020204030204" pitchFamily="34" charset="0"/>
                  </a:rPr>
                  <a:t>choise</a:t>
                </a:r>
                <a:endParaRPr lang="cs-CZ" altLang="cs-CZ" sz="2400" dirty="0">
                  <a:latin typeface="Calibri" panose="020F0502020204030204" pitchFamily="34" charset="0"/>
                </a:endParaRPr>
              </a:p>
              <a:p>
                <a:pPr marL="0" indent="0" defTabSz="355600">
                  <a:spcBef>
                    <a:spcPts val="0"/>
                  </a:spcBef>
                  <a:buClr>
                    <a:schemeClr val="accent1"/>
                  </a:buClr>
                  <a:buNone/>
                  <a:tabLst>
                    <a:tab pos="355600" algn="l"/>
                  </a:tabLst>
                </a:pPr>
                <a:endParaRPr lang="cs-CZ" altLang="cs-CZ" sz="2400" b="1" u="sng" dirty="0">
                  <a:solidFill>
                    <a:srgbClr val="FFFF00"/>
                  </a:solidFill>
                  <a:latin typeface="Calibri" panose="020F0502020204030204" pitchFamily="34" charset="0"/>
                </a:endParaRPr>
              </a:p>
              <a:p>
                <a:pPr marL="0" indent="0">
                  <a:spcBef>
                    <a:spcPts val="0"/>
                  </a:spcBef>
                  <a:buClr>
                    <a:schemeClr val="accent1"/>
                  </a:buClr>
                  <a:buNone/>
                </a:pPr>
                <a:r>
                  <a:rPr lang="cs-CZ" altLang="cs-CZ" sz="2400" dirty="0">
                    <a:solidFill>
                      <a:schemeClr val="accent1"/>
                    </a:solidFill>
                    <a:latin typeface="Calibri" panose="020F0502020204030204" pitchFamily="34" charset="0"/>
                  </a:rPr>
                  <a:t>	</a:t>
                </a:r>
                <a:r>
                  <a:rPr lang="cs-CZ" altLang="cs-CZ" sz="2800" b="1" u="sng" dirty="0">
                    <a:solidFill>
                      <a:schemeClr val="accent5"/>
                    </a:solidFill>
                    <a:latin typeface="Calibri" panose="020F0502020204030204" pitchFamily="34" charset="0"/>
                  </a:rPr>
                  <a:t>. </a:t>
                </a:r>
                <a:endParaRPr lang="cs-CZ" altLang="cs-CZ" sz="2400" dirty="0">
                  <a:latin typeface="Calibri" panose="020F0502020204030204"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289304" y="1222709"/>
                <a:ext cx="8549898" cy="4346818"/>
              </a:xfrm>
              <a:prstGeom prst="rect">
                <a:avLst/>
              </a:prstGeom>
              <a:blipFill>
                <a:blip r:embed="rId4"/>
                <a:stretch>
                  <a:fillRect l="-1140" t="-1122" b="-6452"/>
                </a:stretch>
              </a:blipFill>
            </p:spPr>
            <p:txBody>
              <a:bodyPr/>
              <a:lstStyle/>
              <a:p>
                <a:r>
                  <a:rPr lang="cs-CZ">
                    <a:noFill/>
                  </a:rPr>
                  <a:t> </a:t>
                </a:r>
              </a:p>
            </p:txBody>
          </p:sp>
        </mc:Fallback>
      </mc:AlternateContent>
    </p:spTree>
    <p:custDataLst>
      <p:tags r:id="rId1"/>
    </p:custDataLst>
    <p:extLst>
      <p:ext uri="{BB962C8B-B14F-4D97-AF65-F5344CB8AC3E}">
        <p14:creationId xmlns:p14="http://schemas.microsoft.com/office/powerpoint/2010/main" val="37482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7204" y="281701"/>
            <a:ext cx="9262396" cy="830997"/>
          </a:xfrm>
          <a:prstGeom prst="rect">
            <a:avLst/>
          </a:prstGeom>
        </p:spPr>
        <p:txBody>
          <a:bodyPr wrap="square">
            <a:spAutoFit/>
          </a:bodyPr>
          <a:lstStyle/>
          <a:p>
            <a:r>
              <a:rPr lang="cs-CZ" sz="48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CARDIOVASCULAR DISEASES</a:t>
            </a:r>
            <a:endParaRPr lang="cs-CZ" sz="4800" b="1" dirty="0">
              <a:solidFill>
                <a:srgbClr val="FFFF00"/>
              </a:solidFill>
              <a:latin typeface="Calibri" panose="020F0502020204030204" pitchFamily="34" charset="0"/>
              <a:cs typeface="Calibri" panose="020F0502020204030204" pitchFamily="34" charset="0"/>
            </a:endParaRPr>
          </a:p>
        </p:txBody>
      </p:sp>
      <p:sp>
        <p:nvSpPr>
          <p:cNvPr id="3" name="TextovéPole 2"/>
          <p:cNvSpPr txBox="1"/>
          <p:nvPr/>
        </p:nvSpPr>
        <p:spPr>
          <a:xfrm>
            <a:off x="457199" y="1289003"/>
            <a:ext cx="4957763" cy="523220"/>
          </a:xfrm>
          <a:prstGeom prst="rect">
            <a:avLst/>
          </a:prstGeom>
          <a:solidFill>
            <a:schemeClr val="accent3">
              <a:lumMod val="1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Inhibition</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RAAS</a:t>
            </a:r>
          </a:p>
        </p:txBody>
      </p:sp>
      <p:sp>
        <p:nvSpPr>
          <p:cNvPr id="4" name="TextovéPole 3"/>
          <p:cNvSpPr txBox="1"/>
          <p:nvPr/>
        </p:nvSpPr>
        <p:spPr>
          <a:xfrm>
            <a:off x="428625" y="3505377"/>
            <a:ext cx="5606415" cy="523220"/>
          </a:xfrm>
          <a:prstGeom prst="rect">
            <a:avLst/>
          </a:prstGeom>
          <a:solidFill>
            <a:schemeClr val="accent3">
              <a:lumMod val="1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Inhibiton</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sympathetic</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system</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sp>
        <p:nvSpPr>
          <p:cNvPr id="5" name="TextovéPole 4"/>
          <p:cNvSpPr txBox="1"/>
          <p:nvPr/>
        </p:nvSpPr>
        <p:spPr>
          <a:xfrm>
            <a:off x="457199" y="4561914"/>
            <a:ext cx="4986336" cy="523220"/>
          </a:xfrm>
          <a:prstGeom prst="rect">
            <a:avLst/>
          </a:prstGeom>
          <a:solidFill>
            <a:schemeClr val="accent3">
              <a:lumMod val="1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Increase</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diuresis</a:t>
            </a:r>
            <a:r>
              <a:rPr lang="cs-CZ" sz="2800" b="1" dirty="0">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800" b="1" dirty="0" err="1">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natriuresis</a:t>
            </a:r>
            <a:endPar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ovéPole 7"/>
          <p:cNvSpPr txBox="1"/>
          <p:nvPr/>
        </p:nvSpPr>
        <p:spPr>
          <a:xfrm>
            <a:off x="659603" y="1873970"/>
            <a:ext cx="60579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ACE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inhibitors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ACEi</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lvl="0"/>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a:t>
            </a:r>
            <a:r>
              <a:rPr kumimoji="0" lang="cs-CZ" sz="2400" b="0" i="0" u="none" strike="noStrike" kern="120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1 </a:t>
            </a:r>
            <a:r>
              <a:rPr lang="cs-CZ" sz="2400" dirty="0">
                <a:solidFill>
                  <a:srgbClr val="FFFFFF"/>
                </a:solidFill>
                <a:latin typeface="Calibri" panose="020F0502020204030204" pitchFamily="34" charset="0"/>
                <a:cs typeface="Calibri" panose="020F0502020204030204" pitchFamily="34" charset="0"/>
              </a:rPr>
              <a:t>receptor </a:t>
            </a:r>
            <a:r>
              <a:rPr lang="cs-CZ" sz="2400" dirty="0" err="1">
                <a:solidFill>
                  <a:srgbClr val="FFFFFF"/>
                </a:solidFill>
                <a:latin typeface="Calibri" panose="020F0502020204030204" pitchFamily="34" charset="0"/>
                <a:cs typeface="Calibri" panose="020F0502020204030204" pitchFamily="34" charset="0"/>
              </a:rPr>
              <a:t>antagonists</a:t>
            </a:r>
            <a:r>
              <a:rPr kumimoji="0" lang="cs-CZ" sz="2400" b="0" i="0" u="none" strike="noStrike" kern="120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sartans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Renin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inhibitors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Natriuretic</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peptides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9" name="TextovéPole 8"/>
          <p:cNvSpPr txBox="1"/>
          <p:nvPr/>
        </p:nvSpPr>
        <p:spPr>
          <a:xfrm>
            <a:off x="850102" y="4044521"/>
            <a:ext cx="4986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Antagonization</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of</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β</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a:t>
            </a:r>
            <a:r>
              <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α</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receptors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10" name="TextovéPole 9"/>
          <p:cNvSpPr txBox="1"/>
          <p:nvPr/>
        </p:nvSpPr>
        <p:spPr>
          <a:xfrm>
            <a:off x="850103" y="5146881"/>
            <a:ext cx="6843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Diuretics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TextovéPole 5"/>
          <p:cNvSpPr txBox="1"/>
          <p:nvPr/>
        </p:nvSpPr>
        <p:spPr>
          <a:xfrm>
            <a:off x="449347" y="6030400"/>
            <a:ext cx="8362535"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cs-CZ" sz="19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Activation</a:t>
            </a:r>
            <a:r>
              <a:rPr kumimoji="0" lang="cs-CZ" sz="19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19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durig</a:t>
            </a:r>
            <a:r>
              <a:rPr kumimoji="0" lang="cs-CZ" sz="19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19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acute</a:t>
            </a:r>
            <a:r>
              <a:rPr kumimoji="0" lang="cs-CZ" sz="19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19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phase</a:t>
            </a:r>
            <a:r>
              <a:rPr kumimoji="0" lang="cs-CZ" sz="19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(NA, </a:t>
            </a:r>
            <a:r>
              <a:rPr kumimoji="0" lang="cs-CZ" sz="19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dobutamin</a:t>
            </a:r>
            <a:r>
              <a:rPr kumimoji="0" lang="cs-CZ" sz="19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p:txBody>
      </p:sp>
      <p:cxnSp>
        <p:nvCxnSpPr>
          <p:cNvPr id="11" name="Přímá spojnice 10"/>
          <p:cNvCxnSpPr/>
          <p:nvPr/>
        </p:nvCxnSpPr>
        <p:spPr bwMode="auto">
          <a:xfrm>
            <a:off x="428625" y="6007100"/>
            <a:ext cx="8391109" cy="0"/>
          </a:xfrm>
          <a:prstGeom prst="line">
            <a:avLst/>
          </a:prstGeom>
          <a:noFill/>
          <a:ln w="952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808651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bwMode="auto">
          <a:xfrm>
            <a:off x="674063" y="260453"/>
            <a:ext cx="4253537" cy="58912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lgn="ctr">
              <a:buClr>
                <a:srgbClr val="FFFFFF"/>
              </a:buClr>
            </a:pPr>
            <a:r>
              <a:rPr lang="cs-CZ" altLang="cs-CZ" sz="4000" b="1" dirty="0">
                <a:effectLst>
                  <a:outerShdw blurRad="38100" dist="38100" dir="2700000" algn="tl">
                    <a:srgbClr val="000000">
                      <a:alpha val="43137"/>
                    </a:srgbClr>
                  </a:outerShdw>
                </a:effectLst>
                <a:latin typeface="Calibri" pitchFamily="34" charset="0"/>
              </a:rPr>
              <a:t>MAIN INDICATION</a:t>
            </a:r>
          </a:p>
        </p:txBody>
      </p:sp>
      <p:sp>
        <p:nvSpPr>
          <p:cNvPr id="6" name="Rectangle 3"/>
          <p:cNvSpPr txBox="1">
            <a:spLocks noChangeArrowheads="1"/>
          </p:cNvSpPr>
          <p:nvPr/>
        </p:nvSpPr>
        <p:spPr>
          <a:xfrm>
            <a:off x="360555" y="948833"/>
            <a:ext cx="8498438" cy="4606840"/>
          </a:xfrm>
          <a:prstGeom prst="rect">
            <a:avLst/>
          </a:prstGeom>
        </p:spPr>
        <p:txBody>
          <a:bodyPr/>
          <a:lst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73050">
              <a:spcBef>
                <a:spcPts val="0"/>
              </a:spcBef>
              <a:buClr>
                <a:schemeClr val="accent1"/>
              </a:buClr>
              <a:buNone/>
            </a:pPr>
            <a:r>
              <a:rPr lang="cs-CZ" altLang="cs-CZ" sz="2400" b="1" dirty="0">
                <a:solidFill>
                  <a:schemeClr val="accent1"/>
                </a:solidFill>
                <a:latin typeface="Calibri" panose="020F0502020204030204" pitchFamily="34" charset="0"/>
              </a:rPr>
              <a:t>4. </a:t>
            </a:r>
            <a:r>
              <a:rPr lang="cs-CZ" altLang="cs-CZ" sz="2400" b="1" dirty="0" err="1">
                <a:solidFill>
                  <a:schemeClr val="accent1"/>
                </a:solidFill>
                <a:latin typeface="Calibri" panose="020F0502020204030204" pitchFamily="34" charset="0"/>
              </a:rPr>
              <a:t>Hearth</a:t>
            </a:r>
            <a:r>
              <a:rPr lang="cs-CZ" altLang="cs-CZ" sz="2400" b="1" dirty="0">
                <a:solidFill>
                  <a:schemeClr val="accent1"/>
                </a:solidFill>
                <a:latin typeface="Calibri" panose="020F0502020204030204" pitchFamily="34" charset="0"/>
              </a:rPr>
              <a:t> </a:t>
            </a:r>
            <a:r>
              <a:rPr lang="cs-CZ" altLang="cs-CZ" sz="2400" b="1" dirty="0" err="1">
                <a:solidFill>
                  <a:schemeClr val="accent1"/>
                </a:solidFill>
                <a:latin typeface="Calibri" panose="020F0502020204030204" pitchFamily="34" charset="0"/>
              </a:rPr>
              <a:t>Failure</a:t>
            </a:r>
            <a:r>
              <a:rPr lang="cs-CZ" altLang="cs-CZ" sz="2400" b="1" dirty="0">
                <a:solidFill>
                  <a:schemeClr val="accent1"/>
                </a:solidFill>
                <a:latin typeface="Calibri" panose="020F0502020204030204" pitchFamily="34" charset="0"/>
              </a:rPr>
              <a:t> </a:t>
            </a:r>
            <a:endParaRPr lang="cs-CZ" altLang="cs-CZ" sz="2000" dirty="0">
              <a:latin typeface="Calibri" panose="020F0502020204030204" pitchFamily="34" charset="0"/>
            </a:endParaRPr>
          </a:p>
          <a:p>
            <a:pPr marL="0" indent="0" defTabSz="355600">
              <a:spcBef>
                <a:spcPts val="0"/>
              </a:spcBef>
              <a:buClr>
                <a:schemeClr val="accent1"/>
              </a:buClr>
              <a:buNone/>
              <a:tabLst>
                <a:tab pos="355600" algn="l"/>
              </a:tabLst>
            </a:pPr>
            <a:r>
              <a:rPr lang="cs-CZ" altLang="cs-CZ" sz="2000" dirty="0">
                <a:latin typeface="Calibri" panose="020F0502020204030204" pitchFamily="34" charset="0"/>
              </a:rPr>
              <a:t>	</a:t>
            </a:r>
            <a:r>
              <a:rPr lang="cs-CZ" altLang="cs-CZ" sz="2200" dirty="0" err="1">
                <a:latin typeface="Calibri" panose="020F0502020204030204" pitchFamily="34" charset="0"/>
              </a:rPr>
              <a:t>sympato-adrenergic</a:t>
            </a:r>
            <a:r>
              <a:rPr lang="cs-CZ" altLang="cs-CZ" sz="2200" dirty="0">
                <a:latin typeface="Calibri" panose="020F0502020204030204" pitchFamily="34" charset="0"/>
              </a:rPr>
              <a:t> </a:t>
            </a:r>
            <a:r>
              <a:rPr lang="cs-CZ" altLang="cs-CZ" sz="2200" dirty="0" err="1">
                <a:latin typeface="Calibri" panose="020F0502020204030204" pitchFamily="34" charset="0"/>
              </a:rPr>
              <a:t>hyperactivation</a:t>
            </a:r>
            <a:r>
              <a:rPr lang="cs-CZ" altLang="cs-CZ" sz="2200" dirty="0">
                <a:latin typeface="Calibri" panose="020F0502020204030204" pitchFamily="34" charset="0"/>
              </a:rPr>
              <a:t> </a:t>
            </a:r>
            <a:r>
              <a:rPr lang="cs-CZ" altLang="cs-CZ" sz="2200" dirty="0" err="1">
                <a:latin typeface="Calibri" panose="020F0502020204030204" pitchFamily="34" charset="0"/>
              </a:rPr>
              <a:t>decreased</a:t>
            </a:r>
            <a:r>
              <a:rPr lang="cs-CZ" altLang="cs-CZ" sz="2200" dirty="0">
                <a:latin typeface="Calibri" panose="020F0502020204030204" pitchFamily="34" charset="0"/>
              </a:rPr>
              <a:t>, </a:t>
            </a:r>
            <a:r>
              <a:rPr lang="cs-CZ" altLang="cs-CZ" sz="2200" dirty="0" err="1">
                <a:latin typeface="Calibri" panose="020F0502020204030204" pitchFamily="34" charset="0"/>
              </a:rPr>
              <a:t>antidysrhytmic</a:t>
            </a:r>
            <a:r>
              <a:rPr lang="cs-CZ" altLang="cs-CZ" sz="2200" dirty="0">
                <a:latin typeface="Calibri" panose="020F0502020204030204" pitchFamily="34" charset="0"/>
              </a:rPr>
              <a:t> </a:t>
            </a:r>
            <a:r>
              <a:rPr lang="cs-CZ" altLang="cs-CZ" sz="2200" dirty="0" err="1">
                <a:latin typeface="Calibri" panose="020F0502020204030204" pitchFamily="34" charset="0"/>
              </a:rPr>
              <a:t>effect</a:t>
            </a:r>
            <a:r>
              <a:rPr lang="cs-CZ" altLang="cs-CZ" sz="2200" dirty="0">
                <a:latin typeface="Calibri" panose="020F0502020204030204" pitchFamily="34" charset="0"/>
              </a:rPr>
              <a:t> 	 </a:t>
            </a:r>
            <a:r>
              <a:rPr lang="cs-CZ" altLang="cs-CZ" sz="2400" b="1" dirty="0">
                <a:solidFill>
                  <a:schemeClr val="accent1"/>
                </a:solidFill>
                <a:latin typeface="Calibri" panose="020F0502020204030204" pitchFamily="34" charset="0"/>
              </a:rPr>
              <a:t>BISOPROLOL, METOPROLOL </a:t>
            </a:r>
            <a:r>
              <a:rPr lang="cs-CZ" altLang="cs-CZ" sz="2400" dirty="0">
                <a:solidFill>
                  <a:schemeClr val="accent1"/>
                </a:solidFill>
                <a:latin typeface="Calibri" panose="020F0502020204030204" pitchFamily="34" charset="0"/>
              </a:rPr>
              <a:t>(SR), </a:t>
            </a:r>
            <a:r>
              <a:rPr lang="cs-CZ" altLang="cs-CZ" sz="2400" b="1" dirty="0">
                <a:solidFill>
                  <a:schemeClr val="accent1"/>
                </a:solidFill>
                <a:latin typeface="Calibri" panose="020F0502020204030204" pitchFamily="34" charset="0"/>
              </a:rPr>
              <a:t>KARVEDILOL, 	NEBIVOLOL</a:t>
            </a:r>
            <a:endParaRPr lang="cs-CZ" altLang="cs-CZ" sz="2400" b="1" u="sng" dirty="0">
              <a:solidFill>
                <a:schemeClr val="accent1"/>
              </a:solidFill>
              <a:latin typeface="Calibri" panose="020F0502020204030204" pitchFamily="34" charset="0"/>
            </a:endParaRPr>
          </a:p>
          <a:p>
            <a:pPr marL="0" indent="0" defTabSz="355600">
              <a:spcBef>
                <a:spcPts val="0"/>
              </a:spcBef>
              <a:buClr>
                <a:schemeClr val="accent1"/>
              </a:buClr>
              <a:buNone/>
              <a:tabLst>
                <a:tab pos="355600" algn="l"/>
              </a:tabLst>
            </a:pPr>
            <a:r>
              <a:rPr lang="cs-CZ" altLang="cs-CZ" sz="2400" dirty="0">
                <a:latin typeface="Calibri" panose="020F0502020204030204" pitchFamily="34" charset="0"/>
              </a:rPr>
              <a:t>	</a:t>
            </a:r>
            <a:r>
              <a:rPr lang="cs-CZ" altLang="cs-CZ" sz="2400" b="1" dirty="0">
                <a:solidFill>
                  <a:schemeClr val="accent1"/>
                </a:solidFill>
                <a:latin typeface="Calibri" panose="020F0502020204030204" pitchFamily="34" charset="0"/>
              </a:rPr>
              <a:t> </a:t>
            </a:r>
          </a:p>
          <a:p>
            <a:pPr marL="0" indent="0" defTabSz="355600">
              <a:spcBef>
                <a:spcPts val="0"/>
              </a:spcBef>
              <a:buClr>
                <a:schemeClr val="accent1"/>
              </a:buClr>
              <a:buNone/>
              <a:tabLst>
                <a:tab pos="355600" algn="l"/>
              </a:tabLst>
            </a:pPr>
            <a:r>
              <a:rPr lang="cs-CZ" altLang="cs-CZ" sz="2400" b="1" dirty="0">
                <a:solidFill>
                  <a:schemeClr val="accent1"/>
                </a:solidFill>
                <a:latin typeface="Calibri" panose="020F0502020204030204" pitchFamily="34" charset="0"/>
              </a:rPr>
              <a:t>     </a:t>
            </a:r>
            <a:r>
              <a:rPr lang="cs-CZ" altLang="cs-CZ" sz="2400" b="1" dirty="0" err="1">
                <a:solidFill>
                  <a:schemeClr val="accent1"/>
                </a:solidFill>
                <a:latin typeface="Calibri" panose="020F0502020204030204" pitchFamily="34" charset="0"/>
              </a:rPr>
              <a:t>only</a:t>
            </a:r>
            <a:r>
              <a:rPr lang="cs-CZ" altLang="cs-CZ" sz="2400" b="1" dirty="0">
                <a:solidFill>
                  <a:schemeClr val="accent1"/>
                </a:solidFill>
                <a:latin typeface="Calibri" panose="020F0502020204030204" pitchFamily="34" charset="0"/>
              </a:rPr>
              <a:t> in </a:t>
            </a:r>
            <a:r>
              <a:rPr lang="cs-CZ" altLang="cs-CZ" sz="2400" b="1" dirty="0" err="1">
                <a:solidFill>
                  <a:schemeClr val="accent1"/>
                </a:solidFill>
                <a:latin typeface="Calibri" panose="020F0502020204030204" pitchFamily="34" charset="0"/>
              </a:rPr>
              <a:t>well-compensated</a:t>
            </a:r>
            <a:r>
              <a:rPr lang="cs-CZ" altLang="cs-CZ" sz="2400" b="1" dirty="0">
                <a:solidFill>
                  <a:schemeClr val="accent1"/>
                </a:solidFill>
                <a:latin typeface="Calibri" panose="020F0502020204030204" pitchFamily="34" charset="0"/>
              </a:rPr>
              <a:t> </a:t>
            </a:r>
            <a:r>
              <a:rPr lang="cs-CZ" altLang="cs-CZ" sz="2400" b="1" dirty="0" err="1">
                <a:solidFill>
                  <a:schemeClr val="accent1"/>
                </a:solidFill>
                <a:latin typeface="Calibri" panose="020F0502020204030204" pitchFamily="34" charset="0"/>
              </a:rPr>
              <a:t>patients</a:t>
            </a:r>
            <a:r>
              <a:rPr lang="cs-CZ" altLang="cs-CZ" sz="2400" b="1" dirty="0">
                <a:solidFill>
                  <a:schemeClr val="accent1"/>
                </a:solidFill>
                <a:latin typeface="Calibri" panose="020F0502020204030204" pitchFamily="34" charset="0"/>
              </a:rPr>
              <a:t> </a:t>
            </a:r>
            <a:r>
              <a:rPr lang="cs-CZ" altLang="cs-CZ" sz="2400" b="1" u="sng" dirty="0" err="1">
                <a:solidFill>
                  <a:schemeClr val="accent1"/>
                </a:solidFill>
                <a:latin typeface="Calibri" panose="020F0502020204030204" pitchFamily="34" charset="0"/>
              </a:rPr>
              <a:t>because</a:t>
            </a:r>
            <a:r>
              <a:rPr lang="cs-CZ" altLang="cs-CZ" sz="2400" b="1" u="sng" dirty="0">
                <a:solidFill>
                  <a:schemeClr val="accent1"/>
                </a:solidFill>
                <a:latin typeface="Calibri" panose="020F0502020204030204" pitchFamily="34" charset="0"/>
              </a:rPr>
              <a:t> </a:t>
            </a:r>
            <a:r>
              <a:rPr lang="cs-CZ" altLang="cs-CZ" sz="2400" b="1" u="sng" dirty="0" err="1">
                <a:solidFill>
                  <a:schemeClr val="accent1"/>
                </a:solidFill>
                <a:latin typeface="Calibri" panose="020F0502020204030204" pitchFamily="34" charset="0"/>
              </a:rPr>
              <a:t>of</a:t>
            </a:r>
            <a:r>
              <a:rPr lang="cs-CZ" altLang="cs-CZ" sz="2400" b="1" u="sng" dirty="0">
                <a:solidFill>
                  <a:schemeClr val="accent1"/>
                </a:solidFill>
                <a:latin typeface="Calibri" panose="020F0502020204030204" pitchFamily="34" charset="0"/>
              </a:rPr>
              <a:t> negative </a:t>
            </a:r>
            <a:r>
              <a:rPr lang="cs-CZ" altLang="cs-CZ" sz="2400" b="1" u="sng" dirty="0" err="1">
                <a:solidFill>
                  <a:schemeClr val="accent1"/>
                </a:solidFill>
                <a:latin typeface="Calibri" panose="020F0502020204030204" pitchFamily="34" charset="0"/>
              </a:rPr>
              <a:t>inotropic</a:t>
            </a:r>
            <a:r>
              <a:rPr lang="cs-CZ" altLang="cs-CZ" sz="2400" b="1" u="sng" dirty="0">
                <a:solidFill>
                  <a:schemeClr val="accent1"/>
                </a:solidFill>
                <a:latin typeface="Calibri" panose="020F0502020204030204" pitchFamily="34" charset="0"/>
              </a:rPr>
              <a:t> </a:t>
            </a:r>
            <a:r>
              <a:rPr lang="cs-CZ" altLang="cs-CZ" sz="2400" b="1" u="sng" dirty="0" err="1">
                <a:solidFill>
                  <a:schemeClr val="accent1"/>
                </a:solidFill>
                <a:latin typeface="Calibri" panose="020F0502020204030204" pitchFamily="34" charset="0"/>
              </a:rPr>
              <a:t>effect</a:t>
            </a:r>
            <a:r>
              <a:rPr lang="cs-CZ" altLang="cs-CZ" sz="2400" b="1" u="sng" dirty="0">
                <a:solidFill>
                  <a:schemeClr val="accent1"/>
                </a:solidFill>
                <a:latin typeface="Calibri" panose="020F0502020204030204" pitchFamily="34" charset="0"/>
              </a:rPr>
              <a:t> !</a:t>
            </a:r>
            <a:endParaRPr lang="cs-CZ" altLang="cs-CZ" sz="2400" dirty="0">
              <a:latin typeface="Calibri" panose="020F0502020204030204" pitchFamily="34" charset="0"/>
            </a:endParaRPr>
          </a:p>
          <a:p>
            <a:pPr marL="0" indent="0" defTabSz="355600">
              <a:spcBef>
                <a:spcPts val="0"/>
              </a:spcBef>
              <a:buClr>
                <a:schemeClr val="accent1"/>
              </a:buClr>
              <a:buNone/>
              <a:tabLst>
                <a:tab pos="355600" algn="l"/>
              </a:tabLst>
            </a:pPr>
            <a:endParaRPr lang="cs-CZ" altLang="cs-CZ" sz="2400" b="1" dirty="0">
              <a:solidFill>
                <a:schemeClr val="accent1"/>
              </a:solidFill>
              <a:latin typeface="Calibri" panose="020F0502020204030204" pitchFamily="34" charset="0"/>
            </a:endParaRPr>
          </a:p>
          <a:p>
            <a:pPr marL="0" indent="0" defTabSz="355600">
              <a:spcBef>
                <a:spcPts val="0"/>
              </a:spcBef>
              <a:buClr>
                <a:schemeClr val="accent1"/>
              </a:buClr>
              <a:buNone/>
              <a:tabLst>
                <a:tab pos="355600" algn="l"/>
              </a:tabLst>
            </a:pPr>
            <a:r>
              <a:rPr lang="cs-CZ" altLang="cs-CZ" sz="2400" b="1" dirty="0">
                <a:solidFill>
                  <a:schemeClr val="accent1"/>
                </a:solidFill>
                <a:latin typeface="Calibri" panose="020F0502020204030204" pitchFamily="34" charset="0"/>
              </a:rPr>
              <a:t>5. </a:t>
            </a:r>
            <a:r>
              <a:rPr lang="cs-CZ" altLang="cs-CZ" sz="2400" b="1" dirty="0" err="1">
                <a:solidFill>
                  <a:schemeClr val="accent1"/>
                </a:solidFill>
                <a:latin typeface="Calibri" panose="020F0502020204030204" pitchFamily="34" charset="0"/>
              </a:rPr>
              <a:t>Therapy</a:t>
            </a:r>
            <a:r>
              <a:rPr lang="cs-CZ" altLang="cs-CZ" sz="2400" b="1" dirty="0">
                <a:solidFill>
                  <a:schemeClr val="accent1"/>
                </a:solidFill>
                <a:latin typeface="Calibri" panose="020F0502020204030204" pitchFamily="34" charset="0"/>
              </a:rPr>
              <a:t> and </a:t>
            </a:r>
            <a:r>
              <a:rPr lang="cs-CZ" altLang="cs-CZ" sz="2400" b="1" dirty="0" err="1">
                <a:solidFill>
                  <a:schemeClr val="accent1"/>
                </a:solidFill>
                <a:latin typeface="Calibri" panose="020F0502020204030204" pitchFamily="34" charset="0"/>
              </a:rPr>
              <a:t>prophylaxy</a:t>
            </a:r>
            <a:r>
              <a:rPr lang="cs-CZ" altLang="cs-CZ" sz="2400" b="1" dirty="0">
                <a:solidFill>
                  <a:schemeClr val="accent1"/>
                </a:solidFill>
                <a:latin typeface="Calibri" panose="020F0502020204030204" pitchFamily="34" charset="0"/>
              </a:rPr>
              <a:t> </a:t>
            </a:r>
            <a:r>
              <a:rPr lang="cs-CZ" altLang="cs-CZ" sz="2400" b="1" dirty="0" err="1">
                <a:solidFill>
                  <a:schemeClr val="accent1"/>
                </a:solidFill>
                <a:latin typeface="Calibri" panose="020F0502020204030204" pitchFamily="34" charset="0"/>
              </a:rPr>
              <a:t>of</a:t>
            </a:r>
            <a:r>
              <a:rPr lang="cs-CZ" altLang="cs-CZ" sz="2400" b="1" dirty="0">
                <a:solidFill>
                  <a:schemeClr val="accent1"/>
                </a:solidFill>
                <a:latin typeface="Calibri" panose="020F0502020204030204" pitchFamily="34" charset="0"/>
              </a:rPr>
              <a:t> </a:t>
            </a:r>
            <a:r>
              <a:rPr lang="cs-CZ" altLang="cs-CZ" sz="2400" b="1" dirty="0" err="1">
                <a:solidFill>
                  <a:schemeClr val="accent1"/>
                </a:solidFill>
                <a:latin typeface="Calibri" panose="020F0502020204030204" pitchFamily="34" charset="0"/>
              </a:rPr>
              <a:t>dysrhytmias</a:t>
            </a:r>
            <a:r>
              <a:rPr lang="cs-CZ" altLang="cs-CZ" sz="2400" b="1" dirty="0">
                <a:solidFill>
                  <a:schemeClr val="accent1"/>
                </a:solidFill>
                <a:latin typeface="Calibri" panose="020F0502020204030204" pitchFamily="34" charset="0"/>
              </a:rPr>
              <a:t> (II. </a:t>
            </a:r>
            <a:r>
              <a:rPr lang="cs-CZ" altLang="cs-CZ" sz="2400" b="1" dirty="0" err="1">
                <a:solidFill>
                  <a:schemeClr val="accent1"/>
                </a:solidFill>
                <a:latin typeface="Calibri" panose="020F0502020204030204" pitchFamily="34" charset="0"/>
              </a:rPr>
              <a:t>class</a:t>
            </a:r>
            <a:r>
              <a:rPr lang="cs-CZ" altLang="cs-CZ" sz="2400" b="1" dirty="0">
                <a:solidFill>
                  <a:schemeClr val="accent1"/>
                </a:solidFill>
                <a:latin typeface="Calibri" panose="020F0502020204030204" pitchFamily="34" charset="0"/>
              </a:rPr>
              <a:t>)</a:t>
            </a:r>
            <a:endParaRPr lang="cs-CZ" sz="2800" i="1" dirty="0">
              <a:latin typeface="Calibri" panose="020F0502020204030204" pitchFamily="34" charset="0"/>
            </a:endParaRPr>
          </a:p>
          <a:p>
            <a:pPr marL="0" indent="0" defTabSz="355600">
              <a:spcBef>
                <a:spcPts val="0"/>
              </a:spcBef>
              <a:buClr>
                <a:schemeClr val="accent1"/>
              </a:buClr>
              <a:buNone/>
              <a:tabLst>
                <a:tab pos="355600" algn="l"/>
              </a:tabLst>
            </a:pPr>
            <a:r>
              <a:rPr lang="cs-CZ" altLang="cs-CZ" sz="2400" b="1" dirty="0">
                <a:solidFill>
                  <a:schemeClr val="accent1"/>
                </a:solidFill>
                <a:latin typeface="Calibri" panose="020F0502020204030204" pitchFamily="34" charset="0"/>
              </a:rPr>
              <a:t>	</a:t>
            </a:r>
            <a:r>
              <a:rPr lang="cs-CZ" altLang="cs-CZ" sz="2200" dirty="0" err="1">
                <a:latin typeface="Calibri" panose="020F0502020204030204" pitchFamily="34" charset="0"/>
              </a:rPr>
              <a:t>supraventricular</a:t>
            </a:r>
            <a:r>
              <a:rPr lang="cs-CZ" altLang="cs-CZ" sz="2200" dirty="0">
                <a:latin typeface="Calibri" panose="020F0502020204030204" pitchFamily="34" charset="0"/>
              </a:rPr>
              <a:t> </a:t>
            </a:r>
            <a:r>
              <a:rPr lang="cs-CZ" altLang="cs-CZ" sz="2200" dirty="0" err="1">
                <a:latin typeface="Calibri" panose="020F0502020204030204" pitchFamily="34" charset="0"/>
              </a:rPr>
              <a:t>dysrhytmias</a:t>
            </a:r>
            <a:r>
              <a:rPr lang="cs-CZ" altLang="cs-CZ" sz="2200" dirty="0">
                <a:latin typeface="Calibri" panose="020F0502020204030204" pitchFamily="34" charset="0"/>
              </a:rPr>
              <a:t>, </a:t>
            </a:r>
            <a:r>
              <a:rPr lang="cs-CZ" altLang="cs-CZ" sz="2200" dirty="0" err="1">
                <a:latin typeface="Calibri" panose="020F0502020204030204" pitchFamily="34" charset="0"/>
              </a:rPr>
              <a:t>atrial</a:t>
            </a:r>
            <a:r>
              <a:rPr lang="cs-CZ" altLang="cs-CZ" sz="2200" dirty="0">
                <a:latin typeface="Calibri" panose="020F0502020204030204" pitchFamily="34" charset="0"/>
              </a:rPr>
              <a:t> </a:t>
            </a:r>
            <a:r>
              <a:rPr lang="cs-CZ" altLang="cs-CZ" sz="2200" dirty="0" err="1">
                <a:latin typeface="Calibri" panose="020F0502020204030204" pitchFamily="34" charset="0"/>
              </a:rPr>
              <a:t>fibrilation</a:t>
            </a:r>
            <a:r>
              <a:rPr lang="cs-CZ" altLang="cs-CZ" sz="2200" dirty="0">
                <a:latin typeface="Calibri" panose="020F0502020204030204" pitchFamily="34" charset="0"/>
              </a:rPr>
              <a:t> </a:t>
            </a:r>
            <a:r>
              <a:rPr lang="cs-CZ" altLang="cs-CZ" sz="2200" dirty="0" err="1">
                <a:latin typeface="Calibri" panose="020F0502020204030204" pitchFamily="34" charset="0"/>
              </a:rPr>
              <a:t>or</a:t>
            </a:r>
            <a:r>
              <a:rPr lang="cs-CZ" altLang="cs-CZ" sz="2200" dirty="0">
                <a:latin typeface="Calibri" panose="020F0502020204030204" pitchFamily="34" charset="0"/>
              </a:rPr>
              <a:t> </a:t>
            </a:r>
            <a:r>
              <a:rPr lang="cs-CZ" altLang="cs-CZ" sz="2200" dirty="0" err="1">
                <a:latin typeface="Calibri" panose="020F0502020204030204" pitchFamily="34" charset="0"/>
              </a:rPr>
              <a:t>flutter</a:t>
            </a:r>
            <a:endParaRPr lang="cs-CZ" altLang="cs-CZ" sz="2200" dirty="0">
              <a:latin typeface="Calibri" panose="020F0502020204030204" pitchFamily="34" charset="0"/>
            </a:endParaRPr>
          </a:p>
        </p:txBody>
      </p:sp>
      <p:cxnSp>
        <p:nvCxnSpPr>
          <p:cNvPr id="5" name="Přímá spojnice 4"/>
          <p:cNvCxnSpPr/>
          <p:nvPr/>
        </p:nvCxnSpPr>
        <p:spPr bwMode="auto">
          <a:xfrm>
            <a:off x="491183" y="6131233"/>
            <a:ext cx="8296557" cy="0"/>
          </a:xfrm>
          <a:prstGeom prst="line">
            <a:avLst/>
          </a:prstGeom>
          <a:noFill/>
          <a:ln w="952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403461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690732" y="1187001"/>
            <a:ext cx="7741100" cy="4154984"/>
          </a:xfrm>
          <a:prstGeom prst="rect">
            <a:avLst/>
          </a:prstGeom>
          <a:solidFill>
            <a:schemeClr val="accent3">
              <a:lumMod val="25000"/>
            </a:schemeClr>
          </a:solidFill>
        </p:spPr>
        <p:txBody>
          <a:bodyPr wrap="square">
            <a:spAutoFit/>
          </a:bodyPr>
          <a:lstStyle/>
          <a:p>
            <a:pPr marL="342900" indent="-342900">
              <a:spcBef>
                <a:spcPts val="0"/>
              </a:spcBef>
              <a:buFont typeface="Wingdings" panose="05000000000000000000" pitchFamily="2" charset="2"/>
              <a:buChar char="§"/>
            </a:pP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Thyrotoxicosis</a:t>
            </a:r>
            <a:endParaRPr lang="cs-CZ" sz="2800" b="1" dirty="0">
              <a:solidFill>
                <a:schemeClr val="accent1"/>
              </a:solidFill>
              <a:effectLst>
                <a:outerShdw blurRad="38100" dist="38100" dir="2700000" algn="tl">
                  <a:srgbClr val="000000">
                    <a:alpha val="43137"/>
                  </a:srgbClr>
                </a:outerShdw>
              </a:effectLst>
              <a:latin typeface="Calibri" panose="020F0502020204030204" pitchFamily="34" charset="0"/>
            </a:endParaRPr>
          </a:p>
          <a:p>
            <a:pPr marL="342900" indent="-342900">
              <a:spcBef>
                <a:spcPts val="0"/>
              </a:spcBef>
              <a:buFont typeface="Wingdings" panose="05000000000000000000" pitchFamily="2" charset="2"/>
              <a:buChar char="§"/>
            </a:pP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Severe </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infantile</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haemangioma</a:t>
            </a:r>
            <a:endParaRPr lang="cs-CZ" sz="2800" b="1" dirty="0">
              <a:solidFill>
                <a:schemeClr val="accent1"/>
              </a:solidFill>
              <a:effectLst>
                <a:outerShdw blurRad="38100" dist="38100" dir="2700000" algn="tl">
                  <a:srgbClr val="000000">
                    <a:alpha val="43137"/>
                  </a:srgbClr>
                </a:outerShdw>
              </a:effectLst>
              <a:latin typeface="Calibri" panose="020F0502020204030204" pitchFamily="34" charset="0"/>
            </a:endParaRPr>
          </a:p>
          <a:p>
            <a:pPr marL="342900" indent="-342900">
              <a:spcBef>
                <a:spcPts val="0"/>
              </a:spcBef>
              <a:buFont typeface="Wingdings" panose="05000000000000000000" pitchFamily="2" charset="2"/>
              <a:buChar char="§"/>
            </a:pP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Benign</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essential</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tremor</a:t>
            </a:r>
          </a:p>
          <a:p>
            <a:pPr marL="342900" indent="-342900">
              <a:spcBef>
                <a:spcPts val="0"/>
              </a:spcBef>
              <a:buFont typeface="Wingdings" panose="05000000000000000000" pitchFamily="2" charset="2"/>
              <a:buChar char="§"/>
            </a:pP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Anxiety</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to </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control</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symptoms</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rPr>
              <a:t>(</a:t>
            </a:r>
            <a:r>
              <a:rPr lang="cs-CZ" sz="2400" dirty="0" err="1">
                <a:effectLst>
                  <a:outerShdw blurRad="38100" dist="38100" dir="2700000" algn="tl">
                    <a:srgbClr val="000000">
                      <a:alpha val="43137"/>
                    </a:srgbClr>
                  </a:outerShdw>
                </a:effectLst>
                <a:latin typeface="Calibri" panose="020F0502020204030204" pitchFamily="34" charset="0"/>
              </a:rPr>
              <a:t>palpitation</a:t>
            </a:r>
            <a:r>
              <a:rPr lang="cs-CZ" sz="2400" dirty="0">
                <a:effectLst>
                  <a:outerShdw blurRad="38100" dist="38100" dir="2700000" algn="tl">
                    <a:srgbClr val="000000">
                      <a:alpha val="43137"/>
                    </a:srgbClr>
                  </a:outerShdw>
                </a:effectLst>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treamor</a:t>
            </a:r>
            <a:r>
              <a:rPr lang="cs-CZ" sz="2400" dirty="0">
                <a:effectLst>
                  <a:outerShdw blurRad="38100" dist="38100" dir="2700000" algn="tl">
                    <a:srgbClr val="000000">
                      <a:alpha val="43137"/>
                    </a:srgbClr>
                  </a:outerShdw>
                </a:effectLst>
                <a:latin typeface="Calibri" panose="020F0502020204030204" pitchFamily="34" charset="0"/>
              </a:rPr>
              <a:t>…)</a:t>
            </a:r>
          </a:p>
          <a:p>
            <a:pPr marL="342900" indent="-342900">
              <a:spcBef>
                <a:spcPts val="0"/>
              </a:spcBef>
              <a:buFont typeface="Wingdings" panose="05000000000000000000" pitchFamily="2" charset="2"/>
              <a:buChar char="§"/>
            </a:pPr>
            <a:r>
              <a:rPr lang="cs-CZ" sz="2800" b="1" dirty="0" err="1">
                <a:solidFill>
                  <a:schemeClr val="accent1"/>
                </a:solidFill>
                <a:effectLst>
                  <a:outerShdw blurRad="38100" dist="38100" dir="2700000" algn="tl">
                    <a:srgbClr val="000000">
                      <a:alpha val="43137"/>
                    </a:srgbClr>
                  </a:outerShdw>
                </a:effectLst>
                <a:latin typeface="Calibri" panose="020F0502020204030204" pitchFamily="34" charset="0"/>
              </a:rPr>
              <a:t>Glaucoma</a:t>
            </a: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p>
          <a:p>
            <a:pPr>
              <a:spcBef>
                <a:spcPts val="0"/>
              </a:spcBef>
              <a:tabLst>
                <a:tab pos="360363" algn="l"/>
              </a:tabLst>
            </a:pPr>
            <a:r>
              <a:rPr lang="cs-CZ" sz="2800" b="1" dirty="0">
                <a:solidFill>
                  <a:schemeClr val="accent1"/>
                </a:solidFill>
                <a:effectLst>
                  <a:outerShdw blurRad="38100" dist="38100" dir="2700000" algn="tl">
                    <a:srgbClr val="000000">
                      <a:alpha val="43137"/>
                    </a:srgbClr>
                  </a:outerShdw>
                </a:effectLst>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e.g</a:t>
            </a:r>
            <a:r>
              <a:rPr lang="cs-CZ" sz="2400" dirty="0">
                <a:effectLst>
                  <a:outerShdw blurRad="38100" dist="38100" dir="2700000" algn="tl">
                    <a:srgbClr val="000000">
                      <a:alpha val="43137"/>
                    </a:srgbClr>
                  </a:outerShdw>
                </a:effectLst>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Timolol</a:t>
            </a:r>
            <a:r>
              <a:rPr lang="cs-CZ" sz="2400" dirty="0">
                <a:effectLst>
                  <a:outerShdw blurRad="38100" dist="38100" dir="2700000" algn="tl">
                    <a:srgbClr val="000000">
                      <a:alpha val="43137"/>
                    </a:srgbClr>
                  </a:outerShdw>
                </a:effectLst>
                <a:latin typeface="Calibri" panose="020F0502020204030204" pitchFamily="34" charset="0"/>
              </a:rPr>
              <a:t> </a:t>
            </a:r>
            <a:r>
              <a:rPr lang="cs-CZ" sz="2400" dirty="0" err="1">
                <a:effectLst>
                  <a:outerShdw blurRad="38100" dist="38100" dir="2700000" algn="tl">
                    <a:srgbClr val="000000">
                      <a:alpha val="43137"/>
                    </a:srgbClr>
                  </a:outerShdw>
                </a:effectLst>
                <a:latin typeface="Calibri" panose="020F0502020204030204" pitchFamily="34" charset="0"/>
              </a:rPr>
              <a:t>eye</a:t>
            </a:r>
            <a:r>
              <a:rPr lang="cs-CZ" sz="2400" dirty="0">
                <a:effectLst>
                  <a:outerShdw blurRad="38100" dist="38100" dir="2700000" algn="tl">
                    <a:srgbClr val="000000">
                      <a:alpha val="43137"/>
                    </a:srgbClr>
                  </a:outerShdw>
                </a:effectLst>
                <a:latin typeface="Calibri" panose="020F0502020204030204" pitchFamily="34" charset="0"/>
              </a:rPr>
              <a:t> drops</a:t>
            </a:r>
            <a:endParaRPr lang="cs-CZ" sz="2400" dirty="0">
              <a:latin typeface="Calibri" panose="020F0502020204030204" pitchFamily="34" charset="0"/>
            </a:endParaRPr>
          </a:p>
          <a:p>
            <a:pPr marL="360363">
              <a:spcBef>
                <a:spcPts val="0"/>
              </a:spcBef>
            </a:pPr>
            <a:endParaRPr lang="cs-CZ" sz="2400" i="1" dirty="0">
              <a:latin typeface="Calibri" panose="020F0502020204030204" pitchFamily="34" charset="0"/>
              <a:cs typeface="Calibri" panose="020F0502020204030204" pitchFamily="34" charset="0"/>
            </a:endParaRPr>
          </a:p>
          <a:p>
            <a:pPr marL="360363">
              <a:spcBef>
                <a:spcPts val="0"/>
              </a:spcBef>
            </a:pPr>
            <a:r>
              <a:rPr lang="cs-CZ" sz="2400" i="1" dirty="0">
                <a:solidFill>
                  <a:srgbClr val="FFFF00"/>
                </a:solidFill>
                <a:latin typeface="Calibri" panose="020F0502020204030204" pitchFamily="34" charset="0"/>
                <a:cs typeface="Calibri" panose="020F0502020204030204" pitchFamily="34" charset="0"/>
              </a:rPr>
              <a:t>!! Up to 80 % </a:t>
            </a:r>
            <a:r>
              <a:rPr lang="cs-CZ" sz="2400" i="1" dirty="0" err="1">
                <a:solidFill>
                  <a:srgbClr val="FFFF00"/>
                </a:solidFill>
                <a:latin typeface="Calibri" panose="020F0502020204030204" pitchFamily="34" charset="0"/>
                <a:cs typeface="Calibri" panose="020F0502020204030204" pitchFamily="34" charset="0"/>
              </a:rPr>
              <a:t>eye</a:t>
            </a:r>
            <a:r>
              <a:rPr lang="cs-CZ" sz="2400" i="1" dirty="0">
                <a:solidFill>
                  <a:srgbClr val="FFFF00"/>
                </a:solidFill>
                <a:latin typeface="Calibri" panose="020F0502020204030204" pitchFamily="34" charset="0"/>
                <a:cs typeface="Calibri" panose="020F0502020204030204" pitchFamily="34" charset="0"/>
              </a:rPr>
              <a:t> drops </a:t>
            </a:r>
            <a:r>
              <a:rPr lang="cs-CZ" sz="2400" i="1" dirty="0" err="1">
                <a:solidFill>
                  <a:srgbClr val="FFFF00"/>
                </a:solidFill>
                <a:latin typeface="Calibri" panose="020F0502020204030204" pitchFamily="34" charset="0"/>
                <a:cs typeface="Calibri" panose="020F0502020204030204" pitchFamily="34" charset="0"/>
              </a:rPr>
              <a:t>should</a:t>
            </a:r>
            <a:r>
              <a:rPr lang="cs-CZ" sz="2400" i="1" dirty="0">
                <a:solidFill>
                  <a:srgbClr val="FFFF00"/>
                </a:solidFill>
                <a:latin typeface="Calibri" panose="020F0502020204030204" pitchFamily="34" charset="0"/>
                <a:cs typeface="Calibri" panose="020F0502020204030204" pitchFamily="34" charset="0"/>
              </a:rPr>
              <a:t> </a:t>
            </a:r>
            <a:r>
              <a:rPr lang="cs-CZ" sz="2400" i="1" dirty="0" err="1">
                <a:solidFill>
                  <a:srgbClr val="FFFF00"/>
                </a:solidFill>
                <a:latin typeface="Calibri" panose="020F0502020204030204" pitchFamily="34" charset="0"/>
                <a:cs typeface="Calibri" panose="020F0502020204030204" pitchFamily="34" charset="0"/>
              </a:rPr>
              <a:t>be</a:t>
            </a:r>
            <a:r>
              <a:rPr lang="cs-CZ" sz="2400" i="1" dirty="0">
                <a:solidFill>
                  <a:srgbClr val="FFFF00"/>
                </a:solidFill>
                <a:latin typeface="Calibri" panose="020F0502020204030204" pitchFamily="34" charset="0"/>
                <a:cs typeface="Calibri" panose="020F0502020204030204" pitchFamily="34" charset="0"/>
              </a:rPr>
              <a:t> </a:t>
            </a:r>
            <a:r>
              <a:rPr lang="cs-CZ" sz="2400" i="1" dirty="0" err="1">
                <a:solidFill>
                  <a:srgbClr val="FFFF00"/>
                </a:solidFill>
                <a:latin typeface="Calibri" panose="020F0502020204030204" pitchFamily="34" charset="0"/>
                <a:cs typeface="Calibri" panose="020F0502020204030204" pitchFamily="34" charset="0"/>
              </a:rPr>
              <a:t>absorbed</a:t>
            </a:r>
            <a:r>
              <a:rPr lang="cs-CZ" sz="2400" i="1" dirty="0">
                <a:solidFill>
                  <a:srgbClr val="FFFF00"/>
                </a:solidFill>
                <a:latin typeface="Calibri" panose="020F0502020204030204" pitchFamily="34" charset="0"/>
                <a:cs typeface="Calibri" panose="020F0502020204030204" pitchFamily="34" charset="0"/>
              </a:rPr>
              <a:t>  - </a:t>
            </a:r>
            <a:r>
              <a:rPr lang="cs-CZ" sz="2400" i="1" dirty="0" err="1">
                <a:solidFill>
                  <a:srgbClr val="FFFF00"/>
                </a:solidFill>
                <a:latin typeface="Calibri" panose="020F0502020204030204" pitchFamily="34" charset="0"/>
                <a:cs typeface="Calibri" panose="020F0502020204030204" pitchFamily="34" charset="0"/>
              </a:rPr>
              <a:t>systemic</a:t>
            </a:r>
            <a:r>
              <a:rPr lang="cs-CZ" sz="2400" i="1" dirty="0">
                <a:solidFill>
                  <a:srgbClr val="FFFF00"/>
                </a:solidFill>
                <a:latin typeface="Calibri" panose="020F0502020204030204" pitchFamily="34" charset="0"/>
                <a:cs typeface="Calibri" panose="020F0502020204030204" pitchFamily="34" charset="0"/>
              </a:rPr>
              <a:t> </a:t>
            </a:r>
            <a:r>
              <a:rPr lang="cs-CZ" sz="2400" i="1" dirty="0" err="1">
                <a:solidFill>
                  <a:srgbClr val="FFFF00"/>
                </a:solidFill>
                <a:latin typeface="Calibri" panose="020F0502020204030204" pitchFamily="34" charset="0"/>
                <a:cs typeface="Calibri" panose="020F0502020204030204" pitchFamily="34" charset="0"/>
              </a:rPr>
              <a:t>effect</a:t>
            </a:r>
            <a:r>
              <a:rPr lang="cs-CZ" sz="2400" i="1" dirty="0">
                <a:solidFill>
                  <a:srgbClr val="FFFF00"/>
                </a:solidFill>
                <a:latin typeface="Calibri" panose="020F0502020204030204" pitchFamily="34" charset="0"/>
                <a:cs typeface="Calibri" panose="020F0502020204030204" pitchFamily="34" charset="0"/>
              </a:rPr>
              <a:t> -  </a:t>
            </a:r>
            <a:r>
              <a:rPr lang="cs-CZ" sz="2400" i="1" dirty="0" err="1">
                <a:solidFill>
                  <a:srgbClr val="FFFF00"/>
                </a:solidFill>
                <a:latin typeface="Calibri" panose="020F0502020204030204" pitchFamily="34" charset="0"/>
                <a:cs typeface="Calibri" panose="020F0502020204030204" pitchFamily="34" charset="0"/>
              </a:rPr>
              <a:t>bradycardia</a:t>
            </a:r>
            <a:r>
              <a:rPr lang="cs-CZ" sz="2400" i="1" dirty="0">
                <a:solidFill>
                  <a:srgbClr val="FFFF00"/>
                </a:solidFill>
                <a:latin typeface="Calibri" panose="020F0502020204030204" pitchFamily="34" charset="0"/>
                <a:cs typeface="Calibri" panose="020F0502020204030204" pitchFamily="34" charset="0"/>
              </a:rPr>
              <a:t> and </a:t>
            </a:r>
            <a:r>
              <a:rPr lang="cs-CZ" sz="2400" i="1" dirty="0" err="1">
                <a:solidFill>
                  <a:srgbClr val="FFFF00"/>
                </a:solidFill>
                <a:latin typeface="Calibri" panose="020F0502020204030204" pitchFamily="34" charset="0"/>
                <a:cs typeface="Calibri" panose="020F0502020204030204" pitchFamily="34" charset="0"/>
              </a:rPr>
              <a:t>bronchospasm</a:t>
            </a:r>
            <a:r>
              <a:rPr lang="cs-CZ" sz="2400" i="1" dirty="0">
                <a:solidFill>
                  <a:srgbClr val="FFFF00"/>
                </a:solidFill>
                <a:latin typeface="Calibri" panose="020F0502020204030204" pitchFamily="34" charset="0"/>
                <a:cs typeface="Calibri" panose="020F0502020204030204" pitchFamily="34" charset="0"/>
              </a:rPr>
              <a:t> !</a:t>
            </a:r>
            <a:endParaRPr lang="cs-CZ" sz="2400" b="1" i="1" dirty="0">
              <a:solidFill>
                <a:srgbClr val="FFFF00"/>
              </a:solidFill>
              <a:latin typeface="Calibri" panose="020F0502020204030204" pitchFamily="34" charset="0"/>
              <a:cs typeface="Calibri" panose="020F0502020204030204" pitchFamily="34" charset="0"/>
            </a:endParaRPr>
          </a:p>
        </p:txBody>
      </p:sp>
      <p:sp>
        <p:nvSpPr>
          <p:cNvPr id="7" name="Nadpis 1"/>
          <p:cNvSpPr txBox="1">
            <a:spLocks/>
          </p:cNvSpPr>
          <p:nvPr/>
        </p:nvSpPr>
        <p:spPr bwMode="auto">
          <a:xfrm>
            <a:off x="491183" y="220712"/>
            <a:ext cx="8140199" cy="58912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algn="ctr">
              <a:buClr>
                <a:srgbClr val="FFFFFF"/>
              </a:buClr>
            </a:pPr>
            <a:r>
              <a:rPr lang="cs-CZ" altLang="cs-CZ" sz="4000" b="1" dirty="0">
                <a:solidFill>
                  <a:srgbClr val="FF99FF"/>
                </a:solidFill>
                <a:effectLst>
                  <a:outerShdw blurRad="38100" dist="38100" dir="2700000" algn="tl">
                    <a:srgbClr val="000000">
                      <a:alpha val="43137"/>
                    </a:srgbClr>
                  </a:outerShdw>
                </a:effectLst>
                <a:latin typeface="Calibri" pitchFamily="34" charset="0"/>
              </a:rPr>
              <a:t>OTHER USES:</a:t>
            </a:r>
            <a:endParaRPr lang="cs-CZ" altLang="cs-CZ" sz="4000" b="1" dirty="0">
              <a:effectLst>
                <a:outerShdw blurRad="38100" dist="38100" dir="2700000" algn="tl">
                  <a:srgbClr val="000000">
                    <a:alpha val="43137"/>
                  </a:srgbClr>
                </a:outerShdw>
              </a:effectLst>
              <a:latin typeface="Calibri" pitchFamily="34" charset="0"/>
            </a:endParaRPr>
          </a:p>
        </p:txBody>
      </p:sp>
    </p:spTree>
    <p:custDataLst>
      <p:tags r:id="rId1"/>
    </p:custDataLst>
    <p:extLst>
      <p:ext uri="{BB962C8B-B14F-4D97-AF65-F5344CB8AC3E}">
        <p14:creationId xmlns:p14="http://schemas.microsoft.com/office/powerpoint/2010/main" val="1571996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bwMode="auto">
          <a:xfrm>
            <a:off x="344557" y="182973"/>
            <a:ext cx="5098981" cy="573383"/>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0" lang="cs-CZ" altLang="cs-CZ" sz="3600" b="1" i="0" u="none" strike="noStrike" kern="1200" cap="none" spc="0" normalizeH="0" baseline="0" noProof="0" dirty="0">
                <a:ln>
                  <a:noFill/>
                </a:ln>
                <a:solidFill>
                  <a:srgbClr val="FFFFFF"/>
                </a:solidFill>
                <a:effectLst/>
                <a:uLnTx/>
                <a:uFillTx/>
                <a:latin typeface="Calibri" pitchFamily="34" charset="0"/>
                <a:ea typeface="+mj-ea"/>
                <a:cs typeface="+mj-cs"/>
              </a:rPr>
              <a:t>ADVERSE EFFECTS</a:t>
            </a:r>
            <a:endParaRPr kumimoji="0" lang="cs-CZ" altLang="cs-CZ" sz="2800" b="1" i="0" u="none" strike="noStrike" kern="1200" cap="none" spc="0" normalizeH="0" baseline="0" noProof="0" dirty="0">
              <a:ln>
                <a:noFill/>
              </a:ln>
              <a:solidFill>
                <a:srgbClr val="FFFFFF"/>
              </a:solidFill>
              <a:effectLst/>
              <a:uLnTx/>
              <a:uFillTx/>
              <a:latin typeface="Calibri" pitchFamily="34" charset="0"/>
              <a:ea typeface="+mj-ea"/>
              <a:cs typeface="+mj-cs"/>
            </a:endParaRPr>
          </a:p>
        </p:txBody>
      </p:sp>
      <p:sp>
        <p:nvSpPr>
          <p:cNvPr id="5" name="TextovéPole 4">
            <a:extLst>
              <a:ext uri="{FF2B5EF4-FFF2-40B4-BE49-F238E27FC236}">
                <a16:creationId xmlns:a16="http://schemas.microsoft.com/office/drawing/2014/main" id="{D785A779-078D-48AC-A348-BC2465C3131B}"/>
              </a:ext>
            </a:extLst>
          </p:cNvPr>
          <p:cNvSpPr txBox="1"/>
          <p:nvPr/>
        </p:nvSpPr>
        <p:spPr>
          <a:xfrm>
            <a:off x="427683" y="756356"/>
            <a:ext cx="853933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sng"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mn-cs"/>
              </a:rPr>
              <a:t>Non-</a:t>
            </a:r>
            <a:r>
              <a:rPr kumimoji="0" lang="cs-CZ" sz="2800" b="1" i="0" u="sng"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mn-cs"/>
              </a:rPr>
              <a:t>selective</a:t>
            </a:r>
            <a:r>
              <a:rPr kumimoji="0" lang="cs-CZ" sz="2800" b="1" i="0" u="sng"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mn-cs"/>
              </a:rPr>
              <a:t> BB </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through</a:t>
            </a:r>
            <a:r>
              <a:rPr kumimoji="0" lang="cs-CZ" sz="2400" b="0" i="0" u="none" strike="noStrike" kern="1200" cap="none" spc="0" normalizeH="0" noProof="0" dirty="0">
                <a:ln>
                  <a:noFill/>
                </a:ln>
                <a:solidFill>
                  <a:srgbClr val="FFFFFF"/>
                </a:solidFill>
                <a:effectLst/>
                <a:uLnTx/>
                <a:uFillTx/>
                <a:latin typeface="Calibri" panose="020F0502020204030204" pitchFamily="34" charset="0"/>
                <a:ea typeface="+mn-ea"/>
                <a:cs typeface="+mn-cs"/>
              </a:rPr>
              <a:t> </a:t>
            </a:r>
            <a:r>
              <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β</a:t>
            </a:r>
            <a:r>
              <a:rPr kumimoji="0" lang="cs-CZ" sz="2400" b="0" i="0" u="none" strike="noStrike" kern="1200" cap="none" spc="0" normalizeH="0" baseline="-25000" noProof="0" dirty="0">
                <a:ln>
                  <a:noFill/>
                </a:ln>
                <a:solidFill>
                  <a:srgbClr val="FFFFFF"/>
                </a:solidFill>
                <a:effectLst/>
                <a:uLnTx/>
                <a:uFillTx/>
                <a:latin typeface="Calibri" panose="020F0502020204030204" pitchFamily="34" charset="0"/>
                <a:ea typeface="+mn-ea"/>
                <a:cs typeface="+mn-cs"/>
              </a:rPr>
              <a:t>2</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-rcp).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BRONCONSTRICTION</a:t>
            </a:r>
            <a:r>
              <a:rPr kumimoji="0" 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sym typeface="Wingdings" panose="05000000000000000000" pitchFamily="2" charset="2"/>
              </a:rPr>
              <a:t> </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sym typeface="Wingdings" panose="05000000000000000000" pitchFamily="2" charset="2"/>
              </a:rPr>
              <a:t>relative</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sym typeface="Wingdings" panose="05000000000000000000" pitchFamily="2" charset="2"/>
              </a:rPr>
              <a:t> KI: </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pacients</a:t>
            </a:r>
            <a:r>
              <a:rPr kumimoji="0" lang="cs-CZ" sz="2400" b="0" i="0" u="none" strike="noStrike" kern="1200" cap="none" spc="0" normalizeH="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1200" cap="none" spc="0" normalizeH="0" noProof="0" dirty="0" err="1">
                <a:ln>
                  <a:noFill/>
                </a:ln>
                <a:solidFill>
                  <a:srgbClr val="FFFF00"/>
                </a:solidFill>
                <a:effectLst/>
                <a:uLnTx/>
                <a:uFillTx/>
                <a:latin typeface="Calibri" panose="020F0502020204030204" pitchFamily="34" charset="0"/>
                <a:ea typeface="+mn-ea"/>
                <a:cs typeface="+mn-cs"/>
              </a:rPr>
              <a:t>with</a:t>
            </a:r>
            <a:r>
              <a:rPr kumimoji="0" lang="cs-CZ" sz="2400" b="0" i="0" u="none" strike="noStrike" kern="1200" cap="none" spc="0" normalizeH="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AB/CHOPN  </a:t>
            </a:r>
            <a:r>
              <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t>
            </a:r>
            <a:r>
              <a:rPr lang="cs-CZ" sz="2200" dirty="0">
                <a:solidFill>
                  <a:srgbClr val="FFFFFF"/>
                </a:solidFill>
                <a:latin typeface="Calibri" panose="020F0502020204030204" pitchFamily="34" charset="0"/>
              </a:rPr>
              <a:t>c</a:t>
            </a:r>
            <a:r>
              <a:rPr kumimoji="0" lang="cs-CZ" sz="2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mn-cs"/>
              </a:rPr>
              <a:t>ardioselective</a:t>
            </a:r>
            <a:r>
              <a:rPr kumimoji="0" lang="cs-CZ" sz="2200" b="0" i="0" u="none" strike="noStrike" kern="1200" cap="none" spc="0" normalizeH="0" noProof="0" dirty="0">
                <a:ln>
                  <a:noFill/>
                </a:ln>
                <a:solidFill>
                  <a:srgbClr val="FFFFFF"/>
                </a:solidFill>
                <a:effectLst/>
                <a:uLnTx/>
                <a:uFillTx/>
                <a:latin typeface="Calibri" panose="020F0502020204030204" pitchFamily="34" charset="0"/>
                <a:ea typeface="+mn-ea"/>
                <a:cs typeface="+mn-cs"/>
              </a:rPr>
              <a:t> </a:t>
            </a:r>
            <a:r>
              <a:rPr kumimoji="0" lang="cs-CZ" sz="2200" b="0" i="0" u="none" strike="noStrike" kern="1200" cap="none" spc="0" normalizeH="0" noProof="0" dirty="0" err="1">
                <a:ln>
                  <a:noFill/>
                </a:ln>
                <a:solidFill>
                  <a:srgbClr val="FFFFFF"/>
                </a:solidFill>
                <a:effectLst/>
                <a:uLnTx/>
                <a:uFillTx/>
                <a:latin typeface="Calibri" panose="020F0502020204030204" pitchFamily="34" charset="0"/>
                <a:ea typeface="+mn-ea"/>
                <a:cs typeface="+mn-cs"/>
              </a:rPr>
              <a:t>nebivolol</a:t>
            </a:r>
            <a:r>
              <a:rPr lang="cs-CZ" sz="2200" dirty="0">
                <a:solidFill>
                  <a:srgbClr val="FFFFFF"/>
                </a:solidFill>
                <a:latin typeface="Calibri" panose="020F0502020204030204" pitchFamily="34" charset="0"/>
              </a:rPr>
              <a:t>)</a:t>
            </a:r>
            <a:endPar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COLD EXTREMITIES</a:t>
            </a:r>
            <a:endPar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ERECTILE</a:t>
            </a:r>
            <a:r>
              <a:rPr kumimoji="0" lang="cs-CZ" sz="2800" b="1" i="0" u="none" strike="noStrike" kern="1200" cap="none" spc="0" normalizeH="0" noProof="0" dirty="0">
                <a:ln>
                  <a:noFill/>
                </a:ln>
                <a:solidFill>
                  <a:srgbClr val="FFFF00"/>
                </a:solidFill>
                <a:effectLst/>
                <a:uLnTx/>
                <a:uFillTx/>
                <a:latin typeface="Calibri" panose="020F0502020204030204" pitchFamily="34" charset="0"/>
                <a:ea typeface="+mn-ea"/>
                <a:cs typeface="+mn-cs"/>
              </a:rPr>
              <a:t> DYSFUNCTION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cs-CZ" sz="2800" b="1" baseline="0" dirty="0">
                <a:solidFill>
                  <a:srgbClr val="FFFF00"/>
                </a:solidFill>
                <a:latin typeface="Calibri" panose="020F0502020204030204" pitchFamily="34" charset="0"/>
              </a:rPr>
              <a:t>HYPOGLYCAEMIA</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noProof="0" dirty="0">
                <a:ln>
                  <a:noFill/>
                </a:ln>
                <a:solidFill>
                  <a:srgbClr val="FFFF00"/>
                </a:solidFill>
                <a:effectLst/>
                <a:uLnTx/>
                <a:uFillTx/>
                <a:latin typeface="Calibri" panose="020F0502020204030204" pitchFamily="34" charset="0"/>
                <a:ea typeface="+mn-ea"/>
                <a:cs typeface="+mn-cs"/>
              </a:rPr>
              <a:t>FATIGUE, INSOMNIA</a:t>
            </a:r>
          </a:p>
        </p:txBody>
      </p:sp>
      <p:sp>
        <p:nvSpPr>
          <p:cNvPr id="9" name="TextovéPole 8">
            <a:extLst>
              <a:ext uri="{FF2B5EF4-FFF2-40B4-BE49-F238E27FC236}">
                <a16:creationId xmlns:a16="http://schemas.microsoft.com/office/drawing/2014/main" id="{698FA714-45B1-4AC2-9B59-1DC9F132F6A5}"/>
              </a:ext>
            </a:extLst>
          </p:cNvPr>
          <p:cNvSpPr txBox="1"/>
          <p:nvPr/>
        </p:nvSpPr>
        <p:spPr>
          <a:xfrm>
            <a:off x="427683" y="4172676"/>
            <a:ext cx="8051300" cy="163121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CARDIOVASCULAR</a:t>
            </a:r>
            <a:endParaRPr kumimoji="0" lang="cs-CZ"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342900" marR="0" lvl="0" indent="100013" algn="l" defTabSz="62388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hypotension</a:t>
            </a:r>
            <a:endPar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342900" marR="0" lvl="0" indent="17463" algn="l" defTabSz="720725" rtl="0" eaLnBrk="1" fontAlgn="auto" latinLnBrk="0" hangingPunct="1">
              <a:lnSpc>
                <a:spcPct val="100000"/>
              </a:lnSpc>
              <a:spcBef>
                <a:spcPts val="0"/>
              </a:spcBef>
              <a:spcAft>
                <a:spcPts val="0"/>
              </a:spcAft>
              <a:buClrTx/>
              <a:buSzTx/>
              <a:buFont typeface="Wingdings" panose="05000000000000000000" pitchFamily="2" charset="2"/>
              <a:buChar char="ü"/>
              <a:tabLst>
                <a:tab pos="442913" algn="l"/>
              </a:tabLst>
              <a:defRPr/>
            </a:pP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bradykardia</a:t>
            </a:r>
            <a:endPar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a:p>
            <a:pPr marL="342900" marR="0" lvl="0" indent="17463" algn="l" defTabSz="720725" rtl="0" eaLnBrk="1" fontAlgn="auto" latinLnBrk="0" hangingPunct="1">
              <a:lnSpc>
                <a:spcPct val="100000"/>
              </a:lnSpc>
              <a:spcBef>
                <a:spcPts val="0"/>
              </a:spcBef>
              <a:spcAft>
                <a:spcPts val="0"/>
              </a:spcAft>
              <a:buClrTx/>
              <a:buSzTx/>
              <a:buFont typeface="Wingdings" panose="05000000000000000000" pitchFamily="2" charset="2"/>
              <a:buChar char="ü"/>
              <a:tabLst>
                <a:tab pos="442913" algn="l"/>
              </a:tabLst>
              <a:defRPr/>
            </a:pP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AV-</a:t>
            </a:r>
            <a:r>
              <a:rPr kumimoji="0" lang="cs-CZ" sz="2400" b="0" i="0" u="none" strike="noStrike" kern="1200" cap="none" spc="0" normalizeH="0" baseline="0" noProof="0" dirty="0" err="1">
                <a:ln>
                  <a:noFill/>
                </a:ln>
                <a:solidFill>
                  <a:srgbClr val="FFFF00"/>
                </a:solidFill>
                <a:effectLst/>
                <a:uLnTx/>
                <a:uFillTx/>
                <a:latin typeface="Calibri" panose="020F0502020204030204" pitchFamily="34" charset="0"/>
                <a:ea typeface="+mn-ea"/>
                <a:cs typeface="+mn-cs"/>
              </a:rPr>
              <a:t>blocades</a:t>
            </a:r>
            <a:r>
              <a:rPr kumimoji="0" lang="cs-CZ"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endParaRPr kumimoji="0" lang="cs-CZ"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custDataLst>
      <p:tags r:id="rId1"/>
    </p:custDataLst>
    <p:extLst>
      <p:ext uri="{BB962C8B-B14F-4D97-AF65-F5344CB8AC3E}">
        <p14:creationId xmlns:p14="http://schemas.microsoft.com/office/powerpoint/2010/main" val="34244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bwMode="auto">
          <a:xfrm>
            <a:off x="442836" y="284710"/>
            <a:ext cx="5093582" cy="763685"/>
          </a:xfrm>
          <a:prstGeom prst="rect">
            <a:avLst/>
          </a:prstGeom>
          <a:solidFill>
            <a:schemeClr val="accent3">
              <a:lumMod val="25000"/>
            </a:schemeClr>
          </a:solidFill>
          <a:ln>
            <a:solidFill>
              <a:schemeClr val="tx1"/>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0" lang="cs-CZ" altLang="cs-CZ"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j-ea"/>
                <a:cs typeface="+mj-cs"/>
              </a:rPr>
              <a:t>CONTRAINDICATION  </a:t>
            </a:r>
          </a:p>
        </p:txBody>
      </p:sp>
      <p:sp>
        <p:nvSpPr>
          <p:cNvPr id="3" name="Obdélník 2"/>
          <p:cNvSpPr/>
          <p:nvPr/>
        </p:nvSpPr>
        <p:spPr>
          <a:xfrm>
            <a:off x="349956" y="1109749"/>
            <a:ext cx="8302905" cy="181588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Hearth</a:t>
            </a: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failure</a:t>
            </a: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4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r>
              <a:rPr kumimoji="0" lang="cs-CZ" sz="2400" i="0" u="none" strike="noStrike" kern="1200" cap="none" spc="0" normalizeH="0" baseline="0" noProof="0" dirty="0" err="1">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exception</a:t>
            </a:r>
            <a:r>
              <a:rPr kumimoji="0" lang="cs-CZ" sz="24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400" i="0" u="none" strike="noStrike" kern="1200" cap="none" spc="0" normalizeH="0" baseline="0" noProof="0" dirty="0" err="1">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well-compenated</a:t>
            </a:r>
            <a:r>
              <a:rPr kumimoji="0" lang="cs-CZ" sz="24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HF, </a:t>
            </a:r>
            <a:r>
              <a:rPr kumimoji="0" lang="cs-CZ" sz="2400" i="0" u="none" strike="noStrike" kern="1200" cap="none" spc="0" normalizeH="0" baseline="0" noProof="0" dirty="0" err="1">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low</a:t>
            </a:r>
            <a:r>
              <a:rPr kumimoji="0" lang="cs-CZ" sz="24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400" i="0" u="none" strike="noStrike" kern="1200" cap="none" spc="0" normalizeH="0" baseline="0" noProof="0" dirty="0" err="1">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doses</a:t>
            </a:r>
            <a:r>
              <a:rPr kumimoji="0" lang="cs-CZ" sz="24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SA a AV </a:t>
            </a: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blocades</a:t>
            </a: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(II. and III. </a:t>
            </a:r>
            <a:r>
              <a:rPr lang="cs-CZ" sz="280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grades</a:t>
            </a:r>
            <a:r>
              <a:rPr kumimoji="0" lang="cs-CZ"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Hypotension</a:t>
            </a:r>
            <a:endPar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Bradycardia</a:t>
            </a:r>
            <a:r>
              <a:rPr kumimoji="0" lang="cs-CZ"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(&lt;50 </a:t>
            </a:r>
            <a:r>
              <a:rPr lang="cs-CZ" sz="240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beats</a:t>
            </a:r>
            <a:r>
              <a:rPr kumimoji="0" lang="cs-CZ"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/min) </a:t>
            </a:r>
            <a:endParaRPr kumimoji="0" lang="cs-CZ"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nvGrpSpPr>
          <p:cNvPr id="7" name="Skupina 6"/>
          <p:cNvGrpSpPr/>
          <p:nvPr/>
        </p:nvGrpSpPr>
        <p:grpSpPr>
          <a:xfrm>
            <a:off x="442836" y="3091303"/>
            <a:ext cx="5279538" cy="2859371"/>
            <a:chOff x="526301" y="4408916"/>
            <a:chExt cx="4870973" cy="2859371"/>
          </a:xfrm>
        </p:grpSpPr>
        <p:sp>
          <p:nvSpPr>
            <p:cNvPr id="4" name="Nadpis 1">
              <a:extLst>
                <a:ext uri="{FF2B5EF4-FFF2-40B4-BE49-F238E27FC236}">
                  <a16:creationId xmlns:a16="http://schemas.microsoft.com/office/drawing/2014/main" id="{F922F01C-81E6-4B44-98A9-50D12F382BE3}"/>
                </a:ext>
              </a:extLst>
            </p:cNvPr>
            <p:cNvSpPr txBox="1">
              <a:spLocks/>
            </p:cNvSpPr>
            <p:nvPr/>
          </p:nvSpPr>
          <p:spPr bwMode="auto">
            <a:xfrm>
              <a:off x="526301" y="4408916"/>
              <a:ext cx="4870973" cy="763685"/>
            </a:xfrm>
            <a:prstGeom prst="rect">
              <a:avLst/>
            </a:prstGeom>
            <a:no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r>
                <a:rPr kumimoji="0" lang="cs-CZ" altLang="cs-CZ"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j-ea"/>
                  <a:cs typeface="+mj-cs"/>
                </a:rPr>
                <a:t>RELATIVE CONTRAINDICATION</a:t>
              </a:r>
            </a:p>
          </p:txBody>
        </p:sp>
        <p:sp>
          <p:nvSpPr>
            <p:cNvPr id="5" name="Obdélník 4">
              <a:extLst>
                <a:ext uri="{FF2B5EF4-FFF2-40B4-BE49-F238E27FC236}">
                  <a16:creationId xmlns:a16="http://schemas.microsoft.com/office/drawing/2014/main" id="{3D3506C3-D7F9-4BFA-BCE3-74179581D2D6}"/>
                </a:ext>
              </a:extLst>
            </p:cNvPr>
            <p:cNvSpPr/>
            <p:nvPr/>
          </p:nvSpPr>
          <p:spPr>
            <a:xfrm>
              <a:off x="631232" y="5021518"/>
              <a:ext cx="4500571" cy="224676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Astma </a:t>
              </a: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bronchiale</a:t>
              </a: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COPD</a:t>
              </a:r>
              <a:endParaRPr kumimoji="0" lang="cs-CZ" sz="28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Diabetes </a:t>
              </a: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mellitus</a:t>
              </a: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Depression</a:t>
              </a:r>
              <a:endPar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
                  <a:srgbClr val="00FFFF"/>
                </a:buClr>
                <a:buSzPct val="100000"/>
                <a:buFont typeface="Wingdings" panose="05000000000000000000" pitchFamily="2" charset="2"/>
                <a:buChar char="§"/>
                <a:tabLst/>
                <a:defRPr/>
              </a:pP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Erectile</a:t>
              </a:r>
              <a:r>
                <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dysfunction</a:t>
              </a:r>
              <a:endParaRPr kumimoji="0" lang="cs-CZ" sz="28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spTree>
    <p:custDataLst>
      <p:tags r:id="rId1"/>
    </p:custDataLst>
    <p:extLst>
      <p:ext uri="{BB962C8B-B14F-4D97-AF65-F5344CB8AC3E}">
        <p14:creationId xmlns:p14="http://schemas.microsoft.com/office/powerpoint/2010/main" val="3565243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auto">
          <a:xfrm>
            <a:off x="2991481" y="2529511"/>
            <a:ext cx="2633465" cy="1154160"/>
          </a:xfrm>
          <a:prstGeom prst="rect">
            <a:avLst/>
          </a:prstGeom>
          <a:solidFill>
            <a:schemeClr val="accent3">
              <a:lumMod val="25000"/>
            </a:schemeClr>
          </a:solidFill>
          <a:ln>
            <a:solidFill>
              <a:srgbClr val="FFFF00"/>
            </a:solid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pPr marL="571500" lvl="0" indent="-571500">
              <a:buClr>
                <a:srgbClr val="FFFF00"/>
              </a:buClr>
              <a:buFont typeface="Wingdings" panose="05000000000000000000" pitchFamily="2" charset="2"/>
              <a:buChar char="v"/>
            </a:pPr>
            <a:r>
              <a:rPr lang="cs-CZ" altLang="cs-CZ" sz="4000" b="1" dirty="0" err="1">
                <a:solidFill>
                  <a:srgbClr val="FFFF00"/>
                </a:solidFill>
                <a:latin typeface="Calibri" pitchFamily="34" charset="0"/>
              </a:rPr>
              <a:t>Bradines</a:t>
            </a:r>
            <a:endParaRPr lang="cs-CZ" altLang="cs-CZ" sz="4000" b="1" dirty="0">
              <a:solidFill>
                <a:srgbClr val="FFFF00"/>
              </a:solidFill>
              <a:latin typeface="Calibri" pitchFamily="34" charset="0"/>
            </a:endParaRPr>
          </a:p>
        </p:txBody>
      </p:sp>
    </p:spTree>
    <p:custDataLst>
      <p:tags r:id="rId1"/>
    </p:custDataLst>
    <p:extLst>
      <p:ext uri="{BB962C8B-B14F-4D97-AF65-F5344CB8AC3E}">
        <p14:creationId xmlns:p14="http://schemas.microsoft.com/office/powerpoint/2010/main" val="825206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20497" y="263863"/>
            <a:ext cx="8488519" cy="5755422"/>
          </a:xfrm>
          <a:prstGeom prst="rect">
            <a:avLst/>
          </a:prstGeom>
          <a:noFill/>
        </p:spPr>
        <p:txBody>
          <a:bodyPr wrap="square" rtlCol="0">
            <a:spAutoFit/>
          </a:bodyPr>
          <a:lstStyle/>
          <a:p>
            <a:r>
              <a:rPr lang="cs-CZ" sz="2800" b="1" u="sng" dirty="0">
                <a:solidFill>
                  <a:schemeClr val="accent1"/>
                </a:solidFill>
                <a:latin typeface="Calibri" panose="020F0502020204030204" pitchFamily="34" charset="0"/>
                <a:cs typeface="Calibri" panose="020F0502020204030204" pitchFamily="34" charset="0"/>
              </a:rPr>
              <a:t>MECHANISM OF ACTION</a:t>
            </a:r>
          </a:p>
          <a:p>
            <a:r>
              <a:rPr lang="cs-CZ" sz="2400" dirty="0" err="1">
                <a:latin typeface="Calibri" panose="020F0502020204030204" pitchFamily="34" charset="0"/>
                <a:cs typeface="Calibri" panose="020F0502020204030204" pitchFamily="34" charset="0"/>
              </a:rPr>
              <a:t>Selective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inhibition</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the</a:t>
            </a:r>
            <a:r>
              <a:rPr lang="cs-CZ" sz="2400" dirty="0">
                <a:latin typeface="Calibri" panose="020F0502020204030204" pitchFamily="34" charset="0"/>
                <a:cs typeface="Calibri" panose="020F0502020204030204" pitchFamily="34" charset="0"/>
              </a:rPr>
              <a:t> pacemaker </a:t>
            </a:r>
            <a:r>
              <a:rPr lang="cs-CZ" sz="2800" b="1" u="sng" dirty="0" err="1">
                <a:solidFill>
                  <a:srgbClr val="FFFF00"/>
                </a:solidFill>
                <a:latin typeface="Calibri" panose="020F0502020204030204" pitchFamily="34" charset="0"/>
                <a:cs typeface="Calibri" panose="020F0502020204030204" pitchFamily="34" charset="0"/>
              </a:rPr>
              <a:t>I</a:t>
            </a:r>
            <a:r>
              <a:rPr lang="cs-CZ" sz="2800" b="1" u="sng" baseline="-25000" dirty="0" err="1">
                <a:solidFill>
                  <a:srgbClr val="FFFF00"/>
                </a:solidFill>
                <a:latin typeface="Calibri" panose="020F0502020204030204" pitchFamily="34" charset="0"/>
                <a:cs typeface="Calibri" panose="020F0502020204030204" pitchFamily="34" charset="0"/>
              </a:rPr>
              <a:t>f</a:t>
            </a:r>
            <a:r>
              <a:rPr lang="cs-CZ" sz="2800" b="1" u="sng" baseline="-25000" dirty="0">
                <a:solidFill>
                  <a:srgbClr val="FFFF00"/>
                </a:solidFill>
                <a:latin typeface="Calibri" panose="020F0502020204030204" pitchFamily="34" charset="0"/>
                <a:cs typeface="Calibri" panose="020F0502020204030204" pitchFamily="34" charset="0"/>
              </a:rPr>
              <a:t> </a:t>
            </a:r>
            <a:r>
              <a:rPr lang="cs-CZ" sz="2800" b="1" u="sng" dirty="0">
                <a:solidFill>
                  <a:srgbClr val="FFFF00"/>
                </a:solidFill>
                <a:latin typeface="Calibri" panose="020F0502020204030204" pitchFamily="34" charset="0"/>
                <a:cs typeface="Calibri" panose="020F0502020204030204" pitchFamily="34" charset="0"/>
              </a:rPr>
              <a:t> in SA node </a:t>
            </a:r>
            <a:r>
              <a:rPr lang="cs-CZ" sz="2400" dirty="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sym typeface="Wingdings" panose="05000000000000000000" pitchFamily="2" charset="2"/>
              </a:rPr>
              <a:t> </a:t>
            </a:r>
            <a:r>
              <a:rPr lang="cs-CZ" sz="2400" dirty="0" err="1">
                <a:latin typeface="Calibri" panose="020F0502020204030204" pitchFamily="34" charset="0"/>
                <a:cs typeface="Calibri" panose="020F0502020204030204" pitchFamily="34" charset="0"/>
              </a:rPr>
              <a:t>slowing</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the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heart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rate</a:t>
            </a:r>
            <a:r>
              <a:rPr lang="cs-CZ" sz="2400" dirty="0">
                <a:latin typeface="Calibri" panose="020F0502020204030204" pitchFamily="34" charset="0"/>
                <a:cs typeface="Calibri" panose="020F0502020204030204" pitchFamily="34" charset="0"/>
              </a:rPr>
              <a:t> </a:t>
            </a:r>
            <a:r>
              <a:rPr lang="cs-CZ" sz="2400" dirty="0">
                <a:latin typeface="Calibri" panose="020F0502020204030204" pitchFamily="34" charset="0"/>
                <a:cs typeface="Calibri" panose="020F0502020204030204" pitchFamily="34" charset="0"/>
                <a:sym typeface="Wingdings" panose="05000000000000000000" pitchFamily="2" charset="2"/>
              </a:rPr>
              <a:t></a:t>
            </a:r>
            <a:r>
              <a:rPr lang="cs-CZ" sz="2400" dirty="0">
                <a:latin typeface="Calibri" panose="020F0502020204030204" pitchFamily="34" charset="0"/>
                <a:cs typeface="Calibri" panose="020F0502020204030204" pitchFamily="34" charset="0"/>
              </a:rPr>
              <a:t> </a:t>
            </a:r>
            <a:r>
              <a:rPr lang="en-US" sz="2400" dirty="0"/>
              <a:t>allowing more time for blood to flow to the myocardium</a:t>
            </a:r>
            <a:r>
              <a:rPr lang="cs-CZ" sz="2400" dirty="0"/>
              <a:t> (</a:t>
            </a:r>
            <a:r>
              <a:rPr lang="cs-CZ" sz="2400" dirty="0" err="1"/>
              <a:t>only</a:t>
            </a:r>
            <a:r>
              <a:rPr lang="cs-CZ" sz="2400" dirty="0"/>
              <a:t> negative </a:t>
            </a:r>
            <a:r>
              <a:rPr lang="cs-CZ" sz="2400" dirty="0" err="1"/>
              <a:t>chronotropic</a:t>
            </a:r>
            <a:r>
              <a:rPr lang="cs-CZ" sz="2400" dirty="0"/>
              <a:t> </a:t>
            </a:r>
            <a:r>
              <a:rPr lang="cs-CZ" sz="2400" dirty="0" err="1"/>
              <a:t>effect</a:t>
            </a:r>
            <a:r>
              <a:rPr lang="cs-CZ" sz="2400" dirty="0"/>
              <a:t>)</a:t>
            </a:r>
          </a:p>
          <a:p>
            <a:endParaRPr lang="cs-CZ" dirty="0">
              <a:latin typeface="Calibri" panose="020F0502020204030204" pitchFamily="34" charset="0"/>
              <a:cs typeface="Calibri" panose="020F0502020204030204" pitchFamily="34" charset="0"/>
            </a:endParaRPr>
          </a:p>
          <a:p>
            <a:r>
              <a:rPr lang="cs-CZ" sz="2800" b="1" u="sng" dirty="0">
                <a:solidFill>
                  <a:schemeClr val="accent1"/>
                </a:solidFill>
                <a:latin typeface="Calibri" panose="020F0502020204030204" pitchFamily="34" charset="0"/>
                <a:cs typeface="Calibri" panose="020F0502020204030204" pitchFamily="34" charset="0"/>
              </a:rPr>
              <a:t>DRUG</a:t>
            </a:r>
          </a:p>
          <a:p>
            <a:r>
              <a:rPr lang="cs-CZ" sz="2800" b="1" dirty="0">
                <a:latin typeface="Calibri" panose="020F0502020204030204" pitchFamily="34" charset="0"/>
                <a:cs typeface="Calibri" panose="020F0502020204030204" pitchFamily="34" charset="0"/>
              </a:rPr>
              <a:t>IVABRADIN</a:t>
            </a:r>
          </a:p>
          <a:p>
            <a:endParaRPr lang="cs-CZ" b="1" u="sng" dirty="0">
              <a:solidFill>
                <a:schemeClr val="accent1"/>
              </a:solidFill>
              <a:latin typeface="Calibri" panose="020F0502020204030204" pitchFamily="34" charset="0"/>
              <a:cs typeface="Calibri" panose="020F0502020204030204" pitchFamily="34" charset="0"/>
            </a:endParaRPr>
          </a:p>
          <a:p>
            <a:r>
              <a:rPr lang="cs-CZ" sz="2800" b="1" u="sng" dirty="0">
                <a:solidFill>
                  <a:schemeClr val="accent1"/>
                </a:solidFill>
                <a:latin typeface="Calibri" panose="020F0502020204030204" pitchFamily="34" charset="0"/>
                <a:cs typeface="Calibri" panose="020F0502020204030204" pitchFamily="34" charset="0"/>
              </a:rPr>
              <a:t>INDICATION</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Symptomatic treatment </a:t>
            </a:r>
            <a:r>
              <a:rPr lang="cs-CZ" sz="2400" dirty="0" err="1">
                <a:latin typeface="Calibri" panose="020F0502020204030204" pitchFamily="34" charset="0"/>
                <a:cs typeface="Calibri" panose="020F0502020204030204" pitchFamily="34" charset="0"/>
              </a:rPr>
              <a:t>of</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myocardial</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ischaemia</a:t>
            </a:r>
            <a:r>
              <a:rPr lang="cs-CZ" sz="2400" dirty="0">
                <a:latin typeface="Calibri" panose="020F0502020204030204" pitchFamily="34" charset="0"/>
                <a:cs typeface="Calibri" panose="020F0502020204030204" pitchFamily="34" charset="0"/>
              </a:rPr>
              <a:t> in </a:t>
            </a:r>
            <a:r>
              <a:rPr lang="cs-CZ" sz="2400" dirty="0" err="1">
                <a:latin typeface="Calibri" panose="020F0502020204030204" pitchFamily="34" charset="0"/>
                <a:cs typeface="Calibri" panose="020F0502020204030204" pitchFamily="34" charset="0"/>
              </a:rPr>
              <a:t>patients</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with</a:t>
            </a:r>
            <a:r>
              <a:rPr lang="cs-CZ" sz="2400" dirty="0">
                <a:latin typeface="Calibri" panose="020F0502020204030204" pitchFamily="34" charset="0"/>
                <a:cs typeface="Calibri" panose="020F0502020204030204" pitchFamily="34" charset="0"/>
              </a:rPr>
              <a:t> AP / </a:t>
            </a:r>
            <a:r>
              <a:rPr lang="cs-CZ" sz="2400" dirty="0" err="1">
                <a:latin typeface="Calibri" panose="020F0502020204030204" pitchFamily="34" charset="0"/>
                <a:cs typeface="Calibri" panose="020F0502020204030204" pitchFamily="34" charset="0"/>
              </a:rPr>
              <a:t>chronic</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heart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failure</a:t>
            </a:r>
            <a:r>
              <a:rPr lang="cs-CZ" sz="2400" dirty="0">
                <a:latin typeface="Calibri" panose="020F0502020204030204" pitchFamily="34" charset="0"/>
                <a:cs typeface="Calibri" panose="020F0502020204030204" pitchFamily="34" charset="0"/>
              </a:rPr>
              <a:t> NYHA II-IV</a:t>
            </a:r>
          </a:p>
          <a:p>
            <a:pPr marL="800100" lvl="1"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in adults unable to tolerate or with a contra-indication to the use of beta-blockers  or in combination with beta-blockers in patients inadequately controlled with an optimal beta-blocker</a:t>
            </a:r>
            <a:endParaRPr lang="cs-CZ" sz="2200" dirty="0">
              <a:latin typeface="Calibri" panose="020F0502020204030204" pitchFamily="34" charset="0"/>
              <a:cs typeface="Calibri" panose="020F0502020204030204" pitchFamily="34" charset="0"/>
            </a:endParaRPr>
          </a:p>
        </p:txBody>
      </p:sp>
      <p:cxnSp>
        <p:nvCxnSpPr>
          <p:cNvPr id="7" name="Přímá spojnice 6"/>
          <p:cNvCxnSpPr/>
          <p:nvPr/>
        </p:nvCxnSpPr>
        <p:spPr bwMode="auto">
          <a:xfrm>
            <a:off x="443207" y="6012455"/>
            <a:ext cx="8488519" cy="12879"/>
          </a:xfrm>
          <a:prstGeom prst="line">
            <a:avLst/>
          </a:prstGeom>
          <a:noFill/>
          <a:ln w="952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861650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t="12107" b="6445"/>
          <a:stretch/>
        </p:blipFill>
        <p:spPr>
          <a:xfrm>
            <a:off x="485612" y="736270"/>
            <a:ext cx="7745730" cy="5047013"/>
          </a:xfrm>
          <a:prstGeom prst="rect">
            <a:avLst/>
          </a:prstGeom>
        </p:spPr>
      </p:pic>
      <p:sp>
        <p:nvSpPr>
          <p:cNvPr id="3" name="Ovál 2"/>
          <p:cNvSpPr/>
          <p:nvPr/>
        </p:nvSpPr>
        <p:spPr bwMode="auto">
          <a:xfrm>
            <a:off x="3301340" y="2731325"/>
            <a:ext cx="510639" cy="528451"/>
          </a:xfrm>
          <a:prstGeom prst="ellipse">
            <a:avLst/>
          </a:prstGeom>
          <a:no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s-CZ" sz="3200" b="1" i="0" u="none" strike="noStrike" cap="none" normalizeH="0" baseline="0">
              <a:ln>
                <a:noFill/>
              </a:ln>
              <a:solidFill>
                <a:srgbClr val="00FF00"/>
              </a:solidFill>
              <a:effectLst>
                <a:outerShdw blurRad="38100" dist="38100" dir="2700000" algn="tl">
                  <a:srgbClr val="000000">
                    <a:alpha val="43137"/>
                  </a:srgbClr>
                </a:outerShdw>
              </a:effectLst>
              <a:latin typeface="Arial" charset="0"/>
            </a:endParaRPr>
          </a:p>
        </p:txBody>
      </p:sp>
    </p:spTree>
    <p:custDataLst>
      <p:tags r:id="rId1"/>
    </p:custDataLst>
    <p:extLst>
      <p:ext uri="{BB962C8B-B14F-4D97-AF65-F5344CB8AC3E}">
        <p14:creationId xmlns:p14="http://schemas.microsoft.com/office/powerpoint/2010/main" val="162809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685804" y="200314"/>
            <a:ext cx="4957760" cy="523220"/>
          </a:xfrm>
          <a:prstGeom prst="rect">
            <a:avLst/>
          </a:prstGeom>
          <a:solidFill>
            <a:schemeClr val="accent3">
              <a:lumMod val="1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Vasodilatation</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p>
        </p:txBody>
      </p:sp>
      <p:sp>
        <p:nvSpPr>
          <p:cNvPr id="8" name="TextovéPole 7"/>
          <p:cNvSpPr txBox="1"/>
          <p:nvPr/>
        </p:nvSpPr>
        <p:spPr>
          <a:xfrm>
            <a:off x="1071566" y="764176"/>
            <a:ext cx="618648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channel</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blockers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(CCB)</a:t>
            </a:r>
          </a:p>
          <a:p>
            <a:pPr lvl="0">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Activation</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of</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lang="cs-CZ" sz="2400" dirty="0">
                <a:solidFill>
                  <a:srgbClr val="FFFFFF"/>
                </a:solidFill>
                <a:latin typeface="Calibri" panose="020F0502020204030204" pitchFamily="34" charset="0"/>
                <a:cs typeface="Calibri" panose="020F0502020204030204" pitchFamily="34" charset="0"/>
              </a:rPr>
              <a:t>p</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ottasium-channel</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lang="cs-CZ"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A-K</a:t>
            </a:r>
            <a:r>
              <a:rPr lang="cs-CZ" sz="2400"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anose="05000000000000000000" pitchFamily="2" charset="2"/>
              </a:rPr>
              <a:t>ATP</a:t>
            </a:r>
            <a:r>
              <a:rPr lang="cs-CZ" sz="2400" dirty="0">
                <a:solidFill>
                  <a:srgbClr val="FFFFFF"/>
                </a:solidFill>
                <a:latin typeface="Calibri" panose="020F0502020204030204" pitchFamily="34" charset="0"/>
                <a:cs typeface="Calibri" panose="020F0502020204030204" pitchFamily="34" charset="0"/>
              </a:rPr>
              <a:t>)</a:t>
            </a:r>
            <a:endParaRPr kumimoji="0" lang="cs-CZ" sz="24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Nitrates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and NO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donors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Periferal</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vasoprotective</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drugs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Inhibitors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of</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phosphodiesterase</a:t>
            </a:r>
            <a:r>
              <a:rPr lang="cs-CZ" sz="2400" dirty="0">
                <a:solidFill>
                  <a:srgbClr val="FFFFFF"/>
                </a:solidFill>
                <a:latin typeface="Calibri" panose="020F0502020204030204" pitchFamily="34" charset="0"/>
                <a:cs typeface="Calibri" panose="020F0502020204030204" pitchFamily="34" charset="0"/>
              </a:rPr>
              <a:t>-</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 (PDE-5)</a:t>
            </a:r>
          </a:p>
        </p:txBody>
      </p:sp>
      <p:sp>
        <p:nvSpPr>
          <p:cNvPr id="11" name="TextovéPole 10"/>
          <p:cNvSpPr txBox="1"/>
          <p:nvPr/>
        </p:nvSpPr>
        <p:spPr>
          <a:xfrm>
            <a:off x="685804" y="2736883"/>
            <a:ext cx="4957760" cy="523220"/>
          </a:xfrm>
          <a:prstGeom prst="rect">
            <a:avLst/>
          </a:prstGeom>
          <a:solidFill>
            <a:schemeClr val="accent3">
              <a:lumMod val="10000"/>
            </a:schemeClr>
          </a:solidFill>
          <a:ln>
            <a:solidFill>
              <a:schemeClr val="accent1"/>
            </a:solidFill>
          </a:ln>
        </p:spPr>
        <p:txBody>
          <a:bodyPr wrap="square" rtlCol="0">
            <a:spAutoFit/>
          </a:bodyPr>
          <a:lstStyle/>
          <a:p>
            <a:pPr lvl="0"/>
            <a:r>
              <a:rPr lang="cs-CZ" sz="2800" b="1" dirty="0">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cs-CZ" sz="2800" b="1" dirty="0" err="1">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myocardial</a:t>
            </a:r>
            <a:r>
              <a:rPr lang="cs-CZ" sz="2800" b="1" dirty="0">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cs-CZ" sz="2800" b="1" dirty="0" err="1">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contraction</a:t>
            </a:r>
            <a:r>
              <a:rPr lang="cs-CZ" sz="2800" b="1" dirty="0">
                <a:solidFill>
                  <a:srgbClr val="00FFFF">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2" name="TextovéPole 11"/>
          <p:cNvSpPr txBox="1"/>
          <p:nvPr/>
        </p:nvSpPr>
        <p:spPr>
          <a:xfrm>
            <a:off x="1014416" y="3266714"/>
            <a:ext cx="60150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senzitizers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Inhibitors</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of</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phosphodiesterasis</a:t>
            </a:r>
            <a:r>
              <a:rPr lang="cs-CZ" sz="2400" dirty="0">
                <a:solidFill>
                  <a:srgbClr val="FFFFFF"/>
                </a:solidFill>
                <a:latin typeface="Calibri" panose="020F0502020204030204" pitchFamily="34" charset="0"/>
                <a:cs typeface="Calibri" panose="020F0502020204030204" pitchFamily="34" charset="0"/>
              </a:rPr>
              <a:t>-</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 (PDE-3)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Cardiac</a:t>
            </a:r>
            <a:r>
              <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lang="cs-CZ" sz="2400" dirty="0">
                <a:solidFill>
                  <a:srgbClr val="FFFFFF"/>
                </a:solidFill>
                <a:latin typeface="Calibri" panose="020F0502020204030204" pitchFamily="34" charset="0"/>
                <a:cs typeface="Calibri" panose="020F0502020204030204" pitchFamily="34" charset="0"/>
              </a:rPr>
              <a:t>g</a:t>
            </a: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lycosides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TextovéPole 12"/>
          <p:cNvSpPr txBox="1"/>
          <p:nvPr/>
        </p:nvSpPr>
        <p:spPr>
          <a:xfrm>
            <a:off x="685804" y="4500758"/>
            <a:ext cx="4957760" cy="523220"/>
          </a:xfrm>
          <a:prstGeom prst="rect">
            <a:avLst/>
          </a:prstGeom>
          <a:solidFill>
            <a:schemeClr val="accent3">
              <a:lumMod val="1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Coordination</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of</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cardiac</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rhytm</a:t>
            </a:r>
            <a:endPar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4" name="TextovéPole 13"/>
          <p:cNvSpPr txBox="1"/>
          <p:nvPr/>
        </p:nvSpPr>
        <p:spPr>
          <a:xfrm>
            <a:off x="1071566" y="5042619"/>
            <a:ext cx="64722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Antidysrhytmics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TextovéPole 14"/>
          <p:cNvSpPr txBox="1"/>
          <p:nvPr/>
        </p:nvSpPr>
        <p:spPr>
          <a:xfrm>
            <a:off x="685801" y="5587524"/>
            <a:ext cx="8364069" cy="523220"/>
          </a:xfrm>
          <a:prstGeom prst="rect">
            <a:avLst/>
          </a:prstGeom>
          <a:solidFill>
            <a:schemeClr val="accent3">
              <a:lumMod val="1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Drugs</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with</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positive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effect</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on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vascular</a:t>
            </a:r>
            <a:r>
              <a:rPr kumimoji="0" lang="cs-CZ" sz="2800" b="1"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cs-CZ" sz="2800" b="1" i="0" u="none" strike="noStrike" kern="1200" cap="none" spc="0" normalizeH="0" baseline="0" noProof="0" dirty="0" err="1">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endothelium</a:t>
            </a:r>
            <a:endParaRPr kumimoji="0" lang="cs-CZ" sz="2400" b="0" i="0" u="none" strike="noStrike" kern="1200" cap="none" spc="0" normalizeH="0" baseline="0" noProof="0" dirty="0">
              <a:ln>
                <a:noFill/>
              </a:ln>
              <a:solidFill>
                <a:srgbClr val="00FFFF">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6" name="TextovéPole 15"/>
          <p:cNvSpPr txBox="1"/>
          <p:nvPr/>
        </p:nvSpPr>
        <p:spPr>
          <a:xfrm>
            <a:off x="1014416" y="6193984"/>
            <a:ext cx="60721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Vazoprotectives</a:t>
            </a:r>
            <a:endParaRPr kumimoji="0" lang="cs-CZ"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6611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8600" y="1196975"/>
            <a:ext cx="8686800" cy="1631216"/>
          </a:xfrm>
          <a:prstGeom prst="rect">
            <a:avLst/>
          </a:prstGeom>
          <a:noFill/>
          <a:ln w="9525">
            <a:noFill/>
            <a:miter lim="800000"/>
            <a:headEnd/>
            <a:tailEnd/>
          </a:ln>
          <a:effectLst/>
        </p:spPr>
        <p:txBody>
          <a:bodyPr>
            <a:spAutoFit/>
          </a:bodyPr>
          <a:lstStyle/>
          <a:p>
            <a:pPr algn="l">
              <a:spcBef>
                <a:spcPct val="50000"/>
              </a:spcBef>
            </a:pPr>
            <a:r>
              <a:rPr lang="cs-CZ" sz="2800" b="1" u="sng" dirty="0">
                <a:solidFill>
                  <a:srgbClr val="FFFF00"/>
                </a:solidFill>
                <a:latin typeface="Calibri" panose="020F0502020204030204" pitchFamily="34" charset="0"/>
                <a:cs typeface="Calibri" panose="020F0502020204030204" pitchFamily="34" charset="0"/>
              </a:rPr>
              <a:t>Risk </a:t>
            </a:r>
            <a:r>
              <a:rPr lang="cs-CZ" sz="2800" b="1" u="sng" dirty="0" err="1">
                <a:solidFill>
                  <a:srgbClr val="FFFF00"/>
                </a:solidFill>
                <a:latin typeface="Calibri" panose="020F0502020204030204" pitchFamily="34" charset="0"/>
                <a:cs typeface="Calibri" panose="020F0502020204030204" pitchFamily="34" charset="0"/>
              </a:rPr>
              <a:t>factors</a:t>
            </a:r>
            <a:r>
              <a:rPr lang="cs-CZ" sz="2800" b="1" u="sng" dirty="0">
                <a:solidFill>
                  <a:srgbClr val="FFFF00"/>
                </a:solidFill>
                <a:latin typeface="Calibri" panose="020F0502020204030204" pitchFamily="34" charset="0"/>
                <a:cs typeface="Calibri" panose="020F0502020204030204" pitchFamily="34" charset="0"/>
              </a:rPr>
              <a:t>:</a:t>
            </a:r>
            <a:endParaRPr lang="cs-CZ" sz="2400" dirty="0"/>
          </a:p>
          <a:p>
            <a:pPr marL="342900" indent="-342900" algn="l">
              <a:buFont typeface="Arial" pitchFamily="34" charset="0"/>
              <a:buChar char="•"/>
            </a:pPr>
            <a:r>
              <a:rPr lang="cs-CZ" sz="2400" dirty="0" err="1">
                <a:latin typeface="Calibri" panose="020F0502020204030204" pitchFamily="34" charset="0"/>
                <a:cs typeface="Calibri" panose="020F0502020204030204" pitchFamily="34" charset="0"/>
              </a:rPr>
              <a:t>Should</a:t>
            </a:r>
            <a:r>
              <a:rPr lang="cs-CZ" sz="2400" dirty="0">
                <a:latin typeface="Calibri" panose="020F0502020204030204" pitchFamily="34" charset="0"/>
                <a:cs typeface="Calibri" panose="020F0502020204030204" pitchFamily="34" charset="0"/>
              </a:rPr>
              <a:t> not </a:t>
            </a:r>
            <a:r>
              <a:rPr lang="cs-CZ" sz="2400" dirty="0" err="1">
                <a:latin typeface="Calibri" panose="020F0502020204030204" pitchFamily="34" charset="0"/>
                <a:cs typeface="Calibri" panose="020F0502020204030204" pitchFamily="34" charset="0"/>
              </a:rPr>
              <a:t>be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influenced</a:t>
            </a:r>
            <a:r>
              <a:rPr lang="cs-CZ" sz="2400" dirty="0">
                <a:latin typeface="Calibri" panose="020F0502020204030204" pitchFamily="34" charset="0"/>
                <a:cs typeface="Calibri" panose="020F0502020204030204" pitchFamily="34" charset="0"/>
              </a:rPr>
              <a:t> - </a:t>
            </a:r>
            <a:r>
              <a:rPr lang="cs-CZ" sz="2400" dirty="0" err="1">
                <a:latin typeface="Calibri" panose="020F0502020204030204" pitchFamily="34" charset="0"/>
                <a:cs typeface="Calibri" panose="020F0502020204030204" pitchFamily="34" charset="0"/>
              </a:rPr>
              <a:t>age</a:t>
            </a:r>
            <a:r>
              <a:rPr lang="cs-CZ" sz="2400" dirty="0">
                <a:latin typeface="Calibri" panose="020F0502020204030204" pitchFamily="34" charset="0"/>
                <a:cs typeface="Calibri" panose="020F0502020204030204" pitchFamily="34" charset="0"/>
              </a:rPr>
              <a:t>, gender, </a:t>
            </a:r>
            <a:r>
              <a:rPr lang="cs-CZ" sz="2400" dirty="0" err="1">
                <a:latin typeface="Calibri" panose="020F0502020204030204" pitchFamily="34" charset="0"/>
                <a:cs typeface="Calibri" panose="020F0502020204030204" pitchFamily="34" charset="0"/>
              </a:rPr>
              <a:t>family</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history</a:t>
            </a:r>
            <a:endParaRPr lang="cs-CZ" sz="2400" dirty="0">
              <a:latin typeface="Calibri" panose="020F0502020204030204" pitchFamily="34" charset="0"/>
              <a:cs typeface="Calibri" panose="020F0502020204030204" pitchFamily="34" charset="0"/>
            </a:endParaRPr>
          </a:p>
          <a:p>
            <a:pPr marL="342900" indent="-342900" algn="l">
              <a:buFont typeface="Arial" pitchFamily="34" charset="0"/>
              <a:buChar char="•"/>
            </a:pPr>
            <a:r>
              <a:rPr lang="cs-CZ" sz="2400" dirty="0" err="1">
                <a:latin typeface="Calibri" panose="020F0502020204030204" pitchFamily="34" charset="0"/>
                <a:cs typeface="Calibri" panose="020F0502020204030204" pitchFamily="34" charset="0"/>
              </a:rPr>
              <a:t>Should</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be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influenced</a:t>
            </a:r>
            <a:r>
              <a:rPr lang="cs-CZ" sz="2400" dirty="0">
                <a:latin typeface="Calibri" panose="020F0502020204030204" pitchFamily="34" charset="0"/>
                <a:cs typeface="Calibri" panose="020F0502020204030204" pitchFamily="34" charset="0"/>
              </a:rPr>
              <a:t> - </a:t>
            </a:r>
            <a:r>
              <a:rPr lang="cs-CZ" sz="2400" dirty="0" err="1">
                <a:latin typeface="Calibri" panose="020F0502020204030204" pitchFamily="34" charset="0"/>
                <a:cs typeface="Calibri" panose="020F0502020204030204" pitchFamily="34" charset="0"/>
              </a:rPr>
              <a:t>hypertension</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hyperlipoproteinaemia</a:t>
            </a:r>
            <a:r>
              <a:rPr lang="cs-CZ" sz="2400" dirty="0">
                <a:latin typeface="Calibri" panose="020F0502020204030204" pitchFamily="34" charset="0"/>
                <a:cs typeface="Calibri" panose="020F0502020204030204" pitchFamily="34" charset="0"/>
              </a:rPr>
              <a:t>, smoking, stress, obesity, </a:t>
            </a:r>
            <a:r>
              <a:rPr lang="cs-CZ" sz="2400" dirty="0" err="1">
                <a:latin typeface="Calibri" panose="020F0502020204030204" pitchFamily="34" charset="0"/>
                <a:cs typeface="Calibri" panose="020F0502020204030204" pitchFamily="34" charset="0"/>
              </a:rPr>
              <a:t>physical</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inactivity</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dietary</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habits</a:t>
            </a:r>
            <a:endParaRPr lang="cs-CZ" sz="2400" dirty="0">
              <a:effectLst/>
              <a:latin typeface="Calibri" panose="020F0502020204030204" pitchFamily="34" charset="0"/>
              <a:cs typeface="Calibri" panose="020F0502020204030204" pitchFamily="34" charset="0"/>
            </a:endParaRPr>
          </a:p>
        </p:txBody>
      </p:sp>
      <p:pic>
        <p:nvPicPr>
          <p:cNvPr id="3079" name="Picture 7" descr="kouření"/>
          <p:cNvPicPr>
            <a:picLocks noChangeAspect="1" noChangeArrowheads="1"/>
          </p:cNvPicPr>
          <p:nvPr/>
        </p:nvPicPr>
        <p:blipFill>
          <a:blip r:embed="rId2" cstate="print"/>
          <a:srcRect/>
          <a:stretch>
            <a:fillRect/>
          </a:stretch>
        </p:blipFill>
        <p:spPr bwMode="auto">
          <a:xfrm>
            <a:off x="1447006" y="3500437"/>
            <a:ext cx="2119313" cy="2808287"/>
          </a:xfrm>
          <a:prstGeom prst="rect">
            <a:avLst/>
          </a:prstGeom>
          <a:noFill/>
        </p:spPr>
      </p:pic>
      <p:pic>
        <p:nvPicPr>
          <p:cNvPr id="3080" name="Picture 8" descr="obezita-muž"/>
          <p:cNvPicPr>
            <a:picLocks noChangeAspect="1" noChangeArrowheads="1"/>
          </p:cNvPicPr>
          <p:nvPr/>
        </p:nvPicPr>
        <p:blipFill>
          <a:blip r:embed="rId3" cstate="print"/>
          <a:srcRect/>
          <a:stretch>
            <a:fillRect/>
          </a:stretch>
        </p:blipFill>
        <p:spPr bwMode="auto">
          <a:xfrm>
            <a:off x="4236085" y="3536949"/>
            <a:ext cx="1962150" cy="2735262"/>
          </a:xfrm>
          <a:prstGeom prst="rect">
            <a:avLst/>
          </a:prstGeom>
          <a:noFill/>
        </p:spPr>
      </p:pic>
      <p:sp>
        <p:nvSpPr>
          <p:cNvPr id="6" name="Rectangle 3">
            <a:extLst>
              <a:ext uri="{FF2B5EF4-FFF2-40B4-BE49-F238E27FC236}">
                <a16:creationId xmlns:a16="http://schemas.microsoft.com/office/drawing/2014/main" id="{E8896BC0-6DF7-43F2-A7BD-AF2FAEB9A243}"/>
              </a:ext>
            </a:extLst>
          </p:cNvPr>
          <p:cNvSpPr txBox="1">
            <a:spLocks noChangeArrowheads="1"/>
          </p:cNvSpPr>
          <p:nvPr/>
        </p:nvSpPr>
        <p:spPr bwMode="invGray">
          <a:xfrm>
            <a:off x="228600" y="-130859"/>
            <a:ext cx="9144000" cy="1052513"/>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cs-CZ" b="1" kern="0" dirty="0">
                <a:ln w="22225">
                  <a:solidFill>
                    <a:srgbClr val="AAAAFF">
                      <a:lumMod val="10000"/>
                    </a:srgbClr>
                  </a:solidFill>
                  <a:prstDash val="solid"/>
                </a:ln>
                <a:solidFill>
                  <a:srgbClr val="FFFF00"/>
                </a:solidFill>
                <a:effectLst>
                  <a:glow rad="101600">
                    <a:srgbClr val="00FFFF">
                      <a:lumMod val="40000"/>
                      <a:lumOff val="60000"/>
                      <a:alpha val="60000"/>
                    </a:srgb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ISCHAEMIC HEART DISEASE</a:t>
            </a:r>
            <a:endParaRPr lang="cs-CZ" kern="0" dirty="0">
              <a:solidFill>
                <a:srgbClr val="FFFF00"/>
              </a:solidFill>
            </a:endParaRPr>
          </a:p>
        </p:txBody>
      </p:sp>
      <p:sp>
        <p:nvSpPr>
          <p:cNvPr id="2" name="Nadpis 1">
            <a:extLst>
              <a:ext uri="{FF2B5EF4-FFF2-40B4-BE49-F238E27FC236}">
                <a16:creationId xmlns:a16="http://schemas.microsoft.com/office/drawing/2014/main" id="{BAEBED16-119F-4A0F-8330-D527033AEE58}"/>
              </a:ext>
            </a:extLst>
          </p:cNvPr>
          <p:cNvSpPr>
            <a:spLocks noGrp="1"/>
          </p:cNvSpPr>
          <p:nvPr>
            <p:ph type="ctrTitle" sz="quarter"/>
          </p:nvPr>
        </p:nvSpPr>
        <p:spPr>
          <a:xfrm>
            <a:off x="1330960" y="731520"/>
            <a:ext cx="7772400" cy="1143000"/>
          </a:xfrm>
        </p:spPr>
        <p:txBody>
          <a:bodyPr/>
          <a:lstStyle/>
          <a:p>
            <a:endParaRPr lang="cs-CZ"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17438" y="171891"/>
            <a:ext cx="8582530" cy="923330"/>
          </a:xfrm>
          <a:prstGeom prst="rect">
            <a:avLst/>
          </a:prstGeom>
        </p:spPr>
        <p:txBody>
          <a:bodyPr wrap="square">
            <a:spAutoFit/>
          </a:bodyPr>
          <a:lstStyle/>
          <a:p>
            <a:r>
              <a:rPr lang="cs-CZ" sz="5400" b="1" dirty="0">
                <a:ln w="22225">
                  <a:solidFill>
                    <a:srgbClr val="AAAAFF">
                      <a:lumMod val="10000"/>
                    </a:srgbClr>
                  </a:solidFill>
                  <a:prstDash val="solid"/>
                </a:ln>
                <a:solidFill>
                  <a:srgbClr val="FFFF00"/>
                </a:solidFill>
                <a:effectLst>
                  <a:glow rad="101600">
                    <a:srgbClr val="00FFFF">
                      <a:lumMod val="40000"/>
                      <a:lumOff val="60000"/>
                      <a:alpha val="60000"/>
                    </a:srgb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ISCHAEMIC HEART DISEASE</a:t>
            </a:r>
            <a:endParaRPr lang="cs-CZ" sz="4000" b="1" dirty="0">
              <a:ln w="22225">
                <a:solidFill>
                  <a:srgbClr val="AAAAFF">
                    <a:lumMod val="10000"/>
                  </a:srgbClr>
                </a:solidFill>
                <a:prstDash val="solid"/>
              </a:ln>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délník 4"/>
          <p:cNvSpPr/>
          <p:nvPr/>
        </p:nvSpPr>
        <p:spPr>
          <a:xfrm>
            <a:off x="381731" y="2416648"/>
            <a:ext cx="7726425" cy="658835"/>
          </a:xfrm>
          <a:prstGeom prst="rect">
            <a:avLst/>
          </a:prstGeom>
        </p:spPr>
        <p:txBody>
          <a:bodyPr wrap="square">
            <a:spAutoFit/>
          </a:bodyPr>
          <a:lstStyle/>
          <a:p>
            <a:pPr marL="571500" indent="-571500">
              <a:lnSpc>
                <a:spcPct val="107000"/>
              </a:lnSpc>
              <a:buFont typeface="Wingdings" panose="05000000000000000000" pitchFamily="2" charset="2"/>
              <a:buChar char="ü"/>
            </a:pPr>
            <a:r>
              <a:rPr lang="cs-CZ" sz="3600" b="1" dirty="0" err="1">
                <a:ln w="22225">
                  <a:solidFill>
                    <a:srgbClr val="AAAAFF">
                      <a:lumMod val="10000"/>
                    </a:srgbClr>
                  </a:solidFill>
                  <a:prstDash val="solid"/>
                </a:ln>
                <a:solidFill>
                  <a:srgbClr val="FF9999"/>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Acute</a:t>
            </a:r>
            <a:r>
              <a:rPr lang="cs-CZ" sz="3600" b="1" dirty="0">
                <a:ln w="22225">
                  <a:solidFill>
                    <a:srgbClr val="AAAAFF">
                      <a:lumMod val="10000"/>
                    </a:srgbClr>
                  </a:solidFill>
                  <a:prstDash val="solid"/>
                </a:ln>
                <a:solidFill>
                  <a:srgbClr val="FF9999"/>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  (</a:t>
            </a:r>
            <a:r>
              <a:rPr lang="cs-CZ" sz="3600" b="1" dirty="0" err="1">
                <a:ln w="22225">
                  <a:solidFill>
                    <a:srgbClr val="AAAAFF">
                      <a:lumMod val="10000"/>
                    </a:srgbClr>
                  </a:solidFill>
                  <a:prstDash val="solid"/>
                </a:ln>
                <a:solidFill>
                  <a:srgbClr val="FF9999"/>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unstable</a:t>
            </a:r>
            <a:r>
              <a:rPr lang="cs-CZ" sz="3600" b="1" dirty="0">
                <a:ln w="22225">
                  <a:solidFill>
                    <a:srgbClr val="AAAAFF">
                      <a:lumMod val="10000"/>
                    </a:srgbClr>
                  </a:solidFill>
                  <a:prstDash val="solid"/>
                </a:ln>
                <a:solidFill>
                  <a:srgbClr val="FF9999"/>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 CAD</a:t>
            </a:r>
          </a:p>
        </p:txBody>
      </p:sp>
      <p:sp>
        <p:nvSpPr>
          <p:cNvPr id="7" name="TextovéPole 6"/>
          <p:cNvSpPr txBox="1"/>
          <p:nvPr/>
        </p:nvSpPr>
        <p:spPr>
          <a:xfrm>
            <a:off x="571826" y="3363748"/>
            <a:ext cx="1417212" cy="830997"/>
          </a:xfrm>
          <a:prstGeom prst="rect">
            <a:avLst/>
          </a:prstGeom>
          <a:solidFill>
            <a:schemeClr val="accent3">
              <a:lumMod val="10000"/>
            </a:schemeClr>
          </a:solidFill>
          <a:ln>
            <a:solidFill>
              <a:srgbClr val="FF6600"/>
            </a:solidFill>
          </a:ln>
        </p:spPr>
        <p:txBody>
          <a:bodyPr wrap="square" rtlCol="0">
            <a:spAutoFit/>
          </a:bodyPr>
          <a:lstStyle/>
          <a:p>
            <a:r>
              <a:rPr lang="cs-CZ" sz="2400" dirty="0" err="1">
                <a:latin typeface="Calibri" panose="020F0502020204030204" pitchFamily="34" charset="0"/>
                <a:cs typeface="Calibri" panose="020F0502020204030204" pitchFamily="34" charset="0"/>
              </a:rPr>
              <a:t>Unstable</a:t>
            </a:r>
            <a:endParaRPr lang="cs-CZ" sz="2400" dirty="0">
              <a:latin typeface="Calibri" panose="020F0502020204030204" pitchFamily="34" charset="0"/>
              <a:cs typeface="Calibri" panose="020F0502020204030204" pitchFamily="34" charset="0"/>
            </a:endParaRPr>
          </a:p>
          <a:p>
            <a:r>
              <a:rPr lang="cs-CZ" sz="2400" dirty="0">
                <a:latin typeface="Calibri" panose="020F0502020204030204" pitchFamily="34" charset="0"/>
                <a:cs typeface="Calibri" panose="020F0502020204030204" pitchFamily="34" charset="0"/>
              </a:rPr>
              <a:t>angina </a:t>
            </a:r>
          </a:p>
        </p:txBody>
      </p:sp>
      <p:sp>
        <p:nvSpPr>
          <p:cNvPr id="8" name="TextovéPole 7"/>
          <p:cNvSpPr txBox="1"/>
          <p:nvPr/>
        </p:nvSpPr>
        <p:spPr>
          <a:xfrm>
            <a:off x="2325021" y="3363747"/>
            <a:ext cx="2481720" cy="830997"/>
          </a:xfrm>
          <a:prstGeom prst="rect">
            <a:avLst/>
          </a:prstGeom>
          <a:solidFill>
            <a:schemeClr val="accent3">
              <a:lumMod val="10000"/>
            </a:schemeClr>
          </a:solidFill>
          <a:ln>
            <a:solidFill>
              <a:srgbClr val="FF6600"/>
            </a:solidFill>
          </a:ln>
        </p:spPr>
        <p:txBody>
          <a:bodyPr wrap="square" rtlCol="0">
            <a:spAutoFit/>
          </a:bodyPr>
          <a:lstStyle/>
          <a:p>
            <a:r>
              <a:rPr lang="cs-CZ" sz="2400" dirty="0" err="1">
                <a:latin typeface="Calibri" panose="020F0502020204030204" pitchFamily="34" charset="0"/>
                <a:cs typeface="Calibri" panose="020F0502020204030204" pitchFamily="34" charset="0"/>
              </a:rPr>
              <a:t>Acute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myocardial</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infarction</a:t>
            </a:r>
            <a:endParaRPr lang="cs-CZ" sz="2400" dirty="0">
              <a:latin typeface="Calibri" panose="020F0502020204030204" pitchFamily="34" charset="0"/>
              <a:cs typeface="Calibri" panose="020F0502020204030204" pitchFamily="34" charset="0"/>
            </a:endParaRPr>
          </a:p>
        </p:txBody>
      </p:sp>
      <p:sp>
        <p:nvSpPr>
          <p:cNvPr id="9" name="TextovéPole 8"/>
          <p:cNvSpPr txBox="1"/>
          <p:nvPr/>
        </p:nvSpPr>
        <p:spPr>
          <a:xfrm>
            <a:off x="5030706" y="3508787"/>
            <a:ext cx="1914822" cy="461665"/>
          </a:xfrm>
          <a:prstGeom prst="rect">
            <a:avLst/>
          </a:prstGeom>
          <a:solidFill>
            <a:schemeClr val="accent3">
              <a:lumMod val="10000"/>
            </a:schemeClr>
          </a:solidFill>
          <a:ln>
            <a:solidFill>
              <a:srgbClr val="FF6600"/>
            </a:solidFill>
          </a:ln>
        </p:spPr>
        <p:txBody>
          <a:bodyPr wrap="square" rtlCol="0">
            <a:spAutoFit/>
          </a:bodyPr>
          <a:lstStyle/>
          <a:p>
            <a:r>
              <a:rPr lang="cs-CZ" sz="2400" dirty="0" err="1">
                <a:latin typeface="Calibri" panose="020F0502020204030204" pitchFamily="34" charset="0"/>
                <a:cs typeface="Calibri" panose="020F0502020204030204" pitchFamily="34" charset="0"/>
              </a:rPr>
              <a:t>Sudden</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death</a:t>
            </a:r>
            <a:endParaRPr lang="cs-CZ" sz="2000" dirty="0">
              <a:latin typeface="Calibri" panose="020F0502020204030204" pitchFamily="34" charset="0"/>
              <a:cs typeface="Calibri" panose="020F0502020204030204" pitchFamily="34" charset="0"/>
            </a:endParaRPr>
          </a:p>
        </p:txBody>
      </p:sp>
      <p:sp>
        <p:nvSpPr>
          <p:cNvPr id="10" name="Obdélník 9"/>
          <p:cNvSpPr/>
          <p:nvPr/>
        </p:nvSpPr>
        <p:spPr>
          <a:xfrm>
            <a:off x="381731" y="1330501"/>
            <a:ext cx="3256789" cy="658835"/>
          </a:xfrm>
          <a:prstGeom prst="rect">
            <a:avLst/>
          </a:prstGeom>
        </p:spPr>
        <p:txBody>
          <a:bodyPr wrap="none">
            <a:spAutoFit/>
          </a:bodyPr>
          <a:lstStyle/>
          <a:p>
            <a:pPr>
              <a:lnSpc>
                <a:spcPct val="107000"/>
              </a:lnSpc>
            </a:pPr>
            <a:r>
              <a:rPr lang="cs-CZ" sz="3600" b="1" dirty="0">
                <a:ln w="22225">
                  <a:noFill/>
                  <a:prstDash val="solid"/>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CLASSIFICATION</a:t>
            </a:r>
          </a:p>
        </p:txBody>
      </p:sp>
      <p:sp>
        <p:nvSpPr>
          <p:cNvPr id="12" name="Obdélník 11"/>
          <p:cNvSpPr/>
          <p:nvPr/>
        </p:nvSpPr>
        <p:spPr>
          <a:xfrm>
            <a:off x="381731" y="4586669"/>
            <a:ext cx="7855013" cy="658835"/>
          </a:xfrm>
          <a:prstGeom prst="rect">
            <a:avLst/>
          </a:prstGeom>
        </p:spPr>
        <p:txBody>
          <a:bodyPr wrap="square">
            <a:spAutoFit/>
          </a:bodyPr>
          <a:lstStyle/>
          <a:p>
            <a:pPr marL="571500" indent="-571500">
              <a:lnSpc>
                <a:spcPct val="107000"/>
              </a:lnSpc>
              <a:buFont typeface="Wingdings" panose="05000000000000000000" pitchFamily="2" charset="2"/>
              <a:buChar char="ü"/>
            </a:pPr>
            <a:r>
              <a:rPr lang="cs-CZ" sz="3600" b="1" dirty="0" err="1">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Chronic</a:t>
            </a:r>
            <a:r>
              <a:rPr lang="cs-CZ" sz="36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  (</a:t>
            </a:r>
            <a:r>
              <a:rPr lang="cs-CZ" sz="3600" b="1" dirty="0" err="1">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stable</a:t>
            </a:r>
            <a:r>
              <a:rPr lang="cs-CZ" sz="3600" b="1" dirty="0">
                <a:ln w="22225">
                  <a:solidFill>
                    <a:srgbClr val="AAAAFF">
                      <a:lumMod val="10000"/>
                    </a:srgbClr>
                  </a:solidFill>
                  <a:prstDash val="solid"/>
                </a:ln>
                <a:solidFill>
                  <a:srgbClr val="FFFF00"/>
                </a:solidFill>
                <a:effectLst>
                  <a:glow rad="101600">
                    <a:srgbClr val="00FFFF">
                      <a:lumMod val="40000"/>
                      <a:lumOff val="60000"/>
                      <a:alpha val="60000"/>
                    </a:srgbClr>
                  </a:glow>
                </a:effectLst>
                <a:latin typeface="Calibri" panose="020F0502020204030204" pitchFamily="34" charset="0"/>
                <a:ea typeface="Calibri" panose="020F0502020204030204" pitchFamily="34" charset="0"/>
                <a:cs typeface="Times New Roman" panose="02020603050405020304" pitchFamily="18" charset="0"/>
              </a:rPr>
              <a:t>) CAD</a:t>
            </a:r>
          </a:p>
        </p:txBody>
      </p:sp>
      <p:sp>
        <p:nvSpPr>
          <p:cNvPr id="14" name="TextovéPole 13"/>
          <p:cNvSpPr txBox="1"/>
          <p:nvPr/>
        </p:nvSpPr>
        <p:spPr>
          <a:xfrm>
            <a:off x="2136080" y="5692060"/>
            <a:ext cx="2362579" cy="461665"/>
          </a:xfrm>
          <a:prstGeom prst="rect">
            <a:avLst/>
          </a:prstGeom>
          <a:solidFill>
            <a:schemeClr val="accent3">
              <a:lumMod val="10000"/>
            </a:schemeClr>
          </a:solidFill>
          <a:ln>
            <a:solidFill>
              <a:srgbClr val="FFFF00"/>
            </a:solidFill>
          </a:ln>
        </p:spPr>
        <p:txBody>
          <a:bodyPr wrap="square" rtlCol="0">
            <a:spAutoFit/>
          </a:bodyPr>
          <a:lstStyle/>
          <a:p>
            <a:r>
              <a:rPr lang="cs-CZ" sz="2400" dirty="0">
                <a:latin typeface="Calibri" panose="020F0502020204030204" pitchFamily="34" charset="0"/>
                <a:cs typeface="Calibri" panose="020F0502020204030204" pitchFamily="34" charset="0"/>
              </a:rPr>
              <a:t> Angina pectoris</a:t>
            </a:r>
          </a:p>
        </p:txBody>
      </p:sp>
      <p:sp>
        <p:nvSpPr>
          <p:cNvPr id="15" name="TextovéPole 14"/>
          <p:cNvSpPr txBox="1"/>
          <p:nvPr/>
        </p:nvSpPr>
        <p:spPr>
          <a:xfrm>
            <a:off x="381731" y="5692060"/>
            <a:ext cx="1607307" cy="830997"/>
          </a:xfrm>
          <a:prstGeom prst="rect">
            <a:avLst/>
          </a:prstGeom>
          <a:solidFill>
            <a:schemeClr val="accent3">
              <a:lumMod val="10000"/>
            </a:schemeClr>
          </a:solidFill>
          <a:ln>
            <a:solidFill>
              <a:srgbClr val="FFFF00"/>
            </a:solidFill>
          </a:ln>
        </p:spPr>
        <p:txBody>
          <a:bodyPr wrap="square" rtlCol="0">
            <a:spAutoFit/>
          </a:bodyPr>
          <a:lstStyle/>
          <a:p>
            <a:r>
              <a:rPr lang="cs-CZ" sz="2400" dirty="0" err="1">
                <a:latin typeface="Calibri" panose="020F0502020204030204" pitchFamily="34" charset="0"/>
                <a:cs typeface="Calibri" panose="020F0502020204030204" pitchFamily="34" charset="0"/>
              </a:rPr>
              <a:t>Silent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ischaemia</a:t>
            </a:r>
            <a:endParaRPr lang="cs-CZ" sz="2400" dirty="0">
              <a:latin typeface="Calibri" panose="020F0502020204030204" pitchFamily="34" charset="0"/>
              <a:cs typeface="Calibri" panose="020F0502020204030204" pitchFamily="34" charset="0"/>
            </a:endParaRPr>
          </a:p>
        </p:txBody>
      </p:sp>
      <p:sp>
        <p:nvSpPr>
          <p:cNvPr id="16" name="TextovéPole 15"/>
          <p:cNvSpPr txBox="1"/>
          <p:nvPr/>
        </p:nvSpPr>
        <p:spPr>
          <a:xfrm>
            <a:off x="5465253" y="5624758"/>
            <a:ext cx="1593539" cy="461665"/>
          </a:xfrm>
          <a:prstGeom prst="rect">
            <a:avLst/>
          </a:prstGeom>
          <a:solidFill>
            <a:schemeClr val="accent3">
              <a:lumMod val="10000"/>
            </a:schemeClr>
          </a:solidFill>
          <a:ln>
            <a:solidFill>
              <a:srgbClr val="FFFF00"/>
            </a:solidFill>
          </a:ln>
        </p:spPr>
        <p:txBody>
          <a:bodyPr wrap="square" rtlCol="0">
            <a:spAutoFit/>
          </a:bodyPr>
          <a:lstStyle/>
          <a:p>
            <a:r>
              <a:rPr lang="cs-CZ" sz="2400" dirty="0">
                <a:latin typeface="Calibri" panose="020F0502020204030204" pitchFamily="34" charset="0"/>
                <a:cs typeface="Calibri" panose="020F0502020204030204" pitchFamily="34" charset="0"/>
              </a:rPr>
              <a:t>Syndrom X</a:t>
            </a:r>
          </a:p>
        </p:txBody>
      </p:sp>
      <p:sp>
        <p:nvSpPr>
          <p:cNvPr id="17" name="TextovéPole 16"/>
          <p:cNvSpPr txBox="1"/>
          <p:nvPr/>
        </p:nvSpPr>
        <p:spPr>
          <a:xfrm>
            <a:off x="7205833" y="5624758"/>
            <a:ext cx="1765447" cy="461665"/>
          </a:xfrm>
          <a:prstGeom prst="rect">
            <a:avLst/>
          </a:prstGeom>
          <a:solidFill>
            <a:schemeClr val="accent3">
              <a:lumMod val="10000"/>
            </a:schemeClr>
          </a:solidFill>
          <a:ln>
            <a:solidFill>
              <a:srgbClr val="FFFF00"/>
            </a:solidFill>
          </a:ln>
        </p:spPr>
        <p:txBody>
          <a:bodyPr wrap="square" rtlCol="0">
            <a:spAutoFit/>
          </a:bodyPr>
          <a:lstStyle/>
          <a:p>
            <a:r>
              <a:rPr lang="cs-CZ" sz="2400" dirty="0" err="1">
                <a:latin typeface="Calibri" panose="020F0502020204030204" pitchFamily="34" charset="0"/>
                <a:cs typeface="Calibri" panose="020F0502020204030204" pitchFamily="34" charset="0"/>
              </a:rPr>
              <a:t>Dysrhytmias</a:t>
            </a:r>
            <a:endParaRPr lang="cs-CZ" sz="2400" dirty="0">
              <a:latin typeface="Calibri" panose="020F0502020204030204" pitchFamily="34" charset="0"/>
              <a:cs typeface="Calibri" panose="020F0502020204030204" pitchFamily="34" charset="0"/>
            </a:endParaRPr>
          </a:p>
        </p:txBody>
      </p:sp>
      <p:sp>
        <p:nvSpPr>
          <p:cNvPr id="18" name="TextovéPole 17"/>
          <p:cNvSpPr txBox="1"/>
          <p:nvPr/>
        </p:nvSpPr>
        <p:spPr>
          <a:xfrm>
            <a:off x="3831855" y="6280981"/>
            <a:ext cx="1913098" cy="430887"/>
          </a:xfrm>
          <a:prstGeom prst="rect">
            <a:avLst/>
          </a:prstGeom>
          <a:solidFill>
            <a:schemeClr val="accent2">
              <a:lumMod val="50000"/>
            </a:schemeClr>
          </a:solidFill>
          <a:ln>
            <a:solidFill>
              <a:srgbClr val="FFFF00"/>
            </a:solidFill>
          </a:ln>
        </p:spPr>
        <p:txBody>
          <a:bodyPr wrap="square" rtlCol="0">
            <a:spAutoFit/>
          </a:bodyPr>
          <a:lstStyle/>
          <a:p>
            <a:r>
              <a:rPr lang="cs-CZ" sz="2200" i="1" dirty="0" err="1">
                <a:solidFill>
                  <a:srgbClr val="FFFF00"/>
                </a:solidFill>
                <a:latin typeface="Calibri" panose="020F0502020204030204" pitchFamily="34" charset="0"/>
                <a:cs typeface="Calibri" panose="020F0502020204030204" pitchFamily="34" charset="0"/>
              </a:rPr>
              <a:t>Exertional</a:t>
            </a:r>
            <a:r>
              <a:rPr lang="cs-CZ" sz="2200" i="1" dirty="0">
                <a:solidFill>
                  <a:srgbClr val="FFFF00"/>
                </a:solidFill>
                <a:latin typeface="Calibri" panose="020F0502020204030204" pitchFamily="34" charset="0"/>
                <a:cs typeface="Calibri" panose="020F0502020204030204" pitchFamily="34" charset="0"/>
              </a:rPr>
              <a:t> AP</a:t>
            </a:r>
          </a:p>
        </p:txBody>
      </p:sp>
      <p:sp>
        <p:nvSpPr>
          <p:cNvPr id="19" name="TextovéPole 18"/>
          <p:cNvSpPr txBox="1"/>
          <p:nvPr/>
        </p:nvSpPr>
        <p:spPr>
          <a:xfrm>
            <a:off x="2136080" y="6277113"/>
            <a:ext cx="1641635" cy="430887"/>
          </a:xfrm>
          <a:prstGeom prst="rect">
            <a:avLst/>
          </a:prstGeom>
          <a:solidFill>
            <a:schemeClr val="accent2">
              <a:lumMod val="50000"/>
            </a:schemeClr>
          </a:solidFill>
          <a:ln>
            <a:solidFill>
              <a:srgbClr val="FFFF00"/>
            </a:solidFill>
          </a:ln>
        </p:spPr>
        <p:txBody>
          <a:bodyPr wrap="square" rtlCol="0">
            <a:spAutoFit/>
          </a:bodyPr>
          <a:lstStyle/>
          <a:p>
            <a:r>
              <a:rPr lang="cs-CZ" sz="2200" i="1" dirty="0" err="1">
                <a:solidFill>
                  <a:srgbClr val="FFFF00"/>
                </a:solidFill>
                <a:latin typeface="Calibri" panose="020F0502020204030204" pitchFamily="34" charset="0"/>
                <a:cs typeface="Calibri" panose="020F0502020204030204" pitchFamily="34" charset="0"/>
              </a:rPr>
              <a:t>Mixed</a:t>
            </a:r>
            <a:r>
              <a:rPr lang="cs-CZ" sz="2200" dirty="0">
                <a:solidFill>
                  <a:srgbClr val="FFFF00"/>
                </a:solidFill>
                <a:latin typeface="Calibri" panose="020F0502020204030204" pitchFamily="34" charset="0"/>
                <a:cs typeface="Calibri" panose="020F0502020204030204" pitchFamily="34" charset="0"/>
              </a:rPr>
              <a:t> AP</a:t>
            </a:r>
          </a:p>
        </p:txBody>
      </p:sp>
      <p:sp>
        <p:nvSpPr>
          <p:cNvPr id="20" name="TextovéPole 19"/>
          <p:cNvSpPr txBox="1"/>
          <p:nvPr/>
        </p:nvSpPr>
        <p:spPr>
          <a:xfrm>
            <a:off x="5841419" y="6277113"/>
            <a:ext cx="1641635" cy="430887"/>
          </a:xfrm>
          <a:prstGeom prst="rect">
            <a:avLst/>
          </a:prstGeom>
          <a:solidFill>
            <a:schemeClr val="accent2">
              <a:lumMod val="50000"/>
            </a:schemeClr>
          </a:solidFill>
          <a:ln>
            <a:solidFill>
              <a:srgbClr val="FFFF00"/>
            </a:solidFill>
          </a:ln>
        </p:spPr>
        <p:txBody>
          <a:bodyPr wrap="square" rtlCol="0">
            <a:spAutoFit/>
          </a:bodyPr>
          <a:lstStyle/>
          <a:p>
            <a:r>
              <a:rPr lang="cs-CZ" sz="2200" i="1" dirty="0">
                <a:solidFill>
                  <a:srgbClr val="FFFF00"/>
                </a:solidFill>
                <a:latin typeface="Calibri" panose="020F0502020204030204" pitchFamily="34" charset="0"/>
                <a:cs typeface="Calibri" panose="020F0502020204030204" pitchFamily="34" charset="0"/>
              </a:rPr>
              <a:t>Variant AP</a:t>
            </a:r>
          </a:p>
        </p:txBody>
      </p:sp>
    </p:spTree>
    <p:custDataLst>
      <p:tags r:id="rId1"/>
    </p:custDataLst>
    <p:extLst>
      <p:ext uri="{BB962C8B-B14F-4D97-AF65-F5344CB8AC3E}">
        <p14:creationId xmlns:p14="http://schemas.microsoft.com/office/powerpoint/2010/main" val="407823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28600" y="1247775"/>
            <a:ext cx="8686800" cy="5539978"/>
          </a:xfrm>
          <a:prstGeom prst="rect">
            <a:avLst/>
          </a:prstGeom>
          <a:noFill/>
          <a:ln w="9525">
            <a:noFill/>
            <a:miter lim="800000"/>
            <a:headEnd/>
            <a:tailEnd/>
          </a:ln>
          <a:effectLst/>
        </p:spPr>
        <p:txBody>
          <a:bodyPr>
            <a:spAutoFit/>
          </a:bodyPr>
          <a:lstStyle/>
          <a:p>
            <a:pPr algn="l"/>
            <a:endParaRPr lang="cs-CZ" dirty="0">
              <a:latin typeface="Times New Roman" pitchFamily="18" charset="0"/>
            </a:endParaRPr>
          </a:p>
          <a:p>
            <a:pPr marL="457200" indent="-457200" algn="l">
              <a:buFont typeface="Arial" pitchFamily="34" charset="0"/>
              <a:buChar char="•"/>
            </a:pPr>
            <a:r>
              <a:rPr lang="cs-CZ" sz="3200" dirty="0">
                <a:latin typeface="Calibri" panose="020F0502020204030204" pitchFamily="34" charset="0"/>
                <a:cs typeface="Calibri" panose="020F0502020204030204" pitchFamily="34" charset="0"/>
              </a:rPr>
              <a:t>M</a:t>
            </a:r>
            <a:r>
              <a:rPr lang="en-US" sz="3200" dirty="0" err="1">
                <a:latin typeface="Calibri" panose="020F0502020204030204" pitchFamily="34" charset="0"/>
                <a:cs typeface="Calibri" panose="020F0502020204030204" pitchFamily="34" charset="0"/>
              </a:rPr>
              <a:t>ost</a:t>
            </a:r>
            <a:r>
              <a:rPr lang="en-US" sz="3200" dirty="0">
                <a:latin typeface="Calibri" panose="020F0502020204030204" pitchFamily="34" charset="0"/>
                <a:cs typeface="Calibri" panose="020F0502020204030204" pitchFamily="34" charset="0"/>
              </a:rPr>
              <a:t> frequent clinical manifestations of </a:t>
            </a:r>
            <a:r>
              <a:rPr lang="cs-CZ" sz="3200" dirty="0">
                <a:latin typeface="Calibri" panose="020F0502020204030204" pitchFamily="34" charset="0"/>
                <a:cs typeface="Calibri" panose="020F0502020204030204" pitchFamily="34" charset="0"/>
              </a:rPr>
              <a:t>I</a:t>
            </a:r>
            <a:r>
              <a:rPr lang="en-US" sz="3200" dirty="0">
                <a:latin typeface="Calibri" panose="020F0502020204030204" pitchFamily="34" charset="0"/>
                <a:cs typeface="Calibri" panose="020F0502020204030204" pitchFamily="34" charset="0"/>
              </a:rPr>
              <a:t>HD </a:t>
            </a:r>
            <a:endParaRPr lang="cs-CZ" sz="3200" dirty="0">
              <a:latin typeface="Calibri" panose="020F0502020204030204" pitchFamily="34" charset="0"/>
              <a:cs typeface="Calibri" panose="020F0502020204030204" pitchFamily="34" charset="0"/>
            </a:endParaRPr>
          </a:p>
          <a:p>
            <a:pPr algn="l"/>
            <a:r>
              <a:rPr lang="cs-CZ" sz="3200" dirty="0" err="1">
                <a:latin typeface="Calibri" panose="020F0502020204030204" pitchFamily="34" charset="0"/>
                <a:cs typeface="Calibri" panose="020F0502020204030204" pitchFamily="34" charset="0"/>
              </a:rPr>
              <a:t>caused</a:t>
            </a:r>
            <a:r>
              <a:rPr lang="cs-CZ" sz="3200" dirty="0">
                <a:latin typeface="Calibri" panose="020F0502020204030204" pitchFamily="34" charset="0"/>
                <a:cs typeface="Calibri" panose="020F0502020204030204" pitchFamily="34" charset="0"/>
              </a:rPr>
              <a:t> by</a:t>
            </a:r>
            <a:r>
              <a:rPr lang="en-US" sz="3200" dirty="0">
                <a:latin typeface="Calibri" panose="020F0502020204030204" pitchFamily="34" charset="0"/>
                <a:cs typeface="Calibri" panose="020F0502020204030204" pitchFamily="34" charset="0"/>
              </a:rPr>
              <a:t> the </a:t>
            </a:r>
            <a:r>
              <a:rPr lang="cs-CZ" sz="3200" dirty="0" err="1">
                <a:latin typeface="Calibri" panose="020F0502020204030204" pitchFamily="34" charset="0"/>
                <a:cs typeface="Calibri" panose="020F0502020204030204" pitchFamily="34" charset="0"/>
              </a:rPr>
              <a:t>myocardial</a:t>
            </a:r>
            <a:r>
              <a:rPr lang="cs-CZ"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ischemia, in which the patient has chest pain (</a:t>
            </a:r>
            <a:r>
              <a:rPr lang="en-US" sz="3200" dirty="0" err="1">
                <a:latin typeface="Calibri" panose="020F0502020204030204" pitchFamily="34" charset="0"/>
                <a:cs typeface="Calibri" panose="020F0502020204030204" pitchFamily="34" charset="0"/>
              </a:rPr>
              <a:t>stenocardia</a:t>
            </a:r>
            <a:r>
              <a:rPr lang="en-US" sz="3200" dirty="0">
                <a:latin typeface="Calibri" panose="020F0502020204030204" pitchFamily="34" charset="0"/>
                <a:cs typeface="Calibri" panose="020F0502020204030204" pitchFamily="34" charset="0"/>
              </a:rPr>
              <a:t>).</a:t>
            </a:r>
          </a:p>
          <a:p>
            <a:pPr>
              <a:spcBef>
                <a:spcPct val="50000"/>
              </a:spcBef>
              <a:buFontTx/>
              <a:buChar char="•"/>
            </a:pPr>
            <a:r>
              <a:rPr lang="cs-CZ"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Imbalance between </a:t>
            </a:r>
            <a:r>
              <a:rPr lang="cs-CZ" sz="3200" dirty="0">
                <a:latin typeface="Calibri" panose="020F0502020204030204" pitchFamily="34" charset="0"/>
                <a:cs typeface="Calibri" panose="020F0502020204030204" pitchFamily="34" charset="0"/>
              </a:rPr>
              <a:t>m</a:t>
            </a:r>
            <a:r>
              <a:rPr lang="en-US" sz="3200" dirty="0" err="1">
                <a:latin typeface="Calibri" panose="020F0502020204030204" pitchFamily="34" charset="0"/>
                <a:cs typeface="Calibri" panose="020F0502020204030204" pitchFamily="34" charset="0"/>
              </a:rPr>
              <a:t>yocardial</a:t>
            </a:r>
            <a:r>
              <a:rPr lang="en-US" sz="3200" dirty="0">
                <a:latin typeface="Calibri" panose="020F0502020204030204" pitchFamily="34" charset="0"/>
                <a:cs typeface="Calibri" panose="020F0502020204030204" pitchFamily="34" charset="0"/>
              </a:rPr>
              <a:t> oxygen suppl</a:t>
            </a:r>
            <a:r>
              <a:rPr lang="cs-CZ" sz="3200" dirty="0">
                <a:latin typeface="Calibri" panose="020F0502020204030204" pitchFamily="34" charset="0"/>
                <a:cs typeface="Calibri" panose="020F0502020204030204" pitchFamily="34" charset="0"/>
              </a:rPr>
              <a:t>y</a:t>
            </a:r>
            <a:r>
              <a:rPr lang="en-US" sz="3200" dirty="0">
                <a:latin typeface="Calibri" panose="020F0502020204030204" pitchFamily="34" charset="0"/>
                <a:cs typeface="Calibri" panose="020F0502020204030204" pitchFamily="34" charset="0"/>
              </a:rPr>
              <a:t> and</a:t>
            </a:r>
            <a:r>
              <a:rPr lang="cs-CZ"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demand</a:t>
            </a:r>
            <a:endParaRPr lang="cs-CZ" sz="3200" dirty="0">
              <a:latin typeface="Calibri" panose="020F0502020204030204" pitchFamily="34" charset="0"/>
              <a:cs typeface="Calibri" panose="020F0502020204030204" pitchFamily="34" charset="0"/>
            </a:endParaRPr>
          </a:p>
          <a:p>
            <a:pPr>
              <a:spcBef>
                <a:spcPct val="50000"/>
              </a:spcBef>
              <a:buFontTx/>
              <a:buChar char="•"/>
            </a:pPr>
            <a:r>
              <a:rPr lang="cs-CZ" sz="3200" dirty="0">
                <a:latin typeface="Calibri" panose="020F0502020204030204" pitchFamily="34" charset="0"/>
                <a:cs typeface="Calibri" panose="020F0502020204030204" pitchFamily="34" charset="0"/>
              </a:rPr>
              <a:t>   Anti-</a:t>
            </a:r>
            <a:r>
              <a:rPr lang="cs-CZ" sz="3200" dirty="0" err="1">
                <a:latin typeface="Calibri" panose="020F0502020204030204" pitchFamily="34" charset="0"/>
                <a:cs typeface="Calibri" panose="020F0502020204030204" pitchFamily="34" charset="0"/>
              </a:rPr>
              <a:t>anginal</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drugs</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act</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indirectly</a:t>
            </a:r>
            <a:r>
              <a:rPr lang="cs-CZ" sz="3200" dirty="0">
                <a:latin typeface="Calibri" panose="020F0502020204030204" pitchFamily="34" charset="0"/>
                <a:cs typeface="Calibri" panose="020F0502020204030204" pitchFamily="34" charset="0"/>
              </a:rPr>
              <a:t> by </a:t>
            </a:r>
            <a:r>
              <a:rPr lang="en-US" sz="3200" dirty="0">
                <a:latin typeface="Calibri" panose="020F0502020204030204" pitchFamily="34" charset="0"/>
                <a:cs typeface="Calibri" panose="020F0502020204030204" pitchFamily="34" charset="0"/>
              </a:rPr>
              <a:t>smooth muscle relaxation of coronary artery </a:t>
            </a:r>
            <a:r>
              <a:rPr lang="cs-CZ" sz="3200" dirty="0">
                <a:latin typeface="Calibri" panose="020F0502020204030204" pitchFamily="34" charset="0"/>
                <a:cs typeface="Calibri" panose="020F0502020204030204" pitchFamily="34" charset="0"/>
              </a:rPr>
              <a:t> and </a:t>
            </a:r>
            <a:r>
              <a:rPr lang="cs-CZ" sz="3200" dirty="0" err="1">
                <a:latin typeface="Calibri" panose="020F0502020204030204" pitchFamily="34" charset="0"/>
                <a:cs typeface="Calibri" panose="020F0502020204030204" pitchFamily="34" charset="0"/>
              </a:rPr>
              <a:t>reducing</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cardiac</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work</a:t>
            </a:r>
            <a:r>
              <a:rPr lang="cs-CZ" sz="3200" dirty="0">
                <a:latin typeface="Calibri" panose="020F0502020204030204" pitchFamily="34" charset="0"/>
                <a:cs typeface="Calibri" panose="020F0502020204030204" pitchFamily="34" charset="0"/>
              </a:rPr>
              <a:t> </a:t>
            </a:r>
          </a:p>
          <a:p>
            <a:pPr>
              <a:spcBef>
                <a:spcPct val="50000"/>
              </a:spcBef>
              <a:buFontTx/>
              <a:buChar char="•"/>
            </a:pPr>
            <a:endParaRPr lang="cs-CZ" sz="3200" dirty="0">
              <a:latin typeface="Calibri" panose="020F0502020204030204" pitchFamily="34" charset="0"/>
              <a:cs typeface="Calibri" panose="020F0502020204030204" pitchFamily="34" charset="0"/>
            </a:endParaRPr>
          </a:p>
        </p:txBody>
      </p:sp>
      <p:sp>
        <p:nvSpPr>
          <p:cNvPr id="101379" name="Rectangle 3"/>
          <p:cNvSpPr>
            <a:spLocks noGrp="1" noChangeArrowheads="1"/>
          </p:cNvSpPr>
          <p:nvPr>
            <p:ph type="ctrTitle"/>
          </p:nvPr>
        </p:nvSpPr>
        <p:spPr bwMode="invGray">
          <a:xfrm>
            <a:off x="0" y="0"/>
            <a:ext cx="9144000" cy="1052513"/>
          </a:xfrm>
          <a:noFill/>
          <a:ln/>
        </p:spPr>
        <p:txBody>
          <a:bodyPr/>
          <a:lstStyle/>
          <a:p>
            <a:r>
              <a:rPr lang="cs-CZ" b="1" dirty="0">
                <a:ln w="22225">
                  <a:solidFill>
                    <a:srgbClr val="AAAAFF">
                      <a:lumMod val="10000"/>
                    </a:srgbClr>
                  </a:solidFill>
                  <a:prstDash val="solid"/>
                </a:ln>
                <a:solidFill>
                  <a:srgbClr val="FFFF00"/>
                </a:solidFill>
                <a:effectLst>
                  <a:glow rad="101600">
                    <a:srgbClr val="00FFFF">
                      <a:lumMod val="40000"/>
                      <a:lumOff val="60000"/>
                      <a:alpha val="60000"/>
                    </a:srgb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ANGINA PECTORIS</a:t>
            </a:r>
            <a:endParaRPr lang="cs-CZ" sz="4400" dirty="0">
              <a:solidFill>
                <a:srgbClr val="FFFF00"/>
              </a:solidFil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RESPONSE_PERSONNUM" val="30"/>
  <p:tag name="ARS_PPT_DBNAME" val="Ischaemic_Heart_Disease[20190919120752916].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30"/>
  <p:tag name="ARS_SLIDE_PARTICIPANTNUM" val="30"/>
  <p:tag name="ARS_SLIDE_SUBMITNUM" val="0"/>
  <p:tag name="ARS_SLIDE_CORRECTNUM" val="0"/>
  <p:tag name="ARS_SLIDE_VOTEMEAN" val="0"/>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SLIDE_ISRESPONSED" val="1"/>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RESPONSETYPE" val="Slide"/>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 name="ARS_SLIDE_DUENO" val="30"/>
  <p:tag name="ARS_SLIDE_PARTICIPANTNUM" val="3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30"/>
  <p:tag name="ARS_SLIDE_PARTICIPANTNUM" val="30"/>
  <p:tag name="ARS_SLIDE_SUBMITNUM" val="0"/>
  <p:tag name="ARS_SLIDE_CORRECTNUM" val="0"/>
  <p:tag name="ARS_SLIDE_VOTEMEAN" val="0"/>
  <p:tag name="ARS_CHARTSHOWITEMTEXT" val="0"/>
  <p:tag name="ARS_CHARTPARA_SHOWWINDOW"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SLIDE_ISRESPONSED" val="1"/>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CHARTSHOWITEMTEXT" val="0"/>
  <p:tag name="ARS_SLIDE_DUENO" val="30"/>
  <p:tag name="ARS_SLIDE_PARTICIPANTNUM" val="30"/>
  <p:tag name="ARS_SLIDE_SUBMITNUM" val="0"/>
  <p:tag name="ARS_SLIDE_CORRECTNUM" val="0"/>
  <p:tag name="ARS_SLIDE_VOTEMEAN"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30"/>
  <p:tag name="ARS_SLIDE_PARTICIPANTNUM" val="30"/>
  <p:tag name="ARS_SLIDE_SUBMITNUM" val="0"/>
  <p:tag name="ARS_SLIDE_CORRECTNUM" val="0"/>
  <p:tag name="ARS_SLIDE_VOTEMEAN" val="0"/>
  <p:tag name="ARS_CHARTSHOWITEMTEX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30"/>
  <p:tag name="ARS_SLIDE_PARTICIPANTNUM" val="30"/>
  <p:tag name="ARS_SLIDE_SUBMITNUM" val="0"/>
  <p:tag name="ARS_SLIDE_CORRECTNUM" val="0"/>
  <p:tag name="ARS_SLIDE_VOTEMEAN" val="0"/>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5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Lst>
</file>

<file path=ppt/theme/theme1.xml><?xml version="1.0" encoding="utf-8"?>
<a:theme xmlns:a="http://schemas.openxmlformats.org/drawingml/2006/main" name="1_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rgbClr val="00FF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3200" b="1" i="0" u="none" strike="noStrike" cap="none" normalizeH="0" baseline="0" smtClean="0">
            <a:ln>
              <a:noFill/>
            </a:ln>
            <a:solidFill>
              <a:srgbClr val="00FF00"/>
            </a:solidFill>
            <a:effectLst>
              <a:outerShdw blurRad="38100" dist="38100" dir="2700000" algn="tl">
                <a:srgbClr val="000000">
                  <a:alpha val="43137"/>
                </a:srgbClr>
              </a:outerShdw>
            </a:effectLst>
            <a:latin typeface="Arial"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16337</TotalTime>
  <Words>2638</Words>
  <Application>Microsoft Office PowerPoint</Application>
  <PresentationFormat>Předvádění na obrazovce (4:3)</PresentationFormat>
  <Paragraphs>607</Paragraphs>
  <Slides>56</Slides>
  <Notes>51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56</vt:i4>
      </vt:variant>
    </vt:vector>
  </HeadingPairs>
  <TitlesOfParts>
    <vt:vector size="65" baseType="lpstr">
      <vt:lpstr>Arial</vt:lpstr>
      <vt:lpstr>Book Antiqua</vt:lpstr>
      <vt:lpstr>Bookman Old Style</vt:lpstr>
      <vt:lpstr>Calibri</vt:lpstr>
      <vt:lpstr>Cambria Math</vt:lpstr>
      <vt:lpstr>Courier New</vt:lpstr>
      <vt:lpstr>Times New Roman</vt:lpstr>
      <vt:lpstr>Wingdings</vt:lpstr>
      <vt:lpstr>1_Vzletný</vt:lpstr>
      <vt:lpstr>Prezentace aplikace PowerPoint</vt:lpstr>
      <vt:lpstr>ISCHAEMIC HEART DISEASE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ANGINA PECTORIS</vt:lpstr>
      <vt:lpstr>ANGINA PECTORIS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Nitrates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Ladislava Bartošová</dc:creator>
  <cp:lastModifiedBy>Leoš Landa</cp:lastModifiedBy>
  <cp:revision>1837</cp:revision>
  <cp:lastPrinted>2019-03-16T12:41:36Z</cp:lastPrinted>
  <dcterms:created xsi:type="dcterms:W3CDTF">2016-08-24T08:19:04Z</dcterms:created>
  <dcterms:modified xsi:type="dcterms:W3CDTF">2019-09-19T10:08:06Z</dcterms:modified>
</cp:coreProperties>
</file>