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71" r:id="rId2"/>
    <p:sldId id="272" r:id="rId3"/>
    <p:sldId id="259" r:id="rId4"/>
    <p:sldId id="260" r:id="rId5"/>
    <p:sldId id="261" r:id="rId6"/>
    <p:sldId id="262" r:id="rId7"/>
    <p:sldId id="273" r:id="rId8"/>
    <p:sldId id="270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59FC8-D735-FC43-9E0C-2C0EBB06F8E3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1E397-6762-9141-BE92-F14F3C4F27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831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 </a:t>
            </a:r>
            <a:r>
              <a:rPr lang="cs-CZ" dirty="0" err="1" smtClean="0"/>
              <a:t>corona</a:t>
            </a:r>
            <a:r>
              <a:rPr lang="cs-CZ" dirty="0" smtClean="0"/>
              <a:t> </a:t>
            </a:r>
            <a:r>
              <a:rPr lang="cs-CZ" dirty="0" err="1" smtClean="0"/>
              <a:t>dentis</a:t>
            </a:r>
            <a:r>
              <a:rPr lang="cs-CZ" dirty="0" smtClean="0"/>
              <a:t>; B cervix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dentis</a:t>
            </a:r>
            <a:r>
              <a:rPr lang="cs-CZ" baseline="0" dirty="0" smtClean="0"/>
              <a:t> = </a:t>
            </a:r>
            <a:r>
              <a:rPr lang="cs-CZ" baseline="0" dirty="0" err="1" smtClean="0"/>
              <a:t>collum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dentis</a:t>
            </a:r>
            <a:r>
              <a:rPr lang="cs-CZ" baseline="0" dirty="0" smtClean="0"/>
              <a:t>; C radix </a:t>
            </a:r>
            <a:r>
              <a:rPr lang="cs-CZ" baseline="0" dirty="0" err="1" smtClean="0"/>
              <a:t>dentis</a:t>
            </a:r>
            <a:r>
              <a:rPr lang="cs-CZ" baseline="0" dirty="0" smtClean="0"/>
              <a:t>; </a:t>
            </a:r>
            <a:r>
              <a:rPr lang="cs-CZ" dirty="0" smtClean="0"/>
              <a:t>D apex </a:t>
            </a:r>
            <a:r>
              <a:rPr lang="cs-CZ" dirty="0" err="1" smtClean="0"/>
              <a:t>radicis</a:t>
            </a:r>
            <a:r>
              <a:rPr lang="cs-CZ" dirty="0" smtClean="0"/>
              <a:t> </a:t>
            </a:r>
            <a:r>
              <a:rPr lang="cs-CZ" dirty="0" err="1" smtClean="0"/>
              <a:t>dentis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1E397-6762-9141-BE92-F14F3C4F279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098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Enamelum</a:t>
            </a:r>
            <a:r>
              <a:rPr lang="cs-CZ" dirty="0" smtClean="0"/>
              <a:t> = </a:t>
            </a:r>
            <a:r>
              <a:rPr lang="cs-CZ" dirty="0" err="1" smtClean="0"/>
              <a:t>substantia</a:t>
            </a:r>
            <a:r>
              <a:rPr lang="cs-CZ" dirty="0" smtClean="0"/>
              <a:t> </a:t>
            </a:r>
            <a:r>
              <a:rPr lang="cs-CZ" dirty="0" err="1" smtClean="0"/>
              <a:t>adamantina</a:t>
            </a:r>
            <a:r>
              <a:rPr lang="cs-CZ" dirty="0" smtClean="0"/>
              <a:t>; </a:t>
            </a:r>
            <a:r>
              <a:rPr lang="cs-CZ" dirty="0" err="1" smtClean="0"/>
              <a:t>dentinum</a:t>
            </a:r>
            <a:r>
              <a:rPr lang="cs-CZ" dirty="0" smtClean="0"/>
              <a:t> = </a:t>
            </a:r>
            <a:r>
              <a:rPr lang="cs-CZ" dirty="0" err="1" smtClean="0"/>
              <a:t>substantia</a:t>
            </a:r>
            <a:r>
              <a:rPr lang="cs-CZ" dirty="0" smtClean="0"/>
              <a:t> </a:t>
            </a:r>
            <a:r>
              <a:rPr lang="cs-CZ" dirty="0" err="1" smtClean="0"/>
              <a:t>eburnea</a:t>
            </a:r>
            <a:r>
              <a:rPr lang="cs-CZ" dirty="0" smtClean="0"/>
              <a:t>; </a:t>
            </a:r>
            <a:r>
              <a:rPr lang="cs-CZ" dirty="0" err="1" smtClean="0"/>
              <a:t>cavitas</a:t>
            </a:r>
            <a:r>
              <a:rPr lang="cs-CZ" dirty="0" smtClean="0"/>
              <a:t> </a:t>
            </a:r>
            <a:r>
              <a:rPr lang="cs-CZ" dirty="0" err="1" smtClean="0"/>
              <a:t>dentis</a:t>
            </a:r>
            <a:r>
              <a:rPr lang="cs-CZ" dirty="0" smtClean="0"/>
              <a:t>; </a:t>
            </a:r>
            <a:r>
              <a:rPr lang="cs-CZ" dirty="0" err="1" smtClean="0"/>
              <a:t>margo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gingivalis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cementum</a:t>
            </a:r>
            <a:r>
              <a:rPr lang="cs-CZ" baseline="0" dirty="0" smtClean="0"/>
              <a:t> = </a:t>
            </a:r>
            <a:r>
              <a:rPr lang="cs-CZ" baseline="0" dirty="0" err="1" smtClean="0"/>
              <a:t>substantia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ossea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canalis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radicis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dentis</a:t>
            </a:r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A9F8-B0C4-4A41-BD60-395B622C2B5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0690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Glossitis</a:t>
            </a:r>
            <a:r>
              <a:rPr lang="cs-CZ" baseline="0" dirty="0" smtClean="0"/>
              <a:t> = </a:t>
            </a:r>
            <a:r>
              <a:rPr lang="cs-CZ" baseline="0" dirty="0" err="1" smtClean="0"/>
              <a:t>inflammation</a:t>
            </a:r>
            <a:r>
              <a:rPr lang="cs-CZ" baseline="0" dirty="0" smtClean="0"/>
              <a:t> linguae;  laryngitis = </a:t>
            </a:r>
            <a:r>
              <a:rPr lang="cs-CZ" baseline="0" dirty="0" err="1" smtClean="0"/>
              <a:t>inflammatio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laryngis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cheilitis</a:t>
            </a:r>
            <a:r>
              <a:rPr lang="cs-CZ" baseline="0" dirty="0" smtClean="0"/>
              <a:t>= </a:t>
            </a:r>
            <a:r>
              <a:rPr lang="cs-CZ" baseline="0" dirty="0" err="1" smtClean="0"/>
              <a:t>inflammatio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labiorum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periodontitis</a:t>
            </a:r>
            <a:r>
              <a:rPr lang="cs-CZ" baseline="0" dirty="0" smtClean="0"/>
              <a:t>= </a:t>
            </a:r>
            <a:r>
              <a:rPr lang="cs-CZ" baseline="0" dirty="0" err="1" smtClean="0"/>
              <a:t>inflammatio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periodontii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stomatitis</a:t>
            </a:r>
            <a:r>
              <a:rPr lang="cs-CZ" baseline="0" dirty="0" smtClean="0"/>
              <a:t> = </a:t>
            </a:r>
            <a:r>
              <a:rPr lang="cs-CZ" baseline="0" dirty="0" err="1" smtClean="0"/>
              <a:t>inflammatio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oris</a:t>
            </a:r>
            <a:r>
              <a:rPr lang="cs-CZ" baseline="0" dirty="0" smtClean="0"/>
              <a:t>; parotitis = </a:t>
            </a:r>
            <a:r>
              <a:rPr lang="cs-CZ" baseline="0" dirty="0" err="1" smtClean="0"/>
              <a:t>inflammatio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parotis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1E397-6762-9141-BE92-F14F3C4F279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817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FB8FC69-2045-EA44-8195-4616716636D0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88FFA20-1B73-7144-9403-690385F26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FC69-2045-EA44-8195-4616716636D0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FA20-1B73-7144-9403-690385F26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FC69-2045-EA44-8195-4616716636D0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FA20-1B73-7144-9403-690385F26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FB8FC69-2045-EA44-8195-4616716636D0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FA20-1B73-7144-9403-690385F26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FB8FC69-2045-EA44-8195-4616716636D0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88FFA20-1B73-7144-9403-690385F263C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FB8FC69-2045-EA44-8195-4616716636D0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88FFA20-1B73-7144-9403-690385F26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FB8FC69-2045-EA44-8195-4616716636D0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88FFA20-1B73-7144-9403-690385F26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FC69-2045-EA44-8195-4616716636D0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FA20-1B73-7144-9403-690385F26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FB8FC69-2045-EA44-8195-4616716636D0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88FFA20-1B73-7144-9403-690385F26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FB8FC69-2045-EA44-8195-4616716636D0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88FFA20-1B73-7144-9403-690385F26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FB8FC69-2045-EA44-8195-4616716636D0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88FFA20-1B73-7144-9403-690385F26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FB8FC69-2045-EA44-8195-4616716636D0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88FFA20-1B73-7144-9403-690385F26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/>
                <a:latin typeface="Cambria"/>
                <a:cs typeface="Cambria"/>
              </a:rPr>
              <a:t>Name bones of skull, use nouns as hints</a:t>
            </a:r>
            <a:endParaRPr lang="en-US" b="1" dirty="0">
              <a:solidFill>
                <a:srgbClr val="FFFF00"/>
              </a:solidFill>
              <a:effectLst/>
              <a:latin typeface="Cambria"/>
              <a:cs typeface="Cambr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1611796"/>
            <a:ext cx="5969000" cy="4648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94783" y="2131393"/>
            <a:ext cx="2153478" cy="35339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Cambria"/>
                <a:cs typeface="Cambria"/>
              </a:rPr>
              <a:t>Paries</a:t>
            </a:r>
            <a:r>
              <a:rPr lang="en-US" sz="2000" b="1" dirty="0" smtClean="0">
                <a:solidFill>
                  <a:schemeClr val="tx1"/>
                </a:solidFill>
                <a:latin typeface="Cambria"/>
                <a:cs typeface="Cambria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Cambria"/>
                <a:cs typeface="Cambria"/>
              </a:rPr>
              <a:t>etis</a:t>
            </a:r>
            <a:r>
              <a:rPr lang="en-US" sz="2000" b="1" dirty="0" smtClean="0">
                <a:solidFill>
                  <a:schemeClr val="tx1"/>
                </a:solidFill>
                <a:latin typeface="Cambria"/>
                <a:cs typeface="Cambria"/>
              </a:rPr>
              <a:t>, m.</a:t>
            </a:r>
            <a:endParaRPr lang="en-US" sz="2000" b="1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12835" y="4492489"/>
            <a:ext cx="2153478" cy="35339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ambria"/>
                <a:cs typeface="Cambria"/>
              </a:rPr>
              <a:t>Occiput, </a:t>
            </a:r>
            <a:r>
              <a:rPr lang="en-US" sz="2000" b="1" dirty="0" err="1" smtClean="0">
                <a:solidFill>
                  <a:srgbClr val="C00000"/>
                </a:solidFill>
                <a:latin typeface="Cambria"/>
                <a:cs typeface="Cambria"/>
              </a:rPr>
              <a:t>itis</a:t>
            </a:r>
            <a:r>
              <a:rPr lang="en-US" sz="2000" b="1" dirty="0" smtClean="0">
                <a:solidFill>
                  <a:srgbClr val="C00000"/>
                </a:solidFill>
                <a:latin typeface="Cambria"/>
                <a:cs typeface="Cambria"/>
              </a:rPr>
              <a:t>, n.</a:t>
            </a:r>
            <a:endParaRPr lang="en-US" sz="20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9409" y="3529498"/>
            <a:ext cx="2153478" cy="35339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mbria"/>
                <a:cs typeface="Cambria"/>
              </a:rPr>
              <a:t>Tempus, </a:t>
            </a:r>
            <a:r>
              <a:rPr lang="en-US" sz="2000" b="1" dirty="0" err="1" smtClean="0">
                <a:solidFill>
                  <a:srgbClr val="FF0000"/>
                </a:solidFill>
                <a:latin typeface="Cambria"/>
                <a:cs typeface="Cambria"/>
              </a:rPr>
              <a:t>oris</a:t>
            </a:r>
            <a:r>
              <a:rPr lang="en-US" sz="2000" b="1" dirty="0" smtClean="0">
                <a:solidFill>
                  <a:srgbClr val="FF0000"/>
                </a:solidFill>
                <a:latin typeface="Cambria"/>
                <a:cs typeface="Cambria"/>
              </a:rPr>
              <a:t>, n</a:t>
            </a:r>
            <a:r>
              <a:rPr lang="en-US" sz="2000" dirty="0" smtClean="0">
                <a:solidFill>
                  <a:srgbClr val="FF0000"/>
                </a:solidFill>
                <a:latin typeface="Cambria"/>
                <a:cs typeface="Cambria"/>
              </a:rPr>
              <a:t>.</a:t>
            </a:r>
            <a:endParaRPr lang="en-US" sz="20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7409" y="2484784"/>
            <a:ext cx="2153478" cy="353391"/>
          </a:xfrm>
          <a:prstGeom prst="rect">
            <a:avLst/>
          </a:prstGeom>
          <a:solidFill>
            <a:srgbClr val="FAF39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Cambria"/>
                <a:cs typeface="Cambria"/>
              </a:rPr>
              <a:t>Frons, </a:t>
            </a:r>
            <a:r>
              <a:rPr lang="en-US" sz="2000" b="1" dirty="0" err="1" smtClean="0">
                <a:solidFill>
                  <a:srgbClr val="7030A0"/>
                </a:solidFill>
                <a:latin typeface="Cambria"/>
                <a:cs typeface="Cambria"/>
              </a:rPr>
              <a:t>frontis</a:t>
            </a:r>
            <a:r>
              <a:rPr lang="en-US" sz="2000" b="1" dirty="0" smtClean="0">
                <a:solidFill>
                  <a:srgbClr val="7030A0"/>
                </a:solidFill>
                <a:latin typeface="Cambria"/>
                <a:cs typeface="Cambria"/>
              </a:rPr>
              <a:t>, f.</a:t>
            </a:r>
            <a:endParaRPr lang="en-US" sz="2000" b="1" dirty="0">
              <a:solidFill>
                <a:srgbClr val="7030A0"/>
              </a:solidFill>
              <a:latin typeface="Cambria"/>
              <a:cs typeface="Cambr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0766" y="2910514"/>
            <a:ext cx="2153478" cy="353391"/>
          </a:xfrm>
          <a:prstGeom prst="rect">
            <a:avLst/>
          </a:prstGeom>
          <a:solidFill>
            <a:srgbClr val="E6ABC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Cambria"/>
                <a:cs typeface="Cambria"/>
              </a:rPr>
              <a:t>Sphen</a:t>
            </a:r>
            <a:endParaRPr lang="en-US" sz="20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5547" y="3319673"/>
            <a:ext cx="2153478" cy="353391"/>
          </a:xfrm>
          <a:prstGeom prst="rect">
            <a:avLst/>
          </a:prstGeom>
          <a:solidFill>
            <a:srgbClr val="E0371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Cambria"/>
                <a:cs typeface="Cambria"/>
              </a:rPr>
              <a:t>Ethmos</a:t>
            </a:r>
            <a:endParaRPr lang="en-US" sz="2000" b="1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9530" y="3706193"/>
            <a:ext cx="2153478" cy="353391"/>
          </a:xfrm>
          <a:prstGeom prst="rect">
            <a:avLst/>
          </a:prstGeom>
          <a:solidFill>
            <a:srgbClr val="60BA8E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Cambria"/>
                <a:cs typeface="Cambria"/>
              </a:rPr>
              <a:t>Nasus</a:t>
            </a:r>
            <a:r>
              <a:rPr lang="en-US" sz="2000" b="1" dirty="0" smtClean="0">
                <a:solidFill>
                  <a:schemeClr val="tx1"/>
                </a:solidFill>
                <a:latin typeface="Cambria"/>
                <a:cs typeface="Cambria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Cambria"/>
                <a:cs typeface="Cambria"/>
              </a:rPr>
              <a:t>i</a:t>
            </a:r>
            <a:r>
              <a:rPr lang="en-US" sz="2000" b="1" dirty="0" smtClean="0">
                <a:solidFill>
                  <a:schemeClr val="tx1"/>
                </a:solidFill>
                <a:latin typeface="Cambria"/>
                <a:cs typeface="Cambria"/>
              </a:rPr>
              <a:t>, m.</a:t>
            </a:r>
            <a:endParaRPr lang="en-US" sz="2000" b="1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3634" y="4194313"/>
            <a:ext cx="2153478" cy="353391"/>
          </a:xfrm>
          <a:prstGeom prst="rect">
            <a:avLst/>
          </a:prstGeom>
          <a:solidFill>
            <a:srgbClr val="CFB6A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  <a:latin typeface="Cambria"/>
                <a:cs typeface="Cambria"/>
              </a:rPr>
              <a:t>Lacrima</a:t>
            </a:r>
            <a:r>
              <a:rPr lang="en-US" sz="2000" b="1" dirty="0" smtClean="0">
                <a:solidFill>
                  <a:srgbClr val="7030A0"/>
                </a:solidFill>
                <a:latin typeface="Cambria"/>
                <a:cs typeface="Cambria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Cambria"/>
                <a:cs typeface="Cambria"/>
              </a:rPr>
              <a:t>ae</a:t>
            </a:r>
            <a:r>
              <a:rPr lang="en-US" sz="2000" b="1" dirty="0" smtClean="0">
                <a:solidFill>
                  <a:srgbClr val="7030A0"/>
                </a:solidFill>
                <a:latin typeface="Cambria"/>
                <a:cs typeface="Cambria"/>
              </a:rPr>
              <a:t>, f.</a:t>
            </a:r>
            <a:endParaRPr lang="en-US" sz="2000" b="1" dirty="0">
              <a:solidFill>
                <a:srgbClr val="7030A0"/>
              </a:solidFill>
              <a:latin typeface="Cambria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20591" y="5227989"/>
            <a:ext cx="2153478" cy="353391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Cambria"/>
                <a:cs typeface="Cambria"/>
              </a:rPr>
              <a:t>Zygon</a:t>
            </a:r>
            <a:endParaRPr lang="en-US" sz="2000" b="1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5404684"/>
            <a:ext cx="2153478" cy="35339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Mandibula, </a:t>
            </a:r>
            <a:r>
              <a:rPr lang="cs-CZ" b="1" dirty="0" err="1" smtClean="0">
                <a:solidFill>
                  <a:schemeClr val="tx1"/>
                </a:solidFill>
              </a:rPr>
              <a:t>ae</a:t>
            </a:r>
            <a:r>
              <a:rPr lang="cs-CZ" b="1" dirty="0" smtClean="0">
                <a:solidFill>
                  <a:schemeClr val="tx1"/>
                </a:solidFill>
              </a:rPr>
              <a:t>, </a:t>
            </a:r>
            <a:r>
              <a:rPr lang="cs-CZ" b="1" dirty="0" err="1" smtClean="0">
                <a:solidFill>
                  <a:schemeClr val="tx1"/>
                </a:solidFill>
              </a:rPr>
              <a:t>f</a:t>
            </a:r>
            <a:r>
              <a:rPr lang="cs-CZ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3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osteosynthesis</a:t>
            </a:r>
            <a:r>
              <a:rPr lang="cs-CZ" sz="4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0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according</a:t>
            </a:r>
            <a:r>
              <a:rPr lang="cs-CZ" sz="4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40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Champy</a:t>
            </a:r>
            <a:r>
              <a:rPr lang="cs-CZ" sz="4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0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cs-CZ" sz="4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40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fracture</a:t>
            </a:r>
            <a:r>
              <a:rPr lang="cs-CZ" sz="4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0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4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0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4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0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cs-CZ" sz="4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0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4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0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cs-CZ" sz="4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jaw on </a:t>
            </a:r>
            <a:r>
              <a:rPr lang="cs-CZ" sz="40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4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0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cs-CZ" sz="4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0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side</a:t>
            </a:r>
            <a:r>
              <a:rPr lang="cs-CZ" sz="4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lang="cs-CZ" sz="4000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Zástupný symbol obrázka 9" descr="miniplate ramus mandubulae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666" y="2321156"/>
            <a:ext cx="7466667" cy="3695238"/>
          </a:xfrm>
        </p:spPr>
      </p:pic>
    </p:spTree>
    <p:extLst>
      <p:ext uri="{BB962C8B-B14F-4D97-AF65-F5344CB8AC3E}">
        <p14:creationId xmlns="" xmlns:p14="http://schemas.microsoft.com/office/powerpoint/2010/main" val="112947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/>
          <a:lstStyle/>
          <a:p>
            <a:r>
              <a:rPr lang="cs-CZ" b="1" dirty="0" err="1" smtClean="0">
                <a:solidFill>
                  <a:srgbClr val="FFFF00"/>
                </a:solidFill>
                <a:effectLst/>
              </a:rPr>
              <a:t>Inflammationes</a:t>
            </a:r>
            <a:endParaRPr lang="cs-CZ" b="1" dirty="0">
              <a:solidFill>
                <a:srgbClr val="FFFF00"/>
              </a:solidFill>
              <a:effectLst/>
            </a:endParaRPr>
          </a:p>
        </p:txBody>
      </p:sp>
      <p:graphicFrame>
        <p:nvGraphicFramePr>
          <p:cNvPr id="9" name="Zástupný symbol obsahu 8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MKN K 14.0</a:t>
                      </a:r>
                      <a:endParaRPr lang="cs-CZ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pPr algn="ctr"/>
                      <a:r>
                        <a:rPr lang="cs-CZ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MKN J 37.0</a:t>
                      </a:r>
                      <a:endParaRPr lang="cs-CZ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cs-CZ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cs-CZ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cs-CZ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cs-CZ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cs-CZ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cs-CZ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cs-CZ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MKN K</a:t>
                      </a:r>
                      <a:r>
                        <a:rPr lang="cs-CZ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13.0</a:t>
                      </a:r>
                      <a:endParaRPr lang="cs-CZ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cs-CZ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cs-CZ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cs-CZ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cs-CZ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MKN K 05.3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pPr algn="ctr"/>
                      <a:r>
                        <a:rPr lang="cs-CZ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MKN K 12.0</a:t>
                      </a:r>
                      <a:endParaRPr lang="cs-CZ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pPr algn="ctr"/>
                      <a:r>
                        <a:rPr lang="cs-CZ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MKN B 26.0</a:t>
                      </a:r>
                      <a:endParaRPr lang="cs-CZ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Obrázok 9" descr="230px-Gloss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447800"/>
            <a:ext cx="2516554" cy="2133600"/>
          </a:xfrm>
          <a:prstGeom prst="rect">
            <a:avLst/>
          </a:prstGeom>
        </p:spPr>
      </p:pic>
      <p:pic>
        <p:nvPicPr>
          <p:cNvPr id="11" name="Obrázok 10" descr="STOMATIT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3962400"/>
            <a:ext cx="2743200" cy="2191537"/>
          </a:xfrm>
          <a:prstGeom prst="rect">
            <a:avLst/>
          </a:prstGeom>
        </p:spPr>
      </p:pic>
      <p:pic>
        <p:nvPicPr>
          <p:cNvPr id="12" name="Obrázok 11" descr="PAROTITI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3946559"/>
            <a:ext cx="2209800" cy="2225641"/>
          </a:xfrm>
          <a:prstGeom prst="rect">
            <a:avLst/>
          </a:prstGeom>
        </p:spPr>
      </p:pic>
      <p:pic>
        <p:nvPicPr>
          <p:cNvPr id="13" name="Obrázok 12" descr="CHEILITI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1524000"/>
            <a:ext cx="2731508" cy="1905000"/>
          </a:xfrm>
          <a:prstGeom prst="rect">
            <a:avLst/>
          </a:prstGeom>
        </p:spPr>
      </p:pic>
      <p:pic>
        <p:nvPicPr>
          <p:cNvPr id="14" name="Obrázok 13" descr="PARODONTITI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4108651"/>
            <a:ext cx="2717876" cy="1987349"/>
          </a:xfrm>
          <a:prstGeom prst="rect">
            <a:avLst/>
          </a:prstGeom>
        </p:spPr>
      </p:pic>
      <p:pic>
        <p:nvPicPr>
          <p:cNvPr id="15" name="Obrázok 14" descr="LARYNGITI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5200" y="13716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11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300"/>
            <a:ext cx="9144000" cy="3060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456" y="752200"/>
            <a:ext cx="718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Translate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underlined</a:t>
            </a:r>
            <a:r>
              <a:rPr lang="cs-CZ" b="1" dirty="0" smtClean="0"/>
              <a:t> </a:t>
            </a:r>
            <a:r>
              <a:rPr lang="cs-CZ" b="1" dirty="0" err="1" smtClean="0"/>
              <a:t>phrases</a:t>
            </a:r>
            <a:r>
              <a:rPr lang="cs-CZ" b="1" dirty="0" smtClean="0"/>
              <a:t>, </a:t>
            </a:r>
            <a:r>
              <a:rPr lang="cs-CZ" b="1" dirty="0" err="1" smtClean="0"/>
              <a:t>guess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meaning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abbreviations</a:t>
            </a:r>
            <a:endParaRPr lang="en-US" b="1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1175657" y="2267339"/>
            <a:ext cx="41801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4388498" y="4201886"/>
            <a:ext cx="41801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lipsa 6"/>
          <p:cNvSpPr/>
          <p:nvPr/>
        </p:nvSpPr>
        <p:spPr>
          <a:xfrm>
            <a:off x="1783830" y="2267339"/>
            <a:ext cx="449704" cy="55081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2233534" y="2267339"/>
            <a:ext cx="796977" cy="55081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760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/>
                <a:latin typeface="Cambria"/>
                <a:cs typeface="Cambria"/>
              </a:rPr>
              <a:t>Name types of permanent teeth</a:t>
            </a:r>
            <a:endParaRPr lang="en-US" b="1" dirty="0">
              <a:solidFill>
                <a:srgbClr val="FFFF00"/>
              </a:solidFill>
              <a:effectLst/>
              <a:latin typeface="Cambria"/>
              <a:cs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6696" y="1600200"/>
            <a:ext cx="684695" cy="22197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71532" y="1796775"/>
            <a:ext cx="684695" cy="33461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35965" y="2448339"/>
            <a:ext cx="684695" cy="22197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33528" y="3596861"/>
            <a:ext cx="684695" cy="22197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34" y="1605367"/>
            <a:ext cx="6985000" cy="50673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>
            <a:off x="3677477" y="1787376"/>
            <a:ext cx="22087" cy="2305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298660" y="1787376"/>
            <a:ext cx="22087" cy="2305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716103" y="1787376"/>
            <a:ext cx="22087" cy="2305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431721" y="1787376"/>
            <a:ext cx="22087" cy="2305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235736" y="1787376"/>
            <a:ext cx="22087" cy="2305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559875" y="1787376"/>
            <a:ext cx="22087" cy="2305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51132" y="1264548"/>
            <a:ext cx="32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mbria"/>
                <a:cs typeface="Cambria"/>
              </a:rPr>
              <a:t>1</a:t>
            </a:r>
            <a:endParaRPr lang="en-US" sz="20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54083" y="1264548"/>
            <a:ext cx="32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52433" y="1264548"/>
            <a:ext cx="32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09789" y="1264548"/>
            <a:ext cx="32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mbria"/>
                <a:cs typeface="Cambria"/>
              </a:rPr>
              <a:t>4</a:t>
            </a:r>
            <a:endParaRPr lang="en-US" sz="20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19969" y="1264548"/>
            <a:ext cx="32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61168" y="1264548"/>
            <a:ext cx="32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08022" y="1264548"/>
            <a:ext cx="32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mbria"/>
                <a:cs typeface="Cambria"/>
              </a:rPr>
              <a:t>4</a:t>
            </a:r>
            <a:endParaRPr lang="en-US" sz="20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-254833" y="48768"/>
            <a:ext cx="9592456" cy="1399032"/>
          </a:xfrm>
        </p:spPr>
        <p:txBody>
          <a:bodyPr>
            <a:normAutofit/>
          </a:bodyPr>
          <a:lstStyle/>
          <a:p>
            <a:r>
              <a:rPr lang="sk-SK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sk-SK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sk-SK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parts</a:t>
            </a:r>
            <a:r>
              <a:rPr lang="sk-SK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sk-SK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sk-SK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jaw</a:t>
            </a:r>
            <a:endParaRPr lang="en-GB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F56B-0A1A-46BE-9807-61F7342AB54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Obrázok 4" descr="Mandibula.jpg"/>
          <p:cNvPicPr>
            <a:picLocks noChangeAspect="1"/>
          </p:cNvPicPr>
          <p:nvPr/>
        </p:nvPicPr>
        <p:blipFill>
          <a:blip r:embed="rId2" cstate="print"/>
          <a:srcRect l="6984" t="23397" r="8365" b="15088"/>
          <a:stretch>
            <a:fillRect/>
          </a:stretch>
        </p:blipFill>
        <p:spPr>
          <a:xfrm>
            <a:off x="76200" y="1447800"/>
            <a:ext cx="5181600" cy="518160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5334000" y="1447799"/>
            <a:ext cx="381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>
              <a:buAutoNum type="arabicPeriod"/>
            </a:pP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notch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jaw</a:t>
            </a:r>
            <a:endParaRPr lang="sk-SK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95288" indent="-395288">
              <a:buAutoNum type="arabicPeriod"/>
            </a:pP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Processus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condylaris</a:t>
            </a:r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95288" indent="-395288">
              <a:buFontTx/>
              <a:buAutoNum type="arabicPeriod"/>
            </a:pP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projects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superiorly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upper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jaw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:                          r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_ _ _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 _ _ _ _ _ _ _ _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_</a:t>
            </a:r>
          </a:p>
          <a:p>
            <a:pPr marL="395288" indent="-395288">
              <a:buFontTx/>
              <a:buAutoNum type="arabicPeriod"/>
            </a:pP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Angle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body and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upper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jaw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:          a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_ _ _ _ _ _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_ _ _ _ _ _ _ _ _</a:t>
            </a:r>
            <a:r>
              <a:rPr lang="sk-SK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95288" indent="-395288">
              <a:buFontTx/>
              <a:buAutoNum type="arabicPeriod"/>
            </a:pP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opening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mental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nerve:    f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_ _ _ _ _ _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mentale</a:t>
            </a:r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95288" indent="-395288">
              <a:buFontTx/>
              <a:buAutoNum type="arabicPeriod"/>
            </a:pP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Opening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inner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aspect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jaw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:            f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_ _ _ _ _ _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_ _ _ _ _ _ _ _ _</a:t>
            </a:r>
          </a:p>
          <a:p>
            <a:pPr marL="395288" indent="-395288">
              <a:buAutoNum type="arabicPeriod"/>
            </a:pP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Coronoid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983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sk-SK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sk-SK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parts</a:t>
            </a:r>
            <a:r>
              <a:rPr lang="sk-SK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sk-SK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tooth</a:t>
            </a:r>
            <a:endParaRPr lang="en-GB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9038-6B31-4B00-8C0C-E55828F3CA6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Obrázok 3" descr="Dens cisty.jpg"/>
          <p:cNvPicPr>
            <a:picLocks noChangeAspect="1"/>
          </p:cNvPicPr>
          <p:nvPr/>
        </p:nvPicPr>
        <p:blipFill>
          <a:blip r:embed="rId3" cstate="print"/>
          <a:srcRect l="2902" r="62269"/>
          <a:stretch>
            <a:fillRect/>
          </a:stretch>
        </p:blipFill>
        <p:spPr>
          <a:xfrm>
            <a:off x="381000" y="1304925"/>
            <a:ext cx="2514600" cy="5248275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2971800" y="2743200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A</a:t>
            </a:r>
            <a:endParaRPr lang="en-GB" dirty="0"/>
          </a:p>
        </p:txBody>
      </p:sp>
      <p:sp>
        <p:nvSpPr>
          <p:cNvPr id="6" name="Ovál 5"/>
          <p:cNvSpPr/>
          <p:nvPr/>
        </p:nvSpPr>
        <p:spPr>
          <a:xfrm>
            <a:off x="2971800" y="3581400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B</a:t>
            </a:r>
            <a:endParaRPr lang="en-GB" dirty="0"/>
          </a:p>
        </p:txBody>
      </p:sp>
      <p:sp>
        <p:nvSpPr>
          <p:cNvPr id="7" name="Ovál 6"/>
          <p:cNvSpPr/>
          <p:nvPr/>
        </p:nvSpPr>
        <p:spPr>
          <a:xfrm>
            <a:off x="2971800" y="4876800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C</a:t>
            </a:r>
            <a:endParaRPr lang="en-GB" dirty="0"/>
          </a:p>
        </p:txBody>
      </p:sp>
      <p:sp>
        <p:nvSpPr>
          <p:cNvPr id="8" name="BlokTextu 7"/>
          <p:cNvSpPr txBox="1"/>
          <p:nvPr/>
        </p:nvSpPr>
        <p:spPr>
          <a:xfrm>
            <a:off x="3429000" y="2662535"/>
            <a:ext cx="3206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_ _ _ _ _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_ _ _ _ _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429000" y="3424535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_ _ _ _ _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_ _ _ _ _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= C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_ _ _ _ _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_ _ _ _ _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429000" y="4796135"/>
            <a:ext cx="302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_ _ _ _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_ _ _ _ _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Rovná spojovacia šípka 11"/>
          <p:cNvCxnSpPr/>
          <p:nvPr/>
        </p:nvCxnSpPr>
        <p:spPr>
          <a:xfrm flipH="1" flipV="1">
            <a:off x="2286000" y="60198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/>
          <p:cNvSpPr/>
          <p:nvPr/>
        </p:nvSpPr>
        <p:spPr>
          <a:xfrm>
            <a:off x="2971800" y="6172200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D</a:t>
            </a:r>
            <a:endParaRPr lang="en-GB" dirty="0"/>
          </a:p>
        </p:txBody>
      </p:sp>
      <p:sp>
        <p:nvSpPr>
          <p:cNvPr id="16" name="BlokTextu 15"/>
          <p:cNvSpPr txBox="1"/>
          <p:nvPr/>
        </p:nvSpPr>
        <p:spPr>
          <a:xfrm>
            <a:off x="3374009" y="6106180"/>
            <a:ext cx="4494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_ _ _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_ _ _ _ _ _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_ _ _ _ _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922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308960"/>
          </a:xfrm>
        </p:spPr>
        <p:txBody>
          <a:bodyPr>
            <a:normAutofit/>
          </a:bodyPr>
          <a:lstStyle/>
          <a:p>
            <a:r>
              <a:rPr lang="sk-SK" sz="36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sk-SK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6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6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parts</a:t>
            </a:r>
            <a:r>
              <a:rPr lang="sk-SK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sk-SK" sz="36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tooth</a:t>
            </a:r>
            <a:r>
              <a:rPr lang="sk-SK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sk-SK" sz="36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seen</a:t>
            </a:r>
            <a:r>
              <a:rPr lang="sk-SK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sk-SK" sz="36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6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longitudinal</a:t>
            </a:r>
            <a:r>
              <a:rPr lang="sk-SK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6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section</a:t>
            </a:r>
            <a:endParaRPr lang="en-GB" sz="3600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9038-6B31-4B00-8C0C-E55828F3CA65}" type="slidenum">
              <a:rPr lang="en-US" b="1" smtClean="0"/>
              <a:pPr/>
              <a:t>5</a:t>
            </a:fld>
            <a:endParaRPr lang="en-US" b="1"/>
          </a:p>
        </p:txBody>
      </p:sp>
      <p:pic>
        <p:nvPicPr>
          <p:cNvPr id="4" name="Obrázok 3" descr="Dens cisty.jpg"/>
          <p:cNvPicPr>
            <a:picLocks noChangeAspect="1"/>
          </p:cNvPicPr>
          <p:nvPr/>
        </p:nvPicPr>
        <p:blipFill>
          <a:blip r:embed="rId3" cstate="print"/>
          <a:srcRect l="50278" t="15154" r="20448"/>
          <a:stretch>
            <a:fillRect/>
          </a:stretch>
        </p:blipFill>
        <p:spPr>
          <a:xfrm>
            <a:off x="152400" y="1728788"/>
            <a:ext cx="2362200" cy="4976812"/>
          </a:xfrm>
          <a:prstGeom prst="rect">
            <a:avLst/>
          </a:prstGeom>
        </p:spPr>
      </p:pic>
      <p:sp>
        <p:nvSpPr>
          <p:cNvPr id="17" name="Ovál 16"/>
          <p:cNvSpPr/>
          <p:nvPr/>
        </p:nvSpPr>
        <p:spPr>
          <a:xfrm>
            <a:off x="2209800" y="1525690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D</a:t>
            </a:r>
            <a:endParaRPr lang="en-GB" b="1" dirty="0"/>
          </a:p>
        </p:txBody>
      </p:sp>
      <p:sp>
        <p:nvSpPr>
          <p:cNvPr id="19" name="Ovál 18"/>
          <p:cNvSpPr/>
          <p:nvPr/>
        </p:nvSpPr>
        <p:spPr>
          <a:xfrm>
            <a:off x="2209800" y="2059090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E</a:t>
            </a:r>
            <a:endParaRPr lang="en-GB" b="1" dirty="0"/>
          </a:p>
        </p:txBody>
      </p:sp>
      <p:sp>
        <p:nvSpPr>
          <p:cNvPr id="20" name="Ovál 19"/>
          <p:cNvSpPr/>
          <p:nvPr/>
        </p:nvSpPr>
        <p:spPr>
          <a:xfrm>
            <a:off x="2209800" y="2592490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F</a:t>
            </a:r>
            <a:endParaRPr lang="en-GB" b="1" dirty="0"/>
          </a:p>
        </p:txBody>
      </p:sp>
      <p:sp>
        <p:nvSpPr>
          <p:cNvPr id="21" name="Ovál 20"/>
          <p:cNvSpPr/>
          <p:nvPr/>
        </p:nvSpPr>
        <p:spPr>
          <a:xfrm>
            <a:off x="2667000" y="3278290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G</a:t>
            </a:r>
            <a:endParaRPr lang="en-GB" b="1" dirty="0"/>
          </a:p>
        </p:txBody>
      </p:sp>
      <p:sp>
        <p:nvSpPr>
          <p:cNvPr id="22" name="Ovál 21"/>
          <p:cNvSpPr/>
          <p:nvPr/>
        </p:nvSpPr>
        <p:spPr>
          <a:xfrm>
            <a:off x="2667000" y="4040290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H</a:t>
            </a:r>
            <a:endParaRPr lang="en-GB" b="1" dirty="0"/>
          </a:p>
        </p:txBody>
      </p:sp>
      <p:sp>
        <p:nvSpPr>
          <p:cNvPr id="23" name="Ovál 22"/>
          <p:cNvSpPr/>
          <p:nvPr/>
        </p:nvSpPr>
        <p:spPr>
          <a:xfrm>
            <a:off x="2667000" y="4802290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I</a:t>
            </a:r>
            <a:endParaRPr lang="en-GB" b="1" dirty="0"/>
          </a:p>
        </p:txBody>
      </p:sp>
      <p:sp>
        <p:nvSpPr>
          <p:cNvPr id="24" name="Ovál 23"/>
          <p:cNvSpPr/>
          <p:nvPr/>
        </p:nvSpPr>
        <p:spPr>
          <a:xfrm>
            <a:off x="2667000" y="5564290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J</a:t>
            </a:r>
            <a:endParaRPr lang="en-GB" b="1" dirty="0"/>
          </a:p>
        </p:txBody>
      </p:sp>
      <p:sp>
        <p:nvSpPr>
          <p:cNvPr id="25" name="BlokTextu 24"/>
          <p:cNvSpPr txBox="1"/>
          <p:nvPr/>
        </p:nvSpPr>
        <p:spPr>
          <a:xfrm>
            <a:off x="2514600" y="1122604"/>
            <a:ext cx="6894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extremely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hard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substance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surrounding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crown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tooth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?         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E_ _ _ _ _ _ _ = s_ _ _ _ _ _ _ _ _ a_ _ _ _ _ _ _ _ _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2962274" y="1983735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predominant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mass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tooth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D_ _ _ _ _ _ _ = s_ _ _ _ _ _ _ _ _ e_ _ _ _ _ _ _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3048000" y="259249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ulp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cavity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tooth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C_ _ _ _ _ _ d_ _ _ _ _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3093720" y="3332404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i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ingival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margin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M_ _ _ _ </a:t>
            </a:r>
            <a:r>
              <a:rPr lang="sk-SK" sz="2000" b="1" dirty="0" err="1" smtClean="0">
                <a:latin typeface="Times New Roman" pitchFamily="18" charset="0"/>
                <a:cs typeface="Times New Roman" pitchFamily="18" charset="0"/>
              </a:rPr>
              <a:t>gingivalis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BlokTextu 29"/>
          <p:cNvSpPr txBox="1"/>
          <p:nvPr/>
        </p:nvSpPr>
        <p:spPr>
          <a:xfrm>
            <a:off x="3093720" y="4145035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latin typeface="Times New Roman" pitchFamily="18" charset="0"/>
                <a:cs typeface="Times New Roman" pitchFamily="18" charset="0"/>
              </a:rPr>
              <a:t>Alveolus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dirty="0" err="1" smtClean="0">
                <a:latin typeface="Times New Roman" pitchFamily="18" charset="0"/>
                <a:cs typeface="Times New Roman" pitchFamily="18" charset="0"/>
              </a:rPr>
              <a:t>dentalis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3093720" y="5515147"/>
            <a:ext cx="6010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anal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pulp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cavity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apical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foramen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_ _ _ 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_ _ _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 r _ _ _ _ 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_ _ d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_ _ _ _ _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3093720" y="47244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ubstance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similar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 to bone 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surrounding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i="1" dirty="0" err="1" smtClean="0">
                <a:latin typeface="Times New Roman" pitchFamily="18" charset="0"/>
                <a:cs typeface="Times New Roman" pitchFamily="18" charset="0"/>
              </a:rPr>
              <a:t>tooth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C _ _ _ _ _ _ _ = s _ _ _ _ _ _ _ _ _  o_ _ _ _ 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173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Create</a:t>
            </a:r>
            <a:r>
              <a:rPr lang="sk-SK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6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stomatosurgical</a:t>
            </a:r>
            <a:r>
              <a:rPr lang="sk-SK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6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diagnoses</a:t>
            </a:r>
            <a:endParaRPr lang="en-GB" sz="3600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9038-6B31-4B00-8C0C-E55828F3CA6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33213067"/>
              </p:ext>
            </p:extLst>
          </p:nvPr>
        </p:nvGraphicFramePr>
        <p:xfrm>
          <a:off x="0" y="1666526"/>
          <a:ext cx="9144001" cy="4029736"/>
        </p:xfrm>
        <a:graphic>
          <a:graphicData uri="http://schemas.openxmlformats.org/drawingml/2006/table">
            <a:tbl>
              <a:tblPr/>
              <a:tblGrid>
                <a:gridCol w="3047339"/>
                <a:gridCol w="3048331"/>
                <a:gridCol w="3048331"/>
              </a:tblGrid>
              <a:tr h="40297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1" dirty="0" err="1">
                          <a:latin typeface="Arial"/>
                          <a:ea typeface="Times New Roman"/>
                          <a:cs typeface="Times New Roman"/>
                        </a:rPr>
                        <a:t>Fractura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1" dirty="0" err="1">
                          <a:latin typeface="Arial"/>
                          <a:ea typeface="Times New Roman"/>
                          <a:cs typeface="Times New Roman"/>
                        </a:rPr>
                        <a:t>Laceratio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1" dirty="0" err="1">
                          <a:latin typeface="Arial"/>
                          <a:ea typeface="Times New Roman"/>
                          <a:cs typeface="Times New Roman"/>
                        </a:rPr>
                        <a:t>Luxatio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1" dirty="0" err="1">
                          <a:latin typeface="Arial"/>
                          <a:ea typeface="Times New Roman"/>
                          <a:cs typeface="Times New Roman"/>
                        </a:rPr>
                        <a:t>Vulnus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i="1" dirty="0">
                          <a:latin typeface="Arial"/>
                          <a:ea typeface="Times New Roman"/>
                          <a:cs typeface="Times New Roman"/>
                        </a:rPr>
                        <a:t>alveolus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i="1" dirty="0" err="1">
                          <a:latin typeface="Arial"/>
                          <a:ea typeface="Times New Roman"/>
                          <a:cs typeface="Times New Roman"/>
                        </a:rPr>
                        <a:t>caput</a:t>
                      </a:r>
                      <a:r>
                        <a:rPr lang="cs-CZ" sz="2000" i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2000" i="1" dirty="0" err="1">
                          <a:latin typeface="Arial"/>
                          <a:ea typeface="Times New Roman"/>
                          <a:cs typeface="Times New Roman"/>
                        </a:rPr>
                        <a:t>mandibulae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i="1" dirty="0">
                          <a:latin typeface="Arial"/>
                          <a:ea typeface="Times New Roman"/>
                          <a:cs typeface="Times New Roman"/>
                        </a:rPr>
                        <a:t>gingiva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i="1" dirty="0" err="1">
                          <a:latin typeface="Arial"/>
                          <a:ea typeface="Times New Roman"/>
                          <a:cs typeface="Times New Roman"/>
                        </a:rPr>
                        <a:t>enamelum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i="1" dirty="0">
                          <a:latin typeface="Arial"/>
                          <a:ea typeface="Times New Roman"/>
                          <a:cs typeface="Times New Roman"/>
                        </a:rPr>
                        <a:t>radix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i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2000" i="1" dirty="0" err="1">
                          <a:latin typeface="Arial"/>
                          <a:ea typeface="Times New Roman"/>
                          <a:cs typeface="Times New Roman"/>
                        </a:rPr>
                        <a:t>corona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i="1" dirty="0">
                          <a:latin typeface="Arial"/>
                          <a:ea typeface="Times New Roman"/>
                          <a:cs typeface="Times New Roman"/>
                        </a:rPr>
                        <a:t>corpus </a:t>
                      </a:r>
                      <a:r>
                        <a:rPr lang="cs-CZ" sz="2000" i="1" dirty="0" err="1">
                          <a:latin typeface="Arial"/>
                          <a:ea typeface="Times New Roman"/>
                          <a:cs typeface="Times New Roman"/>
                        </a:rPr>
                        <a:t>mandibulae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i="1" dirty="0">
                          <a:latin typeface="Arial"/>
                          <a:ea typeface="Times New Roman"/>
                          <a:cs typeface="Times New Roman"/>
                        </a:rPr>
                        <a:t>labium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20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20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 err="1" smtClean="0"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contusolacer</a:t>
                      </a:r>
                      <a:r>
                        <a:rPr lang="cs-CZ" sz="2000" b="1" dirty="0" smtClean="0"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, a, um</a:t>
                      </a:r>
                      <a:endParaRPr lang="en-US" sz="2000" dirty="0">
                        <a:latin typeface="Courier New" pitchFamily="49" charset="0"/>
                        <a:ea typeface="Times New Roman"/>
                        <a:cs typeface="Courier New" pitchFamily="49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 err="1" smtClean="0"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complicatus</a:t>
                      </a:r>
                      <a:r>
                        <a:rPr lang="cs-CZ" sz="2000" b="1" dirty="0" smtClean="0"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, a, um</a:t>
                      </a:r>
                      <a:endParaRPr lang="en-US" sz="2000" dirty="0">
                        <a:latin typeface="Courier New" pitchFamily="49" charset="0"/>
                        <a:ea typeface="Times New Roman"/>
                        <a:cs typeface="Courier New" pitchFamily="49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 err="1" smtClean="0"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traumaticus</a:t>
                      </a:r>
                      <a:r>
                        <a:rPr lang="cs-CZ" sz="2000" b="1" dirty="0" smtClean="0"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, a, um</a:t>
                      </a:r>
                      <a:endParaRPr lang="en-US" sz="2000" dirty="0">
                        <a:latin typeface="Courier New" pitchFamily="49" charset="0"/>
                        <a:ea typeface="Times New Roman"/>
                        <a:cs typeface="Courier New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5803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4000" b="1" dirty="0" smtClean="0">
                <a:solidFill>
                  <a:srgbClr val="FFFF00"/>
                </a:solidFill>
                <a:effectLst/>
                <a:latin typeface="Cambria"/>
                <a:cs typeface="Cambria"/>
              </a:rPr>
              <a:t>Translate types of tooth fractures : </a:t>
            </a:r>
            <a:br>
              <a:rPr lang="sk-SK" sz="4000" b="1" dirty="0" smtClean="0">
                <a:solidFill>
                  <a:srgbClr val="FFFF00"/>
                </a:solidFill>
                <a:effectLst/>
                <a:latin typeface="Cambria"/>
                <a:cs typeface="Cambria"/>
              </a:rPr>
            </a:br>
            <a:r>
              <a:rPr lang="sk-SK" sz="4000" b="1" dirty="0" smtClean="0">
                <a:solidFill>
                  <a:srgbClr val="FFFF00"/>
                </a:solidFill>
                <a:effectLst/>
                <a:latin typeface="Cambria"/>
                <a:cs typeface="Cambria"/>
              </a:rPr>
              <a:t>ICD S 02.50-54</a:t>
            </a:r>
            <a:endParaRPr lang="en-GB" sz="4000" b="1" dirty="0">
              <a:solidFill>
                <a:srgbClr val="FFFF00"/>
              </a:solidFill>
              <a:effectLst/>
              <a:latin typeface="Cambria"/>
              <a:cs typeface="Cambria"/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9038-6B31-4B00-8C0C-E55828F3CA6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Obrázok 6" descr="Fraktury_zubu.jpg"/>
          <p:cNvPicPr>
            <a:picLocks noChangeAspect="1"/>
          </p:cNvPicPr>
          <p:nvPr/>
        </p:nvPicPr>
        <p:blipFill>
          <a:blip r:embed="rId2" cstate="print"/>
          <a:srcRect l="9167" t="51408" r="7500" b="4944"/>
          <a:stretch>
            <a:fillRect/>
          </a:stretch>
        </p:blipFill>
        <p:spPr>
          <a:xfrm>
            <a:off x="0" y="4017615"/>
            <a:ext cx="9144000" cy="283464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152400" y="1284744"/>
            <a:ext cx="168507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latin typeface="Cambria"/>
                <a:cs typeface="Cambria"/>
              </a:rPr>
              <a:t>Fracture of </a:t>
            </a:r>
          </a:p>
          <a:p>
            <a:r>
              <a:rPr lang="sk-SK" sz="2400" dirty="0">
                <a:latin typeface="Cambria"/>
                <a:cs typeface="Cambria"/>
              </a:rPr>
              <a:t>t</a:t>
            </a:r>
            <a:r>
              <a:rPr lang="sk-SK" sz="2400" dirty="0" smtClean="0">
                <a:latin typeface="Cambria"/>
                <a:cs typeface="Cambria"/>
              </a:rPr>
              <a:t>ooth </a:t>
            </a:r>
          </a:p>
          <a:p>
            <a:r>
              <a:rPr lang="sk-SK" sz="2400" dirty="0" smtClean="0">
                <a:latin typeface="Cambria"/>
                <a:cs typeface="Cambria"/>
              </a:rPr>
              <a:t>enamel</a:t>
            </a:r>
            <a:endParaRPr lang="en-GB" sz="2400" dirty="0">
              <a:latin typeface="Cambria"/>
              <a:cs typeface="Cambria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828800" y="1284744"/>
            <a:ext cx="182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FFC000"/>
                </a:solidFill>
                <a:latin typeface="Cambria"/>
                <a:cs typeface="Cambria"/>
              </a:rPr>
              <a:t>Simple fracture of the tooth crown not penetrating to the  </a:t>
            </a:r>
          </a:p>
          <a:p>
            <a:r>
              <a:rPr lang="sk-SK" sz="2400" dirty="0">
                <a:solidFill>
                  <a:srgbClr val="FFC000"/>
                </a:solidFill>
                <a:latin typeface="Cambria"/>
                <a:cs typeface="Cambria"/>
              </a:rPr>
              <a:t>d</a:t>
            </a:r>
            <a:r>
              <a:rPr lang="sk-SK" sz="2400" dirty="0" smtClean="0">
                <a:solidFill>
                  <a:srgbClr val="FFC000"/>
                </a:solidFill>
                <a:latin typeface="Cambria"/>
                <a:cs typeface="Cambria"/>
              </a:rPr>
              <a:t>ental pulp</a:t>
            </a:r>
            <a:endParaRPr lang="en-GB" sz="2400" dirty="0">
              <a:solidFill>
                <a:srgbClr val="FFC000"/>
              </a:solidFill>
              <a:latin typeface="Cambria"/>
              <a:cs typeface="Cambria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733800" y="1284744"/>
            <a:ext cx="182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Cambria"/>
                <a:cs typeface="Cambria"/>
              </a:rPr>
              <a:t>Complicated fracture of the tooth crown penetrating to the dental pulp</a:t>
            </a:r>
            <a:endParaRPr lang="en-GB" sz="2400" dirty="0">
              <a:latin typeface="Cambria"/>
              <a:cs typeface="Cambria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638800" y="1303615"/>
            <a:ext cx="1676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FFC000"/>
                </a:solidFill>
                <a:latin typeface="Cambria"/>
                <a:cs typeface="Cambria"/>
              </a:rPr>
              <a:t>Fracture of the tooth root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7391400" y="1284744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Cambria"/>
                <a:cs typeface="Cambria"/>
              </a:rPr>
              <a:t>Fracture of the tooth crown and tooth root</a:t>
            </a:r>
          </a:p>
        </p:txBody>
      </p:sp>
    </p:spTree>
    <p:extLst>
      <p:ext uri="{BB962C8B-B14F-4D97-AF65-F5344CB8AC3E}">
        <p14:creationId xmlns:p14="http://schemas.microsoft.com/office/powerpoint/2010/main" xmlns="" val="32184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33" y="41972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  <a:effectLst/>
                <a:latin typeface="Cambria"/>
                <a:cs typeface="Cambria"/>
              </a:rPr>
              <a:t>1) Number types of tooth decay based on its severity, start from the simplest</a:t>
            </a:r>
            <a:br>
              <a:rPr lang="en-US" sz="3200" b="1" dirty="0" smtClean="0">
                <a:solidFill>
                  <a:srgbClr val="FFFF00"/>
                </a:solidFill>
                <a:effectLst/>
                <a:latin typeface="Cambria"/>
                <a:cs typeface="Cambria"/>
              </a:rPr>
            </a:br>
            <a:r>
              <a:rPr lang="en-US" sz="3200" b="1" dirty="0" smtClean="0">
                <a:solidFill>
                  <a:srgbClr val="FFFF00"/>
                </a:solidFill>
                <a:effectLst/>
                <a:latin typeface="Cambria"/>
                <a:cs typeface="Cambria"/>
              </a:rPr>
              <a:t>2) Identify all adjectives, which declension are they?</a:t>
            </a:r>
            <a:endParaRPr lang="en-US" sz="3200" b="1" dirty="0">
              <a:solidFill>
                <a:srgbClr val="FFFF00"/>
              </a:solidFill>
              <a:effectLst/>
              <a:latin typeface="Cambria"/>
              <a:cs typeface="Cambr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43749" y="2803896"/>
            <a:ext cx="5484191" cy="45259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i="1" dirty="0" err="1">
                <a:latin typeface="Cambria"/>
                <a:cs typeface="Cambria"/>
              </a:rPr>
              <a:t>caries</a:t>
            </a:r>
            <a:r>
              <a:rPr lang="cs-CZ" i="1" dirty="0">
                <a:latin typeface="Cambria"/>
                <a:cs typeface="Cambria"/>
              </a:rPr>
              <a:t> </a:t>
            </a:r>
            <a:r>
              <a:rPr lang="cs-CZ" i="1" dirty="0" err="1">
                <a:latin typeface="Cambria"/>
                <a:cs typeface="Cambria"/>
              </a:rPr>
              <a:t>profunda</a:t>
            </a:r>
            <a:r>
              <a:rPr lang="cs-CZ" i="1" dirty="0">
                <a:latin typeface="Cambria"/>
                <a:cs typeface="Cambria"/>
              </a:rPr>
              <a:t> simplex</a:t>
            </a:r>
          </a:p>
          <a:p>
            <a:pPr marL="514350" indent="-514350">
              <a:buFont typeface="+mj-lt"/>
              <a:buAutoNum type="alphaUcPeriod"/>
            </a:pPr>
            <a:r>
              <a:rPr lang="cs-CZ" i="1" dirty="0" err="1">
                <a:latin typeface="Cambria"/>
                <a:cs typeface="Cambria"/>
              </a:rPr>
              <a:t>caries</a:t>
            </a:r>
            <a:r>
              <a:rPr lang="cs-CZ" i="1" dirty="0">
                <a:latin typeface="Cambria"/>
                <a:cs typeface="Cambria"/>
              </a:rPr>
              <a:t> media </a:t>
            </a:r>
          </a:p>
          <a:p>
            <a:pPr marL="514350" indent="-514350">
              <a:buFont typeface="+mj-lt"/>
              <a:buAutoNum type="alphaUcPeriod"/>
            </a:pPr>
            <a:r>
              <a:rPr lang="cs-CZ" i="1" dirty="0" err="1">
                <a:latin typeface="Cambria"/>
                <a:cs typeface="Cambria"/>
              </a:rPr>
              <a:t>caries</a:t>
            </a:r>
            <a:r>
              <a:rPr lang="cs-CZ" i="1" dirty="0">
                <a:latin typeface="Cambria"/>
                <a:cs typeface="Cambria"/>
              </a:rPr>
              <a:t> ad </a:t>
            </a:r>
            <a:r>
              <a:rPr lang="cs-CZ" i="1" dirty="0" err="1">
                <a:latin typeface="Cambria"/>
                <a:cs typeface="Cambria"/>
              </a:rPr>
              <a:t>pulpam</a:t>
            </a:r>
            <a:r>
              <a:rPr lang="cs-CZ" i="1" dirty="0">
                <a:latin typeface="Cambria"/>
                <a:cs typeface="Cambria"/>
              </a:rPr>
              <a:t> </a:t>
            </a:r>
            <a:r>
              <a:rPr lang="cs-CZ" i="1" dirty="0" err="1">
                <a:latin typeface="Cambria"/>
                <a:cs typeface="Cambria"/>
              </a:rPr>
              <a:t>penetrans</a:t>
            </a:r>
            <a:endParaRPr lang="cs-CZ" i="1" dirty="0">
              <a:latin typeface="Cambria"/>
              <a:cs typeface="Cambria"/>
            </a:endParaRPr>
          </a:p>
          <a:p>
            <a:pPr marL="514350" indent="-514350">
              <a:buFont typeface="+mj-lt"/>
              <a:buAutoNum type="alphaUcPeriod"/>
            </a:pPr>
            <a:r>
              <a:rPr lang="cs-CZ" i="1" dirty="0" err="1">
                <a:latin typeface="Cambria"/>
                <a:cs typeface="Cambria"/>
              </a:rPr>
              <a:t>caries</a:t>
            </a:r>
            <a:r>
              <a:rPr lang="cs-CZ" i="1" dirty="0">
                <a:latin typeface="Cambria"/>
                <a:cs typeface="Cambria"/>
              </a:rPr>
              <a:t> </a:t>
            </a:r>
            <a:r>
              <a:rPr lang="cs-CZ" i="1" dirty="0" err="1">
                <a:latin typeface="Cambria"/>
                <a:cs typeface="Cambria"/>
              </a:rPr>
              <a:t>superficialis</a:t>
            </a:r>
            <a:endParaRPr lang="cs-CZ" i="1" dirty="0">
              <a:latin typeface="Cambria"/>
              <a:cs typeface="Cambria"/>
            </a:endParaRPr>
          </a:p>
          <a:p>
            <a:pPr marL="514350" indent="-514350">
              <a:buFont typeface="+mj-lt"/>
              <a:buAutoNum type="alphaUcPeriod"/>
            </a:pPr>
            <a:r>
              <a:rPr lang="cs-CZ" i="1" dirty="0" err="1">
                <a:latin typeface="Cambria"/>
                <a:cs typeface="Cambria"/>
              </a:rPr>
              <a:t>caries</a:t>
            </a:r>
            <a:r>
              <a:rPr lang="cs-CZ" i="1" dirty="0">
                <a:latin typeface="Cambria"/>
                <a:cs typeface="Cambria"/>
              </a:rPr>
              <a:t> </a:t>
            </a:r>
            <a:r>
              <a:rPr lang="cs-CZ" i="1" dirty="0" err="1">
                <a:latin typeface="Cambria"/>
                <a:cs typeface="Cambria"/>
              </a:rPr>
              <a:t>profunda</a:t>
            </a:r>
            <a:r>
              <a:rPr lang="cs-CZ" i="1" dirty="0">
                <a:latin typeface="Cambria"/>
                <a:cs typeface="Cambria"/>
              </a:rPr>
              <a:t> </a:t>
            </a:r>
            <a:r>
              <a:rPr lang="cs-CZ" i="1" dirty="0" err="1">
                <a:latin typeface="Cambria"/>
                <a:cs typeface="Cambria"/>
              </a:rPr>
              <a:t>pulpae</a:t>
            </a:r>
            <a:r>
              <a:rPr lang="cs-CZ" i="1" dirty="0">
                <a:latin typeface="Cambria"/>
                <a:cs typeface="Cambria"/>
              </a:rPr>
              <a:t> proxima</a:t>
            </a:r>
          </a:p>
          <a:p>
            <a:pPr marL="514350" indent="-514350">
              <a:buFont typeface="+mj-lt"/>
              <a:buAutoNum type="alphaUcPeriod"/>
            </a:pPr>
            <a:r>
              <a:rPr lang="cs-CZ" i="1" dirty="0" err="1">
                <a:latin typeface="Cambria"/>
                <a:cs typeface="Cambria"/>
              </a:rPr>
              <a:t>caries</a:t>
            </a:r>
            <a:r>
              <a:rPr lang="cs-CZ" i="1" dirty="0">
                <a:latin typeface="Cambria"/>
                <a:cs typeface="Cambria"/>
              </a:rPr>
              <a:t> </a:t>
            </a:r>
            <a:r>
              <a:rPr lang="cs-CZ" i="1" dirty="0" err="1">
                <a:latin typeface="Cambria"/>
                <a:cs typeface="Cambria"/>
              </a:rPr>
              <a:t>incipiens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81081" y="2803896"/>
            <a:ext cx="50363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4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3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6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2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5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252885" y="3324055"/>
            <a:ext cx="1369392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52885" y="3785672"/>
            <a:ext cx="1369392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54724" y="5309672"/>
            <a:ext cx="1369392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34848" y="5320715"/>
            <a:ext cx="1369392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0505" y="3324055"/>
            <a:ext cx="1369392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82296" y="4304716"/>
            <a:ext cx="1369392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52885" y="5850803"/>
            <a:ext cx="1369392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52885" y="4856889"/>
            <a:ext cx="186634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897" y="1374782"/>
            <a:ext cx="3810006" cy="18224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120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 rot="5400000">
            <a:off x="6465412" y="695389"/>
            <a:ext cx="958746" cy="3945095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Champy´s</a:t>
            </a:r>
            <a:r>
              <a:rPr lang="cs-CZ" b="1" dirty="0" smtClean="0"/>
              <a:t> line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osteosynthesis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lower</a:t>
            </a:r>
            <a:r>
              <a:rPr lang="cs-CZ" b="1" dirty="0" smtClean="0"/>
              <a:t> jaw</a:t>
            </a:r>
            <a:endParaRPr lang="cs-CZ" b="1" dirty="0"/>
          </a:p>
        </p:txBody>
      </p:sp>
      <p:sp>
        <p:nvSpPr>
          <p:cNvPr id="9" name="Zástupný symbol textu 8"/>
          <p:cNvSpPr>
            <a:spLocks noGrp="1"/>
          </p:cNvSpPr>
          <p:nvPr>
            <p:ph type="body" sz="half" idx="3"/>
          </p:nvPr>
        </p:nvSpPr>
        <p:spPr>
          <a:xfrm rot="5400000">
            <a:off x="1899203" y="-1070504"/>
            <a:ext cx="1082025" cy="3962400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Fixation</a:t>
            </a:r>
            <a:r>
              <a:rPr lang="cs-CZ" b="1" dirty="0" smtClean="0"/>
              <a:t> via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miniplate</a:t>
            </a:r>
            <a:r>
              <a:rPr lang="cs-CZ" b="1" dirty="0" smtClean="0"/>
              <a:t> </a:t>
            </a:r>
            <a:r>
              <a:rPr lang="cs-CZ" b="1" dirty="0" err="1" smtClean="0"/>
              <a:t>according</a:t>
            </a:r>
            <a:r>
              <a:rPr lang="cs-CZ" b="1" dirty="0" smtClean="0"/>
              <a:t> to </a:t>
            </a:r>
            <a:r>
              <a:rPr lang="cs-CZ" b="1" dirty="0" err="1" smtClean="0"/>
              <a:t>Champy</a:t>
            </a:r>
            <a:r>
              <a:rPr lang="cs-CZ" b="1" dirty="0" smtClean="0"/>
              <a:t> </a:t>
            </a:r>
            <a:endParaRPr lang="cs-CZ" b="1" dirty="0"/>
          </a:p>
        </p:txBody>
      </p:sp>
      <p:pic>
        <p:nvPicPr>
          <p:cNvPr id="7" name="Zástupný symbol obsahu 6" descr="Champyho linie mandibuly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72237" y="3147310"/>
            <a:ext cx="3945095" cy="2819400"/>
          </a:xfrm>
        </p:spPr>
      </p:pic>
      <p:pic>
        <p:nvPicPr>
          <p:cNvPr id="13" name="Zástupný symbol obsahu 12" descr="champyho osteosynteza, miniplat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9016" y="1451708"/>
            <a:ext cx="3962400" cy="2835479"/>
          </a:xfrm>
        </p:spPr>
      </p:pic>
      <p:sp>
        <p:nvSpPr>
          <p:cNvPr id="11" name="TextovéPole 10"/>
          <p:cNvSpPr txBox="1"/>
          <p:nvPr/>
        </p:nvSpPr>
        <p:spPr>
          <a:xfrm>
            <a:off x="459015" y="4856813"/>
            <a:ext cx="3962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FFC000"/>
                </a:solidFill>
              </a:rPr>
              <a:t>miniplate</a:t>
            </a:r>
            <a:r>
              <a:rPr lang="cs-CZ" sz="2000" b="1" dirty="0" smtClean="0">
                <a:solidFill>
                  <a:srgbClr val="FFC000"/>
                </a:solidFill>
              </a:rPr>
              <a:t> </a:t>
            </a:r>
            <a:r>
              <a:rPr lang="cs-CZ" sz="2000" b="1" dirty="0" err="1" smtClean="0">
                <a:solidFill>
                  <a:srgbClr val="FFC000"/>
                </a:solidFill>
              </a:rPr>
              <a:t>load</a:t>
            </a:r>
            <a:r>
              <a:rPr lang="cs-CZ" sz="2000" b="1" dirty="0" smtClean="0">
                <a:solidFill>
                  <a:srgbClr val="FFC000"/>
                </a:solidFill>
              </a:rPr>
              <a:t>-</a:t>
            </a:r>
            <a:r>
              <a:rPr lang="cs-CZ" sz="2000" b="1" dirty="0" err="1" smtClean="0">
                <a:solidFill>
                  <a:srgbClr val="FFC000"/>
                </a:solidFill>
              </a:rPr>
              <a:t>sharing</a:t>
            </a:r>
            <a:r>
              <a:rPr lang="cs-CZ" sz="2000" b="1" dirty="0" smtClean="0">
                <a:solidFill>
                  <a:srgbClr val="FFC000"/>
                </a:solidFill>
              </a:rPr>
              <a:t> </a:t>
            </a:r>
            <a:r>
              <a:rPr lang="cs-CZ" sz="2000" b="1" dirty="0" err="1" smtClean="0">
                <a:solidFill>
                  <a:srgbClr val="FFC000"/>
                </a:solidFill>
              </a:rPr>
              <a:t>semi</a:t>
            </a:r>
            <a:r>
              <a:rPr lang="cs-CZ" sz="2000" b="1" dirty="0" smtClean="0">
                <a:solidFill>
                  <a:srgbClr val="FFC000"/>
                </a:solidFill>
              </a:rPr>
              <a:t>-</a:t>
            </a:r>
            <a:r>
              <a:rPr lang="cs-CZ" sz="2000" b="1" dirty="0" err="1" smtClean="0">
                <a:solidFill>
                  <a:srgbClr val="FFC000"/>
                </a:solidFill>
              </a:rPr>
              <a:t>rigid</a:t>
            </a:r>
            <a:r>
              <a:rPr lang="cs-CZ" sz="2000" b="1" dirty="0" smtClean="0">
                <a:solidFill>
                  <a:srgbClr val="FFC000"/>
                </a:solidFill>
              </a:rPr>
              <a:t> </a:t>
            </a:r>
            <a:r>
              <a:rPr lang="cs-CZ" sz="2000" b="1" dirty="0" err="1" smtClean="0">
                <a:solidFill>
                  <a:srgbClr val="FFC000"/>
                </a:solidFill>
              </a:rPr>
              <a:t>fixation</a:t>
            </a:r>
            <a:r>
              <a:rPr lang="cs-CZ" sz="2000" b="1" dirty="0" smtClean="0">
                <a:solidFill>
                  <a:srgbClr val="FFC000"/>
                </a:solidFill>
              </a:rPr>
              <a:t> </a:t>
            </a:r>
            <a:r>
              <a:rPr lang="cs-CZ" sz="2000" b="1" dirty="0" err="1" smtClean="0">
                <a:solidFill>
                  <a:srgbClr val="FFC000"/>
                </a:solidFill>
              </a:rPr>
              <a:t>technique</a:t>
            </a:r>
            <a:r>
              <a:rPr lang="cs-CZ" sz="2000" b="1" dirty="0" smtClean="0">
                <a:solidFill>
                  <a:srgbClr val="FFC000"/>
                </a:solidFill>
              </a:rPr>
              <a:t> </a:t>
            </a:r>
            <a:r>
              <a:rPr lang="cs-CZ" sz="2000" b="1" dirty="0" err="1" smtClean="0">
                <a:solidFill>
                  <a:srgbClr val="FFC000"/>
                </a:solidFill>
              </a:rPr>
              <a:t>popularized</a:t>
            </a:r>
            <a:r>
              <a:rPr lang="cs-CZ" sz="2000" b="1" dirty="0" smtClean="0">
                <a:solidFill>
                  <a:srgbClr val="FFC000"/>
                </a:solidFill>
              </a:rPr>
              <a:t> by </a:t>
            </a:r>
            <a:r>
              <a:rPr lang="cs-CZ" sz="2000" b="1" dirty="0" err="1" smtClean="0">
                <a:solidFill>
                  <a:srgbClr val="FFC000"/>
                </a:solidFill>
              </a:rPr>
              <a:t>French</a:t>
            </a:r>
            <a:r>
              <a:rPr lang="cs-CZ" sz="2000" b="1" dirty="0" smtClean="0">
                <a:solidFill>
                  <a:srgbClr val="FFC000"/>
                </a:solidFill>
              </a:rPr>
              <a:t> </a:t>
            </a:r>
            <a:r>
              <a:rPr lang="cs-CZ" sz="2000" b="1" dirty="0" err="1" smtClean="0">
                <a:solidFill>
                  <a:srgbClr val="FFC000"/>
                </a:solidFill>
              </a:rPr>
              <a:t>doctor</a:t>
            </a:r>
            <a:r>
              <a:rPr lang="cs-CZ" sz="2000" b="1" dirty="0" smtClean="0">
                <a:solidFill>
                  <a:srgbClr val="FFC000"/>
                </a:solidFill>
              </a:rPr>
              <a:t> M. </a:t>
            </a:r>
            <a:r>
              <a:rPr lang="cs-CZ" sz="2000" b="1" dirty="0" err="1" smtClean="0">
                <a:solidFill>
                  <a:srgbClr val="FFC000"/>
                </a:solidFill>
              </a:rPr>
              <a:t>Champy</a:t>
            </a:r>
            <a:r>
              <a:rPr lang="cs-CZ" sz="2000" b="1" dirty="0" smtClean="0">
                <a:solidFill>
                  <a:srgbClr val="FFC000"/>
                </a:solidFill>
              </a:rPr>
              <a:t> </a:t>
            </a:r>
            <a:endParaRPr lang="cs-CZ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6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155</TotalTime>
  <Words>710</Words>
  <Application>Microsoft Office PowerPoint</Application>
  <PresentationFormat>Předvádění na obrazovce (4:3)</PresentationFormat>
  <Paragraphs>171</Paragraphs>
  <Slides>12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Talent</vt:lpstr>
      <vt:lpstr>Name bones of skull, use nouns as hints</vt:lpstr>
      <vt:lpstr>Name types of permanent teeth</vt:lpstr>
      <vt:lpstr>Name the main parts of the lower jaw</vt:lpstr>
      <vt:lpstr>Name the main parts of the tooth</vt:lpstr>
      <vt:lpstr>Name the parts of tooth as seen in the longitudinal section</vt:lpstr>
      <vt:lpstr>Create stomatosurgical diagnoses</vt:lpstr>
      <vt:lpstr>Translate types of tooth fractures :  ICD S 02.50-54</vt:lpstr>
      <vt:lpstr>1) Number types of tooth decay based on its severity, start from the simplest 2) Identify all adjectives, which declension are they?</vt:lpstr>
      <vt:lpstr>Snímek 9</vt:lpstr>
      <vt:lpstr>osteosynthesis according to Champy due to fracture of the process of lower jaw on the left side?</vt:lpstr>
      <vt:lpstr>Inflammationes</vt:lpstr>
      <vt:lpstr>Snímek 12</vt:lpstr>
    </vt:vector>
  </TitlesOfParts>
  <Company>Hokkaido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Pepina Artimová</dc:creator>
  <cp:lastModifiedBy>user</cp:lastModifiedBy>
  <cp:revision>12</cp:revision>
  <dcterms:created xsi:type="dcterms:W3CDTF">2015-11-30T22:00:35Z</dcterms:created>
  <dcterms:modified xsi:type="dcterms:W3CDTF">2017-10-11T13:26:59Z</dcterms:modified>
</cp:coreProperties>
</file>