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1" r:id="rId2"/>
    <p:sldId id="272" r:id="rId3"/>
    <p:sldId id="259" r:id="rId4"/>
    <p:sldId id="260" r:id="rId5"/>
    <p:sldId id="261" r:id="rId6"/>
    <p:sldId id="262" r:id="rId7"/>
    <p:sldId id="263" r:id="rId8"/>
    <p:sldId id="269" r:id="rId9"/>
    <p:sldId id="265" r:id="rId10"/>
    <p:sldId id="264" r:id="rId11"/>
    <p:sldId id="266" r:id="rId12"/>
    <p:sldId id="268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59FC8-D735-FC43-9E0C-2C0EBB06F8E3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1E397-6762-9141-BE92-F14F3C4F2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13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</a:t>
            </a:r>
            <a:r>
              <a:rPr lang="cs-CZ" dirty="0" err="1"/>
              <a:t>corona</a:t>
            </a:r>
            <a:r>
              <a:rPr lang="cs-CZ" dirty="0"/>
              <a:t> </a:t>
            </a:r>
            <a:r>
              <a:rPr lang="cs-CZ" dirty="0" err="1"/>
              <a:t>dentis</a:t>
            </a:r>
            <a:r>
              <a:rPr lang="cs-CZ" dirty="0"/>
              <a:t>; B cervix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 = </a:t>
            </a:r>
            <a:r>
              <a:rPr lang="cs-CZ" baseline="0" dirty="0" err="1"/>
              <a:t>collum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r>
              <a:rPr lang="cs-CZ" baseline="0" dirty="0"/>
              <a:t>; C radix </a:t>
            </a:r>
            <a:r>
              <a:rPr lang="cs-CZ" baseline="0" dirty="0" err="1"/>
              <a:t>dentis</a:t>
            </a:r>
            <a:r>
              <a:rPr lang="cs-CZ" baseline="0" dirty="0"/>
              <a:t>; </a:t>
            </a:r>
            <a:r>
              <a:rPr lang="cs-CZ" dirty="0"/>
              <a:t>D apex </a:t>
            </a:r>
            <a:r>
              <a:rPr lang="cs-CZ" dirty="0" err="1"/>
              <a:t>radicis</a:t>
            </a:r>
            <a:r>
              <a:rPr lang="cs-CZ" dirty="0"/>
              <a:t> </a:t>
            </a:r>
            <a:r>
              <a:rPr lang="cs-CZ" dirty="0" err="1"/>
              <a:t>dentis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1E397-6762-9141-BE92-F14F3C4F279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8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Enamelum</a:t>
            </a:r>
            <a:r>
              <a:rPr lang="cs-CZ" dirty="0"/>
              <a:t> =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adamantina</a:t>
            </a:r>
            <a:r>
              <a:rPr lang="cs-CZ" dirty="0"/>
              <a:t>; </a:t>
            </a:r>
            <a:r>
              <a:rPr lang="cs-CZ" dirty="0" err="1"/>
              <a:t>dentinum</a:t>
            </a:r>
            <a:r>
              <a:rPr lang="cs-CZ" dirty="0"/>
              <a:t> = </a:t>
            </a:r>
            <a:r>
              <a:rPr lang="cs-CZ" dirty="0" err="1"/>
              <a:t>substantia</a:t>
            </a:r>
            <a:r>
              <a:rPr lang="cs-CZ" dirty="0"/>
              <a:t> </a:t>
            </a:r>
            <a:r>
              <a:rPr lang="cs-CZ" dirty="0" err="1"/>
              <a:t>eburnea</a:t>
            </a:r>
            <a:r>
              <a:rPr lang="cs-CZ" dirty="0"/>
              <a:t>; </a:t>
            </a:r>
            <a:r>
              <a:rPr lang="cs-CZ" dirty="0" err="1"/>
              <a:t>cavitas</a:t>
            </a:r>
            <a:r>
              <a:rPr lang="cs-CZ" dirty="0"/>
              <a:t> </a:t>
            </a:r>
            <a:r>
              <a:rPr lang="cs-CZ" dirty="0" err="1"/>
              <a:t>dentis</a:t>
            </a:r>
            <a:r>
              <a:rPr lang="cs-CZ" dirty="0"/>
              <a:t>; </a:t>
            </a:r>
            <a:r>
              <a:rPr lang="cs-CZ" dirty="0" err="1"/>
              <a:t>margo</a:t>
            </a:r>
            <a:r>
              <a:rPr lang="cs-CZ" baseline="0" dirty="0"/>
              <a:t> </a:t>
            </a:r>
            <a:r>
              <a:rPr lang="cs-CZ" baseline="0" dirty="0" err="1"/>
              <a:t>gingivalis</a:t>
            </a:r>
            <a:r>
              <a:rPr lang="cs-CZ" baseline="0" dirty="0"/>
              <a:t>; </a:t>
            </a:r>
            <a:r>
              <a:rPr lang="cs-CZ" baseline="0" dirty="0" err="1"/>
              <a:t>cementum</a:t>
            </a:r>
            <a:r>
              <a:rPr lang="cs-CZ" baseline="0" dirty="0"/>
              <a:t> = </a:t>
            </a:r>
            <a:r>
              <a:rPr lang="cs-CZ" baseline="0" dirty="0" err="1"/>
              <a:t>substantia</a:t>
            </a:r>
            <a:r>
              <a:rPr lang="cs-CZ" baseline="0" dirty="0"/>
              <a:t> </a:t>
            </a:r>
            <a:r>
              <a:rPr lang="cs-CZ" baseline="0" dirty="0" err="1"/>
              <a:t>ossea</a:t>
            </a:r>
            <a:r>
              <a:rPr lang="cs-CZ" baseline="0" dirty="0"/>
              <a:t>; </a:t>
            </a:r>
            <a:r>
              <a:rPr lang="cs-CZ" baseline="0" dirty="0" err="1"/>
              <a:t>canalis</a:t>
            </a:r>
            <a:r>
              <a:rPr lang="cs-CZ" baseline="0" dirty="0"/>
              <a:t> </a:t>
            </a:r>
            <a:r>
              <a:rPr lang="cs-CZ" baseline="0" dirty="0" err="1"/>
              <a:t>radicis</a:t>
            </a:r>
            <a:r>
              <a:rPr lang="cs-CZ" baseline="0" dirty="0"/>
              <a:t> </a:t>
            </a:r>
            <a:r>
              <a:rPr lang="cs-CZ" baseline="0" dirty="0" err="1"/>
              <a:t>dentis</a:t>
            </a:r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6CA9F8-B0C4-4A41-BD60-395B622C2B5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690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Glossitis</a:t>
            </a:r>
            <a:r>
              <a:rPr lang="cs-CZ" baseline="0" dirty="0"/>
              <a:t> = </a:t>
            </a:r>
            <a:r>
              <a:rPr lang="cs-CZ" baseline="0" dirty="0" err="1"/>
              <a:t>inflammation</a:t>
            </a:r>
            <a:r>
              <a:rPr lang="cs-CZ" baseline="0" dirty="0"/>
              <a:t> linguae;  laryngitis = </a:t>
            </a:r>
            <a:r>
              <a:rPr lang="cs-CZ" baseline="0" dirty="0" err="1"/>
              <a:t>inflammatio</a:t>
            </a:r>
            <a:r>
              <a:rPr lang="cs-CZ" baseline="0" dirty="0"/>
              <a:t> </a:t>
            </a:r>
            <a:r>
              <a:rPr lang="cs-CZ" baseline="0" dirty="0" err="1"/>
              <a:t>laryngis</a:t>
            </a:r>
            <a:r>
              <a:rPr lang="cs-CZ" baseline="0" dirty="0"/>
              <a:t>; </a:t>
            </a:r>
            <a:r>
              <a:rPr lang="cs-CZ" baseline="0" dirty="0" err="1"/>
              <a:t>cheilitis</a:t>
            </a:r>
            <a:r>
              <a:rPr lang="cs-CZ" baseline="0" dirty="0"/>
              <a:t>= </a:t>
            </a:r>
            <a:r>
              <a:rPr lang="cs-CZ" baseline="0" dirty="0" err="1"/>
              <a:t>inflammatio</a:t>
            </a:r>
            <a:r>
              <a:rPr lang="cs-CZ" baseline="0" dirty="0"/>
              <a:t> </a:t>
            </a:r>
            <a:r>
              <a:rPr lang="cs-CZ" baseline="0" dirty="0" err="1"/>
              <a:t>labiorum</a:t>
            </a:r>
            <a:r>
              <a:rPr lang="cs-CZ" baseline="0" dirty="0"/>
              <a:t>; </a:t>
            </a:r>
            <a:r>
              <a:rPr lang="cs-CZ" baseline="0" dirty="0" err="1"/>
              <a:t>periodontitis</a:t>
            </a:r>
            <a:r>
              <a:rPr lang="cs-CZ" baseline="0" dirty="0"/>
              <a:t>= </a:t>
            </a:r>
            <a:r>
              <a:rPr lang="cs-CZ" baseline="0" dirty="0" err="1"/>
              <a:t>inflammatio</a:t>
            </a:r>
            <a:r>
              <a:rPr lang="cs-CZ" baseline="0" dirty="0"/>
              <a:t> </a:t>
            </a:r>
            <a:r>
              <a:rPr lang="cs-CZ" baseline="0" dirty="0" err="1"/>
              <a:t>periodontii</a:t>
            </a:r>
            <a:r>
              <a:rPr lang="cs-CZ" baseline="0" dirty="0"/>
              <a:t>; </a:t>
            </a:r>
            <a:r>
              <a:rPr lang="cs-CZ" baseline="0" dirty="0" err="1"/>
              <a:t>stomatitis</a:t>
            </a:r>
            <a:r>
              <a:rPr lang="cs-CZ" baseline="0" dirty="0"/>
              <a:t> = </a:t>
            </a:r>
            <a:r>
              <a:rPr lang="cs-CZ" baseline="0" dirty="0" err="1"/>
              <a:t>inflammatio</a:t>
            </a:r>
            <a:r>
              <a:rPr lang="cs-CZ" baseline="0" dirty="0"/>
              <a:t> </a:t>
            </a:r>
            <a:r>
              <a:rPr lang="cs-CZ" baseline="0" dirty="0" err="1"/>
              <a:t>oris</a:t>
            </a:r>
            <a:r>
              <a:rPr lang="cs-CZ" baseline="0" dirty="0"/>
              <a:t>; parotitis = </a:t>
            </a:r>
            <a:r>
              <a:rPr lang="cs-CZ" baseline="0" dirty="0" err="1"/>
              <a:t>inflammatio</a:t>
            </a:r>
            <a:r>
              <a:rPr lang="cs-CZ" baseline="0" dirty="0"/>
              <a:t> </a:t>
            </a:r>
            <a:r>
              <a:rPr lang="cs-CZ" baseline="0" dirty="0" err="1"/>
              <a:t>parotis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D1E397-6762-9141-BE92-F14F3C4F279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178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102240" y="2386744"/>
            <a:ext cx="693952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1396" y="4352544"/>
            <a:ext cx="5101209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19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92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3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89834" y="937260"/>
            <a:ext cx="1053966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6046" y="937260"/>
            <a:ext cx="4716174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7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Porovnání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2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22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106424" y="2386744"/>
            <a:ext cx="6940296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5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1396" y="4352465"/>
            <a:ext cx="5101209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1900">
                <a:solidFill>
                  <a:schemeClr val="tx1"/>
                </a:solidFill>
              </a:defRPr>
            </a:lvl1pPr>
            <a:lvl2pPr marL="457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49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2239" y="2638044"/>
            <a:ext cx="3288023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3737" y="2638044"/>
            <a:ext cx="3290516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744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2239" y="2313434"/>
            <a:ext cx="3288024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2239" y="3143250"/>
            <a:ext cx="3288024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3737" y="3143250"/>
            <a:ext cx="3290516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53737" y="2313434"/>
            <a:ext cx="3290516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288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20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36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703" y="2243829"/>
            <a:ext cx="3290594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2060" y="804672"/>
            <a:ext cx="361188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8"/>
            <a:ext cx="284607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640703" y="6236208"/>
            <a:ext cx="3806398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40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0"/>
            <a:ext cx="4571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640080" y="2243828"/>
            <a:ext cx="3291840" cy="1143000"/>
          </a:xfrm>
          <a:solidFill>
            <a:srgbClr val="FFFFFF"/>
          </a:solidFill>
          <a:ln>
            <a:solidFill>
              <a:srgbClr val="262626"/>
            </a:solidFill>
          </a:ln>
        </p:spPr>
        <p:txBody>
          <a:bodyPr anchor="ctr" anchorCtr="1">
            <a:noAutofit/>
          </a:bodyPr>
          <a:lstStyle>
            <a:lvl1pPr>
              <a:defRPr sz="21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2000" y="-42172"/>
            <a:ext cx="4576573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965" y="3549919"/>
            <a:ext cx="284607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40080" y="6236208"/>
            <a:ext cx="3803904" cy="320040"/>
          </a:xfrm>
        </p:spPr>
        <p:txBody>
          <a:bodyPr>
            <a:normAutofit/>
          </a:bodyPr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1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1606045" y="964692"/>
            <a:ext cx="5937755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6045" y="2638045"/>
            <a:ext cx="5937755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78943" y="6238816"/>
            <a:ext cx="2065310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FB8FC69-2045-EA44-8195-4616716636D0}" type="datetimeFigureOut">
              <a:rPr lang="en-US" smtClean="0"/>
              <a:pPr/>
              <a:t>11/18/2019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2239" y="6236208"/>
            <a:ext cx="4556664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40112" y="6217920"/>
            <a:ext cx="365760" cy="365760"/>
          </a:xfrm>
          <a:prstGeom prst="ellipse">
            <a:avLst/>
          </a:prstGeom>
          <a:solidFill>
            <a:srgbClr val="1D1D1D">
              <a:alpha val="69804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E88FFA20-1B73-7144-9403-690385F263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6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44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28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3767" y="255645"/>
            <a:ext cx="5937755" cy="118872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cs typeface="Cambria"/>
              </a:rPr>
              <a:t>Name bones of skull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using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adjectives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derived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from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the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following</a:t>
            </a:r>
            <a:r>
              <a:rPr lang="cs-CZ" b="1" dirty="0">
                <a:solidFill>
                  <a:schemeClr val="tx1"/>
                </a:solidFill>
                <a:effectLst/>
                <a:cs typeface="Cambria"/>
              </a:rPr>
              <a:t> </a:t>
            </a:r>
            <a:r>
              <a:rPr lang="cs-CZ" b="1" dirty="0" err="1">
                <a:solidFill>
                  <a:schemeClr val="tx1"/>
                </a:solidFill>
                <a:effectLst/>
                <a:cs typeface="Cambria"/>
              </a:rPr>
              <a:t>nouns</a:t>
            </a:r>
            <a:endParaRPr lang="en-US" b="1" dirty="0">
              <a:solidFill>
                <a:schemeClr val="tx1"/>
              </a:solidFill>
              <a:effectLst/>
              <a:cs typeface="Cambria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300" y="1611796"/>
            <a:ext cx="5969000" cy="4648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94783" y="2131393"/>
            <a:ext cx="2153478" cy="353391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Paries</a:t>
            </a:r>
            <a:r>
              <a:rPr lang="en-US" sz="2000" b="1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etis</a:t>
            </a:r>
            <a:r>
              <a:rPr lang="en-US" sz="2000" b="1" dirty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612835" y="4492489"/>
            <a:ext cx="2153478" cy="35339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Cambria"/>
                <a:cs typeface="Cambria"/>
              </a:rPr>
              <a:t>Occiput, </a:t>
            </a:r>
            <a:r>
              <a:rPr lang="en-US" sz="2000" b="1" dirty="0" err="1">
                <a:solidFill>
                  <a:srgbClr val="C00000"/>
                </a:solidFill>
                <a:latin typeface="Cambria"/>
                <a:cs typeface="Cambria"/>
              </a:rPr>
              <a:t>itis</a:t>
            </a:r>
            <a:r>
              <a:rPr lang="en-US" sz="2000" b="1" dirty="0">
                <a:solidFill>
                  <a:srgbClr val="C00000"/>
                </a:solidFill>
                <a:latin typeface="Cambria"/>
                <a:cs typeface="Cambria"/>
              </a:rPr>
              <a:t>, n.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9409" y="3529498"/>
            <a:ext cx="2153478" cy="35339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mbria"/>
                <a:cs typeface="Cambria"/>
              </a:rPr>
              <a:t>Tempus, </a:t>
            </a:r>
            <a:r>
              <a:rPr lang="en-US" sz="2000" b="1" dirty="0" err="1">
                <a:solidFill>
                  <a:srgbClr val="FF0000"/>
                </a:solidFill>
                <a:latin typeface="Cambria"/>
                <a:cs typeface="Cambria"/>
              </a:rPr>
              <a:t>oris</a:t>
            </a:r>
            <a:r>
              <a:rPr lang="en-US" sz="2000" b="1" dirty="0">
                <a:solidFill>
                  <a:srgbClr val="FF0000"/>
                </a:solidFill>
                <a:latin typeface="Cambria"/>
                <a:cs typeface="Cambria"/>
              </a:rPr>
              <a:t>, n</a:t>
            </a:r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67409" y="2484784"/>
            <a:ext cx="2153478" cy="353391"/>
          </a:xfrm>
          <a:prstGeom prst="rect">
            <a:avLst/>
          </a:prstGeom>
          <a:solidFill>
            <a:srgbClr val="FAF39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Cambria"/>
                <a:cs typeface="Cambria"/>
              </a:rPr>
              <a:t>Frons, </a:t>
            </a:r>
            <a:r>
              <a:rPr lang="en-US" sz="2000" b="1" dirty="0" err="1">
                <a:solidFill>
                  <a:srgbClr val="7030A0"/>
                </a:solidFill>
                <a:latin typeface="Cambria"/>
                <a:cs typeface="Cambria"/>
              </a:rPr>
              <a:t>frontis</a:t>
            </a:r>
            <a:r>
              <a:rPr lang="en-US" sz="2000" b="1" dirty="0">
                <a:solidFill>
                  <a:srgbClr val="7030A0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00766" y="2910514"/>
            <a:ext cx="2153478" cy="353391"/>
          </a:xfrm>
          <a:prstGeom prst="rect">
            <a:avLst/>
          </a:prstGeom>
          <a:solidFill>
            <a:srgbClr val="E6AB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Cambria"/>
                <a:cs typeface="Cambria"/>
              </a:rPr>
              <a:t>Sphen</a:t>
            </a:r>
            <a:endParaRPr lang="en-US" sz="2000" b="1" dirty="0">
              <a:solidFill>
                <a:srgbClr val="FF0000"/>
              </a:solidFill>
              <a:latin typeface="Cambria"/>
              <a:cs typeface="Cambria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5547" y="3319673"/>
            <a:ext cx="2153478" cy="353391"/>
          </a:xfrm>
          <a:prstGeom prst="rect">
            <a:avLst/>
          </a:prstGeom>
          <a:solidFill>
            <a:srgbClr val="E0371B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Ethmos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9530" y="3706193"/>
            <a:ext cx="2153478" cy="353391"/>
          </a:xfrm>
          <a:prstGeom prst="rect">
            <a:avLst/>
          </a:prstGeom>
          <a:solidFill>
            <a:srgbClr val="60BA8E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Nasus</a:t>
            </a:r>
            <a:r>
              <a:rPr lang="en-US" sz="2000" b="1" dirty="0">
                <a:solidFill>
                  <a:schemeClr val="tx1"/>
                </a:solidFill>
                <a:latin typeface="Cambria"/>
                <a:cs typeface="Cambria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Cambria"/>
                <a:cs typeface="Cambria"/>
              </a:rPr>
              <a:t>, m.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13634" y="4194313"/>
            <a:ext cx="2153478" cy="353391"/>
          </a:xfrm>
          <a:prstGeom prst="rect">
            <a:avLst/>
          </a:prstGeom>
          <a:solidFill>
            <a:srgbClr val="CFB6A3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Cambria"/>
                <a:cs typeface="Cambria"/>
              </a:rPr>
              <a:t>Lacrima</a:t>
            </a:r>
            <a:r>
              <a:rPr lang="en-US" sz="2000" b="1" dirty="0">
                <a:solidFill>
                  <a:srgbClr val="7030A0"/>
                </a:solidFill>
                <a:latin typeface="Cambria"/>
                <a:cs typeface="Cambria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Cambria"/>
                <a:cs typeface="Cambria"/>
              </a:rPr>
              <a:t>ae</a:t>
            </a:r>
            <a:r>
              <a:rPr lang="en-US" sz="2000" b="1" dirty="0">
                <a:solidFill>
                  <a:srgbClr val="7030A0"/>
                </a:solidFill>
                <a:latin typeface="Cambria"/>
                <a:cs typeface="Cambria"/>
              </a:rPr>
              <a:t>, f.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20591" y="5227989"/>
            <a:ext cx="2153478" cy="353391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Cambria"/>
                <a:cs typeface="Cambria"/>
              </a:rPr>
              <a:t>Zygon</a:t>
            </a:r>
            <a:endParaRPr lang="en-US" sz="2000" b="1" dirty="0">
              <a:solidFill>
                <a:schemeClr val="tx1"/>
              </a:solidFill>
              <a:latin typeface="Cambria"/>
              <a:cs typeface="Cambri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57200" y="5404684"/>
            <a:ext cx="2153478" cy="35339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Mandibula, </a:t>
            </a:r>
            <a:r>
              <a:rPr lang="cs-CZ" b="1" dirty="0" err="1">
                <a:solidFill>
                  <a:schemeClr val="tx1"/>
                </a:solidFill>
              </a:rPr>
              <a:t>ae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f</a:t>
            </a:r>
            <a:r>
              <a:rPr lang="cs-CZ" b="1" dirty="0">
                <a:solidFill>
                  <a:schemeClr val="tx1"/>
                </a:solidFill>
              </a:rPr>
              <a:t>.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340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textu 7"/>
          <p:cNvSpPr>
            <a:spLocks noGrp="1"/>
          </p:cNvSpPr>
          <p:nvPr>
            <p:ph type="body" idx="1"/>
          </p:nvPr>
        </p:nvSpPr>
        <p:spPr>
          <a:xfrm rot="5400000">
            <a:off x="6465412" y="695389"/>
            <a:ext cx="958746" cy="3945095"/>
          </a:xfrm>
        </p:spPr>
        <p:txBody>
          <a:bodyPr>
            <a:normAutofit/>
          </a:bodyPr>
          <a:lstStyle/>
          <a:p>
            <a:r>
              <a:rPr lang="cs-CZ" b="1" dirty="0" err="1"/>
              <a:t>Champy´s</a:t>
            </a:r>
            <a:r>
              <a:rPr lang="cs-CZ" b="1" dirty="0"/>
              <a:t> line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osteosynthesis</a:t>
            </a:r>
            <a:r>
              <a:rPr lang="cs-CZ" b="1" dirty="0"/>
              <a:t> </a:t>
            </a:r>
            <a:r>
              <a:rPr lang="cs-CZ" b="1" dirty="0" err="1"/>
              <a:t>of</a:t>
            </a:r>
            <a:r>
              <a:rPr lang="cs-CZ" b="1" dirty="0"/>
              <a:t> </a:t>
            </a:r>
            <a:r>
              <a:rPr lang="cs-CZ" b="1" dirty="0" err="1"/>
              <a:t>lower</a:t>
            </a:r>
            <a:r>
              <a:rPr lang="cs-CZ" b="1" dirty="0"/>
              <a:t> jaw</a:t>
            </a:r>
          </a:p>
        </p:txBody>
      </p:sp>
      <p:sp>
        <p:nvSpPr>
          <p:cNvPr id="9" name="Zástupný symbol textu 8"/>
          <p:cNvSpPr>
            <a:spLocks noGrp="1"/>
          </p:cNvSpPr>
          <p:nvPr>
            <p:ph type="body" sz="half" idx="3"/>
          </p:nvPr>
        </p:nvSpPr>
        <p:spPr>
          <a:xfrm rot="5400000">
            <a:off x="1899203" y="-1070504"/>
            <a:ext cx="1082025" cy="3962400"/>
          </a:xfrm>
        </p:spPr>
        <p:txBody>
          <a:bodyPr>
            <a:normAutofit/>
          </a:bodyPr>
          <a:lstStyle/>
          <a:p>
            <a:r>
              <a:rPr lang="cs-CZ" b="1" dirty="0" err="1"/>
              <a:t>Fixation</a:t>
            </a:r>
            <a:r>
              <a:rPr lang="cs-CZ" b="1" dirty="0"/>
              <a:t> via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miniplate</a:t>
            </a:r>
            <a:r>
              <a:rPr lang="cs-CZ" b="1" dirty="0"/>
              <a:t> </a:t>
            </a:r>
            <a:r>
              <a:rPr lang="cs-CZ" b="1" dirty="0" err="1"/>
              <a:t>according</a:t>
            </a:r>
            <a:r>
              <a:rPr lang="cs-CZ" b="1" dirty="0"/>
              <a:t> to </a:t>
            </a:r>
            <a:r>
              <a:rPr lang="cs-CZ" b="1" dirty="0" err="1"/>
              <a:t>Champy</a:t>
            </a:r>
            <a:r>
              <a:rPr lang="cs-CZ" b="1" dirty="0"/>
              <a:t> </a:t>
            </a:r>
          </a:p>
        </p:txBody>
      </p:sp>
      <p:pic>
        <p:nvPicPr>
          <p:cNvPr id="7" name="Zástupný symbol obsahu 6" descr="Champyho linie mandibuly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3308350"/>
            <a:ext cx="4222760" cy="3017837"/>
          </a:xfrm>
        </p:spPr>
      </p:pic>
      <p:pic>
        <p:nvPicPr>
          <p:cNvPr id="13" name="Zástupný symbol obsahu 12" descr="champyho osteosynteza, miniplat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9016" y="1451708"/>
            <a:ext cx="3962400" cy="2835479"/>
          </a:xfrm>
        </p:spPr>
      </p:pic>
      <p:sp>
        <p:nvSpPr>
          <p:cNvPr id="11" name="TextovéPole 10"/>
          <p:cNvSpPr txBox="1"/>
          <p:nvPr/>
        </p:nvSpPr>
        <p:spPr>
          <a:xfrm>
            <a:off x="459015" y="4856813"/>
            <a:ext cx="39624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err="1">
                <a:solidFill>
                  <a:srgbClr val="FFC000"/>
                </a:solidFill>
              </a:rPr>
              <a:t>miniplate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load</a:t>
            </a:r>
            <a:r>
              <a:rPr lang="cs-CZ" sz="2000" b="1" dirty="0">
                <a:solidFill>
                  <a:srgbClr val="FFC000"/>
                </a:solidFill>
              </a:rPr>
              <a:t>-</a:t>
            </a:r>
            <a:r>
              <a:rPr lang="cs-CZ" sz="2000" b="1" dirty="0" err="1">
                <a:solidFill>
                  <a:srgbClr val="FFC000"/>
                </a:solidFill>
              </a:rPr>
              <a:t>sharing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semi</a:t>
            </a:r>
            <a:r>
              <a:rPr lang="cs-CZ" sz="2000" b="1" dirty="0">
                <a:solidFill>
                  <a:srgbClr val="FFC000"/>
                </a:solidFill>
              </a:rPr>
              <a:t>-</a:t>
            </a:r>
            <a:r>
              <a:rPr lang="cs-CZ" sz="2000" b="1" dirty="0" err="1">
                <a:solidFill>
                  <a:srgbClr val="FFC000"/>
                </a:solidFill>
              </a:rPr>
              <a:t>rigid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fixation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technique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popularized</a:t>
            </a:r>
            <a:r>
              <a:rPr lang="cs-CZ" sz="2000" b="1" dirty="0">
                <a:solidFill>
                  <a:srgbClr val="FFC000"/>
                </a:solidFill>
              </a:rPr>
              <a:t> by </a:t>
            </a:r>
            <a:r>
              <a:rPr lang="cs-CZ" sz="2000" b="1" dirty="0" err="1">
                <a:solidFill>
                  <a:srgbClr val="FFC000"/>
                </a:solidFill>
              </a:rPr>
              <a:t>French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  <a:r>
              <a:rPr lang="cs-CZ" sz="2000" b="1" dirty="0" err="1">
                <a:solidFill>
                  <a:srgbClr val="FFC000"/>
                </a:solidFill>
              </a:rPr>
              <a:t>doctor</a:t>
            </a:r>
            <a:r>
              <a:rPr lang="cs-CZ" sz="2000" b="1" dirty="0">
                <a:solidFill>
                  <a:srgbClr val="FFC000"/>
                </a:solidFill>
              </a:rPr>
              <a:t> M. </a:t>
            </a:r>
            <a:r>
              <a:rPr lang="cs-CZ" sz="2000" b="1" dirty="0" err="1">
                <a:solidFill>
                  <a:srgbClr val="FFC000"/>
                </a:solidFill>
              </a:rPr>
              <a:t>Champy</a:t>
            </a:r>
            <a:r>
              <a:rPr lang="cs-CZ" sz="2000" b="1" dirty="0">
                <a:solidFill>
                  <a:srgbClr val="FFC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1646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cs-CZ" sz="2100" b="1" dirty="0"/>
              <a:t>NAME THE </a:t>
            </a:r>
            <a:r>
              <a:rPr lang="cs-CZ" sz="2100" b="1" dirty="0" err="1"/>
              <a:t>InflammationS</a:t>
            </a:r>
            <a:endParaRPr lang="cs-CZ" sz="2100" b="1" dirty="0"/>
          </a:p>
        </p:txBody>
      </p:sp>
      <p:graphicFrame>
        <p:nvGraphicFramePr>
          <p:cNvPr id="9" name="Zástupný symbol obsahu 8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endParaRPr lang="cs-CZ" dirty="0"/>
                    </a:p>
                    <a:p>
                      <a:pPr algn="ctr"/>
                      <a:r>
                        <a:rPr lang="cs-CZ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14.0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pPr algn="ctr"/>
                      <a:r>
                        <a:rPr lang="cs-CZ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J 37.0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</a:t>
                      </a:r>
                      <a:r>
                        <a:rPr lang="cs-CZ" baseline="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13.0</a:t>
                      </a:r>
                      <a:endParaRPr lang="cs-CZ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cs-CZ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cs-CZ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05.3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pPr algn="ctr"/>
                      <a:r>
                        <a:rPr lang="cs-CZ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K 12.0</a:t>
                      </a:r>
                    </a:p>
                  </a:txBody>
                  <a:tcPr>
                    <a:solidFill>
                      <a:schemeClr val="accent1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endParaRPr lang="cs-CZ" dirty="0"/>
                    </a:p>
                    <a:p>
                      <a:pPr algn="ctr"/>
                      <a:r>
                        <a:rPr lang="cs-CZ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MKN B 26.0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Obrázok 9" descr="230px-Glossi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" y="1447800"/>
            <a:ext cx="2516554" cy="2133600"/>
          </a:xfrm>
          <a:prstGeom prst="rect">
            <a:avLst/>
          </a:prstGeom>
        </p:spPr>
      </p:pic>
      <p:pic>
        <p:nvPicPr>
          <p:cNvPr id="11" name="Obrázok 10" descr="STOMATITI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0400" y="3962400"/>
            <a:ext cx="2743200" cy="2191537"/>
          </a:xfrm>
          <a:prstGeom prst="rect">
            <a:avLst/>
          </a:prstGeom>
        </p:spPr>
      </p:pic>
      <p:pic>
        <p:nvPicPr>
          <p:cNvPr id="12" name="Obrázok 11" descr="PAROTITI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2200" y="3946559"/>
            <a:ext cx="2209800" cy="2225641"/>
          </a:xfrm>
          <a:prstGeom prst="rect">
            <a:avLst/>
          </a:prstGeom>
        </p:spPr>
      </p:pic>
      <p:pic>
        <p:nvPicPr>
          <p:cNvPr id="13" name="Obrázok 12" descr="CHEILITIS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3600" y="1524000"/>
            <a:ext cx="2731508" cy="1905000"/>
          </a:xfrm>
          <a:prstGeom prst="rect">
            <a:avLst/>
          </a:prstGeom>
        </p:spPr>
      </p:pic>
      <p:pic>
        <p:nvPicPr>
          <p:cNvPr id="14" name="Obrázok 13" descr="PARODONTITIS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" y="4108651"/>
            <a:ext cx="2717876" cy="1987349"/>
          </a:xfrm>
          <a:prstGeom prst="rect">
            <a:avLst/>
          </a:prstGeom>
        </p:spPr>
      </p:pic>
      <p:pic>
        <p:nvPicPr>
          <p:cNvPr id="15" name="Obrázok 14" descr="LARYNGITIS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5200" y="13716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83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5" y="1898663"/>
            <a:ext cx="9144000" cy="30606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3775" y="513050"/>
            <a:ext cx="7636449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Translate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underlined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phrase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guess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meaning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abbreviations</a:t>
            </a:r>
            <a:endParaRPr lang="en-US" sz="2100" b="1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6" name="Přímá spojnice 5"/>
          <p:cNvCxnSpPr/>
          <p:nvPr/>
        </p:nvCxnSpPr>
        <p:spPr>
          <a:xfrm>
            <a:off x="4388498" y="4201886"/>
            <a:ext cx="418011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lipsa 6"/>
          <p:cNvSpPr/>
          <p:nvPr/>
        </p:nvSpPr>
        <p:spPr>
          <a:xfrm>
            <a:off x="4347148" y="3859649"/>
            <a:ext cx="449704" cy="342237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2447778" y="2475913"/>
            <a:ext cx="582733" cy="3422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Elipsa 6">
            <a:extLst>
              <a:ext uri="{FF2B5EF4-FFF2-40B4-BE49-F238E27FC236}">
                <a16:creationId xmlns:a16="http://schemas.microsoft.com/office/drawing/2014/main" id="{CBEC6A0F-F841-4D8E-800B-8A8D0EFA53DD}"/>
              </a:ext>
            </a:extLst>
          </p:cNvPr>
          <p:cNvSpPr/>
          <p:nvPr/>
        </p:nvSpPr>
        <p:spPr>
          <a:xfrm>
            <a:off x="1711377" y="2475913"/>
            <a:ext cx="582733" cy="34223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016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133" y="105153"/>
            <a:ext cx="5937755" cy="1188720"/>
          </a:xfrm>
        </p:spPr>
        <p:txBody>
          <a:bodyPr>
            <a:normAutofit/>
          </a:bodyPr>
          <a:lstStyle/>
          <a:p>
            <a:r>
              <a:rPr lang="en-US" sz="2300" b="1" dirty="0">
                <a:solidFill>
                  <a:schemeClr val="tx1"/>
                </a:solidFill>
              </a:rPr>
              <a:t>Name types of permanent teeth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6696" y="1600200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471532" y="1796775"/>
            <a:ext cx="684695" cy="334616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835965" y="2448339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33528" y="3596861"/>
            <a:ext cx="684695" cy="221974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34" y="1605367"/>
            <a:ext cx="6985000" cy="5067300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H="1">
            <a:off x="3677477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298660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716103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431721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35736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2559875" y="1787376"/>
            <a:ext cx="22087" cy="2305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35113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5408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2433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10978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19969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761168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08022" y="1264548"/>
            <a:ext cx="3266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ambria"/>
                <a:cs typeface="Cambria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1866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899529" y="344659"/>
            <a:ext cx="4443982" cy="1174991"/>
          </a:xfrm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 sz="2100" b="1" dirty="0">
                <a:effectLst/>
              </a:rPr>
              <a:t>Name the main parts of the lower jaw</a:t>
            </a:r>
          </a:p>
        </p:txBody>
      </p:sp>
      <p:pic>
        <p:nvPicPr>
          <p:cNvPr id="5" name="Obrázok 4" descr="Mandibula.jpg"/>
          <p:cNvPicPr>
            <a:picLocks noChangeAspect="1"/>
          </p:cNvPicPr>
          <p:nvPr/>
        </p:nvPicPr>
        <p:blipFill rotWithShape="1">
          <a:blip r:embed="rId3" cstate="print"/>
          <a:srcRect l="10198" r="19791"/>
          <a:stretch/>
        </p:blipFill>
        <p:spPr>
          <a:xfrm>
            <a:off x="20" y="10"/>
            <a:ext cx="3492988" cy="6857990"/>
          </a:xfrm>
          <a:prstGeom prst="rect">
            <a:avLst/>
          </a:prstGeom>
        </p:spPr>
      </p:pic>
      <p:sp>
        <p:nvSpPr>
          <p:cNvPr id="7" name="BlokTextu 6"/>
          <p:cNvSpPr txBox="1"/>
          <p:nvPr/>
        </p:nvSpPr>
        <p:spPr>
          <a:xfrm>
            <a:off x="3727938" y="2025748"/>
            <a:ext cx="5416062" cy="45579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notch of lower jaw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  <a:endParaRPr lang="en-US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Processus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condylaris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Process that projects superiorly to the upper jaw:          r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_ _ _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_ _ _ _ _ _ _ _ _</a:t>
            </a: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Angle between the body and the process of the upper jaw: a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_ _ _ </a:t>
            </a: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opening for the mental nerve:    f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cs-CZ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Opening on the inner aspect of the process of lower jaw</a:t>
            </a: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</a:rPr>
              <a:t>:     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</a:t>
            </a: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_ _ _ _ _ _ _ _ _</a:t>
            </a:r>
          </a:p>
          <a:p>
            <a:pPr marL="395288" indent="-228600" defTabSz="914400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Coronoid process?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8069191" y="6217920"/>
            <a:ext cx="274320" cy="365760"/>
          </a:xfrm>
        </p:spPr>
        <p:txBody>
          <a:bodyPr vert="horz" lIns="18288" tIns="45720" rIns="18288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17A6F56B-0A1A-46BE-9807-61F7342AB54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9839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95600" y="457200"/>
            <a:ext cx="5937755" cy="1188720"/>
          </a:xfrm>
        </p:spPr>
        <p:txBody>
          <a:bodyPr/>
          <a:lstStyle/>
          <a:p>
            <a:r>
              <a:rPr lang="sk-SK" sz="2100" b="1" dirty="0" err="1"/>
              <a:t>Name</a:t>
            </a:r>
            <a:r>
              <a:rPr lang="sk-SK" sz="2100" b="1" dirty="0"/>
              <a:t>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main</a:t>
            </a:r>
            <a:r>
              <a:rPr lang="sk-SK" sz="2100" b="1" dirty="0"/>
              <a:t> </a:t>
            </a:r>
            <a:r>
              <a:rPr lang="sk-SK" sz="2100" b="1" dirty="0" err="1"/>
              <a:t>parts</a:t>
            </a:r>
            <a:r>
              <a:rPr lang="sk-SK" sz="2100" b="1" dirty="0"/>
              <a:t> of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tooth</a:t>
            </a:r>
            <a:endParaRPr lang="en-GB" sz="2100" b="1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" name="Obrázok 3" descr="Dens cisty.jpg"/>
          <p:cNvPicPr>
            <a:picLocks noChangeAspect="1"/>
          </p:cNvPicPr>
          <p:nvPr/>
        </p:nvPicPr>
        <p:blipFill>
          <a:blip r:embed="rId3" cstate="print"/>
          <a:srcRect l="2902" r="62269"/>
          <a:stretch>
            <a:fillRect/>
          </a:stretch>
        </p:blipFill>
        <p:spPr>
          <a:xfrm>
            <a:off x="271431" y="1335405"/>
            <a:ext cx="2514600" cy="5248275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971800" y="27432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A</a:t>
            </a:r>
            <a:endParaRPr lang="en-GB" dirty="0"/>
          </a:p>
        </p:txBody>
      </p:sp>
      <p:sp>
        <p:nvSpPr>
          <p:cNvPr id="6" name="Ovál 5"/>
          <p:cNvSpPr/>
          <p:nvPr/>
        </p:nvSpPr>
        <p:spPr>
          <a:xfrm>
            <a:off x="2971800" y="35814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</a:t>
            </a:r>
            <a:endParaRPr lang="en-GB" dirty="0"/>
          </a:p>
        </p:txBody>
      </p:sp>
      <p:sp>
        <p:nvSpPr>
          <p:cNvPr id="7" name="Ovál 6"/>
          <p:cNvSpPr/>
          <p:nvPr/>
        </p:nvSpPr>
        <p:spPr>
          <a:xfrm>
            <a:off x="2971800" y="48768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C</a:t>
            </a:r>
            <a:endParaRPr lang="en-GB" dirty="0"/>
          </a:p>
        </p:txBody>
      </p:sp>
      <p:sp>
        <p:nvSpPr>
          <p:cNvPr id="8" name="BlokTextu 7"/>
          <p:cNvSpPr txBox="1"/>
          <p:nvPr/>
        </p:nvSpPr>
        <p:spPr>
          <a:xfrm>
            <a:off x="3429000" y="2662535"/>
            <a:ext cx="3206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3429000" y="3424535"/>
            <a:ext cx="358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= C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3429000" y="4796135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Rovná spojovacia šípka 11"/>
          <p:cNvCxnSpPr/>
          <p:nvPr/>
        </p:nvCxnSpPr>
        <p:spPr>
          <a:xfrm flipH="1" flipV="1">
            <a:off x="2286000" y="6019800"/>
            <a:ext cx="609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ál 14"/>
          <p:cNvSpPr/>
          <p:nvPr/>
        </p:nvSpPr>
        <p:spPr>
          <a:xfrm>
            <a:off x="2971800" y="617220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D</a:t>
            </a:r>
            <a:endParaRPr lang="en-GB" dirty="0"/>
          </a:p>
        </p:txBody>
      </p:sp>
      <p:sp>
        <p:nvSpPr>
          <p:cNvPr id="16" name="BlokTextu 15"/>
          <p:cNvSpPr txBox="1"/>
          <p:nvPr/>
        </p:nvSpPr>
        <p:spPr>
          <a:xfrm>
            <a:off x="3374009" y="6106180"/>
            <a:ext cx="44945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 _ </a:t>
            </a:r>
            <a:r>
              <a:rPr lang="sk-SK" sz="28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sk-SK" sz="2800" b="1" dirty="0">
                <a:latin typeface="Times New Roman" pitchFamily="18" charset="0"/>
                <a:cs typeface="Times New Roman" pitchFamily="18" charset="0"/>
              </a:rPr>
              <a:t>_ _ _ _ _</a:t>
            </a:r>
            <a:endParaRPr lang="en-GB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224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017859"/>
          </a:xfrm>
        </p:spPr>
        <p:txBody>
          <a:bodyPr>
            <a:normAutofit/>
          </a:bodyPr>
          <a:lstStyle/>
          <a:p>
            <a:r>
              <a:rPr lang="sk-SK" sz="2100" b="1" dirty="0" err="1"/>
              <a:t>Name</a:t>
            </a:r>
            <a:r>
              <a:rPr lang="sk-SK" sz="2100" b="1" dirty="0"/>
              <a:t>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parts</a:t>
            </a:r>
            <a:r>
              <a:rPr lang="sk-SK" sz="2100" b="1" dirty="0"/>
              <a:t> of </a:t>
            </a:r>
            <a:r>
              <a:rPr lang="sk-SK" sz="2100" b="1" dirty="0" err="1"/>
              <a:t>tooth</a:t>
            </a:r>
            <a:r>
              <a:rPr lang="sk-SK" sz="2100" b="1" dirty="0"/>
              <a:t> as </a:t>
            </a:r>
            <a:r>
              <a:rPr lang="sk-SK" sz="2100" b="1" dirty="0" err="1"/>
              <a:t>seen</a:t>
            </a:r>
            <a:r>
              <a:rPr lang="sk-SK" sz="2100" b="1" dirty="0"/>
              <a:t> in </a:t>
            </a:r>
            <a:r>
              <a:rPr lang="sk-SK" sz="2100" b="1" dirty="0" err="1"/>
              <a:t>the</a:t>
            </a:r>
            <a:r>
              <a:rPr lang="sk-SK" sz="2100" b="1" dirty="0"/>
              <a:t> </a:t>
            </a:r>
            <a:r>
              <a:rPr lang="sk-SK" sz="2100" b="1" dirty="0" err="1"/>
              <a:t>longitudinal</a:t>
            </a:r>
            <a:r>
              <a:rPr lang="sk-SK" sz="2100" b="1" dirty="0"/>
              <a:t> </a:t>
            </a:r>
            <a:r>
              <a:rPr lang="sk-SK" sz="2100" b="1" dirty="0" err="1"/>
              <a:t>section</a:t>
            </a:r>
            <a:endParaRPr lang="en-GB" sz="2100" b="1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b="1" smtClean="0"/>
              <a:pPr/>
              <a:t>5</a:t>
            </a:fld>
            <a:endParaRPr lang="en-US" b="1"/>
          </a:p>
        </p:txBody>
      </p:sp>
      <p:pic>
        <p:nvPicPr>
          <p:cNvPr id="4" name="Obrázok 3" descr="Dens cisty.jpg"/>
          <p:cNvPicPr>
            <a:picLocks noChangeAspect="1"/>
          </p:cNvPicPr>
          <p:nvPr/>
        </p:nvPicPr>
        <p:blipFill>
          <a:blip r:embed="rId3" cstate="print"/>
          <a:srcRect l="50278" t="15154" r="20448"/>
          <a:stretch>
            <a:fillRect/>
          </a:stretch>
        </p:blipFill>
        <p:spPr>
          <a:xfrm>
            <a:off x="152400" y="1728788"/>
            <a:ext cx="2362200" cy="4976812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2209800" y="15256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D</a:t>
            </a:r>
            <a:endParaRPr lang="en-GB" b="1" dirty="0"/>
          </a:p>
        </p:txBody>
      </p:sp>
      <p:sp>
        <p:nvSpPr>
          <p:cNvPr id="19" name="Ovál 18"/>
          <p:cNvSpPr/>
          <p:nvPr/>
        </p:nvSpPr>
        <p:spPr>
          <a:xfrm>
            <a:off x="2209800" y="20590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E</a:t>
            </a:r>
            <a:endParaRPr lang="en-GB" b="1" dirty="0"/>
          </a:p>
        </p:txBody>
      </p:sp>
      <p:sp>
        <p:nvSpPr>
          <p:cNvPr id="20" name="Ovál 19"/>
          <p:cNvSpPr/>
          <p:nvPr/>
        </p:nvSpPr>
        <p:spPr>
          <a:xfrm>
            <a:off x="2209800" y="25924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F</a:t>
            </a:r>
            <a:endParaRPr lang="en-GB" b="1" dirty="0"/>
          </a:p>
        </p:txBody>
      </p:sp>
      <p:sp>
        <p:nvSpPr>
          <p:cNvPr id="21" name="Ovál 20"/>
          <p:cNvSpPr/>
          <p:nvPr/>
        </p:nvSpPr>
        <p:spPr>
          <a:xfrm>
            <a:off x="2667000" y="3278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G</a:t>
            </a:r>
            <a:endParaRPr lang="en-GB" b="1" dirty="0"/>
          </a:p>
        </p:txBody>
      </p:sp>
      <p:sp>
        <p:nvSpPr>
          <p:cNvPr id="22" name="Ovál 21"/>
          <p:cNvSpPr/>
          <p:nvPr/>
        </p:nvSpPr>
        <p:spPr>
          <a:xfrm>
            <a:off x="2667000" y="4040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H</a:t>
            </a:r>
            <a:endParaRPr lang="en-GB" b="1" dirty="0"/>
          </a:p>
        </p:txBody>
      </p:sp>
      <p:sp>
        <p:nvSpPr>
          <p:cNvPr id="23" name="Ovál 22"/>
          <p:cNvSpPr/>
          <p:nvPr/>
        </p:nvSpPr>
        <p:spPr>
          <a:xfrm>
            <a:off x="2667000" y="4802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I</a:t>
            </a:r>
            <a:endParaRPr lang="en-GB" b="1" dirty="0"/>
          </a:p>
        </p:txBody>
      </p:sp>
      <p:sp>
        <p:nvSpPr>
          <p:cNvPr id="24" name="Ovál 23"/>
          <p:cNvSpPr/>
          <p:nvPr/>
        </p:nvSpPr>
        <p:spPr>
          <a:xfrm>
            <a:off x="2667000" y="5564290"/>
            <a:ext cx="304800" cy="30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b="1" dirty="0"/>
              <a:t>J</a:t>
            </a:r>
            <a:endParaRPr lang="en-GB" b="1" dirty="0"/>
          </a:p>
        </p:txBody>
      </p:sp>
      <p:sp>
        <p:nvSpPr>
          <p:cNvPr id="25" name="BlokTextu 24"/>
          <p:cNvSpPr txBox="1"/>
          <p:nvPr/>
        </p:nvSpPr>
        <p:spPr>
          <a:xfrm>
            <a:off x="2514600" y="1122604"/>
            <a:ext cx="6894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extremely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hard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substance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surrounding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crown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tooth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         E_ _ _ _ _ _ _ = s_ _ _ _ _ _ _ _ _ a_ _ </a:t>
            </a:r>
            <a:r>
              <a:rPr lang="sk-SK" sz="2000" b="1" dirty="0">
                <a:latin typeface="Times New Roman" pitchFamily="18" charset="0"/>
                <a:cs typeface="Times New Roman" pitchFamily="18" charset="0"/>
              </a:rPr>
              <a:t>_ _ _ _ _ _ _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BlokTextu 25"/>
          <p:cNvSpPr txBox="1"/>
          <p:nvPr/>
        </p:nvSpPr>
        <p:spPr>
          <a:xfrm>
            <a:off x="2962274" y="1983735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predominant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mass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tooth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D_ _ _ _ _ _ _ = s_ _ _ _ _ _ _ _ _ e_ _ _ _ _ _ _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BlokTextu 26"/>
          <p:cNvSpPr txBox="1"/>
          <p:nvPr/>
        </p:nvSpPr>
        <p:spPr>
          <a:xfrm>
            <a:off x="3048000" y="259249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pulp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cavity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of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tooth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C_ _ _ _ _ _ d_ _ _ _ _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BlokTextu 28"/>
          <p:cNvSpPr txBox="1"/>
          <p:nvPr/>
        </p:nvSpPr>
        <p:spPr>
          <a:xfrm>
            <a:off x="3093720" y="3332404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gingival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margin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M_ _ _ _ g_ _ _ _ _ _ _ _ _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BlokTextu 29"/>
          <p:cNvSpPr txBox="1"/>
          <p:nvPr/>
        </p:nvSpPr>
        <p:spPr>
          <a:xfrm>
            <a:off x="3093720" y="4145035"/>
            <a:ext cx="4495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Alveolus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dentalis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BlokTextu 30"/>
          <p:cNvSpPr txBox="1"/>
          <p:nvPr/>
        </p:nvSpPr>
        <p:spPr>
          <a:xfrm>
            <a:off x="3093720" y="5515147"/>
            <a:ext cx="6010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canal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between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pulp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cavity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and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apical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foramen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C_ _ _ _ _ _  r _ _ _ _ _ _ d_ _ _ _ _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2" name="BlokTextu 31"/>
          <p:cNvSpPr txBox="1"/>
          <p:nvPr/>
        </p:nvSpPr>
        <p:spPr>
          <a:xfrm>
            <a:off x="3093720" y="4724400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substance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similar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to bone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surrounding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the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sk-SK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tooth</a:t>
            </a:r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?</a:t>
            </a:r>
          </a:p>
          <a:p>
            <a:r>
              <a:rPr lang="sk-SK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 _ _ _ _ _ _ _ = s _ _ _ _ _ _ _ _ _  o_ _ _ _ 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7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51300" y="261307"/>
            <a:ext cx="5937755" cy="1188720"/>
          </a:xfrm>
        </p:spPr>
        <p:txBody>
          <a:bodyPr>
            <a:normAutofit/>
          </a:bodyPr>
          <a:lstStyle/>
          <a:p>
            <a:r>
              <a:rPr lang="sk-SK" sz="2100" b="1" dirty="0" err="1"/>
              <a:t>Create</a:t>
            </a:r>
            <a:r>
              <a:rPr lang="sk-SK" sz="2100" b="1" dirty="0"/>
              <a:t> </a:t>
            </a:r>
            <a:r>
              <a:rPr lang="sk-SK" sz="2100" b="1" dirty="0" err="1"/>
              <a:t>stomatosurgical</a:t>
            </a:r>
            <a:r>
              <a:rPr lang="sk-SK" sz="2100" b="1" dirty="0"/>
              <a:t> </a:t>
            </a:r>
            <a:r>
              <a:rPr lang="sk-SK" sz="2100" b="1" dirty="0" err="1"/>
              <a:t>diagnoses</a:t>
            </a:r>
            <a:endParaRPr lang="en-GB" sz="2100" b="1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1488719"/>
              </p:ext>
            </p:extLst>
          </p:nvPr>
        </p:nvGraphicFramePr>
        <p:xfrm>
          <a:off x="0" y="1666526"/>
          <a:ext cx="9144001" cy="4029736"/>
        </p:xfrm>
        <a:graphic>
          <a:graphicData uri="http://schemas.openxmlformats.org/drawingml/2006/table">
            <a:tbl>
              <a:tblPr/>
              <a:tblGrid>
                <a:gridCol w="3047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3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2973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 err="1">
                          <a:latin typeface="Arial"/>
                          <a:ea typeface="Times New Roman"/>
                          <a:cs typeface="Times New Roman"/>
                        </a:rPr>
                        <a:t>Fractura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 err="1">
                          <a:latin typeface="Arial"/>
                          <a:ea typeface="Times New Roman"/>
                          <a:cs typeface="Times New Roman"/>
                        </a:rPr>
                        <a:t>Laceratio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 err="1">
                          <a:latin typeface="Arial"/>
                          <a:ea typeface="Times New Roman"/>
                          <a:cs typeface="Times New Roman"/>
                        </a:rPr>
                        <a:t>Luxatio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 err="1">
                          <a:latin typeface="Arial"/>
                          <a:ea typeface="Times New Roman"/>
                          <a:cs typeface="Times New Roman"/>
                        </a:rPr>
                        <a:t>Vulnus</a:t>
                      </a:r>
                      <a:endParaRPr lang="en-US" sz="3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alveolus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caput</a:t>
                      </a: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mandibulae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gingiva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enamelum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radix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corona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corpus </a:t>
                      </a:r>
                      <a:r>
                        <a:rPr lang="cs-CZ" sz="2000" i="1" dirty="0" err="1">
                          <a:latin typeface="Arial"/>
                          <a:ea typeface="Times New Roman"/>
                          <a:cs typeface="Times New Roman"/>
                        </a:rPr>
                        <a:t>mandibulae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i="1" dirty="0">
                          <a:latin typeface="Arial"/>
                          <a:ea typeface="Times New Roman"/>
                          <a:cs typeface="Times New Roman"/>
                        </a:rPr>
                        <a:t>labium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2000" dirty="0"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contusolacer</a:t>
                      </a:r>
                      <a:r>
                        <a:rPr lang="cs-CZ" sz="20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complicatus</a:t>
                      </a:r>
                      <a:r>
                        <a:rPr lang="cs-CZ" sz="20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traumaticus</a:t>
                      </a:r>
                      <a:r>
                        <a:rPr lang="cs-CZ" sz="2000" b="1" dirty="0">
                          <a:latin typeface="Courier New" pitchFamily="49" charset="0"/>
                          <a:ea typeface="Times New Roman"/>
                          <a:cs typeface="Courier New" pitchFamily="49" charset="0"/>
                        </a:rPr>
                        <a:t>, a, um</a:t>
                      </a:r>
                      <a:endParaRPr lang="en-US" sz="2000" dirty="0">
                        <a:latin typeface="Courier New" pitchFamily="49" charset="0"/>
                        <a:ea typeface="Times New Roman"/>
                        <a:cs typeface="Courier New" pitchFamily="49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3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42203"/>
            <a:ext cx="8229600" cy="944880"/>
          </a:xfrm>
        </p:spPr>
        <p:txBody>
          <a:bodyPr/>
          <a:lstStyle/>
          <a:p>
            <a:r>
              <a:rPr lang="sk-SK" sz="2100" b="1" dirty="0" err="1"/>
              <a:t>Fracturae</a:t>
            </a:r>
            <a:r>
              <a:rPr lang="sk-SK" sz="2100" b="1" dirty="0"/>
              <a:t> </a:t>
            </a:r>
            <a:r>
              <a:rPr lang="sk-SK" sz="2100" b="1" dirty="0" err="1"/>
              <a:t>dentium</a:t>
            </a:r>
            <a:endParaRPr lang="en-GB" sz="2100" b="1" dirty="0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59038-6B31-4B00-8C0C-E55828F3CA65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Obrázok 6" descr="Fraktury_zubu.jpg"/>
          <p:cNvPicPr>
            <a:picLocks noChangeAspect="1"/>
          </p:cNvPicPr>
          <p:nvPr/>
        </p:nvPicPr>
        <p:blipFill>
          <a:blip r:embed="rId2" cstate="print"/>
          <a:srcRect l="9167" t="51408" r="7500" b="4944"/>
          <a:stretch>
            <a:fillRect/>
          </a:stretch>
        </p:blipFill>
        <p:spPr>
          <a:xfrm>
            <a:off x="0" y="3870960"/>
            <a:ext cx="9144000" cy="2834640"/>
          </a:xfrm>
          <a:prstGeom prst="rect">
            <a:avLst/>
          </a:prstGeom>
        </p:spPr>
      </p:pic>
      <p:sp>
        <p:nvSpPr>
          <p:cNvPr id="8" name="BlokTextu 7"/>
          <p:cNvSpPr txBox="1"/>
          <p:nvPr/>
        </p:nvSpPr>
        <p:spPr>
          <a:xfrm>
            <a:off x="61766" y="1150691"/>
            <a:ext cx="16498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fracture</a:t>
            </a:r>
            <a:endParaRPr lang="sk-SK" sz="2000" dirty="0"/>
          </a:p>
          <a:p>
            <a:r>
              <a:rPr lang="sk-SK" sz="2000" dirty="0"/>
              <a:t>of </a:t>
            </a:r>
            <a:r>
              <a:rPr lang="sk-SK" sz="2000" dirty="0" err="1"/>
              <a:t>enamel</a:t>
            </a:r>
            <a:endParaRPr lang="en-GB" sz="2000" dirty="0"/>
          </a:p>
        </p:txBody>
      </p:sp>
      <p:sp>
        <p:nvSpPr>
          <p:cNvPr id="9" name="BlokTextu 8"/>
          <p:cNvSpPr txBox="1"/>
          <p:nvPr/>
        </p:nvSpPr>
        <p:spPr>
          <a:xfrm>
            <a:off x="1840528" y="1150691"/>
            <a:ext cx="1828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non-complicated</a:t>
            </a:r>
            <a:r>
              <a:rPr lang="sk-SK" sz="2000" i="1" dirty="0"/>
              <a:t> </a:t>
            </a:r>
            <a:r>
              <a:rPr lang="sk-SK" sz="2000" i="1" dirty="0" err="1"/>
              <a:t>fracture</a:t>
            </a:r>
            <a:r>
              <a:rPr lang="sk-SK" sz="2000" i="1" dirty="0"/>
              <a:t> of </a:t>
            </a:r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crown</a:t>
            </a:r>
            <a:r>
              <a:rPr lang="sk-SK" sz="2000" i="1" dirty="0"/>
              <a:t> of </a:t>
            </a:r>
            <a:r>
              <a:rPr lang="sk-SK" sz="2000" i="1" dirty="0" err="1"/>
              <a:t>tooth</a:t>
            </a:r>
            <a:endParaRPr lang="sk-SK" sz="2000" i="1" dirty="0"/>
          </a:p>
          <a:p>
            <a:r>
              <a:rPr lang="sk-SK" sz="2000" i="1" dirty="0"/>
              <a:t>(</a:t>
            </a:r>
            <a:r>
              <a:rPr lang="sk-SK" sz="2000" i="1" dirty="0" err="1"/>
              <a:t>not</a:t>
            </a:r>
            <a:r>
              <a:rPr lang="sk-SK" sz="2000" i="1" dirty="0"/>
              <a:t> </a:t>
            </a:r>
            <a:r>
              <a:rPr lang="sk-SK" sz="2000" i="1" dirty="0" err="1"/>
              <a:t>pertaining</a:t>
            </a:r>
            <a:r>
              <a:rPr lang="sk-SK" sz="2000" i="1" dirty="0"/>
              <a:t> to </a:t>
            </a:r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dentine</a:t>
            </a:r>
            <a:r>
              <a:rPr lang="sk-SK" sz="2000" i="1" dirty="0"/>
              <a:t>)</a:t>
            </a:r>
            <a:endParaRPr lang="en-GB" sz="2000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3733802" y="1102338"/>
            <a:ext cx="1752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complicated</a:t>
            </a:r>
            <a:r>
              <a:rPr lang="sk-SK" sz="2000" dirty="0"/>
              <a:t> </a:t>
            </a:r>
            <a:r>
              <a:rPr lang="sk-SK" sz="2000" dirty="0" err="1"/>
              <a:t>fracture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crown</a:t>
            </a:r>
            <a:r>
              <a:rPr lang="sk-SK" sz="2000" dirty="0"/>
              <a:t> of </a:t>
            </a:r>
            <a:r>
              <a:rPr lang="sk-SK" sz="2000" dirty="0" err="1"/>
              <a:t>tooth</a:t>
            </a:r>
            <a:endParaRPr lang="sk-SK" sz="2000" dirty="0"/>
          </a:p>
          <a:p>
            <a:r>
              <a:rPr lang="sk-SK" sz="2000" dirty="0"/>
              <a:t>(</a:t>
            </a:r>
            <a:r>
              <a:rPr lang="sk-SK" sz="2000" dirty="0" err="1"/>
              <a:t>pertaining</a:t>
            </a:r>
            <a:r>
              <a:rPr lang="sk-SK" sz="2000" dirty="0"/>
              <a:t> to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dentine</a:t>
            </a:r>
            <a:r>
              <a:rPr lang="sk-SK" sz="2000" dirty="0"/>
              <a:t>)</a:t>
            </a:r>
            <a:endParaRPr lang="en-GB" sz="2000" dirty="0"/>
          </a:p>
        </p:txBody>
      </p:sp>
      <p:sp>
        <p:nvSpPr>
          <p:cNvPr id="11" name="BlokTextu 10"/>
          <p:cNvSpPr txBox="1"/>
          <p:nvPr/>
        </p:nvSpPr>
        <p:spPr>
          <a:xfrm>
            <a:off x="5638800" y="1099809"/>
            <a:ext cx="167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fracture</a:t>
            </a:r>
            <a:r>
              <a:rPr lang="sk-SK" sz="2000" i="1" dirty="0"/>
              <a:t> of </a:t>
            </a:r>
            <a:r>
              <a:rPr lang="sk-SK" sz="2000" i="1" dirty="0" err="1"/>
              <a:t>the</a:t>
            </a:r>
            <a:r>
              <a:rPr lang="sk-SK" sz="2000" i="1" dirty="0"/>
              <a:t> </a:t>
            </a:r>
            <a:r>
              <a:rPr lang="sk-SK" sz="2000" i="1" dirty="0" err="1"/>
              <a:t>root</a:t>
            </a:r>
            <a:r>
              <a:rPr lang="sk-SK" sz="2000" i="1" dirty="0"/>
              <a:t> of </a:t>
            </a:r>
            <a:r>
              <a:rPr lang="sk-SK" sz="2000" i="1" dirty="0" err="1"/>
              <a:t>tooth</a:t>
            </a:r>
            <a:r>
              <a:rPr lang="sk-SK" sz="2000" i="1" dirty="0"/>
              <a:t>   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7444151" y="1093947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fracture</a:t>
            </a:r>
            <a:r>
              <a:rPr lang="sk-SK" sz="2000" dirty="0"/>
              <a:t> of </a:t>
            </a:r>
            <a:r>
              <a:rPr lang="sk-SK" sz="2000" dirty="0" err="1"/>
              <a:t>the</a:t>
            </a:r>
            <a:r>
              <a:rPr lang="sk-SK" sz="2000" dirty="0"/>
              <a:t> </a:t>
            </a:r>
            <a:r>
              <a:rPr lang="sk-SK" sz="2000" dirty="0" err="1"/>
              <a:t>crown</a:t>
            </a:r>
            <a:r>
              <a:rPr lang="sk-SK" sz="2000" dirty="0"/>
              <a:t> and </a:t>
            </a:r>
            <a:r>
              <a:rPr lang="sk-SK" sz="2000" dirty="0" err="1"/>
              <a:t>root</a:t>
            </a:r>
            <a:r>
              <a:rPr lang="sk-SK" sz="2000" dirty="0"/>
              <a:t> of </a:t>
            </a:r>
            <a:r>
              <a:rPr lang="sk-SK" sz="2000" dirty="0" err="1"/>
              <a:t>tooth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018688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6387" y="294883"/>
            <a:ext cx="7224414" cy="738664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Put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diagnoses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into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proper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order</a:t>
            </a:r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cs-CZ" sz="2100" b="1" cap="all" spc="20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BASED ON THE EXTENT OF THE </a:t>
            </a:r>
            <a:r>
              <a:rPr lang="cs-CZ" sz="2100" b="1" cap="all" spc="200" dirty="0" err="1">
                <a:solidFill>
                  <a:srgbClr val="262626"/>
                </a:solidFill>
                <a:latin typeface="+mj-lt"/>
                <a:ea typeface="+mj-ea"/>
                <a:cs typeface="+mj-cs"/>
              </a:rPr>
              <a:t>damage</a:t>
            </a:r>
            <a:endParaRPr lang="cs-CZ" sz="2100" b="1" cap="all" spc="200" dirty="0">
              <a:solidFill>
                <a:srgbClr val="262626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861" y="1142547"/>
            <a:ext cx="449353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</a:t>
            </a:r>
            <a:r>
              <a:rPr lang="cs-CZ" sz="2400" dirty="0" err="1"/>
              <a:t>profunda</a:t>
            </a:r>
            <a:r>
              <a:rPr lang="cs-CZ" sz="2400" dirty="0"/>
              <a:t> simplex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media 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ad </a:t>
            </a:r>
            <a:r>
              <a:rPr lang="cs-CZ" sz="2400" dirty="0" err="1"/>
              <a:t>pulpam</a:t>
            </a:r>
            <a:r>
              <a:rPr lang="cs-CZ" sz="2400" dirty="0"/>
              <a:t> </a:t>
            </a:r>
            <a:r>
              <a:rPr lang="cs-CZ" sz="2400" dirty="0" err="1"/>
              <a:t>penetrans</a:t>
            </a:r>
            <a:endParaRPr lang="cs-CZ" sz="2400" dirty="0"/>
          </a:p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</a:t>
            </a:r>
            <a:r>
              <a:rPr lang="cs-CZ" sz="2400" dirty="0" err="1"/>
              <a:t>superficialis</a:t>
            </a:r>
            <a:endParaRPr lang="cs-CZ" sz="2400" dirty="0"/>
          </a:p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</a:t>
            </a:r>
            <a:r>
              <a:rPr lang="cs-CZ" sz="2400" dirty="0" err="1"/>
              <a:t>profunda</a:t>
            </a:r>
            <a:r>
              <a:rPr lang="cs-CZ" sz="2400" dirty="0"/>
              <a:t> </a:t>
            </a:r>
            <a:r>
              <a:rPr lang="cs-CZ" sz="2400" dirty="0" err="1"/>
              <a:t>pulpae</a:t>
            </a:r>
            <a:r>
              <a:rPr lang="cs-CZ" sz="2400" dirty="0"/>
              <a:t> proxima</a:t>
            </a:r>
          </a:p>
          <a:p>
            <a:pPr marL="342900" indent="-342900">
              <a:buFont typeface="Arial"/>
              <a:buChar char="•"/>
            </a:pPr>
            <a:r>
              <a:rPr lang="cs-CZ" sz="2400" dirty="0" err="1"/>
              <a:t>caries</a:t>
            </a:r>
            <a:r>
              <a:rPr lang="cs-CZ" sz="2400" dirty="0"/>
              <a:t> </a:t>
            </a:r>
            <a:r>
              <a:rPr lang="cs-CZ" sz="2400" dirty="0" err="1"/>
              <a:t>incipiens</a:t>
            </a:r>
            <a:endParaRPr lang="cs-CZ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744" y="3559871"/>
            <a:ext cx="6743700" cy="322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568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423165" y="493047"/>
            <a:ext cx="6525081" cy="1412748"/>
          </a:xfrm>
        </p:spPr>
        <p:txBody>
          <a:bodyPr>
            <a:normAutofit fontScale="90000"/>
          </a:bodyPr>
          <a:lstStyle/>
          <a:p>
            <a:r>
              <a:rPr lang="cs-CZ" sz="2300" b="1" dirty="0" err="1"/>
              <a:t>osteosynthesis</a:t>
            </a:r>
            <a:r>
              <a:rPr lang="cs-CZ" sz="2300" b="1" dirty="0"/>
              <a:t> </a:t>
            </a:r>
            <a:r>
              <a:rPr lang="cs-CZ" sz="2300" b="1" dirty="0" err="1"/>
              <a:t>according</a:t>
            </a:r>
            <a:r>
              <a:rPr lang="cs-CZ" sz="2300" b="1" dirty="0"/>
              <a:t> to </a:t>
            </a:r>
            <a:r>
              <a:rPr lang="cs-CZ" sz="2300" b="1" dirty="0" err="1"/>
              <a:t>Champy</a:t>
            </a:r>
            <a:r>
              <a:rPr lang="cs-CZ" sz="2300" b="1" dirty="0"/>
              <a:t> </a:t>
            </a:r>
            <a:r>
              <a:rPr lang="cs-CZ" sz="2300" b="1" dirty="0" err="1"/>
              <a:t>due</a:t>
            </a:r>
            <a:r>
              <a:rPr lang="cs-CZ" sz="2300" b="1" dirty="0"/>
              <a:t> to </a:t>
            </a:r>
            <a:r>
              <a:rPr lang="cs-CZ" sz="2300" b="1" dirty="0" err="1"/>
              <a:t>fracture</a:t>
            </a:r>
            <a:r>
              <a:rPr lang="cs-CZ" sz="2300" b="1" dirty="0"/>
              <a:t> </a:t>
            </a:r>
            <a:r>
              <a:rPr lang="cs-CZ" sz="2300" b="1" dirty="0" err="1"/>
              <a:t>of</a:t>
            </a:r>
            <a:r>
              <a:rPr lang="cs-CZ" sz="2300" b="1" dirty="0"/>
              <a:t> </a:t>
            </a:r>
            <a:r>
              <a:rPr lang="cs-CZ" sz="2300" b="1" dirty="0" err="1"/>
              <a:t>the</a:t>
            </a:r>
            <a:r>
              <a:rPr lang="cs-CZ" sz="2300" b="1" dirty="0"/>
              <a:t> </a:t>
            </a:r>
            <a:r>
              <a:rPr lang="cs-CZ" sz="2300" b="1" dirty="0" err="1"/>
              <a:t>process</a:t>
            </a:r>
            <a:r>
              <a:rPr lang="cs-CZ" sz="2300" b="1" dirty="0"/>
              <a:t> </a:t>
            </a:r>
            <a:r>
              <a:rPr lang="cs-CZ" sz="2300" b="1" dirty="0" err="1"/>
              <a:t>of</a:t>
            </a:r>
            <a:r>
              <a:rPr lang="cs-CZ" sz="2300" b="1" dirty="0"/>
              <a:t> </a:t>
            </a:r>
            <a:r>
              <a:rPr lang="cs-CZ" sz="2300" b="1" dirty="0" err="1"/>
              <a:t>lower</a:t>
            </a:r>
            <a:r>
              <a:rPr lang="cs-CZ" sz="2300" b="1" dirty="0"/>
              <a:t> jaw on </a:t>
            </a:r>
            <a:r>
              <a:rPr lang="cs-CZ" sz="2300" b="1" dirty="0" err="1"/>
              <a:t>the</a:t>
            </a:r>
            <a:r>
              <a:rPr lang="cs-CZ" sz="2300" b="1" dirty="0"/>
              <a:t> </a:t>
            </a:r>
            <a:r>
              <a:rPr lang="cs-CZ" sz="2300" b="1" dirty="0" err="1"/>
              <a:t>left</a:t>
            </a:r>
            <a:r>
              <a:rPr lang="cs-CZ" sz="2300" b="1" dirty="0"/>
              <a:t> </a:t>
            </a:r>
            <a:r>
              <a:rPr lang="cs-CZ" sz="2300" b="1" dirty="0" err="1"/>
              <a:t>side</a:t>
            </a:r>
            <a:r>
              <a:rPr lang="cs-CZ" sz="2300" b="1" dirty="0"/>
              <a:t>?</a:t>
            </a:r>
          </a:p>
        </p:txBody>
      </p:sp>
      <p:pic>
        <p:nvPicPr>
          <p:cNvPr id="10" name="Zástupný symbol obrázka 9" descr="miniplate ramus mandubulae.pn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6550" y="2720246"/>
            <a:ext cx="5937250" cy="2938333"/>
          </a:xfrm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F88B1991-06B7-494B-AC55-D61F5EFC7842}"/>
              </a:ext>
            </a:extLst>
          </p:cNvPr>
          <p:cNvSpPr/>
          <p:nvPr/>
        </p:nvSpPr>
        <p:spPr>
          <a:xfrm>
            <a:off x="1606550" y="2123106"/>
            <a:ext cx="3739173" cy="379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err="1">
                <a:solidFill>
                  <a:schemeClr val="tx1"/>
                </a:solidFill>
              </a:rPr>
              <a:t>according</a:t>
            </a:r>
            <a:r>
              <a:rPr lang="cs-CZ" b="1" i="1" dirty="0">
                <a:solidFill>
                  <a:schemeClr val="tx1"/>
                </a:solidFill>
              </a:rPr>
              <a:t> to = </a:t>
            </a:r>
            <a:r>
              <a:rPr lang="cs-CZ" b="1" i="1" dirty="0" err="1">
                <a:solidFill>
                  <a:schemeClr val="tx1"/>
                </a:solidFill>
              </a:rPr>
              <a:t>secundum</a:t>
            </a:r>
            <a:r>
              <a:rPr lang="cs-CZ" b="1" i="1" dirty="0">
                <a:solidFill>
                  <a:schemeClr val="tx1"/>
                </a:solidFill>
              </a:rPr>
              <a:t> + </a:t>
            </a:r>
            <a:r>
              <a:rPr lang="cs-CZ" b="1" i="1" dirty="0" err="1">
                <a:solidFill>
                  <a:schemeClr val="tx1"/>
                </a:solidFill>
              </a:rPr>
              <a:t>Acc</a:t>
            </a:r>
            <a:endParaRPr lang="cs-CZ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755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entists[201903111453066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733</Words>
  <Application>Microsoft Office PowerPoint</Application>
  <PresentationFormat>Předvádění na obrazovce (4:3)</PresentationFormat>
  <Paragraphs>168</Paragraphs>
  <Slides>12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Courier New</vt:lpstr>
      <vt:lpstr>Gill Sans MT</vt:lpstr>
      <vt:lpstr>Times New Roman</vt:lpstr>
      <vt:lpstr>Balík</vt:lpstr>
      <vt:lpstr>Name bones of skull using adjectives derived from the following nouns</vt:lpstr>
      <vt:lpstr>Name types of permanent teeth</vt:lpstr>
      <vt:lpstr>Name the main parts of the lower jaw</vt:lpstr>
      <vt:lpstr>Name the main parts of the tooth</vt:lpstr>
      <vt:lpstr>Name the parts of tooth as seen in the longitudinal section</vt:lpstr>
      <vt:lpstr>Create stomatosurgical diagnoses</vt:lpstr>
      <vt:lpstr>Fracturae dentium</vt:lpstr>
      <vt:lpstr>Prezentace aplikace PowerPoint</vt:lpstr>
      <vt:lpstr>osteosynthesis according to Champy due to fracture of the process of lower jaw on the left side?</vt:lpstr>
      <vt:lpstr>Prezentace aplikace PowerPoint</vt:lpstr>
      <vt:lpstr>NAME THE InflammationS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the main parts of the lower jaw</dc:title>
  <dc:creator>Natália Gachallová</dc:creator>
  <cp:lastModifiedBy>Natália Gachallová</cp:lastModifiedBy>
  <cp:revision>3</cp:revision>
  <dcterms:created xsi:type="dcterms:W3CDTF">2019-11-18T20:11:50Z</dcterms:created>
  <dcterms:modified xsi:type="dcterms:W3CDTF">2019-11-18T20:25:55Z</dcterms:modified>
</cp:coreProperties>
</file>