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"/>
  </p:notesMasterIdLst>
  <p:sldIdLst>
    <p:sldId id="262" r:id="rId2"/>
    <p:sldId id="257" r:id="rId3"/>
    <p:sldId id="264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92BCE-305B-45DF-8A14-1316898267F3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4040-A518-4C49-B313-FBA0D79329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79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obrázkoch</a:t>
            </a:r>
            <a:r>
              <a:rPr lang="en-US" dirty="0"/>
              <a:t> je </a:t>
            </a:r>
            <a:r>
              <a:rPr lang="en-US" dirty="0" err="1"/>
              <a:t>hlavica</a:t>
            </a:r>
            <a:r>
              <a:rPr lang="en-US" dirty="0"/>
              <a:t>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en-US" dirty="0" err="1"/>
              <a:t>kosti</a:t>
            </a:r>
            <a:r>
              <a:rPr lang="en-US" dirty="0"/>
              <a:t>: </a:t>
            </a:r>
            <a:r>
              <a:rPr lang="en-US" dirty="0" err="1"/>
              <a:t>úlohou</a:t>
            </a:r>
            <a:r>
              <a:rPr lang="en-US" dirty="0"/>
              <a:t> </a:t>
            </a:r>
            <a:r>
              <a:rPr lang="en-US" dirty="0" err="1"/>
              <a:t>študentov</a:t>
            </a:r>
            <a:r>
              <a:rPr lang="en-US" dirty="0"/>
              <a:t> je </a:t>
            </a:r>
            <a:r>
              <a:rPr lang="en-US" dirty="0" err="1"/>
              <a:t>preložiť</a:t>
            </a:r>
            <a:r>
              <a:rPr lang="en-US" dirty="0"/>
              <a:t> anat. </a:t>
            </a:r>
            <a:r>
              <a:rPr lang="en-US" dirty="0" err="1"/>
              <a:t>termíny</a:t>
            </a:r>
            <a:r>
              <a:rPr lang="en-US" dirty="0"/>
              <a:t> do </a:t>
            </a:r>
            <a:r>
              <a:rPr lang="en-US" dirty="0" err="1"/>
              <a:t>latinčiny</a:t>
            </a:r>
            <a:r>
              <a:rPr lang="en-US" dirty="0"/>
              <a:t>.</a:t>
            </a:r>
          </a:p>
          <a:p>
            <a:r>
              <a:rPr lang="en-US" dirty="0"/>
              <a:t>A. Caput costae, B. Caput humeri, C. caput fibulae, D. caput radii, E. caput </a:t>
            </a:r>
            <a:r>
              <a:rPr lang="en-US" dirty="0" err="1"/>
              <a:t>femoris</a:t>
            </a:r>
            <a:r>
              <a:rPr lang="en-US" dirty="0"/>
              <a:t>, F. caput </a:t>
            </a:r>
            <a:r>
              <a:rPr lang="en-US" dirty="0" err="1"/>
              <a:t>tali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Prečítať</a:t>
            </a:r>
            <a:r>
              <a:rPr lang="en-US" baseline="0" dirty="0"/>
              <a:t> a </a:t>
            </a:r>
            <a:r>
              <a:rPr lang="en-US" baseline="0" dirty="0" err="1"/>
              <a:t>pokúsiť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preložiť</a:t>
            </a:r>
            <a:r>
              <a:rPr lang="en-US" baseline="0" dirty="0"/>
              <a:t>, </a:t>
            </a:r>
            <a:r>
              <a:rPr lang="en-US" baseline="0" dirty="0" err="1"/>
              <a:t>demonštrovať</a:t>
            </a:r>
            <a:r>
              <a:rPr lang="en-US" baseline="0" dirty="0"/>
              <a:t> </a:t>
            </a:r>
            <a:r>
              <a:rPr lang="en-US" baseline="0" dirty="0" err="1"/>
              <a:t>skratky</a:t>
            </a:r>
            <a:r>
              <a:rPr lang="en-US" baseline="0" dirty="0"/>
              <a:t>, </a:t>
            </a:r>
            <a:r>
              <a:rPr lang="en-US" baseline="0" dirty="0" err="1"/>
              <a:t>záznam</a:t>
            </a:r>
            <a:r>
              <a:rPr lang="en-US" baseline="0" dirty="0"/>
              <a:t> je z </a:t>
            </a:r>
            <a:r>
              <a:rPr lang="en-US" baseline="0" dirty="0" err="1"/>
              <a:t>väzenského</a:t>
            </a:r>
            <a:r>
              <a:rPr lang="en-US" baseline="0" dirty="0"/>
              <a:t> </a:t>
            </a:r>
            <a:r>
              <a:rPr lang="en-US" baseline="0" dirty="0" err="1"/>
              <a:t>zariadenia</a:t>
            </a:r>
            <a:r>
              <a:rPr lang="en-US" baseline="0" dirty="0"/>
              <a:t>, </a:t>
            </a:r>
            <a:r>
              <a:rPr lang="en-US" baseline="0" dirty="0" err="1"/>
              <a:t>poukazuje</a:t>
            </a:r>
            <a:r>
              <a:rPr lang="en-US" baseline="0" dirty="0"/>
              <a:t> </a:t>
            </a:r>
            <a:r>
              <a:rPr lang="en-US" baseline="0" dirty="0" err="1"/>
              <a:t>pravdepodobne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silný</a:t>
            </a:r>
            <a:r>
              <a:rPr lang="en-US" baseline="0" dirty="0"/>
              <a:t> </a:t>
            </a:r>
            <a:r>
              <a:rPr lang="en-US" baseline="0" dirty="0" err="1"/>
              <a:t>úder</a:t>
            </a:r>
            <a:r>
              <a:rPr lang="en-US" baseline="0" dirty="0"/>
              <a:t> do </a:t>
            </a:r>
            <a:r>
              <a:rPr lang="en-US" baseline="0" dirty="0" err="1"/>
              <a:t>tváre</a:t>
            </a:r>
            <a:r>
              <a:rPr lang="en-US" baseline="0" dirty="0"/>
              <a:t> a </a:t>
            </a:r>
            <a:r>
              <a:rPr lang="en-US" baseline="0" dirty="0" err="1"/>
              <a:t>neprimeraný</a:t>
            </a:r>
            <a:r>
              <a:rPr lang="en-US" baseline="0" dirty="0"/>
              <a:t> </a:t>
            </a:r>
            <a:r>
              <a:rPr lang="en-US" baseline="0" dirty="0" err="1"/>
              <a:t>zákrok</a:t>
            </a:r>
            <a:r>
              <a:rPr lang="en-US" baseline="0" dirty="0"/>
              <a:t> </a:t>
            </a:r>
            <a:r>
              <a:rPr lang="en-US" baseline="0" dirty="0" err="1"/>
              <a:t>väzenskej</a:t>
            </a:r>
            <a:r>
              <a:rPr lang="en-US" baseline="0" dirty="0"/>
              <a:t> </a:t>
            </a:r>
            <a:r>
              <a:rPr lang="en-US" baseline="0" dirty="0" err="1"/>
              <a:t>polície</a:t>
            </a:r>
            <a:r>
              <a:rPr lang="en-US" baseline="0" dirty="0"/>
              <a:t> (</a:t>
            </a:r>
            <a:r>
              <a:rPr lang="en-US" baseline="0" dirty="0" err="1"/>
              <a:t>táto</a:t>
            </a:r>
            <a:r>
              <a:rPr lang="en-US" baseline="0" dirty="0"/>
              <a:t> inf. Je pre </a:t>
            </a:r>
            <a:r>
              <a:rPr lang="en-US" baseline="0" dirty="0" err="1"/>
              <a:t>zaujímavoať</a:t>
            </a:r>
            <a:r>
              <a:rPr lang="en-US" baseline="0" dirty="0"/>
              <a:t>, </a:t>
            </a:r>
            <a:r>
              <a:rPr lang="en-US" baseline="0" dirty="0" err="1"/>
              <a:t>nemusí</a:t>
            </a:r>
            <a:r>
              <a:rPr lang="en-US" baseline="0" dirty="0"/>
              <a:t> </a:t>
            </a:r>
            <a:r>
              <a:rPr lang="en-US" baseline="0" dirty="0" err="1"/>
              <a:t>byť</a:t>
            </a:r>
            <a:r>
              <a:rPr lang="en-US" baseline="0" dirty="0"/>
              <a:t> </a:t>
            </a:r>
            <a:r>
              <a:rPr lang="en-US" baseline="0" dirty="0" err="1"/>
              <a:t>uvedené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Preč’tať</a:t>
            </a:r>
            <a:r>
              <a:rPr lang="en-US" dirty="0"/>
              <a:t>, </a:t>
            </a:r>
            <a:r>
              <a:rPr lang="en-US" dirty="0" err="1"/>
              <a:t>pokúsiť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preložiť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zaujímavosť</a:t>
            </a:r>
            <a:r>
              <a:rPr lang="en-US" dirty="0"/>
              <a:t> </a:t>
            </a:r>
            <a:r>
              <a:rPr lang="en-US" dirty="0" err="1"/>
              <a:t>možno</a:t>
            </a:r>
            <a:r>
              <a:rPr lang="en-US" baseline="0" dirty="0"/>
              <a:t> </a:t>
            </a:r>
            <a:r>
              <a:rPr lang="en-US" baseline="0" dirty="0" err="1"/>
              <a:t>uviesť</a:t>
            </a:r>
            <a:r>
              <a:rPr lang="en-US" baseline="0" dirty="0"/>
              <a:t>, </a:t>
            </a:r>
            <a:r>
              <a:rPr lang="en-US" baseline="0" dirty="0" err="1"/>
              <a:t>že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dirty="0"/>
              <a:t>r. </a:t>
            </a:r>
            <a:r>
              <a:rPr lang="en-US" dirty="0" err="1"/>
              <a:t>snímke</a:t>
            </a:r>
            <a:r>
              <a:rPr lang="en-US" dirty="0"/>
              <a:t> je </a:t>
            </a:r>
            <a:r>
              <a:rPr lang="en-US" dirty="0" err="1"/>
              <a:t>dieťa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prehltlo</a:t>
            </a:r>
            <a:r>
              <a:rPr lang="en-US" dirty="0"/>
              <a:t> 2 </a:t>
            </a:r>
            <a:r>
              <a:rPr lang="en-US" dirty="0" err="1"/>
              <a:t>kovové</a:t>
            </a:r>
            <a:r>
              <a:rPr lang="en-US" dirty="0"/>
              <a:t> </a:t>
            </a:r>
            <a:r>
              <a:rPr lang="en-US" dirty="0" err="1"/>
              <a:t>magnetky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BC825-6B81-C342-B02B-6A15A83741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3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1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21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6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21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3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065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A801-C25B-47EB-80DC-C197B1A2F01A}" type="datetimeFigureOut">
              <a:rPr lang="cs-CZ" smtClean="0"/>
              <a:pPr/>
              <a:t>02.09.2019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ACD2-0A88-4F18-86FC-29F08A311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2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2349925"/>
            <a:ext cx="2441894" cy="2456442"/>
          </a:xfrm>
        </p:spPr>
        <p:txBody>
          <a:bodyPr>
            <a:normAutofit/>
          </a:bodyPr>
          <a:lstStyle/>
          <a:p>
            <a:pPr algn="l"/>
            <a:r>
              <a:rPr lang="cs-CZ" sz="3200" dirty="0"/>
              <a:t>REVISION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+mj-lt"/>
              </a:rPr>
              <a:t>What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means</a:t>
            </a:r>
            <a:r>
              <a:rPr lang="cs-CZ" b="1" dirty="0">
                <a:latin typeface="+mj-lt"/>
              </a:rPr>
              <a:t> do </a:t>
            </a:r>
            <a:r>
              <a:rPr lang="cs-CZ" b="1" dirty="0" err="1">
                <a:latin typeface="+mj-lt"/>
              </a:rPr>
              <a:t>we</a:t>
            </a:r>
            <a:r>
              <a:rPr lang="cs-CZ" b="1" dirty="0">
                <a:latin typeface="+mj-lt"/>
              </a:rPr>
              <a:t> use to </a:t>
            </a:r>
            <a:r>
              <a:rPr lang="cs-CZ" b="1" dirty="0" err="1">
                <a:latin typeface="+mj-lt"/>
              </a:rPr>
              <a:t>define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an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anatomical</a:t>
            </a:r>
            <a:r>
              <a:rPr lang="cs-CZ" b="1" dirty="0">
                <a:latin typeface="+mj-lt"/>
              </a:rPr>
              <a:t> term?</a:t>
            </a:r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What cases are used with prepositions in medical terminology?</a:t>
            </a:r>
          </a:p>
          <a:p>
            <a:r>
              <a:rPr lang="en-US" b="1" dirty="0">
                <a:latin typeface="+mj-lt"/>
              </a:rPr>
              <a:t>Are there any prepositions connected with two cases?</a:t>
            </a:r>
          </a:p>
          <a:p>
            <a:r>
              <a:rPr lang="en-US" b="1" dirty="0">
                <a:latin typeface="+mj-lt"/>
              </a:rPr>
              <a:t>Which prepositions are connected with the ablative case?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776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ut femo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501" y="383454"/>
            <a:ext cx="3128499" cy="2655314"/>
          </a:xfrm>
          <a:prstGeom prst="rect">
            <a:avLst/>
          </a:prstGeom>
        </p:spPr>
      </p:pic>
      <p:pic>
        <p:nvPicPr>
          <p:cNvPr id="6" name="Picture 5" descr="caput fibula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89" y="0"/>
            <a:ext cx="1465898" cy="6858000"/>
          </a:xfrm>
          <a:prstGeom prst="rect">
            <a:avLst/>
          </a:prstGeom>
        </p:spPr>
      </p:pic>
      <p:pic>
        <p:nvPicPr>
          <p:cNvPr id="7" name="Picture 6" descr="caput radii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r="19133"/>
          <a:stretch/>
        </p:blipFill>
        <p:spPr>
          <a:xfrm>
            <a:off x="5559607" y="0"/>
            <a:ext cx="1982214" cy="6858000"/>
          </a:xfrm>
          <a:prstGeom prst="rect">
            <a:avLst/>
          </a:prstGeom>
        </p:spPr>
      </p:pic>
      <p:pic>
        <p:nvPicPr>
          <p:cNvPr id="8" name="Picture 7" descr="caput humer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37308"/>
            <a:ext cx="2860226" cy="2504610"/>
          </a:xfrm>
          <a:prstGeom prst="rect">
            <a:avLst/>
          </a:prstGeom>
        </p:spPr>
      </p:pic>
      <p:pic>
        <p:nvPicPr>
          <p:cNvPr id="9" name="Picture 8" descr="caput tali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426" y="3537309"/>
            <a:ext cx="3541574" cy="2368427"/>
          </a:xfrm>
          <a:prstGeom prst="rect">
            <a:avLst/>
          </a:prstGeom>
        </p:spPr>
      </p:pic>
      <p:pic>
        <p:nvPicPr>
          <p:cNvPr id="4" name="Picture 3" descr="caput costa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010" y="321610"/>
            <a:ext cx="2561812" cy="2890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07082" y="415461"/>
            <a:ext cx="45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1291" y="5382515"/>
            <a:ext cx="4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56597" y="60000"/>
            <a:ext cx="476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26426" y="62494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45764" y="2515548"/>
            <a:ext cx="39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43853" y="3570068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7978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5937"/>
              </p:ext>
            </p:extLst>
          </p:nvPr>
        </p:nvGraphicFramePr>
        <p:xfrm>
          <a:off x="1960282" y="1837766"/>
          <a:ext cx="8128000" cy="400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224">
                <a:tc>
                  <a:txBody>
                    <a:bodyPr/>
                    <a:lstStyle/>
                    <a:p>
                      <a:r>
                        <a:rPr lang="cs-CZ" b="0" dirty="0">
                          <a:solidFill>
                            <a:srgbClr val="C00000"/>
                          </a:solidFill>
                        </a:rPr>
                        <a:t>aorta</a:t>
                      </a:r>
                      <a:r>
                        <a:rPr lang="cs-CZ" b="0" baseline="0" dirty="0">
                          <a:solidFill>
                            <a:srgbClr val="C00000"/>
                          </a:solidFill>
                        </a:rPr>
                        <a:t> ~ </a:t>
                      </a:r>
                      <a:r>
                        <a:rPr lang="cs-CZ" b="0" baseline="0" dirty="0" err="1">
                          <a:solidFill>
                            <a:srgbClr val="C00000"/>
                          </a:solidFill>
                        </a:rPr>
                        <a:t>sclera</a:t>
                      </a:r>
                      <a:r>
                        <a:rPr lang="cs-CZ" b="0" baseline="0" dirty="0">
                          <a:solidFill>
                            <a:srgbClr val="C00000"/>
                          </a:solidFill>
                        </a:rPr>
                        <a:t> ~ ulna ~ </a:t>
                      </a:r>
                      <a:r>
                        <a:rPr lang="cs-CZ" b="0" baseline="0" dirty="0" err="1">
                          <a:solidFill>
                            <a:srgbClr val="C00000"/>
                          </a:solidFill>
                        </a:rPr>
                        <a:t>digitus</a:t>
                      </a:r>
                      <a:r>
                        <a:rPr lang="cs-CZ" b="0" baseline="0" dirty="0">
                          <a:solidFill>
                            <a:srgbClr val="C00000"/>
                          </a:solidFill>
                        </a:rPr>
                        <a:t> ~ </a:t>
                      </a:r>
                      <a:r>
                        <a:rPr lang="cs-CZ" b="0" baseline="0" dirty="0" err="1">
                          <a:solidFill>
                            <a:srgbClr val="C00000"/>
                          </a:solidFill>
                        </a:rPr>
                        <a:t>maxilla</a:t>
                      </a:r>
                      <a:r>
                        <a:rPr lang="cs-CZ" b="0" baseline="0" dirty="0">
                          <a:solidFill>
                            <a:srgbClr val="C00000"/>
                          </a:solidFill>
                        </a:rPr>
                        <a:t> ~ </a:t>
                      </a:r>
                      <a:r>
                        <a:rPr lang="cs-CZ" b="0" baseline="0" dirty="0" err="1">
                          <a:solidFill>
                            <a:srgbClr val="C00000"/>
                          </a:solidFill>
                        </a:rPr>
                        <a:t>ligamentum</a:t>
                      </a:r>
                      <a:r>
                        <a:rPr lang="cs-CZ" b="0" baseline="0" dirty="0">
                          <a:solidFill>
                            <a:srgbClr val="C00000"/>
                          </a:solidFill>
                        </a:rPr>
                        <a:t> ~ trachea ~ </a:t>
                      </a:r>
                      <a:r>
                        <a:rPr lang="cs-CZ" b="0" baseline="0" dirty="0" err="1">
                          <a:solidFill>
                            <a:srgbClr val="C00000"/>
                          </a:solidFill>
                        </a:rPr>
                        <a:t>tibia</a:t>
                      </a:r>
                      <a:endParaRPr lang="cs-CZ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658471" y="439271"/>
            <a:ext cx="9816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Connect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nouns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RUPTURA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FRACTURA to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meaningful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diagnoses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805906" y="3296572"/>
            <a:ext cx="8884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RUPTURA 	 </a:t>
            </a:r>
          </a:p>
          <a:p>
            <a:endParaRPr lang="cs-CZ" sz="2000" dirty="0"/>
          </a:p>
          <a:p>
            <a:r>
              <a:rPr lang="cs-CZ" sz="2000" dirty="0"/>
              <a:t>	  	</a:t>
            </a:r>
          </a:p>
          <a:p>
            <a:r>
              <a:rPr lang="cs-CZ" sz="2000" dirty="0"/>
              <a:t>FRACTURA 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pula a clavicula FENEI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/>
          <a:stretch/>
        </p:blipFill>
        <p:spPr>
          <a:xfrm>
            <a:off x="2200894" y="305295"/>
            <a:ext cx="9143999" cy="61330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9A64681-B6BE-46C8-9161-E29E279B52A9}"/>
              </a:ext>
            </a:extLst>
          </p:cNvPr>
          <p:cNvSpPr txBox="1"/>
          <p:nvPr/>
        </p:nvSpPr>
        <p:spPr>
          <a:xfrm>
            <a:off x="815926" y="675249"/>
            <a:ext cx="3319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Name </a:t>
            </a:r>
            <a:r>
              <a:rPr lang="cs-CZ" sz="3200" dirty="0" err="1">
                <a:solidFill>
                  <a:srgbClr val="C00000"/>
                </a:solidFill>
              </a:rPr>
              <a:t>parts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of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err="1">
                <a:solidFill>
                  <a:srgbClr val="C00000"/>
                </a:solidFill>
              </a:rPr>
              <a:t>bones</a:t>
            </a:r>
            <a:r>
              <a:rPr lang="cs-CZ" sz="3200" dirty="0">
                <a:solidFill>
                  <a:srgbClr val="C00000"/>
                </a:solidFill>
              </a:rPr>
              <a:t> </a:t>
            </a:r>
            <a:endParaRPr lang="sk-SK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9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Adjectives of the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and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declension, dictionary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Magnus, a, um	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Magnus</a:t>
            </a:r>
            <a:r>
              <a:rPr lang="en-US" sz="2400" b="1" dirty="0">
                <a:latin typeface="+mj-lt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magna</a:t>
            </a:r>
            <a:r>
              <a:rPr lang="en-US" sz="2400" b="1" dirty="0">
                <a:latin typeface="+mj-lt"/>
              </a:rPr>
              <a:t>  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magnum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     </a:t>
            </a:r>
            <a:r>
              <a:rPr lang="en-US" sz="2400" b="1" dirty="0">
                <a:solidFill>
                  <a:srgbClr val="267CF2"/>
                </a:solidFill>
                <a:latin typeface="+mj-lt"/>
              </a:rPr>
              <a:t> m.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            f.</a:t>
            </a:r>
            <a:r>
              <a:rPr lang="en-US" sz="2400" b="1" dirty="0">
                <a:solidFill>
                  <a:srgbClr val="008000"/>
                </a:solidFill>
                <a:latin typeface="+mj-lt"/>
              </a:rPr>
              <a:t> 	       n.</a:t>
            </a: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latin typeface="+mj-lt"/>
              </a:rPr>
              <a:t>Dexter, a, um</a:t>
            </a:r>
          </a:p>
          <a:p>
            <a:pPr marL="0" indent="0">
              <a:buNone/>
            </a:pPr>
            <a:r>
              <a:rPr lang="en-US" sz="2600" b="1" dirty="0">
                <a:solidFill>
                  <a:srgbClr val="267CF2"/>
                </a:solidFill>
                <a:latin typeface="+mj-lt"/>
              </a:rPr>
              <a:t>Dexter</a:t>
            </a:r>
            <a:r>
              <a:rPr lang="en-US" sz="2600" b="1" dirty="0">
                <a:latin typeface="+mj-lt"/>
              </a:rPr>
              <a:t>  </a:t>
            </a:r>
            <a:r>
              <a:rPr lang="en-US" sz="2600" b="1" dirty="0" err="1">
                <a:solidFill>
                  <a:srgbClr val="FF0000"/>
                </a:solidFill>
                <a:latin typeface="+mj-lt"/>
              </a:rPr>
              <a:t>dextra</a:t>
            </a:r>
            <a:r>
              <a:rPr lang="en-US" sz="2600" b="1" dirty="0">
                <a:latin typeface="+mj-lt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+mj-lt"/>
              </a:rPr>
              <a:t>dextrum</a:t>
            </a:r>
            <a:endParaRPr lang="en-US" sz="2600" b="1" dirty="0">
              <a:solidFill>
                <a:srgbClr val="008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267CF2"/>
                </a:solidFill>
                <a:latin typeface="+mj-lt"/>
              </a:rPr>
              <a:t>     m.</a:t>
            </a:r>
            <a:r>
              <a:rPr lang="en-US" sz="2600" b="1" dirty="0">
                <a:solidFill>
                  <a:srgbClr val="008000"/>
                </a:solidFill>
                <a:latin typeface="+mj-lt"/>
              </a:rPr>
              <a:t>	 </a:t>
            </a:r>
            <a:r>
              <a:rPr lang="en-US" sz="2600" b="1" dirty="0">
                <a:solidFill>
                  <a:srgbClr val="FF0000"/>
                </a:solidFill>
                <a:latin typeface="+mj-lt"/>
              </a:rPr>
              <a:t>f.</a:t>
            </a:r>
            <a:r>
              <a:rPr lang="en-US" sz="2600" b="1" dirty="0">
                <a:solidFill>
                  <a:srgbClr val="008000"/>
                </a:solidFill>
                <a:latin typeface="+mj-lt"/>
              </a:rPr>
              <a:t>	n.</a:t>
            </a:r>
          </a:p>
          <a:p>
            <a:pPr marL="0" indent="0">
              <a:buNone/>
            </a:pPr>
            <a:r>
              <a:rPr lang="cs-CZ" sz="2600" b="1" dirty="0">
                <a:solidFill>
                  <a:schemeClr val="tx1"/>
                </a:solidFill>
                <a:latin typeface="+mj-lt"/>
              </a:rPr>
              <a:t>(* liber, lib</a:t>
            </a:r>
            <a:r>
              <a:rPr lang="cs-CZ" sz="2600" b="1" dirty="0">
                <a:solidFill>
                  <a:srgbClr val="92D050"/>
                </a:solidFill>
                <a:latin typeface="+mj-lt"/>
              </a:rPr>
              <a:t>e</a:t>
            </a:r>
            <a:r>
              <a:rPr lang="cs-CZ" sz="2600" b="1" dirty="0">
                <a:solidFill>
                  <a:schemeClr val="tx1"/>
                </a:solidFill>
                <a:latin typeface="+mj-lt"/>
              </a:rPr>
              <a:t>ra, </a:t>
            </a:r>
            <a:r>
              <a:rPr lang="cs-CZ" sz="2600" b="1" dirty="0" err="1">
                <a:solidFill>
                  <a:schemeClr val="tx1"/>
                </a:solidFill>
                <a:latin typeface="+mj-lt"/>
              </a:rPr>
              <a:t>lib</a:t>
            </a:r>
            <a:r>
              <a:rPr lang="cs-CZ" sz="2600" b="1" dirty="0" err="1">
                <a:solidFill>
                  <a:srgbClr val="92D050"/>
                </a:solidFill>
                <a:latin typeface="+mj-lt"/>
              </a:rPr>
              <a:t>e</a:t>
            </a:r>
            <a:r>
              <a:rPr lang="cs-CZ" sz="2600" b="1" dirty="0" err="1">
                <a:solidFill>
                  <a:schemeClr val="tx1"/>
                </a:solidFill>
                <a:latin typeface="+mj-lt"/>
              </a:rPr>
              <a:t>rum</a:t>
            </a:r>
            <a:r>
              <a:rPr lang="cs-CZ" sz="2600" b="1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07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52" y="2084335"/>
            <a:ext cx="3498979" cy="245644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Agreed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attribute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725161" y="184221"/>
            <a:ext cx="2198415" cy="195078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orbita</a:t>
            </a:r>
            <a:endParaRPr lang="en-US" sz="2400" dirty="0">
              <a:latin typeface="+mj-lt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396670" y="3462638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+mj-lt"/>
              </a:rPr>
              <a:t>pes</a:t>
            </a:r>
            <a:endParaRPr lang="en-US" sz="2400" dirty="0">
              <a:latin typeface="+mj-lt"/>
            </a:endParaRPr>
          </a:p>
        </p:txBody>
      </p:sp>
      <p:sp>
        <p:nvSpPr>
          <p:cNvPr id="6" name="Isosceles Triangle 5"/>
          <p:cNvSpPr/>
          <p:nvPr/>
        </p:nvSpPr>
        <p:spPr>
          <a:xfrm rot="10800000">
            <a:off x="5723095" y="3639366"/>
            <a:ext cx="2101273" cy="189345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0450" y="6876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5351" y="1878838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9931" y="190417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8272" y="3105032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4544" y="3130573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331" y="56157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5143" y="296044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dextrum</a:t>
            </a:r>
            <a:endParaRPr lang="en-US" sz="2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92869" y="5511138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dextra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32519" y="551113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j-lt"/>
              </a:rPr>
              <a:t>dexter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059" y="4076466"/>
            <a:ext cx="79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genu</a:t>
            </a:r>
          </a:p>
        </p:txBody>
      </p:sp>
    </p:spTree>
    <p:extLst>
      <p:ext uri="{BB962C8B-B14F-4D97-AF65-F5344CB8AC3E}">
        <p14:creationId xmlns:p14="http://schemas.microsoft.com/office/powerpoint/2010/main" val="2726987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4292" t="9834" r="3456"/>
          <a:stretch/>
        </p:blipFill>
        <p:spPr>
          <a:xfrm>
            <a:off x="1524000" y="-25400"/>
            <a:ext cx="9144000" cy="5919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2900" y="3670300"/>
            <a:ext cx="9055100" cy="6223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060379"/>
            <a:ext cx="9144000" cy="1790700"/>
          </a:xfrm>
          <a:prstGeom prst="rect">
            <a:avLst/>
          </a:prstGeom>
          <a:solidFill>
            <a:srgbClr val="1782B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Contusio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l.dx</a:t>
            </a:r>
            <a:r>
              <a:rPr lang="en-US" sz="2400" i="1" dirty="0">
                <a:solidFill>
                  <a:schemeClr val="bg1"/>
                </a:solidFill>
              </a:rPr>
              <a:t>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Contusio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i="1" dirty="0" err="1">
                <a:solidFill>
                  <a:schemeClr val="bg1"/>
                </a:solidFill>
              </a:rPr>
              <a:t>Haematoma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faciei</a:t>
            </a:r>
            <a:r>
              <a:rPr lang="en-US" sz="2400" i="1" dirty="0">
                <a:solidFill>
                  <a:schemeClr val="bg1"/>
                </a:solidFill>
              </a:rPr>
              <a:t> l. dx. reg. </a:t>
            </a:r>
            <a:r>
              <a:rPr lang="en-US" sz="2400" i="1" dirty="0" err="1">
                <a:solidFill>
                  <a:schemeClr val="bg1"/>
                </a:solidFill>
              </a:rPr>
              <a:t>ossis</a:t>
            </a:r>
            <a:r>
              <a:rPr lang="en-US" sz="2400" i="1" dirty="0">
                <a:solidFill>
                  <a:schemeClr val="bg1"/>
                </a:solidFill>
              </a:rPr>
              <a:t> et arc. </a:t>
            </a:r>
            <a:r>
              <a:rPr lang="en-US" sz="2400" i="1" dirty="0" err="1">
                <a:solidFill>
                  <a:schemeClr val="bg1"/>
                </a:solidFill>
              </a:rPr>
              <a:t>zygomat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Haematoma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faciei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lateris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dextri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regionis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ossis</a:t>
            </a:r>
            <a:r>
              <a:rPr lang="en-US" sz="2400" b="1" dirty="0">
                <a:solidFill>
                  <a:schemeClr val="tx1"/>
                </a:solidFill>
              </a:rPr>
              <a:t> et </a:t>
            </a:r>
            <a:r>
              <a:rPr lang="en-US" sz="2400" b="1" dirty="0" err="1">
                <a:solidFill>
                  <a:schemeClr val="tx1"/>
                </a:solidFill>
              </a:rPr>
              <a:t>arcus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zygomatici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eign-body-in-gastrointestinal-tract-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22" y="0"/>
            <a:ext cx="74830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551" y="2183576"/>
            <a:ext cx="4011256" cy="415498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Dg.: 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Corpus </a:t>
            </a:r>
            <a:r>
              <a:rPr lang="en-US" sz="2400" i="1" dirty="0" err="1">
                <a:solidFill>
                  <a:schemeClr val="bg1"/>
                </a:solidFill>
              </a:rPr>
              <a:t>alienum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  <a:r>
              <a:rPr lang="en-US" sz="2400" i="1" dirty="0" err="1">
                <a:solidFill>
                  <a:schemeClr val="bg1"/>
                </a:solidFill>
              </a:rPr>
              <a:t>trac</a:t>
            </a:r>
            <a:r>
              <a:rPr lang="en-US" sz="2400" i="1" dirty="0">
                <a:solidFill>
                  <a:schemeClr val="bg1"/>
                </a:solidFill>
              </a:rPr>
              <a:t>. GI l.</a:t>
            </a:r>
            <a:r>
              <a:rPr lang="cs-CZ" sz="2400" i="1" dirty="0">
                <a:solidFill>
                  <a:schemeClr val="bg1"/>
                </a:solidFill>
              </a:rPr>
              <a:t>sin</a:t>
            </a:r>
            <a:r>
              <a:rPr lang="en-US" sz="2400" i="1" dirty="0">
                <a:solidFill>
                  <a:schemeClr val="bg1"/>
                </a:solidFill>
              </a:rPr>
              <a:t>. sine </a:t>
            </a:r>
            <a:r>
              <a:rPr lang="en-US" sz="2400" i="1" dirty="0" err="1">
                <a:solidFill>
                  <a:schemeClr val="bg1"/>
                </a:solidFill>
              </a:rPr>
              <a:t>compl</a:t>
            </a:r>
            <a:r>
              <a:rPr lang="en-US" sz="2400" i="1" dirty="0">
                <a:solidFill>
                  <a:schemeClr val="bg1"/>
                </a:solidFill>
              </a:rPr>
              <a:t>, sine </a:t>
            </a:r>
            <a:r>
              <a:rPr lang="en-US" sz="2400" i="1" dirty="0" err="1">
                <a:solidFill>
                  <a:schemeClr val="bg1"/>
                </a:solidFill>
              </a:rPr>
              <a:t>inflam</a:t>
            </a:r>
            <a:r>
              <a:rPr lang="en-US" sz="2400" i="1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Corpus </a:t>
            </a:r>
            <a:r>
              <a:rPr lang="en-US" sz="2400" b="1" dirty="0" err="1">
                <a:solidFill>
                  <a:srgbClr val="FF0000"/>
                </a:solidFill>
              </a:rPr>
              <a:t>alienum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tractus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gastrointestinalis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lateris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sinistri</a:t>
            </a:r>
            <a:r>
              <a:rPr lang="en-US" sz="2400" b="1" dirty="0">
                <a:solidFill>
                  <a:srgbClr val="FF0000"/>
                </a:solidFill>
              </a:rPr>
              <a:t> sine </a:t>
            </a:r>
            <a:r>
              <a:rPr lang="en-US" sz="2400" b="1" dirty="0" err="1">
                <a:solidFill>
                  <a:srgbClr val="FF0000"/>
                </a:solidFill>
              </a:rPr>
              <a:t>complicationibus</a:t>
            </a:r>
            <a:r>
              <a:rPr lang="en-US" sz="2400" b="1" dirty="0">
                <a:solidFill>
                  <a:srgbClr val="FF0000"/>
                </a:solidFill>
              </a:rPr>
              <a:t>, sine </a:t>
            </a:r>
            <a:r>
              <a:rPr lang="en-US" sz="2400" b="1" dirty="0" err="1">
                <a:solidFill>
                  <a:srgbClr val="FF0000"/>
                </a:solidFill>
              </a:rPr>
              <a:t>inflammatione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771" y="162630"/>
            <a:ext cx="4241411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7CF2"/>
                </a:solidFill>
              </a:rPr>
              <a:t>Read and guess </a:t>
            </a:r>
            <a:br>
              <a:rPr lang="en-US" dirty="0">
                <a:solidFill>
                  <a:srgbClr val="267CF2"/>
                </a:solidFill>
              </a:rPr>
            </a:br>
            <a:r>
              <a:rPr lang="cs-CZ" dirty="0">
                <a:solidFill>
                  <a:srgbClr val="267CF2"/>
                </a:solidFill>
              </a:rPr>
              <a:t>			</a:t>
            </a:r>
            <a:r>
              <a:rPr lang="en-US" dirty="0">
                <a:solidFill>
                  <a:srgbClr val="267CF2"/>
                </a:solidFill>
              </a:rPr>
              <a:t>the meaning:</a:t>
            </a:r>
          </a:p>
        </p:txBody>
      </p:sp>
    </p:spTree>
    <p:extLst>
      <p:ext uri="{BB962C8B-B14F-4D97-AF65-F5344CB8AC3E}">
        <p14:creationId xmlns:p14="http://schemas.microsoft.com/office/powerpoint/2010/main" val="80385442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306</Words>
  <Application>Microsoft Office PowerPoint</Application>
  <PresentationFormat>Širokoúhlá obrazovka</PresentationFormat>
  <Paragraphs>59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Calibri</vt:lpstr>
      <vt:lpstr>Calibri Light</vt:lpstr>
      <vt:lpstr>Rockwell</vt:lpstr>
      <vt:lpstr>Times New Roman</vt:lpstr>
      <vt:lpstr>Wingdings</vt:lpstr>
      <vt:lpstr>Atlas</vt:lpstr>
      <vt:lpstr>REVISION</vt:lpstr>
      <vt:lpstr>Prezentace aplikace PowerPoint</vt:lpstr>
      <vt:lpstr>Prezentace aplikace PowerPoint</vt:lpstr>
      <vt:lpstr>Prezentace aplikace PowerPoint</vt:lpstr>
      <vt:lpstr>Adjectives of the 1st and 2nd declension, dictionary entry</vt:lpstr>
      <vt:lpstr>Agreed attribute </vt:lpstr>
      <vt:lpstr>Prezentace aplikace PowerPoint</vt:lpstr>
      <vt:lpstr>Read and guess     the meaning: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Natália Gachallová</dc:creator>
  <cp:lastModifiedBy>Natália Gachallová</cp:lastModifiedBy>
  <cp:revision>1</cp:revision>
  <dcterms:created xsi:type="dcterms:W3CDTF">2019-09-02T18:27:08Z</dcterms:created>
  <dcterms:modified xsi:type="dcterms:W3CDTF">2019-09-02T18:31:00Z</dcterms:modified>
</cp:coreProperties>
</file>