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cs-CZ"/>
              <a:t>Kliknutím lze upravit styl.</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7" name="Date Placeholder 6"/>
          <p:cNvSpPr>
            <a:spLocks noGrp="1"/>
          </p:cNvSpPr>
          <p:nvPr>
            <p:ph type="dt" sz="half" idx="10"/>
          </p:nvPr>
        </p:nvSpPr>
        <p:spPr/>
        <p:txBody>
          <a:bodyPr/>
          <a:lstStyle/>
          <a:p>
            <a:fld id="{18A2481B-5154-415F-B752-558547769AA3}" type="datetimeFigureOut">
              <a:rPr lang="cs-CZ" smtClean="0"/>
              <a:pPr/>
              <a:t>24.09.2019</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20264769-77EF-4CD0-90DE-F7D7F2D423C4}" type="slidenum">
              <a:rPr lang="cs-CZ" smtClean="0"/>
              <a:pPr/>
              <a:t>‹#›</a:t>
            </a:fld>
            <a:endParaRPr lang="cs-CZ"/>
          </a:p>
        </p:txBody>
      </p:sp>
    </p:spTree>
    <p:extLst>
      <p:ext uri="{BB962C8B-B14F-4D97-AF65-F5344CB8AC3E}">
        <p14:creationId xmlns:p14="http://schemas.microsoft.com/office/powerpoint/2010/main" val="165069744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18A2481B-5154-415F-B752-558547769AA3}" type="datetimeFigureOut">
              <a:rPr lang="cs-CZ" smtClean="0"/>
              <a:pPr/>
              <a:t>24.09.2019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0264769-77EF-4CD0-90DE-F7D7F2D423C4}" type="slidenum">
              <a:rPr lang="cs-CZ" smtClean="0"/>
              <a:pPr/>
              <a:t>‹#›</a:t>
            </a:fld>
            <a:endParaRPr lang="cs-CZ"/>
          </a:p>
        </p:txBody>
      </p:sp>
    </p:spTree>
    <p:extLst>
      <p:ext uri="{BB962C8B-B14F-4D97-AF65-F5344CB8AC3E}">
        <p14:creationId xmlns:p14="http://schemas.microsoft.com/office/powerpoint/2010/main" val="50007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18A2481B-5154-415F-B752-558547769AA3}" type="datetimeFigureOut">
              <a:rPr lang="cs-CZ" smtClean="0"/>
              <a:pPr/>
              <a:t>24.09.2019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0264769-77EF-4CD0-90DE-F7D7F2D423C4}" type="slidenum">
              <a:rPr lang="cs-CZ" smtClean="0"/>
              <a:pPr/>
              <a:t>‹#›</a:t>
            </a:fld>
            <a:endParaRPr lang="cs-CZ"/>
          </a:p>
        </p:txBody>
      </p:sp>
    </p:spTree>
    <p:extLst>
      <p:ext uri="{BB962C8B-B14F-4D97-AF65-F5344CB8AC3E}">
        <p14:creationId xmlns:p14="http://schemas.microsoft.com/office/powerpoint/2010/main" val="3156952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18A2481B-5154-415F-B752-558547769AA3}" type="datetimeFigureOut">
              <a:rPr lang="cs-CZ" smtClean="0"/>
              <a:pPr/>
              <a:t>24.09.2019</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20264769-77EF-4CD0-90DE-F7D7F2D423C4}" type="slidenum">
              <a:rPr lang="cs-CZ" smtClean="0"/>
              <a:pPr/>
              <a:t>‹#›</a:t>
            </a:fld>
            <a:endParaRPr lang="cs-CZ"/>
          </a:p>
        </p:txBody>
      </p:sp>
    </p:spTree>
    <p:extLst>
      <p:ext uri="{BB962C8B-B14F-4D97-AF65-F5344CB8AC3E}">
        <p14:creationId xmlns:p14="http://schemas.microsoft.com/office/powerpoint/2010/main" val="4046946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cs-CZ"/>
              <a:t>Kliknutím lze upravit styl.</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7" name="Date Placeholder 6"/>
          <p:cNvSpPr>
            <a:spLocks noGrp="1"/>
          </p:cNvSpPr>
          <p:nvPr>
            <p:ph type="dt" sz="half" idx="10"/>
          </p:nvPr>
        </p:nvSpPr>
        <p:spPr/>
        <p:txBody>
          <a:bodyPr/>
          <a:lstStyle/>
          <a:p>
            <a:fld id="{18A2481B-5154-415F-B752-558547769AA3}" type="datetimeFigureOut">
              <a:rPr lang="cs-CZ" smtClean="0"/>
              <a:pPr/>
              <a:t>24.09.2019</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20264769-77EF-4CD0-90DE-F7D7F2D423C4}" type="slidenum">
              <a:rPr lang="cs-CZ" smtClean="0"/>
              <a:pPr/>
              <a:t>‹#›</a:t>
            </a:fld>
            <a:endParaRPr lang="cs-CZ"/>
          </a:p>
        </p:txBody>
      </p:sp>
    </p:spTree>
    <p:extLst>
      <p:ext uri="{BB962C8B-B14F-4D97-AF65-F5344CB8AC3E}">
        <p14:creationId xmlns:p14="http://schemas.microsoft.com/office/powerpoint/2010/main" val="4304413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8" name="Date Placeholder 7"/>
          <p:cNvSpPr>
            <a:spLocks noGrp="1"/>
          </p:cNvSpPr>
          <p:nvPr>
            <p:ph type="dt" sz="half" idx="10"/>
          </p:nvPr>
        </p:nvSpPr>
        <p:spPr/>
        <p:txBody>
          <a:bodyPr/>
          <a:lstStyle/>
          <a:p>
            <a:fld id="{18A2481B-5154-415F-B752-558547769AA3}" type="datetimeFigureOut">
              <a:rPr lang="cs-CZ" smtClean="0"/>
              <a:pPr/>
              <a:t>24.09.2019</a:t>
            </a:fld>
            <a:endParaRPr lang="cs-CZ"/>
          </a:p>
        </p:txBody>
      </p:sp>
      <p:sp>
        <p:nvSpPr>
          <p:cNvPr id="9" name="Footer Placeholder 8"/>
          <p:cNvSpPr>
            <a:spLocks noGrp="1"/>
          </p:cNvSpPr>
          <p:nvPr>
            <p:ph type="ftr" sz="quarter" idx="11"/>
          </p:nvPr>
        </p:nvSpPr>
        <p:spPr/>
        <p:txBody>
          <a:bodyPr/>
          <a:lstStyle/>
          <a:p>
            <a:endParaRPr lang="cs-CZ"/>
          </a:p>
        </p:txBody>
      </p:sp>
      <p:sp>
        <p:nvSpPr>
          <p:cNvPr id="10" name="Slide Number Placeholder 9"/>
          <p:cNvSpPr>
            <a:spLocks noGrp="1"/>
          </p:cNvSpPr>
          <p:nvPr>
            <p:ph type="sldNum" sz="quarter" idx="12"/>
          </p:nvPr>
        </p:nvSpPr>
        <p:spPr/>
        <p:txBody>
          <a:bodyPr/>
          <a:lstStyle/>
          <a:p>
            <a:fld id="{20264769-77EF-4CD0-90DE-F7D7F2D423C4}" type="slidenum">
              <a:rPr lang="cs-CZ" smtClean="0"/>
              <a:pPr/>
              <a:t>‹#›</a:t>
            </a:fld>
            <a:endParaRPr lang="cs-CZ"/>
          </a:p>
        </p:txBody>
      </p:sp>
    </p:spTree>
    <p:extLst>
      <p:ext uri="{BB962C8B-B14F-4D97-AF65-F5344CB8AC3E}">
        <p14:creationId xmlns:p14="http://schemas.microsoft.com/office/powerpoint/2010/main" val="1605572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102239" y="3143250"/>
            <a:ext cx="3288024" cy="2596776"/>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7" name="Date Placeholder 6"/>
          <p:cNvSpPr>
            <a:spLocks noGrp="1"/>
          </p:cNvSpPr>
          <p:nvPr>
            <p:ph type="dt" sz="half" idx="10"/>
          </p:nvPr>
        </p:nvSpPr>
        <p:spPr/>
        <p:txBody>
          <a:bodyPr/>
          <a:lstStyle/>
          <a:p>
            <a:fld id="{18A2481B-5154-415F-B752-558547769AA3}" type="datetimeFigureOut">
              <a:rPr lang="cs-CZ" smtClean="0"/>
              <a:pPr/>
              <a:t>24.09.2019</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20264769-77EF-4CD0-90DE-F7D7F2D423C4}" type="slidenum">
              <a:rPr lang="cs-CZ" smtClean="0"/>
              <a:pPr/>
              <a:t>‹#›</a:t>
            </a:fld>
            <a:endParaRPr lang="cs-CZ"/>
          </a:p>
        </p:txBody>
      </p:sp>
      <p:sp>
        <p:nvSpPr>
          <p:cNvPr id="10" name="Title 9"/>
          <p:cNvSpPr>
            <a:spLocks noGrp="1"/>
          </p:cNvSpPr>
          <p:nvPr>
            <p:ph type="title"/>
          </p:nvPr>
        </p:nvSpPr>
        <p:spPr/>
        <p:txBody>
          <a:bodyPr/>
          <a:lstStyle/>
          <a:p>
            <a:r>
              <a:rPr lang="cs-CZ"/>
              <a:t>Kliknutím lze upravit styl.</a:t>
            </a:r>
            <a:endParaRPr lang="en-US" dirty="0"/>
          </a:p>
        </p:txBody>
      </p:sp>
    </p:spTree>
    <p:extLst>
      <p:ext uri="{BB962C8B-B14F-4D97-AF65-F5344CB8AC3E}">
        <p14:creationId xmlns:p14="http://schemas.microsoft.com/office/powerpoint/2010/main" val="2843346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18A2481B-5154-415F-B752-558547769AA3}" type="datetimeFigureOut">
              <a:rPr lang="cs-CZ" smtClean="0"/>
              <a:pPr/>
              <a:t>24.09.2019</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20264769-77EF-4CD0-90DE-F7D7F2D423C4}" type="slidenum">
              <a:rPr lang="cs-CZ" smtClean="0"/>
              <a:pPr/>
              <a:t>‹#›</a:t>
            </a:fld>
            <a:endParaRPr lang="cs-CZ"/>
          </a:p>
        </p:txBody>
      </p:sp>
    </p:spTree>
    <p:extLst>
      <p:ext uri="{BB962C8B-B14F-4D97-AF65-F5344CB8AC3E}">
        <p14:creationId xmlns:p14="http://schemas.microsoft.com/office/powerpoint/2010/main" val="81042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A2481B-5154-415F-B752-558547769AA3}" type="datetimeFigureOut">
              <a:rPr lang="cs-CZ" smtClean="0"/>
              <a:pPr/>
              <a:t>24.09.2019</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20264769-77EF-4CD0-90DE-F7D7F2D423C4}" type="slidenum">
              <a:rPr lang="cs-CZ" smtClean="0"/>
              <a:pPr/>
              <a:t>‹#›</a:t>
            </a:fld>
            <a:endParaRPr lang="cs-CZ"/>
          </a:p>
        </p:txBody>
      </p:sp>
    </p:spTree>
    <p:extLst>
      <p:ext uri="{BB962C8B-B14F-4D97-AF65-F5344CB8AC3E}">
        <p14:creationId xmlns:p14="http://schemas.microsoft.com/office/powerpoint/2010/main" val="3172257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cs-CZ"/>
              <a:t>Kliknutím lze upravit styl.</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9" name="Date Placeholder 8"/>
          <p:cNvSpPr>
            <a:spLocks noGrp="1"/>
          </p:cNvSpPr>
          <p:nvPr>
            <p:ph type="dt" sz="half" idx="10"/>
          </p:nvPr>
        </p:nvSpPr>
        <p:spPr/>
        <p:txBody>
          <a:bodyPr/>
          <a:lstStyle/>
          <a:p>
            <a:fld id="{18A2481B-5154-415F-B752-558547769AA3}" type="datetimeFigureOut">
              <a:rPr lang="cs-CZ" smtClean="0"/>
              <a:pPr/>
              <a:t>24.09.2019</a:t>
            </a:fld>
            <a:endParaRPr lang="cs-CZ"/>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endParaRPr lang="cs-CZ"/>
          </a:p>
        </p:txBody>
      </p:sp>
      <p:sp>
        <p:nvSpPr>
          <p:cNvPr id="11" name="Slide Number Placeholder 10"/>
          <p:cNvSpPr>
            <a:spLocks noGrp="1"/>
          </p:cNvSpPr>
          <p:nvPr>
            <p:ph type="sldNum" sz="quarter" idx="12"/>
          </p:nvPr>
        </p:nvSpPr>
        <p:spPr/>
        <p:txBody>
          <a:bodyPr/>
          <a:lstStyle/>
          <a:p>
            <a:fld id="{20264769-77EF-4CD0-90DE-F7D7F2D423C4}" type="slidenum">
              <a:rPr lang="cs-CZ" smtClean="0"/>
              <a:pPr/>
              <a:t>‹#›</a:t>
            </a:fld>
            <a:endParaRPr lang="cs-CZ"/>
          </a:p>
        </p:txBody>
      </p:sp>
    </p:spTree>
    <p:extLst>
      <p:ext uri="{BB962C8B-B14F-4D97-AF65-F5344CB8AC3E}">
        <p14:creationId xmlns:p14="http://schemas.microsoft.com/office/powerpoint/2010/main" val="3710079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cs-CZ"/>
              <a:t>Kliknutím lze upravit styl.</a:t>
            </a:r>
            <a:endParaRPr lang="en-US" dirty="0"/>
          </a:p>
        </p:txBody>
      </p:sp>
      <p:sp>
        <p:nvSpPr>
          <p:cNvPr id="3" name="Picture Placeholder 2"/>
          <p:cNvSpPr>
            <a:spLocks noGrp="1" noChangeAspect="1"/>
          </p:cNvSpPr>
          <p:nvPr>
            <p:ph type="pic" idx="1"/>
          </p:nvPr>
        </p:nvSpPr>
        <p:spPr>
          <a:xfrm>
            <a:off x="4572000" y="-42172"/>
            <a:ext cx="4576573"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18A2481B-5154-415F-B752-558547769AA3}" type="datetimeFigureOut">
              <a:rPr lang="cs-CZ" smtClean="0"/>
              <a:pPr/>
              <a:t>24.09.2019</a:t>
            </a:fld>
            <a:endParaRPr lang="cs-CZ"/>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endParaRPr lang="cs-CZ"/>
          </a:p>
        </p:txBody>
      </p:sp>
      <p:sp>
        <p:nvSpPr>
          <p:cNvPr id="10" name="Slide Number Placeholder 9"/>
          <p:cNvSpPr>
            <a:spLocks noGrp="1"/>
          </p:cNvSpPr>
          <p:nvPr>
            <p:ph type="sldNum" sz="quarter" idx="12"/>
          </p:nvPr>
        </p:nvSpPr>
        <p:spPr/>
        <p:txBody>
          <a:bodyPr/>
          <a:lstStyle/>
          <a:p>
            <a:fld id="{20264769-77EF-4CD0-90DE-F7D7F2D423C4}" type="slidenum">
              <a:rPr lang="cs-CZ" smtClean="0"/>
              <a:pPr/>
              <a:t>‹#›</a:t>
            </a:fld>
            <a:endParaRPr lang="cs-CZ"/>
          </a:p>
        </p:txBody>
      </p:sp>
    </p:spTree>
    <p:extLst>
      <p:ext uri="{BB962C8B-B14F-4D97-AF65-F5344CB8AC3E}">
        <p14:creationId xmlns:p14="http://schemas.microsoft.com/office/powerpoint/2010/main" val="391122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fld id="{18A2481B-5154-415F-B752-558547769AA3}" type="datetimeFigureOut">
              <a:rPr lang="cs-CZ" smtClean="0"/>
              <a:pPr/>
              <a:t>24.09.2019</a:t>
            </a:fld>
            <a:endParaRPr lang="cs-CZ"/>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cs-CZ"/>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20264769-77EF-4CD0-90DE-F7D7F2D423C4}" type="slidenum">
              <a:rPr lang="cs-CZ" smtClean="0"/>
              <a:pPr/>
              <a:t>‹#›</a:t>
            </a:fld>
            <a:endParaRPr lang="cs-CZ"/>
          </a:p>
        </p:txBody>
      </p:sp>
    </p:spTree>
    <p:extLst>
      <p:ext uri="{BB962C8B-B14F-4D97-AF65-F5344CB8AC3E}">
        <p14:creationId xmlns:p14="http://schemas.microsoft.com/office/powerpoint/2010/main" val="3029401263"/>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6.png"/><Relationship Id="rId5" Type="http://schemas.microsoft.com/office/2007/relationships/hdphoto" Target="../media/hdphoto3.wdp"/><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microsoft.com/office/2007/relationships/hdphoto" Target="../media/hdphoto7.wdp"/><Relationship Id="rId7" Type="http://schemas.microsoft.com/office/2007/relationships/hdphoto" Target="../media/hdphoto9.wdp"/><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4.png"/><Relationship Id="rId5" Type="http://schemas.microsoft.com/office/2007/relationships/hdphoto" Target="../media/hdphoto8.wdp"/><Relationship Id="rId4" Type="http://schemas.openxmlformats.org/officeDocument/2006/relationships/image" Target="../media/image13.png"/><Relationship Id="rId9" Type="http://schemas.microsoft.com/office/2007/relationships/hdphoto" Target="../media/hdphoto10.wdp"/></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07/relationships/hdphoto" Target="../media/hdphoto11.wdp"/><Relationship Id="rId7" Type="http://schemas.microsoft.com/office/2007/relationships/hdphoto" Target="../media/hdphoto13.wdp"/><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18.png"/><Relationship Id="rId5" Type="http://schemas.microsoft.com/office/2007/relationships/hdphoto" Target="../media/hdphoto12.wdp"/><Relationship Id="rId4" Type="http://schemas.openxmlformats.org/officeDocument/2006/relationships/image" Target="../media/image17.png"/><Relationship Id="rId9" Type="http://schemas.microsoft.com/office/2007/relationships/hdphoto" Target="../media/hdphoto14.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260" y="1248156"/>
            <a:ext cx="726948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671" y="1060704"/>
            <a:ext cx="7550658"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dpis 3"/>
          <p:cNvSpPr>
            <a:spLocks noGrp="1"/>
          </p:cNvSpPr>
          <p:nvPr>
            <p:ph type="title"/>
          </p:nvPr>
        </p:nvSpPr>
        <p:spPr>
          <a:xfrm>
            <a:off x="1673352" y="467418"/>
            <a:ext cx="5797296" cy="1188720"/>
          </a:xfrm>
          <a:solidFill>
            <a:srgbClr val="FFFFFF"/>
          </a:solidFill>
        </p:spPr>
        <p:txBody>
          <a:bodyPr vert="horz" lIns="182880" tIns="182880" rIns="182880" bIns="182880" rtlCol="0" anchor="ctr">
            <a:normAutofit/>
          </a:bodyPr>
          <a:lstStyle/>
          <a:p>
            <a:r>
              <a:rPr lang="en-US" sz="2800" kern="1200" cap="all" spc="200" baseline="0" dirty="0">
                <a:solidFill>
                  <a:srgbClr val="262626"/>
                </a:solidFill>
                <a:latin typeface="+mj-lt"/>
                <a:ea typeface="+mj-ea"/>
                <a:cs typeface="+mj-cs"/>
              </a:rPr>
              <a:t>Questions</a:t>
            </a:r>
          </a:p>
        </p:txBody>
      </p:sp>
      <p:sp>
        <p:nvSpPr>
          <p:cNvPr id="3" name="TextovéPole 2"/>
          <p:cNvSpPr txBox="1"/>
          <p:nvPr/>
        </p:nvSpPr>
        <p:spPr>
          <a:xfrm>
            <a:off x="1279546" y="2291262"/>
            <a:ext cx="6584634" cy="2879256"/>
          </a:xfrm>
          <a:prstGeom prst="rect">
            <a:avLst/>
          </a:prstGeom>
        </p:spPr>
        <p:txBody>
          <a:bodyPr vert="horz" lIns="91440" tIns="45720" rIns="91440" bIns="45720" rtlCol="0">
            <a:normAutofit/>
          </a:bodyPr>
          <a:lstStyle/>
          <a:p>
            <a:pPr indent="-228600" defTabSz="914400">
              <a:lnSpc>
                <a:spcPct val="90000"/>
              </a:lnSpc>
              <a:spcBef>
                <a:spcPts val="1000"/>
              </a:spcBef>
              <a:buClr>
                <a:schemeClr val="accent2"/>
              </a:buClr>
              <a:buFont typeface="Arial" panose="020B0604020202020204" pitchFamily="34" charset="0"/>
              <a:buChar char="•"/>
            </a:pPr>
            <a:r>
              <a:rPr lang="en-US" sz="2400" dirty="0">
                <a:solidFill>
                  <a:srgbClr val="404040"/>
                </a:solidFill>
              </a:rPr>
              <a:t>What is the form of an adjective dependent on?</a:t>
            </a:r>
          </a:p>
          <a:p>
            <a:pPr indent="-228600" defTabSz="914400">
              <a:lnSpc>
                <a:spcPct val="90000"/>
              </a:lnSpc>
              <a:spcBef>
                <a:spcPts val="1000"/>
              </a:spcBef>
              <a:buClr>
                <a:schemeClr val="accent2"/>
              </a:buClr>
              <a:buFont typeface="Arial" panose="020B0604020202020204" pitchFamily="34" charset="0"/>
              <a:buChar char="•"/>
            </a:pPr>
            <a:endParaRPr lang="en-US" sz="2400" dirty="0">
              <a:solidFill>
                <a:srgbClr val="404040"/>
              </a:solidFill>
            </a:endParaRPr>
          </a:p>
          <a:p>
            <a:pPr indent="-228600" defTabSz="914400">
              <a:lnSpc>
                <a:spcPct val="90000"/>
              </a:lnSpc>
              <a:spcBef>
                <a:spcPts val="1000"/>
              </a:spcBef>
              <a:buClr>
                <a:schemeClr val="accent2"/>
              </a:buClr>
              <a:buFont typeface="Arial" panose="020B0604020202020204" pitchFamily="34" charset="0"/>
              <a:buChar char="•"/>
            </a:pPr>
            <a:r>
              <a:rPr lang="en-US" sz="2400" dirty="0">
                <a:solidFill>
                  <a:srgbClr val="404040"/>
                </a:solidFill>
              </a:rPr>
              <a:t>What are the </a:t>
            </a:r>
            <a:r>
              <a:rPr lang="cs-CZ" sz="2400" dirty="0">
                <a:solidFill>
                  <a:srgbClr val="404040"/>
                </a:solidFill>
              </a:rPr>
              <a:t>Nominative </a:t>
            </a:r>
            <a:r>
              <a:rPr lang="en-US" sz="2400" dirty="0">
                <a:solidFill>
                  <a:srgbClr val="404040"/>
                </a:solidFill>
              </a:rPr>
              <a:t>endings of adjectives?</a:t>
            </a:r>
          </a:p>
          <a:p>
            <a:pPr indent="-228600" defTabSz="914400">
              <a:lnSpc>
                <a:spcPct val="90000"/>
              </a:lnSpc>
              <a:spcBef>
                <a:spcPts val="1000"/>
              </a:spcBef>
              <a:buClr>
                <a:schemeClr val="accent2"/>
              </a:buClr>
              <a:buFont typeface="Arial" panose="020B0604020202020204" pitchFamily="34" charset="0"/>
              <a:buChar char="•"/>
            </a:pPr>
            <a:endParaRPr lang="en-US" sz="2400" dirty="0">
              <a:solidFill>
                <a:srgbClr val="404040"/>
              </a:solidFill>
            </a:endParaRPr>
          </a:p>
          <a:p>
            <a:pPr indent="-228600" defTabSz="914400">
              <a:lnSpc>
                <a:spcPct val="90000"/>
              </a:lnSpc>
              <a:spcBef>
                <a:spcPts val="1000"/>
              </a:spcBef>
              <a:buClr>
                <a:schemeClr val="accent2"/>
              </a:buClr>
              <a:buFont typeface="Arial" panose="020B0604020202020204" pitchFamily="34" charset="0"/>
              <a:buChar char="•"/>
            </a:pPr>
            <a:r>
              <a:rPr lang="en-US" sz="2400" dirty="0">
                <a:solidFill>
                  <a:srgbClr val="404040"/>
                </a:solidFill>
              </a:rPr>
              <a:t>How do we decline the adjectives like </a:t>
            </a:r>
            <a:r>
              <a:rPr lang="en-US" sz="2400" i="1" dirty="0">
                <a:solidFill>
                  <a:srgbClr val="404040"/>
                </a:solidFill>
              </a:rPr>
              <a:t>magnus, a, um </a:t>
            </a:r>
            <a:r>
              <a:rPr lang="en-US" sz="2400" dirty="0">
                <a:solidFill>
                  <a:srgbClr val="404040"/>
                </a:solidFill>
              </a:rPr>
              <a:t>(</a:t>
            </a:r>
            <a:r>
              <a:rPr lang="en-US" sz="2400" i="1" dirty="0">
                <a:solidFill>
                  <a:srgbClr val="404040"/>
                </a:solidFill>
              </a:rPr>
              <a:t>liber, era, </a:t>
            </a:r>
            <a:r>
              <a:rPr lang="en-US" sz="2400" i="1" dirty="0" err="1">
                <a:solidFill>
                  <a:srgbClr val="404040"/>
                </a:solidFill>
              </a:rPr>
              <a:t>erum</a:t>
            </a:r>
            <a:r>
              <a:rPr lang="en-US" sz="2400" dirty="0">
                <a:solidFill>
                  <a:srgbClr val="404040"/>
                </a:solidFill>
              </a:rPr>
              <a:t>)?</a:t>
            </a:r>
          </a:p>
          <a:p>
            <a:pPr defTabSz="914400">
              <a:lnSpc>
                <a:spcPct val="90000"/>
              </a:lnSpc>
              <a:spcBef>
                <a:spcPts val="1000"/>
              </a:spcBef>
              <a:buClr>
                <a:schemeClr val="accent2"/>
              </a:buClr>
            </a:pPr>
            <a:endParaRPr lang="en-US" sz="1400" dirty="0">
              <a:solidFill>
                <a:srgbClr val="40404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843808" y="5635465"/>
            <a:ext cx="5937755" cy="1188720"/>
          </a:xfrm>
        </p:spPr>
        <p:txBody>
          <a:bodyPr/>
          <a:lstStyle/>
          <a:p>
            <a:r>
              <a:rPr lang="cs-CZ" dirty="0" err="1"/>
              <a:t>Ribs</a:t>
            </a:r>
            <a:endParaRPr lang="cs-CZ" dirty="0"/>
          </a:p>
        </p:txBody>
      </p:sp>
      <p:pic>
        <p:nvPicPr>
          <p:cNvPr id="3" name="Content Placeholder 3" descr="COSTAE.jpg"/>
          <p:cNvPicPr>
            <a:picLocks noChangeAspect="1"/>
          </p:cNvPicPr>
          <p:nvPr/>
        </p:nvPicPr>
        <p:blipFill>
          <a:blip r:embed="rId2" cstate="print">
            <a:extLst>
              <a:ext uri="{28A0092B-C50C-407E-A947-70E740481C1C}">
                <a14:useLocalDpi xmlns:a14="http://schemas.microsoft.com/office/drawing/2010/main" val="0"/>
              </a:ext>
            </a:extLst>
          </a:blip>
          <a:srcRect l="-36624" r="-36624"/>
          <a:stretch>
            <a:fillRect/>
          </a:stretch>
        </p:blipFill>
        <p:spPr>
          <a:xfrm>
            <a:off x="-900608" y="620688"/>
            <a:ext cx="7962993" cy="487521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1560" y="5498936"/>
            <a:ext cx="5937755" cy="1188720"/>
          </a:xfrm>
        </p:spPr>
        <p:txBody>
          <a:bodyPr/>
          <a:lstStyle/>
          <a:p>
            <a:r>
              <a:rPr lang="cs-CZ" dirty="0" err="1"/>
              <a:t>Vertebrae</a:t>
            </a:r>
            <a:endParaRPr lang="cs-CZ" dirty="0"/>
          </a:p>
        </p:txBody>
      </p:sp>
      <p:pic>
        <p:nvPicPr>
          <p:cNvPr id="31746" name="Picture 2" descr="http://www.kidport.com/reflib/science/humanbody/skeletalsystem/images/VertColumnLateral.jpg"/>
          <p:cNvPicPr>
            <a:picLocks noChangeAspect="1" noChangeArrowheads="1"/>
          </p:cNvPicPr>
          <p:nvPr/>
        </p:nvPicPr>
        <p:blipFill>
          <a:blip r:embed="rId2" cstate="print"/>
          <a:srcRect/>
          <a:stretch>
            <a:fillRect/>
          </a:stretch>
        </p:blipFill>
        <p:spPr bwMode="auto">
          <a:xfrm>
            <a:off x="1187624" y="620688"/>
            <a:ext cx="2847975" cy="3981450"/>
          </a:xfrm>
          <a:prstGeom prst="rect">
            <a:avLst/>
          </a:prstGeom>
          <a:noFill/>
        </p:spPr>
      </p:pic>
      <p:pic>
        <p:nvPicPr>
          <p:cNvPr id="31748" name="Picture 4" descr="Thoracic Vertebrae - (T1 thru T12)     The 12 segments of the vertebral column between the cervical and the lumbar vertebrae, giving attachment to the ribs and forming part of the posterior wall of the thorax. Symbols T1–T12.: "/>
          <p:cNvPicPr>
            <a:picLocks noChangeAspect="1" noChangeArrowheads="1"/>
          </p:cNvPicPr>
          <p:nvPr/>
        </p:nvPicPr>
        <p:blipFill>
          <a:blip r:embed="rId3" cstate="print"/>
          <a:srcRect/>
          <a:stretch>
            <a:fillRect/>
          </a:stretch>
        </p:blipFill>
        <p:spPr bwMode="auto">
          <a:xfrm>
            <a:off x="4788024" y="764704"/>
            <a:ext cx="3249827" cy="4608512"/>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267744" y="5157192"/>
            <a:ext cx="5937755" cy="1188720"/>
          </a:xfrm>
        </p:spPr>
        <p:txBody>
          <a:bodyPr/>
          <a:lstStyle/>
          <a:p>
            <a:r>
              <a:rPr lang="cs-CZ" dirty="0" err="1"/>
              <a:t>Teeth</a:t>
            </a:r>
            <a:endParaRPr lang="cs-CZ" dirty="0"/>
          </a:p>
        </p:txBody>
      </p:sp>
      <p:pic>
        <p:nvPicPr>
          <p:cNvPr id="36866" name="Picture 2" descr="https://www.nlm.nih.gov/medlineplus/ency/images/ency/fullsize/9445.jpg"/>
          <p:cNvPicPr>
            <a:picLocks noChangeAspect="1" noChangeArrowheads="1"/>
          </p:cNvPicPr>
          <p:nvPr/>
        </p:nvPicPr>
        <p:blipFill>
          <a:blip r:embed="rId2" cstate="print"/>
          <a:srcRect/>
          <a:stretch>
            <a:fillRect/>
          </a:stretch>
        </p:blipFill>
        <p:spPr bwMode="auto">
          <a:xfrm>
            <a:off x="1403648" y="692696"/>
            <a:ext cx="5400600" cy="4320481"/>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483768" y="5301208"/>
            <a:ext cx="5937755" cy="1188720"/>
          </a:xfrm>
        </p:spPr>
        <p:txBody>
          <a:bodyPr/>
          <a:lstStyle/>
          <a:p>
            <a:r>
              <a:rPr lang="cs-CZ" dirty="0" err="1"/>
              <a:t>Fingers</a:t>
            </a:r>
            <a:endParaRPr lang="cs-CZ" dirty="0"/>
          </a:p>
        </p:txBody>
      </p:sp>
      <p:pic>
        <p:nvPicPr>
          <p:cNvPr id="37890" name="Picture 2" descr="http://noelhenley.com/noelhenley-new2/wp-content/uploads/2010/08/hand-surface.jpg"/>
          <p:cNvPicPr>
            <a:picLocks noChangeAspect="1" noChangeArrowheads="1"/>
          </p:cNvPicPr>
          <p:nvPr/>
        </p:nvPicPr>
        <p:blipFill>
          <a:blip r:embed="rId2" cstate="print"/>
          <a:srcRect/>
          <a:stretch>
            <a:fillRect/>
          </a:stretch>
        </p:blipFill>
        <p:spPr bwMode="auto">
          <a:xfrm>
            <a:off x="2123728" y="620688"/>
            <a:ext cx="4229100" cy="45339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07278" y="314361"/>
            <a:ext cx="5937755" cy="1188720"/>
          </a:xfrm>
        </p:spPr>
        <p:txBody>
          <a:bodyPr/>
          <a:lstStyle/>
          <a:p>
            <a:r>
              <a:rPr lang="cs-CZ" dirty="0"/>
              <a:t>2nd </a:t>
            </a:r>
            <a:r>
              <a:rPr lang="cs-CZ" dirty="0" err="1"/>
              <a:t>declension</a:t>
            </a:r>
            <a:endParaRPr lang="cs-CZ" dirty="0"/>
          </a:p>
        </p:txBody>
      </p:sp>
      <p:pic>
        <p:nvPicPr>
          <p:cNvPr id="3" name="Content Placeholder 3" descr="2 dekl.png"/>
          <p:cNvPicPr>
            <a:picLocks noChangeAspect="1"/>
          </p:cNvPicPr>
          <p:nvPr/>
        </p:nvPicPr>
        <p:blipFill>
          <a:blip r:embed="rId2" cstate="print">
            <a:extLst>
              <a:ext uri="{28A0092B-C50C-407E-A947-70E740481C1C}">
                <a14:useLocalDpi xmlns:a14="http://schemas.microsoft.com/office/drawing/2010/main" val="0"/>
              </a:ext>
            </a:extLst>
          </a:blip>
          <a:srcRect l="-129988" r="-129988"/>
          <a:stretch>
            <a:fillRect/>
          </a:stretch>
        </p:blipFill>
        <p:spPr>
          <a:xfrm>
            <a:off x="-2556792" y="1628800"/>
            <a:ext cx="9001000" cy="4752528"/>
          </a:xfrm>
          <a:prstGeom prst="rect">
            <a:avLst/>
          </a:prstGeom>
        </p:spPr>
      </p:pic>
      <p:sp>
        <p:nvSpPr>
          <p:cNvPr id="4" name="TextovéPole 3"/>
          <p:cNvSpPr txBox="1"/>
          <p:nvPr/>
        </p:nvSpPr>
        <p:spPr>
          <a:xfrm>
            <a:off x="3779912" y="1935991"/>
            <a:ext cx="4824536" cy="6586418"/>
          </a:xfrm>
          <a:prstGeom prst="rect">
            <a:avLst/>
          </a:prstGeom>
          <a:noFill/>
        </p:spPr>
        <p:txBody>
          <a:bodyPr wrap="square" rtlCol="0">
            <a:spAutoFit/>
          </a:bodyPr>
          <a:lstStyle/>
          <a:p>
            <a:r>
              <a:rPr lang="cs-CZ" dirty="0"/>
              <a:t>TYPICAL ENDINGS IN NOM. SG.</a:t>
            </a:r>
          </a:p>
          <a:p>
            <a:r>
              <a:rPr lang="en-US" dirty="0">
                <a:solidFill>
                  <a:srgbClr val="00B050"/>
                </a:solidFill>
              </a:rPr>
              <a:t>–US/-ER</a:t>
            </a:r>
            <a:r>
              <a:rPr lang="cs-CZ" dirty="0">
                <a:solidFill>
                  <a:srgbClr val="00B050"/>
                </a:solidFill>
              </a:rPr>
              <a:t> </a:t>
            </a:r>
            <a:r>
              <a:rPr lang="cs-CZ" dirty="0"/>
              <a:t>(Latin) </a:t>
            </a:r>
            <a:r>
              <a:rPr lang="en-US" dirty="0"/>
              <a:t>/</a:t>
            </a:r>
            <a:r>
              <a:rPr lang="cs-CZ" dirty="0"/>
              <a:t> </a:t>
            </a:r>
            <a:r>
              <a:rPr lang="en-US" dirty="0">
                <a:solidFill>
                  <a:srgbClr val="00B0F0"/>
                </a:solidFill>
              </a:rPr>
              <a:t>-OS</a:t>
            </a:r>
            <a:r>
              <a:rPr lang="cs-CZ" dirty="0">
                <a:solidFill>
                  <a:srgbClr val="00B0F0"/>
                </a:solidFill>
              </a:rPr>
              <a:t> </a:t>
            </a:r>
            <a:r>
              <a:rPr lang="cs-CZ" dirty="0"/>
              <a:t>(</a:t>
            </a:r>
            <a:r>
              <a:rPr lang="cs-CZ" dirty="0" err="1"/>
              <a:t>Greek</a:t>
            </a:r>
            <a:r>
              <a:rPr lang="cs-CZ" dirty="0"/>
              <a:t>)</a:t>
            </a:r>
            <a:endParaRPr lang="en-US" dirty="0"/>
          </a:p>
          <a:p>
            <a:r>
              <a:rPr lang="en-US" dirty="0"/>
              <a:t>Gender </a:t>
            </a:r>
            <a:r>
              <a:rPr lang="en-US" dirty="0">
                <a:solidFill>
                  <a:srgbClr val="FF0000"/>
                </a:solidFill>
              </a:rPr>
              <a:t>M</a:t>
            </a:r>
            <a:r>
              <a:rPr lang="en-US" dirty="0"/>
              <a:t> (F)</a:t>
            </a:r>
            <a:endParaRPr lang="cs-CZ" dirty="0"/>
          </a:p>
          <a:p>
            <a:endParaRPr lang="cs-CZ" dirty="0"/>
          </a:p>
          <a:p>
            <a:r>
              <a:rPr lang="en-US" dirty="0">
                <a:solidFill>
                  <a:srgbClr val="00B050"/>
                </a:solidFill>
              </a:rPr>
              <a:t>–UM</a:t>
            </a:r>
            <a:r>
              <a:rPr lang="cs-CZ" dirty="0">
                <a:solidFill>
                  <a:srgbClr val="00B050"/>
                </a:solidFill>
              </a:rPr>
              <a:t> </a:t>
            </a:r>
            <a:r>
              <a:rPr lang="cs-CZ" dirty="0"/>
              <a:t>(Latin) </a:t>
            </a:r>
            <a:r>
              <a:rPr lang="en-US" dirty="0"/>
              <a:t>/</a:t>
            </a:r>
            <a:r>
              <a:rPr lang="cs-CZ" dirty="0"/>
              <a:t> </a:t>
            </a:r>
            <a:r>
              <a:rPr lang="en-US" dirty="0">
                <a:solidFill>
                  <a:srgbClr val="00B0F0"/>
                </a:solidFill>
              </a:rPr>
              <a:t>-ON</a:t>
            </a:r>
            <a:r>
              <a:rPr lang="cs-CZ" dirty="0">
                <a:solidFill>
                  <a:srgbClr val="00B0F0"/>
                </a:solidFill>
              </a:rPr>
              <a:t> </a:t>
            </a:r>
            <a:r>
              <a:rPr lang="cs-CZ" dirty="0"/>
              <a:t>(</a:t>
            </a:r>
            <a:r>
              <a:rPr lang="cs-CZ" dirty="0" err="1"/>
              <a:t>Greek</a:t>
            </a:r>
            <a:r>
              <a:rPr lang="cs-CZ" dirty="0"/>
              <a:t>)</a:t>
            </a:r>
            <a:endParaRPr lang="en-US" dirty="0"/>
          </a:p>
          <a:p>
            <a:r>
              <a:rPr lang="en-US" dirty="0"/>
              <a:t>Gender </a:t>
            </a:r>
            <a:r>
              <a:rPr lang="en-US" dirty="0">
                <a:solidFill>
                  <a:srgbClr val="FF0000"/>
                </a:solidFill>
              </a:rPr>
              <a:t>N</a:t>
            </a:r>
            <a:endParaRPr lang="cs-CZ" dirty="0">
              <a:solidFill>
                <a:srgbClr val="FF0000"/>
              </a:solidFill>
            </a:endParaRPr>
          </a:p>
          <a:p>
            <a:endParaRPr lang="cs-CZ" dirty="0"/>
          </a:p>
          <a:p>
            <a:endParaRPr lang="en-US" dirty="0"/>
          </a:p>
          <a:p>
            <a:r>
              <a:rPr lang="en-US" dirty="0"/>
              <a:t>Gen. </a:t>
            </a:r>
            <a:r>
              <a:rPr lang="en-US" dirty="0" err="1"/>
              <a:t>sg</a:t>
            </a:r>
            <a:r>
              <a:rPr lang="en-US" dirty="0"/>
              <a:t>. </a:t>
            </a:r>
            <a:r>
              <a:rPr lang="en-US" dirty="0">
                <a:solidFill>
                  <a:srgbClr val="FF0000"/>
                </a:solidFill>
              </a:rPr>
              <a:t>–I</a:t>
            </a:r>
          </a:p>
          <a:p>
            <a:endParaRPr lang="en-US" dirty="0"/>
          </a:p>
          <a:p>
            <a:r>
              <a:rPr lang="en-US" dirty="0">
                <a:solidFill>
                  <a:srgbClr val="267CF2"/>
                </a:solidFill>
              </a:rPr>
              <a:t>Nouns of female gender in this declension are exceptions</a:t>
            </a:r>
            <a:r>
              <a:rPr lang="cs-CZ" sz="2000" dirty="0">
                <a:solidFill>
                  <a:srgbClr val="267CF2"/>
                </a:solidFill>
              </a:rPr>
              <a:t>:</a:t>
            </a:r>
          </a:p>
          <a:p>
            <a:r>
              <a:rPr lang="cs-CZ" i="1" dirty="0" err="1"/>
              <a:t>methodus</a:t>
            </a:r>
            <a:r>
              <a:rPr lang="cs-CZ" i="1" dirty="0"/>
              <a:t>, i, </a:t>
            </a:r>
            <a:r>
              <a:rPr lang="cs-CZ" i="1" dirty="0" err="1"/>
              <a:t>f</a:t>
            </a:r>
            <a:r>
              <a:rPr lang="cs-CZ" i="1" dirty="0"/>
              <a:t>.</a:t>
            </a:r>
          </a:p>
          <a:p>
            <a:r>
              <a:rPr lang="cs-CZ" i="1" dirty="0" err="1"/>
              <a:t>periodus</a:t>
            </a:r>
            <a:r>
              <a:rPr lang="cs-CZ" i="1" dirty="0"/>
              <a:t>, i, </a:t>
            </a:r>
            <a:r>
              <a:rPr lang="cs-CZ" i="1" dirty="0" err="1"/>
              <a:t>f</a:t>
            </a:r>
            <a:r>
              <a:rPr lang="cs-CZ" i="1" dirty="0"/>
              <a:t>.</a:t>
            </a:r>
          </a:p>
          <a:p>
            <a:r>
              <a:rPr lang="cs-CZ" i="1" dirty="0" err="1"/>
              <a:t>diameter</a:t>
            </a:r>
            <a:r>
              <a:rPr lang="cs-CZ" i="1" dirty="0"/>
              <a:t>, tri, </a:t>
            </a:r>
            <a:r>
              <a:rPr lang="cs-CZ" i="1" dirty="0" err="1"/>
              <a:t>f</a:t>
            </a:r>
            <a:r>
              <a:rPr lang="cs-CZ" i="1" dirty="0"/>
              <a:t>.</a:t>
            </a:r>
          </a:p>
          <a:p>
            <a:endParaRPr lang="cs-CZ" dirty="0">
              <a:solidFill>
                <a:srgbClr val="267CF2"/>
              </a:solidFill>
            </a:endParaRPr>
          </a:p>
          <a:p>
            <a:endParaRPr lang="cs-CZ" dirty="0">
              <a:solidFill>
                <a:srgbClr val="267CF2"/>
              </a:solidFill>
            </a:endParaRPr>
          </a:p>
          <a:p>
            <a:endParaRPr lang="cs-CZ" dirty="0">
              <a:solidFill>
                <a:srgbClr val="267CF2"/>
              </a:solidFill>
            </a:endParaRPr>
          </a:p>
          <a:p>
            <a:endParaRPr lang="cs-CZ" dirty="0"/>
          </a:p>
          <a:p>
            <a:endParaRPr lang="cs-CZ" dirty="0"/>
          </a:p>
          <a:p>
            <a:endParaRPr lang="cs-CZ" dirty="0"/>
          </a:p>
          <a:p>
            <a:endParaRPr lang="en-US" dirty="0"/>
          </a:p>
          <a:p>
            <a:endParaRPr lang="cs-CZ" dirty="0"/>
          </a:p>
        </p:txBody>
      </p:sp>
      <p:sp>
        <p:nvSpPr>
          <p:cNvPr id="5" name="Pravá jednoduchá závorka 4"/>
          <p:cNvSpPr/>
          <p:nvPr/>
        </p:nvSpPr>
        <p:spPr>
          <a:xfrm rot="16200000">
            <a:off x="1124893" y="1227414"/>
            <a:ext cx="144016" cy="720080"/>
          </a:xfrm>
          <a:prstGeom prst="rightBracket">
            <a:avLst/>
          </a:prstGeom>
          <a:ln w="57150" cmpd="sng"/>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6" name="Pravá jednoduchá závorka 5"/>
          <p:cNvSpPr/>
          <p:nvPr/>
        </p:nvSpPr>
        <p:spPr>
          <a:xfrm rot="16200000">
            <a:off x="2457041" y="1194451"/>
            <a:ext cx="135632" cy="711696"/>
          </a:xfrm>
          <a:prstGeom prst="rightBracket">
            <a:avLst/>
          </a:prstGeom>
          <a:ln w="57150" cmpd="sng"/>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7" name="TextovéPole 6"/>
          <p:cNvSpPr txBox="1"/>
          <p:nvPr/>
        </p:nvSpPr>
        <p:spPr>
          <a:xfrm>
            <a:off x="836861" y="1064238"/>
            <a:ext cx="2664296" cy="338554"/>
          </a:xfrm>
          <a:prstGeom prst="rect">
            <a:avLst/>
          </a:prstGeom>
          <a:noFill/>
        </p:spPr>
        <p:txBody>
          <a:bodyPr wrap="square" rtlCol="0">
            <a:spAutoFit/>
          </a:bodyPr>
          <a:lstStyle/>
          <a:p>
            <a:r>
              <a:rPr lang="cs-CZ" sz="1600" dirty="0">
                <a:solidFill>
                  <a:srgbClr val="FF0000"/>
                </a:solidFill>
              </a:rPr>
              <a:t>  Latin           </a:t>
            </a:r>
            <a:r>
              <a:rPr lang="cs-CZ" sz="1600" dirty="0" err="1">
                <a:solidFill>
                  <a:srgbClr val="FF0000"/>
                </a:solidFill>
              </a:rPr>
              <a:t>Greek</a:t>
            </a:r>
            <a:endParaRPr lang="cs-CZ" sz="1600"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50469" y="5497513"/>
            <a:ext cx="5937755" cy="1188720"/>
          </a:xfrm>
        </p:spPr>
        <p:txBody>
          <a:bodyPr/>
          <a:lstStyle/>
          <a:p>
            <a:r>
              <a:rPr lang="cs-CZ" dirty="0" err="1"/>
              <a:t>internal</a:t>
            </a:r>
            <a:r>
              <a:rPr lang="cs-CZ" dirty="0"/>
              <a:t> </a:t>
            </a:r>
            <a:r>
              <a:rPr lang="cs-CZ" dirty="0" err="1"/>
              <a:t>thoracic</a:t>
            </a:r>
            <a:r>
              <a:rPr lang="cs-CZ" dirty="0"/>
              <a:t> </a:t>
            </a:r>
            <a:r>
              <a:rPr lang="cs-CZ" dirty="0" err="1"/>
              <a:t>artery</a:t>
            </a:r>
            <a:r>
              <a:rPr lang="cs-CZ" dirty="0"/>
              <a:t>?</a:t>
            </a:r>
          </a:p>
        </p:txBody>
      </p:sp>
      <p:pic>
        <p:nvPicPr>
          <p:cNvPr id="1026" name="Picture 2" descr="http://drkamaldeep.files.wordpress.com/2011/05/image_thumb4.png?w=809&amp;h=722"/>
          <p:cNvPicPr>
            <a:picLocks noChangeAspect="1" noChangeArrowheads="1"/>
          </p:cNvPicPr>
          <p:nvPr/>
        </p:nvPicPr>
        <p:blipFill>
          <a:blip r:embed="rId2" cstate="print"/>
          <a:srcRect/>
          <a:stretch>
            <a:fillRect/>
          </a:stretch>
        </p:blipFill>
        <p:spPr bwMode="auto">
          <a:xfrm>
            <a:off x="3203848" y="548680"/>
            <a:ext cx="5328592" cy="4756036"/>
          </a:xfrm>
          <a:prstGeom prst="rect">
            <a:avLst/>
          </a:prstGeom>
          <a:noFill/>
        </p:spPr>
      </p:pic>
      <p:sp>
        <p:nvSpPr>
          <p:cNvPr id="4" name="Šipka doleva a nahoru 3"/>
          <p:cNvSpPr/>
          <p:nvPr/>
        </p:nvSpPr>
        <p:spPr>
          <a:xfrm>
            <a:off x="6372200" y="2852936"/>
            <a:ext cx="432048" cy="360040"/>
          </a:xfrm>
          <a:prstGeom prst="leftUpArrow">
            <a:avLst>
              <a:gd name="adj1" fmla="val 20020"/>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2920" y="4869160"/>
            <a:ext cx="8183880" cy="1167990"/>
          </a:xfrm>
        </p:spPr>
        <p:txBody>
          <a:bodyPr>
            <a:normAutofit/>
          </a:bodyPr>
          <a:lstStyle/>
          <a:p>
            <a:r>
              <a:rPr lang="cs-CZ" dirty="0" err="1"/>
              <a:t>external</a:t>
            </a:r>
            <a:r>
              <a:rPr lang="cs-CZ" dirty="0"/>
              <a:t> </a:t>
            </a:r>
            <a:r>
              <a:rPr lang="cs-CZ" dirty="0" err="1"/>
              <a:t>iliac</a:t>
            </a:r>
            <a:r>
              <a:rPr lang="cs-CZ" dirty="0"/>
              <a:t> </a:t>
            </a:r>
            <a:r>
              <a:rPr lang="cs-CZ" dirty="0" err="1"/>
              <a:t>artery</a:t>
            </a:r>
            <a:r>
              <a:rPr lang="cs-CZ" dirty="0"/>
              <a:t>?   arch </a:t>
            </a:r>
            <a:r>
              <a:rPr lang="cs-CZ" dirty="0" err="1"/>
              <a:t>of</a:t>
            </a:r>
            <a:r>
              <a:rPr lang="cs-CZ" dirty="0"/>
              <a:t> aorta?</a:t>
            </a:r>
          </a:p>
        </p:txBody>
      </p:sp>
      <p:pic>
        <p:nvPicPr>
          <p:cNvPr id="3" name="Picture 4"/>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0000" b="90000" l="26993" r="74293"/>
                    </a14:imgEffect>
                  </a14:imgLayer>
                </a14:imgProps>
              </a:ext>
            </a:extLst>
          </a:blip>
          <a:srcRect l="21080" r="19795"/>
          <a:stretch/>
        </p:blipFill>
        <p:spPr>
          <a:xfrm>
            <a:off x="5004048" y="764704"/>
            <a:ext cx="3096344" cy="4153655"/>
          </a:xfrm>
          <a:prstGeom prst="rect">
            <a:avLst/>
          </a:prstGeom>
        </p:spPr>
      </p:pic>
      <p:sp>
        <p:nvSpPr>
          <p:cNvPr id="4" name="Šipka doleva 3"/>
          <p:cNvSpPr/>
          <p:nvPr/>
        </p:nvSpPr>
        <p:spPr>
          <a:xfrm>
            <a:off x="7236296" y="2636912"/>
            <a:ext cx="432048" cy="2160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7650" name="Picture 2" descr="http://cghmc.adam.com/graphics/images/en/1056.jpg"/>
          <p:cNvPicPr>
            <a:picLocks noChangeAspect="1" noChangeArrowheads="1"/>
          </p:cNvPicPr>
          <p:nvPr/>
        </p:nvPicPr>
        <p:blipFill>
          <a:blip r:embed="rId4" cstate="print"/>
          <a:srcRect/>
          <a:stretch>
            <a:fillRect/>
          </a:stretch>
        </p:blipFill>
        <p:spPr bwMode="auto">
          <a:xfrm>
            <a:off x="1043608" y="1196752"/>
            <a:ext cx="3810000" cy="3048001"/>
          </a:xfrm>
          <a:prstGeom prst="rect">
            <a:avLst/>
          </a:prstGeom>
          <a:noFill/>
        </p:spPr>
      </p:pic>
      <p:sp>
        <p:nvSpPr>
          <p:cNvPr id="6" name="Šipka doleva 5"/>
          <p:cNvSpPr/>
          <p:nvPr/>
        </p:nvSpPr>
        <p:spPr>
          <a:xfrm>
            <a:off x="3419872" y="1844824"/>
            <a:ext cx="432048" cy="2160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4985590"/>
            <a:ext cx="8640960" cy="1051560"/>
          </a:xfrm>
        </p:spPr>
        <p:txBody>
          <a:bodyPr>
            <a:normAutofit fontScale="90000"/>
          </a:bodyPr>
          <a:lstStyle/>
          <a:p>
            <a:r>
              <a:rPr lang="cs-CZ" dirty="0" err="1"/>
              <a:t>aperture</a:t>
            </a:r>
            <a:r>
              <a:rPr lang="cs-CZ" dirty="0"/>
              <a:t> </a:t>
            </a:r>
            <a:r>
              <a:rPr lang="cs-CZ" dirty="0" err="1"/>
              <a:t>of</a:t>
            </a:r>
            <a:r>
              <a:rPr lang="cs-CZ" dirty="0"/>
              <a:t> </a:t>
            </a:r>
            <a:r>
              <a:rPr lang="cs-CZ" dirty="0" err="1"/>
              <a:t>pelvis</a:t>
            </a:r>
            <a:r>
              <a:rPr lang="cs-CZ" dirty="0"/>
              <a:t>?    </a:t>
            </a:r>
            <a:r>
              <a:rPr lang="cs-CZ" dirty="0" err="1"/>
              <a:t>medial</a:t>
            </a:r>
            <a:r>
              <a:rPr lang="cs-CZ" dirty="0"/>
              <a:t> </a:t>
            </a:r>
            <a:r>
              <a:rPr lang="cs-CZ" dirty="0" err="1"/>
              <a:t>rhaphe</a:t>
            </a:r>
            <a:r>
              <a:rPr lang="cs-CZ" dirty="0"/>
              <a:t>?</a:t>
            </a:r>
            <a:br>
              <a:rPr lang="cs-CZ" dirty="0"/>
            </a:br>
            <a:r>
              <a:rPr lang="cs-CZ" dirty="0" err="1"/>
              <a:t>thoracic</a:t>
            </a:r>
            <a:r>
              <a:rPr lang="cs-CZ" dirty="0"/>
              <a:t> </a:t>
            </a:r>
            <a:r>
              <a:rPr lang="cs-CZ" dirty="0" err="1"/>
              <a:t>aperture</a:t>
            </a:r>
            <a:r>
              <a:rPr lang="cs-CZ" dirty="0"/>
              <a:t>?</a:t>
            </a:r>
          </a:p>
        </p:txBody>
      </p:sp>
      <p:pic>
        <p:nvPicPr>
          <p:cNvPr id="3" name="Picture 7"/>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9655" b="89655" l="17759" r="81724"/>
                    </a14:imgEffect>
                  </a14:imgLayer>
                </a14:imgProps>
              </a:ext>
            </a:extLst>
          </a:blip>
          <a:srcRect l="15951" r="16769"/>
          <a:stretch/>
        </p:blipFill>
        <p:spPr>
          <a:xfrm>
            <a:off x="539552" y="260648"/>
            <a:ext cx="2769757" cy="3087563"/>
          </a:xfrm>
          <a:prstGeom prst="rect">
            <a:avLst/>
          </a:prstGeom>
        </p:spPr>
      </p:pic>
      <p:sp>
        <p:nvSpPr>
          <p:cNvPr id="4" name="Šipka nahoru 3"/>
          <p:cNvSpPr/>
          <p:nvPr/>
        </p:nvSpPr>
        <p:spPr>
          <a:xfrm>
            <a:off x="2051720" y="2060848"/>
            <a:ext cx="216024" cy="100811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5" name="Picture 8"/>
          <p:cNvPicPr>
            <a:picLocks noChangeAspect="1"/>
          </p:cNvPicPr>
          <p:nvPr/>
        </p:nvPicPr>
        <p:blipFill>
          <a:blip r:embed="rId4" cstate="print">
            <a:extLst>
              <a:ext uri="{BEBA8EAE-BF5A-486C-A8C5-ECC9F3942E4B}">
                <a14:imgProps xmlns:a14="http://schemas.microsoft.com/office/drawing/2010/main">
                  <a14:imgLayer r:embed="rId5">
                    <a14:imgEffect>
                      <a14:backgroundRemoval t="3774" b="96226" l="3158" r="95263"/>
                    </a14:imgEffect>
                  </a14:imgLayer>
                </a14:imgProps>
              </a:ext>
            </a:extLst>
          </a:blip>
          <a:stretch>
            <a:fillRect/>
          </a:stretch>
        </p:blipFill>
        <p:spPr>
          <a:xfrm>
            <a:off x="2987824" y="1340768"/>
            <a:ext cx="2250639" cy="3139049"/>
          </a:xfrm>
          <a:prstGeom prst="rect">
            <a:avLst/>
          </a:prstGeom>
          <a:noFill/>
          <a:ln>
            <a:noFill/>
          </a:ln>
        </p:spPr>
      </p:pic>
      <p:sp>
        <p:nvSpPr>
          <p:cNvPr id="6" name="Šipka nahoru 5"/>
          <p:cNvSpPr/>
          <p:nvPr/>
        </p:nvSpPr>
        <p:spPr>
          <a:xfrm>
            <a:off x="3707904" y="3717032"/>
            <a:ext cx="144016" cy="86409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7" name="Picture 6"/>
          <p:cNvPicPr>
            <a:picLocks noChangeAspect="1"/>
          </p:cNvPicPr>
          <p:nvPr/>
        </p:nvPicPr>
        <p:blipFill>
          <a:blip r:embed="rId6" cstate="print">
            <a:extLst>
              <a:ext uri="{BEBA8EAE-BF5A-486C-A8C5-ECC9F3942E4B}">
                <a14:imgProps xmlns:a14="http://schemas.microsoft.com/office/drawing/2010/main">
                  <a14:imgLayer r:embed="rId7">
                    <a14:imgEffect>
                      <a14:backgroundRemoval t="778" b="98054" l="2041" r="97449"/>
                    </a14:imgEffect>
                  </a14:imgLayer>
                </a14:imgProps>
              </a:ext>
            </a:extLst>
          </a:blip>
          <a:stretch>
            <a:fillRect/>
          </a:stretch>
        </p:blipFill>
        <p:spPr>
          <a:xfrm>
            <a:off x="5580112" y="620688"/>
            <a:ext cx="2489200" cy="3263900"/>
          </a:xfrm>
          <a:prstGeom prst="rect">
            <a:avLst/>
          </a:prstGeom>
        </p:spPr>
      </p:pic>
      <p:sp>
        <p:nvSpPr>
          <p:cNvPr id="8" name="Šipka doleva 7"/>
          <p:cNvSpPr/>
          <p:nvPr/>
        </p:nvSpPr>
        <p:spPr>
          <a:xfrm>
            <a:off x="6948264" y="2636912"/>
            <a:ext cx="720080" cy="1440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654" y="4794811"/>
            <a:ext cx="5937755" cy="1188720"/>
          </a:xfrm>
        </p:spPr>
        <p:txBody>
          <a:bodyPr>
            <a:normAutofit fontScale="90000"/>
          </a:bodyPr>
          <a:lstStyle/>
          <a:p>
            <a:r>
              <a:rPr lang="cs-CZ" dirty="0" err="1"/>
              <a:t>iliac</a:t>
            </a:r>
            <a:r>
              <a:rPr lang="cs-CZ" dirty="0"/>
              <a:t> </a:t>
            </a:r>
            <a:r>
              <a:rPr lang="cs-CZ" dirty="0" err="1"/>
              <a:t>crest</a:t>
            </a:r>
            <a:r>
              <a:rPr lang="cs-CZ" dirty="0"/>
              <a:t>?</a:t>
            </a:r>
            <a:br>
              <a:rPr lang="cs-CZ" dirty="0"/>
            </a:br>
            <a:r>
              <a:rPr lang="cs-CZ" dirty="0" err="1"/>
              <a:t>ridges</a:t>
            </a:r>
            <a:r>
              <a:rPr lang="cs-CZ" dirty="0"/>
              <a:t> </a:t>
            </a:r>
            <a:r>
              <a:rPr lang="cs-CZ" dirty="0" err="1"/>
              <a:t>of</a:t>
            </a:r>
            <a:r>
              <a:rPr lang="cs-CZ" dirty="0"/>
              <a:t> skin (</a:t>
            </a:r>
            <a:r>
              <a:rPr lang="cs-CZ" dirty="0" err="1"/>
              <a:t>dermal</a:t>
            </a:r>
            <a:r>
              <a:rPr lang="cs-CZ" dirty="0"/>
              <a:t> </a:t>
            </a:r>
            <a:r>
              <a:rPr lang="cs-CZ" dirty="0" err="1"/>
              <a:t>ridges</a:t>
            </a:r>
            <a:r>
              <a:rPr lang="cs-CZ" dirty="0"/>
              <a:t>)?</a:t>
            </a:r>
            <a:br>
              <a:rPr lang="cs-CZ" dirty="0"/>
            </a:br>
            <a:r>
              <a:rPr lang="cs-CZ" dirty="0" err="1"/>
              <a:t>pubic</a:t>
            </a:r>
            <a:r>
              <a:rPr lang="cs-CZ" dirty="0"/>
              <a:t> </a:t>
            </a:r>
            <a:r>
              <a:rPr lang="cs-CZ" dirty="0" err="1"/>
              <a:t>crest</a:t>
            </a:r>
            <a:r>
              <a:rPr lang="cs-CZ" dirty="0"/>
              <a:t>?</a:t>
            </a:r>
          </a:p>
        </p:txBody>
      </p:sp>
      <p:pic>
        <p:nvPicPr>
          <p:cNvPr id="3" name="Picture 5"/>
          <p:cNvPicPr>
            <a:picLocks noChangeAspect="1"/>
          </p:cNvPicPr>
          <p:nvPr/>
        </p:nvPicPr>
        <p:blipFill>
          <a:blip r:embed="rId2" cstate="print">
            <a:extLst>
              <a:ext uri="{BEBA8EAE-BF5A-486C-A8C5-ECC9F3942E4B}">
                <a14:imgProps xmlns:a14="http://schemas.microsoft.com/office/drawing/2010/main">
                  <a14:imgLayer r:embed="rId3">
                    <a14:imgEffect>
                      <a14:backgroundRemoval t="1250" b="99625" l="716" r="98748"/>
                    </a14:imgEffect>
                  </a14:imgLayer>
                </a14:imgProps>
              </a:ext>
            </a:extLst>
          </a:blip>
          <a:stretch>
            <a:fillRect/>
          </a:stretch>
        </p:blipFill>
        <p:spPr>
          <a:xfrm>
            <a:off x="539552" y="620688"/>
            <a:ext cx="2512205" cy="3595284"/>
          </a:xfrm>
          <a:prstGeom prst="rect">
            <a:avLst/>
          </a:prstGeom>
        </p:spPr>
      </p:pic>
      <p:pic>
        <p:nvPicPr>
          <p:cNvPr id="28674" name="Picture 2" descr="http://www.likar.info/pictures/wiki/1164.jpg"/>
          <p:cNvPicPr>
            <a:picLocks noChangeAspect="1" noChangeArrowheads="1"/>
          </p:cNvPicPr>
          <p:nvPr/>
        </p:nvPicPr>
        <p:blipFill>
          <a:blip r:embed="rId4" cstate="print"/>
          <a:srcRect/>
          <a:stretch>
            <a:fillRect/>
          </a:stretch>
        </p:blipFill>
        <p:spPr bwMode="auto">
          <a:xfrm>
            <a:off x="3419872" y="764704"/>
            <a:ext cx="2076450" cy="3324226"/>
          </a:xfrm>
          <a:prstGeom prst="rect">
            <a:avLst/>
          </a:prstGeom>
          <a:noFill/>
        </p:spPr>
      </p:pic>
      <p:pic>
        <p:nvPicPr>
          <p:cNvPr id="28676" name="Picture 4" descr="https://encrypted-tbn2.gstatic.com/images?q=tbn:ANd9GcRYIR78BbaslaEVU96zHwZsXYyKTkOKXvC3B_AbbYNcxWuKeJhg"/>
          <p:cNvPicPr>
            <a:picLocks noChangeAspect="1" noChangeArrowheads="1"/>
          </p:cNvPicPr>
          <p:nvPr/>
        </p:nvPicPr>
        <p:blipFill>
          <a:blip r:embed="rId5" cstate="print"/>
          <a:srcRect/>
          <a:stretch>
            <a:fillRect/>
          </a:stretch>
        </p:blipFill>
        <p:spPr bwMode="auto">
          <a:xfrm>
            <a:off x="5580112" y="1052736"/>
            <a:ext cx="2851800" cy="2304256"/>
          </a:xfrm>
          <a:prstGeom prst="rect">
            <a:avLst/>
          </a:prstGeom>
          <a:noFill/>
        </p:spPr>
      </p:pic>
      <p:sp>
        <p:nvSpPr>
          <p:cNvPr id="7" name="Šipka nahoru 6"/>
          <p:cNvSpPr/>
          <p:nvPr/>
        </p:nvSpPr>
        <p:spPr>
          <a:xfrm>
            <a:off x="6588224" y="2708920"/>
            <a:ext cx="144016" cy="43204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Šipka doleva 7"/>
          <p:cNvSpPr/>
          <p:nvPr/>
        </p:nvSpPr>
        <p:spPr>
          <a:xfrm>
            <a:off x="2411760" y="836712"/>
            <a:ext cx="576064" cy="1440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43608" y="5426928"/>
            <a:ext cx="5937755" cy="1188720"/>
          </a:xfrm>
        </p:spPr>
        <p:txBody>
          <a:bodyPr>
            <a:normAutofit/>
          </a:bodyPr>
          <a:lstStyle/>
          <a:p>
            <a:r>
              <a:rPr lang="cs-CZ" dirty="0" err="1"/>
              <a:t>oblique</a:t>
            </a:r>
            <a:r>
              <a:rPr lang="cs-CZ" dirty="0"/>
              <a:t> line </a:t>
            </a:r>
            <a:r>
              <a:rPr lang="cs-CZ" dirty="0" err="1"/>
              <a:t>of</a:t>
            </a:r>
            <a:r>
              <a:rPr lang="cs-CZ" dirty="0"/>
              <a:t> </a:t>
            </a:r>
            <a:r>
              <a:rPr lang="cs-CZ" dirty="0" err="1"/>
              <a:t>lower</a:t>
            </a:r>
            <a:r>
              <a:rPr lang="cs-CZ" dirty="0"/>
              <a:t> jaw?</a:t>
            </a:r>
            <a:br>
              <a:rPr lang="cs-CZ" dirty="0"/>
            </a:br>
            <a:r>
              <a:rPr lang="cs-CZ" dirty="0" err="1"/>
              <a:t>white</a:t>
            </a:r>
            <a:r>
              <a:rPr lang="cs-CZ" dirty="0"/>
              <a:t> line?</a:t>
            </a:r>
          </a:p>
        </p:txBody>
      </p:sp>
      <p:pic>
        <p:nvPicPr>
          <p:cNvPr id="3" name="Picture 6"/>
          <p:cNvPicPr>
            <a:picLocks noChangeAspect="1"/>
          </p:cNvPicPr>
          <p:nvPr/>
        </p:nvPicPr>
        <p:blipFill>
          <a:blip r:embed="rId2" cstate="print">
            <a:extLst>
              <a:ext uri="{BEBA8EAE-BF5A-486C-A8C5-ECC9F3942E4B}">
                <a14:imgProps xmlns:a14="http://schemas.microsoft.com/office/drawing/2010/main">
                  <a14:imgLayer r:embed="rId3">
                    <a14:imgEffect>
                      <a14:backgroundRemoval t="2241" b="98459" l="2625" r="97625"/>
                    </a14:imgEffect>
                  </a14:imgLayer>
                </a14:imgProps>
              </a:ext>
            </a:extLst>
          </a:blip>
          <a:stretch>
            <a:fillRect/>
          </a:stretch>
        </p:blipFill>
        <p:spPr>
          <a:xfrm>
            <a:off x="611560" y="476672"/>
            <a:ext cx="3549974" cy="3168352"/>
          </a:xfrm>
          <a:prstGeom prst="rect">
            <a:avLst/>
          </a:prstGeom>
        </p:spPr>
      </p:pic>
      <p:pic>
        <p:nvPicPr>
          <p:cNvPr id="30722" name="Picture 2" descr="http://1.bp.blogspot.com/-LUrO04S0onE/Ur2nW12ACYI/AAAAAAAAAFM/KJVmd7Xdo6M/s1600/rectus_abdominis1350860163108.jpg"/>
          <p:cNvPicPr>
            <a:picLocks noChangeAspect="1" noChangeArrowheads="1"/>
          </p:cNvPicPr>
          <p:nvPr/>
        </p:nvPicPr>
        <p:blipFill>
          <a:blip r:embed="rId4" cstate="print"/>
          <a:srcRect/>
          <a:stretch>
            <a:fillRect/>
          </a:stretch>
        </p:blipFill>
        <p:spPr bwMode="auto">
          <a:xfrm>
            <a:off x="4211960" y="1916832"/>
            <a:ext cx="4140055" cy="3096344"/>
          </a:xfrm>
          <a:prstGeom prst="rect">
            <a:avLst/>
          </a:prstGeom>
          <a:noFill/>
        </p:spPr>
      </p:pic>
      <p:sp>
        <p:nvSpPr>
          <p:cNvPr id="5" name="Šipka nahoru 4"/>
          <p:cNvSpPr/>
          <p:nvPr/>
        </p:nvSpPr>
        <p:spPr>
          <a:xfrm>
            <a:off x="2627784" y="2852936"/>
            <a:ext cx="216024" cy="64807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Šipka doprava 5"/>
          <p:cNvSpPr/>
          <p:nvPr/>
        </p:nvSpPr>
        <p:spPr>
          <a:xfrm>
            <a:off x="5220072" y="3501008"/>
            <a:ext cx="792088"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2920" y="4509120"/>
            <a:ext cx="8183880" cy="1528030"/>
          </a:xfrm>
        </p:spPr>
        <p:txBody>
          <a:bodyPr>
            <a:normAutofit fontScale="90000"/>
          </a:bodyPr>
          <a:lstStyle/>
          <a:p>
            <a:r>
              <a:rPr lang="cs-CZ" sz="2800" dirty="0" err="1"/>
              <a:t>right</a:t>
            </a:r>
            <a:r>
              <a:rPr lang="cs-CZ" sz="2800" dirty="0"/>
              <a:t> </a:t>
            </a:r>
            <a:r>
              <a:rPr lang="cs-CZ" sz="2800" dirty="0" err="1"/>
              <a:t>tibial</a:t>
            </a:r>
            <a:r>
              <a:rPr lang="cs-CZ" sz="2800" dirty="0"/>
              <a:t> bone?    </a:t>
            </a:r>
            <a:r>
              <a:rPr lang="cs-CZ" sz="2800" dirty="0" err="1"/>
              <a:t>right</a:t>
            </a:r>
            <a:r>
              <a:rPr lang="cs-CZ" sz="2800" dirty="0"/>
              <a:t> </a:t>
            </a:r>
            <a:r>
              <a:rPr lang="cs-CZ" sz="2800" dirty="0" err="1"/>
              <a:t>collar</a:t>
            </a:r>
            <a:r>
              <a:rPr lang="cs-CZ" sz="2800" dirty="0"/>
              <a:t> bone?</a:t>
            </a:r>
            <a:br>
              <a:rPr lang="cs-CZ" sz="2800" dirty="0"/>
            </a:br>
            <a:r>
              <a:rPr lang="cs-CZ" sz="2800" dirty="0" err="1"/>
              <a:t>true</a:t>
            </a:r>
            <a:r>
              <a:rPr lang="cs-CZ" sz="2800" dirty="0"/>
              <a:t> </a:t>
            </a:r>
            <a:r>
              <a:rPr lang="cs-CZ" sz="2800" dirty="0" err="1"/>
              <a:t>ribs</a:t>
            </a:r>
            <a:r>
              <a:rPr lang="cs-CZ" sz="2800" dirty="0"/>
              <a:t>?                 </a:t>
            </a:r>
            <a:r>
              <a:rPr lang="cs-CZ" sz="2800" dirty="0" err="1"/>
              <a:t>left</a:t>
            </a:r>
            <a:r>
              <a:rPr lang="cs-CZ" sz="2800" dirty="0"/>
              <a:t> </a:t>
            </a:r>
            <a:r>
              <a:rPr lang="cs-CZ" sz="2800" dirty="0" err="1"/>
              <a:t>ulnar</a:t>
            </a:r>
            <a:r>
              <a:rPr lang="cs-CZ" sz="2800" dirty="0"/>
              <a:t> bone?</a:t>
            </a:r>
            <a:br>
              <a:rPr lang="cs-CZ" sz="2800" dirty="0"/>
            </a:br>
            <a:endParaRPr lang="cs-CZ" sz="2800" dirty="0"/>
          </a:p>
        </p:txBody>
      </p:sp>
      <p:pic>
        <p:nvPicPr>
          <p:cNvPr id="3" name="Picture 1"/>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4000" b="96444" l="9778" r="89778"/>
                    </a14:imgEffect>
                  </a14:imgLayer>
                </a14:imgProps>
              </a:ext>
            </a:extLst>
          </a:blip>
          <a:srcRect l="28911" r="30095"/>
          <a:stretch/>
        </p:blipFill>
        <p:spPr>
          <a:xfrm>
            <a:off x="292975" y="1238721"/>
            <a:ext cx="1171395" cy="2857500"/>
          </a:xfrm>
          <a:prstGeom prst="rect">
            <a:avLst/>
          </a:prstGeom>
        </p:spPr>
      </p:pic>
      <p:pic>
        <p:nvPicPr>
          <p:cNvPr id="4" name="Picture 2"/>
          <p:cNvPicPr>
            <a:picLocks noChangeAspect="1"/>
          </p:cNvPicPr>
          <p:nvPr/>
        </p:nvPicPr>
        <p:blipFill>
          <a:blip r:embed="rId4" cstate="print">
            <a:extLst>
              <a:ext uri="{BEBA8EAE-BF5A-486C-A8C5-ECC9F3942E4B}">
                <a14:imgProps xmlns:a14="http://schemas.microsoft.com/office/drawing/2010/main">
                  <a14:imgLayer r:embed="rId5">
                    <a14:imgEffect>
                      <a14:backgroundRemoval t="410" b="93852" l="6311" r="96602"/>
                    </a14:imgEffect>
                  </a14:imgLayer>
                </a14:imgProps>
              </a:ext>
            </a:extLst>
          </a:blip>
          <a:stretch>
            <a:fillRect/>
          </a:stretch>
        </p:blipFill>
        <p:spPr>
          <a:xfrm>
            <a:off x="1891335" y="1392506"/>
            <a:ext cx="2240157" cy="2653390"/>
          </a:xfrm>
          <a:prstGeom prst="rect">
            <a:avLst/>
          </a:prstGeom>
        </p:spPr>
      </p:pic>
      <p:pic>
        <p:nvPicPr>
          <p:cNvPr id="5" name="Picture 4"/>
          <p:cNvPicPr>
            <a:picLocks noChangeAspect="1"/>
          </p:cNvPicPr>
          <p:nvPr/>
        </p:nvPicPr>
        <p:blipFill>
          <a:blip r:embed="rId6" cstate="print">
            <a:extLst>
              <a:ext uri="{BEBA8EAE-BF5A-486C-A8C5-ECC9F3942E4B}">
                <a14:imgProps xmlns:a14="http://schemas.microsoft.com/office/drawing/2010/main">
                  <a14:imgLayer r:embed="rId7">
                    <a14:imgEffect>
                      <a14:backgroundRemoval t="0" b="92672" l="459" r="97706"/>
                    </a14:imgEffect>
                  </a14:imgLayer>
                </a14:imgProps>
              </a:ext>
            </a:extLst>
          </a:blip>
          <a:stretch>
            <a:fillRect/>
          </a:stretch>
        </p:blipFill>
        <p:spPr>
          <a:xfrm>
            <a:off x="4850490" y="1617266"/>
            <a:ext cx="2180224" cy="2320238"/>
          </a:xfrm>
          <a:prstGeom prst="rect">
            <a:avLst/>
          </a:prstGeom>
        </p:spPr>
      </p:pic>
      <p:pic>
        <p:nvPicPr>
          <p:cNvPr id="6" name="Picture 6"/>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0" b="96935" l="2591" r="34197"/>
                    </a14:imgEffect>
                  </a14:imgLayer>
                </a14:imgProps>
              </a:ext>
            </a:extLst>
          </a:blip>
          <a:srcRect/>
          <a:stretch/>
        </p:blipFill>
        <p:spPr>
          <a:xfrm>
            <a:off x="7618029" y="1418529"/>
            <a:ext cx="1862690" cy="251897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80060" y="4329100"/>
            <a:ext cx="8183880" cy="2232248"/>
          </a:xfrm>
        </p:spPr>
        <p:txBody>
          <a:bodyPr>
            <a:normAutofit/>
          </a:bodyPr>
          <a:lstStyle/>
          <a:p>
            <a:r>
              <a:rPr lang="cs-CZ" dirty="0" err="1"/>
              <a:t>left</a:t>
            </a:r>
            <a:r>
              <a:rPr lang="cs-CZ" dirty="0"/>
              <a:t> </a:t>
            </a:r>
            <a:r>
              <a:rPr lang="cs-CZ" dirty="0" err="1"/>
              <a:t>lower</a:t>
            </a:r>
            <a:r>
              <a:rPr lang="cs-CZ" dirty="0"/>
              <a:t> jaw?</a:t>
            </a:r>
            <a:br>
              <a:rPr lang="cs-CZ" dirty="0"/>
            </a:br>
            <a:r>
              <a:rPr lang="cs-CZ" dirty="0" err="1"/>
              <a:t>right</a:t>
            </a:r>
            <a:r>
              <a:rPr lang="cs-CZ" dirty="0"/>
              <a:t> fibula?</a:t>
            </a:r>
            <a:br>
              <a:rPr lang="cs-CZ" dirty="0"/>
            </a:br>
            <a:r>
              <a:rPr lang="cs-CZ" dirty="0" err="1"/>
              <a:t>spine</a:t>
            </a:r>
            <a:r>
              <a:rPr lang="cs-CZ" dirty="0"/>
              <a:t> </a:t>
            </a:r>
            <a:r>
              <a:rPr lang="cs-CZ" dirty="0" err="1"/>
              <a:t>of</a:t>
            </a:r>
            <a:r>
              <a:rPr lang="cs-CZ" dirty="0"/>
              <a:t> </a:t>
            </a:r>
            <a:r>
              <a:rPr lang="cs-CZ" dirty="0" err="1"/>
              <a:t>right</a:t>
            </a:r>
            <a:r>
              <a:rPr lang="cs-CZ" dirty="0"/>
              <a:t> </a:t>
            </a:r>
            <a:r>
              <a:rPr lang="cs-CZ" dirty="0" err="1"/>
              <a:t>shoulder</a:t>
            </a:r>
            <a:r>
              <a:rPr lang="cs-CZ" dirty="0"/>
              <a:t> </a:t>
            </a:r>
            <a:r>
              <a:rPr lang="cs-CZ" dirty="0" err="1"/>
              <a:t>blade</a:t>
            </a:r>
            <a:r>
              <a:rPr lang="cs-CZ" dirty="0"/>
              <a:t>?</a:t>
            </a:r>
            <a:br>
              <a:rPr lang="cs-CZ" dirty="0"/>
            </a:br>
            <a:r>
              <a:rPr lang="cs-CZ" dirty="0" err="1"/>
              <a:t>thoracic</a:t>
            </a:r>
            <a:r>
              <a:rPr lang="cs-CZ" dirty="0"/>
              <a:t> </a:t>
            </a:r>
            <a:r>
              <a:rPr lang="cs-CZ" dirty="0" err="1"/>
              <a:t>vertebras</a:t>
            </a:r>
            <a:r>
              <a:rPr lang="cs-CZ" dirty="0"/>
              <a:t>?</a:t>
            </a:r>
          </a:p>
        </p:txBody>
      </p:sp>
      <p:pic>
        <p:nvPicPr>
          <p:cNvPr id="3" name="Picture 10"/>
          <p:cNvPicPr>
            <a:picLocks noChangeAspect="1"/>
          </p:cNvPicPr>
          <p:nvPr/>
        </p:nvPicPr>
        <p:blipFill>
          <a:blip r:embed="rId2" cstate="print">
            <a:extLst>
              <a:ext uri="{BEBA8EAE-BF5A-486C-A8C5-ECC9F3942E4B}">
                <a14:imgProps xmlns:a14="http://schemas.microsoft.com/office/drawing/2010/main">
                  <a14:imgLayer r:embed="rId3">
                    <a14:imgEffect>
                      <a14:backgroundRemoval t="2667" b="96889" l="4000" r="95556"/>
                    </a14:imgEffect>
                  </a14:imgLayer>
                </a14:imgProps>
              </a:ext>
            </a:extLst>
          </a:blip>
          <a:stretch>
            <a:fillRect/>
          </a:stretch>
        </p:blipFill>
        <p:spPr>
          <a:xfrm>
            <a:off x="467544" y="1196752"/>
            <a:ext cx="2425654" cy="2425654"/>
          </a:xfrm>
          <a:prstGeom prst="rect">
            <a:avLst/>
          </a:prstGeom>
        </p:spPr>
      </p:pic>
      <p:pic>
        <p:nvPicPr>
          <p:cNvPr id="4" name="Picture 9"/>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3556" b="97333" l="9778" r="89778"/>
                    </a14:imgEffect>
                  </a14:imgLayer>
                </a14:imgProps>
              </a:ext>
            </a:extLst>
          </a:blip>
          <a:srcRect l="37196" r="36332"/>
          <a:stretch/>
        </p:blipFill>
        <p:spPr>
          <a:xfrm>
            <a:off x="2915816" y="1124744"/>
            <a:ext cx="756451" cy="2857496"/>
          </a:xfrm>
          <a:prstGeom prst="rect">
            <a:avLst/>
          </a:prstGeom>
        </p:spPr>
      </p:pic>
      <p:pic>
        <p:nvPicPr>
          <p:cNvPr id="5" name="Picture 19"/>
          <p:cNvPicPr>
            <a:picLocks noChangeAspect="1"/>
          </p:cNvPicPr>
          <p:nvPr/>
        </p:nvPicPr>
        <p:blipFill>
          <a:blip r:embed="rId6" cstate="print">
            <a:extLst>
              <a:ext uri="{BEBA8EAE-BF5A-486C-A8C5-ECC9F3942E4B}">
                <a14:imgProps xmlns:a14="http://schemas.microsoft.com/office/drawing/2010/main">
                  <a14:imgLayer r:embed="rId7">
                    <a14:imgEffect>
                      <a14:backgroundRemoval t="0" b="97143" l="417" r="99583"/>
                    </a14:imgEffect>
                  </a14:imgLayer>
                </a14:imgProps>
              </a:ext>
            </a:extLst>
          </a:blip>
          <a:stretch>
            <a:fillRect/>
          </a:stretch>
        </p:blipFill>
        <p:spPr>
          <a:xfrm>
            <a:off x="3779912" y="1412776"/>
            <a:ext cx="2621280" cy="2293620"/>
          </a:xfrm>
          <a:prstGeom prst="rect">
            <a:avLst/>
          </a:prstGeom>
        </p:spPr>
      </p:pic>
      <p:pic>
        <p:nvPicPr>
          <p:cNvPr id="6" name="Picture 8"/>
          <p:cNvPicPr>
            <a:picLocks noChangeAspect="1"/>
          </p:cNvPicPr>
          <p:nvPr/>
        </p:nvPicPr>
        <p:blipFill>
          <a:blip r:embed="rId8" cstate="print">
            <a:extLst>
              <a:ext uri="{BEBA8EAE-BF5A-486C-A8C5-ECC9F3942E4B}">
                <a14:imgProps xmlns:a14="http://schemas.microsoft.com/office/drawing/2010/main">
                  <a14:imgLayer r:embed="rId9">
                    <a14:imgEffect>
                      <a14:backgroundRemoval t="0" b="95337" l="1205" r="98193"/>
                    </a14:imgEffect>
                  </a14:imgLayer>
                </a14:imgProps>
              </a:ext>
            </a:extLst>
          </a:blip>
          <a:stretch>
            <a:fillRect/>
          </a:stretch>
        </p:blipFill>
        <p:spPr>
          <a:xfrm>
            <a:off x="6588224" y="1196752"/>
            <a:ext cx="2274692" cy="264467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94732" y="224057"/>
            <a:ext cx="5937755" cy="1188720"/>
          </a:xfrm>
        </p:spPr>
        <p:txBody>
          <a:bodyPr/>
          <a:lstStyle/>
          <a:p>
            <a:r>
              <a:rPr lang="cs-CZ" dirty="0" err="1"/>
              <a:t>Ordinal</a:t>
            </a:r>
            <a:r>
              <a:rPr lang="cs-CZ" dirty="0"/>
              <a:t> </a:t>
            </a:r>
            <a:r>
              <a:rPr lang="cs-CZ" dirty="0" err="1"/>
              <a:t>numbers</a:t>
            </a:r>
            <a:endParaRPr lang="cs-CZ" dirty="0"/>
          </a:p>
        </p:txBody>
      </p:sp>
      <p:sp>
        <p:nvSpPr>
          <p:cNvPr id="3" name="Obdélník 2"/>
          <p:cNvSpPr/>
          <p:nvPr/>
        </p:nvSpPr>
        <p:spPr>
          <a:xfrm>
            <a:off x="2047762" y="2276872"/>
            <a:ext cx="5382344" cy="3456383"/>
          </a:xfrm>
          <a:prstGeom prst="rect">
            <a:avLst/>
          </a:prstGeom>
        </p:spPr>
        <p:txBody>
          <a:bodyPr wrap="square" numCol="2">
            <a:spAutoFit/>
          </a:bodyPr>
          <a:lstStyle/>
          <a:p>
            <a:pPr>
              <a:lnSpc>
                <a:spcPct val="150000"/>
              </a:lnSpc>
            </a:pPr>
            <a:r>
              <a:rPr lang="en-US" sz="2000" dirty="0"/>
              <a:t>primus, a, um</a:t>
            </a:r>
          </a:p>
          <a:p>
            <a:pPr>
              <a:lnSpc>
                <a:spcPct val="150000"/>
              </a:lnSpc>
            </a:pPr>
            <a:r>
              <a:rPr lang="en-US" sz="2000" dirty="0" err="1">
                <a:solidFill>
                  <a:srgbClr val="267CF2"/>
                </a:solidFill>
              </a:rPr>
              <a:t>secundus</a:t>
            </a:r>
            <a:r>
              <a:rPr lang="en-US" sz="2000" dirty="0">
                <a:solidFill>
                  <a:srgbClr val="267CF2"/>
                </a:solidFill>
              </a:rPr>
              <a:t>, a, um</a:t>
            </a:r>
          </a:p>
          <a:p>
            <a:pPr>
              <a:lnSpc>
                <a:spcPct val="150000"/>
              </a:lnSpc>
            </a:pPr>
            <a:r>
              <a:rPr lang="en-US" sz="2000" dirty="0" err="1"/>
              <a:t>tertius</a:t>
            </a:r>
            <a:r>
              <a:rPr lang="en-US" sz="2000" dirty="0"/>
              <a:t>, a, um</a:t>
            </a:r>
          </a:p>
          <a:p>
            <a:pPr>
              <a:lnSpc>
                <a:spcPct val="150000"/>
              </a:lnSpc>
            </a:pPr>
            <a:r>
              <a:rPr lang="en-US" sz="2000" dirty="0" err="1">
                <a:solidFill>
                  <a:srgbClr val="267CF2"/>
                </a:solidFill>
              </a:rPr>
              <a:t>quartus</a:t>
            </a:r>
            <a:r>
              <a:rPr lang="en-US" sz="2000" dirty="0">
                <a:solidFill>
                  <a:srgbClr val="267CF2"/>
                </a:solidFill>
              </a:rPr>
              <a:t>, a, um</a:t>
            </a:r>
          </a:p>
          <a:p>
            <a:pPr>
              <a:lnSpc>
                <a:spcPct val="150000"/>
              </a:lnSpc>
            </a:pPr>
            <a:r>
              <a:rPr lang="en-US" sz="2000" dirty="0" err="1"/>
              <a:t>quintus</a:t>
            </a:r>
            <a:r>
              <a:rPr lang="en-US" sz="2000" dirty="0"/>
              <a:t>, a, um</a:t>
            </a:r>
          </a:p>
          <a:p>
            <a:pPr>
              <a:lnSpc>
                <a:spcPct val="150000"/>
              </a:lnSpc>
            </a:pPr>
            <a:r>
              <a:rPr lang="en-US" sz="2000" dirty="0" err="1">
                <a:solidFill>
                  <a:srgbClr val="267CF2"/>
                </a:solidFill>
              </a:rPr>
              <a:t>sextus</a:t>
            </a:r>
            <a:r>
              <a:rPr lang="en-US" sz="2000" dirty="0">
                <a:solidFill>
                  <a:srgbClr val="267CF2"/>
                </a:solidFill>
              </a:rPr>
              <a:t>, a, um</a:t>
            </a:r>
          </a:p>
          <a:p>
            <a:pPr>
              <a:lnSpc>
                <a:spcPct val="150000"/>
              </a:lnSpc>
            </a:pPr>
            <a:endParaRPr lang="cs-CZ" sz="2000" dirty="0"/>
          </a:p>
          <a:p>
            <a:pPr>
              <a:lnSpc>
                <a:spcPct val="150000"/>
              </a:lnSpc>
            </a:pPr>
            <a:r>
              <a:rPr lang="en-US" sz="2000" dirty="0" err="1"/>
              <a:t>septimus</a:t>
            </a:r>
            <a:r>
              <a:rPr lang="en-US" sz="2000" dirty="0"/>
              <a:t>, a, um</a:t>
            </a:r>
          </a:p>
          <a:p>
            <a:pPr>
              <a:lnSpc>
                <a:spcPct val="150000"/>
              </a:lnSpc>
            </a:pPr>
            <a:r>
              <a:rPr lang="en-US" sz="2000" dirty="0" err="1">
                <a:solidFill>
                  <a:srgbClr val="267CF2"/>
                </a:solidFill>
              </a:rPr>
              <a:t>octavus</a:t>
            </a:r>
            <a:r>
              <a:rPr lang="en-US" sz="2000" dirty="0">
                <a:solidFill>
                  <a:srgbClr val="267CF2"/>
                </a:solidFill>
              </a:rPr>
              <a:t>, a, um</a:t>
            </a:r>
          </a:p>
          <a:p>
            <a:pPr>
              <a:lnSpc>
                <a:spcPct val="150000"/>
              </a:lnSpc>
            </a:pPr>
            <a:r>
              <a:rPr lang="en-US" sz="2000" dirty="0" err="1"/>
              <a:t>nonus</a:t>
            </a:r>
            <a:r>
              <a:rPr lang="en-US" sz="2000" dirty="0"/>
              <a:t>, a, um</a:t>
            </a:r>
          </a:p>
          <a:p>
            <a:pPr>
              <a:lnSpc>
                <a:spcPct val="150000"/>
              </a:lnSpc>
            </a:pPr>
            <a:r>
              <a:rPr lang="en-US" sz="2000" dirty="0" err="1">
                <a:solidFill>
                  <a:srgbClr val="267CF2"/>
                </a:solidFill>
              </a:rPr>
              <a:t>decimus</a:t>
            </a:r>
            <a:r>
              <a:rPr lang="en-US" sz="2000" dirty="0">
                <a:solidFill>
                  <a:srgbClr val="267CF2"/>
                </a:solidFill>
              </a:rPr>
              <a:t>, a, um</a:t>
            </a:r>
          </a:p>
          <a:p>
            <a:pPr>
              <a:lnSpc>
                <a:spcPct val="150000"/>
              </a:lnSpc>
            </a:pPr>
            <a:r>
              <a:rPr lang="en-US" sz="2000" dirty="0" err="1"/>
              <a:t>undecimus</a:t>
            </a:r>
            <a:r>
              <a:rPr lang="en-US" sz="2000" dirty="0"/>
              <a:t>, a, um</a:t>
            </a:r>
          </a:p>
          <a:p>
            <a:pPr>
              <a:lnSpc>
                <a:spcPct val="150000"/>
              </a:lnSpc>
            </a:pPr>
            <a:r>
              <a:rPr lang="en-US" sz="2000" dirty="0" err="1">
                <a:solidFill>
                  <a:srgbClr val="267CF2"/>
                </a:solidFill>
              </a:rPr>
              <a:t>duodecimus</a:t>
            </a:r>
            <a:r>
              <a:rPr lang="en-US" sz="2000" dirty="0">
                <a:solidFill>
                  <a:srgbClr val="267CF2"/>
                </a:solidFill>
              </a:rPr>
              <a:t>, a, um</a:t>
            </a:r>
          </a:p>
        </p:txBody>
      </p:sp>
    </p:spTree>
  </p:cSld>
  <p:clrMapOvr>
    <a:masterClrMapping/>
  </p:clrMapOvr>
</p:sld>
</file>

<file path=ppt/theme/theme1.xml><?xml version="1.0" encoding="utf-8"?>
<a:theme xmlns:a="http://schemas.openxmlformats.org/drawingml/2006/main" name="Balík">
  <a:themeElements>
    <a:clrScheme name="Balík">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Balík">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lík">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otalTime>4</TotalTime>
  <Words>221</Words>
  <Application>Microsoft Office PowerPoint</Application>
  <PresentationFormat>Předvádění na obrazovce (4:3)</PresentationFormat>
  <Paragraphs>53</Paragraphs>
  <Slides>14</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14</vt:i4>
      </vt:variant>
    </vt:vector>
  </HeadingPairs>
  <TitlesOfParts>
    <vt:vector size="17" baseType="lpstr">
      <vt:lpstr>Arial</vt:lpstr>
      <vt:lpstr>Gill Sans MT</vt:lpstr>
      <vt:lpstr>Balík</vt:lpstr>
      <vt:lpstr>Questions</vt:lpstr>
      <vt:lpstr>internal thoracic artery?</vt:lpstr>
      <vt:lpstr>external iliac artery?   arch of aorta?</vt:lpstr>
      <vt:lpstr>aperture of pelvis?    medial rhaphe? thoracic aperture?</vt:lpstr>
      <vt:lpstr>iliac crest? ridges of skin (dermal ridges)? pubic crest?</vt:lpstr>
      <vt:lpstr>oblique line of lower jaw? white line?</vt:lpstr>
      <vt:lpstr>right tibial bone?    right collar bone? true ribs?                 left ulnar bone? </vt:lpstr>
      <vt:lpstr>left lower jaw? right fibula? spine of right shoulder blade? thoracic vertebras?</vt:lpstr>
      <vt:lpstr>Ordinal numbers</vt:lpstr>
      <vt:lpstr>Ribs</vt:lpstr>
      <vt:lpstr>Vertebrae</vt:lpstr>
      <vt:lpstr>Teeth</vt:lpstr>
      <vt:lpstr>Fingers</vt:lpstr>
      <vt:lpstr>2nd declension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Questions</dc:title>
  <dc:creator>Natália Gachallová</dc:creator>
  <cp:lastModifiedBy>Natália Gachallová</cp:lastModifiedBy>
  <cp:revision>1</cp:revision>
  <dcterms:created xsi:type="dcterms:W3CDTF">2019-09-24T09:20:57Z</dcterms:created>
  <dcterms:modified xsi:type="dcterms:W3CDTF">2019-09-24T09:25:29Z</dcterms:modified>
</cp:coreProperties>
</file>