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6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5" r:id="rId8"/>
    <p:sldId id="266" r:id="rId9"/>
    <p:sldId id="260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01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615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9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49826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108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58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5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03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03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0DF5E60-9974-AC48-9591-99C2BB44B7CF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98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24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11/23/2015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09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Rychlost pulzové vlny (XII)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55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Sfygmografické</a:t>
            </a:r>
            <a:r>
              <a:rPr lang="cs-CZ" dirty="0" smtClean="0"/>
              <a:t> měření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6842" y="1737360"/>
            <a:ext cx="5340340" cy="45720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Zlatým standardem v klinické praxi je měření karotido-femorálního </a:t>
            </a:r>
            <a:r>
              <a:rPr lang="cs-CZ" dirty="0" smtClean="0"/>
              <a:t>indexu</a:t>
            </a:r>
            <a:r>
              <a:rPr lang="cs-CZ" dirty="0"/>
              <a:t> </a:t>
            </a:r>
            <a:r>
              <a:rPr lang="cs-CZ" dirty="0" smtClean="0"/>
              <a:t>pomocí postupného měření (sfygmograficky snímané tlakové křivky) na A. carotis a </a:t>
            </a:r>
            <a:r>
              <a:rPr lang="cs-CZ" dirty="0" err="1" smtClean="0"/>
              <a:t>a</a:t>
            </a:r>
            <a:r>
              <a:rPr lang="cs-CZ" dirty="0" smtClean="0"/>
              <a:t>. femoralis a kontinuálního záznamu EKG.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Tato </a:t>
            </a:r>
            <a:r>
              <a:rPr lang="cs-CZ" dirty="0"/>
              <a:t>metoda je dobře reprodukovatelná (rozdíly mezi dvěma vyšetřujícími jsou do 5 %) a její výhodou je fakt, že je studován určitý arteriální segment jako celek.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Při </a:t>
            </a:r>
            <a:r>
              <a:rPr lang="cs-CZ" dirty="0"/>
              <a:t>hodnocení je třeba vzít v úvahu aktuální TK, který je funkční determinantou tepenné tuhosti: vysoký TK zvyšuje rigiditu tepny. Největší význam má sledování rychlosti na aortě, kdy tento parametr charakterizuje nárazníkovou funkci centrálního řečiště</a:t>
            </a:r>
          </a:p>
        </p:txBody>
      </p:sp>
      <p:grpSp>
        <p:nvGrpSpPr>
          <p:cNvPr id="44" name="Skupina 43"/>
          <p:cNvGrpSpPr/>
          <p:nvPr/>
        </p:nvGrpSpPr>
        <p:grpSpPr>
          <a:xfrm>
            <a:off x="6970013" y="1883664"/>
            <a:ext cx="4601633" cy="3182532"/>
            <a:chOff x="7154333" y="2222500"/>
            <a:chExt cx="4601633" cy="3182532"/>
          </a:xfrm>
        </p:grpSpPr>
        <p:sp>
          <p:nvSpPr>
            <p:cNvPr id="7" name="Volný tvar 6"/>
            <p:cNvSpPr/>
            <p:nvPr/>
          </p:nvSpPr>
          <p:spPr>
            <a:xfrm>
              <a:off x="10562167" y="2222500"/>
              <a:ext cx="1138766" cy="784307"/>
            </a:xfrm>
            <a:custGeom>
              <a:avLst/>
              <a:gdLst>
                <a:gd name="connsiteX0" fmla="*/ 0 w 1138766"/>
                <a:gd name="connsiteY0" fmla="*/ 538516 h 628556"/>
                <a:gd name="connsiteX1" fmla="*/ 127000 w 1138766"/>
                <a:gd name="connsiteY1" fmla="*/ 593549 h 628556"/>
                <a:gd name="connsiteX2" fmla="*/ 232833 w 1138766"/>
                <a:gd name="connsiteY2" fmla="*/ 72849 h 628556"/>
                <a:gd name="connsiteX3" fmla="*/ 279400 w 1138766"/>
                <a:gd name="connsiteY3" fmla="*/ 9349 h 628556"/>
                <a:gd name="connsiteX4" fmla="*/ 338666 w 1138766"/>
                <a:gd name="connsiteY4" fmla="*/ 123649 h 628556"/>
                <a:gd name="connsiteX5" fmla="*/ 436033 w 1138766"/>
                <a:gd name="connsiteY5" fmla="*/ 525816 h 628556"/>
                <a:gd name="connsiteX6" fmla="*/ 478366 w 1138766"/>
                <a:gd name="connsiteY6" fmla="*/ 356482 h 628556"/>
                <a:gd name="connsiteX7" fmla="*/ 579966 w 1138766"/>
                <a:gd name="connsiteY7" fmla="*/ 479249 h 628556"/>
                <a:gd name="connsiteX8" fmla="*/ 732366 w 1138766"/>
                <a:gd name="connsiteY8" fmla="*/ 542749 h 628556"/>
                <a:gd name="connsiteX9" fmla="*/ 956733 w 1138766"/>
                <a:gd name="connsiteY9" fmla="*/ 563916 h 628556"/>
                <a:gd name="connsiteX10" fmla="*/ 1138766 w 1138766"/>
                <a:gd name="connsiteY10" fmla="*/ 568149 h 628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38766" h="628556">
                  <a:moveTo>
                    <a:pt x="0" y="538516"/>
                  </a:moveTo>
                  <a:cubicBezTo>
                    <a:pt x="44097" y="604838"/>
                    <a:pt x="88195" y="671160"/>
                    <a:pt x="127000" y="593549"/>
                  </a:cubicBezTo>
                  <a:cubicBezTo>
                    <a:pt x="165805" y="515938"/>
                    <a:pt x="207433" y="170216"/>
                    <a:pt x="232833" y="72849"/>
                  </a:cubicBezTo>
                  <a:cubicBezTo>
                    <a:pt x="258233" y="-24518"/>
                    <a:pt x="261761" y="882"/>
                    <a:pt x="279400" y="9349"/>
                  </a:cubicBezTo>
                  <a:cubicBezTo>
                    <a:pt x="297039" y="17816"/>
                    <a:pt x="312561" y="37571"/>
                    <a:pt x="338666" y="123649"/>
                  </a:cubicBezTo>
                  <a:cubicBezTo>
                    <a:pt x="364771" y="209727"/>
                    <a:pt x="412750" y="487011"/>
                    <a:pt x="436033" y="525816"/>
                  </a:cubicBezTo>
                  <a:cubicBezTo>
                    <a:pt x="459316" y="564621"/>
                    <a:pt x="454377" y="364243"/>
                    <a:pt x="478366" y="356482"/>
                  </a:cubicBezTo>
                  <a:cubicBezTo>
                    <a:pt x="502355" y="348721"/>
                    <a:pt x="537633" y="448205"/>
                    <a:pt x="579966" y="479249"/>
                  </a:cubicBezTo>
                  <a:cubicBezTo>
                    <a:pt x="622299" y="510293"/>
                    <a:pt x="669572" y="528638"/>
                    <a:pt x="732366" y="542749"/>
                  </a:cubicBezTo>
                  <a:cubicBezTo>
                    <a:pt x="795160" y="556860"/>
                    <a:pt x="889000" y="559683"/>
                    <a:pt x="956733" y="563916"/>
                  </a:cubicBezTo>
                  <a:cubicBezTo>
                    <a:pt x="1024466" y="568149"/>
                    <a:pt x="1081616" y="568149"/>
                    <a:pt x="1138766" y="568149"/>
                  </a:cubicBezTo>
                </a:path>
              </a:pathLst>
            </a:cu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40" name="Skupina 39"/>
            <p:cNvGrpSpPr/>
            <p:nvPr/>
          </p:nvGrpSpPr>
          <p:grpSpPr>
            <a:xfrm>
              <a:off x="7154333" y="2383094"/>
              <a:ext cx="4601633" cy="3021938"/>
              <a:chOff x="7154333" y="2383094"/>
              <a:chExt cx="4601633" cy="3021938"/>
            </a:xfrm>
          </p:grpSpPr>
          <p:sp>
            <p:nvSpPr>
              <p:cNvPr id="4" name="Obdélník 3"/>
              <p:cNvSpPr/>
              <p:nvPr/>
            </p:nvSpPr>
            <p:spPr>
              <a:xfrm>
                <a:off x="7412567" y="4106333"/>
                <a:ext cx="3657599" cy="372534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" name="TextovéPole 4"/>
              <p:cNvSpPr txBox="1"/>
              <p:nvPr/>
            </p:nvSpPr>
            <p:spPr>
              <a:xfrm>
                <a:off x="7412567" y="4146035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C00000"/>
                    </a:solidFill>
                  </a:rPr>
                  <a:t>A</a:t>
                </a:r>
                <a:endParaRPr lang="cs-CZ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10608734" y="4140726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rgbClr val="C00000"/>
                    </a:solidFill>
                  </a:rPr>
                  <a:t>B</a:t>
                </a:r>
              </a:p>
            </p:txBody>
          </p:sp>
          <p:sp>
            <p:nvSpPr>
              <p:cNvPr id="6" name="Volný tvar 5"/>
              <p:cNvSpPr/>
              <p:nvPr/>
            </p:nvSpPr>
            <p:spPr>
              <a:xfrm>
                <a:off x="7633124" y="2383094"/>
                <a:ext cx="1168400" cy="623713"/>
              </a:xfrm>
              <a:custGeom>
                <a:avLst/>
                <a:gdLst>
                  <a:gd name="connsiteX0" fmla="*/ 0 w 1168400"/>
                  <a:gd name="connsiteY0" fmla="*/ 546853 h 623713"/>
                  <a:gd name="connsiteX1" fmla="*/ 105833 w 1168400"/>
                  <a:gd name="connsiteY1" fmla="*/ 580720 h 623713"/>
                  <a:gd name="connsiteX2" fmla="*/ 228600 w 1168400"/>
                  <a:gd name="connsiteY2" fmla="*/ 30387 h 623713"/>
                  <a:gd name="connsiteX3" fmla="*/ 381000 w 1168400"/>
                  <a:gd name="connsiteY3" fmla="*/ 85420 h 623713"/>
                  <a:gd name="connsiteX4" fmla="*/ 389466 w 1168400"/>
                  <a:gd name="connsiteY4" fmla="*/ 203953 h 623713"/>
                  <a:gd name="connsiteX5" fmla="*/ 440266 w 1168400"/>
                  <a:gd name="connsiteY5" fmla="*/ 131987 h 623713"/>
                  <a:gd name="connsiteX6" fmla="*/ 546100 w 1168400"/>
                  <a:gd name="connsiteY6" fmla="*/ 369053 h 623713"/>
                  <a:gd name="connsiteX7" fmla="*/ 732366 w 1168400"/>
                  <a:gd name="connsiteY7" fmla="*/ 466420 h 623713"/>
                  <a:gd name="connsiteX8" fmla="*/ 910166 w 1168400"/>
                  <a:gd name="connsiteY8" fmla="*/ 538387 h 623713"/>
                  <a:gd name="connsiteX9" fmla="*/ 1168400 w 1168400"/>
                  <a:gd name="connsiteY9" fmla="*/ 584953 h 6237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168400" h="623713">
                    <a:moveTo>
                      <a:pt x="0" y="546853"/>
                    </a:moveTo>
                    <a:cubicBezTo>
                      <a:pt x="33866" y="606825"/>
                      <a:pt x="67733" y="666798"/>
                      <a:pt x="105833" y="580720"/>
                    </a:cubicBezTo>
                    <a:cubicBezTo>
                      <a:pt x="143933" y="494642"/>
                      <a:pt x="182739" y="112937"/>
                      <a:pt x="228600" y="30387"/>
                    </a:cubicBezTo>
                    <a:cubicBezTo>
                      <a:pt x="274461" y="-52163"/>
                      <a:pt x="354189" y="56492"/>
                      <a:pt x="381000" y="85420"/>
                    </a:cubicBezTo>
                    <a:cubicBezTo>
                      <a:pt x="407811" y="114348"/>
                      <a:pt x="379588" y="196192"/>
                      <a:pt x="389466" y="203953"/>
                    </a:cubicBezTo>
                    <a:cubicBezTo>
                      <a:pt x="399344" y="211714"/>
                      <a:pt x="414160" y="104470"/>
                      <a:pt x="440266" y="131987"/>
                    </a:cubicBezTo>
                    <a:cubicBezTo>
                      <a:pt x="466372" y="159504"/>
                      <a:pt x="497417" y="313314"/>
                      <a:pt x="546100" y="369053"/>
                    </a:cubicBezTo>
                    <a:cubicBezTo>
                      <a:pt x="594783" y="424792"/>
                      <a:pt x="671688" y="438198"/>
                      <a:pt x="732366" y="466420"/>
                    </a:cubicBezTo>
                    <a:cubicBezTo>
                      <a:pt x="793044" y="494642"/>
                      <a:pt x="837494" y="518632"/>
                      <a:pt x="910166" y="538387"/>
                    </a:cubicBezTo>
                    <a:cubicBezTo>
                      <a:pt x="982838" y="558142"/>
                      <a:pt x="1075619" y="571547"/>
                      <a:pt x="1168400" y="584953"/>
                    </a:cubicBezTo>
                  </a:path>
                </a:pathLst>
              </a:cu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0" name="Přímá spojnice se šipkou 9"/>
              <p:cNvCxnSpPr/>
              <p:nvPr/>
            </p:nvCxnSpPr>
            <p:spPr>
              <a:xfrm>
                <a:off x="7243233" y="3083950"/>
                <a:ext cx="1651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nice se šipkou 12"/>
              <p:cNvCxnSpPr/>
              <p:nvPr/>
            </p:nvCxnSpPr>
            <p:spPr>
              <a:xfrm>
                <a:off x="10104966" y="3083950"/>
                <a:ext cx="165100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Volný tvar 10"/>
              <p:cNvSpPr/>
              <p:nvPr/>
            </p:nvSpPr>
            <p:spPr>
              <a:xfrm>
                <a:off x="7154333" y="3390871"/>
                <a:ext cx="1164167" cy="553450"/>
              </a:xfrm>
              <a:custGeom>
                <a:avLst/>
                <a:gdLst>
                  <a:gd name="connsiteX0" fmla="*/ 0 w 1164167"/>
                  <a:gd name="connsiteY0" fmla="*/ 414896 h 553450"/>
                  <a:gd name="connsiteX1" fmla="*/ 169334 w 1164167"/>
                  <a:gd name="connsiteY1" fmla="*/ 414896 h 553450"/>
                  <a:gd name="connsiteX2" fmla="*/ 249767 w 1164167"/>
                  <a:gd name="connsiteY2" fmla="*/ 372562 h 553450"/>
                  <a:gd name="connsiteX3" fmla="*/ 283634 w 1164167"/>
                  <a:gd name="connsiteY3" fmla="*/ 427596 h 553450"/>
                  <a:gd name="connsiteX4" fmla="*/ 347134 w 1164167"/>
                  <a:gd name="connsiteY4" fmla="*/ 427596 h 553450"/>
                  <a:gd name="connsiteX5" fmla="*/ 338667 w 1164167"/>
                  <a:gd name="connsiteY5" fmla="*/ 512262 h 553450"/>
                  <a:gd name="connsiteX6" fmla="*/ 372534 w 1164167"/>
                  <a:gd name="connsiteY6" fmla="*/ 29 h 553450"/>
                  <a:gd name="connsiteX7" fmla="*/ 406400 w 1164167"/>
                  <a:gd name="connsiteY7" fmla="*/ 537662 h 553450"/>
                  <a:gd name="connsiteX8" fmla="*/ 431800 w 1164167"/>
                  <a:gd name="connsiteY8" fmla="*/ 410662 h 553450"/>
                  <a:gd name="connsiteX9" fmla="*/ 529167 w 1164167"/>
                  <a:gd name="connsiteY9" fmla="*/ 414896 h 553450"/>
                  <a:gd name="connsiteX10" fmla="*/ 681567 w 1164167"/>
                  <a:gd name="connsiteY10" fmla="*/ 317529 h 553450"/>
                  <a:gd name="connsiteX11" fmla="*/ 800100 w 1164167"/>
                  <a:gd name="connsiteY11" fmla="*/ 330229 h 553450"/>
                  <a:gd name="connsiteX12" fmla="*/ 897467 w 1164167"/>
                  <a:gd name="connsiteY12" fmla="*/ 419129 h 553450"/>
                  <a:gd name="connsiteX13" fmla="*/ 1164167 w 1164167"/>
                  <a:gd name="connsiteY13" fmla="*/ 427596 h 55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64167" h="553450">
                    <a:moveTo>
                      <a:pt x="0" y="414896"/>
                    </a:moveTo>
                    <a:cubicBezTo>
                      <a:pt x="63853" y="418424"/>
                      <a:pt x="127706" y="421952"/>
                      <a:pt x="169334" y="414896"/>
                    </a:cubicBezTo>
                    <a:cubicBezTo>
                      <a:pt x="210962" y="407840"/>
                      <a:pt x="230717" y="370445"/>
                      <a:pt x="249767" y="372562"/>
                    </a:cubicBezTo>
                    <a:cubicBezTo>
                      <a:pt x="268817" y="374679"/>
                      <a:pt x="267406" y="418424"/>
                      <a:pt x="283634" y="427596"/>
                    </a:cubicBezTo>
                    <a:cubicBezTo>
                      <a:pt x="299862" y="436768"/>
                      <a:pt x="337962" y="413485"/>
                      <a:pt x="347134" y="427596"/>
                    </a:cubicBezTo>
                    <a:cubicBezTo>
                      <a:pt x="356306" y="441707"/>
                      <a:pt x="334434" y="583523"/>
                      <a:pt x="338667" y="512262"/>
                    </a:cubicBezTo>
                    <a:cubicBezTo>
                      <a:pt x="342900" y="441001"/>
                      <a:pt x="361245" y="-4204"/>
                      <a:pt x="372534" y="29"/>
                    </a:cubicBezTo>
                    <a:cubicBezTo>
                      <a:pt x="383823" y="4262"/>
                      <a:pt x="396522" y="469223"/>
                      <a:pt x="406400" y="537662"/>
                    </a:cubicBezTo>
                    <a:cubicBezTo>
                      <a:pt x="416278" y="606101"/>
                      <a:pt x="411339" y="431123"/>
                      <a:pt x="431800" y="410662"/>
                    </a:cubicBezTo>
                    <a:cubicBezTo>
                      <a:pt x="452261" y="390201"/>
                      <a:pt x="487539" y="430418"/>
                      <a:pt x="529167" y="414896"/>
                    </a:cubicBezTo>
                    <a:cubicBezTo>
                      <a:pt x="570795" y="399374"/>
                      <a:pt x="636412" y="331640"/>
                      <a:pt x="681567" y="317529"/>
                    </a:cubicBezTo>
                    <a:cubicBezTo>
                      <a:pt x="726722" y="303418"/>
                      <a:pt x="764117" y="313296"/>
                      <a:pt x="800100" y="330229"/>
                    </a:cubicBezTo>
                    <a:cubicBezTo>
                      <a:pt x="836083" y="347162"/>
                      <a:pt x="836789" y="402901"/>
                      <a:pt x="897467" y="419129"/>
                    </a:cubicBezTo>
                    <a:cubicBezTo>
                      <a:pt x="958145" y="435357"/>
                      <a:pt x="1061156" y="431476"/>
                      <a:pt x="1164167" y="427596"/>
                    </a:cubicBezTo>
                  </a:path>
                </a:pathLst>
              </a:cu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Volný tvar 14"/>
              <p:cNvSpPr/>
              <p:nvPr/>
            </p:nvSpPr>
            <p:spPr>
              <a:xfrm>
                <a:off x="9905999" y="3414134"/>
                <a:ext cx="1164167" cy="553450"/>
              </a:xfrm>
              <a:custGeom>
                <a:avLst/>
                <a:gdLst>
                  <a:gd name="connsiteX0" fmla="*/ 0 w 1164167"/>
                  <a:gd name="connsiteY0" fmla="*/ 414896 h 553450"/>
                  <a:gd name="connsiteX1" fmla="*/ 169334 w 1164167"/>
                  <a:gd name="connsiteY1" fmla="*/ 414896 h 553450"/>
                  <a:gd name="connsiteX2" fmla="*/ 249767 w 1164167"/>
                  <a:gd name="connsiteY2" fmla="*/ 372562 h 553450"/>
                  <a:gd name="connsiteX3" fmla="*/ 283634 w 1164167"/>
                  <a:gd name="connsiteY3" fmla="*/ 427596 h 553450"/>
                  <a:gd name="connsiteX4" fmla="*/ 347134 w 1164167"/>
                  <a:gd name="connsiteY4" fmla="*/ 427596 h 553450"/>
                  <a:gd name="connsiteX5" fmla="*/ 338667 w 1164167"/>
                  <a:gd name="connsiteY5" fmla="*/ 512262 h 553450"/>
                  <a:gd name="connsiteX6" fmla="*/ 372534 w 1164167"/>
                  <a:gd name="connsiteY6" fmla="*/ 29 h 553450"/>
                  <a:gd name="connsiteX7" fmla="*/ 406400 w 1164167"/>
                  <a:gd name="connsiteY7" fmla="*/ 537662 h 553450"/>
                  <a:gd name="connsiteX8" fmla="*/ 431800 w 1164167"/>
                  <a:gd name="connsiteY8" fmla="*/ 410662 h 553450"/>
                  <a:gd name="connsiteX9" fmla="*/ 529167 w 1164167"/>
                  <a:gd name="connsiteY9" fmla="*/ 414896 h 553450"/>
                  <a:gd name="connsiteX10" fmla="*/ 681567 w 1164167"/>
                  <a:gd name="connsiteY10" fmla="*/ 317529 h 553450"/>
                  <a:gd name="connsiteX11" fmla="*/ 800100 w 1164167"/>
                  <a:gd name="connsiteY11" fmla="*/ 330229 h 553450"/>
                  <a:gd name="connsiteX12" fmla="*/ 897467 w 1164167"/>
                  <a:gd name="connsiteY12" fmla="*/ 419129 h 553450"/>
                  <a:gd name="connsiteX13" fmla="*/ 1164167 w 1164167"/>
                  <a:gd name="connsiteY13" fmla="*/ 427596 h 5534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164167" h="553450">
                    <a:moveTo>
                      <a:pt x="0" y="414896"/>
                    </a:moveTo>
                    <a:cubicBezTo>
                      <a:pt x="63853" y="418424"/>
                      <a:pt x="127706" y="421952"/>
                      <a:pt x="169334" y="414896"/>
                    </a:cubicBezTo>
                    <a:cubicBezTo>
                      <a:pt x="210962" y="407840"/>
                      <a:pt x="230717" y="370445"/>
                      <a:pt x="249767" y="372562"/>
                    </a:cubicBezTo>
                    <a:cubicBezTo>
                      <a:pt x="268817" y="374679"/>
                      <a:pt x="267406" y="418424"/>
                      <a:pt x="283634" y="427596"/>
                    </a:cubicBezTo>
                    <a:cubicBezTo>
                      <a:pt x="299862" y="436768"/>
                      <a:pt x="337962" y="413485"/>
                      <a:pt x="347134" y="427596"/>
                    </a:cubicBezTo>
                    <a:cubicBezTo>
                      <a:pt x="356306" y="441707"/>
                      <a:pt x="334434" y="583523"/>
                      <a:pt x="338667" y="512262"/>
                    </a:cubicBezTo>
                    <a:cubicBezTo>
                      <a:pt x="342900" y="441001"/>
                      <a:pt x="361245" y="-4204"/>
                      <a:pt x="372534" y="29"/>
                    </a:cubicBezTo>
                    <a:cubicBezTo>
                      <a:pt x="383823" y="4262"/>
                      <a:pt x="396522" y="469223"/>
                      <a:pt x="406400" y="537662"/>
                    </a:cubicBezTo>
                    <a:cubicBezTo>
                      <a:pt x="416278" y="606101"/>
                      <a:pt x="411339" y="431123"/>
                      <a:pt x="431800" y="410662"/>
                    </a:cubicBezTo>
                    <a:cubicBezTo>
                      <a:pt x="452261" y="390201"/>
                      <a:pt x="487539" y="430418"/>
                      <a:pt x="529167" y="414896"/>
                    </a:cubicBezTo>
                    <a:cubicBezTo>
                      <a:pt x="570795" y="399374"/>
                      <a:pt x="636412" y="331640"/>
                      <a:pt x="681567" y="317529"/>
                    </a:cubicBezTo>
                    <a:cubicBezTo>
                      <a:pt x="726722" y="303418"/>
                      <a:pt x="764117" y="313296"/>
                      <a:pt x="800100" y="330229"/>
                    </a:cubicBezTo>
                    <a:cubicBezTo>
                      <a:pt x="836083" y="347162"/>
                      <a:pt x="836789" y="402901"/>
                      <a:pt x="897467" y="419129"/>
                    </a:cubicBezTo>
                    <a:cubicBezTo>
                      <a:pt x="958145" y="435357"/>
                      <a:pt x="1061156" y="431476"/>
                      <a:pt x="1164167" y="427596"/>
                    </a:cubicBezTo>
                  </a:path>
                </a:pathLst>
              </a:custGeom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4" name="Přímá spojnice 13"/>
              <p:cNvCxnSpPr>
                <a:endCxn id="11" idx="6"/>
              </p:cNvCxnSpPr>
              <p:nvPr/>
            </p:nvCxnSpPr>
            <p:spPr>
              <a:xfrm flipH="1">
                <a:off x="7526867" y="3083950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Přímá spojnice 17"/>
              <p:cNvCxnSpPr/>
              <p:nvPr/>
            </p:nvCxnSpPr>
            <p:spPr>
              <a:xfrm flipH="1">
                <a:off x="7733452" y="2990114"/>
                <a:ext cx="1" cy="364257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nice 19"/>
              <p:cNvCxnSpPr/>
              <p:nvPr/>
            </p:nvCxnSpPr>
            <p:spPr>
              <a:xfrm flipH="1">
                <a:off x="10709485" y="2961460"/>
                <a:ext cx="1" cy="364257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nice 20"/>
              <p:cNvCxnSpPr/>
              <p:nvPr/>
            </p:nvCxnSpPr>
            <p:spPr>
              <a:xfrm flipH="1">
                <a:off x="10270067" y="3082572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ovéPole 16"/>
              <p:cNvSpPr txBox="1"/>
              <p:nvPr/>
            </p:nvSpPr>
            <p:spPr>
              <a:xfrm>
                <a:off x="7476671" y="3079496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000" dirty="0" smtClean="0"/>
                  <a:t>T1</a:t>
                </a:r>
                <a:endParaRPr lang="cs-CZ" sz="1000" dirty="0"/>
              </a:p>
            </p:txBody>
          </p:sp>
          <p:sp>
            <p:nvSpPr>
              <p:cNvPr id="23" name="TextovéPole 22"/>
              <p:cNvSpPr txBox="1"/>
              <p:nvPr/>
            </p:nvSpPr>
            <p:spPr>
              <a:xfrm>
                <a:off x="10372091" y="3101546"/>
                <a:ext cx="312906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sz="1000" dirty="0" smtClean="0"/>
                  <a:t>T2</a:t>
                </a:r>
                <a:endParaRPr lang="cs-CZ" sz="1000" dirty="0"/>
              </a:p>
            </p:txBody>
          </p:sp>
          <p:cxnSp>
            <p:nvCxnSpPr>
              <p:cNvPr id="27" name="Přímá spojnice se šipkou 26"/>
              <p:cNvCxnSpPr/>
              <p:nvPr/>
            </p:nvCxnSpPr>
            <p:spPr>
              <a:xfrm>
                <a:off x="7526867" y="3325717"/>
                <a:ext cx="206585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Přímá spojnice se šipkou 29"/>
              <p:cNvCxnSpPr/>
              <p:nvPr/>
            </p:nvCxnSpPr>
            <p:spPr>
              <a:xfrm flipH="1">
                <a:off x="10270067" y="3311525"/>
                <a:ext cx="439418" cy="14192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Přímá spojnice se šipkou 31"/>
              <p:cNvCxnSpPr/>
              <p:nvPr/>
            </p:nvCxnSpPr>
            <p:spPr>
              <a:xfrm flipV="1">
                <a:off x="8505226" y="4309917"/>
                <a:ext cx="1448357" cy="6517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Přímá spojnice 34"/>
              <p:cNvCxnSpPr/>
              <p:nvPr/>
            </p:nvCxnSpPr>
            <p:spPr>
              <a:xfrm flipH="1">
                <a:off x="7728371" y="4478867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Přímá spojnice 35"/>
              <p:cNvCxnSpPr/>
              <p:nvPr/>
            </p:nvCxnSpPr>
            <p:spPr>
              <a:xfrm flipH="1">
                <a:off x="10792220" y="4464141"/>
                <a:ext cx="4233" cy="306950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Přímá spojnice se šipkou 33"/>
              <p:cNvCxnSpPr/>
              <p:nvPr/>
            </p:nvCxnSpPr>
            <p:spPr>
              <a:xfrm flipH="1">
                <a:off x="7740396" y="4732867"/>
                <a:ext cx="3020737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ovéPole 36"/>
              <p:cNvSpPr txBox="1"/>
              <p:nvPr/>
            </p:nvSpPr>
            <p:spPr>
              <a:xfrm>
                <a:off x="9018574" y="4432950"/>
                <a:ext cx="626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d</a:t>
                </a:r>
                <a:endParaRPr lang="cs-CZ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8" name="TextovéPole 37"/>
              <p:cNvSpPr txBox="1"/>
              <p:nvPr/>
            </p:nvSpPr>
            <p:spPr>
              <a:xfrm>
                <a:off x="8458201" y="5035700"/>
                <a:ext cx="186901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PWV= d/ (T2-T1)</a:t>
                </a:r>
                <a:endParaRPr lang="cs-CZ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1" name="TextovéPole 40"/>
              <p:cNvSpPr txBox="1"/>
              <p:nvPr/>
            </p:nvSpPr>
            <p:spPr>
              <a:xfrm>
                <a:off x="7349659" y="2436693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>
                    <a:solidFill>
                      <a:srgbClr val="C00000"/>
                    </a:solidFill>
                  </a:rPr>
                  <a:t>A</a:t>
                </a:r>
                <a:endParaRPr lang="cs-CZ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43" name="TextovéPole 42"/>
              <p:cNvSpPr txBox="1"/>
              <p:nvPr/>
            </p:nvSpPr>
            <p:spPr>
              <a:xfrm>
                <a:off x="10170637" y="2399825"/>
                <a:ext cx="3894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rgbClr val="C00000"/>
                    </a:solidFill>
                  </a:rPr>
                  <a:t>B</a:t>
                </a:r>
              </a:p>
            </p:txBody>
          </p:sp>
        </p:grpSp>
      </p:grpSp>
      <p:sp>
        <p:nvSpPr>
          <p:cNvPr id="39" name="Obdélník 38"/>
          <p:cNvSpPr/>
          <p:nvPr/>
        </p:nvSpPr>
        <p:spPr>
          <a:xfrm>
            <a:off x="6400800" y="4966442"/>
            <a:ext cx="57400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Čas od R kmitu po začátek vzestupné části tlakových křivek na určuje tranzitní čas. Další komponentou je vzdálenost mezi oběma měřenými místy. Rychlost se pak vypočítá z poměru těchto dvou veličin v metrech za sekundu.</a:t>
            </a:r>
          </a:p>
        </p:txBody>
      </p:sp>
    </p:spTree>
    <p:extLst>
      <p:ext uri="{BB962C8B-B14F-4D97-AF65-F5344CB8AC3E}">
        <p14:creationId xmlns:p14="http://schemas.microsoft.com/office/powerpoint/2010/main" val="16751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Pulzová vlna vzniká během srdeční revoluce, kdy dochází za systoly k vypuzení krve z levé komory do velkého oběhu. </a:t>
            </a:r>
            <a:r>
              <a:rPr lang="cs-CZ" dirty="0" smtClean="0"/>
              <a:t>Arteriální </a:t>
            </a:r>
            <a:r>
              <a:rPr lang="cs-CZ" dirty="0"/>
              <a:t>systém se s tímto rychle vypuzeným objemem vyrovnává svou elasticitou, tedy schopností krátkodobého zvětšení průřezu artérie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Jednotlivý pulz bezprostředně po systole prochází celým arteriálním systémem velkou rychlostí, neporovnatelně větší než je vlastní rychlost toku okysličené krve.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Rychlost </a:t>
            </a:r>
            <a:r>
              <a:rPr lang="cs-CZ" dirty="0"/>
              <a:t>šíření pulzové vlny (PWV) je měřitelná, pohybuje se v rozmezí </a:t>
            </a:r>
            <a:r>
              <a:rPr lang="cs-CZ"/>
              <a:t>od </a:t>
            </a:r>
            <a:r>
              <a:rPr lang="cs-CZ"/>
              <a:t>4</a:t>
            </a:r>
            <a:r>
              <a:rPr lang="cs-CZ" smtClean="0"/>
              <a:t> </a:t>
            </a:r>
            <a:r>
              <a:rPr lang="cs-CZ" dirty="0" smtClean="0"/>
              <a:t>m.s-1 v aortě. </a:t>
            </a:r>
            <a:r>
              <a:rPr lang="cs-CZ" dirty="0"/>
              <a:t>Vlastní rychlost proudící krve je podstatně nižší, udává se kolem </a:t>
            </a:r>
            <a:r>
              <a:rPr lang="cs-CZ" dirty="0" smtClean="0"/>
              <a:t>80-100 </a:t>
            </a:r>
            <a:r>
              <a:rPr lang="cs-CZ" dirty="0"/>
              <a:t>cm.s-1</a:t>
            </a:r>
            <a:r>
              <a:rPr lang="cs-CZ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44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Křivka pulzové vlny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331718" y="1911604"/>
            <a:ext cx="5664200" cy="100656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3448135" y="2130404"/>
            <a:ext cx="986366" cy="502882"/>
          </a:xfrm>
          <a:custGeom>
            <a:avLst/>
            <a:gdLst>
              <a:gd name="connsiteX0" fmla="*/ 0 w 986366"/>
              <a:gd name="connsiteY0" fmla="*/ 450067 h 502882"/>
              <a:gd name="connsiteX1" fmla="*/ 97366 w 986366"/>
              <a:gd name="connsiteY1" fmla="*/ 496633 h 502882"/>
              <a:gd name="connsiteX2" fmla="*/ 156633 w 986366"/>
              <a:gd name="connsiteY2" fmla="*/ 327300 h 502882"/>
              <a:gd name="connsiteX3" fmla="*/ 198966 w 986366"/>
              <a:gd name="connsiteY3" fmla="*/ 5567 h 502882"/>
              <a:gd name="connsiteX4" fmla="*/ 351366 w 986366"/>
              <a:gd name="connsiteY4" fmla="*/ 136800 h 502882"/>
              <a:gd name="connsiteX5" fmla="*/ 461433 w 986366"/>
              <a:gd name="connsiteY5" fmla="*/ 310367 h 502882"/>
              <a:gd name="connsiteX6" fmla="*/ 677333 w 986366"/>
              <a:gd name="connsiteY6" fmla="*/ 416200 h 502882"/>
              <a:gd name="connsiteX7" fmla="*/ 986366 w 986366"/>
              <a:gd name="connsiteY7" fmla="*/ 445833 h 502882"/>
              <a:gd name="connsiteX8" fmla="*/ 986366 w 986366"/>
              <a:gd name="connsiteY8" fmla="*/ 445833 h 50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6366" h="502882">
                <a:moveTo>
                  <a:pt x="0" y="450067"/>
                </a:moveTo>
                <a:cubicBezTo>
                  <a:pt x="35630" y="483580"/>
                  <a:pt x="71261" y="517094"/>
                  <a:pt x="97366" y="496633"/>
                </a:cubicBezTo>
                <a:cubicBezTo>
                  <a:pt x="123471" y="476172"/>
                  <a:pt x="139700" y="409144"/>
                  <a:pt x="156633" y="327300"/>
                </a:cubicBezTo>
                <a:cubicBezTo>
                  <a:pt x="173566" y="245456"/>
                  <a:pt x="166511" y="37317"/>
                  <a:pt x="198966" y="5567"/>
                </a:cubicBezTo>
                <a:cubicBezTo>
                  <a:pt x="231421" y="-26183"/>
                  <a:pt x="307622" y="86000"/>
                  <a:pt x="351366" y="136800"/>
                </a:cubicBezTo>
                <a:cubicBezTo>
                  <a:pt x="395110" y="187600"/>
                  <a:pt x="407105" y="263800"/>
                  <a:pt x="461433" y="310367"/>
                </a:cubicBezTo>
                <a:cubicBezTo>
                  <a:pt x="515761" y="356934"/>
                  <a:pt x="589844" y="393622"/>
                  <a:pt x="677333" y="416200"/>
                </a:cubicBezTo>
                <a:cubicBezTo>
                  <a:pt x="764822" y="438778"/>
                  <a:pt x="986366" y="445833"/>
                  <a:pt x="986366" y="445833"/>
                </a:cubicBezTo>
                <a:lnTo>
                  <a:pt x="986366" y="445833"/>
                </a:ln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olný tvar 7"/>
          <p:cNvSpPr/>
          <p:nvPr/>
        </p:nvSpPr>
        <p:spPr>
          <a:xfrm>
            <a:off x="3515868" y="2303441"/>
            <a:ext cx="935567" cy="323933"/>
          </a:xfrm>
          <a:custGeom>
            <a:avLst/>
            <a:gdLst>
              <a:gd name="connsiteX0" fmla="*/ 0 w 935567"/>
              <a:gd name="connsiteY0" fmla="*/ 171196 h 323933"/>
              <a:gd name="connsiteX1" fmla="*/ 118533 w 935567"/>
              <a:gd name="connsiteY1" fmla="*/ 272796 h 323933"/>
              <a:gd name="connsiteX2" fmla="*/ 160867 w 935567"/>
              <a:gd name="connsiteY2" fmla="*/ 315130 h 323933"/>
              <a:gd name="connsiteX3" fmla="*/ 215900 w 935567"/>
              <a:gd name="connsiteY3" fmla="*/ 103463 h 323933"/>
              <a:gd name="connsiteX4" fmla="*/ 232833 w 935567"/>
              <a:gd name="connsiteY4" fmla="*/ 14563 h 323933"/>
              <a:gd name="connsiteX5" fmla="*/ 325967 w 935567"/>
              <a:gd name="connsiteY5" fmla="*/ 10330 h 323933"/>
              <a:gd name="connsiteX6" fmla="*/ 372533 w 935567"/>
              <a:gd name="connsiteY6" fmla="*/ 116163 h 323933"/>
              <a:gd name="connsiteX7" fmla="*/ 410633 w 935567"/>
              <a:gd name="connsiteY7" fmla="*/ 39963 h 323933"/>
              <a:gd name="connsiteX8" fmla="*/ 469900 w 935567"/>
              <a:gd name="connsiteY8" fmla="*/ 111930 h 323933"/>
              <a:gd name="connsiteX9" fmla="*/ 588433 w 935567"/>
              <a:gd name="connsiteY9" fmla="*/ 154263 h 323933"/>
              <a:gd name="connsiteX10" fmla="*/ 783167 w 935567"/>
              <a:gd name="connsiteY10" fmla="*/ 188130 h 323933"/>
              <a:gd name="connsiteX11" fmla="*/ 935567 w 935567"/>
              <a:gd name="connsiteY11" fmla="*/ 188130 h 323933"/>
              <a:gd name="connsiteX12" fmla="*/ 935567 w 935567"/>
              <a:gd name="connsiteY12" fmla="*/ 188130 h 32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5567" h="323933">
                <a:moveTo>
                  <a:pt x="0" y="171196"/>
                </a:moveTo>
                <a:cubicBezTo>
                  <a:pt x="45861" y="210001"/>
                  <a:pt x="91722" y="248807"/>
                  <a:pt x="118533" y="272796"/>
                </a:cubicBezTo>
                <a:cubicBezTo>
                  <a:pt x="145344" y="296785"/>
                  <a:pt x="144639" y="343352"/>
                  <a:pt x="160867" y="315130"/>
                </a:cubicBezTo>
                <a:cubicBezTo>
                  <a:pt x="177095" y="286908"/>
                  <a:pt x="203906" y="153557"/>
                  <a:pt x="215900" y="103463"/>
                </a:cubicBezTo>
                <a:cubicBezTo>
                  <a:pt x="227894" y="53369"/>
                  <a:pt x="214489" y="30085"/>
                  <a:pt x="232833" y="14563"/>
                </a:cubicBezTo>
                <a:cubicBezTo>
                  <a:pt x="251177" y="-959"/>
                  <a:pt x="302684" y="-6603"/>
                  <a:pt x="325967" y="10330"/>
                </a:cubicBezTo>
                <a:cubicBezTo>
                  <a:pt x="349250" y="27263"/>
                  <a:pt x="358422" y="111224"/>
                  <a:pt x="372533" y="116163"/>
                </a:cubicBezTo>
                <a:cubicBezTo>
                  <a:pt x="386644" y="121102"/>
                  <a:pt x="394405" y="40668"/>
                  <a:pt x="410633" y="39963"/>
                </a:cubicBezTo>
                <a:cubicBezTo>
                  <a:pt x="426861" y="39258"/>
                  <a:pt x="440267" y="92880"/>
                  <a:pt x="469900" y="111930"/>
                </a:cubicBezTo>
                <a:cubicBezTo>
                  <a:pt x="499533" y="130980"/>
                  <a:pt x="536222" y="141563"/>
                  <a:pt x="588433" y="154263"/>
                </a:cubicBezTo>
                <a:cubicBezTo>
                  <a:pt x="640644" y="166963"/>
                  <a:pt x="725311" y="182486"/>
                  <a:pt x="783167" y="188130"/>
                </a:cubicBezTo>
                <a:cubicBezTo>
                  <a:pt x="841023" y="193775"/>
                  <a:pt x="935567" y="188130"/>
                  <a:pt x="935567" y="188130"/>
                </a:cubicBezTo>
                <a:lnTo>
                  <a:pt x="935567" y="1881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7634901" y="2124817"/>
            <a:ext cx="1159934" cy="472587"/>
          </a:xfrm>
          <a:custGeom>
            <a:avLst/>
            <a:gdLst>
              <a:gd name="connsiteX0" fmla="*/ 0 w 1159934"/>
              <a:gd name="connsiteY0" fmla="*/ 472587 h 472587"/>
              <a:gd name="connsiteX1" fmla="*/ 93134 w 1159934"/>
              <a:gd name="connsiteY1" fmla="*/ 434487 h 472587"/>
              <a:gd name="connsiteX2" fmla="*/ 93134 w 1159934"/>
              <a:gd name="connsiteY2" fmla="*/ 269387 h 472587"/>
              <a:gd name="connsiteX3" fmla="*/ 93134 w 1159934"/>
              <a:gd name="connsiteY3" fmla="*/ 104287 h 472587"/>
              <a:gd name="connsiteX4" fmla="*/ 118534 w 1159934"/>
              <a:gd name="connsiteY4" fmla="*/ 11154 h 472587"/>
              <a:gd name="connsiteX5" fmla="*/ 228600 w 1159934"/>
              <a:gd name="connsiteY5" fmla="*/ 19620 h 472587"/>
              <a:gd name="connsiteX6" fmla="*/ 313267 w 1159934"/>
              <a:gd name="connsiteY6" fmla="*/ 172020 h 472587"/>
              <a:gd name="connsiteX7" fmla="*/ 393700 w 1159934"/>
              <a:gd name="connsiteY7" fmla="*/ 269387 h 472587"/>
              <a:gd name="connsiteX8" fmla="*/ 495300 w 1159934"/>
              <a:gd name="connsiteY8" fmla="*/ 337120 h 472587"/>
              <a:gd name="connsiteX9" fmla="*/ 685800 w 1159934"/>
              <a:gd name="connsiteY9" fmla="*/ 392154 h 472587"/>
              <a:gd name="connsiteX10" fmla="*/ 783167 w 1159934"/>
              <a:gd name="connsiteY10" fmla="*/ 392154 h 472587"/>
              <a:gd name="connsiteX11" fmla="*/ 973667 w 1159934"/>
              <a:gd name="connsiteY11" fmla="*/ 430254 h 472587"/>
              <a:gd name="connsiteX12" fmla="*/ 1159934 w 1159934"/>
              <a:gd name="connsiteY12" fmla="*/ 413320 h 47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9934" h="472587">
                <a:moveTo>
                  <a:pt x="0" y="472587"/>
                </a:moveTo>
                <a:cubicBezTo>
                  <a:pt x="38806" y="470470"/>
                  <a:pt x="77612" y="468354"/>
                  <a:pt x="93134" y="434487"/>
                </a:cubicBezTo>
                <a:cubicBezTo>
                  <a:pt x="108656" y="400620"/>
                  <a:pt x="93134" y="269387"/>
                  <a:pt x="93134" y="269387"/>
                </a:cubicBezTo>
                <a:cubicBezTo>
                  <a:pt x="93134" y="214354"/>
                  <a:pt x="88901" y="147326"/>
                  <a:pt x="93134" y="104287"/>
                </a:cubicBezTo>
                <a:cubicBezTo>
                  <a:pt x="97367" y="61248"/>
                  <a:pt x="95956" y="25265"/>
                  <a:pt x="118534" y="11154"/>
                </a:cubicBezTo>
                <a:cubicBezTo>
                  <a:pt x="141112" y="-2957"/>
                  <a:pt x="196145" y="-7191"/>
                  <a:pt x="228600" y="19620"/>
                </a:cubicBezTo>
                <a:cubicBezTo>
                  <a:pt x="261056" y="46431"/>
                  <a:pt x="285750" y="130392"/>
                  <a:pt x="313267" y="172020"/>
                </a:cubicBezTo>
                <a:cubicBezTo>
                  <a:pt x="340784" y="213648"/>
                  <a:pt x="363361" y="241870"/>
                  <a:pt x="393700" y="269387"/>
                </a:cubicBezTo>
                <a:cubicBezTo>
                  <a:pt x="424039" y="296904"/>
                  <a:pt x="446617" y="316659"/>
                  <a:pt x="495300" y="337120"/>
                </a:cubicBezTo>
                <a:cubicBezTo>
                  <a:pt x="543983" y="357581"/>
                  <a:pt x="637822" y="382982"/>
                  <a:pt x="685800" y="392154"/>
                </a:cubicBezTo>
                <a:cubicBezTo>
                  <a:pt x="733778" y="401326"/>
                  <a:pt x="735189" y="385804"/>
                  <a:pt x="783167" y="392154"/>
                </a:cubicBezTo>
                <a:cubicBezTo>
                  <a:pt x="831145" y="398504"/>
                  <a:pt x="910873" y="426726"/>
                  <a:pt x="973667" y="430254"/>
                </a:cubicBezTo>
                <a:cubicBezTo>
                  <a:pt x="1036461" y="433782"/>
                  <a:pt x="1098197" y="423551"/>
                  <a:pt x="1159934" y="413320"/>
                </a:cubicBez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7296912" y="4685353"/>
            <a:ext cx="1545336" cy="492271"/>
          </a:xfrm>
          <a:custGeom>
            <a:avLst/>
            <a:gdLst>
              <a:gd name="connsiteX0" fmla="*/ 0 w 1295400"/>
              <a:gd name="connsiteY0" fmla="*/ 252892 h 352571"/>
              <a:gd name="connsiteX1" fmla="*/ 97367 w 1295400"/>
              <a:gd name="connsiteY1" fmla="*/ 240192 h 352571"/>
              <a:gd name="connsiteX2" fmla="*/ 156633 w 1295400"/>
              <a:gd name="connsiteY2" fmla="*/ 337559 h 352571"/>
              <a:gd name="connsiteX3" fmla="*/ 228600 w 1295400"/>
              <a:gd name="connsiteY3" fmla="*/ 341792 h 352571"/>
              <a:gd name="connsiteX4" fmla="*/ 279400 w 1295400"/>
              <a:gd name="connsiteY4" fmla="*/ 235959 h 352571"/>
              <a:gd name="connsiteX5" fmla="*/ 317500 w 1295400"/>
              <a:gd name="connsiteY5" fmla="*/ 41225 h 352571"/>
              <a:gd name="connsiteX6" fmla="*/ 376767 w 1295400"/>
              <a:gd name="connsiteY6" fmla="*/ 7359 h 352571"/>
              <a:gd name="connsiteX7" fmla="*/ 452967 w 1295400"/>
              <a:gd name="connsiteY7" fmla="*/ 142825 h 352571"/>
              <a:gd name="connsiteX8" fmla="*/ 503767 w 1295400"/>
              <a:gd name="connsiteY8" fmla="*/ 104725 h 352571"/>
              <a:gd name="connsiteX9" fmla="*/ 575733 w 1295400"/>
              <a:gd name="connsiteY9" fmla="*/ 117425 h 352571"/>
              <a:gd name="connsiteX10" fmla="*/ 673100 w 1295400"/>
              <a:gd name="connsiteY10" fmla="*/ 172459 h 352571"/>
              <a:gd name="connsiteX11" fmla="*/ 766233 w 1295400"/>
              <a:gd name="connsiteY11" fmla="*/ 176692 h 352571"/>
              <a:gd name="connsiteX12" fmla="*/ 994833 w 1295400"/>
              <a:gd name="connsiteY12" fmla="*/ 206325 h 352571"/>
              <a:gd name="connsiteX13" fmla="*/ 1185333 w 1295400"/>
              <a:gd name="connsiteY13" fmla="*/ 189392 h 352571"/>
              <a:gd name="connsiteX14" fmla="*/ 1295400 w 1295400"/>
              <a:gd name="connsiteY14" fmla="*/ 189392 h 35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95400" h="352571">
                <a:moveTo>
                  <a:pt x="0" y="252892"/>
                </a:moveTo>
                <a:cubicBezTo>
                  <a:pt x="35631" y="239486"/>
                  <a:pt x="71262" y="226081"/>
                  <a:pt x="97367" y="240192"/>
                </a:cubicBezTo>
                <a:cubicBezTo>
                  <a:pt x="123472" y="254303"/>
                  <a:pt x="134761" y="320626"/>
                  <a:pt x="156633" y="337559"/>
                </a:cubicBezTo>
                <a:cubicBezTo>
                  <a:pt x="178505" y="354492"/>
                  <a:pt x="208139" y="358725"/>
                  <a:pt x="228600" y="341792"/>
                </a:cubicBezTo>
                <a:cubicBezTo>
                  <a:pt x="249061" y="324859"/>
                  <a:pt x="264583" y="286053"/>
                  <a:pt x="279400" y="235959"/>
                </a:cubicBezTo>
                <a:cubicBezTo>
                  <a:pt x="294217" y="185865"/>
                  <a:pt x="301272" y="79325"/>
                  <a:pt x="317500" y="41225"/>
                </a:cubicBezTo>
                <a:cubicBezTo>
                  <a:pt x="333728" y="3125"/>
                  <a:pt x="354189" y="-9574"/>
                  <a:pt x="376767" y="7359"/>
                </a:cubicBezTo>
                <a:cubicBezTo>
                  <a:pt x="399345" y="24292"/>
                  <a:pt x="431800" y="126597"/>
                  <a:pt x="452967" y="142825"/>
                </a:cubicBezTo>
                <a:cubicBezTo>
                  <a:pt x="474134" y="159053"/>
                  <a:pt x="483306" y="108958"/>
                  <a:pt x="503767" y="104725"/>
                </a:cubicBezTo>
                <a:cubicBezTo>
                  <a:pt x="524228" y="100492"/>
                  <a:pt x="547511" y="106136"/>
                  <a:pt x="575733" y="117425"/>
                </a:cubicBezTo>
                <a:cubicBezTo>
                  <a:pt x="603955" y="128714"/>
                  <a:pt x="641350" y="162581"/>
                  <a:pt x="673100" y="172459"/>
                </a:cubicBezTo>
                <a:cubicBezTo>
                  <a:pt x="704850" y="182337"/>
                  <a:pt x="712611" y="171048"/>
                  <a:pt x="766233" y="176692"/>
                </a:cubicBezTo>
                <a:cubicBezTo>
                  <a:pt x="819855" y="182336"/>
                  <a:pt x="924983" y="204208"/>
                  <a:pt x="994833" y="206325"/>
                </a:cubicBezTo>
                <a:cubicBezTo>
                  <a:pt x="1064683" y="208442"/>
                  <a:pt x="1135239" y="192214"/>
                  <a:pt x="1185333" y="189392"/>
                </a:cubicBezTo>
                <a:cubicBezTo>
                  <a:pt x="1235427" y="186570"/>
                  <a:pt x="1265413" y="187981"/>
                  <a:pt x="1295400" y="1893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>
            <a:stCxn id="6" idx="7"/>
          </p:cNvCxnSpPr>
          <p:nvPr/>
        </p:nvCxnSpPr>
        <p:spPr>
          <a:xfrm flipV="1">
            <a:off x="4434501" y="2559304"/>
            <a:ext cx="3026833" cy="169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4429759" y="2502191"/>
            <a:ext cx="3009900" cy="4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Volný tvar 15"/>
          <p:cNvSpPr/>
          <p:nvPr/>
        </p:nvSpPr>
        <p:spPr>
          <a:xfrm>
            <a:off x="3331718" y="4461833"/>
            <a:ext cx="1532890" cy="726440"/>
          </a:xfrm>
          <a:custGeom>
            <a:avLst/>
            <a:gdLst>
              <a:gd name="connsiteX0" fmla="*/ 0 w 986366"/>
              <a:gd name="connsiteY0" fmla="*/ 450067 h 502882"/>
              <a:gd name="connsiteX1" fmla="*/ 97366 w 986366"/>
              <a:gd name="connsiteY1" fmla="*/ 496633 h 502882"/>
              <a:gd name="connsiteX2" fmla="*/ 156633 w 986366"/>
              <a:gd name="connsiteY2" fmla="*/ 327300 h 502882"/>
              <a:gd name="connsiteX3" fmla="*/ 198966 w 986366"/>
              <a:gd name="connsiteY3" fmla="*/ 5567 h 502882"/>
              <a:gd name="connsiteX4" fmla="*/ 351366 w 986366"/>
              <a:gd name="connsiteY4" fmla="*/ 136800 h 502882"/>
              <a:gd name="connsiteX5" fmla="*/ 461433 w 986366"/>
              <a:gd name="connsiteY5" fmla="*/ 310367 h 502882"/>
              <a:gd name="connsiteX6" fmla="*/ 677333 w 986366"/>
              <a:gd name="connsiteY6" fmla="*/ 416200 h 502882"/>
              <a:gd name="connsiteX7" fmla="*/ 986366 w 986366"/>
              <a:gd name="connsiteY7" fmla="*/ 445833 h 502882"/>
              <a:gd name="connsiteX8" fmla="*/ 986366 w 986366"/>
              <a:gd name="connsiteY8" fmla="*/ 445833 h 50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86366" h="502882">
                <a:moveTo>
                  <a:pt x="0" y="450067"/>
                </a:moveTo>
                <a:cubicBezTo>
                  <a:pt x="35630" y="483580"/>
                  <a:pt x="71261" y="517094"/>
                  <a:pt x="97366" y="496633"/>
                </a:cubicBezTo>
                <a:cubicBezTo>
                  <a:pt x="123471" y="476172"/>
                  <a:pt x="139700" y="409144"/>
                  <a:pt x="156633" y="327300"/>
                </a:cubicBezTo>
                <a:cubicBezTo>
                  <a:pt x="173566" y="245456"/>
                  <a:pt x="166511" y="37317"/>
                  <a:pt x="198966" y="5567"/>
                </a:cubicBezTo>
                <a:cubicBezTo>
                  <a:pt x="231421" y="-26183"/>
                  <a:pt x="307622" y="86000"/>
                  <a:pt x="351366" y="136800"/>
                </a:cubicBezTo>
                <a:cubicBezTo>
                  <a:pt x="395110" y="187600"/>
                  <a:pt x="407105" y="263800"/>
                  <a:pt x="461433" y="310367"/>
                </a:cubicBezTo>
                <a:cubicBezTo>
                  <a:pt x="515761" y="356934"/>
                  <a:pt x="589844" y="393622"/>
                  <a:pt x="677333" y="416200"/>
                </a:cubicBezTo>
                <a:cubicBezTo>
                  <a:pt x="764822" y="438778"/>
                  <a:pt x="986366" y="445833"/>
                  <a:pt x="986366" y="445833"/>
                </a:cubicBezTo>
                <a:lnTo>
                  <a:pt x="986366" y="445833"/>
                </a:ln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olný tvar 16"/>
          <p:cNvSpPr/>
          <p:nvPr/>
        </p:nvSpPr>
        <p:spPr>
          <a:xfrm>
            <a:off x="3467608" y="4756473"/>
            <a:ext cx="1351280" cy="404703"/>
          </a:xfrm>
          <a:custGeom>
            <a:avLst/>
            <a:gdLst>
              <a:gd name="connsiteX0" fmla="*/ 0 w 935567"/>
              <a:gd name="connsiteY0" fmla="*/ 171196 h 323933"/>
              <a:gd name="connsiteX1" fmla="*/ 118533 w 935567"/>
              <a:gd name="connsiteY1" fmla="*/ 272796 h 323933"/>
              <a:gd name="connsiteX2" fmla="*/ 160867 w 935567"/>
              <a:gd name="connsiteY2" fmla="*/ 315130 h 323933"/>
              <a:gd name="connsiteX3" fmla="*/ 215900 w 935567"/>
              <a:gd name="connsiteY3" fmla="*/ 103463 h 323933"/>
              <a:gd name="connsiteX4" fmla="*/ 232833 w 935567"/>
              <a:gd name="connsiteY4" fmla="*/ 14563 h 323933"/>
              <a:gd name="connsiteX5" fmla="*/ 325967 w 935567"/>
              <a:gd name="connsiteY5" fmla="*/ 10330 h 323933"/>
              <a:gd name="connsiteX6" fmla="*/ 372533 w 935567"/>
              <a:gd name="connsiteY6" fmla="*/ 116163 h 323933"/>
              <a:gd name="connsiteX7" fmla="*/ 410633 w 935567"/>
              <a:gd name="connsiteY7" fmla="*/ 39963 h 323933"/>
              <a:gd name="connsiteX8" fmla="*/ 469900 w 935567"/>
              <a:gd name="connsiteY8" fmla="*/ 111930 h 323933"/>
              <a:gd name="connsiteX9" fmla="*/ 588433 w 935567"/>
              <a:gd name="connsiteY9" fmla="*/ 154263 h 323933"/>
              <a:gd name="connsiteX10" fmla="*/ 783167 w 935567"/>
              <a:gd name="connsiteY10" fmla="*/ 188130 h 323933"/>
              <a:gd name="connsiteX11" fmla="*/ 935567 w 935567"/>
              <a:gd name="connsiteY11" fmla="*/ 188130 h 323933"/>
              <a:gd name="connsiteX12" fmla="*/ 935567 w 935567"/>
              <a:gd name="connsiteY12" fmla="*/ 188130 h 323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5567" h="323933">
                <a:moveTo>
                  <a:pt x="0" y="171196"/>
                </a:moveTo>
                <a:cubicBezTo>
                  <a:pt x="45861" y="210001"/>
                  <a:pt x="91722" y="248807"/>
                  <a:pt x="118533" y="272796"/>
                </a:cubicBezTo>
                <a:cubicBezTo>
                  <a:pt x="145344" y="296785"/>
                  <a:pt x="144639" y="343352"/>
                  <a:pt x="160867" y="315130"/>
                </a:cubicBezTo>
                <a:cubicBezTo>
                  <a:pt x="177095" y="286908"/>
                  <a:pt x="203906" y="153557"/>
                  <a:pt x="215900" y="103463"/>
                </a:cubicBezTo>
                <a:cubicBezTo>
                  <a:pt x="227894" y="53369"/>
                  <a:pt x="214489" y="30085"/>
                  <a:pt x="232833" y="14563"/>
                </a:cubicBezTo>
                <a:cubicBezTo>
                  <a:pt x="251177" y="-959"/>
                  <a:pt x="302684" y="-6603"/>
                  <a:pt x="325967" y="10330"/>
                </a:cubicBezTo>
                <a:cubicBezTo>
                  <a:pt x="349250" y="27263"/>
                  <a:pt x="358422" y="111224"/>
                  <a:pt x="372533" y="116163"/>
                </a:cubicBezTo>
                <a:cubicBezTo>
                  <a:pt x="386644" y="121102"/>
                  <a:pt x="394405" y="40668"/>
                  <a:pt x="410633" y="39963"/>
                </a:cubicBezTo>
                <a:cubicBezTo>
                  <a:pt x="426861" y="39258"/>
                  <a:pt x="440267" y="92880"/>
                  <a:pt x="469900" y="111930"/>
                </a:cubicBezTo>
                <a:cubicBezTo>
                  <a:pt x="499533" y="130980"/>
                  <a:pt x="536222" y="141563"/>
                  <a:pt x="588433" y="154263"/>
                </a:cubicBezTo>
                <a:cubicBezTo>
                  <a:pt x="640644" y="166963"/>
                  <a:pt x="725311" y="182486"/>
                  <a:pt x="783167" y="188130"/>
                </a:cubicBezTo>
                <a:cubicBezTo>
                  <a:pt x="841023" y="193775"/>
                  <a:pt x="935567" y="188130"/>
                  <a:pt x="935567" y="188130"/>
                </a:cubicBezTo>
                <a:lnTo>
                  <a:pt x="935567" y="18813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3310128" y="3598232"/>
            <a:ext cx="1554480" cy="1000063"/>
          </a:xfrm>
          <a:custGeom>
            <a:avLst/>
            <a:gdLst>
              <a:gd name="connsiteX0" fmla="*/ 0 w 1554480"/>
              <a:gd name="connsiteY0" fmla="*/ 868681 h 1000063"/>
              <a:gd name="connsiteX1" fmla="*/ 101600 w 1554480"/>
              <a:gd name="connsiteY1" fmla="*/ 985521 h 1000063"/>
              <a:gd name="connsiteX2" fmla="*/ 223520 w 1554480"/>
              <a:gd name="connsiteY2" fmla="*/ 939801 h 1000063"/>
              <a:gd name="connsiteX3" fmla="*/ 264160 w 1554480"/>
              <a:gd name="connsiteY3" fmla="*/ 462281 h 1000063"/>
              <a:gd name="connsiteX4" fmla="*/ 375920 w 1554480"/>
              <a:gd name="connsiteY4" fmla="*/ 360681 h 1000063"/>
              <a:gd name="connsiteX5" fmla="*/ 518160 w 1554480"/>
              <a:gd name="connsiteY5" fmla="*/ 1 h 1000063"/>
              <a:gd name="connsiteX6" fmla="*/ 731520 w 1554480"/>
              <a:gd name="connsiteY6" fmla="*/ 365761 h 1000063"/>
              <a:gd name="connsiteX7" fmla="*/ 777240 w 1554480"/>
              <a:gd name="connsiteY7" fmla="*/ 269241 h 1000063"/>
              <a:gd name="connsiteX8" fmla="*/ 1056640 w 1554480"/>
              <a:gd name="connsiteY8" fmla="*/ 609601 h 1000063"/>
              <a:gd name="connsiteX9" fmla="*/ 1554480 w 1554480"/>
              <a:gd name="connsiteY9" fmla="*/ 822961 h 1000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54480" h="1000063">
                <a:moveTo>
                  <a:pt x="0" y="868681"/>
                </a:moveTo>
                <a:cubicBezTo>
                  <a:pt x="32173" y="921174"/>
                  <a:pt x="64347" y="973668"/>
                  <a:pt x="101600" y="985521"/>
                </a:cubicBezTo>
                <a:cubicBezTo>
                  <a:pt x="138853" y="997374"/>
                  <a:pt x="196427" y="1027008"/>
                  <a:pt x="223520" y="939801"/>
                </a:cubicBezTo>
                <a:cubicBezTo>
                  <a:pt x="250613" y="852594"/>
                  <a:pt x="238760" y="558801"/>
                  <a:pt x="264160" y="462281"/>
                </a:cubicBezTo>
                <a:cubicBezTo>
                  <a:pt x="289560" y="365761"/>
                  <a:pt x="333587" y="437728"/>
                  <a:pt x="375920" y="360681"/>
                </a:cubicBezTo>
                <a:cubicBezTo>
                  <a:pt x="418253" y="283634"/>
                  <a:pt x="458893" y="-846"/>
                  <a:pt x="518160" y="1"/>
                </a:cubicBezTo>
                <a:cubicBezTo>
                  <a:pt x="577427" y="848"/>
                  <a:pt x="688340" y="320888"/>
                  <a:pt x="731520" y="365761"/>
                </a:cubicBezTo>
                <a:cubicBezTo>
                  <a:pt x="774700" y="410634"/>
                  <a:pt x="723053" y="228601"/>
                  <a:pt x="777240" y="269241"/>
                </a:cubicBezTo>
                <a:cubicBezTo>
                  <a:pt x="831427" y="309881"/>
                  <a:pt x="927100" y="517314"/>
                  <a:pt x="1056640" y="609601"/>
                </a:cubicBezTo>
                <a:cubicBezTo>
                  <a:pt x="1186180" y="701888"/>
                  <a:pt x="1370330" y="762424"/>
                  <a:pt x="1554480" y="822961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olný tvar 18"/>
          <p:cNvSpPr/>
          <p:nvPr/>
        </p:nvSpPr>
        <p:spPr>
          <a:xfrm>
            <a:off x="7461334" y="4517714"/>
            <a:ext cx="1634914" cy="670560"/>
          </a:xfrm>
          <a:custGeom>
            <a:avLst/>
            <a:gdLst>
              <a:gd name="connsiteX0" fmla="*/ 0 w 1159934"/>
              <a:gd name="connsiteY0" fmla="*/ 472587 h 472587"/>
              <a:gd name="connsiteX1" fmla="*/ 93134 w 1159934"/>
              <a:gd name="connsiteY1" fmla="*/ 434487 h 472587"/>
              <a:gd name="connsiteX2" fmla="*/ 93134 w 1159934"/>
              <a:gd name="connsiteY2" fmla="*/ 269387 h 472587"/>
              <a:gd name="connsiteX3" fmla="*/ 93134 w 1159934"/>
              <a:gd name="connsiteY3" fmla="*/ 104287 h 472587"/>
              <a:gd name="connsiteX4" fmla="*/ 118534 w 1159934"/>
              <a:gd name="connsiteY4" fmla="*/ 11154 h 472587"/>
              <a:gd name="connsiteX5" fmla="*/ 228600 w 1159934"/>
              <a:gd name="connsiteY5" fmla="*/ 19620 h 472587"/>
              <a:gd name="connsiteX6" fmla="*/ 313267 w 1159934"/>
              <a:gd name="connsiteY6" fmla="*/ 172020 h 472587"/>
              <a:gd name="connsiteX7" fmla="*/ 393700 w 1159934"/>
              <a:gd name="connsiteY7" fmla="*/ 269387 h 472587"/>
              <a:gd name="connsiteX8" fmla="*/ 495300 w 1159934"/>
              <a:gd name="connsiteY8" fmla="*/ 337120 h 472587"/>
              <a:gd name="connsiteX9" fmla="*/ 685800 w 1159934"/>
              <a:gd name="connsiteY9" fmla="*/ 392154 h 472587"/>
              <a:gd name="connsiteX10" fmla="*/ 783167 w 1159934"/>
              <a:gd name="connsiteY10" fmla="*/ 392154 h 472587"/>
              <a:gd name="connsiteX11" fmla="*/ 973667 w 1159934"/>
              <a:gd name="connsiteY11" fmla="*/ 430254 h 472587"/>
              <a:gd name="connsiteX12" fmla="*/ 1159934 w 1159934"/>
              <a:gd name="connsiteY12" fmla="*/ 413320 h 472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59934" h="472587">
                <a:moveTo>
                  <a:pt x="0" y="472587"/>
                </a:moveTo>
                <a:cubicBezTo>
                  <a:pt x="38806" y="470470"/>
                  <a:pt x="77612" y="468354"/>
                  <a:pt x="93134" y="434487"/>
                </a:cubicBezTo>
                <a:cubicBezTo>
                  <a:pt x="108656" y="400620"/>
                  <a:pt x="93134" y="269387"/>
                  <a:pt x="93134" y="269387"/>
                </a:cubicBezTo>
                <a:cubicBezTo>
                  <a:pt x="93134" y="214354"/>
                  <a:pt x="88901" y="147326"/>
                  <a:pt x="93134" y="104287"/>
                </a:cubicBezTo>
                <a:cubicBezTo>
                  <a:pt x="97367" y="61248"/>
                  <a:pt x="95956" y="25265"/>
                  <a:pt x="118534" y="11154"/>
                </a:cubicBezTo>
                <a:cubicBezTo>
                  <a:pt x="141112" y="-2957"/>
                  <a:pt x="196145" y="-7191"/>
                  <a:pt x="228600" y="19620"/>
                </a:cubicBezTo>
                <a:cubicBezTo>
                  <a:pt x="261056" y="46431"/>
                  <a:pt x="285750" y="130392"/>
                  <a:pt x="313267" y="172020"/>
                </a:cubicBezTo>
                <a:cubicBezTo>
                  <a:pt x="340784" y="213648"/>
                  <a:pt x="363361" y="241870"/>
                  <a:pt x="393700" y="269387"/>
                </a:cubicBezTo>
                <a:cubicBezTo>
                  <a:pt x="424039" y="296904"/>
                  <a:pt x="446617" y="316659"/>
                  <a:pt x="495300" y="337120"/>
                </a:cubicBezTo>
                <a:cubicBezTo>
                  <a:pt x="543983" y="357581"/>
                  <a:pt x="637822" y="382982"/>
                  <a:pt x="685800" y="392154"/>
                </a:cubicBezTo>
                <a:cubicBezTo>
                  <a:pt x="733778" y="401326"/>
                  <a:pt x="735189" y="385804"/>
                  <a:pt x="783167" y="392154"/>
                </a:cubicBezTo>
                <a:cubicBezTo>
                  <a:pt x="831145" y="398504"/>
                  <a:pt x="910873" y="426726"/>
                  <a:pt x="973667" y="430254"/>
                </a:cubicBezTo>
                <a:cubicBezTo>
                  <a:pt x="1036461" y="433782"/>
                  <a:pt x="1098197" y="423551"/>
                  <a:pt x="1159934" y="413320"/>
                </a:cubicBezTo>
              </a:path>
            </a:pathLst>
          </a:cu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Volný tvar 20"/>
          <p:cNvSpPr/>
          <p:nvPr/>
        </p:nvSpPr>
        <p:spPr>
          <a:xfrm>
            <a:off x="7442284" y="2260496"/>
            <a:ext cx="1295400" cy="352571"/>
          </a:xfrm>
          <a:custGeom>
            <a:avLst/>
            <a:gdLst>
              <a:gd name="connsiteX0" fmla="*/ 0 w 1295400"/>
              <a:gd name="connsiteY0" fmla="*/ 252892 h 352571"/>
              <a:gd name="connsiteX1" fmla="*/ 97367 w 1295400"/>
              <a:gd name="connsiteY1" fmla="*/ 240192 h 352571"/>
              <a:gd name="connsiteX2" fmla="*/ 156633 w 1295400"/>
              <a:gd name="connsiteY2" fmla="*/ 337559 h 352571"/>
              <a:gd name="connsiteX3" fmla="*/ 228600 w 1295400"/>
              <a:gd name="connsiteY3" fmla="*/ 341792 h 352571"/>
              <a:gd name="connsiteX4" fmla="*/ 279400 w 1295400"/>
              <a:gd name="connsiteY4" fmla="*/ 235959 h 352571"/>
              <a:gd name="connsiteX5" fmla="*/ 317500 w 1295400"/>
              <a:gd name="connsiteY5" fmla="*/ 41225 h 352571"/>
              <a:gd name="connsiteX6" fmla="*/ 376767 w 1295400"/>
              <a:gd name="connsiteY6" fmla="*/ 7359 h 352571"/>
              <a:gd name="connsiteX7" fmla="*/ 452967 w 1295400"/>
              <a:gd name="connsiteY7" fmla="*/ 142825 h 352571"/>
              <a:gd name="connsiteX8" fmla="*/ 503767 w 1295400"/>
              <a:gd name="connsiteY8" fmla="*/ 104725 h 352571"/>
              <a:gd name="connsiteX9" fmla="*/ 575733 w 1295400"/>
              <a:gd name="connsiteY9" fmla="*/ 117425 h 352571"/>
              <a:gd name="connsiteX10" fmla="*/ 673100 w 1295400"/>
              <a:gd name="connsiteY10" fmla="*/ 172459 h 352571"/>
              <a:gd name="connsiteX11" fmla="*/ 766233 w 1295400"/>
              <a:gd name="connsiteY11" fmla="*/ 176692 h 352571"/>
              <a:gd name="connsiteX12" fmla="*/ 994833 w 1295400"/>
              <a:gd name="connsiteY12" fmla="*/ 206325 h 352571"/>
              <a:gd name="connsiteX13" fmla="*/ 1185333 w 1295400"/>
              <a:gd name="connsiteY13" fmla="*/ 189392 h 352571"/>
              <a:gd name="connsiteX14" fmla="*/ 1295400 w 1295400"/>
              <a:gd name="connsiteY14" fmla="*/ 189392 h 352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295400" h="352571">
                <a:moveTo>
                  <a:pt x="0" y="252892"/>
                </a:moveTo>
                <a:cubicBezTo>
                  <a:pt x="35631" y="239486"/>
                  <a:pt x="71262" y="226081"/>
                  <a:pt x="97367" y="240192"/>
                </a:cubicBezTo>
                <a:cubicBezTo>
                  <a:pt x="123472" y="254303"/>
                  <a:pt x="134761" y="320626"/>
                  <a:pt x="156633" y="337559"/>
                </a:cubicBezTo>
                <a:cubicBezTo>
                  <a:pt x="178505" y="354492"/>
                  <a:pt x="208139" y="358725"/>
                  <a:pt x="228600" y="341792"/>
                </a:cubicBezTo>
                <a:cubicBezTo>
                  <a:pt x="249061" y="324859"/>
                  <a:pt x="264583" y="286053"/>
                  <a:pt x="279400" y="235959"/>
                </a:cubicBezTo>
                <a:cubicBezTo>
                  <a:pt x="294217" y="185865"/>
                  <a:pt x="301272" y="79325"/>
                  <a:pt x="317500" y="41225"/>
                </a:cubicBezTo>
                <a:cubicBezTo>
                  <a:pt x="333728" y="3125"/>
                  <a:pt x="354189" y="-9574"/>
                  <a:pt x="376767" y="7359"/>
                </a:cubicBezTo>
                <a:cubicBezTo>
                  <a:pt x="399345" y="24292"/>
                  <a:pt x="431800" y="126597"/>
                  <a:pt x="452967" y="142825"/>
                </a:cubicBezTo>
                <a:cubicBezTo>
                  <a:pt x="474134" y="159053"/>
                  <a:pt x="483306" y="108958"/>
                  <a:pt x="503767" y="104725"/>
                </a:cubicBezTo>
                <a:cubicBezTo>
                  <a:pt x="524228" y="100492"/>
                  <a:pt x="547511" y="106136"/>
                  <a:pt x="575733" y="117425"/>
                </a:cubicBezTo>
                <a:cubicBezTo>
                  <a:pt x="603955" y="128714"/>
                  <a:pt x="641350" y="162581"/>
                  <a:pt x="673100" y="172459"/>
                </a:cubicBezTo>
                <a:cubicBezTo>
                  <a:pt x="704850" y="182337"/>
                  <a:pt x="712611" y="171048"/>
                  <a:pt x="766233" y="176692"/>
                </a:cubicBezTo>
                <a:cubicBezTo>
                  <a:pt x="819855" y="182336"/>
                  <a:pt x="924983" y="204208"/>
                  <a:pt x="994833" y="206325"/>
                </a:cubicBezTo>
                <a:cubicBezTo>
                  <a:pt x="1064683" y="208442"/>
                  <a:pt x="1135239" y="192214"/>
                  <a:pt x="1185333" y="189392"/>
                </a:cubicBezTo>
                <a:cubicBezTo>
                  <a:pt x="1235427" y="186570"/>
                  <a:pt x="1265413" y="187981"/>
                  <a:pt x="1295400" y="1893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olný tvar 17"/>
          <p:cNvSpPr/>
          <p:nvPr/>
        </p:nvSpPr>
        <p:spPr>
          <a:xfrm>
            <a:off x="7318248" y="3354579"/>
            <a:ext cx="1798320" cy="1207100"/>
          </a:xfrm>
          <a:custGeom>
            <a:avLst/>
            <a:gdLst>
              <a:gd name="connsiteX0" fmla="*/ 0 w 1798320"/>
              <a:gd name="connsiteY0" fmla="*/ 1158054 h 1207100"/>
              <a:gd name="connsiteX1" fmla="*/ 167640 w 1798320"/>
              <a:gd name="connsiteY1" fmla="*/ 1193614 h 1207100"/>
              <a:gd name="connsiteX2" fmla="*/ 259080 w 1798320"/>
              <a:gd name="connsiteY2" fmla="*/ 1158054 h 1207100"/>
              <a:gd name="connsiteX3" fmla="*/ 264160 w 1798320"/>
              <a:gd name="connsiteY3" fmla="*/ 695774 h 1207100"/>
              <a:gd name="connsiteX4" fmla="*/ 299720 w 1798320"/>
              <a:gd name="connsiteY4" fmla="*/ 314774 h 1207100"/>
              <a:gd name="connsiteX5" fmla="*/ 406400 w 1798320"/>
              <a:gd name="connsiteY5" fmla="*/ 50614 h 1207100"/>
              <a:gd name="connsiteX6" fmla="*/ 508000 w 1798320"/>
              <a:gd name="connsiteY6" fmla="*/ 30294 h 1207100"/>
              <a:gd name="connsiteX7" fmla="*/ 589280 w 1798320"/>
              <a:gd name="connsiteY7" fmla="*/ 380814 h 1207100"/>
              <a:gd name="connsiteX8" fmla="*/ 680720 w 1798320"/>
              <a:gd name="connsiteY8" fmla="*/ 685614 h 1207100"/>
              <a:gd name="connsiteX9" fmla="*/ 1153160 w 1798320"/>
              <a:gd name="connsiteY9" fmla="*/ 1000574 h 1207100"/>
              <a:gd name="connsiteX10" fmla="*/ 1518920 w 1798320"/>
              <a:gd name="connsiteY10" fmla="*/ 1158054 h 1207100"/>
              <a:gd name="connsiteX11" fmla="*/ 1798320 w 1798320"/>
              <a:gd name="connsiteY11" fmla="*/ 1158054 h 1207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98320" h="1207100">
                <a:moveTo>
                  <a:pt x="0" y="1158054"/>
                </a:moveTo>
                <a:cubicBezTo>
                  <a:pt x="62230" y="1175834"/>
                  <a:pt x="124460" y="1193614"/>
                  <a:pt x="167640" y="1193614"/>
                </a:cubicBezTo>
                <a:cubicBezTo>
                  <a:pt x="210820" y="1193614"/>
                  <a:pt x="242993" y="1241027"/>
                  <a:pt x="259080" y="1158054"/>
                </a:cubicBezTo>
                <a:cubicBezTo>
                  <a:pt x="275167" y="1075081"/>
                  <a:pt x="257387" y="836321"/>
                  <a:pt x="264160" y="695774"/>
                </a:cubicBezTo>
                <a:cubicBezTo>
                  <a:pt x="270933" y="555227"/>
                  <a:pt x="276013" y="422301"/>
                  <a:pt x="299720" y="314774"/>
                </a:cubicBezTo>
                <a:cubicBezTo>
                  <a:pt x="323427" y="207247"/>
                  <a:pt x="371687" y="98027"/>
                  <a:pt x="406400" y="50614"/>
                </a:cubicBezTo>
                <a:cubicBezTo>
                  <a:pt x="441113" y="3201"/>
                  <a:pt x="477520" y="-24739"/>
                  <a:pt x="508000" y="30294"/>
                </a:cubicBezTo>
                <a:cubicBezTo>
                  <a:pt x="538480" y="85327"/>
                  <a:pt x="560493" y="271594"/>
                  <a:pt x="589280" y="380814"/>
                </a:cubicBezTo>
                <a:cubicBezTo>
                  <a:pt x="618067" y="490034"/>
                  <a:pt x="586740" y="582321"/>
                  <a:pt x="680720" y="685614"/>
                </a:cubicBezTo>
                <a:cubicBezTo>
                  <a:pt x="774700" y="788907"/>
                  <a:pt x="1013460" y="921834"/>
                  <a:pt x="1153160" y="1000574"/>
                </a:cubicBezTo>
                <a:cubicBezTo>
                  <a:pt x="1292860" y="1079314"/>
                  <a:pt x="1411393" y="1131807"/>
                  <a:pt x="1518920" y="1158054"/>
                </a:cubicBezTo>
                <a:cubicBezTo>
                  <a:pt x="1626447" y="1184301"/>
                  <a:pt x="1712383" y="1171177"/>
                  <a:pt x="1798320" y="1158054"/>
                </a:cubicBezTo>
              </a:path>
            </a:pathLst>
          </a:cu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22"/>
          <p:cNvCxnSpPr/>
          <p:nvPr/>
        </p:nvCxnSpPr>
        <p:spPr>
          <a:xfrm flipH="1">
            <a:off x="3664035" y="3354579"/>
            <a:ext cx="4250266" cy="27328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>
            <a:stCxn id="15" idx="4"/>
          </p:cNvCxnSpPr>
          <p:nvPr/>
        </p:nvCxnSpPr>
        <p:spPr>
          <a:xfrm>
            <a:off x="3686048" y="3958913"/>
            <a:ext cx="7620" cy="12606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467608" y="4517714"/>
            <a:ext cx="0" cy="70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>
            <a:off x="7512134" y="4517714"/>
            <a:ext cx="0" cy="7018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4502234" y="2221525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Zpětná vlna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5815710" y="2465407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rgbClr val="FF0000"/>
                </a:solidFill>
              </a:rPr>
              <a:t>Dopředná</a:t>
            </a:r>
            <a:r>
              <a:rPr lang="cs-CZ" dirty="0" smtClean="0">
                <a:solidFill>
                  <a:srgbClr val="FF0000"/>
                </a:solidFill>
              </a:rPr>
              <a:t> vlna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3062901" y="2971043"/>
            <a:ext cx="2048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Aortální pulzová vlna</a:t>
            </a:r>
            <a:endParaRPr lang="cs-CZ" sz="1400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7065517" y="2977859"/>
            <a:ext cx="20489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Periferní pulzová vlna</a:t>
            </a:r>
            <a:endParaRPr lang="cs-CZ" sz="14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1097280" y="5343274"/>
            <a:ext cx="102229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Pulzová vlna je složena ze dvou komponent, </a:t>
            </a:r>
            <a:r>
              <a:rPr lang="cs-CZ" sz="1200" dirty="0" err="1" smtClean="0"/>
              <a:t>dopředné</a:t>
            </a:r>
            <a:r>
              <a:rPr lang="cs-CZ" sz="1200" dirty="0" smtClean="0"/>
              <a:t> složky a zpětné složky. </a:t>
            </a:r>
            <a:r>
              <a:rPr lang="cs-CZ" sz="1200" dirty="0" err="1" smtClean="0"/>
              <a:t>Dopředná</a:t>
            </a:r>
            <a:r>
              <a:rPr lang="cs-CZ" sz="1200" dirty="0" smtClean="0"/>
              <a:t> složka směruje od srdce k periferii a zpětná je tvořena odraženou vlnou (na bifurkacích nebo </a:t>
            </a:r>
            <a:r>
              <a:rPr lang="cs-CZ" sz="1200" dirty="0" err="1" smtClean="0"/>
              <a:t>periferiiích</a:t>
            </a:r>
            <a:r>
              <a:rPr lang="cs-CZ" sz="1200" dirty="0" smtClean="0"/>
              <a:t>), která se vrací stěnou zpět a ovlivňuje tak výslednou vlnu. </a:t>
            </a:r>
          </a:p>
          <a:p>
            <a:r>
              <a:rPr lang="cs-CZ" sz="1200" dirty="0" smtClean="0"/>
              <a:t>Jiné časové intervaly setkání vln  vytváří rozdílné tvary centrální a periferní pulzové křivky. Protože rychlost pulzové vlny narůstá směrem k periferii, je i amplituda periferní pulzové vlny vyšší.</a:t>
            </a:r>
            <a:endParaRPr lang="cs-CZ" sz="1200" dirty="0"/>
          </a:p>
        </p:txBody>
      </p:sp>
      <p:sp>
        <p:nvSpPr>
          <p:cNvPr id="58" name="TextovéPole 57"/>
          <p:cNvSpPr txBox="1"/>
          <p:nvPr/>
        </p:nvSpPr>
        <p:spPr>
          <a:xfrm rot="16200000">
            <a:off x="2815911" y="2230218"/>
            <a:ext cx="70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Srdce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 rot="16200000">
            <a:off x="8692694" y="2221525"/>
            <a:ext cx="975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Periferie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Rychlost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Rychlost centrální pulzové vlny je 6-8 </a:t>
            </a:r>
            <a:r>
              <a:rPr lang="cs-CZ" dirty="0" err="1" smtClean="0"/>
              <a:t>m.s</a:t>
            </a:r>
            <a:r>
              <a:rPr lang="cs-CZ" dirty="0" smtClean="0"/>
              <a:t> -1</a:t>
            </a:r>
          </a:p>
          <a:p>
            <a:pPr marL="578358" lvl="1" indent="-285750"/>
            <a:r>
              <a:rPr lang="cs-CZ" dirty="0"/>
              <a:t>Centrální pulsová vlna </a:t>
            </a:r>
            <a:r>
              <a:rPr lang="cs-CZ" dirty="0" smtClean="0"/>
              <a:t>se </a:t>
            </a:r>
            <a:r>
              <a:rPr lang="cs-CZ" dirty="0"/>
              <a:t>skládá z </a:t>
            </a:r>
            <a:r>
              <a:rPr lang="cs-CZ" dirty="0" err="1"/>
              <a:t>anakrotické</a:t>
            </a:r>
            <a:r>
              <a:rPr lang="cs-CZ" dirty="0"/>
              <a:t> části, </a:t>
            </a:r>
            <a:r>
              <a:rPr lang="cs-CZ" dirty="0" err="1"/>
              <a:t>katakrotické</a:t>
            </a:r>
            <a:r>
              <a:rPr lang="cs-CZ" dirty="0"/>
              <a:t> části a </a:t>
            </a:r>
            <a:r>
              <a:rPr lang="cs-CZ" dirty="0" err="1"/>
              <a:t>dikrotické</a:t>
            </a:r>
            <a:r>
              <a:rPr lang="cs-CZ" dirty="0"/>
              <a:t> incisury. Anakrotickou část reprezentuje prudký vzestup křivky. Katakrotická část je znázorněna klesající křivkou po nástupu maxima. Dikrotická incisura </a:t>
            </a:r>
            <a:r>
              <a:rPr lang="cs-CZ" dirty="0" smtClean="0"/>
              <a:t> přerušuje </a:t>
            </a:r>
            <a:r>
              <a:rPr lang="cs-CZ" dirty="0" err="1"/>
              <a:t>katakrotickou</a:t>
            </a:r>
            <a:r>
              <a:rPr lang="cs-CZ" dirty="0"/>
              <a:t> křivku a je známkou uzávěru aortální chlopně (následuje malá dikrotická vlna směrem vzhůru již patří k diastole</a:t>
            </a:r>
            <a:r>
              <a:rPr lang="cs-CZ" dirty="0" smtClean="0"/>
              <a:t>).</a:t>
            </a:r>
          </a:p>
          <a:p>
            <a:pPr marL="578358" lvl="1" indent="-285750"/>
            <a:r>
              <a:rPr lang="cs-CZ" dirty="0" smtClean="0"/>
              <a:t>Nejvýraznější </a:t>
            </a:r>
            <a:r>
              <a:rPr lang="cs-CZ" dirty="0"/>
              <a:t>je dikrotická incisura v mladém </a:t>
            </a:r>
            <a:r>
              <a:rPr lang="cs-CZ" dirty="0" smtClean="0"/>
              <a:t>věku, </a:t>
            </a:r>
            <a:r>
              <a:rPr lang="cs-CZ" dirty="0"/>
              <a:t>se zvyšujícím věkem incisura postupně mizí 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Rychlost periferní pulzové  je 10-20 </a:t>
            </a:r>
            <a:r>
              <a:rPr lang="cs-CZ" dirty="0" err="1" smtClean="0"/>
              <a:t>m.s</a:t>
            </a:r>
            <a:r>
              <a:rPr lang="cs-CZ" dirty="0" smtClean="0"/>
              <a:t>- 1 (v závislosti na místě měření)</a:t>
            </a:r>
          </a:p>
          <a:p>
            <a:pPr marL="749808" lvl="1" indent="-457200"/>
            <a:r>
              <a:rPr lang="cs-CZ" dirty="0"/>
              <a:t>Periferní pulsová vlna se skládá ze tří vln; dopadající vlny generované prouděním krve a dvou odražených vln, jednou z oblasti rukou a druhou ze spodní části </a:t>
            </a:r>
            <a:r>
              <a:rPr lang="cs-CZ" dirty="0" smtClean="0"/>
              <a:t>těla. </a:t>
            </a:r>
          </a:p>
          <a:p>
            <a:pPr marL="749808" lvl="1" indent="-457200"/>
            <a:r>
              <a:rPr lang="cs-CZ" dirty="0" smtClean="0"/>
              <a:t>Tvar </a:t>
            </a:r>
            <a:r>
              <a:rPr lang="cs-CZ" dirty="0"/>
              <a:t>periferní křivky závisí na místě, ze kterého je měřena. Nejmenší bude z a. radialis (nejčastější měření), nejvyšší bude z dorsalis </a:t>
            </a:r>
            <a:r>
              <a:rPr lang="cs-CZ" dirty="0" err="1"/>
              <a:t>pedis</a:t>
            </a:r>
            <a:r>
              <a:rPr lang="cs-CZ" dirty="0"/>
              <a:t>. Další možností je a. brachialis nebo a. femoralis.</a:t>
            </a:r>
          </a:p>
        </p:txBody>
      </p:sp>
    </p:spTree>
    <p:extLst>
      <p:ext uri="{BB962C8B-B14F-4D97-AF65-F5344CB8AC3E}">
        <p14:creationId xmlns:p14="http://schemas.microsoft.com/office/powerpoint/2010/main" val="10438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rychlost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Ovlivnitelné:</a:t>
            </a:r>
          </a:p>
          <a:p>
            <a:pPr marL="749808" lvl="1" indent="-457200"/>
            <a:r>
              <a:rPr lang="cs-CZ" dirty="0" smtClean="0"/>
              <a:t>Kouření</a:t>
            </a:r>
          </a:p>
          <a:p>
            <a:pPr marL="749808" lvl="1" indent="-457200"/>
            <a:r>
              <a:rPr lang="cs-CZ" dirty="0" smtClean="0"/>
              <a:t>Obezita</a:t>
            </a:r>
          </a:p>
          <a:p>
            <a:pPr marL="749808" lvl="1" indent="-457200"/>
            <a:r>
              <a:rPr lang="cs-CZ" dirty="0" smtClean="0"/>
              <a:t>Fyzická aktivita</a:t>
            </a:r>
          </a:p>
          <a:p>
            <a:pPr marL="749808" lvl="1" indent="-457200"/>
            <a:r>
              <a:rPr lang="cs-CZ" dirty="0" smtClean="0"/>
              <a:t>Diabetes </a:t>
            </a:r>
            <a:r>
              <a:rPr lang="cs-CZ" dirty="0" err="1" smtClean="0"/>
              <a:t>Mellitus</a:t>
            </a:r>
            <a:endParaRPr lang="cs-CZ" dirty="0" smtClean="0"/>
          </a:p>
          <a:p>
            <a:pPr marL="749808" lvl="1" indent="-457200"/>
            <a:r>
              <a:rPr lang="cs-CZ" dirty="0" err="1" smtClean="0"/>
              <a:t>Dyslipidemie</a:t>
            </a:r>
            <a:endParaRPr lang="cs-CZ" dirty="0" smtClean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Neovlivnitelné:</a:t>
            </a:r>
          </a:p>
          <a:p>
            <a:pPr marL="749808" lvl="1" indent="-457200"/>
            <a:r>
              <a:rPr lang="cs-CZ" dirty="0" smtClean="0"/>
              <a:t>Věk</a:t>
            </a:r>
          </a:p>
          <a:p>
            <a:pPr marL="749808" lvl="1" indent="-457200"/>
            <a:r>
              <a:rPr lang="cs-CZ" dirty="0" smtClean="0"/>
              <a:t>Pohlaví</a:t>
            </a:r>
          </a:p>
          <a:p>
            <a:pPr marL="749808" lvl="1" indent="-457200"/>
            <a:r>
              <a:rPr lang="cs-CZ" dirty="0" smtClean="0"/>
              <a:t>Genetická zátěž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360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pulzové vlny vlivem věku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352" t="13922" r="34159" b="5337"/>
          <a:stretch/>
        </p:blipFill>
        <p:spPr>
          <a:xfrm>
            <a:off x="8113438" y="1819656"/>
            <a:ext cx="3042242" cy="438783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72312" y="1819656"/>
            <a:ext cx="73487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Vzrůstající věk :</a:t>
            </a:r>
          </a:p>
          <a:p>
            <a:r>
              <a:rPr lang="cs-CZ" dirty="0" smtClean="0"/>
              <a:t>Důvody zvýšené rychlosti a vymizení typických rysů pulzové vlny:</a:t>
            </a:r>
          </a:p>
          <a:p>
            <a:endParaRPr lang="cs-CZ" dirty="0"/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Arteriální rigidita:</a:t>
            </a: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Rychlý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návrat tlakové vlny je způsoben arteriální tuhostí zvyšující rychlost pulsové vlny. </a:t>
            </a:r>
            <a:endParaRPr lang="cs-CZ" dirty="0" smtClean="0"/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 Změny v tunica media:</a:t>
            </a:r>
          </a:p>
          <a:p>
            <a:pPr marL="1200150" lvl="2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 err="1" smtClean="0"/>
              <a:t>hyperplázie</a:t>
            </a:r>
            <a:r>
              <a:rPr lang="cs-CZ" dirty="0" smtClean="0"/>
              <a:t>. </a:t>
            </a:r>
            <a:r>
              <a:rPr lang="cs-CZ" dirty="0"/>
              <a:t>Elastická vlákna ztrácejí své uspořádání jako v rané etapě lidského života a vykazují známky zeslabení, rozštěpení, roztřepení a fragmentace. </a:t>
            </a:r>
            <a:endParaRPr lang="cs-CZ" dirty="0" smtClean="0"/>
          </a:p>
          <a:p>
            <a:pPr marL="1200150" lvl="2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 smtClean="0"/>
              <a:t>Nahrazení elastinové složky kolagenní, která je mnohem méně pružná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 smtClean="0"/>
              <a:t>Nárůst tlaku: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Se </a:t>
            </a:r>
            <a:r>
              <a:rPr lang="cs-CZ" dirty="0"/>
              <a:t>vzrůstajícím věkem dochází k progresivnímu nárůstu tlaku v druhé systole </a:t>
            </a:r>
            <a:r>
              <a:rPr lang="cs-CZ" dirty="0" smtClean="0"/>
              <a:t>doprovázeném </a:t>
            </a:r>
            <a:r>
              <a:rPr lang="cs-CZ" dirty="0"/>
              <a:t>vymizením druhé diastolické tlakové vlny</a:t>
            </a:r>
            <a:r>
              <a:rPr lang="cs-CZ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2417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pulzové vlny vlivem věku II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4352" t="13922" r="34159" b="5337"/>
          <a:stretch/>
        </p:blipFill>
        <p:spPr>
          <a:xfrm>
            <a:off x="8113438" y="1819656"/>
            <a:ext cx="3042242" cy="4387833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972312" y="1819656"/>
            <a:ext cx="73487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Dětský věk :</a:t>
            </a:r>
          </a:p>
          <a:p>
            <a:r>
              <a:rPr lang="cs-CZ" dirty="0"/>
              <a:t>Důvody zvýšené rychlosti a vymizení typických rysů pulzové vlny:</a:t>
            </a:r>
          </a:p>
          <a:p>
            <a:endParaRPr lang="cs-CZ" dirty="0" smtClean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cs-CZ" dirty="0" smtClean="0"/>
              <a:t>Délka cévního systému</a:t>
            </a:r>
          </a:p>
          <a:p>
            <a:pPr marL="800100" lvl="1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Krátký systém zkracuje dobu návratu zpětné vlny a pulzová vlna je relativně velmi pomalá. </a:t>
            </a:r>
            <a:r>
              <a:rPr lang="cs-CZ" dirty="0"/>
              <a:t>Výsledkem je </a:t>
            </a:r>
            <a:r>
              <a:rPr lang="cs-CZ" dirty="0" smtClean="0"/>
              <a:t>sumace vln, který „stírá“ vrchol první </a:t>
            </a:r>
            <a:r>
              <a:rPr lang="cs-CZ" dirty="0"/>
              <a:t>systoly </a:t>
            </a:r>
            <a:r>
              <a:rPr lang="cs-CZ" dirty="0" smtClean="0"/>
              <a:t>a </a:t>
            </a:r>
            <a:r>
              <a:rPr lang="cs-CZ" dirty="0" err="1" smtClean="0"/>
              <a:t>postsystolické</a:t>
            </a:r>
            <a:r>
              <a:rPr lang="cs-CZ" dirty="0" smtClean="0"/>
              <a:t> minimum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+mj-lt"/>
              <a:buAutoNum type="arabicPeriod"/>
            </a:pPr>
            <a:r>
              <a:rPr lang="cs-CZ" dirty="0" smtClean="0"/>
              <a:t>Doba ejekce</a:t>
            </a:r>
          </a:p>
          <a:p>
            <a:pPr marL="742950" lvl="1" indent="-28575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cs-CZ" dirty="0"/>
              <a:t>R</a:t>
            </a:r>
            <a:r>
              <a:rPr lang="cs-CZ" dirty="0" smtClean="0"/>
              <a:t>elativně </a:t>
            </a:r>
            <a:r>
              <a:rPr lang="cs-CZ" dirty="0"/>
              <a:t>dlouhá doba ejekce krve z levé komory navzdory malému tělu a relativně rychlému srdečnímu </a:t>
            </a:r>
            <a:r>
              <a:rPr lang="cs-CZ" dirty="0" smtClean="0"/>
              <a:t>pulsu způsobuje změny sumace křivek</a:t>
            </a:r>
          </a:p>
        </p:txBody>
      </p:sp>
    </p:spTree>
    <p:extLst>
      <p:ext uri="{BB962C8B-B14F-4D97-AF65-F5344CB8AC3E}">
        <p14:creationId xmlns:p14="http://schemas.microsoft.com/office/powerpoint/2010/main" val="26117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pulzové vlny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91402" y="5243452"/>
            <a:ext cx="10058400" cy="402336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Referenční </a:t>
            </a:r>
            <a:r>
              <a:rPr lang="cs-CZ" sz="1800" dirty="0"/>
              <a:t>intervaly RPV pro karotido-femorální index. Na Y ose se nacházejí hodnoty rychlosti pulzové vlny typické pro jednotlivé roky. Na X ose potom percentilového zastoupení. Pokud se naměřené hodnoty pohybují výše než je referenční hodnota 90. percentil v odpovídající věkové kategorii jde o určitý ukazatel na kardiovaskulární patologii. V tabulce pod grafem jsou hodnoty rychlosti pulzové vlny.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26560" t="19882" r="28865" b="22057"/>
          <a:stretch/>
        </p:blipFill>
        <p:spPr>
          <a:xfrm>
            <a:off x="3640743" y="1828800"/>
            <a:ext cx="4666189" cy="341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61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měření pulzové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Přímé </a:t>
            </a:r>
          </a:p>
          <a:p>
            <a:pPr marL="749808" lvl="1" indent="-457200"/>
            <a:r>
              <a:rPr lang="cs-CZ" dirty="0" smtClean="0"/>
              <a:t>Katetrizace  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Nepřímé</a:t>
            </a:r>
          </a:p>
          <a:p>
            <a:pPr marL="749808" lvl="1" indent="-457200">
              <a:buFont typeface="+mj-lt"/>
              <a:buAutoNum type="arabicPeriod"/>
            </a:pPr>
            <a:r>
              <a:rPr lang="cs-CZ" dirty="0" smtClean="0"/>
              <a:t>Ultrazvuk</a:t>
            </a:r>
          </a:p>
          <a:p>
            <a:pPr marL="749808" lvl="1" indent="-457200">
              <a:buFont typeface="+mj-lt"/>
              <a:buAutoNum type="arabicPeriod"/>
            </a:pPr>
            <a:r>
              <a:rPr lang="cs-CZ" dirty="0" err="1" smtClean="0"/>
              <a:t>Sfygmografie</a:t>
            </a:r>
            <a:endParaRPr lang="cs-CZ" dirty="0" smtClean="0"/>
          </a:p>
          <a:p>
            <a:pPr marL="749808" lvl="1" indent="-457200">
              <a:buFont typeface="+mj-lt"/>
              <a:buAutoNum type="arabicPeriod"/>
            </a:pPr>
            <a:r>
              <a:rPr lang="cs-CZ" dirty="0" err="1" smtClean="0"/>
              <a:t>Bioimpedance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20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</TotalTime>
  <Words>781</Words>
  <Application>Microsoft Office PowerPoint</Application>
  <PresentationFormat>Širokoúhlá obrazovka</PresentationFormat>
  <Paragraphs>73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Retrospektiva</vt:lpstr>
      <vt:lpstr>Rychlost pulzové vlny (XII)</vt:lpstr>
      <vt:lpstr>Definice pulzové vlny</vt:lpstr>
      <vt:lpstr>Křivka pulzové vlny</vt:lpstr>
      <vt:lpstr>Rychlost pulzové vlny</vt:lpstr>
      <vt:lpstr>Faktory ovlivňující rychlost pulzové vlny</vt:lpstr>
      <vt:lpstr>Změna pulzové vlny vlivem věku</vt:lpstr>
      <vt:lpstr>Změna pulzové vlny vlivem věku II</vt:lpstr>
      <vt:lpstr>Hodnoty pulzové vlny</vt:lpstr>
      <vt:lpstr>Metody měření pulzové vlny</vt:lpstr>
      <vt:lpstr>Sfygmografické měření pulzové vlny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Rychlost pulzové vlny (XII)</dc:title>
  <dc:creator>Jana hruskova</dc:creator>
  <cp:lastModifiedBy>Jana hruskova</cp:lastModifiedBy>
  <cp:revision>14</cp:revision>
  <dcterms:created xsi:type="dcterms:W3CDTF">2015-11-22T21:57:29Z</dcterms:created>
  <dcterms:modified xsi:type="dcterms:W3CDTF">2015-11-23T19:28:52Z</dcterms:modified>
</cp:coreProperties>
</file>