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316" r:id="rId5"/>
    <p:sldId id="347" r:id="rId6"/>
    <p:sldId id="259" r:id="rId7"/>
    <p:sldId id="260" r:id="rId8"/>
    <p:sldId id="261" r:id="rId9"/>
    <p:sldId id="262" r:id="rId10"/>
    <p:sldId id="263" r:id="rId11"/>
    <p:sldId id="322" r:id="rId12"/>
    <p:sldId id="264" r:id="rId13"/>
    <p:sldId id="333" r:id="rId14"/>
    <p:sldId id="281" r:id="rId15"/>
    <p:sldId id="351" r:id="rId16"/>
    <p:sldId id="265" r:id="rId17"/>
    <p:sldId id="286" r:id="rId18"/>
    <p:sldId id="266" r:id="rId19"/>
    <p:sldId id="267" r:id="rId20"/>
    <p:sldId id="279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82" r:id="rId32"/>
    <p:sldId id="283" r:id="rId33"/>
    <p:sldId id="284" r:id="rId34"/>
    <p:sldId id="285" r:id="rId35"/>
    <p:sldId id="291" r:id="rId36"/>
    <p:sldId id="292" r:id="rId37"/>
    <p:sldId id="293" r:id="rId38"/>
    <p:sldId id="294" r:id="rId39"/>
    <p:sldId id="295" r:id="rId40"/>
    <p:sldId id="309" r:id="rId41"/>
    <p:sldId id="311" r:id="rId42"/>
  </p:sldIdLst>
  <p:sldSz cx="12192000" cy="6858000"/>
  <p:notesSz cx="6858000" cy="9144000"/>
  <p:custDataLst>
    <p:tags r:id="rId44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7" autoAdjust="0"/>
  </p:normalViewPr>
  <p:slideViewPr>
    <p:cSldViewPr snapToGrid="0">
      <p:cViewPr varScale="1">
        <p:scale>
          <a:sx n="123" d="100"/>
          <a:sy n="123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25EA4B-2E3E-4FFB-9AB9-290DCAE7D0E3}" type="doc">
      <dgm:prSet loTypeId="urn:microsoft.com/office/officeart/2005/8/layout/hProcess1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29028FAA-59AD-49D3-AF1E-E47848704D59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cs-CZ" sz="1600" b="1"/>
            <a:t>řád:</a:t>
          </a:r>
          <a:r>
            <a:rPr lang="cs-CZ" sz="1600" i="1"/>
            <a:t> Primates </a:t>
          </a:r>
          <a:r>
            <a:rPr lang="cs-CZ" sz="1600"/>
            <a:t>(primáti)</a:t>
          </a:r>
          <a:endParaRPr lang="cs-CZ" sz="1600" dirty="0"/>
        </a:p>
      </dgm:t>
    </dgm:pt>
    <dgm:pt modelId="{A83284D3-7FE4-4DE5-BC47-8C6868B4951C}" type="parTrans" cxnId="{A380A269-3B74-4223-91B4-D5BD4A04317D}">
      <dgm:prSet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1C06BD27-4D38-46CC-A410-FF0BB5DBD2A6}" type="sibTrans" cxnId="{A380A269-3B74-4223-91B4-D5BD4A04317D}">
      <dgm:prSet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B1E848A0-DC05-4915-8452-CF114BDAD5FF}">
      <dgm:prSet phldrT="[Text]"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cs-CZ" sz="1600" b="1"/>
            <a:t>podřád:</a:t>
          </a:r>
          <a:r>
            <a:rPr lang="cs-CZ" sz="1600" i="1"/>
            <a:t> Anthropoidea</a:t>
          </a:r>
          <a:r>
            <a:rPr lang="cs-CZ" sz="1600"/>
            <a:t> (vyšší primáti)</a:t>
          </a:r>
          <a:endParaRPr lang="cs-CZ" sz="1600" dirty="0"/>
        </a:p>
      </dgm:t>
    </dgm:pt>
    <dgm:pt modelId="{5CC05801-1FC4-4601-AE40-B1F62051F991}" type="parTrans" cxnId="{A688CFC6-3310-43D0-8825-B1E7F75FB054}">
      <dgm:prSet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D52534F5-A028-4450-99F9-A59AFCC1CDD9}" type="sibTrans" cxnId="{A688CFC6-3310-43D0-8825-B1E7F75FB054}">
      <dgm:prSet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F6FE7D6A-994B-4231-8837-AFAA42D5F0DC}">
      <dgm:prSet phldrT="[Text]"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cs-CZ" sz="1600" b="1"/>
            <a:t>nadčeleď:</a:t>
          </a:r>
          <a:r>
            <a:rPr lang="cs-CZ" sz="1600" i="1"/>
            <a:t> Hominoidea</a:t>
          </a:r>
          <a:r>
            <a:rPr lang="cs-CZ" sz="1600"/>
            <a:t> (hominoidi)</a:t>
          </a:r>
          <a:endParaRPr lang="cs-CZ" sz="1600" dirty="0"/>
        </a:p>
      </dgm:t>
    </dgm:pt>
    <dgm:pt modelId="{86C73581-34BF-45CD-A4ED-3211C88DB2C1}" type="parTrans" cxnId="{E038A7F5-D18A-485F-A228-CB24D772E980}">
      <dgm:prSet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E9EBB7CE-E9FA-4F8C-9540-323DDC436DBD}" type="sibTrans" cxnId="{E038A7F5-D18A-485F-A228-CB24D772E980}">
      <dgm:prSet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F312D812-8580-428F-AE59-1F7369A6FFBE}">
      <dgm:prSet phldrT="[Text]"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cs-CZ" sz="1600" b="1"/>
            <a:t>čeleď: </a:t>
          </a:r>
          <a:r>
            <a:rPr lang="cs-CZ" sz="1600" i="1"/>
            <a:t>Hominidea </a:t>
          </a:r>
          <a:r>
            <a:rPr lang="cs-CZ" sz="1600"/>
            <a:t>(hominidi)</a:t>
          </a:r>
          <a:endParaRPr lang="cs-CZ" sz="1600" dirty="0"/>
        </a:p>
      </dgm:t>
    </dgm:pt>
    <dgm:pt modelId="{56863F44-C461-4235-9FC9-DC29F30C4660}" type="parTrans" cxnId="{D0B6DBD3-F3ED-4014-B8F4-67EE679CE5B1}">
      <dgm:prSet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C3410224-153B-4DF8-864C-6AD749413ADC}" type="sibTrans" cxnId="{D0B6DBD3-F3ED-4014-B8F4-67EE679CE5B1}">
      <dgm:prSet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328AD6C3-2D63-4F1B-AFC9-BF1F5EB33B07}">
      <dgm:prSet phldrT="[Text]"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cs-CZ" sz="1600" b="1"/>
            <a:t>rod:</a:t>
          </a:r>
          <a:r>
            <a:rPr lang="cs-CZ" sz="1600" i="1"/>
            <a:t> Homo</a:t>
          </a:r>
          <a:endParaRPr lang="cs-CZ" sz="1600" dirty="0"/>
        </a:p>
      </dgm:t>
    </dgm:pt>
    <dgm:pt modelId="{C545EE7B-98BD-4815-87E9-06119F3C6914}" type="parTrans" cxnId="{7EAB2C4A-4EBC-4AAC-9A5C-403C7A4F077B}">
      <dgm:prSet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A4524CA1-B9D8-45F5-8973-5E916BF5FC74}" type="sibTrans" cxnId="{7EAB2C4A-4EBC-4AAC-9A5C-403C7A4F077B}">
      <dgm:prSet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23FC9B73-8E07-4D7B-8F5B-907DEDCA89C3}">
      <dgm:prSet phldrT="[Text]"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cs-CZ" sz="1600" b="1"/>
            <a:t>druh:</a:t>
          </a:r>
          <a:r>
            <a:rPr lang="cs-CZ" sz="1600" i="1"/>
            <a:t> Homo sapiens sapiens</a:t>
          </a:r>
          <a:endParaRPr lang="cs-CZ" sz="1600" dirty="0"/>
        </a:p>
      </dgm:t>
    </dgm:pt>
    <dgm:pt modelId="{D603498A-5BD8-47A5-B4CD-FAEC40E1EACA}" type="parTrans" cxnId="{14C768FC-2B05-476C-B6F4-3D0EC7872760}">
      <dgm:prSet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98AEDA5A-81EA-4AEE-A772-C4519C567101}" type="sibTrans" cxnId="{14C768FC-2B05-476C-B6F4-3D0EC7872760}">
      <dgm:prSet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48E86FC6-2AA4-4D97-97EC-7FAEA472F23A}" type="pres">
      <dgm:prSet presAssocID="{DB25EA4B-2E3E-4FFB-9AB9-290DCAE7D0E3}" presName="Name0" presStyleCnt="0">
        <dgm:presLayoutVars>
          <dgm:dir/>
          <dgm:resizeHandles val="exact"/>
        </dgm:presLayoutVars>
      </dgm:prSet>
      <dgm:spPr/>
    </dgm:pt>
    <dgm:pt modelId="{B75F4F4F-EE0C-4C42-A576-162294D25C0E}" type="pres">
      <dgm:prSet presAssocID="{DB25EA4B-2E3E-4FFB-9AB9-290DCAE7D0E3}" presName="arrow" presStyleLbl="bgShp" presStyleIdx="0" presStyleCnt="1"/>
      <dgm:spPr/>
    </dgm:pt>
    <dgm:pt modelId="{BA19FBFE-50F3-487D-B4D5-CFBEC9A6CF0C}" type="pres">
      <dgm:prSet presAssocID="{DB25EA4B-2E3E-4FFB-9AB9-290DCAE7D0E3}" presName="points" presStyleCnt="0"/>
      <dgm:spPr/>
    </dgm:pt>
    <dgm:pt modelId="{42C0614C-4FAA-4851-AA67-5D6410A63C31}" type="pres">
      <dgm:prSet presAssocID="{29028FAA-59AD-49D3-AF1E-E47848704D59}" presName="compositeA" presStyleCnt="0"/>
      <dgm:spPr/>
    </dgm:pt>
    <dgm:pt modelId="{CA68B281-86B1-45E2-A17B-2A853394D1E8}" type="pres">
      <dgm:prSet presAssocID="{29028FAA-59AD-49D3-AF1E-E47848704D59}" presName="textA" presStyleLbl="revTx" presStyleIdx="0" presStyleCnt="6">
        <dgm:presLayoutVars>
          <dgm:bulletEnabled val="1"/>
        </dgm:presLayoutVars>
      </dgm:prSet>
      <dgm:spPr/>
    </dgm:pt>
    <dgm:pt modelId="{4D374822-D813-446A-A3D2-5DD1A012E45D}" type="pres">
      <dgm:prSet presAssocID="{29028FAA-59AD-49D3-AF1E-E47848704D59}" presName="circleA" presStyleLbl="node1" presStyleIdx="0" presStyleCnt="6"/>
      <dgm:spPr/>
    </dgm:pt>
    <dgm:pt modelId="{6141ABA2-698D-41DB-AC9F-3768AF320C44}" type="pres">
      <dgm:prSet presAssocID="{29028FAA-59AD-49D3-AF1E-E47848704D59}" presName="spaceA" presStyleCnt="0"/>
      <dgm:spPr/>
    </dgm:pt>
    <dgm:pt modelId="{24750B51-143D-427E-A8B4-787B8C053AA4}" type="pres">
      <dgm:prSet presAssocID="{1C06BD27-4D38-46CC-A410-FF0BB5DBD2A6}" presName="space" presStyleCnt="0"/>
      <dgm:spPr/>
    </dgm:pt>
    <dgm:pt modelId="{5DDCDABF-C19F-4C28-B906-16ECD16D488A}" type="pres">
      <dgm:prSet presAssocID="{B1E848A0-DC05-4915-8452-CF114BDAD5FF}" presName="compositeB" presStyleCnt="0"/>
      <dgm:spPr/>
    </dgm:pt>
    <dgm:pt modelId="{CDE21E50-76EA-474D-9409-FD44A2717397}" type="pres">
      <dgm:prSet presAssocID="{B1E848A0-DC05-4915-8452-CF114BDAD5FF}" presName="textB" presStyleLbl="revTx" presStyleIdx="1" presStyleCnt="6">
        <dgm:presLayoutVars>
          <dgm:bulletEnabled val="1"/>
        </dgm:presLayoutVars>
      </dgm:prSet>
      <dgm:spPr/>
    </dgm:pt>
    <dgm:pt modelId="{8F525175-BDF0-41A3-98A6-70C86665BBD8}" type="pres">
      <dgm:prSet presAssocID="{B1E848A0-DC05-4915-8452-CF114BDAD5FF}" presName="circleB" presStyleLbl="node1" presStyleIdx="1" presStyleCnt="6"/>
      <dgm:spPr/>
    </dgm:pt>
    <dgm:pt modelId="{F546C2FA-A96B-4756-8FA5-4AB9931237C1}" type="pres">
      <dgm:prSet presAssocID="{B1E848A0-DC05-4915-8452-CF114BDAD5FF}" presName="spaceB" presStyleCnt="0"/>
      <dgm:spPr/>
    </dgm:pt>
    <dgm:pt modelId="{21A1604E-3F0B-429F-A201-79522C4CFC39}" type="pres">
      <dgm:prSet presAssocID="{D52534F5-A028-4450-99F9-A59AFCC1CDD9}" presName="space" presStyleCnt="0"/>
      <dgm:spPr/>
    </dgm:pt>
    <dgm:pt modelId="{BC0E73E0-1BC9-4CD9-975C-FEE5F5C617DE}" type="pres">
      <dgm:prSet presAssocID="{F6FE7D6A-994B-4231-8837-AFAA42D5F0DC}" presName="compositeA" presStyleCnt="0"/>
      <dgm:spPr/>
    </dgm:pt>
    <dgm:pt modelId="{2FD5C271-941B-4B52-98FE-15D6F46F848E}" type="pres">
      <dgm:prSet presAssocID="{F6FE7D6A-994B-4231-8837-AFAA42D5F0DC}" presName="textA" presStyleLbl="revTx" presStyleIdx="2" presStyleCnt="6">
        <dgm:presLayoutVars>
          <dgm:bulletEnabled val="1"/>
        </dgm:presLayoutVars>
      </dgm:prSet>
      <dgm:spPr/>
    </dgm:pt>
    <dgm:pt modelId="{EFAF4A4A-7205-4FDC-AFFD-76AA11424E90}" type="pres">
      <dgm:prSet presAssocID="{F6FE7D6A-994B-4231-8837-AFAA42D5F0DC}" presName="circleA" presStyleLbl="node1" presStyleIdx="2" presStyleCnt="6"/>
      <dgm:spPr/>
    </dgm:pt>
    <dgm:pt modelId="{9AED5157-C49E-4A22-9E4E-535858A46E3B}" type="pres">
      <dgm:prSet presAssocID="{F6FE7D6A-994B-4231-8837-AFAA42D5F0DC}" presName="spaceA" presStyleCnt="0"/>
      <dgm:spPr/>
    </dgm:pt>
    <dgm:pt modelId="{AC4FA5CF-7863-4AA8-B2A7-6B573A2D98F3}" type="pres">
      <dgm:prSet presAssocID="{E9EBB7CE-E9FA-4F8C-9540-323DDC436DBD}" presName="space" presStyleCnt="0"/>
      <dgm:spPr/>
    </dgm:pt>
    <dgm:pt modelId="{05DB886B-7E5C-4B69-AE9B-F250953DBB7D}" type="pres">
      <dgm:prSet presAssocID="{F312D812-8580-428F-AE59-1F7369A6FFBE}" presName="compositeB" presStyleCnt="0"/>
      <dgm:spPr/>
    </dgm:pt>
    <dgm:pt modelId="{36D90814-542F-4F0B-A2D4-1DF193CFF38D}" type="pres">
      <dgm:prSet presAssocID="{F312D812-8580-428F-AE59-1F7369A6FFBE}" presName="textB" presStyleLbl="revTx" presStyleIdx="3" presStyleCnt="6">
        <dgm:presLayoutVars>
          <dgm:bulletEnabled val="1"/>
        </dgm:presLayoutVars>
      </dgm:prSet>
      <dgm:spPr/>
    </dgm:pt>
    <dgm:pt modelId="{E5A3DF8D-3025-4945-BA51-35C5A3DC8763}" type="pres">
      <dgm:prSet presAssocID="{F312D812-8580-428F-AE59-1F7369A6FFBE}" presName="circleB" presStyleLbl="node1" presStyleIdx="3" presStyleCnt="6"/>
      <dgm:spPr/>
    </dgm:pt>
    <dgm:pt modelId="{5C296AD8-1773-4D84-8D4F-E38CBC5C2A55}" type="pres">
      <dgm:prSet presAssocID="{F312D812-8580-428F-AE59-1F7369A6FFBE}" presName="spaceB" presStyleCnt="0"/>
      <dgm:spPr/>
    </dgm:pt>
    <dgm:pt modelId="{8740F73A-D565-4E2D-8C5A-01A6330836DC}" type="pres">
      <dgm:prSet presAssocID="{C3410224-153B-4DF8-864C-6AD749413ADC}" presName="space" presStyleCnt="0"/>
      <dgm:spPr/>
    </dgm:pt>
    <dgm:pt modelId="{247C3DCE-559C-4BD6-8E6C-3A52E557F93B}" type="pres">
      <dgm:prSet presAssocID="{328AD6C3-2D63-4F1B-AFC9-BF1F5EB33B07}" presName="compositeA" presStyleCnt="0"/>
      <dgm:spPr/>
    </dgm:pt>
    <dgm:pt modelId="{875BF980-18A6-448E-88AB-1E2D88E005BA}" type="pres">
      <dgm:prSet presAssocID="{328AD6C3-2D63-4F1B-AFC9-BF1F5EB33B07}" presName="textA" presStyleLbl="revTx" presStyleIdx="4" presStyleCnt="6">
        <dgm:presLayoutVars>
          <dgm:bulletEnabled val="1"/>
        </dgm:presLayoutVars>
      </dgm:prSet>
      <dgm:spPr/>
    </dgm:pt>
    <dgm:pt modelId="{5A10E031-D139-42BE-8847-2E9A08CAB23A}" type="pres">
      <dgm:prSet presAssocID="{328AD6C3-2D63-4F1B-AFC9-BF1F5EB33B07}" presName="circleA" presStyleLbl="node1" presStyleIdx="4" presStyleCnt="6"/>
      <dgm:spPr/>
    </dgm:pt>
    <dgm:pt modelId="{BC39808D-CE04-4E92-8E3F-9F9F284D3156}" type="pres">
      <dgm:prSet presAssocID="{328AD6C3-2D63-4F1B-AFC9-BF1F5EB33B07}" presName="spaceA" presStyleCnt="0"/>
      <dgm:spPr/>
    </dgm:pt>
    <dgm:pt modelId="{7FDA3142-65CD-407A-A5DD-66BBBF30FE42}" type="pres">
      <dgm:prSet presAssocID="{A4524CA1-B9D8-45F5-8973-5E916BF5FC74}" presName="space" presStyleCnt="0"/>
      <dgm:spPr/>
    </dgm:pt>
    <dgm:pt modelId="{96F69B85-2CF5-4DFB-9D73-CEE328032B4F}" type="pres">
      <dgm:prSet presAssocID="{23FC9B73-8E07-4D7B-8F5B-907DEDCA89C3}" presName="compositeB" presStyleCnt="0"/>
      <dgm:spPr/>
    </dgm:pt>
    <dgm:pt modelId="{442A7018-529F-46E2-A868-C99C7D68CB57}" type="pres">
      <dgm:prSet presAssocID="{23FC9B73-8E07-4D7B-8F5B-907DEDCA89C3}" presName="textB" presStyleLbl="revTx" presStyleIdx="5" presStyleCnt="6">
        <dgm:presLayoutVars>
          <dgm:bulletEnabled val="1"/>
        </dgm:presLayoutVars>
      </dgm:prSet>
      <dgm:spPr/>
    </dgm:pt>
    <dgm:pt modelId="{A942D8B7-7484-49BA-B08F-7CB18CD801EA}" type="pres">
      <dgm:prSet presAssocID="{23FC9B73-8E07-4D7B-8F5B-907DEDCA89C3}" presName="circleB" presStyleLbl="node1" presStyleIdx="5" presStyleCnt="6"/>
      <dgm:spPr/>
    </dgm:pt>
    <dgm:pt modelId="{2DEF813C-E3B4-4532-AC9B-0E40FEE40DCA}" type="pres">
      <dgm:prSet presAssocID="{23FC9B73-8E07-4D7B-8F5B-907DEDCA89C3}" presName="spaceB" presStyleCnt="0"/>
      <dgm:spPr/>
    </dgm:pt>
  </dgm:ptLst>
  <dgm:cxnLst>
    <dgm:cxn modelId="{F2BDA428-4F29-4E77-A35E-316C85EF7899}" type="presOf" srcId="{DB25EA4B-2E3E-4FFB-9AB9-290DCAE7D0E3}" destId="{48E86FC6-2AA4-4D97-97EC-7FAEA472F23A}" srcOrd="0" destOrd="0" presId="urn:microsoft.com/office/officeart/2005/8/layout/hProcess11"/>
    <dgm:cxn modelId="{8C312249-83D0-4516-A099-DC7C75F957CC}" type="presOf" srcId="{328AD6C3-2D63-4F1B-AFC9-BF1F5EB33B07}" destId="{875BF980-18A6-448E-88AB-1E2D88E005BA}" srcOrd="0" destOrd="0" presId="urn:microsoft.com/office/officeart/2005/8/layout/hProcess11"/>
    <dgm:cxn modelId="{A380A269-3B74-4223-91B4-D5BD4A04317D}" srcId="{DB25EA4B-2E3E-4FFB-9AB9-290DCAE7D0E3}" destId="{29028FAA-59AD-49D3-AF1E-E47848704D59}" srcOrd="0" destOrd="0" parTransId="{A83284D3-7FE4-4DE5-BC47-8C6868B4951C}" sibTransId="{1C06BD27-4D38-46CC-A410-FF0BB5DBD2A6}"/>
    <dgm:cxn modelId="{7EAB2C4A-4EBC-4AAC-9A5C-403C7A4F077B}" srcId="{DB25EA4B-2E3E-4FFB-9AB9-290DCAE7D0E3}" destId="{328AD6C3-2D63-4F1B-AFC9-BF1F5EB33B07}" srcOrd="4" destOrd="0" parTransId="{C545EE7B-98BD-4815-87E9-06119F3C6914}" sibTransId="{A4524CA1-B9D8-45F5-8973-5E916BF5FC74}"/>
    <dgm:cxn modelId="{E56A416A-1C80-46CA-8BD8-753B1BE0BD3D}" type="presOf" srcId="{23FC9B73-8E07-4D7B-8F5B-907DEDCA89C3}" destId="{442A7018-529F-46E2-A868-C99C7D68CB57}" srcOrd="0" destOrd="0" presId="urn:microsoft.com/office/officeart/2005/8/layout/hProcess11"/>
    <dgm:cxn modelId="{6B8EB689-986E-4FA9-8F08-9FCC5F155641}" type="presOf" srcId="{F312D812-8580-428F-AE59-1F7369A6FFBE}" destId="{36D90814-542F-4F0B-A2D4-1DF193CFF38D}" srcOrd="0" destOrd="0" presId="urn:microsoft.com/office/officeart/2005/8/layout/hProcess11"/>
    <dgm:cxn modelId="{2F285697-609E-47D2-AC76-48A9E5443BF2}" type="presOf" srcId="{B1E848A0-DC05-4915-8452-CF114BDAD5FF}" destId="{CDE21E50-76EA-474D-9409-FD44A2717397}" srcOrd="0" destOrd="0" presId="urn:microsoft.com/office/officeart/2005/8/layout/hProcess11"/>
    <dgm:cxn modelId="{75B07AB1-A3A2-4BC2-9F24-6D14A35087C6}" type="presOf" srcId="{F6FE7D6A-994B-4231-8837-AFAA42D5F0DC}" destId="{2FD5C271-941B-4B52-98FE-15D6F46F848E}" srcOrd="0" destOrd="0" presId="urn:microsoft.com/office/officeart/2005/8/layout/hProcess11"/>
    <dgm:cxn modelId="{92987CB8-ED56-4EA2-96F2-4C59EC116208}" type="presOf" srcId="{29028FAA-59AD-49D3-AF1E-E47848704D59}" destId="{CA68B281-86B1-45E2-A17B-2A853394D1E8}" srcOrd="0" destOrd="0" presId="urn:microsoft.com/office/officeart/2005/8/layout/hProcess11"/>
    <dgm:cxn modelId="{A688CFC6-3310-43D0-8825-B1E7F75FB054}" srcId="{DB25EA4B-2E3E-4FFB-9AB9-290DCAE7D0E3}" destId="{B1E848A0-DC05-4915-8452-CF114BDAD5FF}" srcOrd="1" destOrd="0" parTransId="{5CC05801-1FC4-4601-AE40-B1F62051F991}" sibTransId="{D52534F5-A028-4450-99F9-A59AFCC1CDD9}"/>
    <dgm:cxn modelId="{D0B6DBD3-F3ED-4014-B8F4-67EE679CE5B1}" srcId="{DB25EA4B-2E3E-4FFB-9AB9-290DCAE7D0E3}" destId="{F312D812-8580-428F-AE59-1F7369A6FFBE}" srcOrd="3" destOrd="0" parTransId="{56863F44-C461-4235-9FC9-DC29F30C4660}" sibTransId="{C3410224-153B-4DF8-864C-6AD749413ADC}"/>
    <dgm:cxn modelId="{E038A7F5-D18A-485F-A228-CB24D772E980}" srcId="{DB25EA4B-2E3E-4FFB-9AB9-290DCAE7D0E3}" destId="{F6FE7D6A-994B-4231-8837-AFAA42D5F0DC}" srcOrd="2" destOrd="0" parTransId="{86C73581-34BF-45CD-A4ED-3211C88DB2C1}" sibTransId="{E9EBB7CE-E9FA-4F8C-9540-323DDC436DBD}"/>
    <dgm:cxn modelId="{14C768FC-2B05-476C-B6F4-3D0EC7872760}" srcId="{DB25EA4B-2E3E-4FFB-9AB9-290DCAE7D0E3}" destId="{23FC9B73-8E07-4D7B-8F5B-907DEDCA89C3}" srcOrd="5" destOrd="0" parTransId="{D603498A-5BD8-47A5-B4CD-FAEC40E1EACA}" sibTransId="{98AEDA5A-81EA-4AEE-A772-C4519C567101}"/>
    <dgm:cxn modelId="{F7006A44-B2A3-458C-AB49-EA63125CAF40}" type="presParOf" srcId="{48E86FC6-2AA4-4D97-97EC-7FAEA472F23A}" destId="{B75F4F4F-EE0C-4C42-A576-162294D25C0E}" srcOrd="0" destOrd="0" presId="urn:microsoft.com/office/officeart/2005/8/layout/hProcess11"/>
    <dgm:cxn modelId="{65E5BBEB-E5AB-41B3-B974-01993B7A2446}" type="presParOf" srcId="{48E86FC6-2AA4-4D97-97EC-7FAEA472F23A}" destId="{BA19FBFE-50F3-487D-B4D5-CFBEC9A6CF0C}" srcOrd="1" destOrd="0" presId="urn:microsoft.com/office/officeart/2005/8/layout/hProcess11"/>
    <dgm:cxn modelId="{699C20F5-9F5F-400D-B5F0-F91408C76F57}" type="presParOf" srcId="{BA19FBFE-50F3-487D-B4D5-CFBEC9A6CF0C}" destId="{42C0614C-4FAA-4851-AA67-5D6410A63C31}" srcOrd="0" destOrd="0" presId="urn:microsoft.com/office/officeart/2005/8/layout/hProcess11"/>
    <dgm:cxn modelId="{E639424D-E8BC-4741-B17D-04542BD991C5}" type="presParOf" srcId="{42C0614C-4FAA-4851-AA67-5D6410A63C31}" destId="{CA68B281-86B1-45E2-A17B-2A853394D1E8}" srcOrd="0" destOrd="0" presId="urn:microsoft.com/office/officeart/2005/8/layout/hProcess11"/>
    <dgm:cxn modelId="{A7984556-9F28-463E-AB6C-26CDC2701229}" type="presParOf" srcId="{42C0614C-4FAA-4851-AA67-5D6410A63C31}" destId="{4D374822-D813-446A-A3D2-5DD1A012E45D}" srcOrd="1" destOrd="0" presId="urn:microsoft.com/office/officeart/2005/8/layout/hProcess11"/>
    <dgm:cxn modelId="{A75DAD03-C581-4361-9923-498F7B7AA623}" type="presParOf" srcId="{42C0614C-4FAA-4851-AA67-5D6410A63C31}" destId="{6141ABA2-698D-41DB-AC9F-3768AF320C44}" srcOrd="2" destOrd="0" presId="urn:microsoft.com/office/officeart/2005/8/layout/hProcess11"/>
    <dgm:cxn modelId="{9D683DD5-1F41-40DA-84F7-CBA63D001B2C}" type="presParOf" srcId="{BA19FBFE-50F3-487D-B4D5-CFBEC9A6CF0C}" destId="{24750B51-143D-427E-A8B4-787B8C053AA4}" srcOrd="1" destOrd="0" presId="urn:microsoft.com/office/officeart/2005/8/layout/hProcess11"/>
    <dgm:cxn modelId="{6F871099-049E-4EB7-B877-D1FFE7F5A779}" type="presParOf" srcId="{BA19FBFE-50F3-487D-B4D5-CFBEC9A6CF0C}" destId="{5DDCDABF-C19F-4C28-B906-16ECD16D488A}" srcOrd="2" destOrd="0" presId="urn:microsoft.com/office/officeart/2005/8/layout/hProcess11"/>
    <dgm:cxn modelId="{D30C2025-47E8-4D23-B904-CFBEACD23452}" type="presParOf" srcId="{5DDCDABF-C19F-4C28-B906-16ECD16D488A}" destId="{CDE21E50-76EA-474D-9409-FD44A2717397}" srcOrd="0" destOrd="0" presId="urn:microsoft.com/office/officeart/2005/8/layout/hProcess11"/>
    <dgm:cxn modelId="{F0F02058-4C45-4C62-B73A-7C57A0A44CF3}" type="presParOf" srcId="{5DDCDABF-C19F-4C28-B906-16ECD16D488A}" destId="{8F525175-BDF0-41A3-98A6-70C86665BBD8}" srcOrd="1" destOrd="0" presId="urn:microsoft.com/office/officeart/2005/8/layout/hProcess11"/>
    <dgm:cxn modelId="{06DE45D6-9ABB-435A-8F81-D027215BDB5E}" type="presParOf" srcId="{5DDCDABF-C19F-4C28-B906-16ECD16D488A}" destId="{F546C2FA-A96B-4756-8FA5-4AB9931237C1}" srcOrd="2" destOrd="0" presId="urn:microsoft.com/office/officeart/2005/8/layout/hProcess11"/>
    <dgm:cxn modelId="{059E98DA-7C86-474E-B7BF-01458FBDC515}" type="presParOf" srcId="{BA19FBFE-50F3-487D-B4D5-CFBEC9A6CF0C}" destId="{21A1604E-3F0B-429F-A201-79522C4CFC39}" srcOrd="3" destOrd="0" presId="urn:microsoft.com/office/officeart/2005/8/layout/hProcess11"/>
    <dgm:cxn modelId="{9B09FC7D-7116-4F63-ABAB-37D9218CDA9C}" type="presParOf" srcId="{BA19FBFE-50F3-487D-B4D5-CFBEC9A6CF0C}" destId="{BC0E73E0-1BC9-4CD9-975C-FEE5F5C617DE}" srcOrd="4" destOrd="0" presId="urn:microsoft.com/office/officeart/2005/8/layout/hProcess11"/>
    <dgm:cxn modelId="{47A02637-22D8-42C9-B47D-6B4E08587AA9}" type="presParOf" srcId="{BC0E73E0-1BC9-4CD9-975C-FEE5F5C617DE}" destId="{2FD5C271-941B-4B52-98FE-15D6F46F848E}" srcOrd="0" destOrd="0" presId="urn:microsoft.com/office/officeart/2005/8/layout/hProcess11"/>
    <dgm:cxn modelId="{A3288969-528A-4674-BDC7-11F555200842}" type="presParOf" srcId="{BC0E73E0-1BC9-4CD9-975C-FEE5F5C617DE}" destId="{EFAF4A4A-7205-4FDC-AFFD-76AA11424E90}" srcOrd="1" destOrd="0" presId="urn:microsoft.com/office/officeart/2005/8/layout/hProcess11"/>
    <dgm:cxn modelId="{A7AAF80B-8DFD-4EFE-B63E-A86AB6646272}" type="presParOf" srcId="{BC0E73E0-1BC9-4CD9-975C-FEE5F5C617DE}" destId="{9AED5157-C49E-4A22-9E4E-535858A46E3B}" srcOrd="2" destOrd="0" presId="urn:microsoft.com/office/officeart/2005/8/layout/hProcess11"/>
    <dgm:cxn modelId="{1669EE68-341D-406D-B5EE-4FB9B5B7ED73}" type="presParOf" srcId="{BA19FBFE-50F3-487D-B4D5-CFBEC9A6CF0C}" destId="{AC4FA5CF-7863-4AA8-B2A7-6B573A2D98F3}" srcOrd="5" destOrd="0" presId="urn:microsoft.com/office/officeart/2005/8/layout/hProcess11"/>
    <dgm:cxn modelId="{16754B61-AC90-4BD9-9102-CD40744332C2}" type="presParOf" srcId="{BA19FBFE-50F3-487D-B4D5-CFBEC9A6CF0C}" destId="{05DB886B-7E5C-4B69-AE9B-F250953DBB7D}" srcOrd="6" destOrd="0" presId="urn:microsoft.com/office/officeart/2005/8/layout/hProcess11"/>
    <dgm:cxn modelId="{66E2CD68-45AF-480B-A136-84692F72C0AC}" type="presParOf" srcId="{05DB886B-7E5C-4B69-AE9B-F250953DBB7D}" destId="{36D90814-542F-4F0B-A2D4-1DF193CFF38D}" srcOrd="0" destOrd="0" presId="urn:microsoft.com/office/officeart/2005/8/layout/hProcess11"/>
    <dgm:cxn modelId="{A2022D5A-3722-4620-89BD-CBB9455F6119}" type="presParOf" srcId="{05DB886B-7E5C-4B69-AE9B-F250953DBB7D}" destId="{E5A3DF8D-3025-4945-BA51-35C5A3DC8763}" srcOrd="1" destOrd="0" presId="urn:microsoft.com/office/officeart/2005/8/layout/hProcess11"/>
    <dgm:cxn modelId="{F5C31FC3-477B-45A7-8F5D-92BD518CA49A}" type="presParOf" srcId="{05DB886B-7E5C-4B69-AE9B-F250953DBB7D}" destId="{5C296AD8-1773-4D84-8D4F-E38CBC5C2A55}" srcOrd="2" destOrd="0" presId="urn:microsoft.com/office/officeart/2005/8/layout/hProcess11"/>
    <dgm:cxn modelId="{0CD5A77B-A313-47D0-AF19-B77147218C84}" type="presParOf" srcId="{BA19FBFE-50F3-487D-B4D5-CFBEC9A6CF0C}" destId="{8740F73A-D565-4E2D-8C5A-01A6330836DC}" srcOrd="7" destOrd="0" presId="urn:microsoft.com/office/officeart/2005/8/layout/hProcess11"/>
    <dgm:cxn modelId="{8A478168-777B-4B65-B200-05EFEB81049B}" type="presParOf" srcId="{BA19FBFE-50F3-487D-B4D5-CFBEC9A6CF0C}" destId="{247C3DCE-559C-4BD6-8E6C-3A52E557F93B}" srcOrd="8" destOrd="0" presId="urn:microsoft.com/office/officeart/2005/8/layout/hProcess11"/>
    <dgm:cxn modelId="{9C4A0642-1517-42C9-8160-15FCC17732EB}" type="presParOf" srcId="{247C3DCE-559C-4BD6-8E6C-3A52E557F93B}" destId="{875BF980-18A6-448E-88AB-1E2D88E005BA}" srcOrd="0" destOrd="0" presId="urn:microsoft.com/office/officeart/2005/8/layout/hProcess11"/>
    <dgm:cxn modelId="{75A4BDB8-B70D-45F9-BBBE-00B21CBCD7C3}" type="presParOf" srcId="{247C3DCE-559C-4BD6-8E6C-3A52E557F93B}" destId="{5A10E031-D139-42BE-8847-2E9A08CAB23A}" srcOrd="1" destOrd="0" presId="urn:microsoft.com/office/officeart/2005/8/layout/hProcess11"/>
    <dgm:cxn modelId="{A4A51F32-1B65-41EC-8559-85FC9C2D4C69}" type="presParOf" srcId="{247C3DCE-559C-4BD6-8E6C-3A52E557F93B}" destId="{BC39808D-CE04-4E92-8E3F-9F9F284D3156}" srcOrd="2" destOrd="0" presId="urn:microsoft.com/office/officeart/2005/8/layout/hProcess11"/>
    <dgm:cxn modelId="{E13ACC58-7A60-4097-85BD-99DACD89C4F3}" type="presParOf" srcId="{BA19FBFE-50F3-487D-B4D5-CFBEC9A6CF0C}" destId="{7FDA3142-65CD-407A-A5DD-66BBBF30FE42}" srcOrd="9" destOrd="0" presId="urn:microsoft.com/office/officeart/2005/8/layout/hProcess11"/>
    <dgm:cxn modelId="{7B9AE588-F9E5-413A-9CB4-B449863CBCCE}" type="presParOf" srcId="{BA19FBFE-50F3-487D-B4D5-CFBEC9A6CF0C}" destId="{96F69B85-2CF5-4DFB-9D73-CEE328032B4F}" srcOrd="10" destOrd="0" presId="urn:microsoft.com/office/officeart/2005/8/layout/hProcess11"/>
    <dgm:cxn modelId="{FD61BC3B-5289-4B2F-85C2-743875FC7CBA}" type="presParOf" srcId="{96F69B85-2CF5-4DFB-9D73-CEE328032B4F}" destId="{442A7018-529F-46E2-A868-C99C7D68CB57}" srcOrd="0" destOrd="0" presId="urn:microsoft.com/office/officeart/2005/8/layout/hProcess11"/>
    <dgm:cxn modelId="{26F61317-ABAC-4DF3-A260-81B02CE86F60}" type="presParOf" srcId="{96F69B85-2CF5-4DFB-9D73-CEE328032B4F}" destId="{A942D8B7-7484-49BA-B08F-7CB18CD801EA}" srcOrd="1" destOrd="0" presId="urn:microsoft.com/office/officeart/2005/8/layout/hProcess11"/>
    <dgm:cxn modelId="{A277F0D8-AA61-48EE-871A-3087933AB3F4}" type="presParOf" srcId="{96F69B85-2CF5-4DFB-9D73-CEE328032B4F}" destId="{2DEF813C-E3B4-4532-AC9B-0E40FEE40DC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F4F4F-EE0C-4C42-A576-162294D25C0E}">
      <dsp:nvSpPr>
        <dsp:cNvPr id="0" name=""/>
        <dsp:cNvSpPr/>
      </dsp:nvSpPr>
      <dsp:spPr>
        <a:xfrm>
          <a:off x="0" y="947265"/>
          <a:ext cx="9910156" cy="1263020"/>
        </a:xfrm>
        <a:prstGeom prst="notched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A68B281-86B1-45E2-A17B-2A853394D1E8}">
      <dsp:nvSpPr>
        <dsp:cNvPr id="0" name=""/>
        <dsp:cNvSpPr/>
      </dsp:nvSpPr>
      <dsp:spPr>
        <a:xfrm>
          <a:off x="2449" y="0"/>
          <a:ext cx="1426278" cy="126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cs-CZ" sz="1600" b="1" kern="1200"/>
            <a:t>řád:</a:t>
          </a:r>
          <a:r>
            <a:rPr lang="cs-CZ" sz="1600" i="1" kern="1200"/>
            <a:t> Primates </a:t>
          </a:r>
          <a:r>
            <a:rPr lang="cs-CZ" sz="1600" kern="1200"/>
            <a:t>(primáti)</a:t>
          </a:r>
          <a:endParaRPr lang="cs-CZ" sz="1600" kern="1200" dirty="0"/>
        </a:p>
      </dsp:txBody>
      <dsp:txXfrm>
        <a:off x="2449" y="0"/>
        <a:ext cx="1426278" cy="1263020"/>
      </dsp:txXfrm>
    </dsp:sp>
    <dsp:sp modelId="{4D374822-D813-446A-A3D2-5DD1A012E45D}">
      <dsp:nvSpPr>
        <dsp:cNvPr id="0" name=""/>
        <dsp:cNvSpPr/>
      </dsp:nvSpPr>
      <dsp:spPr>
        <a:xfrm>
          <a:off x="557711" y="1420897"/>
          <a:ext cx="315755" cy="31575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E21E50-76EA-474D-9409-FD44A2717397}">
      <dsp:nvSpPr>
        <dsp:cNvPr id="0" name=""/>
        <dsp:cNvSpPr/>
      </dsp:nvSpPr>
      <dsp:spPr>
        <a:xfrm>
          <a:off x="1500042" y="1894530"/>
          <a:ext cx="1426278" cy="126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cs-CZ" sz="1600" b="1" kern="1200"/>
            <a:t>podřád:</a:t>
          </a:r>
          <a:r>
            <a:rPr lang="cs-CZ" sz="1600" i="1" kern="1200"/>
            <a:t> Anthropoidea</a:t>
          </a:r>
          <a:r>
            <a:rPr lang="cs-CZ" sz="1600" kern="1200"/>
            <a:t> (vyšší primáti)</a:t>
          </a:r>
          <a:endParaRPr lang="cs-CZ" sz="1600" kern="1200" dirty="0"/>
        </a:p>
      </dsp:txBody>
      <dsp:txXfrm>
        <a:off x="1500042" y="1894530"/>
        <a:ext cx="1426278" cy="1263020"/>
      </dsp:txXfrm>
    </dsp:sp>
    <dsp:sp modelId="{8F525175-BDF0-41A3-98A6-70C86665BBD8}">
      <dsp:nvSpPr>
        <dsp:cNvPr id="0" name=""/>
        <dsp:cNvSpPr/>
      </dsp:nvSpPr>
      <dsp:spPr>
        <a:xfrm>
          <a:off x="2055303" y="1420897"/>
          <a:ext cx="315755" cy="31575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D5C271-941B-4B52-98FE-15D6F46F848E}">
      <dsp:nvSpPr>
        <dsp:cNvPr id="0" name=""/>
        <dsp:cNvSpPr/>
      </dsp:nvSpPr>
      <dsp:spPr>
        <a:xfrm>
          <a:off x="2997634" y="0"/>
          <a:ext cx="1426278" cy="126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cs-CZ" sz="1600" b="1" kern="1200"/>
            <a:t>nadčeleď:</a:t>
          </a:r>
          <a:r>
            <a:rPr lang="cs-CZ" sz="1600" i="1" kern="1200"/>
            <a:t> Hominoidea</a:t>
          </a:r>
          <a:r>
            <a:rPr lang="cs-CZ" sz="1600" kern="1200"/>
            <a:t> (hominoidi)</a:t>
          </a:r>
          <a:endParaRPr lang="cs-CZ" sz="1600" kern="1200" dirty="0"/>
        </a:p>
      </dsp:txBody>
      <dsp:txXfrm>
        <a:off x="2997634" y="0"/>
        <a:ext cx="1426278" cy="1263020"/>
      </dsp:txXfrm>
    </dsp:sp>
    <dsp:sp modelId="{EFAF4A4A-7205-4FDC-AFFD-76AA11424E90}">
      <dsp:nvSpPr>
        <dsp:cNvPr id="0" name=""/>
        <dsp:cNvSpPr/>
      </dsp:nvSpPr>
      <dsp:spPr>
        <a:xfrm>
          <a:off x="3552896" y="1420897"/>
          <a:ext cx="315755" cy="31575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D90814-542F-4F0B-A2D4-1DF193CFF38D}">
      <dsp:nvSpPr>
        <dsp:cNvPr id="0" name=""/>
        <dsp:cNvSpPr/>
      </dsp:nvSpPr>
      <dsp:spPr>
        <a:xfrm>
          <a:off x="4495227" y="1894530"/>
          <a:ext cx="1426278" cy="126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cs-CZ" sz="1600" b="1" kern="1200"/>
            <a:t>čeleď: </a:t>
          </a:r>
          <a:r>
            <a:rPr lang="cs-CZ" sz="1600" i="1" kern="1200"/>
            <a:t>Hominidea </a:t>
          </a:r>
          <a:r>
            <a:rPr lang="cs-CZ" sz="1600" kern="1200"/>
            <a:t>(hominidi)</a:t>
          </a:r>
          <a:endParaRPr lang="cs-CZ" sz="1600" kern="1200" dirty="0"/>
        </a:p>
      </dsp:txBody>
      <dsp:txXfrm>
        <a:off x="4495227" y="1894530"/>
        <a:ext cx="1426278" cy="1263020"/>
      </dsp:txXfrm>
    </dsp:sp>
    <dsp:sp modelId="{E5A3DF8D-3025-4945-BA51-35C5A3DC8763}">
      <dsp:nvSpPr>
        <dsp:cNvPr id="0" name=""/>
        <dsp:cNvSpPr/>
      </dsp:nvSpPr>
      <dsp:spPr>
        <a:xfrm>
          <a:off x="5050488" y="1420897"/>
          <a:ext cx="315755" cy="31575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5BF980-18A6-448E-88AB-1E2D88E005BA}">
      <dsp:nvSpPr>
        <dsp:cNvPr id="0" name=""/>
        <dsp:cNvSpPr/>
      </dsp:nvSpPr>
      <dsp:spPr>
        <a:xfrm>
          <a:off x="5992819" y="0"/>
          <a:ext cx="1426278" cy="126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cs-CZ" sz="1600" b="1" kern="1200"/>
            <a:t>rod:</a:t>
          </a:r>
          <a:r>
            <a:rPr lang="cs-CZ" sz="1600" i="1" kern="1200"/>
            <a:t> Homo</a:t>
          </a:r>
          <a:endParaRPr lang="cs-CZ" sz="1600" kern="1200" dirty="0"/>
        </a:p>
      </dsp:txBody>
      <dsp:txXfrm>
        <a:off x="5992819" y="0"/>
        <a:ext cx="1426278" cy="1263020"/>
      </dsp:txXfrm>
    </dsp:sp>
    <dsp:sp modelId="{5A10E031-D139-42BE-8847-2E9A08CAB23A}">
      <dsp:nvSpPr>
        <dsp:cNvPr id="0" name=""/>
        <dsp:cNvSpPr/>
      </dsp:nvSpPr>
      <dsp:spPr>
        <a:xfrm>
          <a:off x="6548081" y="1420897"/>
          <a:ext cx="315755" cy="31575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2A7018-529F-46E2-A868-C99C7D68CB57}">
      <dsp:nvSpPr>
        <dsp:cNvPr id="0" name=""/>
        <dsp:cNvSpPr/>
      </dsp:nvSpPr>
      <dsp:spPr>
        <a:xfrm>
          <a:off x="7490412" y="1894530"/>
          <a:ext cx="1426278" cy="126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cs-CZ" sz="1600" b="1" kern="1200"/>
            <a:t>druh:</a:t>
          </a:r>
          <a:r>
            <a:rPr lang="cs-CZ" sz="1600" i="1" kern="1200"/>
            <a:t> Homo sapiens sapiens</a:t>
          </a:r>
          <a:endParaRPr lang="cs-CZ" sz="1600" kern="1200" dirty="0"/>
        </a:p>
      </dsp:txBody>
      <dsp:txXfrm>
        <a:off x="7490412" y="1894530"/>
        <a:ext cx="1426278" cy="1263020"/>
      </dsp:txXfrm>
    </dsp:sp>
    <dsp:sp modelId="{A942D8B7-7484-49BA-B08F-7CB18CD801EA}">
      <dsp:nvSpPr>
        <dsp:cNvPr id="0" name=""/>
        <dsp:cNvSpPr/>
      </dsp:nvSpPr>
      <dsp:spPr>
        <a:xfrm>
          <a:off x="8045673" y="1420897"/>
          <a:ext cx="315755" cy="31575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14DF7-7476-4B38-BBEC-9D8D880DE15D}" type="datetimeFigureOut">
              <a:rPr lang="cs-CZ" smtClean="0"/>
              <a:t>30.12.2020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8577B-7AD5-470D-BB76-9174E1193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87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BE817469-F324-403D-98A1-88A7152003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9C9047-89E7-4D0E-85BE-76267A0E176C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4C740C99-574D-43BF-85A7-8A8D96E6F5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124D30D7-3C57-4DED-BE10-1CE1BCB99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FCAA8B63-4AD2-49FD-9098-24330D0EC8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9E6169-3246-44E5-B706-826AA167542A}" type="slidenum">
              <a:rPr lang="cs-CZ" altLang="cs-CZ" smtClean="0"/>
              <a:pPr/>
              <a:t>41</a:t>
            </a:fld>
            <a:endParaRPr lang="cs-CZ" altLang="cs-CZ"/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D6925784-1F9A-4F55-AF92-999C328D5F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74349224-B4C2-4292-8919-E6797B23F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B8FABBDB-1DD4-4DF5-A3B5-F2F48FBAC3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A97A50-BFAD-4B41-AFC3-FE0085D3EAC0}" type="slidenum">
              <a:rPr lang="cs-CZ" altLang="cs-CZ" smtClean="0"/>
              <a:pPr/>
              <a:t>11</a:t>
            </a:fld>
            <a:endParaRPr lang="cs-CZ" altLang="cs-CZ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BA63D485-4E74-4957-A4B1-BF5DAAFBC0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FB26765B-C229-4A74-8309-65F8E9441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421884DC-39C4-40BA-9F55-BA9316DECE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7981DC-FFDF-495A-8C4B-7E058E984574}" type="slidenum">
              <a:rPr lang="cs-CZ" altLang="cs-CZ" smtClean="0"/>
              <a:pPr/>
              <a:t>13</a:t>
            </a:fld>
            <a:endParaRPr lang="cs-CZ" altLang="cs-CZ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C4871118-B430-4673-8236-E26F2FDC5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9DD53C6F-89E4-4B11-B2A5-BFA43EE92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EFC3C2A0-265A-443C-B6D6-A6F13E399B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D58FEF-1A09-47DC-83CD-0FF105338F70}" type="slidenum">
              <a:rPr lang="cs-CZ" altLang="cs-CZ" smtClean="0"/>
              <a:pPr/>
              <a:t>35</a:t>
            </a:fld>
            <a:endParaRPr lang="cs-CZ" altLang="cs-CZ"/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71CF8C42-0D37-4E36-A5E5-A84AF6BAD3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D2CBFC36-1FE3-424A-9256-DFC0CD2CF2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C4A453F0-0B65-4422-B3B9-90DADF4985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281AD7-DA4F-4039-8A53-2C883946457D}" type="slidenum">
              <a:rPr lang="cs-CZ" altLang="cs-CZ" smtClean="0"/>
              <a:pPr/>
              <a:t>36</a:t>
            </a:fld>
            <a:endParaRPr lang="cs-CZ" altLang="cs-CZ"/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4986CD9B-0455-4088-927C-1C8A6F5EF2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F9377CE2-9B91-49F1-B335-B4EF10921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9F2CB168-73A0-41FA-86B1-B525A1B250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B4DA70-7684-4C06-BC80-11EF59D52801}" type="slidenum">
              <a:rPr lang="cs-CZ" altLang="cs-CZ" smtClean="0"/>
              <a:pPr/>
              <a:t>37</a:t>
            </a:fld>
            <a:endParaRPr lang="cs-CZ" altLang="cs-CZ"/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CF29972C-7D41-45FC-BE90-4DFB7A7C92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3E5036EE-60BA-4E9D-B0E0-088079D910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677A834C-3526-4D39-8A3B-7D66C62FE0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89A1C0-D5EF-4AE8-8A46-138E88C10307}" type="slidenum">
              <a:rPr lang="cs-CZ" altLang="cs-CZ" smtClean="0"/>
              <a:pPr/>
              <a:t>38</a:t>
            </a:fld>
            <a:endParaRPr lang="cs-CZ" altLang="cs-CZ"/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71B11F31-F89A-4111-8FAA-A0413E6F39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5290CB9A-7893-46DE-9D21-A0DEEC3B0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AF2C4C2A-C2C4-430B-A90A-FEC0468AC7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77E21E-193F-47D4-B2E0-BD4AEE9362B4}" type="slidenum">
              <a:rPr lang="cs-CZ" altLang="cs-CZ" smtClean="0"/>
              <a:pPr/>
              <a:t>39</a:t>
            </a:fld>
            <a:endParaRPr lang="cs-CZ" altLang="cs-CZ"/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63A62D4D-72F3-4B29-84DD-2D876EFB23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F1FD9257-E181-4439-AE15-0F54CD2604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B0C0A4A6-1F20-43BC-881C-42E6515F02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447A30-19B3-4AD1-A14F-0CEB9959783A}" type="slidenum">
              <a:rPr lang="cs-CZ" altLang="cs-CZ" smtClean="0"/>
              <a:pPr/>
              <a:t>40</a:t>
            </a:fld>
            <a:endParaRPr lang="cs-CZ" altLang="cs-CZ"/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1EDAB934-01A6-4057-9896-9075B1CB6C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62FDA02A-5E37-43FB-9CAB-B02C29150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A9C504-5FDB-4D69-9A86-99CC8EC81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706FCF-AE6F-438F-AC65-2CE104E69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2E655C-74E3-4E0A-A08E-8A0358BA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9BFE80-AFA8-488D-8C2F-35A4DA93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D328FE-A1AB-4A3A-881A-DC76018A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5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75B14-40D3-4B42-A819-15473DEFD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2D8FB92-95C7-4258-9B8E-C478D1399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1C0B2E-1E80-4222-A8A6-70AD98FC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B4297F-38D1-48C2-BF42-4AD9C8AE6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1E1EAF-5375-4634-808F-10592D5C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41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25139BC-B29D-4E6F-8AD1-7237A466E2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A4D29AC-301F-4BD5-9D75-6FD3EDD4B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0C7DEA-3E25-42E8-8893-2634AE963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EDA3FD-883A-4FB4-B39A-058865201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790E81-B3DE-4C56-BACE-3213652A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59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C42673-EBCC-48D9-B51C-9315152A7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AFF6-7C04-4DA0-A466-DDE762606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4452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FDE221-2E85-4EAA-BC22-EFDE28E80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algn="ctr">
              <a:defRPr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fld id="{407847D2-52C3-48A1-92FB-775C09EE9C7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3BBD5C0B-8F2A-4733-AFCA-2006AC765A83}"/>
              </a:ext>
            </a:extLst>
          </p:cNvPr>
          <p:cNvSpPr/>
          <p:nvPr userDrawn="1"/>
        </p:nvSpPr>
        <p:spPr>
          <a:xfrm>
            <a:off x="419100" y="365888"/>
            <a:ext cx="383458" cy="1324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32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44486-336D-42AC-A8E7-CF8122A3A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829CB9-52D4-423B-9F50-DF9065ECB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AE3A07-CDDD-41C0-8FB7-38D033D03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8827ED-DE0B-4D91-AB0F-A19E2408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F608D7-1B0A-40CE-AAD1-EAD963DB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67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8D42B-FF34-4DE5-91A6-4DEF461BC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529B7A-6494-474D-AE37-1286E7663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484FE2F-BB9A-4E9A-9456-B9600CF23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0CC1F9-E048-4622-829A-1F9402B1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FE9B2F-F5B1-445F-89C6-E8BFF3E2B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B25E4B-7352-41EE-A7C0-67DCD8969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15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4BA71-ECEB-407A-8608-26BBFEAC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BBB0E72-07A6-44D6-9103-D6F7C34AB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4C28F90-7149-4820-8891-4E2AC4B76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E748C47-796A-44EB-BAB4-38450640D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835B2F6-F87A-43FD-9D8B-5F62DAFEB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93C3B09-51D5-41E6-81F6-39547F35D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C6C1EDA-1F65-403D-A4B0-EFC27C267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D31FD5C-E13E-49ED-9C33-7ACADC982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63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9E303E-0863-46A1-8A22-75223BA6B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FCAE16E-B302-4BD4-9EB1-771B2396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B6109FD-64A8-4374-BA21-52BE399D5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E76D31-BED0-4193-BA21-2C7A38F1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FFDE221-2E85-4EAA-BC22-EFDE28E80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algn="ctr">
              <a:defRPr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fld id="{407847D2-52C3-48A1-92FB-775C09EE9C7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681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97CCB4-34CD-4929-8950-35400DA4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291B26-ADA7-476A-8FEC-C1F0906F1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5484130-F4AB-4242-A15B-B6C60436C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4EA2CE-85B2-4AF2-89E1-A2907402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C197B1B-1A44-4C4B-9ED7-B90DD6D77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1CF75F-605C-4F8F-9D39-0B6B8506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7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830BBB-98F8-4CF0-95CB-16FA1547F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2CECA9C-CAA3-4675-BDD4-101D7EFB86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8A28E4F-AFC0-4256-BE39-FB302274D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B91C2-2EEF-4BA0-A1AD-141765673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7DDA0F-6A0D-4279-879A-FBCCCA7CA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430B91-1F15-4891-9157-43F83754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66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C7E2BB4-52CE-4EB2-8A69-8C96D9EB0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CD5FB20-EC25-4585-9027-71BFE7BB7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BF4954-B6F9-4BDE-A693-DF336A8B5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6AA1CC-A871-4AB6-A0EE-0A9271B1D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ABD7DF-2F3D-4950-B2E7-40529A18D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847D2-52C3-48A1-92FB-775C09EE9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90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08886C-A650-4852-A400-C5CD3F00A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r"/>
            <a:r>
              <a:rPr lang="cs-CZ" dirty="0"/>
              <a:t>Evoluce výživy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D429D56-4E6D-40C4-81BE-AE21E4F4B9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cs-CZ" sz="4000" dirty="0"/>
              <a:t>EVOLUCE VÝŽIVY ČLOVĚKA</a:t>
            </a:r>
          </a:p>
        </p:txBody>
      </p:sp>
      <p:pic>
        <p:nvPicPr>
          <p:cNvPr id="1032" name="Picture 8" descr="VÃ½sledek obrÃ¡zku pro human evolution">
            <a:extLst>
              <a:ext uri="{FF2B5EF4-FFF2-40B4-BE49-F238E27FC236}">
                <a16:creationId xmlns:a16="http://schemas.microsoft.com/office/drawing/2014/main" id="{4AAA11E4-6482-4A3D-A66F-E132C49EA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r="5622"/>
          <a:stretch/>
        </p:blipFill>
        <p:spPr bwMode="auto">
          <a:xfrm>
            <a:off x="-3983" y="10"/>
            <a:ext cx="1219200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748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D6B26B-B047-471D-A873-701EA276D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Jollyho 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945683-5F0E-4AD1-AD7D-9A221D4FE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Teorie „požíračů semen“</a:t>
            </a:r>
          </a:p>
          <a:p>
            <a:r>
              <a:rPr lang="cs-CZ" dirty="0"/>
              <a:t>Podle ní nastal rozhodující moment vedoucí ke vzniku hominidů v přechodu od měkké rostlinné potravy (dužnaté plody, mladé výhonky a listí), k tvrdé rostlinné potravě, představované tuhými listovými čepelemi travin, jejich semeny, oddenky, kořínky apod. </a:t>
            </a:r>
          </a:p>
          <a:p>
            <a:r>
              <a:rPr lang="cs-CZ" dirty="0"/>
              <a:t>Je nutno podotknout, že spíše než konzumací semen se primární hominidé pravděpodobně zaobírali sběrem ořechů, tuhých listů, kořenů a jiných dostupných potravin v jejich novém prostředí a jídelníček doplňovali o drobnější živočišnou potravu, které se dokázali zmocnit.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10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62CFC7C-4272-4B14-8C52-FADC7455C1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U člověka se plně prosadily všechny vývojové tendence primátů, což jsou:</a:t>
            </a:r>
            <a:br>
              <a:rPr lang="cs-CZ" altLang="cs-CZ" sz="2400"/>
            </a:br>
            <a:endParaRPr lang="cs-CZ" altLang="cs-CZ" sz="2400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A48F7DA-856C-4E90-B35F-A562D6043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zvětšování a rozvoj mozku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zkracování obličejové části lebky v důsledku snižování činnosti čelistního a čichového aparátu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dirty="0">
                <a:solidFill>
                  <a:srgbClr val="FF0000"/>
                </a:solidFill>
              </a:rPr>
              <a:t>redukce chrupu z počtu 44 zubů na 32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pohyb spodní čelisti ve vertikální rovině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prsty končetin mají tendenci k větší pohyblivosti, palec se staví do opozice k ostatním prstům (u člověka tento znak na nohou v důsledku vzpřímené chůze mizí)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na prstech jsou hmatové polštářky, drápy jsou nahrazovány nehty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výživa plodu se děje dokonalou placentou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v hrudní krajině je uložen většinou jeden pár mléčných žláz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primáti rodí zpravidla jen jedno mládě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042B4-1DE3-4F8F-87FC-95F702007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hominidi – chrup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D665A8-A38B-45C4-BC38-0226C6E79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Změnou stravy docházelo k morfologickým změnám chrupu.</a:t>
            </a:r>
          </a:p>
          <a:p>
            <a:r>
              <a:rPr lang="cs-CZ" dirty="0"/>
              <a:t>Řezáky se začaly zmenšovat.</a:t>
            </a:r>
          </a:p>
          <a:p>
            <a:r>
              <a:rPr lang="cs-CZ" dirty="0"/>
              <a:t>Stoličky se naopak zvětšovaly.</a:t>
            </a:r>
          </a:p>
          <a:p>
            <a:r>
              <a:rPr lang="cs-CZ" dirty="0"/>
              <a:t>Špičáky se z důvodů změny pohybu čelisti také zmenšily.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64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0736B241-C941-42A8-901F-3F85B963E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00BA9115-A936-4AB8-A606-A990806E9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/>
              <a:t>Změny v morfologii chrupu, která se odvíjí od stravovacích zvyklostí daného živočišného druhu, mohou být výrazné, zvláště když jde o druhy s nevyhraněnou skupinou potravin, tedy všežravce. </a:t>
            </a:r>
          </a:p>
          <a:p>
            <a:pPr eaLnBrk="1" hangingPunct="1"/>
            <a:r>
              <a:rPr lang="cs-CZ" altLang="cs-CZ" sz="2000"/>
              <a:t>Diametrální rozdíly v morfologii chrupu lze pozorovat u herbivorů a omnivorů</a:t>
            </a:r>
            <a:r>
              <a:rPr lang="cs-CZ" altLang="cs-CZ" sz="2000">
                <a:solidFill>
                  <a:srgbClr val="FF0000"/>
                </a:solidFill>
              </a:rPr>
              <a:t>. Druhy primátů inklinující k rostlinné stravě mají drobné, malé řezáky, zatímco jejich stoličky jsou mohutné. Takový chrup je uzpůsoben ke zpracování velkého množství rostlinné potravy.</a:t>
            </a:r>
          </a:p>
          <a:p>
            <a:pPr eaLnBrk="1" hangingPunct="1"/>
            <a:r>
              <a:rPr lang="cs-CZ" altLang="cs-CZ" sz="2000"/>
              <a:t>U  fosilních nálezů zubů přímých předchůdců člověka jsou rozdíly velikostí řezáků a molárů méně znatelné v důsledku konzumace smíšené stravy, kdy </a:t>
            </a:r>
            <a:r>
              <a:rPr lang="cs-CZ" altLang="cs-CZ" sz="2000">
                <a:solidFill>
                  <a:srgbClr val="FF0000"/>
                </a:solidFill>
              </a:rPr>
              <a:t>výraznější řezáky sloužily současně jako nástroj k preparaci masa a dalších potravin.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709612"/>
            <a:ext cx="8753475" cy="5438775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35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>
            <a:extLst>
              <a:ext uri="{FF2B5EF4-FFF2-40B4-BE49-F238E27FC236}">
                <a16:creationId xmlns:a16="http://schemas.microsoft.com/office/drawing/2014/main" id="{B3A91D6E-B812-4F6B-9CCB-034D0E06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2217737"/>
          </a:xfrm>
        </p:spPr>
        <p:txBody>
          <a:bodyPr/>
          <a:lstStyle/>
          <a:p>
            <a:r>
              <a:rPr lang="cs-CZ" altLang="cs-CZ" sz="1800"/>
              <a:t>Srovnání zubního oblouku šimpanze, australopitheka a moderního člověka - na obrázcích je jasně vidět změna úhlu ramen, délka oblouku, stejně tak úhel některých zubů (</a:t>
            </a:r>
            <a:r>
              <a:rPr lang="cs-CZ" altLang="cs-CZ" sz="1800" i="1"/>
              <a:t>zejména třenové zuby</a:t>
            </a:r>
            <a:r>
              <a:rPr lang="cs-CZ" altLang="cs-CZ" sz="1800"/>
              <a:t>); pro zajímavost je vidět také chybějící diastema u člověka a australopitheka (</a:t>
            </a:r>
            <a:r>
              <a:rPr lang="cs-CZ" altLang="cs-CZ" sz="1800" i="1"/>
              <a:t>zvětšený mezizubní prostor vedle špičáků na znázornění šimpanze</a:t>
            </a:r>
            <a:r>
              <a:rPr lang="cs-CZ" altLang="cs-CZ" sz="1800"/>
              <a:t>)</a:t>
            </a:r>
            <a:br>
              <a:rPr lang="cs-CZ" altLang="cs-CZ" sz="1800"/>
            </a:br>
            <a:r>
              <a:rPr lang="cs-CZ" altLang="cs-CZ" sz="1800"/>
              <a:t> </a:t>
            </a:r>
            <a:br>
              <a:rPr lang="cs-CZ" altLang="cs-CZ" sz="1800"/>
            </a:br>
            <a:endParaRPr lang="cs-CZ" altLang="cs-CZ" sz="1800"/>
          </a:p>
        </p:txBody>
      </p:sp>
      <p:sp>
        <p:nvSpPr>
          <p:cNvPr id="61443" name="Zástupný symbol pro obsah 2">
            <a:extLst>
              <a:ext uri="{FF2B5EF4-FFF2-40B4-BE49-F238E27FC236}">
                <a16:creationId xmlns:a16="http://schemas.microsoft.com/office/drawing/2014/main" id="{B315038E-470F-488F-B303-068D0BBB9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  <a:p>
            <a:endParaRPr lang="cs-CZ" altLang="cs-CZ"/>
          </a:p>
        </p:txBody>
      </p:sp>
      <p:pic>
        <p:nvPicPr>
          <p:cNvPr id="61444" name="Obrázek 3">
            <a:extLst>
              <a:ext uri="{FF2B5EF4-FFF2-40B4-BE49-F238E27FC236}">
                <a16:creationId xmlns:a16="http://schemas.microsoft.com/office/drawing/2014/main" id="{1F6B9E33-C06D-4BD9-968F-CA416B309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9" y="2060575"/>
            <a:ext cx="2782887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Obrázek 4">
            <a:extLst>
              <a:ext uri="{FF2B5EF4-FFF2-40B4-BE49-F238E27FC236}">
                <a16:creationId xmlns:a16="http://schemas.microsoft.com/office/drawing/2014/main" id="{C99C707D-E87B-48EF-8836-A4A36FFA8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2271714"/>
            <a:ext cx="23812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Obrázek 5">
            <a:extLst>
              <a:ext uri="{FF2B5EF4-FFF2-40B4-BE49-F238E27FC236}">
                <a16:creationId xmlns:a16="http://schemas.microsoft.com/office/drawing/2014/main" id="{EFF98E13-5401-49E7-822B-BE70A67AB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281239"/>
            <a:ext cx="1905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Obrázek 6">
            <a:extLst>
              <a:ext uri="{FF2B5EF4-FFF2-40B4-BE49-F238E27FC236}">
                <a16:creationId xmlns:a16="http://schemas.microsoft.com/office/drawing/2014/main" id="{71FA8435-A1FE-4BF8-9E95-8B34C5957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6" y="2651125"/>
            <a:ext cx="2481263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287DE0-D3E2-4C2E-8F57-12FF136B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Bílkoviny v evoluci člověka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24F8FB-9F85-48CD-A909-40487FBFB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/>
              <a:t>V procesu </a:t>
            </a:r>
            <a:r>
              <a:rPr lang="cs-CZ" sz="2000" dirty="0" err="1"/>
              <a:t>hominizace</a:t>
            </a:r>
            <a:r>
              <a:rPr lang="cs-CZ" sz="2000" dirty="0"/>
              <a:t> byl rozhodující zvýšený přísun živočišné potravy.</a:t>
            </a:r>
          </a:p>
          <a:p>
            <a:r>
              <a:rPr lang="cs-CZ" sz="2000" dirty="0"/>
              <a:t>Ačkoliv je u hominoidů střevo adaptováno převážně na trávení rostlinné stravy, zařazení masa do stravy, ve vývojové linii člověka, byl jakousi cestou k obejití tohoto omezení.</a:t>
            </a:r>
          </a:p>
          <a:p>
            <a:r>
              <a:rPr lang="cs-CZ" sz="2000" dirty="0"/>
              <a:t>Nejefektivnější strategií, která je předpokládána u vývojových linií hominoidů žijících v sušších oblastech se sezónním charakterem, je výraznější konzumace živočišných potravin.</a:t>
            </a:r>
          </a:p>
          <a:p>
            <a:r>
              <a:rPr lang="cs-CZ" sz="2000" dirty="0"/>
              <a:t>Předchůdci člověka, kteří mohli využít výhod vyplývajících z všežravého způsobu života (přísunu kvalitních proteinů), třeba že měli anatomii trávicí trubice a způsob trávení podobný spíše </a:t>
            </a:r>
            <a:r>
              <a:rPr lang="cs-CZ" sz="2000" dirty="0" err="1"/>
              <a:t>herbivorům</a:t>
            </a:r>
            <a:r>
              <a:rPr lang="cs-CZ" sz="2000" dirty="0"/>
              <a:t>.</a:t>
            </a:r>
          </a:p>
          <a:p>
            <a:r>
              <a:rPr lang="cs-CZ" sz="2000" dirty="0"/>
              <a:t>Pojídáním živočišných produktů tělu dodávali nejenom esenciální aminokyseliny, ale také potřebné </a:t>
            </a:r>
            <a:r>
              <a:rPr lang="cs-CZ" sz="2000" dirty="0" err="1"/>
              <a:t>mikronutrienty</a:t>
            </a:r>
            <a:r>
              <a:rPr lang="cs-CZ" sz="2000" dirty="0"/>
              <a:t>.</a:t>
            </a:r>
          </a:p>
          <a:p>
            <a:r>
              <a:rPr lang="cs-CZ" sz="2000" dirty="0"/>
              <a:t>Rostlinné potraviny už nepředstavovaly nejvýznamnější zdroj všech potřebných složek stravy, ale stále měly větší význam z energetického hlediska (pravděpodobně došlo k výrazné selekci ve výběru konzumovaných rostlin). </a:t>
            </a:r>
          </a:p>
          <a:p>
            <a:r>
              <a:rPr lang="cs-CZ" sz="2000" dirty="0"/>
              <a:t>Tato potravní strategie mohla dovolit předchůdcům člověka zvětšování velikosti těla bez současné ztráty pohyblivosti, hbitosti a rozvoje sociálního chování. Také mohla poskytnout potřebnou energii k rozvoji mozku.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66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člověka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17</a:t>
            </a:fld>
            <a:endParaRPr lang="cs-CZ" dirty="0"/>
          </a:p>
        </p:txBody>
      </p:sp>
      <p:pic>
        <p:nvPicPr>
          <p:cNvPr id="7" name="Picture 4" descr="VÃ½sledek obrÃ¡zku pro tree of evolution hum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724" y="223809"/>
            <a:ext cx="4424737" cy="650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6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833B6F-3A53-419F-8D8B-493BF406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Homo </a:t>
            </a:r>
            <a:r>
              <a:rPr lang="cs-CZ" i="1" dirty="0" err="1"/>
              <a:t>ergaster</a:t>
            </a:r>
            <a:r>
              <a:rPr lang="cs-CZ" i="1" dirty="0"/>
              <a:t>/</a:t>
            </a:r>
            <a:r>
              <a:rPr lang="cs-CZ" i="1" dirty="0" err="1"/>
              <a:t>erectus</a:t>
            </a:r>
            <a:endParaRPr lang="cs-CZ" i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D506BE-65F1-4769-BD38-2A2083542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1,8–1,9 miliónů let v Africe</a:t>
            </a:r>
          </a:p>
          <a:p>
            <a:r>
              <a:rPr lang="cs-CZ" dirty="0"/>
              <a:t>Vyráběl kamenné nástroje</a:t>
            </a:r>
          </a:p>
          <a:p>
            <a:r>
              <a:rPr lang="cs-CZ" dirty="0"/>
              <a:t>Lovecko-sběračský způsob života</a:t>
            </a:r>
          </a:p>
          <a:p>
            <a:r>
              <a:rPr lang="cs-CZ" dirty="0"/>
              <a:t>Lov spíše menších a malých zvířat a mrchožrout</a:t>
            </a:r>
          </a:p>
          <a:p>
            <a:r>
              <a:rPr lang="cs-CZ" dirty="0"/>
              <a:t>Postupně se vyvíjí a stává se lepším lovcem</a:t>
            </a:r>
          </a:p>
          <a:p>
            <a:r>
              <a:rPr lang="cs-CZ" dirty="0"/>
              <a:t>800–500 tisíc let zpět ovládl oheň</a:t>
            </a:r>
          </a:p>
          <a:p>
            <a:endParaRPr lang="cs-CZ" dirty="0"/>
          </a:p>
        </p:txBody>
      </p:sp>
      <p:pic>
        <p:nvPicPr>
          <p:cNvPr id="4" name="Picture 4" descr="Homo ergaster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5660" y="81777"/>
            <a:ext cx="1795995" cy="213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omo ergaster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2993" y="1131968"/>
            <a:ext cx="2412940" cy="205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omo erect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0902" y="4297851"/>
            <a:ext cx="2210455" cy="248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omo erectus (4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49724" y="3466407"/>
            <a:ext cx="1967866" cy="252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1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2F51FF-767F-4942-B4A6-FB7D32177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Homo </a:t>
            </a:r>
            <a:r>
              <a:rPr lang="cs-CZ" i="1" dirty="0" err="1"/>
              <a:t>heidelbergensis</a:t>
            </a:r>
            <a:endParaRPr lang="cs-CZ" i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3A2B1D-AEBB-440E-92C2-C3571DF2B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Lidé žijící v Africe a v Evropě mezi 800–200 tisíci lety.</a:t>
            </a:r>
          </a:p>
          <a:p>
            <a:r>
              <a:rPr lang="cs-CZ" dirty="0"/>
              <a:t>Budovali chýše, pracovali s ohněm</a:t>
            </a:r>
          </a:p>
          <a:p>
            <a:r>
              <a:rPr lang="cs-CZ" dirty="0"/>
              <a:t>Lovili i větší zvířata</a:t>
            </a:r>
          </a:p>
          <a:p>
            <a:r>
              <a:rPr lang="cs-CZ" dirty="0"/>
              <a:t>Uměli vyrobit oštěp</a:t>
            </a:r>
          </a:p>
          <a:p>
            <a:r>
              <a:rPr lang="cs-CZ" dirty="0"/>
              <a:t>Pozorován i kanibalismus</a:t>
            </a:r>
          </a:p>
        </p:txBody>
      </p:sp>
      <p:pic>
        <p:nvPicPr>
          <p:cNvPr id="4" name="Picture 7" descr="Homo heidelbergensis (4)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60873" y="2269375"/>
            <a:ext cx="2581613" cy="24605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Homo heidelbergensis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0241" y="3532908"/>
            <a:ext cx="2717588" cy="28886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58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1C2BF-53BC-478E-B941-A24C4CE4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CC078A-F600-43A0-ACE3-7FFD06EE4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24708" cy="4944452"/>
          </a:xfrm>
        </p:spPr>
        <p:txBody>
          <a:bodyPr/>
          <a:lstStyle/>
          <a:p>
            <a:r>
              <a:rPr lang="cs-CZ" dirty="0"/>
              <a:t>Člověk ve srovnání s jinými živočichy evolučně mladý.</a:t>
            </a:r>
          </a:p>
          <a:p>
            <a:r>
              <a:rPr lang="cs-CZ" dirty="0"/>
              <a:t>Jako jediný vytvořil vyspělou civilizaci.</a:t>
            </a:r>
          </a:p>
          <a:p>
            <a:r>
              <a:rPr lang="cs-CZ" dirty="0"/>
              <a:t>V jeho evoluci hraje důležitou roli právě výživa.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7" name="Picture 4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904" y="903331"/>
            <a:ext cx="5055100" cy="541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67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Homo sapiens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doklady z Afriky</a:t>
            </a:r>
          </a:p>
          <a:p>
            <a:r>
              <a:rPr lang="cs-CZ" dirty="0"/>
              <a:t>150 000 – 60 000 let př. n. l.</a:t>
            </a:r>
          </a:p>
          <a:p>
            <a:r>
              <a:rPr lang="cs-CZ" dirty="0"/>
              <a:t>Anatomicky všechny atributy moderního člověka</a:t>
            </a:r>
          </a:p>
          <a:p>
            <a:r>
              <a:rPr lang="cs-CZ" dirty="0"/>
              <a:t>Lovecká technika zdokonalena</a:t>
            </a:r>
          </a:p>
          <a:p>
            <a:r>
              <a:rPr lang="cs-CZ" dirty="0"/>
              <a:t>Znalost prostředí i etologie zvířat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27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48514A-F167-419D-A704-7E5E94278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Lovecko-sběračský způsob života 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E165EF-EA45-49DD-9957-CCEF90CC2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Starší paleolit</a:t>
            </a:r>
          </a:p>
          <a:p>
            <a:pPr lvl="1"/>
            <a:r>
              <a:rPr lang="cs-CZ" dirty="0"/>
              <a:t>2 miliony let – 250 tisíc let</a:t>
            </a:r>
          </a:p>
          <a:p>
            <a:pPr lvl="1"/>
            <a:r>
              <a:rPr lang="cs-CZ" dirty="0"/>
              <a:t>strategie hominidů ve východní Africe</a:t>
            </a:r>
          </a:p>
          <a:p>
            <a:pPr lvl="2"/>
            <a:r>
              <a:rPr lang="cs-CZ" dirty="0"/>
              <a:t>získávání stravy</a:t>
            </a:r>
          </a:p>
          <a:p>
            <a:pPr lvl="2"/>
            <a:r>
              <a:rPr lang="cs-CZ" dirty="0"/>
              <a:t>ochrana před predátory</a:t>
            </a:r>
          </a:p>
          <a:p>
            <a:pPr lvl="2"/>
            <a:r>
              <a:rPr lang="cs-CZ" dirty="0"/>
              <a:t>reprodukční zdatnost</a:t>
            </a:r>
          </a:p>
          <a:p>
            <a:pPr lvl="1"/>
            <a:r>
              <a:rPr lang="cs-CZ" dirty="0"/>
              <a:t>pozvolný úbytek stravy nutí k využití všech zdrojů i živočišných</a:t>
            </a:r>
          </a:p>
          <a:p>
            <a:pPr lvl="2"/>
            <a:r>
              <a:rPr lang="cs-CZ" dirty="0"/>
              <a:t>drobní živočichové a také zdechliny zvířat</a:t>
            </a:r>
          </a:p>
          <a:p>
            <a:pPr lvl="1"/>
            <a:r>
              <a:rPr lang="cs-CZ" dirty="0"/>
              <a:t>potrava skladována a následně dělena skupinou</a:t>
            </a:r>
          </a:p>
          <a:p>
            <a:pPr lvl="1"/>
            <a:r>
              <a:rPr lang="cs-CZ" dirty="0"/>
              <a:t>přísun živočišných bílkovin je významný faktor pro rozvoj mozku</a:t>
            </a:r>
          </a:p>
          <a:p>
            <a:pPr lvl="1"/>
            <a:r>
              <a:rPr lang="cs-CZ" dirty="0"/>
              <a:t>věk dožití prvních lovců kolem 13 let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552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EE745-9CA1-4327-AEE5-1FEFC6744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Lovecko-sběračský způsob života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C2B9FA-1B9D-4199-89FE-045E56E28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Střední paleolit</a:t>
            </a:r>
          </a:p>
          <a:p>
            <a:pPr lvl="1"/>
            <a:r>
              <a:rPr lang="cs-CZ" dirty="0"/>
              <a:t>250 000 až 40 000 let</a:t>
            </a:r>
          </a:p>
          <a:p>
            <a:pPr lvl="1"/>
            <a:r>
              <a:rPr lang="cs-CZ" dirty="0"/>
              <a:t>sběr a lov jediný způsob obživy</a:t>
            </a:r>
          </a:p>
          <a:p>
            <a:pPr lvl="1"/>
            <a:r>
              <a:rPr lang="cs-CZ" dirty="0"/>
              <a:t>lov velkých zvířat zdokonalován</a:t>
            </a:r>
          </a:p>
          <a:p>
            <a:pPr lvl="2"/>
            <a:r>
              <a:rPr lang="cs-CZ" dirty="0"/>
              <a:t>lovili </a:t>
            </a:r>
            <a:r>
              <a:rPr lang="pl-PL" dirty="0"/>
              <a:t>jeleny, tury, bizony, zubry, lesní slony, mamuty</a:t>
            </a:r>
          </a:p>
          <a:p>
            <a:pPr lvl="1"/>
            <a:r>
              <a:rPr lang="pl-PL" dirty="0"/>
              <a:t>rostlinná strav zahrnovala </a:t>
            </a:r>
            <a:r>
              <a:rPr lang="cs-CZ" dirty="0"/>
              <a:t>lískové ořechy, jádra planých jablek, otisky hub</a:t>
            </a:r>
          </a:p>
          <a:p>
            <a:pPr lvl="1"/>
            <a:r>
              <a:rPr lang="cs-CZ" dirty="0"/>
              <a:t>také sběr ptačích vajec</a:t>
            </a:r>
          </a:p>
          <a:p>
            <a:pPr lvl="1"/>
            <a:r>
              <a:rPr lang="cs-CZ" dirty="0"/>
              <a:t>využíván oheň i k opracování masa</a:t>
            </a:r>
          </a:p>
          <a:p>
            <a:pPr lvl="1"/>
            <a:r>
              <a:rPr lang="cs-CZ" dirty="0"/>
              <a:t>zřetelné doklady kanibalismu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752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EE745-9CA1-4327-AEE5-1FEFC6744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Lovecko-sběračský způsob života III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C2B9FA-1B9D-4199-89FE-045E56E28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Mladší paleolit</a:t>
            </a:r>
          </a:p>
          <a:p>
            <a:pPr lvl="1"/>
            <a:r>
              <a:rPr lang="cs-CZ" dirty="0"/>
              <a:t>40 000 – 10 000 let</a:t>
            </a:r>
          </a:p>
          <a:p>
            <a:pPr lvl="1"/>
            <a:r>
              <a:rPr lang="cs-CZ" dirty="0"/>
              <a:t>prudké zvýšení počtu lidí</a:t>
            </a:r>
          </a:p>
          <a:p>
            <a:pPr lvl="1"/>
            <a:r>
              <a:rPr lang="cs-CZ" dirty="0"/>
              <a:t>období poslední doby ledové</a:t>
            </a:r>
          </a:p>
          <a:p>
            <a:pPr lvl="1"/>
            <a:r>
              <a:rPr lang="cs-CZ" dirty="0"/>
              <a:t>lov zvěře a sběr rostlinných a živočišných produktů</a:t>
            </a:r>
          </a:p>
          <a:p>
            <a:pPr lvl="1"/>
            <a:r>
              <a:rPr lang="cs-CZ" dirty="0"/>
              <a:t>zdokonalována technika lovu</a:t>
            </a:r>
          </a:p>
          <a:p>
            <a:pPr lvl="2"/>
            <a:r>
              <a:rPr lang="cs-CZ" dirty="0"/>
              <a:t>vrhací nástroje</a:t>
            </a:r>
          </a:p>
          <a:p>
            <a:pPr lvl="1"/>
            <a:r>
              <a:rPr lang="cs-CZ" dirty="0"/>
              <a:t>krajina měla podobu tundry</a:t>
            </a:r>
          </a:p>
          <a:p>
            <a:pPr lvl="1"/>
            <a:r>
              <a:rPr lang="cs-CZ" dirty="0"/>
              <a:t>spíše zaměřeni na stádní zvěř, někteří na mamuty, koně, bizony nebo zubry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834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F3B9DD-16FA-410C-AEE7-472800067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Lovecko-sběračský způsob života IV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61F7E2-6FBA-46E1-8D1C-6172426F4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Pozdní paleolit</a:t>
            </a:r>
          </a:p>
          <a:p>
            <a:pPr lvl="1"/>
            <a:r>
              <a:rPr lang="cs-CZ" dirty="0"/>
              <a:t>před 11 000 lety</a:t>
            </a:r>
          </a:p>
          <a:p>
            <a:pPr lvl="1"/>
            <a:r>
              <a:rPr lang="cs-CZ" dirty="0"/>
              <a:t>postupné oteplování a rozšiřování lesů</a:t>
            </a:r>
          </a:p>
          <a:p>
            <a:pPr lvl="1"/>
            <a:r>
              <a:rPr lang="cs-CZ" dirty="0"/>
              <a:t>lov spíše menších zvěře</a:t>
            </a:r>
          </a:p>
          <a:p>
            <a:pPr lvl="1"/>
            <a:r>
              <a:rPr lang="cs-CZ" dirty="0"/>
              <a:t>lidé žijící u vodních toků zaměřeni spíše na rybolov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Mezolit</a:t>
            </a:r>
            <a:r>
              <a:rPr lang="cs-CZ" dirty="0"/>
              <a:t> – střední doba kamenná</a:t>
            </a:r>
          </a:p>
          <a:p>
            <a:pPr lvl="1"/>
            <a:r>
              <a:rPr lang="cs-CZ" dirty="0"/>
              <a:t>před 9 500 lety</a:t>
            </a:r>
          </a:p>
          <a:p>
            <a:pPr lvl="1"/>
            <a:r>
              <a:rPr lang="cs-CZ" dirty="0"/>
              <a:t>v přímořských a jezerních oblastech rozvoj rybolovu (lodě, udice)</a:t>
            </a:r>
          </a:p>
          <a:p>
            <a:pPr lvl="1"/>
            <a:r>
              <a:rPr lang="cs-CZ" dirty="0"/>
              <a:t>lov lukem a oštěpem</a:t>
            </a:r>
          </a:p>
          <a:p>
            <a:pPr lvl="1"/>
            <a:r>
              <a:rPr lang="cs-CZ" dirty="0"/>
              <a:t>lov zaměřen na revír nikoliv na sledování stáda</a:t>
            </a:r>
          </a:p>
          <a:p>
            <a:pPr lvl="1"/>
            <a:r>
              <a:rPr lang="cs-CZ" dirty="0"/>
              <a:t>ochočení psa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841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6739D3-FA90-4433-90E1-7C8B51219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Neolit 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A97170-F5F2-4CA0-ACC2-3691FE177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/>
              <a:t>Nastupuje po mezolitu a datuje se různě dle rozvoje zemědělství</a:t>
            </a:r>
          </a:p>
          <a:p>
            <a:pPr lvl="1"/>
            <a:r>
              <a:rPr lang="cs-CZ" sz="1800" dirty="0"/>
              <a:t>na dálném východě před 12 000 lety</a:t>
            </a:r>
          </a:p>
          <a:p>
            <a:r>
              <a:rPr lang="cs-CZ" sz="2000" dirty="0"/>
              <a:t>Pěstování zemědělských plodil a domestikace zvířat</a:t>
            </a:r>
          </a:p>
          <a:p>
            <a:r>
              <a:rPr lang="cs-CZ" sz="2000" b="1" dirty="0">
                <a:solidFill>
                  <a:schemeClr val="accent3">
                    <a:lumMod val="75000"/>
                  </a:schemeClr>
                </a:solidFill>
              </a:rPr>
              <a:t>Rozvoj zemědělství</a:t>
            </a:r>
          </a:p>
          <a:p>
            <a:pPr lvl="1"/>
            <a:r>
              <a:rPr lang="cs-CZ" sz="1800" dirty="0"/>
              <a:t>konec doby ledové </a:t>
            </a:r>
            <a:r>
              <a:rPr lang="cs-CZ" sz="1800" dirty="0">
                <a:sym typeface="Wingdings 3" panose="05040102010807070707" pitchFamily="18" charset="2"/>
              </a:rPr>
              <a:t> tání ledovců  zaplavení nížinných oblastí</a:t>
            </a:r>
          </a:p>
          <a:p>
            <a:pPr lvl="1"/>
            <a:r>
              <a:rPr lang="cs-CZ" sz="1800" dirty="0">
                <a:sym typeface="Wingdings 3" panose="05040102010807070707" pitchFamily="18" charset="2"/>
              </a:rPr>
              <a:t>ústup savan, tunder a stepí ve prospěch lesů</a:t>
            </a:r>
          </a:p>
          <a:p>
            <a:r>
              <a:rPr lang="cs-CZ" sz="2000" dirty="0">
                <a:sym typeface="Wingdings 3" panose="05040102010807070707" pitchFamily="18" charset="2"/>
              </a:rPr>
              <a:t>Lovci a sběrači orientováni více na rostliny, ryby a ptactvo</a:t>
            </a:r>
          </a:p>
          <a:p>
            <a:pPr lvl="1"/>
            <a:r>
              <a:rPr lang="cs-CZ" sz="1800" dirty="0"/>
              <a:t>v těchto oblastech rozvoj zemědělství nejdříve</a:t>
            </a:r>
          </a:p>
          <a:p>
            <a:r>
              <a:rPr lang="cs-CZ" sz="2000" dirty="0"/>
              <a:t>Nejprve setba oblíbených jedlých plodin </a:t>
            </a:r>
            <a:r>
              <a:rPr lang="cs-CZ" sz="2000" dirty="0">
                <a:sym typeface="Wingdings 3" panose="05040102010807070707" pitchFamily="18" charset="2"/>
              </a:rPr>
              <a:t> šlechtění rostlin</a:t>
            </a:r>
          </a:p>
          <a:p>
            <a:r>
              <a:rPr lang="cs-CZ" sz="2000" dirty="0"/>
              <a:t>Nejdůležitějšími rostlinami se staly obilniny pšenice, ječmen, oves, proso, kukuřice a rýže pro svůj vysoký obsah živin a snadný způsob uskladnění</a:t>
            </a:r>
          </a:p>
          <a:p>
            <a:r>
              <a:rPr lang="cs-CZ" sz="2000" dirty="0"/>
              <a:t>Ranní zemědělci stále závislí na lovu a sběru</a:t>
            </a:r>
          </a:p>
          <a:p>
            <a:r>
              <a:rPr lang="cs-CZ" sz="2000" dirty="0"/>
              <a:t>Kolem roku 2 000 př. n. l. zemědělství rozšířeno na všech světadílech a lov a sběr je nahrazen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370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A5729E-AED1-4745-B635-34CCC6B3A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Obiloviny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2D5650-5A8E-49AF-8267-390E880C2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Celý neolit hlavní součást rostlinné stravy</a:t>
            </a:r>
          </a:p>
          <a:p>
            <a:r>
              <a:rPr lang="cs-CZ" dirty="0"/>
              <a:t>Předpokládá se, že obilí rostlo i na špatně obdělávané půdě, bez hnojení, netrpělo nemocemi, odolávalo počasí a za vhodných podmínek zaručovalo dobré výnosy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Chléb</a:t>
            </a:r>
          </a:p>
          <a:p>
            <a:pPr lvl="1"/>
            <a:r>
              <a:rPr lang="cs-CZ" dirty="0"/>
              <a:t>nejstarší nálezy před 2 000 lety př. n. l.</a:t>
            </a:r>
          </a:p>
          <a:p>
            <a:pPr lvl="1"/>
            <a:r>
              <a:rPr lang="cs-CZ" dirty="0"/>
              <a:t>konzumován jako příkrm k masům, zelenině nebo mléčným výrobkům</a:t>
            </a:r>
          </a:p>
          <a:p>
            <a:pPr lvl="1"/>
            <a:r>
              <a:rPr lang="cs-CZ" dirty="0"/>
              <a:t>vyráběn z hrubě nadrcených zrn smíchaných s vodou nebo mlékem (podoba placek)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486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BF6C10-E9D9-4B1D-AE50-C83DB8D1B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plodiny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B71451-8F3C-4571-9DA1-161B56F4B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Luštěniny</a:t>
            </a:r>
          </a:p>
          <a:p>
            <a:pPr lvl="1"/>
            <a:r>
              <a:rPr lang="cs-CZ" dirty="0"/>
              <a:t>nejstarší čočka a hrách pěstované před 9 000 lety na Předních východě</a:t>
            </a:r>
          </a:p>
          <a:p>
            <a:pPr lvl="1"/>
            <a:r>
              <a:rPr lang="cs-CZ" dirty="0"/>
              <a:t>ve střední Evropě až v 6. – 5. tisíciletí př. n. l. 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Ovoce</a:t>
            </a:r>
          </a:p>
          <a:p>
            <a:pPr lvl="1"/>
            <a:r>
              <a:rPr lang="cs-CZ" dirty="0"/>
              <a:t>na počátku neolitu s rozrůstáním lesů se pravděpodobně objevovaly i ovocné stromy</a:t>
            </a:r>
          </a:p>
          <a:p>
            <a:pPr lvl="1"/>
            <a:r>
              <a:rPr lang="cs-CZ" dirty="0"/>
              <a:t>doloženy plané jabloně, hrušně, třešně, lísky, ořešák vlašský a pravděpodobně také slíva třešňová</a:t>
            </a:r>
          </a:p>
          <a:p>
            <a:pPr lvl="1"/>
            <a:r>
              <a:rPr lang="cs-CZ" dirty="0"/>
              <a:t>také sběr lesní vinné révy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Zelenina</a:t>
            </a:r>
          </a:p>
          <a:p>
            <a:pPr lvl="1"/>
            <a:r>
              <a:rPr lang="cs-CZ" dirty="0"/>
              <a:t>spíše je sbíraná než pěstovaná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Byliny</a:t>
            </a:r>
          </a:p>
          <a:p>
            <a:pPr lvl="1"/>
            <a:r>
              <a:rPr lang="cs-CZ" dirty="0"/>
              <a:t>se jednalo o nedráždivé druhy, jako jsou oregano, petrželka, kmín, máta, zázvor a podobně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615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CE00C3-2408-4AC9-903D-ACD7A1A3F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Domestikace zvířat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F2D752-DB0A-4C92-987B-C6F858B25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Nejstarší zemědělská střediska byla hojná na divoce rostoucí rostliny a zvířata vhodná k domestikace</a:t>
            </a:r>
          </a:p>
          <a:p>
            <a:r>
              <a:rPr lang="cs-CZ" sz="2400" dirty="0"/>
              <a:t>K domestikaci je vhodné zvíře se stádním instinktem a mírných chováním</a:t>
            </a:r>
          </a:p>
          <a:p>
            <a:r>
              <a:rPr lang="cs-CZ" sz="2400" dirty="0"/>
              <a:t>K domestikaci nejspíš pomohlo i to, že sláma, která vznikala jako vedlejší produkt rostlinné produkce lákala divoká zvířata k lidským obydlím</a:t>
            </a:r>
          </a:p>
          <a:p>
            <a:r>
              <a:rPr lang="cs-CZ" sz="2400" dirty="0"/>
              <a:t>Zemědělství nahradilo i lov divoké zvěře</a:t>
            </a:r>
          </a:p>
          <a:p>
            <a:r>
              <a:rPr lang="cs-CZ" sz="2400" dirty="0"/>
              <a:t>Nejstarším zvířetem na euroasijském kontinentu byla </a:t>
            </a:r>
            <a:r>
              <a:rPr lang="cs-CZ" sz="2400" b="1" dirty="0">
                <a:solidFill>
                  <a:schemeClr val="accent3">
                    <a:lumMod val="75000"/>
                  </a:schemeClr>
                </a:solidFill>
              </a:rPr>
              <a:t>ovce </a:t>
            </a:r>
            <a:r>
              <a:rPr lang="cs-CZ" sz="2400" dirty="0"/>
              <a:t>(na Blízkém východě kolem roku 9 000 př. n. l.)</a:t>
            </a:r>
            <a:endParaRPr lang="cs-CZ" sz="24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2400" dirty="0"/>
              <a:t>Ovci následovala </a:t>
            </a:r>
            <a:r>
              <a:rPr lang="cs-CZ" sz="2400" b="1" dirty="0">
                <a:solidFill>
                  <a:schemeClr val="accent3">
                    <a:lumMod val="75000"/>
                  </a:schemeClr>
                </a:solidFill>
              </a:rPr>
              <a:t>koza</a:t>
            </a:r>
            <a:r>
              <a:rPr lang="cs-CZ" sz="2400" dirty="0"/>
              <a:t>, která se později stala významnějším zvířetem</a:t>
            </a:r>
          </a:p>
          <a:p>
            <a:r>
              <a:rPr lang="cs-CZ" sz="2400" b="1" dirty="0">
                <a:solidFill>
                  <a:schemeClr val="accent3">
                    <a:lumMod val="75000"/>
                  </a:schemeClr>
                </a:solidFill>
              </a:rPr>
              <a:t>Skot</a:t>
            </a:r>
            <a:r>
              <a:rPr lang="cs-CZ" sz="2400" dirty="0"/>
              <a:t> je vyšlechtěn z pratura</a:t>
            </a:r>
          </a:p>
          <a:p>
            <a:pPr lvl="1"/>
            <a:r>
              <a:rPr lang="cs-CZ" sz="2000" dirty="0"/>
              <a:t>počátky domestikace jsou nejasné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38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D313ED-B97D-464B-B8A1-F7D160D2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Domestikace zvířat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BC5943-A894-4C0D-A625-A976486BC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Prase</a:t>
            </a:r>
            <a:r>
              <a:rPr lang="cs-CZ" dirty="0"/>
              <a:t> domácí je začíná domestikoval asi před 7 000 lety př. n. l.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Kůň</a:t>
            </a:r>
            <a:r>
              <a:rPr lang="cs-CZ" dirty="0"/>
              <a:t> domestikován jako poslední</a:t>
            </a:r>
          </a:p>
          <a:p>
            <a:pPr lvl="1"/>
            <a:r>
              <a:rPr lang="cs-CZ" dirty="0"/>
              <a:t>v Evropě asi před 2 000 lety př. n. l.</a:t>
            </a:r>
          </a:p>
          <a:p>
            <a:pPr lvl="1"/>
            <a:r>
              <a:rPr lang="cs-CZ" dirty="0"/>
              <a:t>zpočátku využíván jako potrava, později pro transport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Husa</a:t>
            </a:r>
            <a:r>
              <a:rPr lang="cs-CZ" dirty="0"/>
              <a:t> v Evropě cca ve 3 tisíciletí př. n. l.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Kur</a:t>
            </a:r>
            <a:r>
              <a:rPr lang="cs-CZ" dirty="0"/>
              <a:t>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domácí</a:t>
            </a:r>
            <a:r>
              <a:rPr lang="cs-CZ" dirty="0"/>
              <a:t> okolo 2 tisíciletí př. n. l. v Indii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Králík</a:t>
            </a:r>
            <a:r>
              <a:rPr lang="cs-CZ" dirty="0"/>
              <a:t> je v Evropě domestikován až ve středověku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Včelařství</a:t>
            </a:r>
            <a:r>
              <a:rPr lang="cs-CZ" dirty="0"/>
              <a:t> se rozvíjí již v době bronzové, ale sběr medu započal již daleko dříve od divokých včel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680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BC8B28-0BD5-4CE8-8CDD-536781A6B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získáváme informace?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ECD4B2-3335-4ABD-8BA8-0703E17C9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Doklady přímé </a:t>
            </a:r>
            <a:r>
              <a:rPr lang="cs-CZ" dirty="0"/>
              <a:t>– fosilizované zbytky těl předchůdců člověka a jejich produktů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Doklady nepřímé </a:t>
            </a:r>
            <a:r>
              <a:rPr lang="cs-CZ" dirty="0"/>
              <a:t>– z výzkumu na současných populacích lidí i non-humánních primátů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Doklady teoretické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30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57240-E96F-4484-A11E-9D08C79D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Mléko a mléčné výrobky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159CD3-AEDD-40FB-95EA-617C97DD9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Získávání mléka nejspíš nebylo zpočátku ani snadné, ani samozřejmé. </a:t>
            </a:r>
          </a:p>
          <a:p>
            <a:r>
              <a:rPr lang="cs-CZ" dirty="0"/>
              <a:t>Polodivoké krávy se jistě dojily neochotně a mléko měly jen v době otelení a tak se telata občas zabíjela, aby mohlo být mléko využíváno člověkem.</a:t>
            </a:r>
          </a:p>
          <a:p>
            <a:r>
              <a:rPr lang="cs-CZ" dirty="0"/>
              <a:t>Postupně se nejspíš prosazovaly takové praktiky, že se tele přivádělo k matce, aby se tvořilo více mléka a snadněji se vylučovalo. </a:t>
            </a:r>
          </a:p>
          <a:p>
            <a:r>
              <a:rPr lang="cs-CZ" dirty="0"/>
              <a:t>Mléko mělo tedy z počátku pouze sezónní charakter.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817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výživy v Evropě 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Evropě 2 diametrálně odlišné kultury –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Řecko a Řím</a:t>
            </a:r>
          </a:p>
          <a:p>
            <a:pPr lvl="1"/>
            <a:r>
              <a:rPr lang="cs-CZ" dirty="0"/>
              <a:t>převládalo zemědělství a sadovnictví</a:t>
            </a:r>
          </a:p>
          <a:p>
            <a:pPr lvl="1"/>
            <a:r>
              <a:rPr lang="cs-CZ" dirty="0"/>
              <a:t>nejvýznamnější plodiny obiloviny, olivy, réva vinná</a:t>
            </a:r>
          </a:p>
          <a:p>
            <a:pPr lvl="1"/>
            <a:r>
              <a:rPr lang="cs-CZ" dirty="0"/>
              <a:t>stravu tvořily obilné kaše, chléb, víno, olej, zelenina a ovoce</a:t>
            </a:r>
          </a:p>
          <a:p>
            <a:pPr lvl="1"/>
            <a:r>
              <a:rPr lang="cs-CZ" dirty="0"/>
              <a:t>dále doplněno o maso a především sýry</a:t>
            </a:r>
          </a:p>
          <a:p>
            <a:pPr lvl="1"/>
            <a:r>
              <a:rPr lang="cs-CZ" dirty="0"/>
              <a:t>střídmost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Germáni a Keltové</a:t>
            </a:r>
          </a:p>
          <a:p>
            <a:pPr lvl="1"/>
            <a:r>
              <a:rPr lang="cs-CZ" dirty="0"/>
              <a:t>obklopeni lesy, takže převládal lov a také rybolov</a:t>
            </a:r>
          </a:p>
          <a:p>
            <a:pPr lvl="1"/>
            <a:r>
              <a:rPr lang="cs-CZ" dirty="0"/>
              <a:t>obiloviny pěstovány málo</a:t>
            </a:r>
          </a:p>
          <a:p>
            <a:pPr lvl="1"/>
            <a:r>
              <a:rPr lang="cs-CZ" dirty="0"/>
              <a:t>hlavní potravou bylo maso a výrobky z něj</a:t>
            </a:r>
          </a:p>
          <a:p>
            <a:pPr lvl="1"/>
            <a:r>
              <a:rPr lang="cs-CZ" dirty="0"/>
              <a:t>hojnost jídla a pití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8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výživy v Evropě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Od 3. století </a:t>
            </a:r>
            <a:r>
              <a:rPr lang="cs-CZ" dirty="0"/>
              <a:t>mísení národů a kultur </a:t>
            </a:r>
            <a:r>
              <a:rPr lang="cs-CZ" dirty="0">
                <a:sym typeface="Wingdings 3" panose="05040102010807070707" pitchFamily="18" charset="2"/>
              </a:rPr>
              <a:t> úpadek zemědělství</a:t>
            </a:r>
          </a:p>
          <a:p>
            <a:r>
              <a:rPr lang="cs-CZ" dirty="0">
                <a:sym typeface="Wingdings 3" panose="05040102010807070707" pitchFamily="18" charset="2"/>
              </a:rPr>
              <a:t>K celkové krizi přispívaly přírodní pohromy, vylidňování venkovských oblastí, války a drancování</a:t>
            </a:r>
          </a:p>
          <a:p>
            <a:r>
              <a:rPr lang="cs-CZ" dirty="0"/>
              <a:t>Vrchol v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6. století </a:t>
            </a:r>
            <a:r>
              <a:rPr lang="cs-CZ" dirty="0"/>
              <a:t>kdy probíhaly nejkrvavější konflikty </a:t>
            </a:r>
            <a:r>
              <a:rPr lang="cs-CZ" dirty="0">
                <a:sym typeface="Wingdings 3" panose="05040102010807070707" pitchFamily="18" charset="2"/>
              </a:rPr>
              <a:t> hladomory  epidemie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  <a:sym typeface="Wingdings 3" panose="05040102010807070707" pitchFamily="18" charset="2"/>
              </a:rPr>
              <a:t>7.–8. století</a:t>
            </a:r>
          </a:p>
          <a:p>
            <a:pPr lvl="1"/>
            <a:r>
              <a:rPr lang="cs-CZ" dirty="0"/>
              <a:t>prosazování germánských kmenů politicky a společensky</a:t>
            </a:r>
          </a:p>
          <a:p>
            <a:pPr lvl="1"/>
            <a:r>
              <a:rPr lang="cs-CZ" dirty="0"/>
              <a:t>nový způsob chápání divoké přírody a obdělávání polí</a:t>
            </a:r>
          </a:p>
          <a:p>
            <a:pPr lvl="1"/>
            <a:r>
              <a:rPr lang="cs-CZ" dirty="0"/>
              <a:t>maso vnímáno jako nejvhodnější potravina</a:t>
            </a:r>
          </a:p>
          <a:p>
            <a:pPr lvl="1"/>
            <a:r>
              <a:rPr lang="cs-CZ" dirty="0"/>
              <a:t>odmítání masa bráno jako pokoření</a:t>
            </a:r>
            <a:r>
              <a:rPr lang="cs-CZ" dirty="0">
                <a:sym typeface="Wingdings 3" panose="05040102010807070707" pitchFamily="18" charset="2"/>
              </a:rPr>
              <a:t> 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773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výživy v Evropě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 rozšiřováním křesťanství se mezi chudší vrstvy dostával chléb </a:t>
            </a:r>
            <a:r>
              <a:rPr lang="cs-CZ" dirty="0">
                <a:sym typeface="Wingdings 3" panose="05040102010807070707" pitchFamily="18" charset="2"/>
              </a:rPr>
              <a:t> </a:t>
            </a:r>
            <a:r>
              <a:rPr lang="cs-CZ" dirty="0"/>
              <a:t>pěstování obilí a vinařství proniklo i do dříve nemyslitelných podnebních pásem a zeměpisných šířek</a:t>
            </a:r>
          </a:p>
          <a:p>
            <a:r>
              <a:rPr lang="cs-CZ" dirty="0"/>
              <a:t>Období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6.–10. století</a:t>
            </a:r>
          </a:p>
          <a:p>
            <a:pPr lvl="1"/>
            <a:r>
              <a:rPr lang="cs-CZ" dirty="0"/>
              <a:t>typické obdělávání půdy</a:t>
            </a:r>
          </a:p>
          <a:p>
            <a:pPr lvl="1"/>
            <a:r>
              <a:rPr lang="cs-CZ" dirty="0"/>
              <a:t>obilnářství, zahradnictví, lov, rybolov, chov zvířat, sběr plodin</a:t>
            </a:r>
          </a:p>
          <a:p>
            <a:pPr lvl="1"/>
            <a:r>
              <a:rPr lang="cs-CZ" dirty="0"/>
              <a:t>v jídelníčku produkty rostlinného původu (obiloviny, luštěniny, zelenina a ovoce) i živočišného původu (maso, ryby, mléko, vejce)</a:t>
            </a:r>
          </a:p>
          <a:p>
            <a:pPr lvl="1"/>
            <a:r>
              <a:rPr lang="cs-CZ" dirty="0"/>
              <a:t>potraviny dostupné pro všechny společenské vrstvy</a:t>
            </a:r>
          </a:p>
          <a:p>
            <a:pPr lvl="1"/>
            <a:r>
              <a:rPr lang="cs-CZ" dirty="0"/>
              <a:t>konzumace masa společensky diferencovaná</a:t>
            </a:r>
          </a:p>
          <a:p>
            <a:pPr lvl="2"/>
            <a:r>
              <a:rPr lang="cs-CZ" dirty="0"/>
              <a:t>šlechta a měšťané čerstvé maso</a:t>
            </a:r>
          </a:p>
          <a:p>
            <a:pPr lvl="2"/>
            <a:r>
              <a:rPr lang="cs-CZ" dirty="0"/>
              <a:t>venkované spíše nakládané a uzené maso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869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výživy v Evropě 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9.–13. století</a:t>
            </a:r>
          </a:p>
          <a:p>
            <a:pPr lvl="1"/>
            <a:r>
              <a:rPr lang="cs-CZ" dirty="0"/>
              <a:t>růst poptávky po potravinách </a:t>
            </a:r>
            <a:r>
              <a:rPr lang="cs-CZ" dirty="0">
                <a:sym typeface="Wingdings 3" panose="05040102010807070707" pitchFamily="18" charset="2"/>
              </a:rPr>
              <a:t> rozšiřování obdělávaných území</a:t>
            </a:r>
          </a:p>
          <a:p>
            <a:pPr lvl="1"/>
            <a:r>
              <a:rPr lang="cs-CZ" dirty="0">
                <a:sym typeface="Wingdings 3" panose="05040102010807070707" pitchFamily="18" charset="2"/>
              </a:rPr>
              <a:t>lov a chov zvířat obtížnější  samozásobitelství masem upadalo</a:t>
            </a:r>
          </a:p>
          <a:p>
            <a:pPr lvl="1"/>
            <a:r>
              <a:rPr lang="cs-CZ" dirty="0">
                <a:sym typeface="Wingdings 3" panose="05040102010807070707" pitchFamily="18" charset="2"/>
              </a:rPr>
              <a:t>od 11. století má chléb rozhodující úlohu u lidových vrstev</a:t>
            </a:r>
          </a:p>
          <a:p>
            <a:pPr lvl="1"/>
            <a:r>
              <a:rPr lang="cs-CZ" dirty="0"/>
              <a:t>od 13. století stagnace zemědělství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14. století </a:t>
            </a:r>
            <a:r>
              <a:rPr lang="cs-CZ" dirty="0"/>
              <a:t>hladomor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16. století </a:t>
            </a:r>
            <a:r>
              <a:rPr lang="cs-CZ" dirty="0"/>
              <a:t>opět vzrůst populace a návrat k zemědělství</a:t>
            </a:r>
          </a:p>
          <a:p>
            <a:pPr lvl="1"/>
            <a:r>
              <a:rPr lang="cs-CZ" dirty="0"/>
              <a:t>nedostatečné hnojení </a:t>
            </a:r>
            <a:r>
              <a:rPr lang="cs-CZ" dirty="0">
                <a:sym typeface="Wingdings 3" panose="05040102010807070707" pitchFamily="18" charset="2"/>
              </a:rPr>
              <a:t> nízká produkce  hledání nových produktů (rýže, pohanka, kukuřice)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  <a:sym typeface="Wingdings 3" panose="05040102010807070707" pitchFamily="18" charset="2"/>
              </a:rPr>
              <a:t>18. století </a:t>
            </a:r>
            <a:r>
              <a:rPr lang="cs-CZ" dirty="0">
                <a:sym typeface="Wingdings 3" panose="05040102010807070707" pitchFamily="18" charset="2"/>
              </a:rPr>
              <a:t>opět demografický růst</a:t>
            </a:r>
            <a:endParaRPr lang="cs-CZ" dirty="0"/>
          </a:p>
          <a:p>
            <a:pPr lvl="1"/>
            <a:r>
              <a:rPr lang="cs-CZ" dirty="0"/>
              <a:t>hladomory již nebyly tak kruté, spíše šlo o nouzi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114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C1F9C6B0-52A0-404E-A3E9-A2700E2FA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Průmyslová revoluce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63FDB2C9-622C-4292-8D6C-9F81B926E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b="1"/>
              <a:t>15. – 18. století- zámořské objevy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b="1"/>
              <a:t>- brambory( další lilkovité), kukuřice,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b="1"/>
              <a:t>cukr, káva, čaj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b="1"/>
              <a:t> objev strojů – pára, elektřina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b="1"/>
              <a:t>revoluce – demografická – exodus do měst – městská chudina  - příležitostná práce, farmy nestačí uživit a továrny zaměstnat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b="1"/>
              <a:t>ztráta tradic, krize rodiny,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b="1"/>
              <a:t>nedostatek vzdělání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b="1"/>
              <a:t>v rozvojových zemích – slumy na periferii měst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08C2D87B-2701-43CD-A192-D08A015BB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A5B978C5-F7E2-4AFC-A60E-ABDED9176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Strava nehodnotná,  kontaminovaná, časté infekce, špatná hygiena</a:t>
            </a:r>
          </a:p>
          <a:p>
            <a:pPr eaLnBrk="1" hangingPunct="1"/>
            <a:r>
              <a:rPr lang="cs-CZ" altLang="cs-CZ" b="1"/>
              <a:t>Socio - patologické jevy</a:t>
            </a:r>
          </a:p>
          <a:p>
            <a:pPr eaLnBrk="1" hangingPunct="1"/>
            <a:r>
              <a:rPr lang="cs-CZ" altLang="cs-CZ" b="1"/>
              <a:t>vysoká kojenecká úmrtnost</a:t>
            </a:r>
          </a:p>
          <a:p>
            <a:pPr eaLnBrk="1" hangingPunct="1"/>
            <a:r>
              <a:rPr lang="cs-CZ" altLang="cs-CZ" b="1"/>
              <a:t>krátká průměrná délka života</a:t>
            </a:r>
          </a:p>
          <a:p>
            <a:pPr eaLnBrk="1" hangingPunct="1"/>
            <a:r>
              <a:rPr lang="cs-CZ" altLang="cs-CZ" b="1"/>
              <a:t>Sociálně zdravotní  problém –podvýživa v dětství vliv na fyzicky a duševní vývoj  - začarovaný kruh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089FC549-DD21-4641-976B-625E78A31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8DDC883E-BEA2-407F-969B-12CB53D05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Dnes – vyspělý zemědělsko- potravinářský průmysl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dostatek potravin, široká nabídka, méně závislá na sezóně ( dovoz, uchovávání potravin v chladu, konzervace)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přejídání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potraviny denaturované – zjemnělé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 ( málo vlákniny)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znečistění cizorodými látkami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nadměrná spotřeba léčiv, která interferují s výživou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zavádění instantních pokrmů, </a:t>
            </a:r>
            <a:r>
              <a:rPr lang="cs-CZ" altLang="cs-CZ" sz="2000" b="1" dirty="0" err="1"/>
              <a:t>convenience</a:t>
            </a:r>
            <a:r>
              <a:rPr lang="cs-CZ" altLang="cs-CZ" sz="2000" b="1" dirty="0"/>
              <a:t> food (polotovary), bufetová strava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jí se ve spěchu, na různých místech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velká spotřeba tuků, soli a cukru =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KVO, DM, žlučníkové kameny, zubní kaz, nádorová onemocnění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zmatek ve výživových informacích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( scestná reklama, různé alternativní výživové směry)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3C5B4CB9-B5D3-4B69-9C69-663DE8286F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Globalizace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A66616AA-E737-4989-AEC7-101E0CC597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Zdokonalená logistika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Pestrost trhu, dostupnost, snížení sezónnosti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Konkurenční regulace cen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Riziko –zhoršování kvality a zdravotní nezávadnosti, RASFF, GMO, posklizňové úpravy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Narušení místní produkce a lokálního trhu- neviditelná ruka trhu- levnější dodávky ze vzdálených zemí – silní  nadnárodní hráči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Ohrožení životního prostředí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Sociální nepokoje, Fair  Trade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Propagace lokálních komodit- farmářské trhy, Klasa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2C763F5F-DFB9-4FB5-AAAE-DE733EAC5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F731C1C1-6F5B-44E4-BF93-EB2E2E975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chemeClr val="folHlink"/>
                </a:solidFill>
              </a:rPr>
              <a:t>Zdroj energie – lovec - sběrač</a:t>
            </a:r>
          </a:p>
          <a:p>
            <a:pPr eaLnBrk="1" hangingPunct="1"/>
            <a:r>
              <a:rPr lang="cs-CZ" altLang="cs-CZ" b="1"/>
              <a:t>ovoce, zelenina, ořechy, med - 65 %</a:t>
            </a:r>
          </a:p>
          <a:p>
            <a:pPr eaLnBrk="1" hangingPunct="1"/>
            <a:r>
              <a:rPr lang="cs-CZ" altLang="cs-CZ" b="1"/>
              <a:t>zvěř, ptáci, vejce, ryby, plody moře – 35 %</a:t>
            </a:r>
          </a:p>
          <a:p>
            <a:pPr eaLnBrk="1" hangingPunct="1"/>
            <a:r>
              <a:rPr lang="cs-CZ" altLang="cs-CZ" b="1">
                <a:solidFill>
                  <a:schemeClr val="folHlink"/>
                </a:solidFill>
              </a:rPr>
              <a:t>Zdroj energie  dnes</a:t>
            </a:r>
            <a:r>
              <a:rPr lang="cs-CZ" altLang="cs-CZ" b="1"/>
              <a:t> </a:t>
            </a:r>
          </a:p>
          <a:p>
            <a:pPr eaLnBrk="1" hangingPunct="1"/>
            <a:r>
              <a:rPr lang="cs-CZ" altLang="cs-CZ" b="1"/>
              <a:t>obiloviny, mléko a mléčné výrobky, cukr, sladidla, tuky, alkohol – 65 %</a:t>
            </a:r>
          </a:p>
          <a:p>
            <a:pPr eaLnBrk="1" hangingPunct="1"/>
            <a:r>
              <a:rPr lang="cs-CZ" altLang="cs-CZ" b="1"/>
              <a:t>tučné maso, drůbež, vejce, ryby , plody moře – 28 %</a:t>
            </a:r>
          </a:p>
          <a:p>
            <a:pPr eaLnBrk="1" hangingPunct="1"/>
            <a:r>
              <a:rPr lang="cs-CZ" altLang="cs-CZ" b="1"/>
              <a:t>ovoce, zelenina, luštěniny, ořechy - 17 %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DCAE738-FFB3-469D-A329-85AF07AC8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Průběh historie člověka vychází z dokladů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2136AE7-525D-441C-A896-A9E54E6160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dirty="0"/>
              <a:t>mohou být rozděleny na: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b="1" dirty="0"/>
              <a:t>1) doklady přímé, tedy fosilizované zbytky těla předchůdců člověka a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b="1" dirty="0"/>
              <a:t>   jejich produkty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morfologické změny  předchůdců člověka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přímé měření -  chemický rozbor kostí a zubů pomocí izotopů N a C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archeologické materiály –  morfologie zubů,  tloušťka skloviny, opotřebení zubů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kraniální a postkraniální anatomie skeletu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zvířecí kosti, schránky  - mušle, škeble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400" dirty="0"/>
              <a:t>   např. </a:t>
            </a:r>
            <a:r>
              <a:rPr lang="cs-CZ" altLang="cs-CZ" sz="2400" dirty="0" err="1"/>
              <a:t>kjokkenmoddingy</a:t>
            </a:r>
            <a:r>
              <a:rPr lang="cs-CZ" altLang="cs-CZ" sz="2400" dirty="0"/>
              <a:t> – dánsky kuchyňské odpadky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paleobotanika – pylové analýzy, kořenové tkáně, zbytky semen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/>
              <a:t>     ( lískové ořechy, semena jablek, otisky hub)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9C52264D-0CF1-4C0C-84EC-3E01CFE0E6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2526" y="304800"/>
            <a:ext cx="8137525" cy="685800"/>
          </a:xfrm>
          <a:solidFill>
            <a:srgbClr val="F8E1A6"/>
          </a:solidFill>
        </p:spPr>
        <p:txBody>
          <a:bodyPr/>
          <a:lstStyle/>
          <a:p>
            <a:pPr eaLnBrk="1" hangingPunct="1"/>
            <a:r>
              <a:rPr kumimoji="1" lang="cs-CZ" altLang="cs-CZ" sz="4000">
                <a:latin typeface="Arial Narrow" panose="020B0606020202030204" pitchFamily="34" charset="0"/>
              </a:rPr>
              <a:t>Vývoj člověka je dán způsobem obživy</a:t>
            </a:r>
          </a:p>
        </p:txBody>
      </p:sp>
      <p:graphicFrame>
        <p:nvGraphicFramePr>
          <p:cNvPr id="132099" name="Object 3">
            <a:extLst>
              <a:ext uri="{FF2B5EF4-FFF2-40B4-BE49-F238E27FC236}">
                <a16:creationId xmlns:a16="http://schemas.microsoft.com/office/drawing/2014/main" id="{C2ED8612-9794-463D-B431-8D9E832FBEF4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524000" y="1628775"/>
          <a:ext cx="9144000" cy="315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int Shop Pro Image" r:id="rId4" imgW="5404878" imgH="1824390" progId="PaintShopPro">
                  <p:embed/>
                </p:oleObj>
              </mc:Choice>
              <mc:Fallback>
                <p:oleObj name="Paint Shop Pro Image" r:id="rId4" imgW="5404878" imgH="1824390" progId="PaintShopPro">
                  <p:embed/>
                  <p:pic>
                    <p:nvPicPr>
                      <p:cNvPr id="132099" name="Object 3">
                        <a:extLst>
                          <a:ext uri="{FF2B5EF4-FFF2-40B4-BE49-F238E27FC236}">
                            <a16:creationId xmlns:a16="http://schemas.microsoft.com/office/drawing/2014/main" id="{C2ED8612-9794-463D-B431-8D9E832FBEF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28775"/>
                        <a:ext cx="9144000" cy="315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0" name="AutoShape 4">
            <a:extLst>
              <a:ext uri="{FF2B5EF4-FFF2-40B4-BE49-F238E27FC236}">
                <a16:creationId xmlns:a16="http://schemas.microsoft.com/office/drawing/2014/main" id="{DFCD3760-6C17-40D6-93AC-29898B13E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300663"/>
            <a:ext cx="1873250" cy="393700"/>
          </a:xfrm>
          <a:prstGeom prst="wedgeRectCallout">
            <a:avLst>
              <a:gd name="adj1" fmla="val 32625"/>
              <a:gd name="adj2" fmla="val -225000"/>
            </a:avLst>
          </a:prstGeom>
          <a:solidFill>
            <a:srgbClr val="EBFC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i="1"/>
              <a:t>Homo erectus</a:t>
            </a:r>
            <a:endParaRPr lang="cs-CZ" altLang="cs-CZ" sz="1800"/>
          </a:p>
        </p:txBody>
      </p:sp>
      <p:sp>
        <p:nvSpPr>
          <p:cNvPr id="132101" name="AutoShape 5">
            <a:extLst>
              <a:ext uri="{FF2B5EF4-FFF2-40B4-BE49-F238E27FC236}">
                <a16:creationId xmlns:a16="http://schemas.microsoft.com/office/drawing/2014/main" id="{0ACC18F2-3BC9-4F5A-936F-1A010B73F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5229225"/>
            <a:ext cx="914400" cy="431800"/>
          </a:xfrm>
          <a:prstGeom prst="wedgeRectCallout">
            <a:avLst>
              <a:gd name="adj1" fmla="val 19273"/>
              <a:gd name="adj2" fmla="val -1908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Lovec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32102" name="AutoShape 6">
            <a:extLst>
              <a:ext uri="{FF2B5EF4-FFF2-40B4-BE49-F238E27FC236}">
                <a16:creationId xmlns:a16="http://schemas.microsoft.com/office/drawing/2014/main" id="{B664EBB0-8A58-45E7-8FA2-F2F5DB45C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1" y="5949951"/>
            <a:ext cx="1439863" cy="360363"/>
          </a:xfrm>
          <a:prstGeom prst="wedgeRectCallout">
            <a:avLst>
              <a:gd name="adj1" fmla="val -2042"/>
              <a:gd name="adj2" fmla="val -4178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Pastevec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32103" name="AutoShape 7">
            <a:extLst>
              <a:ext uri="{FF2B5EF4-FFF2-40B4-BE49-F238E27FC236}">
                <a16:creationId xmlns:a16="http://schemas.microsoft.com/office/drawing/2014/main" id="{52E6183C-80A3-4A02-BF5C-EC265DBEF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1" y="5229225"/>
            <a:ext cx="1584325" cy="431800"/>
          </a:xfrm>
          <a:prstGeom prst="wedgeRectCallout">
            <a:avLst>
              <a:gd name="adj1" fmla="val -5310"/>
              <a:gd name="adj2" fmla="val -1981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Zemědělec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32104" name="AutoShape 8">
            <a:extLst>
              <a:ext uri="{FF2B5EF4-FFF2-40B4-BE49-F238E27FC236}">
                <a16:creationId xmlns:a16="http://schemas.microsoft.com/office/drawing/2014/main" id="{59221E10-8038-44B9-B03E-8AFC2DA52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8" y="5445125"/>
            <a:ext cx="2374900" cy="609600"/>
          </a:xfrm>
          <a:prstGeom prst="wedgeRectCallout">
            <a:avLst>
              <a:gd name="adj1" fmla="val -36833"/>
              <a:gd name="adj2" fmla="val -1768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Odloučení práce od obstarávání potravy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32105" name="AutoShape 9">
            <a:extLst>
              <a:ext uri="{FF2B5EF4-FFF2-40B4-BE49-F238E27FC236}">
                <a16:creationId xmlns:a16="http://schemas.microsoft.com/office/drawing/2014/main" id="{90D4445C-0656-4A78-BBC4-4C56A9D1F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6092825"/>
            <a:ext cx="2016125" cy="431800"/>
          </a:xfrm>
          <a:prstGeom prst="wedgeRectCallout">
            <a:avLst>
              <a:gd name="adj1" fmla="val 55514"/>
              <a:gd name="adj2" fmla="val -117278"/>
            </a:avLst>
          </a:prstGeom>
          <a:solidFill>
            <a:srgbClr val="EBFC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i="1"/>
              <a:t>Homo sapiens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0968123B-8EEE-4F0A-84A9-E2D6E4D02F2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440239" y="260350"/>
            <a:ext cx="3024187" cy="685800"/>
          </a:xfrm>
          <a:solidFill>
            <a:srgbClr val="FBEC93"/>
          </a:solidFill>
        </p:spPr>
        <p:txBody>
          <a:bodyPr anchor="b">
            <a:normAutofit fontScale="90000"/>
          </a:bodyPr>
          <a:lstStyle/>
          <a:p>
            <a:pPr eaLnBrk="1" hangingPunct="1"/>
            <a:r>
              <a:rPr lang="cs-CZ" altLang="cs-CZ" b="1">
                <a:latin typeface="Arial Narrow" panose="020B0606020202030204" pitchFamily="34" charset="0"/>
              </a:rPr>
              <a:t>Dnes 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DE1B8D9B-5D5A-4A9C-80BC-251BA4A85CF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00200" y="1219200"/>
            <a:ext cx="4114800" cy="3048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Odloučení lidské činnosti od obstarávání potravy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Dělba práce – výroba potravin a směna výrobků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Tržní vztahy - dnes globální</a:t>
            </a:r>
          </a:p>
        </p:txBody>
      </p:sp>
      <p:graphicFrame>
        <p:nvGraphicFramePr>
          <p:cNvPr id="134148" name="Object 4">
            <a:extLst>
              <a:ext uri="{FF2B5EF4-FFF2-40B4-BE49-F238E27FC236}">
                <a16:creationId xmlns:a16="http://schemas.microsoft.com/office/drawing/2014/main" id="{FF33D77D-48EA-4A2F-9BEA-266824B7B4A1}"/>
              </a:ext>
            </a:extLst>
          </p:cNvPr>
          <p:cNvGraphicFramePr>
            <a:graphicFrameLocks noGrp="1" noChangeAspect="1"/>
          </p:cNvGraphicFramePr>
          <p:nvPr>
            <p:ph type="clipArt" sz="half" idx="4294967295"/>
          </p:nvPr>
        </p:nvGraphicFramePr>
        <p:xfrm>
          <a:off x="5784851" y="1739901"/>
          <a:ext cx="4379913" cy="431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aint Shop Pro Image" r:id="rId4" imgW="1521951" imgH="1561399" progId="PaintShopPro">
                  <p:embed/>
                </p:oleObj>
              </mc:Choice>
              <mc:Fallback>
                <p:oleObj name="Paint Shop Pro Image" r:id="rId4" imgW="1521951" imgH="1561399" progId="PaintShopPro">
                  <p:embed/>
                  <p:pic>
                    <p:nvPicPr>
                      <p:cNvPr id="134148" name="Object 4">
                        <a:extLst>
                          <a:ext uri="{FF2B5EF4-FFF2-40B4-BE49-F238E27FC236}">
                            <a16:creationId xmlns:a16="http://schemas.microsoft.com/office/drawing/2014/main" id="{FF33D77D-48EA-4A2F-9BEA-266824B7B4A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851" y="1739901"/>
                        <a:ext cx="4379913" cy="431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49" name="Rectangle 5">
            <a:extLst>
              <a:ext uri="{FF2B5EF4-FFF2-40B4-BE49-F238E27FC236}">
                <a16:creationId xmlns:a16="http://schemas.microsoft.com/office/drawing/2014/main" id="{21B8ABFD-06A4-45CA-8A71-45DB43D3C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495801"/>
            <a:ext cx="3276600" cy="1801813"/>
          </a:xfrm>
          <a:prstGeom prst="rect">
            <a:avLst/>
          </a:prstGeom>
          <a:solidFill>
            <a:srgbClr val="8EF8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i="1">
                <a:latin typeface="Arial Narrow" panose="020B0606020202030204" pitchFamily="34" charset="0"/>
              </a:rPr>
              <a:t>       Homo emptus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i="1">
                <a:latin typeface="Arial Narrow" panose="020B0606020202030204" pitchFamily="34" charset="0"/>
              </a:rPr>
              <a:t>     </a:t>
            </a:r>
            <a:r>
              <a:rPr lang="cs-CZ" altLang="cs-CZ" sz="2800" b="1" u="sng">
                <a:latin typeface="Arial Narrow" panose="020B0606020202030204" pitchFamily="34" charset="0"/>
              </a:rPr>
              <a:t>Člověk nakupující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u="sng">
                <a:latin typeface="Arial Narrow" panose="020B0606020202030204" pitchFamily="34" charset="0"/>
                <a:cs typeface="Times New Roman" panose="02020603050405020304" pitchFamily="18" charset="0"/>
              </a:rPr>
              <a:t>food shopper</a:t>
            </a:r>
            <a:r>
              <a:rPr lang="cs-CZ" altLang="cs-CZ" sz="2800" b="1" u="sng"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347F5C4B-B8A3-4874-AE7A-4880521AF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CA539F47-477D-4458-9A7F-24D9CE921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/>
              <a:t> 2) </a:t>
            </a:r>
            <a:r>
              <a:rPr lang="cs-CZ" altLang="cs-CZ" b="1"/>
              <a:t>doklady nepřímé, které jsou získávány výzkumem současných populací lidí i non-humánních primátů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výživové a pohybové chování ostatních primátů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b="1"/>
              <a:t>3) doklady teoretick</a:t>
            </a:r>
            <a:r>
              <a:rPr lang="cs-CZ" altLang="cs-CZ"/>
              <a:t>é, které jsou výsledkem teoretické analýzy paleontologického i neontologického materiálu. Teoretická analýza je důležitým východiskem pro další zkoumání paleontologická i neontologická, tedy výzkum žijících organismů současných ekosystémů. </a:t>
            </a:r>
          </a:p>
          <a:p>
            <a:r>
              <a:rPr lang="cs-CZ" altLang="cs-CZ" b="1"/>
              <a:t>geografické rozdíly, klima</a:t>
            </a:r>
          </a:p>
          <a:p>
            <a:endParaRPr lang="cs-CZ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911C9-46BF-438C-92F9-8C94AD4FE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Antropogeneze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3FEB84-2C8B-4A2B-8BB1-BC5D08CC8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Nelze přesně určit, která vývojová linie přesně vedla k vývoji dnešního člověka.</a:t>
            </a:r>
          </a:p>
          <a:p>
            <a:r>
              <a:rPr lang="cs-CZ" dirty="0"/>
              <a:t>Pohlíží se na něj jako na vývojově vrcholové stádium řádu primátů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57EE235-4096-4E03-BA6E-300E207609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8801819"/>
              </p:ext>
            </p:extLst>
          </p:nvPr>
        </p:nvGraphicFramePr>
        <p:xfrm>
          <a:off x="838200" y="3160449"/>
          <a:ext cx="9910156" cy="3157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24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5AB020-A8B7-40E2-9727-0B08159F3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Řád: </a:t>
            </a:r>
            <a:r>
              <a:rPr lang="cs-CZ" i="1" dirty="0" err="1"/>
              <a:t>Primates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0FF1F6-BEF0-4D9B-BE4B-FDDA5C7E8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primáti se vyvinuli z primitivních hmyzožravců.</a:t>
            </a:r>
          </a:p>
          <a:p>
            <a:r>
              <a:rPr lang="cs-CZ" dirty="0"/>
              <a:t>Nejstarší primáti žili na stromech.</a:t>
            </a:r>
          </a:p>
          <a:p>
            <a:r>
              <a:rPr lang="cs-CZ" dirty="0"/>
              <a:t>Tento řád zahrnuje 2 podřády </a:t>
            </a:r>
            <a:r>
              <a:rPr lang="cs-CZ" i="1" dirty="0" err="1"/>
              <a:t>Prosimiae</a:t>
            </a:r>
            <a:r>
              <a:rPr lang="cs-CZ" dirty="0"/>
              <a:t> (poloopice) a </a:t>
            </a:r>
            <a:r>
              <a:rPr lang="cs-CZ" i="1" dirty="0" err="1"/>
              <a:t>Anthropoidea</a:t>
            </a:r>
            <a:r>
              <a:rPr lang="cs-CZ" i="1" dirty="0"/>
              <a:t> </a:t>
            </a:r>
            <a:r>
              <a:rPr lang="cs-CZ" dirty="0"/>
              <a:t>(vyšší primáti).</a:t>
            </a:r>
          </a:p>
          <a:p>
            <a:r>
              <a:rPr lang="cs-CZ" dirty="0"/>
              <a:t>Nám nejbližší primáti jsou </a:t>
            </a:r>
            <a:r>
              <a:rPr lang="cs-CZ" dirty="0" err="1"/>
              <a:t>giboni</a:t>
            </a:r>
            <a:r>
              <a:rPr lang="cs-CZ" dirty="0"/>
              <a:t> a lidoopi, s nimiž jsme měli v minulosti mnoho společných znaků.</a:t>
            </a:r>
          </a:p>
          <a:p>
            <a:r>
              <a:rPr lang="cs-CZ" dirty="0"/>
              <a:t>Příčinou proč se lidé začali od jiných primátů začali odlišovat je nejpravděpodobněji potravinová strategie.</a:t>
            </a:r>
          </a:p>
          <a:p>
            <a:r>
              <a:rPr lang="cs-CZ" dirty="0"/>
              <a:t>Obecně je známo, že zaobírání se stravou a samotná konzumace potravin má zásadní vliv na chování, ekologii a biologii zvířat.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590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C853A-4E0F-4E56-8CAC-E9041909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Lidoopi a strava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5ECBB2-9CB5-4032-9ED5-04D6C92F9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Orangutani</a:t>
            </a:r>
          </a:p>
          <a:p>
            <a:pPr lvl="1"/>
            <a:r>
              <a:rPr lang="cs-CZ" dirty="0"/>
              <a:t>ovoce, mladé výhonky</a:t>
            </a:r>
          </a:p>
          <a:p>
            <a:pPr lvl="1"/>
            <a:r>
              <a:rPr lang="cs-CZ" dirty="0"/>
              <a:t>hmyz, ptačí vejce</a:t>
            </a:r>
          </a:p>
          <a:p>
            <a:pPr lvl="1"/>
            <a:r>
              <a:rPr lang="cs-CZ" dirty="0"/>
              <a:t>malí obratlovci, na které příležitostně narazí</a:t>
            </a:r>
          </a:p>
          <a:p>
            <a:pPr lvl="1"/>
            <a:r>
              <a:rPr lang="cs-CZ" dirty="0"/>
              <a:t>převládá rostlinná strava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Šimpanzi</a:t>
            </a:r>
          </a:p>
          <a:p>
            <a:pPr lvl="1"/>
            <a:r>
              <a:rPr lang="cs-CZ" dirty="0"/>
              <a:t>v přírodě vyloženě masožravé tendence (hmyz, malí obratlovci někdy i velká zvířata)</a:t>
            </a:r>
          </a:p>
          <a:p>
            <a:pPr lvl="1"/>
            <a:r>
              <a:rPr lang="cs-CZ" dirty="0"/>
              <a:t>hlavní složka stále rostliny (různé plody, výhonky, listí a kůra)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Gorily</a:t>
            </a:r>
          </a:p>
          <a:p>
            <a:pPr lvl="1"/>
            <a:r>
              <a:rPr lang="cs-CZ" dirty="0"/>
              <a:t>hlavní složku jejich potravy tvoří výhonky keřů a stromů, listí, kořínky, kůra 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68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7D542-E180-41D8-92F5-0E3AD4F6D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Hominizace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E13281-B063-45F4-9754-AD291DEE2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Rozhodujícími momenty, kterými byl proces </a:t>
            </a:r>
            <a:r>
              <a:rPr lang="cs-CZ" dirty="0" err="1"/>
              <a:t>hominizace</a:t>
            </a:r>
            <a:r>
              <a:rPr lang="cs-CZ" dirty="0"/>
              <a:t> zahájen byly:</a:t>
            </a:r>
          </a:p>
          <a:p>
            <a:pPr lvl="1"/>
            <a:r>
              <a:rPr lang="cs-CZ" dirty="0"/>
              <a:t>preadaptace k bipedii</a:t>
            </a:r>
          </a:p>
          <a:p>
            <a:pPr lvl="1"/>
            <a:r>
              <a:rPr lang="cs-CZ" dirty="0"/>
              <a:t>přechod na jiný typ stravy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3074" name="Picture 2" descr="SouvisejÃ­cÃ­ obrÃ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6"/>
          <a:stretch/>
        </p:blipFill>
        <p:spPr bwMode="auto">
          <a:xfrm>
            <a:off x="3000375" y="4092210"/>
            <a:ext cx="6191250" cy="222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36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Evoluce výživy člověka[20181114161353930].mdb"/>
</p:tagLst>
</file>

<file path=ppt/theme/theme1.xml><?xml version="1.0" encoding="utf-8"?>
<a:theme xmlns:a="http://schemas.openxmlformats.org/drawingml/2006/main" name="Motiv Office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ílovy prezentace">
      <a:majorFont>
        <a:latin typeface="Palatino Linotype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2681</Words>
  <Application>Microsoft Office PowerPoint</Application>
  <PresentationFormat>Širokoúhlá obrazovka</PresentationFormat>
  <Paragraphs>348</Paragraphs>
  <Slides>41</Slides>
  <Notes>10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50" baseType="lpstr">
      <vt:lpstr>Arial</vt:lpstr>
      <vt:lpstr>Arial Narrow</vt:lpstr>
      <vt:lpstr>Calibri</vt:lpstr>
      <vt:lpstr>Franklin Gothic Medium</vt:lpstr>
      <vt:lpstr>Palatino Linotype</vt:lpstr>
      <vt:lpstr>Times New Roman</vt:lpstr>
      <vt:lpstr>Wingdings 3</vt:lpstr>
      <vt:lpstr>Motiv Office</vt:lpstr>
      <vt:lpstr>Paint Shop Pro Image</vt:lpstr>
      <vt:lpstr>Evoluce výživy</vt:lpstr>
      <vt:lpstr>Úvod</vt:lpstr>
      <vt:lpstr>Kde získáváme informace?</vt:lpstr>
      <vt:lpstr>Průběh historie člověka vychází z dokladů</vt:lpstr>
      <vt:lpstr>Prezentace aplikace PowerPoint</vt:lpstr>
      <vt:lpstr>Antropogeneze</vt:lpstr>
      <vt:lpstr>Řád: Primates</vt:lpstr>
      <vt:lpstr>Lidoopi a strava</vt:lpstr>
      <vt:lpstr>Hominizace</vt:lpstr>
      <vt:lpstr>Jollyho teorie</vt:lpstr>
      <vt:lpstr>U člověka se plně prosadily všechny vývojové tendence primátů, což jsou: </vt:lpstr>
      <vt:lpstr>Primární hominidi – chrup</vt:lpstr>
      <vt:lpstr>Prezentace aplikace PowerPoint</vt:lpstr>
      <vt:lpstr>Prezentace aplikace PowerPoint</vt:lpstr>
      <vt:lpstr>Srovnání zubního oblouku šimpanze, australopitheka a moderního člověka - na obrázcích je jasně vidět změna úhlu ramen, délka oblouku, stejně tak úhel některých zubů (zejména třenové zuby); pro zajímavost je vidět také chybějící diastema u člověka a australopitheka (zvětšený mezizubní prostor vedle špičáků na znázornění šimpanze)   </vt:lpstr>
      <vt:lpstr>Bílkoviny v evoluci člověka</vt:lpstr>
      <vt:lpstr>Evoluce člověka</vt:lpstr>
      <vt:lpstr>Homo ergaster/erectus</vt:lpstr>
      <vt:lpstr>Homo heidelbergensis</vt:lpstr>
      <vt:lpstr>Homo sapiens</vt:lpstr>
      <vt:lpstr>Lovecko-sběračský způsob života I</vt:lpstr>
      <vt:lpstr>Lovecko-sběračský způsob života II</vt:lpstr>
      <vt:lpstr>Lovecko-sběračský způsob života III</vt:lpstr>
      <vt:lpstr>Lovecko-sběračský způsob života IV</vt:lpstr>
      <vt:lpstr>Neolit I</vt:lpstr>
      <vt:lpstr>Obiloviny</vt:lpstr>
      <vt:lpstr>Další plodiny</vt:lpstr>
      <vt:lpstr>Domestikace zvířat</vt:lpstr>
      <vt:lpstr>Domestikace zvířat II</vt:lpstr>
      <vt:lpstr>Mléko a mléčné výrobky</vt:lpstr>
      <vt:lpstr>Vývoj výživy v Evropě I </vt:lpstr>
      <vt:lpstr>Vývoj výživy v Evropě II</vt:lpstr>
      <vt:lpstr>Vývoj výživy v Evropě III</vt:lpstr>
      <vt:lpstr>Vývoj výživy v Evropě IV</vt:lpstr>
      <vt:lpstr>Průmyslová revoluce</vt:lpstr>
      <vt:lpstr>Prezentace aplikace PowerPoint</vt:lpstr>
      <vt:lpstr>Prezentace aplikace PowerPoint</vt:lpstr>
      <vt:lpstr>Globalizace</vt:lpstr>
      <vt:lpstr>Prezentace aplikace PowerPoint</vt:lpstr>
      <vt:lpstr>Vývoj člověka je dán způsobem obživy</vt:lpstr>
      <vt:lpstr>Dnes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Evoluce výživy</dc:title>
  <dc:creator>Filip Martiník</dc:creator>
  <cp:lastModifiedBy>Halina Matějová</cp:lastModifiedBy>
  <cp:revision>45</cp:revision>
  <dcterms:created xsi:type="dcterms:W3CDTF">2018-11-13T12:35:20Z</dcterms:created>
  <dcterms:modified xsi:type="dcterms:W3CDTF">2020-12-30T18:37:57Z</dcterms:modified>
</cp:coreProperties>
</file>