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9"/>
  </p:notesMasterIdLst>
  <p:sldIdLst>
    <p:sldId id="257" r:id="rId2"/>
    <p:sldId id="262" r:id="rId3"/>
    <p:sldId id="321" r:id="rId4"/>
    <p:sldId id="329" r:id="rId5"/>
    <p:sldId id="332" r:id="rId6"/>
    <p:sldId id="322" r:id="rId7"/>
    <p:sldId id="263" r:id="rId8"/>
    <p:sldId id="309" r:id="rId9"/>
    <p:sldId id="310" r:id="rId10"/>
    <p:sldId id="331" r:id="rId11"/>
    <p:sldId id="333" r:id="rId12"/>
    <p:sldId id="313" r:id="rId13"/>
    <p:sldId id="264" r:id="rId14"/>
    <p:sldId id="265" r:id="rId15"/>
    <p:sldId id="266" r:id="rId16"/>
    <p:sldId id="334" r:id="rId17"/>
    <p:sldId id="268" r:id="rId18"/>
    <p:sldId id="279" r:id="rId19"/>
    <p:sldId id="280" r:id="rId20"/>
    <p:sldId id="281" r:id="rId21"/>
    <p:sldId id="335" r:id="rId22"/>
    <p:sldId id="284" r:id="rId23"/>
    <p:sldId id="285" r:id="rId24"/>
    <p:sldId id="286" r:id="rId25"/>
    <p:sldId id="287" r:id="rId26"/>
    <p:sldId id="336" r:id="rId27"/>
    <p:sldId id="290" r:id="rId28"/>
    <p:sldId id="315" r:id="rId29"/>
    <p:sldId id="316" r:id="rId30"/>
    <p:sldId id="317" r:id="rId31"/>
    <p:sldId id="337" r:id="rId32"/>
    <p:sldId id="320" r:id="rId33"/>
    <p:sldId id="323" r:id="rId34"/>
    <p:sldId id="324" r:id="rId35"/>
    <p:sldId id="325" r:id="rId36"/>
    <p:sldId id="338" r:id="rId37"/>
    <p:sldId id="328" r:id="rId38"/>
    <p:sldId id="291" r:id="rId39"/>
    <p:sldId id="292" r:id="rId40"/>
    <p:sldId id="340" r:id="rId41"/>
    <p:sldId id="293" r:id="rId42"/>
    <p:sldId id="339" r:id="rId43"/>
    <p:sldId id="296" r:id="rId44"/>
    <p:sldId id="297" r:id="rId45"/>
    <p:sldId id="298" r:id="rId46"/>
    <p:sldId id="299" r:id="rId47"/>
    <p:sldId id="341" r:id="rId48"/>
    <p:sldId id="302" r:id="rId49"/>
    <p:sldId id="303" r:id="rId50"/>
    <p:sldId id="304" r:id="rId51"/>
    <p:sldId id="305" r:id="rId52"/>
    <p:sldId id="342" r:id="rId53"/>
    <p:sldId id="343" r:id="rId54"/>
    <p:sldId id="308" r:id="rId55"/>
    <p:sldId id="344" r:id="rId56"/>
    <p:sldId id="330" r:id="rId57"/>
    <p:sldId id="314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488" autoAdjust="0"/>
  </p:normalViewPr>
  <p:slideViewPr>
    <p:cSldViewPr snapToGrid="0">
      <p:cViewPr varScale="1">
        <p:scale>
          <a:sx n="60" d="100"/>
          <a:sy n="60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4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1A3A-B3AC-4487-A470-1E241F799B39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CDA96-69FA-4FB3-AA49-78F38BAFEC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599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Donor: dárce, akceptor: přijímatel </a:t>
            </a:r>
          </a:p>
          <a:p>
            <a:r>
              <a:rPr lang="cs-CZ" noProof="0" dirty="0"/>
              <a:t>Koenzym/kofaktor:</a:t>
            </a:r>
            <a:r>
              <a:rPr lang="cs-CZ" baseline="0" noProof="0" dirty="0"/>
              <a:t> látka spolupracující s enzymem, usnadňuje chemickou reakci </a:t>
            </a:r>
          </a:p>
          <a:p>
            <a:r>
              <a:rPr lang="cs-CZ" baseline="0" noProof="0" dirty="0"/>
              <a:t>Genová exprese: proces přeměny genetické informace v strukturu, funkci... </a:t>
            </a:r>
            <a:endParaRPr lang="cs-CZ" noProof="0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CDA96-69FA-4FB3-AA49-78F38BAFECC8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959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360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196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382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370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557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224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2411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981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495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16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721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225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619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207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786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249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5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90B42-CDCC-4EEA-BC68-FC2BE1A35950}" type="datetimeFigureOut">
              <a:rPr lang="sk-SK" smtClean="0"/>
              <a:t>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4AD06-614B-4A6B-B71D-AC27A0FA1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674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e.de/wissenschaft/referenzwerte/" TargetMode="External"/><Relationship Id="rId2" Type="http://schemas.openxmlformats.org/officeDocument/2006/relationships/hyperlink" Target="https://www.nutridatabaze.cz/vyhledavani-potravin/podle-nutrientu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F7511B2-32B1-4E3C-A33A-6AA413A2C3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 err="1"/>
              <a:t>Vitaminy</a:t>
            </a:r>
            <a:r>
              <a:rPr lang="sk-SK" b="1" dirty="0"/>
              <a:t> </a:t>
            </a:r>
            <a:br>
              <a:rPr lang="sk-SK" b="1" dirty="0"/>
            </a:br>
            <a:r>
              <a:rPr lang="sk-SK" b="1" dirty="0"/>
              <a:t>rozpustné </a:t>
            </a:r>
            <a:r>
              <a:rPr lang="sk-SK" b="1" dirty="0" err="1"/>
              <a:t>ve</a:t>
            </a:r>
            <a:r>
              <a:rPr lang="sk-SK" b="1" dirty="0"/>
              <a:t> </a:t>
            </a:r>
            <a:r>
              <a:rPr lang="sk-SK" b="1" dirty="0" err="1"/>
              <a:t>vodě</a:t>
            </a:r>
            <a:endParaRPr lang="sk-SK" b="1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18EBA9C-320E-44F7-80C7-B3CD696A1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57488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/>
              <a:t>Mgr. Jana Kráľová</a:t>
            </a:r>
          </a:p>
        </p:txBody>
      </p:sp>
    </p:spTree>
    <p:extLst>
      <p:ext uri="{BB962C8B-B14F-4D97-AF65-F5344CB8AC3E}">
        <p14:creationId xmlns:p14="http://schemas.microsoft.com/office/powerpoint/2010/main" val="141963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27D1D-9DED-44B3-8522-25EE0E88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/>
              <a:t>BERI-BERI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F5695C-A884-467C-9AFC-43F695A34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7511716" cy="4398745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Avitaminóza B1</a:t>
            </a:r>
          </a:p>
          <a:p>
            <a:r>
              <a:rPr lang="cs-CZ" sz="2400" dirty="0"/>
              <a:t>Dříve výskyt v Asii, Japonsku,                                                                kde je hlavní potravinou rýže                                     (při loupání „leštění“ rýže dochází k ztrátě vitaminu B1)</a:t>
            </a:r>
          </a:p>
          <a:p>
            <a:r>
              <a:rPr lang="cs-CZ" sz="2400" dirty="0"/>
              <a:t>Dnes výskyt zřídkavý</a:t>
            </a:r>
          </a:p>
          <a:p>
            <a:r>
              <a:rPr lang="cs-CZ" sz="2400" b="1" dirty="0"/>
              <a:t>Suchá forma </a:t>
            </a:r>
            <a:r>
              <a:rPr lang="cs-CZ" sz="2400" b="1" dirty="0" err="1"/>
              <a:t>beri</a:t>
            </a:r>
            <a:r>
              <a:rPr lang="cs-CZ" sz="2400" b="1" dirty="0"/>
              <a:t>- </a:t>
            </a:r>
            <a:r>
              <a:rPr lang="cs-CZ" sz="2400" b="1" dirty="0" err="1"/>
              <a:t>beri</a:t>
            </a:r>
            <a:r>
              <a:rPr lang="cs-CZ" sz="2400" b="1" dirty="0"/>
              <a:t>: neurologické příznaky </a:t>
            </a:r>
          </a:p>
          <a:p>
            <a:pPr lvl="1"/>
            <a:r>
              <a:rPr lang="cs-CZ" sz="2400" dirty="0"/>
              <a:t>Parestézie končetin a svalová slabost</a:t>
            </a:r>
          </a:p>
          <a:p>
            <a:r>
              <a:rPr lang="cs-CZ" sz="2400" b="1" dirty="0"/>
              <a:t>Vlhká forma </a:t>
            </a:r>
            <a:r>
              <a:rPr lang="cs-CZ" sz="2400" b="1" dirty="0" err="1"/>
              <a:t>beri</a:t>
            </a:r>
            <a:r>
              <a:rPr lang="cs-CZ" sz="2400" b="1" dirty="0"/>
              <a:t>- </a:t>
            </a:r>
            <a:r>
              <a:rPr lang="cs-CZ" sz="2400" b="1" dirty="0" err="1"/>
              <a:t>beri</a:t>
            </a:r>
            <a:r>
              <a:rPr lang="cs-CZ" sz="2400" b="1" dirty="0"/>
              <a:t>: kardiologické příznaky</a:t>
            </a:r>
          </a:p>
          <a:p>
            <a:pPr lvl="1"/>
            <a:r>
              <a:rPr lang="cs-CZ" sz="2400" dirty="0"/>
              <a:t>Otoky, poruchy srdečního rytmu</a:t>
            </a:r>
          </a:p>
          <a:p>
            <a:r>
              <a:rPr lang="cs-CZ" sz="2400" dirty="0"/>
              <a:t>Nemocní umírají na srdeční a plicní selhání</a:t>
            </a:r>
          </a:p>
          <a:p>
            <a:pPr lvl="1"/>
            <a:endParaRPr lang="cs-CZ" sz="24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557A967-1B52-4C23-A5CC-1361E5DE3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517" y="1867704"/>
            <a:ext cx="3274595" cy="45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2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69ECB-2759-4EF7-BDD8-95AE94BF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800" b="1" dirty="0" err="1"/>
              <a:t>Wernicke-korsakoff</a:t>
            </a:r>
            <a:r>
              <a:rPr lang="sk-SK" sz="4800" b="1" dirty="0"/>
              <a:t> </a:t>
            </a:r>
            <a:r>
              <a:rPr lang="sk-SK" sz="4800" b="1" dirty="0" err="1"/>
              <a:t>syndrom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1B3904-4ABA-4601-A6A9-CBF1CCE5A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b="1" dirty="0" err="1"/>
              <a:t>Alkoholismus</a:t>
            </a:r>
            <a:endParaRPr lang="sk-SK" sz="2400" b="1" dirty="0"/>
          </a:p>
          <a:p>
            <a:r>
              <a:rPr lang="sk-SK" sz="2400" dirty="0"/>
              <a:t>Porucha </a:t>
            </a:r>
            <a:r>
              <a:rPr lang="sk-SK" sz="2400" dirty="0" err="1"/>
              <a:t>absorpce</a:t>
            </a:r>
            <a:r>
              <a:rPr lang="sk-SK" sz="2400" dirty="0"/>
              <a:t> a zvýšená </a:t>
            </a:r>
            <a:r>
              <a:rPr lang="sk-SK" sz="2400" dirty="0" err="1"/>
              <a:t>potřeba</a:t>
            </a:r>
            <a:r>
              <a:rPr lang="sk-SK" sz="2400" dirty="0"/>
              <a:t> </a:t>
            </a:r>
            <a:r>
              <a:rPr lang="sk-SK" sz="2400" dirty="0" err="1"/>
              <a:t>thiaminu</a:t>
            </a:r>
            <a:endParaRPr lang="sk-SK" sz="2400" dirty="0"/>
          </a:p>
          <a:p>
            <a:pPr algn="l"/>
            <a:r>
              <a:rPr lang="sk-SK" sz="2400" dirty="0" err="1"/>
              <a:t>Z</a:t>
            </a:r>
            <a:r>
              <a:rPr lang="sk-SK" sz="2400" b="0" i="0" u="none" strike="noStrike" baseline="0" dirty="0" err="1"/>
              <a:t>měněný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poměr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koenzymů</a:t>
            </a:r>
            <a:r>
              <a:rPr lang="sk-SK" sz="2400" b="0" i="0" u="none" strike="noStrike" baseline="0" dirty="0"/>
              <a:t>, </a:t>
            </a:r>
            <a:r>
              <a:rPr lang="sk-SK" sz="2400" b="0" i="0" u="none" strike="noStrike" baseline="0" dirty="0" err="1"/>
              <a:t>více</a:t>
            </a:r>
            <a:r>
              <a:rPr lang="sk-SK" sz="2400" dirty="0"/>
              <a:t> </a:t>
            </a:r>
            <a:r>
              <a:rPr lang="sk-SK" sz="2400" b="0" i="0" u="none" strike="noStrike" baseline="0" dirty="0"/>
              <a:t>oxidovaných (NADH/NAD+) </a:t>
            </a:r>
          </a:p>
          <a:p>
            <a:pPr algn="l"/>
            <a:r>
              <a:rPr lang="sk-SK" sz="2400" dirty="0" err="1"/>
              <a:t>O</a:t>
            </a:r>
            <a:r>
              <a:rPr lang="sk-SK" sz="2400" b="0" i="0" u="none" strike="noStrike" baseline="0" dirty="0" err="1"/>
              <a:t>vlivnění</a:t>
            </a:r>
            <a:r>
              <a:rPr lang="sk-SK" sz="2400" b="0" i="0" u="none" strike="noStrike" baseline="0" dirty="0"/>
              <a:t> tvorby </a:t>
            </a:r>
            <a:r>
              <a:rPr lang="sk-SK" sz="2400" b="0" i="0" u="none" strike="noStrike" baseline="0" dirty="0" err="1"/>
              <a:t>enzymu</a:t>
            </a:r>
            <a:r>
              <a:rPr lang="sk-SK" sz="2400" b="0" i="0" u="none" strike="noStrike" baseline="0" dirty="0"/>
              <a:t> z </a:t>
            </a:r>
            <a:r>
              <a:rPr lang="sk-SK" sz="2400" b="0" i="0" u="none" strike="noStrike" baseline="0" dirty="0" err="1"/>
              <a:t>thiaminu</a:t>
            </a:r>
            <a:r>
              <a:rPr lang="sk-SK" sz="2400" b="0" i="0" u="none" strike="noStrike" baseline="0" dirty="0"/>
              <a:t> </a:t>
            </a:r>
          </a:p>
          <a:p>
            <a:pPr algn="l"/>
            <a:r>
              <a:rPr lang="sk-SK" sz="2400" dirty="0"/>
              <a:t>P</a:t>
            </a:r>
            <a:r>
              <a:rPr lang="sk-SK" sz="2400" b="0" i="0" u="none" strike="noStrike" baseline="0" dirty="0"/>
              <a:t>orušený </a:t>
            </a:r>
            <a:r>
              <a:rPr lang="sk-SK" sz="2400" b="0" i="0" u="none" strike="noStrike" baseline="0" dirty="0" err="1"/>
              <a:t>metabolismus</a:t>
            </a:r>
            <a:r>
              <a:rPr lang="sk-SK" sz="2400" dirty="0"/>
              <a:t> </a:t>
            </a:r>
            <a:r>
              <a:rPr lang="sk-SK" sz="2400" b="0" i="0" u="none" strike="noStrike" baseline="0" dirty="0" err="1"/>
              <a:t>sacharidů</a:t>
            </a:r>
            <a:r>
              <a:rPr lang="sk-SK" sz="2400" b="0" i="0" u="none" strike="noStrike" baseline="0" dirty="0"/>
              <a:t> a </a:t>
            </a:r>
            <a:r>
              <a:rPr lang="sk-SK" sz="2400" b="0" i="0" u="none" strike="noStrike" baseline="0" dirty="0" err="1"/>
              <a:t>aminokyselin</a:t>
            </a:r>
            <a:endParaRPr lang="sk-SK" sz="2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391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BB593-8C15-416D-91E5-16E23F49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POTRAVINOVé</a:t>
            </a:r>
            <a:r>
              <a:rPr lang="sk-SK" sz="4800" b="1" dirty="0"/>
              <a:t> 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F1A820-75F6-48C1-A60D-05331EDB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Droždí</a:t>
            </a:r>
          </a:p>
          <a:p>
            <a:r>
              <a:rPr lang="sk-SK" sz="2400" dirty="0" err="1"/>
              <a:t>Maso</a:t>
            </a:r>
            <a:endParaRPr lang="sk-SK" sz="2400" dirty="0"/>
          </a:p>
          <a:p>
            <a:r>
              <a:rPr lang="sk-SK" sz="2400" dirty="0"/>
              <a:t>Ryby</a:t>
            </a:r>
          </a:p>
          <a:p>
            <a:r>
              <a:rPr lang="sk-SK" sz="2400" dirty="0" err="1"/>
              <a:t>Vnitřnosti</a:t>
            </a:r>
            <a:endParaRPr lang="sk-SK" sz="2400" dirty="0"/>
          </a:p>
          <a:p>
            <a:r>
              <a:rPr lang="sk-SK" sz="2400" dirty="0" err="1"/>
              <a:t>Luštěniny</a:t>
            </a:r>
            <a:endParaRPr lang="sk-SK" sz="2400" dirty="0"/>
          </a:p>
          <a:p>
            <a:r>
              <a:rPr lang="sk-SK" sz="2400" dirty="0" err="1"/>
              <a:t>Ořechy</a:t>
            </a:r>
            <a:endParaRPr lang="sk-SK" sz="2400" dirty="0"/>
          </a:p>
          <a:p>
            <a:r>
              <a:rPr lang="sk-SK" sz="2400" dirty="0"/>
              <a:t>Olejnatá semena</a:t>
            </a:r>
          </a:p>
        </p:txBody>
      </p:sp>
      <p:pic>
        <p:nvPicPr>
          <p:cNvPr id="1026" name="Picture 2" descr="Vitamin B1 – Functions, Food Sources, Deficiencies and Toxicity">
            <a:extLst>
              <a:ext uri="{FF2B5EF4-FFF2-40B4-BE49-F238E27FC236}">
                <a16:creationId xmlns:a16="http://schemas.microsoft.com/office/drawing/2014/main" id="{45785ADD-002D-4E7C-B0F8-2552002A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07" y="1953760"/>
            <a:ext cx="4264925" cy="42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81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08F81E0-513A-461F-9DBC-D42073668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/>
              <a:t>Vitamin B2</a:t>
            </a:r>
            <a:endParaRPr lang="sk-SK" sz="4800" b="1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9366385-1DA2-4D9F-A1D9-517D1E02D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/>
              <a:t>RIBOFLAVIN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2880861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E3068-1F62-49A5-873D-4EAB32C5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Charakteristika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A1C845-540D-4D9E-A4CF-A32B10DC7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Flavus</a:t>
            </a:r>
            <a:r>
              <a:rPr lang="cs-CZ" sz="2400" dirty="0"/>
              <a:t>: žlutý</a:t>
            </a:r>
          </a:p>
          <a:p>
            <a:endParaRPr lang="cs-CZ" sz="2400" dirty="0"/>
          </a:p>
          <a:p>
            <a:r>
              <a:rPr lang="cs-CZ" sz="2400" b="1" dirty="0"/>
              <a:t>DDD pro dospělé: 1,0 – 1,4 mg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8277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AD234-B1BA-4D70-812F-250ABCDA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Zdravotní </a:t>
            </a:r>
            <a:r>
              <a:rPr lang="sk-SK" sz="4800" b="1" dirty="0" err="1"/>
              <a:t>tvrzení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BF45DF-56F1-41C9-83B3-927B1CCD0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600" b="1" i="0" u="none" strike="noStrike" baseline="0" dirty="0"/>
              <a:t>Riboflavin přispívá k: </a:t>
            </a:r>
          </a:p>
          <a:p>
            <a:r>
              <a:rPr lang="cs-CZ" sz="2600" i="0" u="none" strike="noStrike" baseline="0" dirty="0"/>
              <a:t>normálnímu energetickému metabolismu </a:t>
            </a:r>
          </a:p>
          <a:p>
            <a:r>
              <a:rPr lang="cs-CZ" sz="2600" i="0" u="none" strike="noStrike" baseline="0" dirty="0"/>
              <a:t>normální činnosti nervové soustavy </a:t>
            </a:r>
          </a:p>
          <a:p>
            <a:r>
              <a:rPr lang="cs-CZ" sz="2600" i="0" u="none" strike="noStrike" baseline="0" dirty="0"/>
              <a:t>udržení normálního stavu sliznic </a:t>
            </a:r>
          </a:p>
          <a:p>
            <a:r>
              <a:rPr lang="cs-CZ" sz="2600" i="0" u="none" strike="noStrike" baseline="0" dirty="0"/>
              <a:t>udržení normálních červených krvinek </a:t>
            </a:r>
          </a:p>
          <a:p>
            <a:r>
              <a:rPr lang="cs-CZ" sz="2600" i="0" u="none" strike="noStrike" baseline="0" dirty="0"/>
              <a:t>udržení normálního stavu pokožky </a:t>
            </a:r>
          </a:p>
          <a:p>
            <a:r>
              <a:rPr lang="cs-CZ" sz="2600" i="0" u="none" strike="noStrike" baseline="0" dirty="0"/>
              <a:t>udržení normálního stavu zraku </a:t>
            </a:r>
          </a:p>
          <a:p>
            <a:r>
              <a:rPr lang="cs-CZ" sz="2600" i="0" u="none" strike="noStrike" baseline="0" dirty="0"/>
              <a:t>normálnímu metabolismu železa </a:t>
            </a:r>
          </a:p>
          <a:p>
            <a:r>
              <a:rPr lang="cs-CZ" sz="2600" i="0" u="none" strike="noStrike" baseline="0" dirty="0"/>
              <a:t>ochraně buněk před oxidativním stresem </a:t>
            </a:r>
          </a:p>
          <a:p>
            <a:r>
              <a:rPr lang="cs-CZ" sz="2600" i="0" u="none" strike="noStrike" baseline="0" dirty="0"/>
              <a:t>snížení míry únavy a vyčerpání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0788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B5F26-99B0-4275-9812-07EC9344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nedostatek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F54F4A-B7AE-43E2-91FA-719CADD71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sz="2400" b="0" i="0" u="none" strike="noStrike" baseline="0" dirty="0">
                <a:solidFill>
                  <a:srgbClr val="000000"/>
                </a:solidFill>
              </a:rPr>
              <a:t>Poruchy růstu</a:t>
            </a:r>
            <a:endParaRPr lang="cs-CZ" sz="2400" dirty="0">
              <a:solidFill>
                <a:srgbClr val="000000"/>
              </a:solidFill>
            </a:endParaRPr>
          </a:p>
          <a:p>
            <a:pPr algn="l"/>
            <a:r>
              <a:rPr lang="cs-CZ" sz="2400" b="0" i="0" u="none" strike="noStrike" baseline="0" dirty="0">
                <a:solidFill>
                  <a:srgbClr val="000000"/>
                </a:solidFill>
              </a:rPr>
              <a:t>Z</a:t>
            </a:r>
            <a:r>
              <a:rPr lang="cs-CZ" sz="2400" b="0" i="0" u="none" strike="noStrike" baseline="0" dirty="0"/>
              <a:t>áněty kůže</a:t>
            </a:r>
            <a:endParaRPr lang="cs-CZ" sz="2400" dirty="0"/>
          </a:p>
          <a:p>
            <a:pPr algn="l"/>
            <a:r>
              <a:rPr lang="cs-CZ" sz="2400" b="0" i="0" u="none" strike="noStrike" baseline="0" dirty="0"/>
              <a:t>Záněty ústních koutků</a:t>
            </a:r>
            <a:endParaRPr lang="cs-CZ" sz="2400" dirty="0"/>
          </a:p>
          <a:p>
            <a:pPr algn="l"/>
            <a:r>
              <a:rPr lang="cs-CZ" sz="2400" b="0" i="0" u="none" strike="noStrike" baseline="0" dirty="0"/>
              <a:t>Záněty sliznice dutiny ústní</a:t>
            </a:r>
            <a:endParaRPr lang="cs-CZ" sz="2400" dirty="0"/>
          </a:p>
          <a:p>
            <a:pPr algn="l"/>
            <a:r>
              <a:rPr lang="cs-CZ" sz="2400" b="0" i="0" u="none" strike="noStrike" baseline="0" dirty="0"/>
              <a:t>Záněty jazyka</a:t>
            </a:r>
          </a:p>
          <a:p>
            <a:r>
              <a:rPr lang="cs-CZ" sz="2400" dirty="0"/>
              <a:t>V</a:t>
            </a:r>
            <a:r>
              <a:rPr lang="cs-CZ" sz="2400" b="0" i="0" u="none" strike="noStrike" baseline="0" dirty="0"/>
              <a:t> těžkých případech až anémie </a:t>
            </a:r>
          </a:p>
          <a:p>
            <a:endParaRPr lang="sk-SK" dirty="0"/>
          </a:p>
        </p:txBody>
      </p:sp>
      <p:pic>
        <p:nvPicPr>
          <p:cNvPr id="1026" name="Picture 2" descr="Vitamin B2 (Riboflavin) - Molecule of the Month - February 2018 (HTML  version)">
            <a:extLst>
              <a:ext uri="{FF2B5EF4-FFF2-40B4-BE49-F238E27FC236}">
                <a16:creationId xmlns:a16="http://schemas.microsoft.com/office/drawing/2014/main" id="{CEE43675-A6C6-4EAF-9414-E464DF0D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318332"/>
            <a:ext cx="4000914" cy="26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44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BB593-8C15-416D-91E5-16E23F49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POTRAVINOVé</a:t>
            </a:r>
            <a:r>
              <a:rPr lang="sk-SK" sz="4800" b="1" dirty="0"/>
              <a:t> 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F1A820-75F6-48C1-A60D-05331EDB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Droždí</a:t>
            </a:r>
          </a:p>
          <a:p>
            <a:r>
              <a:rPr lang="sk-SK" sz="2400" dirty="0" err="1"/>
              <a:t>Vnitřnosti</a:t>
            </a:r>
            <a:endParaRPr lang="sk-SK" sz="2400" dirty="0"/>
          </a:p>
          <a:p>
            <a:r>
              <a:rPr lang="sk-SK" sz="2400" dirty="0" err="1"/>
              <a:t>Vejce</a:t>
            </a:r>
            <a:endParaRPr lang="sk-SK" sz="2400" dirty="0"/>
          </a:p>
          <a:p>
            <a:r>
              <a:rPr lang="sk-SK" sz="2400" dirty="0" err="1"/>
              <a:t>Mléčné</a:t>
            </a:r>
            <a:r>
              <a:rPr lang="sk-SK" sz="2400" dirty="0"/>
              <a:t> výrobky</a:t>
            </a:r>
          </a:p>
          <a:p>
            <a:r>
              <a:rPr lang="sk-SK" sz="2400" dirty="0" err="1"/>
              <a:t>Houby</a:t>
            </a:r>
            <a:endParaRPr lang="sk-SK" sz="2400" dirty="0"/>
          </a:p>
          <a:p>
            <a:r>
              <a:rPr lang="sk-SK" sz="2400" dirty="0"/>
              <a:t>Mandle</a:t>
            </a:r>
          </a:p>
          <a:p>
            <a:r>
              <a:rPr lang="sk-SK" sz="2400" dirty="0" err="1"/>
              <a:t>Ovesné</a:t>
            </a:r>
            <a:r>
              <a:rPr lang="sk-SK" sz="2400" dirty="0"/>
              <a:t> vločky</a:t>
            </a:r>
          </a:p>
        </p:txBody>
      </p:sp>
      <p:pic>
        <p:nvPicPr>
          <p:cNvPr id="2050" name="Picture 2" descr="11 Top Foods That Are High In Vitamin B2 - Natural Food Series">
            <a:extLst>
              <a:ext uri="{FF2B5EF4-FFF2-40B4-BE49-F238E27FC236}">
                <a16:creationId xmlns:a16="http://schemas.microsoft.com/office/drawing/2014/main" id="{F3FD4BD1-B0E8-4A52-A9D7-A418F00AA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85" y="2306472"/>
            <a:ext cx="6355118" cy="329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53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08F81E0-513A-461F-9DBC-D42073668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err="1"/>
              <a:t>Vitamin</a:t>
            </a:r>
            <a:r>
              <a:rPr lang="sk-SK" sz="4800" b="1" dirty="0"/>
              <a:t> B3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9366385-1DA2-4D9F-A1D9-517D1E02D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/>
              <a:t>NIACIN</a:t>
            </a:r>
          </a:p>
        </p:txBody>
      </p:sp>
    </p:spTree>
    <p:extLst>
      <p:ext uri="{BB962C8B-B14F-4D97-AF65-F5344CB8AC3E}">
        <p14:creationId xmlns:p14="http://schemas.microsoft.com/office/powerpoint/2010/main" val="295520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E3068-1F62-49A5-873D-4EAB32C5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Charakteristika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A1C845-540D-4D9E-A4CF-A32B10DC7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Kyselina nikotinová, nikotinamid (</a:t>
            </a:r>
            <a:r>
              <a:rPr lang="sk-SK" sz="2400" b="1" i="0" dirty="0" err="1">
                <a:solidFill>
                  <a:srgbClr val="202122"/>
                </a:solidFill>
                <a:effectLst/>
              </a:rPr>
              <a:t>NI</a:t>
            </a:r>
            <a:r>
              <a:rPr lang="sk-SK" sz="2400" b="0" i="0" dirty="0" err="1">
                <a:solidFill>
                  <a:srgbClr val="202122"/>
                </a:solidFill>
                <a:effectLst/>
              </a:rPr>
              <a:t>cotinic</a:t>
            </a:r>
            <a:r>
              <a:rPr lang="sk-SK" sz="2400" b="0" i="0" dirty="0">
                <a:solidFill>
                  <a:srgbClr val="202122"/>
                </a:solidFill>
                <a:effectLst/>
              </a:rPr>
              <a:t> </a:t>
            </a:r>
            <a:r>
              <a:rPr lang="sk-SK" sz="2400" b="1" i="0" dirty="0" err="1">
                <a:solidFill>
                  <a:srgbClr val="202122"/>
                </a:solidFill>
                <a:effectLst/>
              </a:rPr>
              <a:t>AC</a:t>
            </a:r>
            <a:r>
              <a:rPr lang="sk-SK" sz="2400" b="0" i="0" dirty="0" err="1">
                <a:solidFill>
                  <a:srgbClr val="202122"/>
                </a:solidFill>
                <a:effectLst/>
              </a:rPr>
              <a:t>id</a:t>
            </a:r>
            <a:r>
              <a:rPr lang="sk-SK" sz="2400" b="0" i="0" dirty="0">
                <a:solidFill>
                  <a:srgbClr val="202122"/>
                </a:solidFill>
                <a:effectLst/>
              </a:rPr>
              <a:t> </a:t>
            </a:r>
            <a:r>
              <a:rPr lang="sk-SK" sz="2400" b="0" i="0" dirty="0" err="1">
                <a:solidFill>
                  <a:srgbClr val="202122"/>
                </a:solidFill>
                <a:effectLst/>
              </a:rPr>
              <a:t>vitam</a:t>
            </a:r>
            <a:r>
              <a:rPr lang="sk-SK" sz="2400" b="1" i="0" dirty="0" err="1">
                <a:solidFill>
                  <a:srgbClr val="202122"/>
                </a:solidFill>
                <a:effectLst/>
              </a:rPr>
              <a:t>IN</a:t>
            </a:r>
            <a:r>
              <a:rPr lang="sk-SK" sz="2400" b="1" i="0" dirty="0">
                <a:solidFill>
                  <a:srgbClr val="202122"/>
                </a:solidFill>
                <a:effectLst/>
              </a:rPr>
              <a:t>)</a:t>
            </a:r>
            <a:endParaRPr lang="cs-CZ" sz="2400" b="1" dirty="0"/>
          </a:p>
          <a:p>
            <a:r>
              <a:rPr lang="cs-CZ" sz="2400" dirty="0"/>
              <a:t>Dříve vitamin PP: </a:t>
            </a:r>
            <a:r>
              <a:rPr lang="cs-CZ" sz="2400" dirty="0" err="1"/>
              <a:t>protipelagrový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Prekurzor: tryptofan</a:t>
            </a:r>
          </a:p>
          <a:p>
            <a:r>
              <a:rPr lang="sk-SK" sz="2400" i="0" u="none" strike="noStrike" baseline="0" dirty="0"/>
              <a:t>60 mg </a:t>
            </a:r>
            <a:r>
              <a:rPr lang="sk-SK" sz="2400" i="0" u="none" strike="noStrike" baseline="0" dirty="0" err="1"/>
              <a:t>tryptofanu</a:t>
            </a:r>
            <a:r>
              <a:rPr lang="sk-SK" sz="2400" i="0" u="none" strike="noStrike" baseline="0" dirty="0"/>
              <a:t> = 1 mg ekvivalentu </a:t>
            </a:r>
            <a:r>
              <a:rPr lang="sk-SK" sz="2400" i="0" u="none" strike="noStrike" baseline="0" dirty="0" err="1"/>
              <a:t>niacinu</a:t>
            </a:r>
            <a:r>
              <a:rPr lang="sk-SK" sz="2400" i="0" u="none" strike="noStrike" baseline="0" dirty="0"/>
              <a:t> </a:t>
            </a:r>
          </a:p>
          <a:p>
            <a:r>
              <a:rPr lang="sk-SK" sz="2400" i="0" u="none" strike="noStrike" baseline="0" dirty="0" err="1"/>
              <a:t>Smíšená</a:t>
            </a:r>
            <a:r>
              <a:rPr lang="sk-SK" sz="2400" i="0" u="none" strike="noStrike" baseline="0" dirty="0"/>
              <a:t> strava </a:t>
            </a:r>
            <a:r>
              <a:rPr lang="sk-SK" sz="2400" i="0" u="none" strike="noStrike" baseline="0" dirty="0" err="1"/>
              <a:t>obsahující</a:t>
            </a:r>
            <a:r>
              <a:rPr lang="sk-SK" sz="2400" i="0" u="none" strike="noStrike" baseline="0" dirty="0"/>
              <a:t> 60 g </a:t>
            </a:r>
            <a:r>
              <a:rPr lang="sk-SK" sz="2400" i="0" u="none" strike="noStrike" baseline="0" dirty="0" err="1"/>
              <a:t>bílkovin</a:t>
            </a:r>
            <a:r>
              <a:rPr lang="sk-SK" sz="2400" i="0" u="none" strike="noStrike" baseline="0" dirty="0"/>
              <a:t> je </a:t>
            </a:r>
            <a:r>
              <a:rPr lang="sk-SK" sz="2400" i="0" u="none" strike="noStrike" baseline="0" dirty="0" err="1"/>
              <a:t>zdrojem</a:t>
            </a:r>
            <a:r>
              <a:rPr lang="sk-SK" sz="2400" i="0" u="none" strike="noStrike" baseline="0" dirty="0"/>
              <a:t> 600 mg </a:t>
            </a:r>
            <a:r>
              <a:rPr lang="sk-SK" sz="2400" i="0" u="none" strike="noStrike" baseline="0" dirty="0" err="1"/>
              <a:t>tryptofanu</a:t>
            </a:r>
            <a:r>
              <a:rPr lang="sk-SK" sz="2400" i="0" u="none" strike="noStrike" baseline="0" dirty="0"/>
              <a:t> = 10 mg ekvivalentu </a:t>
            </a:r>
            <a:r>
              <a:rPr lang="sk-SK" sz="2400" i="0" u="none" strike="noStrike" baseline="0" dirty="0" err="1"/>
              <a:t>niacinu</a:t>
            </a:r>
            <a:r>
              <a:rPr lang="sk-SK" sz="2400" i="0" u="none" strike="noStrike" baseline="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DDD pro dospělé: 11 –16 mg </a:t>
            </a:r>
          </a:p>
          <a:p>
            <a:endParaRPr lang="cs-CZ" sz="2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563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CF329-242D-45E8-8D0F-BEE9C941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Vitaminy</a:t>
            </a:r>
            <a:r>
              <a:rPr lang="sk-SK" sz="4800" b="1" dirty="0"/>
              <a:t> </a:t>
            </a:r>
            <a:r>
              <a:rPr lang="sk-SK" sz="4800" b="1" dirty="0" err="1"/>
              <a:t>obecně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8814E5-EF91-4B37-9391-8D005485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dirty="0"/>
              <a:t>„Vita“ : život a „Amin“ : dusíkatá sloučenina</a:t>
            </a:r>
          </a:p>
          <a:p>
            <a:r>
              <a:rPr lang="cs-CZ" sz="2600" b="1" dirty="0"/>
              <a:t>Skupina esenciálních mikronutrientů, které splňují následující kritéria:</a:t>
            </a:r>
          </a:p>
          <a:p>
            <a:r>
              <a:rPr lang="cs-CZ" sz="2600" dirty="0"/>
              <a:t>Sloučeniny odlišné od sacharidů, tuků, bílkovin</a:t>
            </a:r>
          </a:p>
          <a:p>
            <a:r>
              <a:rPr lang="cs-CZ" sz="2600" dirty="0"/>
              <a:t>Přirozené složky potravin, obvykle přítomné v malých množstvích</a:t>
            </a:r>
          </a:p>
          <a:p>
            <a:r>
              <a:rPr lang="cs-CZ" sz="2600" dirty="0"/>
              <a:t>Esenciální i v malých množstvích pro zajištění fyziologických potřeb lidského organismu</a:t>
            </a:r>
          </a:p>
          <a:p>
            <a:r>
              <a:rPr lang="cs-CZ" sz="2600" dirty="0"/>
              <a:t>Nejsou syntetizovány lidským organismem v množstvích potřebných    k zajištění fyziologických potřeb</a:t>
            </a:r>
          </a:p>
          <a:p>
            <a:r>
              <a:rPr lang="cs-CZ" sz="2600" dirty="0"/>
              <a:t>V případě jejich nedostatku nebo úplného chybění způsobují specifické příznaky</a:t>
            </a:r>
          </a:p>
          <a:p>
            <a:endParaRPr lang="cs-CZ" dirty="0"/>
          </a:p>
          <a:p>
            <a:endParaRPr lang="cs-CZ" dirty="0"/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9053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AD234-B1BA-4D70-812F-250ABCDA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Zdravotní </a:t>
            </a:r>
            <a:r>
              <a:rPr lang="sk-SK" sz="4800" b="1" dirty="0" err="1"/>
              <a:t>tvrzení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BF45DF-56F1-41C9-83B3-927B1CCD0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b="1" i="0" u="none" strike="noStrike" baseline="0" dirty="0" err="1"/>
              <a:t>Niacin</a:t>
            </a:r>
            <a:r>
              <a:rPr lang="sk-SK" sz="2400" b="1" i="0" u="none" strike="noStrike" baseline="0" dirty="0"/>
              <a:t> </a:t>
            </a:r>
            <a:r>
              <a:rPr lang="sk-SK" sz="2400" b="1" i="0" u="none" strike="noStrike" baseline="0" dirty="0" err="1"/>
              <a:t>přispívá</a:t>
            </a:r>
            <a:r>
              <a:rPr lang="sk-SK" sz="2400" b="1" i="0" u="none" strike="noStrike" baseline="0" dirty="0"/>
              <a:t> k: </a:t>
            </a:r>
          </a:p>
          <a:p>
            <a:r>
              <a:rPr lang="sk-SK" sz="2400" b="0" i="0" u="none" strike="noStrike" baseline="0" dirty="0" err="1"/>
              <a:t>normálnímu</a:t>
            </a:r>
            <a:r>
              <a:rPr lang="sk-SK" sz="2400" b="0" i="0" u="none" strike="noStrike" baseline="0" dirty="0"/>
              <a:t> energetickému </a:t>
            </a:r>
            <a:r>
              <a:rPr lang="sk-SK" sz="2400" b="0" i="0" u="none" strike="noStrike" baseline="0" dirty="0" err="1"/>
              <a:t>metabolismu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normální</a:t>
            </a:r>
            <a:r>
              <a:rPr lang="sk-SK" sz="2400" b="0" i="0" u="none" strike="noStrike" baseline="0" dirty="0"/>
              <a:t> činnosti nervové </a:t>
            </a:r>
            <a:r>
              <a:rPr lang="sk-SK" sz="2400" b="0" i="0" u="none" strike="noStrike" baseline="0" dirty="0" err="1"/>
              <a:t>soustavy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normální</a:t>
            </a:r>
            <a:r>
              <a:rPr lang="sk-SK" sz="2400" b="0" i="0" u="none" strike="noStrike" baseline="0" dirty="0"/>
              <a:t> psychické činnosti </a:t>
            </a:r>
          </a:p>
          <a:p>
            <a:r>
              <a:rPr lang="sk-SK" sz="2400" b="0" i="0" u="none" strike="noStrike" baseline="0" dirty="0" err="1"/>
              <a:t>udržení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normálního</a:t>
            </a:r>
            <a:r>
              <a:rPr lang="sk-SK" sz="2400" b="0" i="0" u="none" strike="noStrike" baseline="0" dirty="0"/>
              <a:t> stavu </a:t>
            </a:r>
            <a:r>
              <a:rPr lang="sk-SK" sz="2400" b="0" i="0" u="none" strike="noStrike" baseline="0" dirty="0" err="1"/>
              <a:t>sliznic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udržení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normálního</a:t>
            </a:r>
            <a:r>
              <a:rPr lang="sk-SK" sz="2400" b="0" i="0" u="none" strike="noStrike" baseline="0" dirty="0"/>
              <a:t> stavu pokožky </a:t>
            </a:r>
          </a:p>
          <a:p>
            <a:r>
              <a:rPr lang="sk-SK" sz="2400" b="0" i="0" u="none" strike="noStrike" baseline="0" dirty="0" err="1"/>
              <a:t>snížení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míry</a:t>
            </a:r>
            <a:r>
              <a:rPr lang="sk-SK" sz="2400" b="0" i="0" u="none" strike="noStrike" baseline="0" dirty="0"/>
              <a:t> únavy a </a:t>
            </a:r>
            <a:r>
              <a:rPr lang="sk-SK" sz="2400" b="0" i="0" u="none" strike="noStrike" baseline="0" dirty="0" err="1"/>
              <a:t>vyčerpání</a:t>
            </a:r>
            <a:r>
              <a:rPr lang="sk-SK" sz="2400" b="0" i="0" u="none" strike="noStrike" baseline="0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35936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DAC08-B90E-4410-B656-C2A45291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pelagra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44CDC3-7C41-4204-8076-58563C76A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400" dirty="0"/>
              <a:t>Avitaminóza</a:t>
            </a:r>
          </a:p>
          <a:p>
            <a:endParaRPr lang="sk-SK" sz="2400" b="0" i="0" u="none" strike="noStrike" baseline="0" dirty="0"/>
          </a:p>
          <a:p>
            <a:r>
              <a:rPr lang="sk-SK" sz="2400" b="1" i="0" u="none" strike="noStrike" baseline="0" dirty="0"/>
              <a:t>„Nemoc </a:t>
            </a:r>
            <a:r>
              <a:rPr lang="sk-SK" sz="2400" b="1" i="0" u="none" strike="noStrike" baseline="0" dirty="0" err="1"/>
              <a:t>tří</a:t>
            </a:r>
            <a:r>
              <a:rPr lang="sk-SK" sz="2400" b="1" i="0" u="none" strike="noStrike" baseline="0" dirty="0"/>
              <a:t> D“</a:t>
            </a:r>
          </a:p>
          <a:p>
            <a:r>
              <a:rPr lang="sk-SK" sz="2400" b="1" i="0" u="none" strike="noStrike" baseline="0" dirty="0" err="1"/>
              <a:t>D</a:t>
            </a:r>
            <a:r>
              <a:rPr lang="sk-SK" sz="2400" b="0" i="0" u="none" strike="noStrike" baseline="0" dirty="0" err="1"/>
              <a:t>ementia</a:t>
            </a:r>
            <a:r>
              <a:rPr lang="sk-SK" sz="2400" b="0" i="0" u="none" strike="noStrike" baseline="0" dirty="0"/>
              <a:t> (demencia)</a:t>
            </a:r>
          </a:p>
          <a:p>
            <a:r>
              <a:rPr lang="sk-SK" sz="2400" b="1" i="0" u="none" strike="noStrike" baseline="0" dirty="0" err="1"/>
              <a:t>D</a:t>
            </a:r>
            <a:r>
              <a:rPr lang="sk-SK" sz="2400" b="0" i="0" u="none" strike="noStrike" baseline="0" dirty="0" err="1"/>
              <a:t>iarrhea</a:t>
            </a:r>
            <a:r>
              <a:rPr lang="sk-SK" sz="2400" dirty="0"/>
              <a:t> (</a:t>
            </a:r>
            <a:r>
              <a:rPr lang="sk-SK" sz="2400" b="0" i="0" u="none" strike="noStrike" baseline="0" dirty="0" err="1"/>
              <a:t>průjem</a:t>
            </a:r>
            <a:r>
              <a:rPr lang="sk-SK" sz="2400" b="0" i="0" u="none" strike="noStrike" baseline="0" dirty="0"/>
              <a:t>)</a:t>
            </a:r>
            <a:endParaRPr lang="sk-SK" sz="2400" dirty="0"/>
          </a:p>
          <a:p>
            <a:r>
              <a:rPr lang="sk-SK" sz="2400" b="1" i="0" u="none" strike="noStrike" baseline="0" dirty="0" err="1"/>
              <a:t>D</a:t>
            </a:r>
            <a:r>
              <a:rPr lang="sk-SK" sz="2400" b="0" i="0" u="none" strike="noStrike" baseline="0" dirty="0" err="1"/>
              <a:t>ermatitis</a:t>
            </a:r>
            <a:r>
              <a:rPr lang="sk-SK" sz="2400" dirty="0"/>
              <a:t> (</a:t>
            </a:r>
            <a:r>
              <a:rPr lang="sk-SK" sz="2400" b="0" i="0" u="none" strike="noStrike" baseline="0" dirty="0" err="1"/>
              <a:t>zánět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kůže</a:t>
            </a:r>
            <a:r>
              <a:rPr lang="sk-SK" sz="2400" dirty="0"/>
              <a:t>)</a:t>
            </a:r>
          </a:p>
          <a:p>
            <a:pPr marL="0" indent="0">
              <a:buNone/>
            </a:pPr>
            <a:endParaRPr lang="sk-SK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sk-SK" sz="2400" dirty="0" err="1"/>
              <a:t>P</a:t>
            </a:r>
            <a:r>
              <a:rPr lang="sk-SK" sz="2400" b="0" i="0" u="none" strike="noStrike" baseline="0" dirty="0" err="1"/>
              <a:t>říčiny</a:t>
            </a:r>
            <a:r>
              <a:rPr lang="sk-SK" sz="2400" b="0" i="0" u="none" strike="noStrike" baseline="0" dirty="0"/>
              <a:t> nedostatku: strava založená na </a:t>
            </a:r>
            <a:r>
              <a:rPr lang="sk-SK" sz="2400" b="0" i="0" u="none" strike="noStrike" baseline="0" dirty="0" err="1"/>
              <a:t>konzumaci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kukuřice</a:t>
            </a:r>
            <a:r>
              <a:rPr lang="sk-SK" sz="2400" b="0" i="0" u="none" strike="noStrike" baseline="0" dirty="0"/>
              <a:t> (</a:t>
            </a:r>
            <a:r>
              <a:rPr lang="sk-SK" sz="2400" b="0" i="0" u="none" strike="noStrike" baseline="0" dirty="0" err="1"/>
              <a:t>jihoamerický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venkov</a:t>
            </a:r>
            <a:r>
              <a:rPr lang="sk-SK" sz="2400" b="0" i="0" u="none" strike="noStrike" baseline="0" dirty="0"/>
              <a:t>), </a:t>
            </a:r>
            <a:r>
              <a:rPr lang="sk-SK" sz="2400" b="0" i="0" u="none" strike="noStrike" baseline="0" dirty="0" err="1"/>
              <a:t>alkoholismus</a:t>
            </a:r>
            <a:r>
              <a:rPr lang="sk-SK" sz="2400" b="0" i="0" u="none" strike="noStrike" baseline="0" dirty="0"/>
              <a:t>, </a:t>
            </a:r>
            <a:r>
              <a:rPr lang="sk-SK" sz="2400" b="0" i="0" u="none" strike="noStrike" baseline="0" dirty="0" err="1"/>
              <a:t>vrozené</a:t>
            </a:r>
            <a:r>
              <a:rPr lang="sk-SK" sz="2400" b="0" i="0" u="none" strike="noStrike" baseline="0" dirty="0"/>
              <a:t> poruchy </a:t>
            </a:r>
            <a:r>
              <a:rPr lang="sk-SK" sz="2400" b="0" i="0" u="none" strike="noStrike" baseline="0" dirty="0" err="1"/>
              <a:t>metabolismu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tryptofanu</a:t>
            </a:r>
            <a:r>
              <a:rPr lang="sk-SK" sz="2400" b="0" i="0" u="none" strike="noStrike" baseline="0" dirty="0"/>
              <a:t> a chronické </a:t>
            </a:r>
            <a:r>
              <a:rPr lang="sk-SK" sz="2400" b="0" i="0" u="none" strike="noStrike" baseline="0" dirty="0" err="1"/>
              <a:t>průjmy</a:t>
            </a:r>
            <a:r>
              <a:rPr lang="sk-SK" sz="2400" b="0" i="0" u="none" strike="noStrike" baseline="0" dirty="0"/>
              <a:t> 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b="0" i="0" u="none" strike="noStrike" baseline="0" dirty="0"/>
          </a:p>
          <a:p>
            <a:pPr marL="0" indent="0">
              <a:buNone/>
            </a:pPr>
            <a:endParaRPr lang="sk-SK" sz="2400" dirty="0"/>
          </a:p>
        </p:txBody>
      </p:sp>
      <p:pic>
        <p:nvPicPr>
          <p:cNvPr id="2050" name="Picture 2" descr="Pellagra – Wikipedie">
            <a:extLst>
              <a:ext uri="{FF2B5EF4-FFF2-40B4-BE49-F238E27FC236}">
                <a16:creationId xmlns:a16="http://schemas.microsoft.com/office/drawing/2014/main" id="{E4BF56D6-F2DD-4F64-9EF7-01C1D9545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67" y="2167973"/>
            <a:ext cx="1971065" cy="252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63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BB593-8C15-416D-91E5-16E23F49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POTRAVINOVé</a:t>
            </a:r>
            <a:r>
              <a:rPr lang="sk-SK" sz="4800" b="1" dirty="0"/>
              <a:t> 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F1A820-75F6-48C1-A60D-05331EDB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/>
              <a:t>Maso</a:t>
            </a:r>
            <a:endParaRPr lang="sk-SK" sz="2400" dirty="0"/>
          </a:p>
          <a:p>
            <a:r>
              <a:rPr lang="sk-SK" sz="2400" dirty="0"/>
              <a:t>Ryby</a:t>
            </a:r>
          </a:p>
          <a:p>
            <a:r>
              <a:rPr lang="sk-SK" sz="2400" dirty="0" err="1"/>
              <a:t>Obiloviny</a:t>
            </a:r>
            <a:endParaRPr lang="sk-SK" sz="2400" dirty="0"/>
          </a:p>
          <a:p>
            <a:r>
              <a:rPr lang="sk-SK" sz="2400" dirty="0" err="1"/>
              <a:t>Pseudoobiloviny</a:t>
            </a:r>
            <a:endParaRPr lang="sk-SK" sz="2400" dirty="0"/>
          </a:p>
          <a:p>
            <a:r>
              <a:rPr lang="sk-SK" sz="2400" dirty="0" err="1"/>
              <a:t>Luštěniny</a:t>
            </a:r>
            <a:endParaRPr lang="sk-SK" sz="2400" dirty="0"/>
          </a:p>
          <a:p>
            <a:r>
              <a:rPr lang="sk-SK" sz="2400" dirty="0" err="1"/>
              <a:t>Brambory</a:t>
            </a:r>
            <a:endParaRPr lang="sk-SK" sz="2400" dirty="0"/>
          </a:p>
          <a:p>
            <a:endParaRPr lang="sk-SK" dirty="0"/>
          </a:p>
        </p:txBody>
      </p:sp>
      <p:pic>
        <p:nvPicPr>
          <p:cNvPr id="3074" name="Picture 2" descr="vitamin-b3-niacin-food-sources - Gubanu">
            <a:extLst>
              <a:ext uri="{FF2B5EF4-FFF2-40B4-BE49-F238E27FC236}">
                <a16:creationId xmlns:a16="http://schemas.microsoft.com/office/drawing/2014/main" id="{9F8DC698-18E3-461C-80DF-7EF254DF7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52" y="1881969"/>
            <a:ext cx="60960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08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08F81E0-513A-461F-9DBC-D42073668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err="1"/>
              <a:t>Vitamin</a:t>
            </a:r>
            <a:r>
              <a:rPr lang="sk-SK" sz="4800" b="1" dirty="0"/>
              <a:t> B5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9366385-1DA2-4D9F-A1D9-517D1E02D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/>
              <a:t>KYSELINA PANTOTENOVÁ</a:t>
            </a:r>
          </a:p>
        </p:txBody>
      </p:sp>
    </p:spTree>
    <p:extLst>
      <p:ext uri="{BB962C8B-B14F-4D97-AF65-F5344CB8AC3E}">
        <p14:creationId xmlns:p14="http://schemas.microsoft.com/office/powerpoint/2010/main" val="2858603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E3068-1F62-49A5-873D-4EAB32C5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Charakteristika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A1C845-540D-4D9E-A4CF-A32B10DC7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Panto</a:t>
            </a:r>
            <a:r>
              <a:rPr lang="cs-CZ" sz="2400" dirty="0"/>
              <a:t>: všude</a:t>
            </a:r>
          </a:p>
          <a:p>
            <a:pPr marL="0" indent="0">
              <a:buNone/>
            </a:pPr>
            <a:endParaRPr lang="sk-SK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sk-SK" sz="2400" b="1" dirty="0" err="1"/>
              <a:t>E</a:t>
            </a:r>
            <a:r>
              <a:rPr lang="sk-SK" sz="2400" b="1" i="0" u="none" strike="noStrike" baseline="0" dirty="0" err="1"/>
              <a:t>senciální</a:t>
            </a:r>
            <a:r>
              <a:rPr lang="sk-SK" sz="2400" b="1" i="0" u="none" strike="noStrike" baseline="0" dirty="0"/>
              <a:t> </a:t>
            </a:r>
            <a:r>
              <a:rPr lang="sk-SK" sz="2400" b="1" i="0" u="none" strike="noStrike" baseline="0" dirty="0" err="1"/>
              <a:t>součástí</a:t>
            </a:r>
            <a:r>
              <a:rPr lang="sk-SK" sz="2400" b="1" i="0" u="none" strike="noStrike" baseline="0" dirty="0"/>
              <a:t> </a:t>
            </a:r>
            <a:r>
              <a:rPr lang="sk-SK" sz="2400" b="1" i="0" u="none" strike="noStrike" baseline="0" dirty="0" err="1"/>
              <a:t>koenzymu</a:t>
            </a:r>
            <a:r>
              <a:rPr lang="sk-SK" sz="2400" b="1" i="0" u="none" strike="noStrike" baseline="0" dirty="0"/>
              <a:t> A </a:t>
            </a:r>
          </a:p>
          <a:p>
            <a:endParaRPr lang="cs-CZ" sz="2400" dirty="0"/>
          </a:p>
          <a:p>
            <a:r>
              <a:rPr lang="cs-CZ" sz="2400" dirty="0"/>
              <a:t>Provitamin B5: panthenol </a:t>
            </a:r>
          </a:p>
          <a:p>
            <a:endParaRPr lang="cs-CZ" sz="2400" dirty="0"/>
          </a:p>
          <a:p>
            <a:r>
              <a:rPr lang="cs-CZ" sz="2400" b="1" dirty="0"/>
              <a:t>DDD pro dospělé: 6 mg</a:t>
            </a:r>
          </a:p>
          <a:p>
            <a:endParaRPr lang="sk-SK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59A04AD-9479-4CC1-9761-88F00734F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14" y="2813539"/>
            <a:ext cx="5841054" cy="237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30D9B4D6-D547-42FA-B2B5-BB84F1C0E41D}"/>
              </a:ext>
            </a:extLst>
          </p:cNvPr>
          <p:cNvSpPr/>
          <p:nvPr/>
        </p:nvSpPr>
        <p:spPr>
          <a:xfrm>
            <a:off x="7076661" y="2690191"/>
            <a:ext cx="2001078" cy="194807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045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AD234-B1BA-4D70-812F-250ABCDA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Zdravotní </a:t>
            </a:r>
            <a:r>
              <a:rPr lang="sk-SK" sz="4800" b="1" dirty="0" err="1"/>
              <a:t>tvrzení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BF45DF-56F1-41C9-83B3-927B1CCD0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114722" cy="4024125"/>
          </a:xfrm>
        </p:spPr>
        <p:txBody>
          <a:bodyPr/>
          <a:lstStyle/>
          <a:p>
            <a:r>
              <a:rPr lang="sk-SK" sz="2400" b="1" i="0" u="none" strike="noStrike" baseline="0" dirty="0"/>
              <a:t>Kyselina </a:t>
            </a:r>
            <a:r>
              <a:rPr lang="sk-SK" sz="2400" b="1" i="0" u="none" strike="noStrike" baseline="0" dirty="0" err="1"/>
              <a:t>pantotenová</a:t>
            </a:r>
            <a:r>
              <a:rPr lang="sk-SK" sz="2400" b="1" i="0" u="none" strike="noStrike" baseline="0" dirty="0"/>
              <a:t> </a:t>
            </a:r>
            <a:r>
              <a:rPr lang="sk-SK" sz="2400" b="1" i="0" u="none" strike="noStrike" baseline="0" dirty="0" err="1"/>
              <a:t>přispívá</a:t>
            </a:r>
            <a:r>
              <a:rPr lang="sk-SK" sz="2400" b="1" i="0" u="none" strike="noStrike" baseline="0" dirty="0"/>
              <a:t> k: </a:t>
            </a:r>
          </a:p>
          <a:p>
            <a:r>
              <a:rPr lang="sk-SK" sz="2400" b="0" i="0" u="none" strike="noStrike" baseline="0" dirty="0" err="1"/>
              <a:t>normálnímu</a:t>
            </a:r>
            <a:r>
              <a:rPr lang="sk-SK" sz="2400" b="0" i="0" u="none" strike="noStrike" baseline="0" dirty="0"/>
              <a:t> energetickému </a:t>
            </a:r>
            <a:r>
              <a:rPr lang="sk-SK" sz="2400" b="0" i="0" u="none" strike="noStrike" baseline="0" dirty="0" err="1"/>
              <a:t>metabolismu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normální</a:t>
            </a:r>
            <a:r>
              <a:rPr lang="sk-SK" sz="2400" b="0" i="0" u="none" strike="noStrike" baseline="0" dirty="0"/>
              <a:t> syntéze a </a:t>
            </a:r>
            <a:r>
              <a:rPr lang="sk-SK" sz="2400" b="0" i="0" u="none" strike="noStrike" baseline="0" dirty="0" err="1"/>
              <a:t>metabolismu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steroidních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hormonů</a:t>
            </a:r>
            <a:r>
              <a:rPr lang="sk-SK" sz="2400" b="0" i="0" u="none" strike="noStrike" baseline="0" dirty="0"/>
              <a:t>, </a:t>
            </a:r>
            <a:r>
              <a:rPr lang="sk-SK" sz="2400" b="0" i="0" u="none" strike="noStrike" baseline="0" dirty="0" err="1"/>
              <a:t>vitaminu</a:t>
            </a:r>
            <a:r>
              <a:rPr lang="sk-SK" sz="2400" b="0" i="0" u="none" strike="noStrike" baseline="0" dirty="0"/>
              <a:t> D a </a:t>
            </a:r>
            <a:r>
              <a:rPr lang="sk-SK" sz="2400" b="0" i="0" u="none" strike="noStrike" baseline="0" dirty="0" err="1"/>
              <a:t>některých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neurotransmiterů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dirty="0" err="1"/>
              <a:t>s</a:t>
            </a:r>
            <a:r>
              <a:rPr lang="sk-SK" sz="2400" b="0" i="0" u="none" strike="noStrike" baseline="0" dirty="0" err="1"/>
              <a:t>nížení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míry</a:t>
            </a:r>
            <a:r>
              <a:rPr lang="sk-SK" sz="2400" b="0" i="0" u="none" strike="noStrike" baseline="0" dirty="0"/>
              <a:t> únavy a </a:t>
            </a:r>
            <a:r>
              <a:rPr lang="sk-SK" sz="2400" b="0" i="0" u="none" strike="noStrike" baseline="0" dirty="0" err="1"/>
              <a:t>vyčerpání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normální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mentální</a:t>
            </a:r>
            <a:r>
              <a:rPr lang="sk-SK" sz="2400" b="0" i="0" u="none" strike="noStrike" baseline="0" dirty="0"/>
              <a:t> činnosti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5173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5B07E-F671-41F2-AEBC-5B39363B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NEDOSTATEK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2CA459-AFAD-4138-AEBB-0DE1355D3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b="0" i="0" u="none" strike="noStrike" baseline="0" dirty="0" err="1"/>
              <a:t>Postižení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kůže</a:t>
            </a:r>
            <a:endParaRPr lang="sk-SK" sz="2400" dirty="0"/>
          </a:p>
          <a:p>
            <a:r>
              <a:rPr lang="sk-SK" sz="2400" b="0" i="0" u="none" strike="noStrike" baseline="0" dirty="0" err="1"/>
              <a:t>Vypadávání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vlasů</a:t>
            </a:r>
            <a:endParaRPr lang="sk-SK" sz="2400" dirty="0"/>
          </a:p>
          <a:p>
            <a:r>
              <a:rPr lang="sk-SK" sz="2400" dirty="0" err="1"/>
              <a:t>T</a:t>
            </a:r>
            <a:r>
              <a:rPr lang="sk-SK" sz="2400" b="0" i="0" u="none" strike="noStrike" baseline="0" dirty="0" err="1"/>
              <a:t>rávicí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obtíže</a:t>
            </a:r>
            <a:endParaRPr lang="sk-SK" sz="2400" dirty="0"/>
          </a:p>
          <a:p>
            <a:r>
              <a:rPr lang="sk-SK" sz="2400" b="0" i="0" u="none" strike="noStrike" baseline="0" dirty="0"/>
              <a:t>Únava</a:t>
            </a:r>
          </a:p>
          <a:p>
            <a:r>
              <a:rPr lang="sk-SK" sz="2400" dirty="0"/>
              <a:t>S</a:t>
            </a:r>
            <a:r>
              <a:rPr lang="sk-SK" sz="2400" b="0" i="0" u="none" strike="noStrike" baseline="0" dirty="0"/>
              <a:t>valová </a:t>
            </a:r>
            <a:r>
              <a:rPr lang="sk-SK" sz="2400" b="0" i="0" u="none" strike="noStrike" baseline="0" dirty="0" err="1"/>
              <a:t>slabost</a:t>
            </a:r>
            <a:r>
              <a:rPr lang="sk-SK" sz="2400" b="0" i="0" u="none" strike="noStrike" baseline="0" dirty="0"/>
              <a:t> </a:t>
            </a:r>
          </a:p>
          <a:p>
            <a:endParaRPr lang="sk-SK" sz="2400" dirty="0"/>
          </a:p>
          <a:p>
            <a:r>
              <a:rPr lang="sk-SK" sz="2400" b="0" i="0" u="none" strike="noStrike" baseline="0" dirty="0"/>
              <a:t>Avitaminóza </a:t>
            </a:r>
            <a:r>
              <a:rPr lang="sk-SK" sz="2400" b="0" i="0" u="none" strike="noStrike" baseline="0" dirty="0" err="1"/>
              <a:t>není</a:t>
            </a:r>
            <a:r>
              <a:rPr lang="sk-SK" sz="2400" b="0" i="0" u="none" strike="noStrike" baseline="0" dirty="0"/>
              <a:t> známa</a:t>
            </a:r>
          </a:p>
          <a:p>
            <a:endParaRPr lang="sk-SK" dirty="0"/>
          </a:p>
        </p:txBody>
      </p:sp>
      <p:pic>
        <p:nvPicPr>
          <p:cNvPr id="3074" name="Picture 2" descr="Vitamin B5 deficiency symptoms - Health Tips from Kokilaben Hospital">
            <a:extLst>
              <a:ext uri="{FF2B5EF4-FFF2-40B4-BE49-F238E27FC236}">
                <a16:creationId xmlns:a16="http://schemas.microsoft.com/office/drawing/2014/main" id="{2FCF93DD-3F51-4D39-9038-6566AAF0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78" y="2194560"/>
            <a:ext cx="3866322" cy="386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74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BB593-8C15-416D-91E5-16E23F49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POTRAVINOVé</a:t>
            </a:r>
            <a:r>
              <a:rPr lang="sk-SK" sz="4800" b="1" dirty="0"/>
              <a:t> 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F1A820-75F6-48C1-A60D-05331EDB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b="1" dirty="0" err="1"/>
              <a:t>Téměr</a:t>
            </a:r>
            <a:r>
              <a:rPr lang="sk-SK" sz="2400" b="1" dirty="0"/>
              <a:t> </a:t>
            </a:r>
            <a:r>
              <a:rPr lang="sk-SK" sz="2400" b="1" dirty="0" err="1"/>
              <a:t>všude</a:t>
            </a:r>
            <a:endParaRPr lang="sk-SK" sz="2400" b="1" dirty="0"/>
          </a:p>
          <a:p>
            <a:endParaRPr lang="sk-SK" sz="2400" dirty="0"/>
          </a:p>
          <a:p>
            <a:r>
              <a:rPr lang="sk-SK" sz="2400" dirty="0" err="1"/>
              <a:t>Maso</a:t>
            </a:r>
            <a:endParaRPr lang="sk-SK" sz="2400" dirty="0"/>
          </a:p>
          <a:p>
            <a:r>
              <a:rPr lang="sk-SK" sz="2400" dirty="0"/>
              <a:t>Ryby</a:t>
            </a:r>
          </a:p>
          <a:p>
            <a:r>
              <a:rPr lang="sk-SK" sz="2400" dirty="0" err="1"/>
              <a:t>Obiloviny</a:t>
            </a:r>
            <a:endParaRPr lang="sk-SK" sz="2400" dirty="0"/>
          </a:p>
          <a:p>
            <a:r>
              <a:rPr lang="sk-SK" sz="2400" dirty="0" err="1"/>
              <a:t>Luštěniny</a:t>
            </a:r>
            <a:endParaRPr lang="sk-SK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E377C39-4DB2-4F4D-885D-AA94D787D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2353701"/>
            <a:ext cx="5240669" cy="34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14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08F81E0-513A-461F-9DBC-D42073668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err="1"/>
              <a:t>Vitamin</a:t>
            </a:r>
            <a:r>
              <a:rPr lang="sk-SK" sz="4800" b="1" dirty="0"/>
              <a:t> B6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9366385-1DA2-4D9F-A1D9-517D1E02D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/>
              <a:t>PYRIDOXIN</a:t>
            </a:r>
          </a:p>
        </p:txBody>
      </p:sp>
    </p:spTree>
    <p:extLst>
      <p:ext uri="{BB962C8B-B14F-4D97-AF65-F5344CB8AC3E}">
        <p14:creationId xmlns:p14="http://schemas.microsoft.com/office/powerpoint/2010/main" val="3662705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E3068-1F62-49A5-873D-4EAB32C5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Charakteristika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A1C845-540D-4D9E-A4CF-A32B10DC7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k-SK" sz="2400" b="0" i="0" u="none" strike="noStrike" baseline="0" dirty="0"/>
              <a:t>Trojice </a:t>
            </a:r>
            <a:r>
              <a:rPr lang="sk-SK" sz="2400" b="0" i="0" u="none" strike="noStrike" baseline="0" dirty="0" err="1"/>
              <a:t>sloučenin</a:t>
            </a:r>
            <a:r>
              <a:rPr lang="sk-SK" sz="2400" b="0" i="0" u="none" strike="noStrike" baseline="0" dirty="0"/>
              <a:t>: </a:t>
            </a:r>
            <a:r>
              <a:rPr lang="sk-SK" sz="2400" b="0" i="0" u="none" strike="noStrike" baseline="0" dirty="0" err="1"/>
              <a:t>pyridoxol</a:t>
            </a:r>
            <a:r>
              <a:rPr lang="sk-SK" sz="2400" b="0" i="0" u="none" strike="noStrike" baseline="0" dirty="0"/>
              <a:t>, </a:t>
            </a:r>
            <a:r>
              <a:rPr lang="sk-SK" sz="2400" b="0" i="0" u="none" strike="noStrike" baseline="0" dirty="0" err="1"/>
              <a:t>pyridoxamin</a:t>
            </a:r>
            <a:r>
              <a:rPr lang="sk-SK" sz="2400" b="0" i="0" u="none" strike="noStrike" baseline="0" dirty="0"/>
              <a:t>, </a:t>
            </a:r>
            <a:r>
              <a:rPr lang="sk-SK" sz="2400" b="0" i="0" u="none" strike="noStrike" baseline="0" dirty="0" err="1"/>
              <a:t>pyridoxal</a:t>
            </a:r>
            <a:endParaRPr lang="sk-SK" sz="2400" b="0" i="0" u="none" strike="noStrike" baseline="0" dirty="0"/>
          </a:p>
          <a:p>
            <a:pPr algn="l"/>
            <a:r>
              <a:rPr lang="sk-SK" sz="2400" dirty="0" err="1"/>
              <a:t>Aktivní</a:t>
            </a:r>
            <a:r>
              <a:rPr lang="sk-SK" sz="2400" dirty="0"/>
              <a:t> forma: </a:t>
            </a:r>
            <a:r>
              <a:rPr lang="sk-SK" sz="2400" b="0" i="0" u="none" strike="noStrike" baseline="0" dirty="0" err="1"/>
              <a:t>pyridoxalfosfát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DDD pro dospělé: 1,4 – 1,6 mg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0738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B65B2-F11D-4745-931B-3CD700DC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Funkce</a:t>
            </a:r>
            <a:r>
              <a:rPr lang="sk-SK" sz="4800" b="1" dirty="0"/>
              <a:t> </a:t>
            </a:r>
            <a:r>
              <a:rPr lang="sk-SK" sz="4800" b="1" dirty="0" err="1"/>
              <a:t>vitaminů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65B10A-2038-4B59-A401-ADF31541C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Metabolické funkce </a:t>
            </a:r>
          </a:p>
          <a:p>
            <a:endParaRPr lang="cs-CZ" sz="2400" dirty="0"/>
          </a:p>
          <a:p>
            <a:pPr lvl="1"/>
            <a:r>
              <a:rPr lang="cs-CZ" sz="2400" dirty="0"/>
              <a:t>Stabilizátory buněčných membrán</a:t>
            </a:r>
          </a:p>
          <a:p>
            <a:pPr lvl="1"/>
            <a:r>
              <a:rPr lang="cs-CZ" sz="2400" dirty="0"/>
              <a:t>Donory a akceptory vodíku a elektronů </a:t>
            </a:r>
          </a:p>
          <a:p>
            <a:pPr lvl="1"/>
            <a:r>
              <a:rPr lang="cs-CZ" sz="2400" dirty="0"/>
              <a:t>Hormony</a:t>
            </a:r>
          </a:p>
          <a:p>
            <a:pPr lvl="1"/>
            <a:r>
              <a:rPr lang="cs-CZ" sz="2400" dirty="0"/>
              <a:t>Koenzymy</a:t>
            </a:r>
          </a:p>
          <a:p>
            <a:pPr lvl="1"/>
            <a:endParaRPr lang="cs-CZ" sz="2400" dirty="0"/>
          </a:p>
          <a:p>
            <a:r>
              <a:rPr lang="cs-CZ" sz="2400" b="1" dirty="0"/>
              <a:t>Vliv na genovou expresi</a:t>
            </a:r>
          </a:p>
          <a:p>
            <a:endParaRPr lang="sk-SK" dirty="0"/>
          </a:p>
        </p:txBody>
      </p:sp>
      <p:pic>
        <p:nvPicPr>
          <p:cNvPr id="1026" name="Picture 2" descr="Best Vitamin Supplements For Kids - Sports Performance Advantage">
            <a:extLst>
              <a:ext uri="{FF2B5EF4-FFF2-40B4-BE49-F238E27FC236}">
                <a16:creationId xmlns:a16="http://schemas.microsoft.com/office/drawing/2014/main" id="{EA8BA279-C93F-453C-ABDF-1959D5DBA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713417"/>
            <a:ext cx="4473692" cy="25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79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AD234-B1BA-4D70-812F-250ABCDA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Zdravotní </a:t>
            </a:r>
            <a:r>
              <a:rPr lang="sk-SK" sz="4800" b="1" dirty="0" err="1"/>
              <a:t>tvrzení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BF45DF-56F1-41C9-83B3-927B1CCD0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sz="2800" b="1" i="0" u="none" strike="noStrike" baseline="0" dirty="0" err="1"/>
              <a:t>Vitamin</a:t>
            </a:r>
            <a:r>
              <a:rPr lang="sk-SK" sz="2800" b="1" i="0" u="none" strike="noStrike" baseline="0" dirty="0"/>
              <a:t> B6 </a:t>
            </a:r>
            <a:r>
              <a:rPr lang="sk-SK" sz="2800" b="1" i="0" u="none" strike="noStrike" baseline="0" dirty="0" err="1"/>
              <a:t>přispívá</a:t>
            </a:r>
            <a:r>
              <a:rPr lang="sk-SK" sz="2800" b="1" i="0" u="none" strike="noStrike" baseline="0" dirty="0"/>
              <a:t> k: </a:t>
            </a:r>
          </a:p>
          <a:p>
            <a:r>
              <a:rPr lang="sk-SK" sz="2800" b="0" i="0" u="none" strike="noStrike" baseline="0" dirty="0" err="1"/>
              <a:t>normální</a:t>
            </a:r>
            <a:r>
              <a:rPr lang="sk-SK" sz="2800" b="0" i="0" u="none" strike="noStrike" baseline="0" dirty="0"/>
              <a:t> syntéze </a:t>
            </a:r>
            <a:r>
              <a:rPr lang="sk-SK" sz="2800" b="0" i="0" u="none" strike="noStrike" baseline="0" dirty="0" err="1"/>
              <a:t>cysteinu</a:t>
            </a:r>
            <a:r>
              <a:rPr lang="sk-SK" sz="2800" b="0" i="0" u="none" strike="noStrike" baseline="0" dirty="0"/>
              <a:t> </a:t>
            </a:r>
          </a:p>
          <a:p>
            <a:r>
              <a:rPr lang="sk-SK" sz="2800" b="0" i="0" u="none" strike="noStrike" baseline="0" dirty="0" err="1"/>
              <a:t>normálnímu</a:t>
            </a:r>
            <a:r>
              <a:rPr lang="sk-SK" sz="2800" b="0" i="0" u="none" strike="noStrike" baseline="0" dirty="0"/>
              <a:t> energetickému </a:t>
            </a:r>
            <a:r>
              <a:rPr lang="sk-SK" sz="2800" b="0" i="0" u="none" strike="noStrike" baseline="0" dirty="0" err="1"/>
              <a:t>metabolismu</a:t>
            </a:r>
            <a:r>
              <a:rPr lang="sk-SK" sz="2800" b="0" i="0" u="none" strike="noStrike" baseline="0" dirty="0"/>
              <a:t> </a:t>
            </a:r>
          </a:p>
          <a:p>
            <a:r>
              <a:rPr lang="sk-SK" sz="2800" b="0" i="0" u="none" strike="noStrike" baseline="0" dirty="0" err="1"/>
              <a:t>normální</a:t>
            </a:r>
            <a:r>
              <a:rPr lang="sk-SK" sz="2800" b="0" i="0" u="none" strike="noStrike" baseline="0" dirty="0"/>
              <a:t> činnosti nervové </a:t>
            </a:r>
            <a:r>
              <a:rPr lang="sk-SK" sz="2800" b="0" i="0" u="none" strike="noStrike" baseline="0" dirty="0" err="1"/>
              <a:t>soustavy</a:t>
            </a:r>
            <a:r>
              <a:rPr lang="sk-SK" sz="2800" b="0" i="0" u="none" strike="noStrike" baseline="0" dirty="0"/>
              <a:t> </a:t>
            </a:r>
          </a:p>
          <a:p>
            <a:r>
              <a:rPr lang="sk-SK" sz="2800" b="0" i="0" u="none" strike="noStrike" baseline="0" dirty="0" err="1"/>
              <a:t>normálnímu</a:t>
            </a:r>
            <a:r>
              <a:rPr lang="sk-SK" sz="2800" b="0" i="0" u="none" strike="noStrike" baseline="0" dirty="0"/>
              <a:t> </a:t>
            </a:r>
            <a:r>
              <a:rPr lang="sk-SK" sz="2800" b="0" i="0" u="none" strike="noStrike" baseline="0" dirty="0" err="1"/>
              <a:t>metabolismu</a:t>
            </a:r>
            <a:r>
              <a:rPr lang="sk-SK" sz="2800" b="0" i="0" u="none" strike="noStrike" baseline="0" dirty="0"/>
              <a:t> </a:t>
            </a:r>
            <a:r>
              <a:rPr lang="sk-SK" sz="2800" b="0" i="0" u="none" strike="noStrike" baseline="0" dirty="0" err="1"/>
              <a:t>homocysteinu</a:t>
            </a:r>
            <a:r>
              <a:rPr lang="sk-SK" sz="2800" b="0" i="0" u="none" strike="noStrike" baseline="0" dirty="0"/>
              <a:t> </a:t>
            </a:r>
          </a:p>
          <a:p>
            <a:r>
              <a:rPr lang="sk-SK" sz="2800" b="0" i="0" u="none" strike="noStrike" baseline="0" dirty="0" err="1"/>
              <a:t>normálnímu</a:t>
            </a:r>
            <a:r>
              <a:rPr lang="sk-SK" sz="2800" b="0" i="0" u="none" strike="noStrike" baseline="0" dirty="0"/>
              <a:t> </a:t>
            </a:r>
            <a:r>
              <a:rPr lang="sk-SK" sz="2800" b="0" i="0" u="none" strike="noStrike" baseline="0" dirty="0" err="1"/>
              <a:t>metabolismu</a:t>
            </a:r>
            <a:r>
              <a:rPr lang="sk-SK" sz="2800" b="0" i="0" u="none" strike="noStrike" baseline="0" dirty="0"/>
              <a:t> </a:t>
            </a:r>
            <a:r>
              <a:rPr lang="sk-SK" sz="2800" b="0" i="0" u="none" strike="noStrike" baseline="0" dirty="0" err="1"/>
              <a:t>bílkovin</a:t>
            </a:r>
            <a:r>
              <a:rPr lang="sk-SK" sz="2800" b="0" i="0" u="none" strike="noStrike" baseline="0" dirty="0"/>
              <a:t> a </a:t>
            </a:r>
            <a:r>
              <a:rPr lang="sk-SK" sz="2800" b="0" i="0" u="none" strike="noStrike" baseline="0" dirty="0" err="1"/>
              <a:t>glykogenu</a:t>
            </a:r>
            <a:r>
              <a:rPr lang="sk-SK" sz="2800" b="0" i="0" u="none" strike="noStrike" baseline="0" dirty="0"/>
              <a:t> </a:t>
            </a:r>
          </a:p>
          <a:p>
            <a:r>
              <a:rPr lang="sk-SK" sz="2800" b="0" i="0" u="none" strike="noStrike" baseline="0" dirty="0" err="1"/>
              <a:t>normální</a:t>
            </a:r>
            <a:r>
              <a:rPr lang="sk-SK" sz="2800" b="0" i="0" u="none" strike="noStrike" baseline="0" dirty="0"/>
              <a:t> psychické činnosti </a:t>
            </a:r>
          </a:p>
          <a:p>
            <a:r>
              <a:rPr lang="sk-SK" sz="2800" b="0" i="0" u="none" strike="noStrike" baseline="0" dirty="0" err="1"/>
              <a:t>normální</a:t>
            </a:r>
            <a:r>
              <a:rPr lang="sk-SK" sz="2800" b="0" i="0" u="none" strike="noStrike" baseline="0" dirty="0"/>
              <a:t> </a:t>
            </a:r>
            <a:r>
              <a:rPr lang="sk-SK" sz="2800" b="0" i="0" u="none" strike="noStrike" baseline="0" dirty="0" err="1"/>
              <a:t>tvorbě</a:t>
            </a:r>
            <a:r>
              <a:rPr lang="sk-SK" sz="2800" b="0" i="0" u="none" strike="noStrike" baseline="0" dirty="0"/>
              <a:t> červených </a:t>
            </a:r>
            <a:r>
              <a:rPr lang="sk-SK" sz="2800" b="0" i="0" u="none" strike="noStrike" baseline="0" dirty="0" err="1"/>
              <a:t>krvinek</a:t>
            </a:r>
            <a:r>
              <a:rPr lang="sk-SK" sz="2800" b="0" i="0" u="none" strike="noStrike" baseline="0" dirty="0"/>
              <a:t> </a:t>
            </a:r>
          </a:p>
          <a:p>
            <a:r>
              <a:rPr lang="sk-SK" sz="2800" b="0" i="0" u="none" strike="noStrike" baseline="0" dirty="0" err="1"/>
              <a:t>normální</a:t>
            </a:r>
            <a:r>
              <a:rPr lang="sk-SK" sz="2800" b="0" i="0" u="none" strike="noStrike" baseline="0" dirty="0"/>
              <a:t> </a:t>
            </a:r>
            <a:r>
              <a:rPr lang="sk-SK" sz="2800" b="0" i="0" u="none" strike="noStrike" baseline="0" dirty="0" err="1"/>
              <a:t>funkci</a:t>
            </a:r>
            <a:r>
              <a:rPr lang="sk-SK" sz="2800" b="0" i="0" u="none" strike="noStrike" baseline="0" dirty="0"/>
              <a:t> </a:t>
            </a:r>
            <a:r>
              <a:rPr lang="sk-SK" sz="2800" b="0" i="0" u="none" strike="noStrike" baseline="0" dirty="0" err="1"/>
              <a:t>imunitního</a:t>
            </a:r>
            <a:r>
              <a:rPr lang="sk-SK" sz="2800" b="0" i="0" u="none" strike="noStrike" baseline="0" dirty="0"/>
              <a:t> systému </a:t>
            </a:r>
          </a:p>
          <a:p>
            <a:r>
              <a:rPr lang="sk-SK" sz="2800" b="0" i="0" u="none" strike="noStrike" baseline="0" dirty="0" err="1"/>
              <a:t>snížení</a:t>
            </a:r>
            <a:r>
              <a:rPr lang="sk-SK" sz="2800" b="0" i="0" u="none" strike="noStrike" baseline="0" dirty="0"/>
              <a:t> </a:t>
            </a:r>
            <a:r>
              <a:rPr lang="sk-SK" sz="2800" b="0" i="0" u="none" strike="noStrike" baseline="0" dirty="0" err="1"/>
              <a:t>míry</a:t>
            </a:r>
            <a:r>
              <a:rPr lang="sk-SK" sz="2800" b="0" i="0" u="none" strike="noStrike" baseline="0" dirty="0"/>
              <a:t> únavy a </a:t>
            </a:r>
            <a:r>
              <a:rPr lang="sk-SK" sz="2800" b="0" i="0" u="none" strike="noStrike" baseline="0" dirty="0" err="1"/>
              <a:t>vyčerpání</a:t>
            </a:r>
            <a:r>
              <a:rPr lang="sk-SK" sz="2800" b="0" i="0" u="none" strike="noStrike" baseline="0" dirty="0"/>
              <a:t> </a:t>
            </a:r>
          </a:p>
          <a:p>
            <a:r>
              <a:rPr lang="sk-SK" sz="2800" b="0" i="0" u="none" strike="noStrike" baseline="0" dirty="0" err="1"/>
              <a:t>regulaci</a:t>
            </a:r>
            <a:r>
              <a:rPr lang="sk-SK" sz="2800" b="0" i="0" u="none" strike="noStrike" baseline="0" dirty="0"/>
              <a:t> </a:t>
            </a:r>
            <a:r>
              <a:rPr lang="sk-SK" sz="2800" b="0" i="0" u="none" strike="noStrike" baseline="0" dirty="0" err="1"/>
              <a:t>hormonální</a:t>
            </a:r>
            <a:r>
              <a:rPr lang="sk-SK" sz="2800" b="0" i="0" u="none" strike="noStrike" baseline="0" dirty="0"/>
              <a:t> aktivity </a:t>
            </a:r>
          </a:p>
          <a:p>
            <a:endParaRPr lang="sk-SK" sz="1800" b="0" i="0" u="none" strike="noStrike" baseline="0" dirty="0">
              <a:latin typeface="Calibri" panose="020F050202020403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2150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BD16C-7928-4B50-9211-C030BD1F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nedostatek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4EDC66-E637-4C46-BB9E-30AACECE8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sk-SK" sz="2400" dirty="0" err="1"/>
              <a:t>Mikrocytární</a:t>
            </a:r>
            <a:r>
              <a:rPr lang="cs-CZ" altLang="sk-SK" sz="2400" dirty="0"/>
              <a:t> anemie</a:t>
            </a:r>
          </a:p>
          <a:p>
            <a:r>
              <a:rPr lang="cs-CZ" altLang="sk-SK" sz="2400" dirty="0"/>
              <a:t>Dermatitida</a:t>
            </a:r>
          </a:p>
          <a:p>
            <a:r>
              <a:rPr lang="cs-CZ" altLang="sk-SK" sz="2400" dirty="0"/>
              <a:t>Konjunktivitida</a:t>
            </a:r>
            <a:r>
              <a:rPr lang="sk-SK" sz="2400" b="0" i="0" u="none" strike="noStrike" baseline="0" dirty="0"/>
              <a:t> (</a:t>
            </a:r>
            <a:r>
              <a:rPr lang="sk-SK" sz="2400" b="0" i="0" u="none" strike="noStrike" baseline="0" dirty="0" err="1"/>
              <a:t>zánět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spojivek</a:t>
            </a:r>
            <a:r>
              <a:rPr lang="sk-SK" sz="2400" b="0" i="0" u="none" strike="noStrike" baseline="0" dirty="0"/>
              <a:t>)</a:t>
            </a:r>
          </a:p>
          <a:p>
            <a:r>
              <a:rPr lang="sk-SK" sz="2400" dirty="0"/>
              <a:t>P</a:t>
            </a:r>
            <a:r>
              <a:rPr lang="sk-SK" sz="2400" b="0" i="0" u="none" strike="noStrike" baseline="0" dirty="0"/>
              <a:t>oruchy CNS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054626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BB593-8C15-416D-91E5-16E23F49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POTRAVINOVé</a:t>
            </a:r>
            <a:r>
              <a:rPr lang="sk-SK" sz="4800" b="1" dirty="0"/>
              <a:t> 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F1A820-75F6-48C1-A60D-05331EDB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b="1" dirty="0" err="1"/>
              <a:t>Téměr</a:t>
            </a:r>
            <a:r>
              <a:rPr lang="sk-SK" sz="2400" b="1" dirty="0"/>
              <a:t> </a:t>
            </a:r>
            <a:r>
              <a:rPr lang="sk-SK" sz="2400" b="1" dirty="0" err="1"/>
              <a:t>všude</a:t>
            </a:r>
            <a:endParaRPr lang="sk-SK" sz="2400" b="1" dirty="0"/>
          </a:p>
          <a:p>
            <a:endParaRPr lang="sk-SK" sz="2400" dirty="0"/>
          </a:p>
          <a:p>
            <a:r>
              <a:rPr lang="sk-SK" sz="2400" dirty="0" err="1"/>
              <a:t>Pseudoobiloviny</a:t>
            </a:r>
            <a:r>
              <a:rPr lang="sk-SK" sz="2400" dirty="0"/>
              <a:t> (pohanka)</a:t>
            </a:r>
          </a:p>
          <a:p>
            <a:r>
              <a:rPr lang="sk-SK" sz="2400" dirty="0" err="1"/>
              <a:t>Obiloviny</a:t>
            </a:r>
            <a:endParaRPr lang="sk-SK" sz="2400" dirty="0"/>
          </a:p>
          <a:p>
            <a:r>
              <a:rPr lang="sk-SK" sz="2400" dirty="0" err="1"/>
              <a:t>Maso</a:t>
            </a:r>
            <a:endParaRPr lang="sk-SK" sz="2400" dirty="0"/>
          </a:p>
          <a:p>
            <a:r>
              <a:rPr lang="sk-SK" sz="2400" dirty="0" err="1"/>
              <a:t>Luštěniny</a:t>
            </a:r>
            <a:endParaRPr lang="sk-SK" sz="2400" dirty="0"/>
          </a:p>
          <a:p>
            <a:r>
              <a:rPr lang="sk-SK" sz="2400" dirty="0" err="1"/>
              <a:t>Brambory</a:t>
            </a:r>
            <a:endParaRPr lang="sk-SK" sz="2400" dirty="0"/>
          </a:p>
          <a:p>
            <a:r>
              <a:rPr lang="sk-SK" sz="2400" dirty="0" err="1"/>
              <a:t>Mléčné</a:t>
            </a:r>
            <a:r>
              <a:rPr lang="sk-SK" sz="2400" dirty="0"/>
              <a:t> výrobky</a:t>
            </a:r>
          </a:p>
        </p:txBody>
      </p:sp>
      <p:pic>
        <p:nvPicPr>
          <p:cNvPr id="5122" name="Picture 2" descr="How do vitamin B6 supplements help you and in what daily dosage? - Quora">
            <a:extLst>
              <a:ext uri="{FF2B5EF4-FFF2-40B4-BE49-F238E27FC236}">
                <a16:creationId xmlns:a16="http://schemas.microsoft.com/office/drawing/2014/main" id="{E48E7547-D047-4125-8F6A-693505E34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15" y="2000446"/>
            <a:ext cx="5779685" cy="413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97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08F81E0-513A-461F-9DBC-D42073668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err="1"/>
              <a:t>Vitamin</a:t>
            </a:r>
            <a:r>
              <a:rPr lang="sk-SK" sz="4800" b="1" dirty="0"/>
              <a:t> B7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9366385-1DA2-4D9F-A1D9-517D1E02D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/>
              <a:t>BIOTIN</a:t>
            </a:r>
          </a:p>
        </p:txBody>
      </p:sp>
    </p:spTree>
    <p:extLst>
      <p:ext uri="{BB962C8B-B14F-4D97-AF65-F5344CB8AC3E}">
        <p14:creationId xmlns:p14="http://schemas.microsoft.com/office/powerpoint/2010/main" val="833859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E3068-1F62-49A5-873D-4EAB32C5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Charakteristika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A1C845-540D-4D9E-A4CF-A32B10DC7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78518"/>
          </a:xfrm>
        </p:spPr>
        <p:txBody>
          <a:bodyPr>
            <a:noAutofit/>
          </a:bodyPr>
          <a:lstStyle/>
          <a:p>
            <a:r>
              <a:rPr lang="cs-CZ" altLang="sk-SK" sz="2400" b="1" dirty="0"/>
              <a:t>Vitamin H</a:t>
            </a:r>
          </a:p>
          <a:p>
            <a:r>
              <a:rPr lang="cs-CZ" altLang="cs-CZ" sz="2400" dirty="0"/>
              <a:t>Tvořen i střevní mikroflórou</a:t>
            </a:r>
          </a:p>
          <a:p>
            <a:pPr marL="0" indent="0">
              <a:buNone/>
            </a:pPr>
            <a:endParaRPr lang="cs-CZ" altLang="sk-SK" sz="2400" b="1" dirty="0"/>
          </a:p>
          <a:p>
            <a:r>
              <a:rPr lang="cs-CZ" altLang="sk-SK" sz="2400" b="1" dirty="0"/>
              <a:t>Avidin v syrových vejcích </a:t>
            </a:r>
            <a:r>
              <a:rPr lang="cs-CZ" altLang="sk-SK" sz="2400" dirty="0"/>
              <a:t>je</a:t>
            </a:r>
            <a:r>
              <a:rPr lang="cs-CZ" altLang="sk-SK" sz="2400" b="1" dirty="0"/>
              <a:t> </a:t>
            </a:r>
            <a:r>
              <a:rPr lang="cs-CZ" altLang="sk-SK" sz="2400" dirty="0"/>
              <a:t>bakteriostatický protein, který </a:t>
            </a:r>
            <a:r>
              <a:rPr lang="cs-CZ" altLang="sk-SK" sz="2400" b="1" dirty="0"/>
              <a:t>váže biotin</a:t>
            </a:r>
            <a:endParaRPr lang="sk-SK" sz="2400" b="1" i="0" u="none" strike="noStrike" baseline="0" dirty="0"/>
          </a:p>
          <a:p>
            <a:endParaRPr lang="cs-CZ" altLang="cs-CZ" sz="2400" dirty="0"/>
          </a:p>
          <a:p>
            <a:pPr algn="l"/>
            <a:r>
              <a:rPr lang="sk-SK" sz="2400" dirty="0" err="1"/>
              <a:t>P</a:t>
            </a:r>
            <a:r>
              <a:rPr lang="sk-SK" sz="2400" b="0" i="0" u="none" strike="noStrike" baseline="0" dirty="0" err="1"/>
              <a:t>řenašeč</a:t>
            </a:r>
            <a:r>
              <a:rPr lang="sk-SK" sz="2400" b="0" i="0" u="none" strike="noStrike" baseline="0" dirty="0"/>
              <a:t> CO2</a:t>
            </a:r>
          </a:p>
          <a:p>
            <a:r>
              <a:rPr lang="sk-SK" sz="2400" dirty="0" err="1"/>
              <a:t>Jsou</a:t>
            </a:r>
            <a:r>
              <a:rPr lang="sk-SK" sz="2400" dirty="0"/>
              <a:t> n</a:t>
            </a:r>
            <a:r>
              <a:rPr lang="sk-SK" sz="2400" b="0" i="0" u="none" strike="noStrike" baseline="0" dirty="0"/>
              <a:t>a </a:t>
            </a:r>
            <a:r>
              <a:rPr lang="sk-SK" sz="2400" b="0" i="0" u="none" strike="noStrike" baseline="0" dirty="0" err="1"/>
              <a:t>něm</a:t>
            </a:r>
            <a:r>
              <a:rPr lang="sk-SK" sz="2400" b="0" i="0" u="none" strike="noStrike" baseline="0" dirty="0"/>
              <a:t> závislé </a:t>
            </a:r>
            <a:r>
              <a:rPr lang="sk-SK" sz="2400" b="0" i="0" u="none" strike="noStrike" baseline="0" dirty="0" err="1"/>
              <a:t>enzymy</a:t>
            </a:r>
            <a:r>
              <a:rPr lang="sk-SK" sz="2400" b="0" i="0" u="none" strike="noStrike" baseline="0" dirty="0"/>
              <a:t> </a:t>
            </a:r>
            <a:r>
              <a:rPr lang="sk-SK" sz="2400" b="1" i="0" u="none" strike="noStrike" baseline="0" dirty="0" err="1"/>
              <a:t>karboxylázy</a:t>
            </a:r>
            <a:r>
              <a:rPr lang="sk-SK" sz="2400" b="0" i="0" u="none" strike="noStrike" baseline="0" dirty="0"/>
              <a:t> (</a:t>
            </a:r>
            <a:r>
              <a:rPr lang="sk-SK" sz="2400" b="0" i="0" u="none" strike="noStrike" baseline="0" dirty="0" err="1"/>
              <a:t>glukoneogeneze</a:t>
            </a:r>
            <a:r>
              <a:rPr lang="sk-SK" sz="2400" b="0" i="0" u="none" strike="noStrike" baseline="0" dirty="0"/>
              <a:t>, </a:t>
            </a:r>
            <a:r>
              <a:rPr lang="sk-SK" sz="2400" b="0" i="0" u="none" strike="noStrike" baseline="0" dirty="0" err="1"/>
              <a:t>odbourání</a:t>
            </a:r>
            <a:r>
              <a:rPr lang="sk-SK" sz="2400" b="0" i="0" u="none" strike="noStrike" baseline="0" dirty="0"/>
              <a:t> AMK, syntéza MK)</a:t>
            </a:r>
          </a:p>
          <a:p>
            <a:endParaRPr lang="cs-CZ" sz="2400" dirty="0"/>
          </a:p>
          <a:p>
            <a:r>
              <a:rPr lang="cs-CZ" sz="2400" b="1" dirty="0"/>
              <a:t>DDD pro dospělé: 30 – 60 µg 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360158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AD234-B1BA-4D70-812F-250ABCDA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Zdravotní </a:t>
            </a:r>
            <a:r>
              <a:rPr lang="sk-SK" sz="4800" b="1" dirty="0" err="1"/>
              <a:t>tvrzení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BF45DF-56F1-41C9-83B3-927B1CCD0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b="1" i="0" u="none" strike="noStrike" baseline="0" dirty="0" err="1"/>
              <a:t>Biotin</a:t>
            </a:r>
            <a:r>
              <a:rPr lang="sk-SK" sz="2400" b="1" i="0" u="none" strike="noStrike" baseline="0" dirty="0"/>
              <a:t> </a:t>
            </a:r>
            <a:r>
              <a:rPr lang="sk-SK" sz="2400" b="1" i="0" u="none" strike="noStrike" baseline="0" dirty="0" err="1"/>
              <a:t>přispívá</a:t>
            </a:r>
            <a:r>
              <a:rPr lang="sk-SK" sz="2400" b="1" i="0" u="none" strike="noStrike" baseline="0" dirty="0"/>
              <a:t> k: </a:t>
            </a:r>
          </a:p>
          <a:p>
            <a:r>
              <a:rPr lang="sk-SK" sz="2400" b="0" i="0" u="none" strike="noStrike" baseline="0" dirty="0" err="1"/>
              <a:t>normálnímu</a:t>
            </a:r>
            <a:r>
              <a:rPr lang="sk-SK" sz="2400" b="0" i="0" u="none" strike="noStrike" baseline="0" dirty="0"/>
              <a:t> energetickému </a:t>
            </a:r>
            <a:r>
              <a:rPr lang="sk-SK" sz="2400" b="0" i="0" u="none" strike="noStrike" baseline="0" dirty="0" err="1"/>
              <a:t>metabolismu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normální</a:t>
            </a:r>
            <a:r>
              <a:rPr lang="sk-SK" sz="2400" b="0" i="0" u="none" strike="noStrike" baseline="0" dirty="0"/>
              <a:t> činnosti nervové </a:t>
            </a:r>
            <a:r>
              <a:rPr lang="sk-SK" sz="2400" b="0" i="0" u="none" strike="noStrike" baseline="0" dirty="0" err="1"/>
              <a:t>soustavy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normálnímu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metabolismu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makroživin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normální</a:t>
            </a:r>
            <a:r>
              <a:rPr lang="sk-SK" sz="2400" b="0" i="0" u="none" strike="noStrike" baseline="0" dirty="0"/>
              <a:t> psychické činnosti </a:t>
            </a:r>
          </a:p>
          <a:p>
            <a:r>
              <a:rPr lang="sk-SK" sz="2400" b="0" i="0" u="none" strike="noStrike" baseline="0" dirty="0" err="1"/>
              <a:t>udržení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normálního</a:t>
            </a:r>
            <a:r>
              <a:rPr lang="sk-SK" sz="2400" b="0" i="0" u="none" strike="noStrike" baseline="0" dirty="0"/>
              <a:t> stavu </a:t>
            </a:r>
            <a:r>
              <a:rPr lang="sk-SK" sz="2400" b="0" i="0" u="none" strike="noStrike" baseline="0" dirty="0" err="1"/>
              <a:t>vlasů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udržení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normálního</a:t>
            </a:r>
            <a:r>
              <a:rPr lang="sk-SK" sz="2400" b="0" i="0" u="none" strike="noStrike" baseline="0" dirty="0"/>
              <a:t> stavu </a:t>
            </a:r>
            <a:r>
              <a:rPr lang="sk-SK" sz="2400" b="0" i="0" u="none" strike="noStrike" baseline="0" dirty="0" err="1"/>
              <a:t>sliznic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udržení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normálního</a:t>
            </a:r>
            <a:r>
              <a:rPr lang="sk-SK" sz="2400" b="0" i="0" u="none" strike="noStrike" baseline="0" dirty="0"/>
              <a:t> stavu pokožky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06611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F2996-1187-4669-AF4E-F46A6EA32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/>
              <a:t>nedostatek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A47B89-467F-4DA9-87D5-67B268AA2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b="0" i="0" u="none" strike="noStrike" baseline="0" dirty="0" err="1"/>
              <a:t>Nevolnost</a:t>
            </a:r>
            <a:endParaRPr lang="sk-SK" sz="2400" b="0" i="0" u="none" strike="noStrike" baseline="0" dirty="0"/>
          </a:p>
          <a:p>
            <a:r>
              <a:rPr lang="sk-SK" sz="2400" b="0" i="0" u="none" strike="noStrike" baseline="0" dirty="0" err="1"/>
              <a:t>Nechutenství</a:t>
            </a:r>
            <a:endParaRPr lang="sk-SK" sz="2400" b="0" i="0" u="none" strike="noStrike" baseline="0" dirty="0"/>
          </a:p>
          <a:p>
            <a:r>
              <a:rPr lang="sk-SK" sz="2400" dirty="0" err="1"/>
              <a:t>Zvracení</a:t>
            </a:r>
            <a:endParaRPr lang="sk-SK" sz="2400" dirty="0"/>
          </a:p>
          <a:p>
            <a:r>
              <a:rPr lang="sk-SK" sz="2400" b="0" i="0" u="none" strike="noStrike" baseline="0" dirty="0"/>
              <a:t>Svalové bolesti</a:t>
            </a:r>
          </a:p>
          <a:p>
            <a:r>
              <a:rPr lang="sk-SK" sz="2400" dirty="0" err="1"/>
              <a:t>V</a:t>
            </a:r>
            <a:r>
              <a:rPr lang="sk-SK" sz="2400" b="0" i="0" u="none" strike="noStrike" baseline="0" dirty="0" err="1"/>
              <a:t>ypadávání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vlasů</a:t>
            </a:r>
            <a:endParaRPr lang="sk-SK" sz="2400" b="0" i="0" u="none" strike="noStrike" baseline="0" dirty="0"/>
          </a:p>
          <a:p>
            <a:r>
              <a:rPr lang="sk-SK" sz="2400" dirty="0" err="1"/>
              <a:t>Z</a:t>
            </a:r>
            <a:r>
              <a:rPr lang="sk-SK" sz="2400" b="0" i="0" u="none" strike="noStrike" baseline="0" dirty="0" err="1"/>
              <a:t>ánět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kůže</a:t>
            </a:r>
            <a:endParaRPr lang="sk-SK" sz="2400" dirty="0"/>
          </a:p>
          <a:p>
            <a:r>
              <a:rPr lang="sk-SK" sz="2400" dirty="0" err="1"/>
              <a:t>D</a:t>
            </a:r>
            <a:r>
              <a:rPr lang="sk-SK" sz="2400" b="0" i="0" u="none" strike="noStrike" baseline="0" dirty="0" err="1"/>
              <a:t>eprese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193115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BB593-8C15-416D-91E5-16E23F49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POTRAVINOVé</a:t>
            </a:r>
            <a:r>
              <a:rPr lang="sk-SK" sz="4800" b="1" dirty="0"/>
              <a:t> 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F1A820-75F6-48C1-A60D-05331EDB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b="1" dirty="0" err="1"/>
              <a:t>Téměř</a:t>
            </a:r>
            <a:r>
              <a:rPr lang="sk-SK" sz="2400" b="1" dirty="0"/>
              <a:t> </a:t>
            </a:r>
            <a:r>
              <a:rPr lang="sk-SK" sz="2400" b="1" dirty="0" err="1"/>
              <a:t>všude</a:t>
            </a:r>
            <a:endParaRPr lang="sk-SK" sz="2400" b="1" dirty="0"/>
          </a:p>
          <a:p>
            <a:endParaRPr lang="sk-SK" sz="2400" dirty="0"/>
          </a:p>
          <a:p>
            <a:r>
              <a:rPr lang="sk-SK" sz="2400" dirty="0" err="1"/>
              <a:t>Vnitřnosti</a:t>
            </a:r>
            <a:endParaRPr lang="sk-SK" sz="2400" dirty="0"/>
          </a:p>
          <a:p>
            <a:r>
              <a:rPr lang="sk-SK" sz="2400" dirty="0" err="1"/>
              <a:t>Vejce</a:t>
            </a:r>
            <a:endParaRPr lang="sk-SK" sz="2400" dirty="0"/>
          </a:p>
          <a:p>
            <a:r>
              <a:rPr lang="sk-SK" sz="2400" dirty="0" err="1"/>
              <a:t>Obiloviny</a:t>
            </a:r>
            <a:endParaRPr lang="sk-SK" sz="2400" dirty="0"/>
          </a:p>
          <a:p>
            <a:r>
              <a:rPr lang="sk-SK" sz="2400" dirty="0" err="1"/>
              <a:t>Luštěniny</a:t>
            </a:r>
            <a:endParaRPr lang="sk-SK" sz="2400" dirty="0"/>
          </a:p>
          <a:p>
            <a:r>
              <a:rPr lang="sk-SK" sz="2400" dirty="0" err="1"/>
              <a:t>Ořechy</a:t>
            </a:r>
            <a:endParaRPr lang="sk-SK" sz="2400" dirty="0"/>
          </a:p>
        </p:txBody>
      </p:sp>
      <p:pic>
        <p:nvPicPr>
          <p:cNvPr id="6146" name="Picture 2" descr="Biotin-Rich Foods: Foods rich in Biotin and the best way to consume them">
            <a:extLst>
              <a:ext uri="{FF2B5EF4-FFF2-40B4-BE49-F238E27FC236}">
                <a16:creationId xmlns:a16="http://schemas.microsoft.com/office/drawing/2014/main" id="{CB8F78C2-2166-4EAA-A1F3-7520C0211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65" y="2360462"/>
            <a:ext cx="5327176" cy="399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83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08F81E0-513A-461F-9DBC-D42073668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/>
              <a:t>VITAMIN B9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9366385-1DA2-4D9F-A1D9-517D1E02D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/>
              <a:t>Kyselina listová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2439551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E3068-1F62-49A5-873D-4EAB32C5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Charakteristika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A1C845-540D-4D9E-A4CF-A32B10DC7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7250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sk-SK" sz="2400" dirty="0" err="1"/>
              <a:t>Folium</a:t>
            </a:r>
            <a:r>
              <a:rPr lang="cs-CZ" altLang="sk-SK" sz="2400" dirty="0"/>
              <a:t>: list</a:t>
            </a:r>
          </a:p>
          <a:p>
            <a:pPr>
              <a:lnSpc>
                <a:spcPct val="80000"/>
              </a:lnSpc>
            </a:pPr>
            <a:r>
              <a:rPr lang="cs-CZ" altLang="sk-SK" sz="2400" dirty="0"/>
              <a:t>Původně izolována ze špenátu</a:t>
            </a:r>
          </a:p>
          <a:p>
            <a:pPr>
              <a:lnSpc>
                <a:spcPct val="80000"/>
              </a:lnSpc>
            </a:pPr>
            <a:r>
              <a:rPr lang="cs-CZ" altLang="sk-SK" sz="2400" b="1" dirty="0"/>
              <a:t>Folacin</a:t>
            </a:r>
            <a:r>
              <a:rPr lang="cs-CZ" altLang="sk-SK" sz="2400" dirty="0"/>
              <a:t> - kyselina </a:t>
            </a:r>
            <a:r>
              <a:rPr lang="cs-CZ" altLang="sk-SK" sz="2400" dirty="0" err="1"/>
              <a:t>pteroylglutamová</a:t>
            </a:r>
            <a:endParaRPr lang="cs-CZ" altLang="sk-SK" sz="2400" dirty="0"/>
          </a:p>
          <a:p>
            <a:pPr>
              <a:lnSpc>
                <a:spcPct val="80000"/>
              </a:lnSpc>
            </a:pPr>
            <a:r>
              <a:rPr lang="sk-SK" sz="2400" b="0" i="0" u="none" strike="noStrike" baseline="0" dirty="0" err="1"/>
              <a:t>Foláty</a:t>
            </a:r>
            <a:r>
              <a:rPr lang="sk-SK" sz="2400" b="0" i="0" u="none" strike="noStrike" baseline="0" dirty="0"/>
              <a:t> - 90 % v potravinách </a:t>
            </a:r>
            <a:r>
              <a:rPr lang="sk-SK" sz="2400" b="0" i="0" u="none" strike="noStrike" baseline="0" dirty="0" err="1"/>
              <a:t>ve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formě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polyglutamátů</a:t>
            </a:r>
            <a:endParaRPr lang="sk-SK" sz="2400" b="0" i="0" u="none" strike="noStrike" baseline="0" dirty="0"/>
          </a:p>
          <a:p>
            <a:pPr>
              <a:lnSpc>
                <a:spcPct val="80000"/>
              </a:lnSpc>
            </a:pPr>
            <a:r>
              <a:rPr lang="sk-SK" sz="2400" dirty="0"/>
              <a:t>M</a:t>
            </a:r>
            <a:r>
              <a:rPr lang="sk-SK" sz="2400" b="0" i="0" u="none" strike="noStrike" baseline="0" dirty="0"/>
              <a:t>etabolicky </a:t>
            </a:r>
            <a:r>
              <a:rPr lang="sk-SK" sz="2400" b="0" i="0" u="none" strike="noStrike" baseline="0" dirty="0" err="1"/>
              <a:t>aktivní</a:t>
            </a:r>
            <a:r>
              <a:rPr lang="sk-SK" sz="2400" b="0" i="0" u="none" strike="noStrike" baseline="0" dirty="0"/>
              <a:t> je </a:t>
            </a:r>
            <a:r>
              <a:rPr lang="sk-SK" sz="2400" b="1" i="0" u="none" strike="noStrike" baseline="0" dirty="0"/>
              <a:t>kyselina </a:t>
            </a:r>
            <a:r>
              <a:rPr lang="sk-SK" sz="2400" b="1" i="0" u="none" strike="noStrike" baseline="0" dirty="0" err="1"/>
              <a:t>tetrahydrolistová</a:t>
            </a:r>
            <a:r>
              <a:rPr lang="sk-SK" sz="2400" b="1" i="0" u="none" strike="noStrike" baseline="0" dirty="0"/>
              <a:t> </a:t>
            </a:r>
            <a:r>
              <a:rPr lang="sk-SK" sz="2400" b="0" i="0" u="none" strike="noStrike" baseline="0" dirty="0"/>
              <a:t>–</a:t>
            </a:r>
            <a:r>
              <a:rPr lang="sk-SK" sz="2400" b="0" i="0" u="none" strike="noStrike" baseline="0" dirty="0" err="1"/>
              <a:t>tetrahydrofoláty</a:t>
            </a:r>
            <a:endParaRPr lang="sk-SK" sz="2400" b="0" i="0" u="none" strike="noStrike" baseline="0" dirty="0"/>
          </a:p>
          <a:p>
            <a:pPr algn="l"/>
            <a:r>
              <a:rPr lang="sk-SK" sz="2400" dirty="0" err="1"/>
              <a:t>Tetrahydrofolát</a:t>
            </a:r>
            <a:r>
              <a:rPr lang="sk-SK" sz="2400" dirty="0"/>
              <a:t> je </a:t>
            </a:r>
            <a:r>
              <a:rPr lang="sk-SK" sz="2400" b="0" i="0" u="none" strike="noStrike" baseline="0" dirty="0" err="1"/>
              <a:t>přenašeč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jednouhlíkatých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zbytků</a:t>
            </a:r>
            <a:r>
              <a:rPr lang="sk-SK" sz="2400" dirty="0"/>
              <a:t> </a:t>
            </a:r>
            <a:r>
              <a:rPr lang="sk-SK" sz="2400" dirty="0">
                <a:cs typeface="Calibri" panose="020F0502020204030204" pitchFamily="34" charset="0"/>
              </a:rPr>
              <a:t>→ </a:t>
            </a:r>
            <a:r>
              <a:rPr lang="sk-SK" sz="2400" b="0" i="0" u="none" strike="noStrike" baseline="0" dirty="0" err="1"/>
              <a:t>funkce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enzymů</a:t>
            </a:r>
            <a:endParaRPr lang="cs-CZ" sz="2400" b="1" dirty="0"/>
          </a:p>
          <a:p>
            <a:r>
              <a:rPr lang="sk-SK" sz="2400" dirty="0" err="1"/>
              <a:t>Z</a:t>
            </a:r>
            <a:r>
              <a:rPr lang="sk-SK" sz="2400" b="0" i="0" u="none" strike="noStrike" baseline="0" dirty="0" err="1"/>
              <a:t>tráty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oxidací</a:t>
            </a:r>
            <a:r>
              <a:rPr lang="sk-SK" sz="2400" b="0" i="0" u="none" strike="noStrike" baseline="0" dirty="0"/>
              <a:t>, </a:t>
            </a:r>
            <a:r>
              <a:rPr lang="sk-SK" sz="2400" b="0" i="0" u="none" strike="noStrike" baseline="0" dirty="0" err="1"/>
              <a:t>konzervací</a:t>
            </a:r>
            <a:r>
              <a:rPr lang="sk-SK" sz="2400" b="0" i="0" u="none" strike="noStrike" baseline="0" dirty="0"/>
              <a:t>, tepelnou úpravou, </a:t>
            </a:r>
            <a:r>
              <a:rPr lang="sk-SK" sz="2400" b="0" i="0" u="none" strike="noStrike" baseline="0" dirty="0" err="1"/>
              <a:t>vyluhováním</a:t>
            </a:r>
            <a:endParaRPr lang="sk-SK" sz="2400" b="0" i="0" u="none" strike="noStrike" baseline="0" dirty="0"/>
          </a:p>
          <a:p>
            <a:r>
              <a:rPr lang="sk-SK" sz="2400" dirty="0"/>
              <a:t>Hladiny kyseliny listové </a:t>
            </a:r>
            <a:r>
              <a:rPr lang="sk-SK" sz="2400" dirty="0" err="1"/>
              <a:t>ovlivňuje</a:t>
            </a:r>
            <a:r>
              <a:rPr lang="sk-SK" sz="2400" dirty="0"/>
              <a:t> alkohol a </a:t>
            </a:r>
            <a:r>
              <a:rPr lang="sk-SK" sz="2400" dirty="0" err="1"/>
              <a:t>léky</a:t>
            </a:r>
            <a:r>
              <a:rPr lang="sk-SK" sz="2400" dirty="0"/>
              <a:t> (</a:t>
            </a:r>
            <a:r>
              <a:rPr lang="cs-CZ" altLang="sk-SK" sz="2400" dirty="0"/>
              <a:t>antiepileptika, OCO, sulfonamidy, cytostatika, aspirin)</a:t>
            </a:r>
            <a:endParaRPr lang="cs-CZ" sz="2400" b="1" dirty="0"/>
          </a:p>
          <a:p>
            <a:endParaRPr lang="cs-CZ" sz="2400" b="1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03570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76AF0-3F6A-4579-9DA1-81F88C42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Pojmy a </a:t>
            </a:r>
            <a:r>
              <a:rPr lang="sk-SK" sz="4800" b="1" dirty="0" err="1"/>
              <a:t>dělení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72BB94-FB63-416C-A46A-BDA00CFCC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Hypovitaminóza: </a:t>
            </a:r>
            <a:r>
              <a:rPr lang="cs-CZ" sz="2400" dirty="0"/>
              <a:t>nedostatek vitaminů</a:t>
            </a:r>
          </a:p>
          <a:p>
            <a:r>
              <a:rPr lang="cs-CZ" sz="2400" b="1" dirty="0"/>
              <a:t>Avitaminóza: </a:t>
            </a:r>
            <a:r>
              <a:rPr lang="cs-CZ" sz="2400" dirty="0"/>
              <a:t>úplný nedostatek vitaminů</a:t>
            </a:r>
          </a:p>
          <a:p>
            <a:r>
              <a:rPr lang="cs-CZ" sz="2400" b="1" dirty="0"/>
              <a:t>Hypervitaminóza: </a:t>
            </a:r>
            <a:r>
              <a:rPr lang="cs-CZ" sz="2400" dirty="0"/>
              <a:t>nadbytek vitaminů</a:t>
            </a:r>
          </a:p>
          <a:p>
            <a:endParaRPr lang="cs-CZ" sz="2400" dirty="0"/>
          </a:p>
          <a:p>
            <a:r>
              <a:rPr lang="cs-CZ" sz="2400" b="1" dirty="0"/>
              <a:t>Vitaminy rozpustné v tuku: </a:t>
            </a:r>
          </a:p>
          <a:p>
            <a:r>
              <a:rPr lang="cs-CZ" sz="2400" dirty="0"/>
              <a:t>vitamin A, vitamin D, vitamin E, vitamin K</a:t>
            </a:r>
          </a:p>
          <a:p>
            <a:r>
              <a:rPr lang="cs-CZ" sz="2400" b="1" dirty="0"/>
              <a:t>Vitaminy rozpustné ve vodě: </a:t>
            </a:r>
          </a:p>
          <a:p>
            <a:r>
              <a:rPr lang="cs-CZ" sz="2400" dirty="0"/>
              <a:t>vitaminy skupiny B, vitamin C</a:t>
            </a:r>
          </a:p>
        </p:txBody>
      </p:sp>
      <p:pic>
        <p:nvPicPr>
          <p:cNvPr id="3074" name="Picture 2" descr="Lost 14 Pounds in Three Weeks, When to Take Vitamins, Calorie Counting – No  Fail Physique Transformation for Women">
            <a:extLst>
              <a:ext uri="{FF2B5EF4-FFF2-40B4-BE49-F238E27FC236}">
                <a16:creationId xmlns:a16="http://schemas.microsoft.com/office/drawing/2014/main" id="{50B82274-0DF8-4832-930C-5974192E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14" y="2907090"/>
            <a:ext cx="4075479" cy="305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644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A31F3-EBE1-45CB-A6BF-7DE803EA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cs-CZ" sz="4800" b="1" dirty="0"/>
              <a:t>těhotenství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62B30C6-1FE1-4B25-910A-F69722452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6160790" cy="4378518"/>
          </a:xfrm>
        </p:spPr>
        <p:txBody>
          <a:bodyPr>
            <a:normAutofit fontScale="92500" lnSpcReduction="20000"/>
          </a:bodyPr>
          <a:lstStyle/>
          <a:p>
            <a:r>
              <a:rPr lang="cs-CZ" sz="2600" b="1" dirty="0"/>
              <a:t>DDD pro dospělé: 300 µg </a:t>
            </a:r>
          </a:p>
          <a:p>
            <a:r>
              <a:rPr lang="sk-SK" sz="2600" b="1" dirty="0"/>
              <a:t>DDD </a:t>
            </a:r>
            <a:r>
              <a:rPr lang="sk-SK" sz="2600" b="1" dirty="0" err="1"/>
              <a:t>těhotné</a:t>
            </a:r>
            <a:r>
              <a:rPr lang="sk-SK" sz="2600" b="1" dirty="0"/>
              <a:t>: 550 </a:t>
            </a:r>
            <a:r>
              <a:rPr lang="cs-CZ" sz="2600" b="1" dirty="0"/>
              <a:t>µg</a:t>
            </a:r>
          </a:p>
          <a:p>
            <a:r>
              <a:rPr lang="cs-CZ" sz="2600" b="1" dirty="0"/>
              <a:t>DDD kojící: 450 µg</a:t>
            </a:r>
          </a:p>
          <a:p>
            <a:endParaRPr lang="sk-SK" sz="2600" b="0" i="0" u="none" strike="noStrike" baseline="0" dirty="0"/>
          </a:p>
          <a:p>
            <a:r>
              <a:rPr lang="sk-SK" sz="2600" dirty="0"/>
              <a:t>3 </a:t>
            </a:r>
            <a:r>
              <a:rPr lang="sk-SK" sz="2600" dirty="0" err="1"/>
              <a:t>měsíce</a:t>
            </a:r>
            <a:r>
              <a:rPr lang="sk-SK" sz="2600" dirty="0"/>
              <a:t> </a:t>
            </a:r>
            <a:r>
              <a:rPr lang="sk-SK" sz="2600" dirty="0" err="1"/>
              <a:t>p</a:t>
            </a:r>
            <a:r>
              <a:rPr lang="sk-SK" sz="2600" b="0" i="0" u="none" strike="noStrike" baseline="0" dirty="0" err="1"/>
              <a:t>řed</a:t>
            </a:r>
            <a:r>
              <a:rPr lang="sk-SK" sz="2600" b="0" i="0" u="none" strike="noStrike" baseline="0" dirty="0"/>
              <a:t> a </a:t>
            </a:r>
            <a:r>
              <a:rPr lang="sk-SK" sz="2600" b="0" i="0" u="none" strike="noStrike" baseline="0" dirty="0" err="1"/>
              <a:t>během</a:t>
            </a:r>
            <a:r>
              <a:rPr lang="sk-SK" sz="2600" b="0" i="0" u="none" strike="noStrike" baseline="0" dirty="0"/>
              <a:t> </a:t>
            </a:r>
            <a:r>
              <a:rPr lang="sk-SK" sz="2600" b="0" i="0" u="none" strike="noStrike" baseline="0" dirty="0" err="1"/>
              <a:t>prvního</a:t>
            </a:r>
            <a:r>
              <a:rPr lang="sk-SK" sz="2600" b="0" i="0" u="none" strike="noStrike" baseline="0" dirty="0"/>
              <a:t> trimestru</a:t>
            </a:r>
            <a:r>
              <a:rPr lang="sk-SK" sz="2600" i="0" u="none" strike="noStrike" baseline="0" dirty="0"/>
              <a:t> </a:t>
            </a:r>
            <a:r>
              <a:rPr lang="sk-SK" sz="2600" i="0" u="none" strike="noStrike" baseline="0" dirty="0" err="1"/>
              <a:t>těhotenství</a:t>
            </a:r>
            <a:r>
              <a:rPr lang="sk-SK" sz="2600" i="0" u="none" strike="noStrike" baseline="0" dirty="0"/>
              <a:t>  </a:t>
            </a:r>
            <a:r>
              <a:rPr lang="sk-SK" sz="2600" b="0" i="0" u="none" strike="noStrike" baseline="0" dirty="0"/>
              <a:t>je vhodné dávku </a:t>
            </a:r>
            <a:r>
              <a:rPr lang="sk-SK" sz="2600" b="0" i="0" u="none" strike="noStrike" baseline="0" dirty="0" err="1"/>
              <a:t>zvýšit</a:t>
            </a:r>
            <a:r>
              <a:rPr lang="sk-SK" sz="2600" b="0" i="0" u="none" strike="noStrike" baseline="0" dirty="0"/>
              <a:t> </a:t>
            </a:r>
            <a:r>
              <a:rPr lang="sk-SK" sz="2600" b="0" i="0" u="none" strike="noStrike" baseline="0" dirty="0" err="1"/>
              <a:t>jako</a:t>
            </a:r>
            <a:r>
              <a:rPr lang="sk-SK" sz="2600" b="0" i="0" u="none" strike="noStrike" baseline="0" dirty="0"/>
              <a:t> </a:t>
            </a:r>
            <a:r>
              <a:rPr lang="sk-SK" sz="2600" b="0" i="0" u="none" strike="noStrike" baseline="0" dirty="0" err="1"/>
              <a:t>prevence</a:t>
            </a:r>
            <a:r>
              <a:rPr lang="sk-SK" sz="2600" b="0" i="0" u="none" strike="noStrike" baseline="0" dirty="0"/>
              <a:t> </a:t>
            </a:r>
            <a:r>
              <a:rPr lang="sk-SK" sz="2600" b="0" i="0" u="none" strike="noStrike" baseline="0" dirty="0" err="1"/>
              <a:t>kongenitálních</a:t>
            </a:r>
            <a:r>
              <a:rPr lang="sk-SK" sz="2600" b="0" i="0" u="none" strike="noStrike" baseline="0" dirty="0"/>
              <a:t> </a:t>
            </a:r>
            <a:r>
              <a:rPr lang="sk-SK" sz="2600" b="0" i="0" u="none" strike="noStrike" baseline="0" dirty="0" err="1"/>
              <a:t>malformací</a:t>
            </a:r>
            <a:r>
              <a:rPr lang="sk-SK" sz="2600" b="0" i="0" u="none" strike="noStrike" baseline="0" dirty="0"/>
              <a:t> a </a:t>
            </a:r>
            <a:r>
              <a:rPr lang="sk-SK" sz="2600" b="0" i="0" u="none" strike="noStrike" baseline="0" dirty="0" err="1"/>
              <a:t>jiných</a:t>
            </a:r>
            <a:r>
              <a:rPr lang="sk-SK" sz="2600" b="0" i="0" u="none" strike="noStrike" baseline="0" dirty="0"/>
              <a:t> neurologických </a:t>
            </a:r>
            <a:r>
              <a:rPr lang="sk-SK" sz="2600" b="0" i="0" u="none" strike="noStrike" baseline="0" dirty="0" err="1"/>
              <a:t>poruch</a:t>
            </a:r>
            <a:r>
              <a:rPr lang="sk-SK" sz="2600" b="0" i="0" u="none" strike="noStrike" baseline="0" dirty="0"/>
              <a:t> </a:t>
            </a:r>
          </a:p>
          <a:p>
            <a:endParaRPr lang="sk-SK" sz="2600" dirty="0"/>
          </a:p>
          <a:p>
            <a:r>
              <a:rPr lang="sk-SK" sz="2600" b="0" i="0" u="none" strike="noStrike" baseline="0" dirty="0" err="1"/>
              <a:t>Nedostatek</a:t>
            </a:r>
            <a:r>
              <a:rPr lang="sk-SK" sz="2600" dirty="0"/>
              <a:t>: </a:t>
            </a:r>
            <a:r>
              <a:rPr lang="sk-SK" sz="2600" b="0" i="0" u="none" strike="noStrike" baseline="0" dirty="0" err="1"/>
              <a:t>zpomalení</a:t>
            </a:r>
            <a:r>
              <a:rPr lang="sk-SK" sz="2600" b="0" i="0" u="none" strike="noStrike" baseline="0" dirty="0"/>
              <a:t> </a:t>
            </a:r>
            <a:r>
              <a:rPr lang="sk-SK" sz="2600" b="0" i="0" u="none" strike="noStrike" baseline="0" dirty="0" err="1"/>
              <a:t>růstu</a:t>
            </a:r>
            <a:r>
              <a:rPr lang="sk-SK" sz="2600" b="0" i="0" u="none" strike="noStrike" baseline="0" dirty="0"/>
              <a:t>, aborty, vývojové poruchy - </a:t>
            </a:r>
            <a:r>
              <a:rPr lang="sk-SK" sz="2600" b="0" i="0" u="none" strike="noStrike" baseline="0" dirty="0" err="1"/>
              <a:t>spina</a:t>
            </a:r>
            <a:r>
              <a:rPr lang="sk-SK" sz="2600" b="0" i="0" u="none" strike="noStrike" baseline="0" dirty="0"/>
              <a:t> </a:t>
            </a:r>
            <a:r>
              <a:rPr lang="sk-SK" sz="2600" b="0" i="0" u="none" strike="noStrike" baseline="0" dirty="0" err="1"/>
              <a:t>bifida</a:t>
            </a:r>
            <a:r>
              <a:rPr lang="sk-SK" sz="2600" dirty="0"/>
              <a:t>, </a:t>
            </a:r>
            <a:r>
              <a:rPr lang="sk-SK" sz="2600" b="0" i="0" u="none" strike="noStrike" baseline="0" dirty="0" err="1"/>
              <a:t>anencefalie</a:t>
            </a:r>
            <a:endParaRPr lang="sk-SK" sz="2600" b="0" i="0" u="none" strike="noStrike" baseline="0" dirty="0"/>
          </a:p>
          <a:p>
            <a:endParaRPr lang="sk-SK" sz="2000" dirty="0"/>
          </a:p>
        </p:txBody>
      </p:sp>
      <p:pic>
        <p:nvPicPr>
          <p:cNvPr id="2050" name="Picture 2" descr="Obrázok, na ktorom je osoba, bábätko, držiaci, sedenie&#10;&#10;Automaticky generovaný popis">
            <a:extLst>
              <a:ext uri="{FF2B5EF4-FFF2-40B4-BE49-F238E27FC236}">
                <a16:creationId xmlns:a16="http://schemas.microsoft.com/office/drawing/2014/main" id="{937201E6-6659-4C4D-B22F-835DA600F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1990" y="2729949"/>
            <a:ext cx="5015839" cy="280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51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AD234-B1BA-4D70-812F-250ABCDA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Zdravotní </a:t>
            </a:r>
            <a:r>
              <a:rPr lang="sk-SK" sz="4800" b="1" dirty="0" err="1"/>
              <a:t>tvrzení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BF45DF-56F1-41C9-83B3-927B1CCD0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400" b="1" i="0" u="none" strike="noStrike" baseline="0" dirty="0" err="1"/>
              <a:t>Folát</a:t>
            </a:r>
            <a:r>
              <a:rPr lang="sk-SK" sz="2400" b="1" i="0" u="none" strike="noStrike" baseline="0" dirty="0"/>
              <a:t> </a:t>
            </a:r>
            <a:r>
              <a:rPr lang="sk-SK" sz="2400" b="1" i="0" u="none" strike="noStrike" baseline="0" dirty="0" err="1"/>
              <a:t>přispívá</a:t>
            </a:r>
            <a:r>
              <a:rPr lang="sk-SK" sz="2400" b="1" i="0" u="none" strike="noStrike" baseline="0" dirty="0"/>
              <a:t> k: </a:t>
            </a:r>
          </a:p>
          <a:p>
            <a:r>
              <a:rPr lang="sk-SK" sz="2400" b="0" i="0" u="none" strike="noStrike" baseline="0" dirty="0" err="1"/>
              <a:t>růstu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zárodečných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tkání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během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těhotenství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normální</a:t>
            </a:r>
            <a:r>
              <a:rPr lang="sk-SK" sz="2400" b="0" i="0" u="none" strike="noStrike" baseline="0" dirty="0"/>
              <a:t> syntéze </a:t>
            </a:r>
            <a:r>
              <a:rPr lang="sk-SK" sz="2400" b="0" i="0" u="none" strike="noStrike" baseline="0" dirty="0" err="1"/>
              <a:t>aminokyselin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normální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krvetvorbě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normálnímu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metabolismu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homocysteinu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normální</a:t>
            </a:r>
            <a:r>
              <a:rPr lang="sk-SK" sz="2400" b="0" i="0" u="none" strike="noStrike" baseline="0" dirty="0"/>
              <a:t> psychické činnosti </a:t>
            </a:r>
          </a:p>
          <a:p>
            <a:r>
              <a:rPr lang="sk-SK" sz="2400" b="0" i="0" u="none" strike="noStrike" baseline="0" dirty="0" err="1"/>
              <a:t>normální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funkci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imunitního</a:t>
            </a:r>
            <a:r>
              <a:rPr lang="sk-SK" sz="2400" b="0" i="0" u="none" strike="noStrike" baseline="0" dirty="0"/>
              <a:t> systému </a:t>
            </a:r>
          </a:p>
          <a:p>
            <a:r>
              <a:rPr lang="sk-SK" sz="2400" b="0" i="0" u="none" strike="noStrike" baseline="0" dirty="0" err="1"/>
              <a:t>snížení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míry</a:t>
            </a:r>
            <a:r>
              <a:rPr lang="sk-SK" sz="2400" b="0" i="0" u="none" strike="noStrike" baseline="0" dirty="0"/>
              <a:t> únavy a </a:t>
            </a:r>
            <a:r>
              <a:rPr lang="sk-SK" sz="2400" b="0" i="0" u="none" strike="noStrike" baseline="0" dirty="0" err="1"/>
              <a:t>vyčerpání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podílí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se</a:t>
            </a:r>
            <a:r>
              <a:rPr lang="sk-SK" sz="2400" b="0" i="0" u="none" strike="noStrike" baseline="0" dirty="0"/>
              <a:t> na procesu </a:t>
            </a:r>
            <a:r>
              <a:rPr lang="sk-SK" sz="2400" b="0" i="0" u="none" strike="noStrike" baseline="0" dirty="0" err="1"/>
              <a:t>dělení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buněk</a:t>
            </a:r>
            <a:r>
              <a:rPr lang="sk-SK" sz="2400" b="0" i="0" u="none" strike="noStrike" baseline="0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1580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A5B83-1A26-44EF-91D6-7B6C80ED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nedostatek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856E2A-D455-4343-A269-B9BE4A234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b="1" dirty="0" err="1"/>
              <a:t>M</a:t>
            </a:r>
            <a:r>
              <a:rPr lang="sk-SK" sz="2400" b="1" i="0" u="none" strike="noStrike" baseline="0" dirty="0" err="1"/>
              <a:t>akrocytární</a:t>
            </a:r>
            <a:r>
              <a:rPr lang="sk-SK" sz="2400" b="1" i="0" u="none" strike="noStrike" baseline="0" dirty="0"/>
              <a:t> anémie</a:t>
            </a:r>
          </a:p>
          <a:p>
            <a:r>
              <a:rPr lang="sk-SK" sz="2400" dirty="0"/>
              <a:t>P</a:t>
            </a:r>
            <a:r>
              <a:rPr lang="sk-SK" sz="2400" b="0" i="0" u="none" strike="noStrike" baseline="0" dirty="0"/>
              <a:t>oruchy </a:t>
            </a:r>
            <a:r>
              <a:rPr lang="sk-SK" sz="2400" b="0" i="0" u="none" strike="noStrike" baseline="0" dirty="0" err="1"/>
              <a:t>růstu</a:t>
            </a:r>
            <a:endParaRPr lang="sk-SK" sz="2400" dirty="0"/>
          </a:p>
          <a:p>
            <a:r>
              <a:rPr lang="sk-SK" sz="2400" b="0" i="0" u="none" strike="noStrike" baseline="0" dirty="0" err="1"/>
              <a:t>Neplodnost</a:t>
            </a:r>
            <a:endParaRPr lang="sk-SK" sz="2400" dirty="0"/>
          </a:p>
          <a:p>
            <a:r>
              <a:rPr lang="sk-SK" sz="2400" b="0" i="0" u="none" strike="noStrike" baseline="0" dirty="0" err="1"/>
              <a:t>Urychlení</a:t>
            </a:r>
            <a:r>
              <a:rPr lang="sk-SK" sz="2400" b="0" i="0" u="none" strike="noStrike" baseline="0" dirty="0"/>
              <a:t> aterosklerózy</a:t>
            </a:r>
          </a:p>
          <a:p>
            <a:r>
              <a:rPr lang="sk-SK" sz="2400" b="0" i="0" u="none" strike="noStrike" baseline="0" dirty="0"/>
              <a:t>Nervové poruchy </a:t>
            </a:r>
          </a:p>
          <a:p>
            <a:pPr algn="l"/>
            <a:endParaRPr lang="sk-SK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Folate Deficiency Anaemia: Causes, Symptoms, And Prevention – Medlife">
            <a:extLst>
              <a:ext uri="{FF2B5EF4-FFF2-40B4-BE49-F238E27FC236}">
                <a16:creationId xmlns:a16="http://schemas.microsoft.com/office/drawing/2014/main" id="{9D27D976-080C-4A66-983B-6B9736195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7" y="2194560"/>
            <a:ext cx="5427663" cy="30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23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BB593-8C15-416D-91E5-16E23F49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POTRAVINOVé</a:t>
            </a:r>
            <a:r>
              <a:rPr lang="sk-SK" sz="4800" b="1" dirty="0"/>
              <a:t> 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F1A820-75F6-48C1-A60D-05331EDB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err="1"/>
              <a:t>Vnitřnosti</a:t>
            </a:r>
            <a:endParaRPr lang="sk-SK" sz="2400" dirty="0"/>
          </a:p>
          <a:p>
            <a:r>
              <a:rPr lang="sk-SK" sz="2400" dirty="0"/>
              <a:t>Zelená listová zelenina</a:t>
            </a:r>
          </a:p>
          <a:p>
            <a:r>
              <a:rPr lang="sk-SK" sz="2400" dirty="0" err="1"/>
              <a:t>Luštěniny</a:t>
            </a:r>
            <a:endParaRPr lang="sk-SK" sz="2400" dirty="0"/>
          </a:p>
          <a:p>
            <a:r>
              <a:rPr lang="sk-SK" sz="2400" dirty="0" err="1"/>
              <a:t>Ořechy</a:t>
            </a:r>
            <a:endParaRPr lang="sk-SK" sz="24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1AAC870-F770-43CF-A059-63691E22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09" y="2194560"/>
            <a:ext cx="5556335" cy="37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42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08F81E0-513A-461F-9DBC-D42073668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err="1"/>
              <a:t>Vitamin</a:t>
            </a:r>
            <a:r>
              <a:rPr lang="sk-SK" sz="4800" b="1" dirty="0"/>
              <a:t> b12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9366385-1DA2-4D9F-A1D9-517D1E02D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/>
              <a:t>KOBALAMIN</a:t>
            </a:r>
          </a:p>
        </p:txBody>
      </p:sp>
    </p:spTree>
    <p:extLst>
      <p:ext uri="{BB962C8B-B14F-4D97-AF65-F5344CB8AC3E}">
        <p14:creationId xmlns:p14="http://schemas.microsoft.com/office/powerpoint/2010/main" val="3180266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E3068-1F62-49A5-873D-4EAB32C5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/>
              <a:t>Charakteristika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A1C845-540D-4D9E-A4CF-A32B10DC7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477539" cy="4024125"/>
          </a:xfrm>
        </p:spPr>
        <p:txBody>
          <a:bodyPr/>
          <a:lstStyle/>
          <a:p>
            <a:r>
              <a:rPr lang="cs-CZ" sz="2400" b="1" dirty="0"/>
              <a:t>Obsahuje vázaný kobalt</a:t>
            </a:r>
          </a:p>
          <a:p>
            <a:endParaRPr lang="cs-CZ" sz="2400" dirty="0"/>
          </a:p>
          <a:p>
            <a:r>
              <a:rPr lang="cs-CZ" sz="2400" dirty="0"/>
              <a:t>Zásoby v játrech na několik let</a:t>
            </a:r>
          </a:p>
          <a:p>
            <a:endParaRPr lang="cs-CZ" sz="2400" dirty="0"/>
          </a:p>
          <a:p>
            <a:r>
              <a:rPr lang="cs-CZ" sz="2400" dirty="0"/>
              <a:t>Kobalamin je navázán na </a:t>
            </a:r>
            <a:r>
              <a:rPr lang="cs-CZ" sz="2400" b="1" dirty="0"/>
              <a:t>vnitřní faktor </a:t>
            </a:r>
            <a:r>
              <a:rPr lang="cs-CZ" sz="2400" dirty="0"/>
              <a:t>(IF) vylučovaný parietálními bb žaludku</a:t>
            </a:r>
          </a:p>
          <a:p>
            <a:r>
              <a:rPr lang="cs-CZ" sz="2400" dirty="0"/>
              <a:t>Absorpce v terminálním ileu</a:t>
            </a:r>
          </a:p>
          <a:p>
            <a:endParaRPr lang="cs-CZ" sz="2400" dirty="0"/>
          </a:p>
          <a:p>
            <a:r>
              <a:rPr lang="cs-CZ" sz="2400" b="1" dirty="0"/>
              <a:t>DDD pro dospělé: 4 µg </a:t>
            </a:r>
          </a:p>
          <a:p>
            <a:endParaRPr lang="sk-SK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13EEEE5-104F-48C6-AB48-2095E636D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5537"/>
          <a:stretch/>
        </p:blipFill>
        <p:spPr>
          <a:xfrm>
            <a:off x="7278755" y="1703442"/>
            <a:ext cx="4555435" cy="49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10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AD234-B1BA-4D70-812F-250ABCDA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Zdravotní </a:t>
            </a:r>
            <a:r>
              <a:rPr lang="sk-SK" sz="4800" b="1" dirty="0" err="1"/>
              <a:t>tvrzení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BF45DF-56F1-41C9-83B3-927B1CCD0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400" b="1" i="0" u="none" strike="noStrike" baseline="0" dirty="0" err="1"/>
              <a:t>Vitamin</a:t>
            </a:r>
            <a:r>
              <a:rPr lang="sk-SK" sz="2400" b="1" i="0" u="none" strike="noStrike" baseline="0" dirty="0"/>
              <a:t> B12 </a:t>
            </a:r>
            <a:r>
              <a:rPr lang="sk-SK" sz="2400" b="1" i="0" u="none" strike="noStrike" baseline="0" dirty="0" err="1"/>
              <a:t>přispívá</a:t>
            </a:r>
            <a:r>
              <a:rPr lang="sk-SK" sz="2400" b="1" i="0" u="none" strike="noStrike" baseline="0" dirty="0"/>
              <a:t> k: </a:t>
            </a:r>
          </a:p>
          <a:p>
            <a:r>
              <a:rPr lang="sk-SK" sz="2400" b="0" i="0" u="none" strike="noStrike" baseline="0" dirty="0" err="1"/>
              <a:t>normálnímu</a:t>
            </a:r>
            <a:r>
              <a:rPr lang="sk-SK" sz="2400" b="0" i="0" u="none" strike="noStrike" baseline="0" dirty="0"/>
              <a:t> energetickému </a:t>
            </a:r>
            <a:r>
              <a:rPr lang="sk-SK" sz="2400" b="0" i="0" u="none" strike="noStrike" baseline="0" dirty="0" err="1"/>
              <a:t>metabolismu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normální</a:t>
            </a:r>
            <a:r>
              <a:rPr lang="sk-SK" sz="2400" b="0" i="0" u="none" strike="noStrike" baseline="0" dirty="0"/>
              <a:t> činnosti nervové </a:t>
            </a:r>
            <a:r>
              <a:rPr lang="sk-SK" sz="2400" b="0" i="0" u="none" strike="noStrike" baseline="0" dirty="0" err="1"/>
              <a:t>soustavy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normálnímu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metabolismu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homocysteinu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normální</a:t>
            </a:r>
            <a:r>
              <a:rPr lang="sk-SK" sz="2400" b="0" i="0" u="none" strike="noStrike" baseline="0" dirty="0"/>
              <a:t> psychické činnosti </a:t>
            </a:r>
          </a:p>
          <a:p>
            <a:r>
              <a:rPr lang="sk-SK" sz="2400" b="0" i="0" u="none" strike="noStrike" baseline="0" dirty="0" err="1"/>
              <a:t>normální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tvorbě</a:t>
            </a:r>
            <a:r>
              <a:rPr lang="sk-SK" sz="2400" b="0" i="0" u="none" strike="noStrike" baseline="0" dirty="0"/>
              <a:t> červených </a:t>
            </a:r>
            <a:r>
              <a:rPr lang="sk-SK" sz="2400" b="0" i="0" u="none" strike="noStrike" baseline="0" dirty="0" err="1"/>
              <a:t>krvinek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normální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funkci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imunitního</a:t>
            </a:r>
            <a:r>
              <a:rPr lang="sk-SK" sz="2400" b="0" i="0" u="none" strike="noStrike" baseline="0" dirty="0"/>
              <a:t> systému </a:t>
            </a:r>
          </a:p>
          <a:p>
            <a:r>
              <a:rPr lang="sk-SK" sz="2400" b="0" i="0" u="none" strike="noStrike" baseline="0" dirty="0" err="1"/>
              <a:t>snížení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míry</a:t>
            </a:r>
            <a:r>
              <a:rPr lang="sk-SK" sz="2400" b="0" i="0" u="none" strike="noStrike" baseline="0" dirty="0"/>
              <a:t> únavy a </a:t>
            </a:r>
            <a:r>
              <a:rPr lang="sk-SK" sz="2400" b="0" i="0" u="none" strike="noStrike" baseline="0" dirty="0" err="1"/>
              <a:t>vyčerpání</a:t>
            </a:r>
            <a:r>
              <a:rPr lang="sk-SK" sz="2400" b="0" i="0" u="none" strike="noStrike" baseline="0" dirty="0"/>
              <a:t> </a:t>
            </a:r>
          </a:p>
          <a:p>
            <a:r>
              <a:rPr lang="sk-SK" sz="2400" b="0" i="0" u="none" strike="noStrike" baseline="0" dirty="0" err="1"/>
              <a:t>podílí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se</a:t>
            </a:r>
            <a:r>
              <a:rPr lang="sk-SK" sz="2400" b="0" i="0" u="none" strike="noStrike" baseline="0" dirty="0"/>
              <a:t> na procesu </a:t>
            </a:r>
            <a:r>
              <a:rPr lang="sk-SK" sz="2400" b="0" i="0" u="none" strike="noStrike" baseline="0" dirty="0" err="1"/>
              <a:t>dělení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buněk</a:t>
            </a:r>
            <a:r>
              <a:rPr lang="sk-SK" sz="2400" b="0" i="0" u="none" strike="noStrike" baseline="0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8535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C4BF6-9052-4D3B-ACE4-968DF7B7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nedostatek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AF97A2-24F0-4781-9CDC-A73AD904A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94560"/>
            <a:ext cx="11307417" cy="4663440"/>
          </a:xfrm>
        </p:spPr>
        <p:txBody>
          <a:bodyPr/>
          <a:lstStyle/>
          <a:p>
            <a:r>
              <a:rPr lang="cs-CZ" altLang="sk-SK" sz="2400" b="1" dirty="0" err="1"/>
              <a:t>Makrocytární</a:t>
            </a:r>
            <a:r>
              <a:rPr lang="cs-CZ" altLang="sk-SK" sz="2400" b="1" dirty="0"/>
              <a:t> anémie</a:t>
            </a:r>
          </a:p>
          <a:p>
            <a:r>
              <a:rPr lang="cs-CZ" altLang="sk-SK" sz="2400" dirty="0"/>
              <a:t>Polyneuropatie</a:t>
            </a:r>
          </a:p>
          <a:p>
            <a:r>
              <a:rPr lang="cs-CZ" altLang="sk-SK" sz="2400" dirty="0"/>
              <a:t>Zvýšení </a:t>
            </a:r>
            <a:r>
              <a:rPr lang="cs-CZ" altLang="sk-SK" sz="2400" dirty="0" err="1"/>
              <a:t>homocysteinu</a:t>
            </a:r>
            <a:endParaRPr lang="cs-CZ" altLang="sk-SK" sz="2400" dirty="0"/>
          </a:p>
          <a:p>
            <a:endParaRPr lang="cs-CZ" sz="2400" dirty="0"/>
          </a:p>
          <a:p>
            <a:r>
              <a:rPr lang="sk-SK" sz="2400" b="1" dirty="0"/>
              <a:t>Deficit hrozí u </a:t>
            </a:r>
            <a:r>
              <a:rPr lang="sk-SK" sz="2400" b="1" dirty="0" err="1"/>
              <a:t>veganů</a:t>
            </a:r>
            <a:endParaRPr lang="sk-SK" sz="2400" b="1" dirty="0"/>
          </a:p>
          <a:p>
            <a:r>
              <a:rPr lang="sk-SK" sz="2400" dirty="0" err="1"/>
              <a:t>Projevy</a:t>
            </a:r>
            <a:r>
              <a:rPr lang="sk-SK" sz="2400" dirty="0"/>
              <a:t> nedostatku až za </a:t>
            </a:r>
            <a:r>
              <a:rPr lang="sk-SK" sz="2400" dirty="0" err="1"/>
              <a:t>několik</a:t>
            </a:r>
            <a:r>
              <a:rPr lang="sk-SK" sz="2400" dirty="0"/>
              <a:t> let po </a:t>
            </a:r>
            <a:r>
              <a:rPr lang="sk-SK" sz="2400" dirty="0" err="1"/>
              <a:t>vyčerpání</a:t>
            </a:r>
            <a:r>
              <a:rPr lang="sk-SK" sz="2400" dirty="0"/>
              <a:t> zásob z </a:t>
            </a:r>
            <a:r>
              <a:rPr lang="sk-SK" sz="2400" dirty="0" err="1"/>
              <a:t>jater</a:t>
            </a:r>
            <a:endParaRPr lang="sk-SK" sz="2400" dirty="0"/>
          </a:p>
          <a:p>
            <a:r>
              <a:rPr lang="sk-SK" sz="2400" dirty="0"/>
              <a:t>Vhodné </a:t>
            </a:r>
            <a:r>
              <a:rPr lang="sk-SK" sz="2400" dirty="0" err="1"/>
              <a:t>doplňovat</a:t>
            </a:r>
            <a:r>
              <a:rPr lang="sk-SK" sz="2400" dirty="0"/>
              <a:t> </a:t>
            </a:r>
            <a:r>
              <a:rPr lang="sk-SK" sz="2400" dirty="0" err="1"/>
              <a:t>vitamin</a:t>
            </a:r>
            <a:r>
              <a:rPr lang="sk-SK" sz="2400" dirty="0"/>
              <a:t> B12 </a:t>
            </a:r>
            <a:r>
              <a:rPr lang="sk-SK" sz="2400" dirty="0" err="1"/>
              <a:t>i.m</a:t>
            </a:r>
            <a:r>
              <a:rPr lang="sk-SK" sz="2400" dirty="0"/>
              <a:t>. </a:t>
            </a:r>
          </a:p>
          <a:p>
            <a:endParaRPr lang="sk-SK" sz="2400" dirty="0"/>
          </a:p>
          <a:p>
            <a:r>
              <a:rPr lang="cs-CZ" sz="2400" b="1" dirty="0"/>
              <a:t>Deficit hrozí u zánětu/resekcí žaludku </a:t>
            </a:r>
            <a:r>
              <a:rPr lang="cs-CZ" sz="2400" dirty="0"/>
              <a:t>z důvodu netvoření vnitřního faktoru</a:t>
            </a:r>
          </a:p>
        </p:txBody>
      </p:sp>
    </p:spTree>
    <p:extLst>
      <p:ext uri="{BB962C8B-B14F-4D97-AF65-F5344CB8AC3E}">
        <p14:creationId xmlns:p14="http://schemas.microsoft.com/office/powerpoint/2010/main" val="19847536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BB593-8C15-416D-91E5-16E23F49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POTRAVINOVé</a:t>
            </a:r>
            <a:r>
              <a:rPr lang="sk-SK" sz="4800" b="1" dirty="0"/>
              <a:t> 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F1A820-75F6-48C1-A60D-05331EDBD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fontScale="92500" lnSpcReduction="10000"/>
          </a:bodyPr>
          <a:lstStyle/>
          <a:p>
            <a:r>
              <a:rPr lang="cs-CZ" sz="2600" b="1" dirty="0"/>
              <a:t>Pouze živočišné zdroje </a:t>
            </a:r>
          </a:p>
          <a:p>
            <a:endParaRPr lang="cs-CZ" sz="2600" dirty="0"/>
          </a:p>
          <a:p>
            <a:r>
              <a:rPr lang="cs-CZ" sz="2600" dirty="0"/>
              <a:t>Vnitřnosti</a:t>
            </a:r>
          </a:p>
          <a:p>
            <a:r>
              <a:rPr lang="cs-CZ" sz="2600" dirty="0"/>
              <a:t>Maso</a:t>
            </a:r>
          </a:p>
          <a:p>
            <a:r>
              <a:rPr lang="cs-CZ" sz="2600" dirty="0"/>
              <a:t>Ryby</a:t>
            </a:r>
          </a:p>
          <a:p>
            <a:r>
              <a:rPr lang="cs-CZ" sz="2600" dirty="0"/>
              <a:t>Vejce</a:t>
            </a:r>
          </a:p>
          <a:p>
            <a:r>
              <a:rPr lang="cs-CZ" sz="2600" dirty="0"/>
              <a:t>Mléčné výrobky</a:t>
            </a:r>
          </a:p>
          <a:p>
            <a:endParaRPr lang="cs-CZ" sz="2600" dirty="0"/>
          </a:p>
          <a:p>
            <a:r>
              <a:rPr lang="cs-CZ" sz="2600" dirty="0"/>
              <a:t>Fortifikované potraviny ?</a:t>
            </a:r>
          </a:p>
          <a:p>
            <a:pPr algn="l"/>
            <a:r>
              <a:rPr lang="cs-CZ" sz="2600" dirty="0"/>
              <a:t>Fermentované potraviny ? </a:t>
            </a:r>
            <a:endParaRPr lang="cs-CZ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cs-CZ" sz="1900" dirty="0"/>
              <a:t>B</a:t>
            </a:r>
            <a:r>
              <a:rPr lang="cs-CZ" sz="1900" b="0" i="0" u="none" strike="noStrike" baseline="0" dirty="0"/>
              <a:t>akterie během fermentace nejsou schopné </a:t>
            </a:r>
            <a:r>
              <a:rPr lang="cs-CZ" sz="1900" b="0" i="0" u="none" strike="noStrike" baseline="0" dirty="0" err="1"/>
              <a:t>nasyntetizovat</a:t>
            </a:r>
            <a:r>
              <a:rPr lang="cs-CZ" sz="1900" b="0" i="0" u="none" strike="noStrike" baseline="0" dirty="0"/>
              <a:t> B12 v dostatečném množství </a:t>
            </a:r>
          </a:p>
          <a:p>
            <a:endParaRPr lang="cs-CZ" sz="2400" dirty="0"/>
          </a:p>
        </p:txBody>
      </p:sp>
      <p:pic>
        <p:nvPicPr>
          <p:cNvPr id="8194" name="Picture 2" descr="Vitamin B12 Rich Foods for Vegetarians, Non vegetarians and Vegans">
            <a:extLst>
              <a:ext uri="{FF2B5EF4-FFF2-40B4-BE49-F238E27FC236}">
                <a16:creationId xmlns:a16="http://schemas.microsoft.com/office/drawing/2014/main" id="{C8A0B5B4-32DC-471A-8CDC-6818602AF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1" y="1974575"/>
            <a:ext cx="5215628" cy="40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427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08F81E0-513A-461F-9DBC-D42073668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err="1"/>
              <a:t>Vitamin</a:t>
            </a:r>
            <a:r>
              <a:rPr lang="sk-SK" sz="4800" b="1" dirty="0"/>
              <a:t> C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9366385-1DA2-4D9F-A1D9-517D1E02D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/>
              <a:t>KYSELINA ASKORBOVÁ</a:t>
            </a:r>
          </a:p>
        </p:txBody>
      </p:sp>
    </p:spTree>
    <p:extLst>
      <p:ext uri="{BB962C8B-B14F-4D97-AF65-F5344CB8AC3E}">
        <p14:creationId xmlns:p14="http://schemas.microsoft.com/office/powerpoint/2010/main" val="419485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6BC47-326C-4484-BD28-EBF2717A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pŘíČiny</a:t>
            </a:r>
            <a:r>
              <a:rPr lang="sk-SK" sz="4800" b="1" dirty="0"/>
              <a:t> </a:t>
            </a:r>
            <a:r>
              <a:rPr lang="sk-SK" sz="4800" b="1" dirty="0" err="1"/>
              <a:t>hypovitaminóz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10B8D9-8D7A-49AC-AEE1-187E23AA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Nedostatek vitaminů ve stravě</a:t>
            </a:r>
          </a:p>
          <a:p>
            <a:pPr lvl="1"/>
            <a:r>
              <a:rPr lang="cs-CZ" sz="2400" dirty="0"/>
              <a:t>Alternativní způsoby stravování</a:t>
            </a:r>
          </a:p>
          <a:p>
            <a:pPr lvl="1"/>
            <a:r>
              <a:rPr lang="cs-CZ" sz="2400" dirty="0"/>
              <a:t>Redukční diety</a:t>
            </a:r>
          </a:p>
          <a:p>
            <a:endParaRPr lang="cs-CZ" sz="2400" dirty="0"/>
          </a:p>
          <a:p>
            <a:r>
              <a:rPr lang="cs-CZ" sz="2400" b="1" dirty="0"/>
              <a:t>Zvýšená potřeba vitaminů</a:t>
            </a:r>
          </a:p>
          <a:p>
            <a:pPr lvl="1"/>
            <a:r>
              <a:rPr lang="cs-CZ" sz="2400" dirty="0"/>
              <a:t>Těhotenství a kojení</a:t>
            </a:r>
          </a:p>
          <a:p>
            <a:pPr lvl="1"/>
            <a:r>
              <a:rPr lang="cs-CZ" sz="2400" dirty="0"/>
              <a:t>Horečnaté stavy</a:t>
            </a:r>
          </a:p>
          <a:p>
            <a:pPr lvl="1"/>
            <a:r>
              <a:rPr lang="cs-CZ" sz="2400" dirty="0"/>
              <a:t>Zvýšená námaha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00194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E3068-1F62-49A5-873D-4EAB32C5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Charakteristika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A1C845-540D-4D9E-A4CF-A32B10DC7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287000" cy="4024125"/>
          </a:xfrm>
        </p:spPr>
        <p:txBody>
          <a:bodyPr>
            <a:normAutofit/>
          </a:bodyPr>
          <a:lstStyle/>
          <a:p>
            <a:pPr algn="l"/>
            <a:r>
              <a:rPr lang="sk-SK" sz="2400" b="0" i="0" u="none" strike="noStrike" baseline="0" dirty="0">
                <a:solidFill>
                  <a:srgbClr val="000000"/>
                </a:solidFill>
              </a:rPr>
              <a:t>Kyselina L-askorbová</a:t>
            </a:r>
          </a:p>
          <a:p>
            <a:pPr algn="l"/>
            <a:r>
              <a:rPr lang="sk-SK" sz="2400" b="1" dirty="0">
                <a:solidFill>
                  <a:srgbClr val="000000"/>
                </a:solidFill>
              </a:rPr>
              <a:t>Antioxidant </a:t>
            </a:r>
            <a:r>
              <a:rPr lang="sk-SK" sz="2400" dirty="0">
                <a:solidFill>
                  <a:srgbClr val="000000"/>
                </a:solidFill>
              </a:rPr>
              <a:t>(</a:t>
            </a:r>
            <a:r>
              <a:rPr lang="sk-SK" sz="2400" i="0" u="none" strike="noStrike" baseline="0" dirty="0" err="1"/>
              <a:t>nadměrné</a:t>
            </a:r>
            <a:r>
              <a:rPr lang="sk-SK" sz="2400" i="0" u="none" strike="noStrike" baseline="0" dirty="0"/>
              <a:t> </a:t>
            </a:r>
            <a:r>
              <a:rPr lang="sk-SK" sz="2400" i="0" u="none" strike="noStrike" baseline="0" dirty="0" err="1"/>
              <a:t>množství</a:t>
            </a:r>
            <a:r>
              <a:rPr lang="sk-SK" sz="2400" i="0" u="none" strike="noStrike" baseline="0" dirty="0"/>
              <a:t> </a:t>
            </a:r>
            <a:r>
              <a:rPr lang="sk-SK" sz="2400" i="0" u="none" strike="noStrike" baseline="0" dirty="0" err="1"/>
              <a:t>prooxidační</a:t>
            </a:r>
            <a:r>
              <a:rPr lang="sk-SK" sz="2400" i="0" u="none" strike="noStrike" baseline="0" dirty="0"/>
              <a:t> účinky)</a:t>
            </a:r>
            <a:endParaRPr lang="sk-SK" sz="2400" dirty="0">
              <a:solidFill>
                <a:srgbClr val="000000"/>
              </a:solidFill>
            </a:endParaRPr>
          </a:p>
          <a:p>
            <a:pPr algn="l"/>
            <a:endParaRPr lang="sk-SK" sz="24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sk-SK" sz="2400" b="1" i="0" u="none" strike="noStrike" baseline="0" dirty="0" err="1">
                <a:solidFill>
                  <a:srgbClr val="000000"/>
                </a:solidFill>
              </a:rPr>
              <a:t>Vitamin</a:t>
            </a:r>
            <a:r>
              <a:rPr lang="sk-SK" sz="2400" b="1" i="0" u="none" strike="noStrike" baseline="0" dirty="0">
                <a:solidFill>
                  <a:srgbClr val="000000"/>
                </a:solidFill>
              </a:rPr>
              <a:t> pro </a:t>
            </a:r>
            <a:r>
              <a:rPr lang="sk-SK" sz="2400" b="1" i="0" u="none" strike="noStrike" baseline="0" dirty="0" err="1">
                <a:solidFill>
                  <a:srgbClr val="000000"/>
                </a:solidFill>
              </a:rPr>
              <a:t>člověka</a:t>
            </a:r>
            <a:r>
              <a:rPr lang="sk-SK" sz="2400" b="1" i="0" u="none" strike="noStrike" baseline="0" dirty="0">
                <a:solidFill>
                  <a:srgbClr val="000000"/>
                </a:solidFill>
              </a:rPr>
              <a:t>, primáty a </a:t>
            </a:r>
            <a:r>
              <a:rPr lang="sk-SK" sz="2400" b="1" i="0" u="none" strike="noStrike" baseline="0" dirty="0" err="1">
                <a:solidFill>
                  <a:srgbClr val="000000"/>
                </a:solidFill>
              </a:rPr>
              <a:t>morče</a:t>
            </a:r>
            <a:endParaRPr lang="sk-SK" sz="2400" b="1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sk-SK" sz="2400" dirty="0" err="1">
                <a:solidFill>
                  <a:srgbClr val="000000"/>
                </a:solidFill>
              </a:rPr>
              <a:t>C</a:t>
            </a:r>
            <a:r>
              <a:rPr lang="sk-SK" sz="2400" b="0" i="0" u="none" strike="noStrike" baseline="0" dirty="0" err="1">
                <a:solidFill>
                  <a:srgbClr val="000000"/>
                </a:solidFill>
              </a:rPr>
              <a:t>hybění</a:t>
            </a:r>
            <a:r>
              <a:rPr lang="sk-SK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sk-SK" sz="2400" b="0" i="0" u="none" strike="noStrike" baseline="0" dirty="0" err="1">
                <a:solidFill>
                  <a:srgbClr val="000000"/>
                </a:solidFill>
              </a:rPr>
              <a:t>enzymu</a:t>
            </a:r>
            <a:r>
              <a:rPr lang="sk-SK" sz="2400" b="0" i="0" u="none" strike="noStrike" baseline="0" dirty="0">
                <a:solidFill>
                  <a:srgbClr val="000000"/>
                </a:solidFill>
              </a:rPr>
              <a:t> (</a:t>
            </a:r>
            <a:r>
              <a:rPr lang="sk-SK" sz="2400" b="0" i="0" u="none" strike="noStrike" baseline="0" dirty="0" err="1">
                <a:solidFill>
                  <a:srgbClr val="000000"/>
                </a:solidFill>
              </a:rPr>
              <a:t>gulonolakton</a:t>
            </a:r>
            <a:r>
              <a:rPr lang="sk-SK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sk-SK" sz="2400" b="0" i="0" u="none" strike="noStrike" baseline="0" dirty="0" err="1">
                <a:solidFill>
                  <a:srgbClr val="000000"/>
                </a:solidFill>
              </a:rPr>
              <a:t>oxidázy</a:t>
            </a:r>
            <a:r>
              <a:rPr lang="sk-SK" sz="2400" b="0" i="0" u="none" strike="noStrike" baseline="0" dirty="0">
                <a:solidFill>
                  <a:srgbClr val="000000"/>
                </a:solidFill>
              </a:rPr>
              <a:t>) pro tvorbu </a:t>
            </a:r>
            <a:r>
              <a:rPr lang="sk-SK" sz="2400" b="0" i="0" u="none" strike="noStrike" baseline="0" dirty="0" err="1">
                <a:solidFill>
                  <a:srgbClr val="000000"/>
                </a:solidFill>
              </a:rPr>
              <a:t>vitaminu</a:t>
            </a:r>
            <a:r>
              <a:rPr lang="sk-SK" sz="2400" b="0" i="0" u="none" strike="noStrike" baseline="0" dirty="0">
                <a:solidFill>
                  <a:srgbClr val="000000"/>
                </a:solidFill>
              </a:rPr>
              <a:t> C z glukózy (</a:t>
            </a:r>
            <a:r>
              <a:rPr lang="sk-SK" sz="2400" b="0" i="0" u="none" strike="noStrike" baseline="0" dirty="0" err="1">
                <a:solidFill>
                  <a:srgbClr val="000000"/>
                </a:solidFill>
              </a:rPr>
              <a:t>mutace</a:t>
            </a:r>
            <a:r>
              <a:rPr lang="sk-SK" sz="2400" dirty="0">
                <a:solidFill>
                  <a:srgbClr val="000000"/>
                </a:solidFill>
              </a:rPr>
              <a:t> </a:t>
            </a:r>
            <a:r>
              <a:rPr lang="sk-SK" sz="2400" b="0" i="0" u="none" strike="noStrike" baseline="0" dirty="0" err="1">
                <a:solidFill>
                  <a:srgbClr val="000000"/>
                </a:solidFill>
              </a:rPr>
              <a:t>před</a:t>
            </a:r>
            <a:r>
              <a:rPr lang="sk-SK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sk-SK" sz="2400" b="0" i="0" u="none" strike="noStrike" baseline="0" dirty="0" err="1">
                <a:solidFill>
                  <a:srgbClr val="000000"/>
                </a:solidFill>
              </a:rPr>
              <a:t>miliony</a:t>
            </a:r>
            <a:r>
              <a:rPr lang="sk-SK" sz="2400" b="0" i="0" u="none" strike="noStrike" baseline="0" dirty="0">
                <a:solidFill>
                  <a:srgbClr val="000000"/>
                </a:solidFill>
              </a:rPr>
              <a:t> lety)</a:t>
            </a:r>
          </a:p>
          <a:p>
            <a:pPr lvl="1"/>
            <a:endParaRPr lang="cs-CZ" sz="2400" dirty="0"/>
          </a:p>
          <a:p>
            <a:r>
              <a:rPr lang="cs-CZ" sz="2400" dirty="0"/>
              <a:t>Citlivý na vzduch, teplo, kontakt s kovy</a:t>
            </a:r>
          </a:p>
          <a:p>
            <a:r>
              <a:rPr lang="cs-CZ" sz="2400" b="1" dirty="0"/>
              <a:t>DDD pro dospělé: 95 – 110 mg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299985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AD234-B1BA-4D70-812F-250ABCDA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Zdravotní </a:t>
            </a:r>
            <a:r>
              <a:rPr lang="sk-SK" sz="4800" b="1" dirty="0" err="1"/>
              <a:t>tvrzení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BF45DF-56F1-41C9-83B3-927B1CCD0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38252"/>
          </a:xfrm>
        </p:spPr>
        <p:txBody>
          <a:bodyPr>
            <a:normAutofit fontScale="40000" lnSpcReduction="20000"/>
          </a:bodyPr>
          <a:lstStyle/>
          <a:p>
            <a:r>
              <a:rPr lang="sk-SK" sz="5000" b="1" i="0" u="none" strike="noStrike" baseline="0" dirty="0" err="1"/>
              <a:t>Vitamin</a:t>
            </a:r>
            <a:r>
              <a:rPr lang="sk-SK" sz="5000" b="1" i="0" u="none" strike="noStrike" baseline="0" dirty="0"/>
              <a:t> C </a:t>
            </a:r>
            <a:r>
              <a:rPr lang="sk-SK" sz="5000" b="1" i="0" u="none" strike="noStrike" baseline="0" dirty="0" err="1"/>
              <a:t>přispívá</a:t>
            </a:r>
            <a:r>
              <a:rPr lang="sk-SK" sz="5000" b="1" i="0" u="none" strike="noStrike" baseline="0" dirty="0"/>
              <a:t> k: </a:t>
            </a:r>
          </a:p>
          <a:p>
            <a:r>
              <a:rPr lang="sk-SK" sz="5000" b="0" i="0" u="none" strike="noStrike" baseline="0" dirty="0" err="1"/>
              <a:t>udržení</a:t>
            </a:r>
            <a:r>
              <a:rPr lang="sk-SK" sz="5000" b="0" i="0" u="none" strike="noStrike" baseline="0" dirty="0"/>
              <a:t> </a:t>
            </a:r>
            <a:r>
              <a:rPr lang="sk-SK" sz="5000" b="0" i="0" u="none" strike="noStrike" baseline="0" dirty="0" err="1"/>
              <a:t>normální</a:t>
            </a:r>
            <a:r>
              <a:rPr lang="sk-SK" sz="5000" b="0" i="0" u="none" strike="noStrike" baseline="0" dirty="0"/>
              <a:t> </a:t>
            </a:r>
            <a:r>
              <a:rPr lang="sk-SK" sz="5000" b="0" i="0" u="none" strike="noStrike" baseline="0" dirty="0" err="1"/>
              <a:t>funkce</a:t>
            </a:r>
            <a:r>
              <a:rPr lang="sk-SK" sz="5000" b="0" i="0" u="none" strike="noStrike" baseline="0" dirty="0"/>
              <a:t> </a:t>
            </a:r>
            <a:r>
              <a:rPr lang="sk-SK" sz="5000" b="0" i="0" u="none" strike="noStrike" baseline="0" dirty="0" err="1"/>
              <a:t>imunitního</a:t>
            </a:r>
            <a:r>
              <a:rPr lang="sk-SK" sz="5000" b="0" i="0" u="none" strike="noStrike" baseline="0" dirty="0"/>
              <a:t> systému </a:t>
            </a:r>
            <a:r>
              <a:rPr lang="sk-SK" sz="5000" b="0" i="0" u="none" strike="noStrike" baseline="0" dirty="0" err="1"/>
              <a:t>během</a:t>
            </a:r>
            <a:r>
              <a:rPr lang="sk-SK" sz="5000" b="0" i="0" u="none" strike="noStrike" baseline="0" dirty="0"/>
              <a:t> </a:t>
            </a:r>
            <a:r>
              <a:rPr lang="sk-SK" sz="5000" b="0" i="0" u="none" strike="noStrike" baseline="0" dirty="0" err="1"/>
              <a:t>intenzivního</a:t>
            </a:r>
            <a:r>
              <a:rPr lang="sk-SK" sz="5000" b="0" i="0" u="none" strike="noStrike" baseline="0" dirty="0"/>
              <a:t> fyzického výkonu a po </a:t>
            </a:r>
            <a:r>
              <a:rPr lang="sk-SK" sz="5000" b="0" i="0" u="none" strike="noStrike" baseline="0" dirty="0" err="1"/>
              <a:t>něm</a:t>
            </a:r>
            <a:r>
              <a:rPr lang="sk-SK" sz="5000" b="0" i="0" u="none" strike="noStrike" baseline="0" dirty="0"/>
              <a:t> </a:t>
            </a:r>
          </a:p>
          <a:p>
            <a:r>
              <a:rPr lang="sk-SK" sz="5000" b="0" i="0" u="none" strike="noStrike" baseline="0" dirty="0" err="1"/>
              <a:t>normální</a:t>
            </a:r>
            <a:r>
              <a:rPr lang="sk-SK" sz="5000" b="0" i="0" u="none" strike="noStrike" baseline="0" dirty="0"/>
              <a:t> </a:t>
            </a:r>
            <a:r>
              <a:rPr lang="sk-SK" sz="5000" b="0" i="0" u="none" strike="noStrike" baseline="0" dirty="0" err="1"/>
              <a:t>tvorbě</a:t>
            </a:r>
            <a:r>
              <a:rPr lang="sk-SK" sz="5000" b="0" i="0" u="none" strike="noStrike" baseline="0" dirty="0"/>
              <a:t> </a:t>
            </a:r>
            <a:r>
              <a:rPr lang="sk-SK" sz="5000" b="0" i="0" u="none" strike="noStrike" baseline="0" dirty="0" err="1"/>
              <a:t>kolagenu</a:t>
            </a:r>
            <a:r>
              <a:rPr lang="sk-SK" sz="5000" b="0" i="0" u="none" strike="noStrike" baseline="0" dirty="0"/>
              <a:t> pro </a:t>
            </a:r>
            <a:r>
              <a:rPr lang="sk-SK" sz="5000" b="0" i="0" u="none" strike="noStrike" baseline="0" dirty="0" err="1"/>
              <a:t>normální</a:t>
            </a:r>
            <a:r>
              <a:rPr lang="sk-SK" sz="5000" b="0" i="0" u="none" strike="noStrike" baseline="0" dirty="0"/>
              <a:t> </a:t>
            </a:r>
            <a:r>
              <a:rPr lang="sk-SK" sz="5000" b="0" i="0" u="none" strike="noStrike" baseline="0" dirty="0" err="1"/>
              <a:t>funkci</a:t>
            </a:r>
            <a:r>
              <a:rPr lang="sk-SK" sz="5000" b="0" i="0" u="none" strike="noStrike" baseline="0" dirty="0"/>
              <a:t> </a:t>
            </a:r>
            <a:r>
              <a:rPr lang="sk-SK" sz="5000" b="0" i="0" u="none" strike="noStrike" baseline="0" dirty="0" err="1"/>
              <a:t>krevních</a:t>
            </a:r>
            <a:r>
              <a:rPr lang="sk-SK" sz="5000" b="0" i="0" u="none" strike="noStrike" baseline="0" dirty="0"/>
              <a:t> </a:t>
            </a:r>
            <a:r>
              <a:rPr lang="sk-SK" sz="5000" b="0" i="0" u="none" strike="noStrike" baseline="0" dirty="0" err="1"/>
              <a:t>cév</a:t>
            </a:r>
            <a:r>
              <a:rPr lang="sk-SK" sz="5000" b="0" i="0" u="none" strike="noStrike" baseline="0" dirty="0"/>
              <a:t>, kostí, </a:t>
            </a:r>
            <a:r>
              <a:rPr lang="sk-SK" sz="5000" b="0" i="0" u="none" strike="noStrike" baseline="0" dirty="0" err="1"/>
              <a:t>chrupavek</a:t>
            </a:r>
            <a:r>
              <a:rPr lang="sk-SK" sz="5000" b="0" i="0" u="none" strike="noStrike" baseline="0" dirty="0"/>
              <a:t>, </a:t>
            </a:r>
            <a:r>
              <a:rPr lang="sk-SK" sz="5000" b="0" i="0" u="none" strike="noStrike" baseline="0" dirty="0" err="1"/>
              <a:t>dásní</a:t>
            </a:r>
            <a:r>
              <a:rPr lang="sk-SK" sz="5000" b="0" i="0" u="none" strike="noStrike" baseline="0" dirty="0"/>
              <a:t>, </a:t>
            </a:r>
            <a:r>
              <a:rPr lang="sk-SK" sz="5000" b="0" i="0" u="none" strike="noStrike" baseline="0" dirty="0" err="1"/>
              <a:t>kůže</a:t>
            </a:r>
            <a:r>
              <a:rPr lang="sk-SK" sz="5000" b="0" i="0" u="none" strike="noStrike" baseline="0" dirty="0"/>
              <a:t> a </a:t>
            </a:r>
            <a:r>
              <a:rPr lang="sk-SK" sz="5000" b="0" i="0" u="none" strike="noStrike" baseline="0" dirty="0" err="1"/>
              <a:t>zubů</a:t>
            </a:r>
            <a:r>
              <a:rPr lang="sk-SK" sz="5000" b="0" i="0" u="none" strike="noStrike" baseline="0" dirty="0"/>
              <a:t> </a:t>
            </a:r>
          </a:p>
          <a:p>
            <a:r>
              <a:rPr lang="sk-SK" sz="5000" b="0" i="0" u="none" strike="noStrike" baseline="0" dirty="0" err="1"/>
              <a:t>normálnímu</a:t>
            </a:r>
            <a:r>
              <a:rPr lang="sk-SK" sz="5000" b="0" i="0" u="none" strike="noStrike" baseline="0" dirty="0"/>
              <a:t> energetickému </a:t>
            </a:r>
            <a:r>
              <a:rPr lang="sk-SK" sz="5000" b="0" i="0" u="none" strike="noStrike" baseline="0" dirty="0" err="1"/>
              <a:t>metabolismu</a:t>
            </a:r>
            <a:r>
              <a:rPr lang="sk-SK" sz="5000" b="0" i="0" u="none" strike="noStrike" baseline="0" dirty="0"/>
              <a:t> </a:t>
            </a:r>
          </a:p>
          <a:p>
            <a:r>
              <a:rPr lang="sk-SK" sz="5000" b="0" i="0" u="none" strike="noStrike" baseline="0" dirty="0" err="1"/>
              <a:t>normální</a:t>
            </a:r>
            <a:r>
              <a:rPr lang="sk-SK" sz="5000" b="0" i="0" u="none" strike="noStrike" baseline="0" dirty="0"/>
              <a:t> činnosti nervové </a:t>
            </a:r>
            <a:r>
              <a:rPr lang="sk-SK" sz="5000" b="0" i="0" u="none" strike="noStrike" baseline="0" dirty="0" err="1"/>
              <a:t>soustavy</a:t>
            </a:r>
            <a:r>
              <a:rPr lang="sk-SK" sz="5000" b="0" i="0" u="none" strike="noStrike" baseline="0" dirty="0"/>
              <a:t> </a:t>
            </a:r>
          </a:p>
          <a:p>
            <a:r>
              <a:rPr lang="sk-SK" sz="5000" b="0" i="0" u="none" strike="noStrike" baseline="0" dirty="0" err="1"/>
              <a:t>normální</a:t>
            </a:r>
            <a:r>
              <a:rPr lang="sk-SK" sz="5000" b="0" i="0" u="none" strike="noStrike" baseline="0" dirty="0"/>
              <a:t> psychické činnosti </a:t>
            </a:r>
          </a:p>
          <a:p>
            <a:r>
              <a:rPr lang="sk-SK" sz="5000" b="0" i="0" u="none" strike="noStrike" baseline="0" dirty="0" err="1"/>
              <a:t>normální</a:t>
            </a:r>
            <a:r>
              <a:rPr lang="sk-SK" sz="5000" b="0" i="0" u="none" strike="noStrike" baseline="0" dirty="0"/>
              <a:t> </a:t>
            </a:r>
            <a:r>
              <a:rPr lang="sk-SK" sz="5000" b="0" i="0" u="none" strike="noStrike" baseline="0" dirty="0" err="1"/>
              <a:t>funkci</a:t>
            </a:r>
            <a:r>
              <a:rPr lang="sk-SK" sz="5000" b="0" i="0" u="none" strike="noStrike" baseline="0" dirty="0"/>
              <a:t> </a:t>
            </a:r>
            <a:r>
              <a:rPr lang="sk-SK" sz="5000" b="0" i="0" u="none" strike="noStrike" baseline="0" dirty="0" err="1"/>
              <a:t>imunitního</a:t>
            </a:r>
            <a:r>
              <a:rPr lang="sk-SK" sz="5000" b="0" i="0" u="none" strike="noStrike" baseline="0" dirty="0"/>
              <a:t> systému </a:t>
            </a:r>
          </a:p>
          <a:p>
            <a:r>
              <a:rPr lang="sk-SK" sz="5000" b="0" i="0" u="none" strike="noStrike" baseline="0" dirty="0" err="1"/>
              <a:t>ochraně</a:t>
            </a:r>
            <a:r>
              <a:rPr lang="sk-SK" sz="5000" b="0" i="0" u="none" strike="noStrike" baseline="0" dirty="0"/>
              <a:t> </a:t>
            </a:r>
            <a:r>
              <a:rPr lang="sk-SK" sz="5000" b="0" i="0" u="none" strike="noStrike" baseline="0" dirty="0" err="1"/>
              <a:t>buněk</a:t>
            </a:r>
            <a:r>
              <a:rPr lang="sk-SK" sz="5000" b="0" i="0" u="none" strike="noStrike" baseline="0" dirty="0"/>
              <a:t> </a:t>
            </a:r>
            <a:r>
              <a:rPr lang="sk-SK" sz="5000" b="0" i="0" u="none" strike="noStrike" baseline="0" dirty="0" err="1"/>
              <a:t>před</a:t>
            </a:r>
            <a:r>
              <a:rPr lang="sk-SK" sz="5000" b="0" i="0" u="none" strike="noStrike" baseline="0" dirty="0"/>
              <a:t> </a:t>
            </a:r>
            <a:r>
              <a:rPr lang="sk-SK" sz="5000" b="0" i="0" u="none" strike="noStrike" baseline="0" dirty="0" err="1"/>
              <a:t>oxidativním</a:t>
            </a:r>
            <a:r>
              <a:rPr lang="sk-SK" sz="5000" b="0" i="0" u="none" strike="noStrike" baseline="0" dirty="0"/>
              <a:t> </a:t>
            </a:r>
            <a:r>
              <a:rPr lang="sk-SK" sz="5000" b="0" i="0" u="none" strike="noStrike" baseline="0" dirty="0" err="1"/>
              <a:t>stresem</a:t>
            </a:r>
            <a:r>
              <a:rPr lang="sk-SK" sz="5000" b="0" i="0" u="none" strike="noStrike" baseline="0" dirty="0"/>
              <a:t> </a:t>
            </a:r>
          </a:p>
          <a:p>
            <a:r>
              <a:rPr lang="sk-SK" sz="5000" b="0" i="0" u="none" strike="noStrike" baseline="0" dirty="0" err="1"/>
              <a:t>snížení</a:t>
            </a:r>
            <a:r>
              <a:rPr lang="sk-SK" sz="5000" b="0" i="0" u="none" strike="noStrike" baseline="0" dirty="0"/>
              <a:t> </a:t>
            </a:r>
            <a:r>
              <a:rPr lang="sk-SK" sz="5000" b="0" i="0" u="none" strike="noStrike" baseline="0" dirty="0" err="1"/>
              <a:t>míry</a:t>
            </a:r>
            <a:r>
              <a:rPr lang="sk-SK" sz="5000" b="0" i="0" u="none" strike="noStrike" baseline="0" dirty="0"/>
              <a:t> únavy a </a:t>
            </a:r>
            <a:r>
              <a:rPr lang="sk-SK" sz="5000" b="0" i="0" u="none" strike="noStrike" baseline="0" dirty="0" err="1"/>
              <a:t>vyčerpání</a:t>
            </a:r>
            <a:r>
              <a:rPr lang="sk-SK" sz="5000" b="0" i="0" u="none" strike="noStrike" baseline="0" dirty="0"/>
              <a:t> </a:t>
            </a:r>
          </a:p>
          <a:p>
            <a:r>
              <a:rPr lang="it-IT" sz="5000" b="0" i="0" u="none" strike="noStrike" baseline="0" dirty="0"/>
              <a:t>regeneraci redukované formy vitaminu E </a:t>
            </a:r>
          </a:p>
          <a:p>
            <a:r>
              <a:rPr lang="sk-SK" sz="5000" b="0" i="0" u="none" strike="noStrike" baseline="0" dirty="0"/>
              <a:t>zvyšuje </a:t>
            </a:r>
            <a:r>
              <a:rPr lang="sk-SK" sz="5000" b="0" i="0" u="none" strike="noStrike" baseline="0" dirty="0" err="1"/>
              <a:t>vstřebávání</a:t>
            </a:r>
            <a:r>
              <a:rPr lang="sk-SK" sz="5000" b="0" i="0" u="none" strike="noStrike" baseline="0" dirty="0"/>
              <a:t> železa (</a:t>
            </a:r>
            <a:r>
              <a:rPr lang="sk-SK" sz="5000" b="0" i="0" u="none" strike="noStrike" baseline="0" dirty="0" err="1"/>
              <a:t>nehemového</a:t>
            </a:r>
            <a:r>
              <a:rPr lang="sk-SK" sz="5000" b="0" i="0" u="none" strike="noStrike" baseline="0" dirty="0"/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433557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D1DEE6-A24F-4668-A75C-4C6265EF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nedostatek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054E81-BC14-4C9A-917B-782085FF4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sk-SK" sz="2400" dirty="0"/>
              <a:t>Slabost</a:t>
            </a:r>
          </a:p>
          <a:p>
            <a:r>
              <a:rPr lang="cs-CZ" altLang="sk-SK" sz="2400" dirty="0"/>
              <a:t>Únava</a:t>
            </a:r>
          </a:p>
          <a:p>
            <a:r>
              <a:rPr lang="cs-CZ" altLang="sk-SK" sz="2400" dirty="0"/>
              <a:t>Snížená imunita</a:t>
            </a:r>
          </a:p>
          <a:p>
            <a:r>
              <a:rPr lang="cs-CZ" altLang="sk-SK" sz="2400" dirty="0"/>
              <a:t>Zhoršené hojení ran</a:t>
            </a:r>
          </a:p>
          <a:p>
            <a:r>
              <a:rPr lang="cs-CZ" altLang="sk-SK" sz="2400" dirty="0"/>
              <a:t>Krvácení a </a:t>
            </a:r>
            <a:r>
              <a:rPr lang="cs-CZ" altLang="cs-CZ" sz="2400" dirty="0">
                <a:solidFill>
                  <a:srgbClr val="000000"/>
                </a:solidFill>
              </a:rPr>
              <a:t>zvýšená citlivost </a:t>
            </a:r>
            <a:r>
              <a:rPr lang="cs-CZ" altLang="sk-SK" sz="2400" dirty="0"/>
              <a:t>dásní</a:t>
            </a:r>
          </a:p>
          <a:p>
            <a:endParaRPr lang="cs-CZ" altLang="sk-SK" sz="2400" dirty="0"/>
          </a:p>
        </p:txBody>
      </p:sp>
    </p:spTree>
    <p:extLst>
      <p:ext uri="{BB962C8B-B14F-4D97-AF65-F5344CB8AC3E}">
        <p14:creationId xmlns:p14="http://schemas.microsoft.com/office/powerpoint/2010/main" val="3991667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B2A7C-A942-4021-B044-50760E38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Skorbut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A6F214-CFB0-4FC0-8C04-59517DA0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774096" cy="4024125"/>
          </a:xfrm>
        </p:spPr>
        <p:txBody>
          <a:bodyPr>
            <a:normAutofit/>
          </a:bodyPr>
          <a:lstStyle/>
          <a:p>
            <a:pPr algn="l"/>
            <a:r>
              <a:rPr lang="sk-SK" sz="2400" dirty="0" err="1">
                <a:solidFill>
                  <a:srgbClr val="000000"/>
                </a:solidFill>
              </a:rPr>
              <a:t>Kurděje</a:t>
            </a:r>
            <a:endParaRPr lang="sk-SK" sz="2400" dirty="0">
              <a:solidFill>
                <a:srgbClr val="000000"/>
              </a:solidFill>
            </a:endParaRPr>
          </a:p>
          <a:p>
            <a:pPr algn="l"/>
            <a:endParaRPr lang="sk-SK" sz="24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sk-SK" sz="2400" b="1" dirty="0">
                <a:solidFill>
                  <a:srgbClr val="000000"/>
                </a:solidFill>
              </a:rPr>
              <a:t>A</a:t>
            </a:r>
            <a:r>
              <a:rPr lang="sk-SK" sz="2400" b="1" i="0" u="none" strike="noStrike" baseline="0" dirty="0">
                <a:solidFill>
                  <a:srgbClr val="000000"/>
                </a:solidFill>
              </a:rPr>
              <a:t>vitaminóza</a:t>
            </a:r>
          </a:p>
          <a:p>
            <a:pPr algn="l"/>
            <a:endParaRPr lang="sk-SK" sz="24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sk-SK" sz="2400" dirty="0">
                <a:solidFill>
                  <a:srgbClr val="000000"/>
                </a:solidFill>
              </a:rPr>
              <a:t>N</a:t>
            </a:r>
            <a:r>
              <a:rPr lang="sk-SK" sz="2400" b="0" i="0" u="none" strike="noStrike" baseline="0" dirty="0">
                <a:solidFill>
                  <a:srgbClr val="000000"/>
                </a:solidFill>
              </a:rPr>
              <a:t>emoc </a:t>
            </a:r>
            <a:r>
              <a:rPr lang="sk-SK" sz="2400" b="0" i="0" u="none" strike="noStrike" baseline="0" dirty="0" err="1">
                <a:solidFill>
                  <a:srgbClr val="000000"/>
                </a:solidFill>
              </a:rPr>
              <a:t>námořníků</a:t>
            </a:r>
            <a:endParaRPr lang="sk-SK" sz="2400" b="0" i="0" u="none" strike="noStrike" baseline="0" dirty="0">
              <a:solidFill>
                <a:srgbClr val="000000"/>
              </a:solidFill>
            </a:endParaRPr>
          </a:p>
          <a:p>
            <a:pPr algn="l"/>
            <a:endParaRPr lang="sk-SK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sk-SK" sz="2400" b="1" dirty="0">
                <a:solidFill>
                  <a:srgbClr val="000000"/>
                </a:solidFill>
              </a:rPr>
              <a:t>P</a:t>
            </a:r>
            <a:r>
              <a:rPr lang="sk-SK" sz="2400" b="1" i="0" u="none" strike="noStrike" baseline="0" dirty="0"/>
              <a:t>orucha tvorby </a:t>
            </a:r>
            <a:r>
              <a:rPr lang="sk-SK" sz="2400" b="1" i="0" u="none" strike="noStrike" baseline="0" dirty="0" err="1"/>
              <a:t>kolagenu</a:t>
            </a:r>
            <a:r>
              <a:rPr lang="sk-SK" sz="2400" b="1" i="0" u="none" strike="noStrike" baseline="0" dirty="0"/>
              <a:t> </a:t>
            </a:r>
            <a:r>
              <a:rPr lang="sk-SK" sz="2400" b="1" i="0" u="none" strike="noStrike" baseline="0" dirty="0" err="1"/>
              <a:t>se</a:t>
            </a:r>
            <a:r>
              <a:rPr lang="sk-SK" sz="2400" b="1" i="0" u="none" strike="noStrike" baseline="0" dirty="0"/>
              <a:t> </a:t>
            </a:r>
            <a:r>
              <a:rPr lang="sk-SK" sz="2400" b="1" i="0" u="none" strike="noStrike" baseline="0" dirty="0" err="1"/>
              <a:t>sníženou</a:t>
            </a:r>
            <a:r>
              <a:rPr lang="sk-SK" sz="2400" b="1" i="0" u="none" strike="noStrike" baseline="0" dirty="0"/>
              <a:t> pevností </a:t>
            </a:r>
            <a:r>
              <a:rPr lang="sk-SK" sz="2400" b="1" i="0" u="none" strike="noStrike" baseline="0" dirty="0" err="1"/>
              <a:t>stěny</a:t>
            </a:r>
            <a:r>
              <a:rPr lang="sk-SK" sz="2400" b="1" i="0" u="none" strike="noStrike" baseline="0" dirty="0"/>
              <a:t> </a:t>
            </a:r>
            <a:r>
              <a:rPr lang="sk-SK" sz="2400" b="1" i="0" u="none" strike="noStrike" baseline="0" dirty="0" err="1"/>
              <a:t>cév</a:t>
            </a:r>
            <a:r>
              <a:rPr lang="sk-SK" sz="2400" b="1" i="0" u="none" strike="noStrike" baseline="0" dirty="0"/>
              <a:t> </a:t>
            </a:r>
          </a:p>
          <a:p>
            <a:pPr algn="l"/>
            <a:endParaRPr lang="sk-SK" sz="24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1026" name="Picture 2" descr="Le scorbut, de retour dans les pays industrialisés | Le 15-18">
            <a:extLst>
              <a:ext uri="{FF2B5EF4-FFF2-40B4-BE49-F238E27FC236}">
                <a16:creationId xmlns:a16="http://schemas.microsoft.com/office/drawing/2014/main" id="{08235FCA-4B07-49E5-95B2-3E39EBA07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848" y="2194560"/>
            <a:ext cx="59626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57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BB593-8C15-416D-91E5-16E23F49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/>
              <a:t>POTRAVINOVé</a:t>
            </a:r>
            <a:r>
              <a:rPr lang="sk-SK" sz="4800" b="1" dirty="0"/>
              <a:t> 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F1A820-75F6-48C1-A60D-05331EDB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Paprika</a:t>
            </a:r>
          </a:p>
          <a:p>
            <a:r>
              <a:rPr lang="sk-SK" sz="2400" dirty="0" err="1"/>
              <a:t>Rybíz</a:t>
            </a:r>
            <a:r>
              <a:rPr lang="sk-SK" sz="2400" dirty="0"/>
              <a:t> </a:t>
            </a:r>
            <a:r>
              <a:rPr lang="sk-SK" sz="2400" dirty="0" err="1"/>
              <a:t>černý</a:t>
            </a:r>
            <a:endParaRPr lang="sk-SK" sz="2400" dirty="0"/>
          </a:p>
          <a:p>
            <a:r>
              <a:rPr lang="sk-SK" sz="2400" dirty="0"/>
              <a:t>Košťálová zelenina</a:t>
            </a:r>
          </a:p>
          <a:p>
            <a:r>
              <a:rPr lang="sk-SK" sz="2400" dirty="0" err="1"/>
              <a:t>Kiwi</a:t>
            </a:r>
            <a:endParaRPr lang="sk-SK" sz="2400" dirty="0"/>
          </a:p>
          <a:p>
            <a:r>
              <a:rPr lang="sk-SK" sz="2400" dirty="0"/>
              <a:t>Jahody</a:t>
            </a:r>
          </a:p>
          <a:p>
            <a:r>
              <a:rPr lang="sk-SK" sz="2400" dirty="0"/>
              <a:t>Citrusové plody</a:t>
            </a:r>
          </a:p>
          <a:p>
            <a:r>
              <a:rPr lang="sk-SK" sz="2400" dirty="0" err="1"/>
              <a:t>Brambory</a:t>
            </a:r>
            <a:endParaRPr lang="sk-SK" sz="2400" dirty="0"/>
          </a:p>
        </p:txBody>
      </p:sp>
      <p:pic>
        <p:nvPicPr>
          <p:cNvPr id="9218" name="Picture 2" descr="Vitamin C rich foods and their 15 proven benefits! - HealthifyMe Blog">
            <a:extLst>
              <a:ext uri="{FF2B5EF4-FFF2-40B4-BE49-F238E27FC236}">
                <a16:creationId xmlns:a16="http://schemas.microsoft.com/office/drawing/2014/main" id="{3CA80818-FAA0-4557-9239-4AA76695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24" y="2057401"/>
            <a:ext cx="5715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459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9A92B7FF-4F66-43D9-9205-80876CE19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838368"/>
              </p:ext>
            </p:extLst>
          </p:nvPr>
        </p:nvGraphicFramePr>
        <p:xfrm>
          <a:off x="3171697" y="874643"/>
          <a:ext cx="8755259" cy="5748089"/>
        </p:xfrm>
        <a:graphic>
          <a:graphicData uri="http://schemas.openxmlformats.org/drawingml/2006/table">
            <a:tbl>
              <a:tblPr/>
              <a:tblGrid>
                <a:gridCol w="4143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1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903095" algn="l"/>
                        </a:tabLst>
                      </a:pPr>
                      <a:r>
                        <a:rPr lang="cs-CZ" sz="2400" b="1" dirty="0">
                          <a:latin typeface="+mn-lt"/>
                          <a:ea typeface="Calibri"/>
                          <a:cs typeface="Times New Roman"/>
                        </a:rPr>
                        <a:t>Potravina</a:t>
                      </a:r>
                      <a:endParaRPr lang="sk-SK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+mn-lt"/>
                          <a:ea typeface="Calibri"/>
                          <a:cs typeface="Times New Roman"/>
                        </a:rPr>
                        <a:t>Obsah vitaminu C (mg/100 g)</a:t>
                      </a:r>
                      <a:endParaRPr lang="sk-SK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  <a:cs typeface="Times New Roman"/>
                        </a:rPr>
                        <a:t>Paprika červená</a:t>
                      </a:r>
                      <a:endParaRPr lang="sk-SK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  <a:cs typeface="Times New Roman"/>
                        </a:rPr>
                        <a:t>191,0</a:t>
                      </a:r>
                      <a:endParaRPr lang="sk-SK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Calibri"/>
                          <a:cs typeface="Times New Roman"/>
                        </a:rPr>
                        <a:t>Rybíz černý</a:t>
                      </a:r>
                      <a:endParaRPr lang="sk-SK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  <a:cs typeface="Times New Roman"/>
                        </a:rPr>
                        <a:t>166,0 </a:t>
                      </a:r>
                      <a:endParaRPr lang="sk-SK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  <a:cs typeface="Times New Roman"/>
                        </a:rPr>
                        <a:t>Brokolice</a:t>
                      </a:r>
                      <a:endParaRPr lang="sk-SK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  <a:cs typeface="Times New Roman"/>
                        </a:rPr>
                        <a:t>121,0 </a:t>
                      </a:r>
                      <a:endParaRPr lang="sk-SK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  <a:cs typeface="Times New Roman"/>
                        </a:rPr>
                        <a:t>Kapusta růžičková</a:t>
                      </a:r>
                      <a:endParaRPr lang="sk-SK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  <a:cs typeface="Times New Roman"/>
                        </a:rPr>
                        <a:t>95,2 </a:t>
                      </a:r>
                      <a:endParaRPr lang="sk-SK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Calibri"/>
                          <a:cs typeface="Times New Roman"/>
                        </a:rPr>
                        <a:t>Kiwi</a:t>
                      </a:r>
                      <a:endParaRPr lang="sk-SK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  <a:cs typeface="Times New Roman"/>
                        </a:rPr>
                        <a:t>92,7 </a:t>
                      </a:r>
                      <a:endParaRPr lang="sk-SK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Calibri"/>
                          <a:cs typeface="Times New Roman"/>
                        </a:rPr>
                        <a:t>Květák</a:t>
                      </a:r>
                      <a:endParaRPr lang="sk-SK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  <a:cs typeface="Times New Roman"/>
                        </a:rPr>
                        <a:t>76,8 </a:t>
                      </a:r>
                      <a:endParaRPr lang="sk-SK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Calibri"/>
                          <a:cs typeface="Times New Roman"/>
                        </a:rPr>
                        <a:t>Jahody</a:t>
                      </a:r>
                      <a:endParaRPr lang="sk-SK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  <a:cs typeface="Times New Roman"/>
                        </a:rPr>
                        <a:t>66,6 </a:t>
                      </a:r>
                      <a:endParaRPr lang="sk-SK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Calibri"/>
                          <a:cs typeface="Times New Roman"/>
                        </a:rPr>
                        <a:t>Zelí hlávkové, červené</a:t>
                      </a:r>
                      <a:endParaRPr lang="sk-SK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  <a:cs typeface="Times New Roman"/>
                        </a:rPr>
                        <a:t>52,0</a:t>
                      </a:r>
                      <a:endParaRPr lang="sk-SK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Calibri"/>
                          <a:cs typeface="Times New Roman"/>
                        </a:rPr>
                        <a:t>Pomeranč</a:t>
                      </a:r>
                      <a:endParaRPr lang="sk-SK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  <a:cs typeface="Times New Roman"/>
                        </a:rPr>
                        <a:t>50,7 </a:t>
                      </a:r>
                      <a:endParaRPr lang="sk-SK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Calibri"/>
                          <a:cs typeface="Times New Roman"/>
                        </a:rPr>
                        <a:t>Citrón</a:t>
                      </a:r>
                      <a:endParaRPr lang="sk-SK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  <a:cs typeface="Times New Roman"/>
                        </a:rPr>
                        <a:t>49,0 </a:t>
                      </a:r>
                      <a:endParaRPr lang="sk-SK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1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Calibri"/>
                          <a:cs typeface="Times New Roman"/>
                        </a:rPr>
                        <a:t>Brambory rané</a:t>
                      </a:r>
                      <a:endParaRPr lang="sk-SK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  <a:cs typeface="Times New Roman"/>
                        </a:rPr>
                        <a:t>23,2 </a:t>
                      </a:r>
                      <a:endParaRPr lang="sk-SK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22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C757E-29DE-498B-ACF8-AC961463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Použitá </a:t>
            </a:r>
            <a:r>
              <a:rPr lang="sk-SK" sz="4800" b="1" dirty="0" err="1"/>
              <a:t>literatura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DE340B-43C3-4808-8FC1-520FAD9E6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/>
              <a:t>MAHAN, L. </a:t>
            </a:r>
            <a:r>
              <a:rPr lang="sk-SK" sz="2000" dirty="0" err="1"/>
              <a:t>Kathleen</a:t>
            </a:r>
            <a:r>
              <a:rPr lang="sk-SK" sz="2000" dirty="0"/>
              <a:t>, Sylvia ESCOTT-STUMP, Janice L. RAYMOND a </a:t>
            </a:r>
            <a:r>
              <a:rPr lang="sk-SK" sz="2000" dirty="0" err="1"/>
              <a:t>Marie</a:t>
            </a:r>
            <a:r>
              <a:rPr lang="sk-SK" sz="2000" dirty="0"/>
              <a:t> V. KRAUSE. </a:t>
            </a:r>
            <a:r>
              <a:rPr lang="sk-SK" sz="2000" i="1" dirty="0" err="1"/>
              <a:t>Krause’s</a:t>
            </a:r>
            <a:r>
              <a:rPr lang="sk-SK" sz="2000" i="1" dirty="0"/>
              <a:t> </a:t>
            </a:r>
            <a:r>
              <a:rPr lang="sk-SK" sz="2000" i="1" dirty="0" err="1"/>
              <a:t>food</a:t>
            </a:r>
            <a:r>
              <a:rPr lang="sk-SK" sz="2000" i="1" dirty="0"/>
              <a:t> &amp; </a:t>
            </a:r>
            <a:r>
              <a:rPr lang="sk-SK" sz="2000" i="1" dirty="0" err="1"/>
              <a:t>the</a:t>
            </a:r>
            <a:r>
              <a:rPr lang="sk-SK" sz="2000" i="1" dirty="0"/>
              <a:t> </a:t>
            </a:r>
            <a:r>
              <a:rPr lang="sk-SK" sz="2000" i="1" dirty="0" err="1"/>
              <a:t>nutrition</a:t>
            </a:r>
            <a:r>
              <a:rPr lang="sk-SK" sz="2000" i="1" dirty="0"/>
              <a:t> </a:t>
            </a:r>
            <a:r>
              <a:rPr lang="sk-SK" sz="2000" i="1" dirty="0" err="1"/>
              <a:t>care</a:t>
            </a:r>
            <a:r>
              <a:rPr lang="sk-SK" sz="2000" i="1" dirty="0"/>
              <a:t> </a:t>
            </a:r>
            <a:r>
              <a:rPr lang="sk-SK" sz="2000" i="1" dirty="0" err="1"/>
              <a:t>process</a:t>
            </a:r>
            <a:r>
              <a:rPr lang="sk-SK" sz="2000" dirty="0"/>
              <a:t>. </a:t>
            </a:r>
            <a:r>
              <a:rPr lang="sk-SK" sz="2000" dirty="0" err="1"/>
              <a:t>B.m</a:t>
            </a:r>
            <a:r>
              <a:rPr lang="sk-SK" sz="2000" dirty="0"/>
              <a:t>.: St. Louis, Mo. : </a:t>
            </a:r>
            <a:r>
              <a:rPr lang="sk-SK" sz="2000" dirty="0" err="1"/>
              <a:t>Elsevier</a:t>
            </a:r>
            <a:r>
              <a:rPr lang="sk-SK" sz="2000" dirty="0"/>
              <a:t>/</a:t>
            </a:r>
            <a:r>
              <a:rPr lang="sk-SK" sz="2000" dirty="0" err="1"/>
              <a:t>Saunders</a:t>
            </a:r>
            <a:r>
              <a:rPr lang="sk-SK" sz="2000" dirty="0"/>
              <a:t>, c2012, 2012. ISBN 978-1-4377-2233-8</a:t>
            </a:r>
          </a:p>
          <a:p>
            <a:endParaRPr lang="sk-SK" sz="2000" dirty="0"/>
          </a:p>
          <a:p>
            <a:r>
              <a:rPr lang="sk-SK" sz="2000" dirty="0">
                <a:hlinkClick r:id="rId2"/>
              </a:rPr>
              <a:t>https://www.nutridatabaze.cz/vyhledavani-potravin/podle-nutrientu/</a:t>
            </a:r>
            <a:endParaRPr lang="sk-SK" sz="2000" dirty="0"/>
          </a:p>
          <a:p>
            <a:endParaRPr lang="sk-SK" sz="2000" dirty="0"/>
          </a:p>
          <a:p>
            <a:r>
              <a:rPr lang="sk-SK" sz="2000" dirty="0">
                <a:hlinkClick r:id="rId3"/>
              </a:rPr>
              <a:t>https://www.dge.de/wissenschaft/referenzwerte/</a:t>
            </a:r>
            <a:endParaRPr lang="sk-SK" sz="2000" dirty="0"/>
          </a:p>
          <a:p>
            <a:endParaRPr lang="sk-SK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93554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98940F5-3CC4-4CC7-94A4-6D38CCF680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/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4DE7B0E-C2FA-471F-8A68-3850561B9E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75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F5467-12A8-49E4-A991-6C5F4D0A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sk-SK" sz="4800" b="1" dirty="0"/>
              <a:t>hydrofilní </a:t>
            </a:r>
            <a:r>
              <a:rPr lang="sk-SK" sz="4800" b="1" dirty="0" err="1"/>
              <a:t>vitaminy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12153F-832C-4437-80ED-1594B137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cs-CZ" sz="2400" b="1" i="0" u="none" strike="noStrike" baseline="0" dirty="0"/>
              <a:t>Snadno vstřebávány a vylučovány</a:t>
            </a:r>
          </a:p>
          <a:p>
            <a:r>
              <a:rPr lang="cs-CZ" sz="2400" b="0" i="0" u="none" strike="noStrike" baseline="0" dirty="0"/>
              <a:t>Při nadbytečném příjmu jsou vylučovány močí                      (kromě vitaminu B12)</a:t>
            </a:r>
          </a:p>
          <a:p>
            <a:r>
              <a:rPr lang="cs-CZ" sz="2400" b="1" i="0" u="none" strike="noStrike" baseline="0" dirty="0"/>
              <a:t>Nejsou ve větší míře skladovány </a:t>
            </a:r>
            <a:r>
              <a:rPr lang="cs-CZ" sz="2400" b="0" i="0" u="none" strike="noStrike" baseline="0" dirty="0"/>
              <a:t>(kromě vitaminu B12 jen několik dnů/týdnů)</a:t>
            </a:r>
            <a:endParaRPr lang="cs-CZ" sz="2400" dirty="0"/>
          </a:p>
          <a:p>
            <a:r>
              <a:rPr lang="cs-CZ" sz="2400" b="0" i="0" u="none" strike="noStrike" baseline="0" dirty="0"/>
              <a:t>Zřídka dosáhnou toxické úrovně</a:t>
            </a:r>
            <a:endParaRPr lang="cs-CZ" sz="2400" dirty="0"/>
          </a:p>
          <a:p>
            <a:r>
              <a:rPr lang="cs-CZ" sz="2400" b="1" i="0" u="none" strike="noStrike" baseline="0" dirty="0"/>
              <a:t>Ztráty při přípravě pokrmů</a:t>
            </a:r>
          </a:p>
          <a:p>
            <a:pPr marL="0" indent="0">
              <a:buNone/>
            </a:pPr>
            <a:endParaRPr lang="cs-CZ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Types of fat-soluble vitamins and how to get enough of them | The Times of  India">
            <a:extLst>
              <a:ext uri="{FF2B5EF4-FFF2-40B4-BE49-F238E27FC236}">
                <a16:creationId xmlns:a16="http://schemas.microsoft.com/office/drawing/2014/main" id="{FBF591E6-F3B7-4FDA-BE9D-50633D1CE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0" y="2513354"/>
            <a:ext cx="4521200" cy="338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1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08F81E0-513A-461F-9DBC-D42073668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err="1"/>
              <a:t>Vitamin</a:t>
            </a:r>
            <a:r>
              <a:rPr lang="sk-SK" sz="4800" b="1" dirty="0"/>
              <a:t> B1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9366385-1DA2-4D9F-A1D9-517D1E02D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/>
              <a:t>THIAMIN</a:t>
            </a:r>
          </a:p>
        </p:txBody>
      </p:sp>
    </p:spTree>
    <p:extLst>
      <p:ext uri="{BB962C8B-B14F-4D97-AF65-F5344CB8AC3E}">
        <p14:creationId xmlns:p14="http://schemas.microsoft.com/office/powerpoint/2010/main" val="27833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E3068-1F62-49A5-873D-4EAB32C5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Charakteristika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A1C845-540D-4D9E-A4CF-A32B10DC7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Ztráty varem a v alkalickém prostředí</a:t>
            </a:r>
          </a:p>
          <a:p>
            <a:endParaRPr lang="cs-CZ" sz="2400" dirty="0"/>
          </a:p>
          <a:p>
            <a:r>
              <a:rPr lang="cs-CZ" sz="2400" b="1" dirty="0"/>
              <a:t>DDD (doporučená denní dávka) pro dospělé: 1,0 –1,3 mg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708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AD234-B1BA-4D70-812F-250ABCDA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Zdravotní </a:t>
            </a:r>
            <a:r>
              <a:rPr lang="sk-SK" sz="4800" b="1" dirty="0" err="1"/>
              <a:t>tvrzení</a:t>
            </a:r>
            <a:endParaRPr lang="sk-SK" sz="4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BF45DF-56F1-41C9-83B3-927B1CCD0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b="1" i="0" u="none" strike="noStrike" baseline="0" dirty="0" err="1">
                <a:solidFill>
                  <a:srgbClr val="000000"/>
                </a:solidFill>
              </a:rPr>
              <a:t>Thiamin</a:t>
            </a:r>
            <a:r>
              <a:rPr lang="sk-SK" sz="24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sk-SK" sz="2400" b="1" i="0" u="none" strike="noStrike" baseline="0" dirty="0" err="1">
                <a:solidFill>
                  <a:srgbClr val="000000"/>
                </a:solidFill>
              </a:rPr>
              <a:t>přispívá</a:t>
            </a:r>
            <a:r>
              <a:rPr lang="sk-SK" sz="2400" b="1" i="0" u="none" strike="noStrike" baseline="0" dirty="0">
                <a:solidFill>
                  <a:srgbClr val="000000"/>
                </a:solidFill>
              </a:rPr>
              <a:t> k</a:t>
            </a:r>
            <a:r>
              <a:rPr lang="sk-SK" sz="2400" b="1" dirty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sk-SK" sz="2400" b="0" i="0" u="none" strike="noStrike" baseline="0" dirty="0" err="1">
                <a:solidFill>
                  <a:srgbClr val="000000"/>
                </a:solidFill>
              </a:rPr>
              <a:t>normálnímu</a:t>
            </a:r>
            <a:r>
              <a:rPr lang="sk-SK" sz="2400" b="0" i="0" u="none" strike="noStrike" baseline="0" dirty="0">
                <a:solidFill>
                  <a:srgbClr val="000000"/>
                </a:solidFill>
              </a:rPr>
              <a:t> energetickému </a:t>
            </a:r>
            <a:r>
              <a:rPr lang="sk-SK" sz="2400" b="0" i="0" u="none" strike="noStrike" baseline="0" dirty="0" err="1">
                <a:solidFill>
                  <a:srgbClr val="000000"/>
                </a:solidFill>
              </a:rPr>
              <a:t>metabolismu</a:t>
            </a:r>
            <a:r>
              <a:rPr lang="sk-SK" sz="24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sk-SK" sz="2400" b="0" i="0" u="none" strike="noStrike" baseline="0" dirty="0" err="1"/>
              <a:t>koenzym</a:t>
            </a:r>
            <a:r>
              <a:rPr lang="sk-SK" sz="2400" b="0" i="0" u="none" strike="noStrike" baseline="0" dirty="0"/>
              <a:t> v </a:t>
            </a:r>
            <a:r>
              <a:rPr lang="sk-SK" sz="2400" b="0" i="0" u="none" strike="noStrike" baseline="0" dirty="0" err="1"/>
              <a:t>důležitých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reakcích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metabolismu</a:t>
            </a:r>
            <a:r>
              <a:rPr lang="sk-SK" sz="2400" b="0" i="0" u="none" strike="noStrike" baseline="0" dirty="0"/>
              <a:t> </a:t>
            </a:r>
            <a:r>
              <a:rPr lang="sk-SK" sz="2400" b="0" i="0" u="none" strike="noStrike" baseline="0" dirty="0" err="1"/>
              <a:t>sacharidů</a:t>
            </a:r>
            <a:endParaRPr lang="sk-SK" sz="24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sk-SK" sz="2400" b="0" i="0" u="none" strike="noStrike" baseline="0" dirty="0" err="1">
                <a:solidFill>
                  <a:srgbClr val="000000"/>
                </a:solidFill>
              </a:rPr>
              <a:t>normální</a:t>
            </a:r>
            <a:r>
              <a:rPr lang="sk-SK" sz="2400" b="0" i="0" u="none" strike="noStrike" baseline="0" dirty="0">
                <a:solidFill>
                  <a:srgbClr val="000000"/>
                </a:solidFill>
              </a:rPr>
              <a:t> činnosti nervové </a:t>
            </a:r>
            <a:r>
              <a:rPr lang="sk-SK" sz="2400" b="0" i="0" u="none" strike="noStrike" baseline="0" dirty="0" err="1">
                <a:solidFill>
                  <a:srgbClr val="000000"/>
                </a:solidFill>
              </a:rPr>
              <a:t>soustavy</a:t>
            </a:r>
            <a:endParaRPr lang="sk-SK" sz="24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sk-SK" sz="2400" b="0" i="0" u="none" strike="noStrike" baseline="0" dirty="0" err="1">
                <a:solidFill>
                  <a:srgbClr val="000000"/>
                </a:solidFill>
              </a:rPr>
              <a:t>normální</a:t>
            </a:r>
            <a:r>
              <a:rPr lang="sk-SK" sz="2400" b="0" i="0" u="none" strike="noStrike" baseline="0" dirty="0">
                <a:solidFill>
                  <a:srgbClr val="000000"/>
                </a:solidFill>
              </a:rPr>
              <a:t> psychické činnosti</a:t>
            </a:r>
          </a:p>
          <a:p>
            <a:pPr algn="l"/>
            <a:r>
              <a:rPr lang="sk-SK" sz="2400" b="0" i="0" u="none" strike="noStrike" baseline="0" dirty="0" err="1">
                <a:solidFill>
                  <a:srgbClr val="000000"/>
                </a:solidFill>
              </a:rPr>
              <a:t>normální</a:t>
            </a:r>
            <a:r>
              <a:rPr lang="sk-SK" sz="2400" b="0" i="0" u="none" strike="noStrike" baseline="0" dirty="0">
                <a:solidFill>
                  <a:srgbClr val="000000"/>
                </a:solidFill>
              </a:rPr>
              <a:t> činnosti srdce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939299245"/>
      </p:ext>
    </p:extLst>
  </p:cSld>
  <p:clrMapOvr>
    <a:masterClrMapping/>
  </p:clrMapOvr>
</p:sld>
</file>

<file path=ppt/theme/theme1.xml><?xml version="1.0" encoding="utf-8"?>
<a:theme xmlns:a="http://schemas.openxmlformats.org/drawingml/2006/main" name="Dymová stopa">
  <a:themeElements>
    <a:clrScheme name="Dymová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Dymová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ymová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1464</Words>
  <Application>Microsoft Office PowerPoint</Application>
  <PresentationFormat>Širokouhlá</PresentationFormat>
  <Paragraphs>416</Paragraphs>
  <Slides>57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57</vt:i4>
      </vt:variant>
    </vt:vector>
  </HeadingPairs>
  <TitlesOfParts>
    <vt:vector size="63" baseType="lpstr">
      <vt:lpstr>Arial</vt:lpstr>
      <vt:lpstr>Calibri</vt:lpstr>
      <vt:lpstr>Century Gothic</vt:lpstr>
      <vt:lpstr>Georgia</vt:lpstr>
      <vt:lpstr>Wingdings</vt:lpstr>
      <vt:lpstr>Dymová stopa</vt:lpstr>
      <vt:lpstr>Vitaminy  rozpustné ve vodě</vt:lpstr>
      <vt:lpstr>Vitaminy obecně</vt:lpstr>
      <vt:lpstr>Funkce vitaminů</vt:lpstr>
      <vt:lpstr>Pojmy a dělení</vt:lpstr>
      <vt:lpstr>pŘíČiny hypovitaminóz</vt:lpstr>
      <vt:lpstr>hydrofilní vitaminy</vt:lpstr>
      <vt:lpstr>Vitamin B1</vt:lpstr>
      <vt:lpstr>Charakteristika</vt:lpstr>
      <vt:lpstr>Zdravotní tvrzení</vt:lpstr>
      <vt:lpstr>BERI-BERI</vt:lpstr>
      <vt:lpstr>Wernicke-korsakoff syndrom</vt:lpstr>
      <vt:lpstr>POTRAVINOVé ZDROJE</vt:lpstr>
      <vt:lpstr>Vitamin B2</vt:lpstr>
      <vt:lpstr>Charakteristika</vt:lpstr>
      <vt:lpstr>Zdravotní tvrzení</vt:lpstr>
      <vt:lpstr>nedostatek</vt:lpstr>
      <vt:lpstr>POTRAVINOVé ZDROJE</vt:lpstr>
      <vt:lpstr>Vitamin B3</vt:lpstr>
      <vt:lpstr>Charakteristika</vt:lpstr>
      <vt:lpstr>Zdravotní tvrzení</vt:lpstr>
      <vt:lpstr>pelagra</vt:lpstr>
      <vt:lpstr>POTRAVINOVé ZDROJE</vt:lpstr>
      <vt:lpstr>Vitamin B5</vt:lpstr>
      <vt:lpstr>Charakteristika</vt:lpstr>
      <vt:lpstr>Zdravotní tvrzení</vt:lpstr>
      <vt:lpstr>NEDOSTATEK</vt:lpstr>
      <vt:lpstr>POTRAVINOVé ZDROJE</vt:lpstr>
      <vt:lpstr>Vitamin B6</vt:lpstr>
      <vt:lpstr>Charakteristika</vt:lpstr>
      <vt:lpstr>Zdravotní tvrzení</vt:lpstr>
      <vt:lpstr>nedostatek</vt:lpstr>
      <vt:lpstr>POTRAVINOVé ZDROJE</vt:lpstr>
      <vt:lpstr>Vitamin B7</vt:lpstr>
      <vt:lpstr>Charakteristika</vt:lpstr>
      <vt:lpstr>Zdravotní tvrzení</vt:lpstr>
      <vt:lpstr>nedostatek</vt:lpstr>
      <vt:lpstr>POTRAVINOVé ZDROJE</vt:lpstr>
      <vt:lpstr>VITAMIN B9</vt:lpstr>
      <vt:lpstr>Charakteristika</vt:lpstr>
      <vt:lpstr>těhotenství</vt:lpstr>
      <vt:lpstr>Zdravotní tvrzení</vt:lpstr>
      <vt:lpstr>nedostatek</vt:lpstr>
      <vt:lpstr>POTRAVINOVé ZDROJE</vt:lpstr>
      <vt:lpstr>Vitamin b12</vt:lpstr>
      <vt:lpstr>Charakteristika</vt:lpstr>
      <vt:lpstr>Zdravotní tvrzení</vt:lpstr>
      <vt:lpstr>nedostatek</vt:lpstr>
      <vt:lpstr>POTRAVINOVé ZDROJE</vt:lpstr>
      <vt:lpstr>Vitamin C</vt:lpstr>
      <vt:lpstr>Charakteristika</vt:lpstr>
      <vt:lpstr>Zdravotní tvrzení</vt:lpstr>
      <vt:lpstr>nedostatek</vt:lpstr>
      <vt:lpstr>Skorbut</vt:lpstr>
      <vt:lpstr>POTRAVINOVé ZDROJE</vt:lpstr>
      <vt:lpstr>Prezentácia programu PowerPoint</vt:lpstr>
      <vt:lpstr>Použitá literatura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Vitaminy  rozpustné ve vodě</dc:title>
  <dc:creator>Jana Kráľová</dc:creator>
  <cp:lastModifiedBy>Jana Kráľová</cp:lastModifiedBy>
  <cp:revision>22</cp:revision>
  <dcterms:created xsi:type="dcterms:W3CDTF">2020-10-28T13:55:39Z</dcterms:created>
  <dcterms:modified xsi:type="dcterms:W3CDTF">2020-11-02T13:41:04Z</dcterms:modified>
</cp:coreProperties>
</file>