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57" r:id="rId11"/>
    <p:sldId id="274" r:id="rId12"/>
    <p:sldId id="258" r:id="rId13"/>
    <p:sldId id="259" r:id="rId14"/>
    <p:sldId id="260" r:id="rId15"/>
    <p:sldId id="26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BC0A0-1E96-4037-BD68-F0095A9BCD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9606A4-99D0-43C2-8559-05877D1B4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DA0DDB-E4F9-43B9-A128-DE5104F12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EDD4358-8F85-406E-8883-186328A0C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73E627-A058-41EA-8769-7051B2320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77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0692B2-4570-48BB-AB24-7AD3BB24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807B30-02D8-4ED7-93D2-CFE9230C3B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D59C58-908C-4ADB-A2D2-1248802F1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40EDD7-F33C-4F97-9839-CF907EA68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1A69D3-818A-4A2A-8518-97D41DFD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70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1D62900-99E1-43DA-B457-0347C1E170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665AD1-ED95-46E5-8BB7-78C546DFD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29809A-6795-4D5D-8CD6-C2363214C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E03040-3A23-47D5-B130-F45404342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054836-BFF4-439B-90FC-D94CF1D5C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0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DFB2C2-E167-4AB6-B409-04B80B63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C825AA-C76A-430D-84DA-4872C44A2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873540-26D6-44CE-A9A1-A98C846E8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56CBA1-55F7-47B3-A19B-A4C0CF0C6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2DDCF8-DDE2-4E72-B6B7-087C092B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97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B0AC9F-57AA-4A64-8349-377E5AF1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E9A4C98-6283-4075-BB7A-9B18D3240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7A2821-DEF3-49EA-93E4-26A9CDDEC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1A5FCC8-CB10-4086-B5A7-7BF7B90B8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F49D51-0D79-4B91-AAD7-C068D45EB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9664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9AF57-20A9-4ED5-9F86-10E731E01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83EE52-0915-4AA1-A07E-E908CCC77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317116A-199A-4DA0-B0E0-DA7A91473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DAA5A5-BFFB-4902-8034-EAF35DDEE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381B42-0144-4714-BA1B-862B3B568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8D59F8-FC9B-4AB2-B416-B5FC7E29D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908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7AE363-B279-4603-90DC-32086D9BE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EA9B0E4-4EF0-4C8C-9D46-BA6DF84C8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C9D2A88-B4A2-4221-A92C-92A45EE0D0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2FF073FE-5780-4E16-A5D4-1CE0F6DF06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AB8499F5-D7EB-41D7-A45C-8996CB73E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5A2A297-595E-4EB5-988D-667E7907D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A3E588-E310-4E13-B35B-48EBBE3E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4170B2A-E8B7-42C6-954A-58E4223C7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3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E6C41F-B974-4201-A27A-9371263A6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B387A-423A-4346-8314-965F3F589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143CEAF-D66D-4F04-91AE-4CFB8BA9A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6146E58-D63A-43B2-B1E9-3E43864B5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500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22BDBA5-D220-4B16-80B9-24737B955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A7899A-2E00-40BD-8DFD-C22050E8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727B187-9C60-4FAC-AE30-723CB1D13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204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2D858-0E39-4563-B775-3F211ED01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43B91C-1BE3-4BB8-83CA-A7E96C349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4C86DA-186C-421D-BD98-9926867353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2EEF7AB-EE45-4AA5-A104-112EA29B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55C81B-B13A-4197-B111-3CE06C28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700E4A-1AD4-4EF0-B351-101A68F9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662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71D72-119D-41E0-9F3F-85844DFE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D4D7C68-A8C9-4F63-92D4-BC18891549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CCFFA22-AB68-47E5-A545-78264837A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1DB4E9-D09F-4E5E-97FC-FC8927553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0B89EF-35FE-43FE-93A9-6101F6F42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DD635E-8D04-4CD9-96AE-8C719D1F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67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C3BCB3A-88F6-4A5D-B738-1C7F4F639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0571141-2C3F-4469-B756-F0F73B237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377DB9-033C-41A3-9A1D-35359CF4A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527C3-C85B-4E96-B79A-6989AFEC0F12}" type="datetimeFigureOut">
              <a:rPr lang="cs-CZ" smtClean="0"/>
              <a:t>04.11.2020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FB8BA2-63D7-409B-A4AA-0B61239ED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30E0E7-E69C-43C2-A5B7-C250E2A0DC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C67E0-D70D-4EF1-AC0B-3CA04039E9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8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A703667-521C-43AF-BA8F-D9AFF69A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Skalární  a vektorové veličiny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425DD5-7E59-4F74-99AA-6446D5F02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Jednotkový vektor a skalární násobek vektoru  / </a:t>
            </a:r>
            <a:r>
              <a:rPr lang="cs-CZ" b="1" i="1" dirty="0"/>
              <a:t>a´</a:t>
            </a:r>
            <a:r>
              <a:rPr lang="cs-CZ" i="1" dirty="0"/>
              <a:t> </a:t>
            </a:r>
            <a:r>
              <a:rPr lang="cs-CZ" dirty="0"/>
              <a:t>/ = 1</a:t>
            </a:r>
          </a:p>
          <a:p>
            <a:pPr marL="0" indent="0">
              <a:buNone/>
            </a:pPr>
            <a:r>
              <a:rPr lang="cs-CZ" dirty="0"/>
              <a:t>Jednotkové vektory v kladném směru souřadných os x, y, z </a:t>
            </a:r>
          </a:p>
          <a:p>
            <a:pPr marL="0" indent="0">
              <a:buNone/>
            </a:pPr>
            <a:r>
              <a:rPr lang="cs-CZ" dirty="0"/>
              <a:t>značíme   </a:t>
            </a:r>
            <a:r>
              <a:rPr lang="cs-CZ" b="1" dirty="0"/>
              <a:t>i,  j,  k</a:t>
            </a:r>
          </a:p>
          <a:p>
            <a:pPr marL="0" indent="0">
              <a:buNone/>
            </a:pPr>
            <a:r>
              <a:rPr lang="cs-CZ" dirty="0"/>
              <a:t>Skalárním násobkem vektoru </a:t>
            </a:r>
            <a:r>
              <a:rPr lang="cs-CZ" b="1" dirty="0"/>
              <a:t>a </a:t>
            </a:r>
            <a:r>
              <a:rPr lang="cs-CZ" dirty="0"/>
              <a:t>libovolným reálním číslem </a:t>
            </a:r>
            <a:r>
              <a:rPr lang="cs-CZ" i="1" dirty="0"/>
              <a:t>s</a:t>
            </a:r>
            <a:r>
              <a:rPr lang="cs-CZ" dirty="0"/>
              <a:t>  =/ 0</a:t>
            </a:r>
          </a:p>
          <a:p>
            <a:pPr marL="0" indent="0">
              <a:buNone/>
            </a:pPr>
            <a:r>
              <a:rPr lang="cs-CZ" dirty="0"/>
              <a:t>nazýváme vektor   </a:t>
            </a:r>
            <a:r>
              <a:rPr lang="cs-CZ" b="1" dirty="0"/>
              <a:t>b</a:t>
            </a:r>
            <a:r>
              <a:rPr lang="cs-CZ" dirty="0"/>
              <a:t>  = </a:t>
            </a:r>
            <a:r>
              <a:rPr lang="cs-CZ" i="1" dirty="0"/>
              <a:t>s </a:t>
            </a:r>
            <a:r>
              <a:rPr lang="cs-CZ" b="1" dirty="0"/>
              <a:t>a</a:t>
            </a:r>
          </a:p>
          <a:p>
            <a:pPr marL="0" indent="0">
              <a:buNone/>
            </a:pPr>
            <a:r>
              <a:rPr lang="cs-CZ" dirty="0"/>
              <a:t>Absolutní hodnota vektoru   </a:t>
            </a:r>
            <a:r>
              <a:rPr lang="cs-CZ" b="1" dirty="0"/>
              <a:t>b</a:t>
            </a:r>
            <a:r>
              <a:rPr lang="cs-CZ" dirty="0"/>
              <a:t> se rovná součinu absolutních hodnot reálného čísla  </a:t>
            </a:r>
            <a:r>
              <a:rPr lang="cs-CZ" i="1" dirty="0"/>
              <a:t>s   </a:t>
            </a:r>
            <a:r>
              <a:rPr lang="cs-CZ" dirty="0"/>
              <a:t>a vektoru </a:t>
            </a:r>
            <a:r>
              <a:rPr lang="cs-CZ" b="1" dirty="0"/>
              <a:t>a,       </a:t>
            </a:r>
            <a:r>
              <a:rPr lang="cs-CZ" dirty="0"/>
              <a:t>/</a:t>
            </a:r>
            <a:r>
              <a:rPr lang="cs-CZ" b="1" dirty="0"/>
              <a:t> b</a:t>
            </a:r>
            <a:r>
              <a:rPr lang="cs-CZ" dirty="0"/>
              <a:t>/</a:t>
            </a:r>
            <a:r>
              <a:rPr lang="cs-CZ" b="1" dirty="0"/>
              <a:t> = </a:t>
            </a:r>
            <a:r>
              <a:rPr lang="cs-CZ" dirty="0"/>
              <a:t>/s/. /</a:t>
            </a:r>
            <a:r>
              <a:rPr lang="cs-CZ" b="1" dirty="0"/>
              <a:t>a</a:t>
            </a:r>
            <a:r>
              <a:rPr lang="cs-CZ" dirty="0"/>
              <a:t>/</a:t>
            </a:r>
            <a:r>
              <a:rPr lang="cs-CZ" i="1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314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73022-2E8A-45D2-8C1B-B4C7FD6E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z vektorového 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20560-CA39-40DE-A732-C90809977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Najděte velikost průmětu vektoru </a:t>
            </a:r>
            <a:r>
              <a:rPr lang="cs-CZ" b="1" dirty="0"/>
              <a:t>a</a:t>
            </a:r>
            <a:r>
              <a:rPr lang="cs-CZ" dirty="0"/>
              <a:t>( -2, -6, 2) do směru vektoru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b</a:t>
            </a:r>
            <a:r>
              <a:rPr lang="cs-CZ" dirty="0"/>
              <a:t>( -3, 7, -4).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6048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28C644-3FA6-4DCC-BCD5-B218042AE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20" dirty="0"/>
              <a:t>Úvod k příkladům – Dynamika hmotného bodu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FB37EF-486D-4DA8-87D7-01A62FD8F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 řešení příkladů z mechaniky pomocí Newtonových zákonů :</a:t>
            </a:r>
          </a:p>
          <a:p>
            <a:pPr marL="0" indent="0">
              <a:buNone/>
            </a:pPr>
            <a:r>
              <a:rPr lang="cs-CZ" dirty="0"/>
              <a:t>- rozhodneme, zda těleso můžeme považovat za hmotný bod</a:t>
            </a:r>
          </a:p>
          <a:p>
            <a:pPr>
              <a:buFontTx/>
              <a:buChar char="-"/>
            </a:pPr>
            <a:r>
              <a:rPr lang="cs-CZ" dirty="0"/>
              <a:t>zjistíme síly, kterými okolí tělesa působí na hmotný bod </a:t>
            </a:r>
          </a:p>
          <a:p>
            <a:pPr>
              <a:buFontTx/>
              <a:buChar char="-"/>
            </a:pPr>
            <a:r>
              <a:rPr lang="cs-CZ" dirty="0"/>
              <a:t>volíme vhodný vztažný systém /volba počátku a souřadných os/</a:t>
            </a:r>
          </a:p>
          <a:p>
            <a:pPr>
              <a:buFontTx/>
              <a:buChar char="-"/>
            </a:pPr>
            <a:r>
              <a:rPr lang="cs-CZ" dirty="0"/>
              <a:t>nakreslíme těleso a vyznačíme všechny vektory působících sil</a:t>
            </a:r>
          </a:p>
          <a:p>
            <a:pPr>
              <a:buFontTx/>
              <a:buChar char="-"/>
            </a:pPr>
            <a:r>
              <a:rPr lang="cs-CZ" dirty="0"/>
              <a:t>vyjádříme </a:t>
            </a:r>
            <a:r>
              <a:rPr lang="cs-CZ" dirty="0" err="1"/>
              <a:t>Newt</a:t>
            </a:r>
            <a:r>
              <a:rPr lang="cs-CZ" dirty="0"/>
              <a:t>. pohybovou rovnici vektorově -  Suma </a:t>
            </a:r>
            <a:r>
              <a:rPr lang="cs-CZ" b="1" dirty="0"/>
              <a:t>F</a:t>
            </a:r>
            <a:r>
              <a:rPr lang="cs-CZ" dirty="0"/>
              <a:t>=</a:t>
            </a:r>
            <a:r>
              <a:rPr lang="cs-CZ" dirty="0" err="1"/>
              <a:t>m</a:t>
            </a:r>
            <a:r>
              <a:rPr lang="cs-CZ" b="1" dirty="0" err="1"/>
              <a:t>a</a:t>
            </a:r>
            <a:endParaRPr lang="cs-CZ" b="1" dirty="0"/>
          </a:p>
          <a:p>
            <a:pPr>
              <a:buFontTx/>
              <a:buChar char="-"/>
            </a:pPr>
            <a:r>
              <a:rPr lang="cs-CZ" dirty="0"/>
              <a:t>Najdeme průměty sil do zvolených os. Dostaneme 3 skalární veličiny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dirty="0" err="1"/>
              <a:t>F</a:t>
            </a:r>
            <a:r>
              <a:rPr lang="cs-CZ" sz="1600" dirty="0" err="1"/>
              <a:t>x</a:t>
            </a:r>
            <a:r>
              <a:rPr lang="cs-CZ" dirty="0"/>
              <a:t>  = m </a:t>
            </a:r>
            <a:r>
              <a:rPr lang="cs-CZ" dirty="0" err="1"/>
              <a:t>a</a:t>
            </a:r>
            <a:r>
              <a:rPr lang="cs-CZ" sz="1800" dirty="0" err="1"/>
              <a:t>x</a:t>
            </a:r>
            <a:r>
              <a:rPr lang="cs-CZ" dirty="0"/>
              <a:t>         F</a:t>
            </a:r>
            <a:r>
              <a:rPr lang="cs-CZ" sz="1800" dirty="0"/>
              <a:t>y</a:t>
            </a:r>
            <a:r>
              <a:rPr lang="cs-CZ" dirty="0"/>
              <a:t>  = m </a:t>
            </a:r>
            <a:r>
              <a:rPr lang="cs-CZ" dirty="0" err="1"/>
              <a:t>a</a:t>
            </a:r>
            <a:r>
              <a:rPr lang="cs-CZ" sz="1800" dirty="0" err="1"/>
              <a:t>y</a:t>
            </a:r>
            <a:r>
              <a:rPr lang="cs-CZ" sz="1800" dirty="0"/>
              <a:t> </a:t>
            </a:r>
            <a:r>
              <a:rPr lang="cs-CZ" dirty="0"/>
              <a:t>     </a:t>
            </a:r>
            <a:r>
              <a:rPr lang="cs-CZ" dirty="0" err="1"/>
              <a:t>F</a:t>
            </a:r>
            <a:r>
              <a:rPr lang="cs-CZ" sz="1800" dirty="0" err="1"/>
              <a:t>z</a:t>
            </a:r>
            <a:r>
              <a:rPr lang="cs-CZ" dirty="0"/>
              <a:t>  = m </a:t>
            </a:r>
            <a:r>
              <a:rPr lang="cs-CZ" dirty="0" err="1"/>
              <a:t>a</a:t>
            </a:r>
            <a:r>
              <a:rPr lang="cs-CZ" sz="1800" dirty="0" err="1"/>
              <a:t>z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278381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73022-2E8A-45D2-8C1B-B4C7FD6E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                   OPAKOVÁNÍ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20560-CA39-40DE-A732-C90809977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Fyzikální veličiny a jejich jednotky</a:t>
            </a:r>
          </a:p>
          <a:p>
            <a:pPr marL="0" indent="0">
              <a:buNone/>
            </a:pPr>
            <a:r>
              <a:rPr lang="cs-CZ" sz="2400" dirty="0"/>
              <a:t>-vzdálenost, hmotnost, čas, elektrický proud, termodynamická teplota, </a:t>
            </a:r>
          </a:p>
          <a:p>
            <a:pPr marL="0" indent="0">
              <a:buNone/>
            </a:pPr>
            <a:r>
              <a:rPr lang="cs-CZ" sz="2400" dirty="0"/>
              <a:t>  látkové množství, svítivost</a:t>
            </a:r>
          </a:p>
          <a:p>
            <a:pPr>
              <a:buFontTx/>
              <a:buChar char="-"/>
            </a:pPr>
            <a:r>
              <a:rPr lang="cs-CZ" sz="2400" dirty="0"/>
              <a:t>Elektrický náboj, intenzita elektrického pole, indukčnost, impedance, elektrická </a:t>
            </a:r>
          </a:p>
          <a:p>
            <a:pPr marL="0" indent="0">
              <a:buNone/>
            </a:pPr>
            <a:r>
              <a:rPr lang="cs-CZ" sz="2400" dirty="0"/>
              <a:t>    kapacita, intenzita magnetického pole, magnetický indukční tok, magnetická </a:t>
            </a:r>
          </a:p>
          <a:p>
            <a:pPr marL="0" indent="0">
              <a:buNone/>
            </a:pPr>
            <a:r>
              <a:rPr lang="cs-CZ" sz="2400" dirty="0"/>
              <a:t>    indukce, frekvence, elektrická vodivost, osvětlení, optická mohutnost čočky,</a:t>
            </a:r>
          </a:p>
          <a:p>
            <a:pPr marL="0" indent="0">
              <a:buNone/>
            </a:pPr>
            <a:r>
              <a:rPr lang="cs-CZ" sz="2400" dirty="0"/>
              <a:t>    světelný tok, zářivý tok, aktivita, absorbovaná dávka</a:t>
            </a:r>
            <a:r>
              <a:rPr lang="cs-CZ" dirty="0"/>
              <a:t>          </a:t>
            </a:r>
          </a:p>
        </p:txBody>
      </p:sp>
    </p:spTree>
    <p:extLst>
      <p:ext uri="{BB962C8B-B14F-4D97-AF65-F5344CB8AC3E}">
        <p14:creationId xmlns:p14="http://schemas.microsoft.com/office/powerpoint/2010/main" val="2559998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B75E66-8C7A-44FE-A8C7-121F65DC6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Otázky z nabídnutou odpovědí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ABF6573-5E84-45FC-B37A-B628B398E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Najdi jednotku která má fyzikální rozměr kg.m-1.s-2                </a:t>
            </a:r>
          </a:p>
          <a:p>
            <a:pPr marL="0" indent="0">
              <a:buNone/>
            </a:pPr>
            <a:r>
              <a:rPr lang="cs-CZ" dirty="0"/>
              <a:t>       a/joule  b/newton     c/ pascal       d/ watt</a:t>
            </a:r>
          </a:p>
          <a:p>
            <a:pPr marL="0" indent="0">
              <a:buNone/>
            </a:pPr>
            <a:r>
              <a:rPr lang="cs-CZ" dirty="0"/>
              <a:t>2) Která z následujících fyzikálních jednotek je bezrozměrná?</a:t>
            </a:r>
          </a:p>
          <a:p>
            <a:pPr marL="0" indent="0">
              <a:buNone/>
            </a:pPr>
            <a:r>
              <a:rPr lang="cs-CZ" dirty="0"/>
              <a:t>     a/ decibel  b/ stupeň Celsia    c/ mol    d/ dioptrie</a:t>
            </a:r>
          </a:p>
          <a:p>
            <a:pPr marL="0" indent="0">
              <a:buNone/>
            </a:pPr>
            <a:r>
              <a:rPr lang="cs-CZ" dirty="0"/>
              <a:t>3/ Nalezněte jednotku (fyzikální rozměr)ramene valivého odporu   </a:t>
            </a:r>
          </a:p>
          <a:p>
            <a:pPr marL="0" indent="0">
              <a:buNone/>
            </a:pPr>
            <a:r>
              <a:rPr lang="cs-CZ" dirty="0"/>
              <a:t>    a/ m   b/ </a:t>
            </a:r>
            <a:r>
              <a:rPr lang="cs-CZ" dirty="0" err="1"/>
              <a:t>N.m</a:t>
            </a:r>
            <a:r>
              <a:rPr lang="cs-CZ" dirty="0"/>
              <a:t>  c/N.m-1  d/ N.s-1</a:t>
            </a:r>
          </a:p>
          <a:p>
            <a:pPr marL="0" indent="0">
              <a:buNone/>
            </a:pPr>
            <a:r>
              <a:rPr lang="cs-CZ" dirty="0"/>
              <a:t>4/ Nalezněte fyzikální rozměr momentu síly</a:t>
            </a:r>
          </a:p>
          <a:p>
            <a:pPr marL="0" indent="0">
              <a:buNone/>
            </a:pPr>
            <a:r>
              <a:rPr lang="cs-CZ" dirty="0"/>
              <a:t>     a/ </a:t>
            </a:r>
            <a:r>
              <a:rPr lang="cs-CZ" dirty="0" err="1"/>
              <a:t>kg.m.s</a:t>
            </a:r>
            <a:r>
              <a:rPr lang="cs-CZ" dirty="0"/>
              <a:t>   b/kg.m2.s-1   c/ kg.m.s-2   d/N. m-1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5426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F59484-21AB-455E-AD93-B58D31A74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z nabídnutou </a:t>
            </a:r>
            <a:r>
              <a:rPr lang="cs-CZ" sz="4000" dirty="0"/>
              <a:t>odpovědí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5213AB-D006-42BA-A746-F373E4ED4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5) Nalezněte fyzikální rozměr (jednotku)momentu setrvačnosti</a:t>
            </a:r>
          </a:p>
          <a:p>
            <a:pPr marL="0" indent="0">
              <a:buNone/>
            </a:pPr>
            <a:r>
              <a:rPr lang="cs-CZ" dirty="0"/>
              <a:t>    a/ </a:t>
            </a:r>
            <a:r>
              <a:rPr lang="cs-CZ" dirty="0" err="1"/>
              <a:t>N.m.s</a:t>
            </a:r>
            <a:r>
              <a:rPr lang="cs-CZ" dirty="0"/>
              <a:t>    b/ </a:t>
            </a:r>
            <a:r>
              <a:rPr lang="cs-CZ" dirty="0" err="1"/>
              <a:t>N.m</a:t>
            </a:r>
            <a:r>
              <a:rPr lang="cs-CZ" dirty="0"/>
              <a:t>             c/ </a:t>
            </a:r>
            <a:r>
              <a:rPr lang="cs-CZ" dirty="0" err="1"/>
              <a:t>J.m</a:t>
            </a:r>
            <a:r>
              <a:rPr lang="cs-CZ" dirty="0"/>
              <a:t>      d/ kg.m-2</a:t>
            </a:r>
          </a:p>
          <a:p>
            <a:pPr marL="0" indent="0">
              <a:buNone/>
            </a:pPr>
            <a:r>
              <a:rPr lang="cs-CZ" dirty="0"/>
              <a:t>6/ Nalezněte fyzikální rozměr (jednotku) součinitele smykového tření</a:t>
            </a:r>
          </a:p>
          <a:p>
            <a:pPr marL="0" indent="0">
              <a:buNone/>
            </a:pPr>
            <a:r>
              <a:rPr lang="cs-CZ" dirty="0"/>
              <a:t>     a/ </a:t>
            </a:r>
            <a:r>
              <a:rPr lang="cs-CZ" dirty="0" err="1"/>
              <a:t>kg.m</a:t>
            </a:r>
            <a:r>
              <a:rPr lang="cs-CZ" dirty="0"/>
              <a:t>      b/ kg.m2.s-1     c/kg.m.s-2      d/N.m-1</a:t>
            </a:r>
          </a:p>
          <a:p>
            <a:pPr marL="0" indent="0">
              <a:buNone/>
            </a:pPr>
            <a:r>
              <a:rPr lang="cs-CZ" dirty="0"/>
              <a:t>7) Když vynásobíme 1 </a:t>
            </a:r>
            <a:r>
              <a:rPr lang="cs-CZ" dirty="0" err="1"/>
              <a:t>nJ</a:t>
            </a:r>
            <a:r>
              <a:rPr lang="cs-CZ" dirty="0"/>
              <a:t> číslem 10</a:t>
            </a:r>
            <a:r>
              <a:rPr lang="cs-CZ" sz="2400" dirty="0"/>
              <a:t>18</a:t>
            </a:r>
            <a:r>
              <a:rPr lang="cs-CZ" dirty="0"/>
              <a:t> , získáme</a:t>
            </a:r>
          </a:p>
          <a:p>
            <a:pPr marL="0" indent="0">
              <a:buNone/>
            </a:pPr>
            <a:r>
              <a:rPr lang="cs-CZ" dirty="0"/>
              <a:t>     a/ MJ          b/ 1 TJ             c/ 1 GJ            d/ PJ </a:t>
            </a:r>
          </a:p>
          <a:p>
            <a:pPr marL="0" indent="0">
              <a:buNone/>
            </a:pPr>
            <a:r>
              <a:rPr lang="cs-CZ" dirty="0"/>
              <a:t>8/ Nesprávný přepočet</a:t>
            </a:r>
          </a:p>
          <a:p>
            <a:pPr marL="0" indent="0">
              <a:buNone/>
            </a:pPr>
            <a:r>
              <a:rPr lang="cs-CZ" dirty="0"/>
              <a:t>    a/ 1 t = 1Mg   b/ 100A = 10</a:t>
            </a:r>
            <a:r>
              <a:rPr lang="cs-CZ" sz="1600" dirty="0"/>
              <a:t> 11 </a:t>
            </a:r>
            <a:r>
              <a:rPr lang="cs-CZ" dirty="0" err="1"/>
              <a:t>nA</a:t>
            </a:r>
            <a:r>
              <a:rPr lang="cs-CZ" dirty="0"/>
              <a:t>  </a:t>
            </a:r>
            <a:r>
              <a:rPr lang="cs-CZ" sz="1600" dirty="0"/>
              <a:t>  </a:t>
            </a:r>
            <a:r>
              <a:rPr lang="cs-CZ" dirty="0"/>
              <a:t>c/  1h = 3,6 10 </a:t>
            </a:r>
            <a:r>
              <a:rPr lang="cs-CZ" sz="1600" dirty="0"/>
              <a:t>15</a:t>
            </a:r>
            <a:r>
              <a:rPr lang="cs-CZ" dirty="0"/>
              <a:t> </a:t>
            </a:r>
            <a:r>
              <a:rPr lang="cs-CZ" dirty="0" err="1"/>
              <a:t>ps</a:t>
            </a:r>
            <a:r>
              <a:rPr lang="cs-CZ" dirty="0"/>
              <a:t> d/ 1kJ=3,6Wh</a:t>
            </a:r>
          </a:p>
        </p:txBody>
      </p:sp>
    </p:spTree>
    <p:extLst>
      <p:ext uri="{BB962C8B-B14F-4D97-AF65-F5344CB8AC3E}">
        <p14:creationId xmlns:p14="http://schemas.microsoft.com/office/powerpoint/2010/main" val="33308778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73022-2E8A-45D2-8C1B-B4C7FD6E5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 Otázky z nabídnutou odpovědí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220560-CA39-40DE-A732-C90809977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 startAt="9"/>
            </a:pPr>
            <a:r>
              <a:rPr lang="cs-CZ" dirty="0"/>
              <a:t>Která z uvedených veličin je skalárem?</a:t>
            </a:r>
          </a:p>
          <a:p>
            <a:pPr marL="0" indent="0">
              <a:buNone/>
            </a:pPr>
            <a:r>
              <a:rPr lang="cs-CZ" dirty="0"/>
              <a:t>       a) tíha  b/ okamžitá rychlost c/ odstředivá síla d/ hydrostatický tlak</a:t>
            </a:r>
          </a:p>
          <a:p>
            <a:pPr marL="514350" indent="-514350">
              <a:buAutoNum type="arabicParenR" startAt="10"/>
            </a:pPr>
            <a:r>
              <a:rPr lang="cs-CZ" dirty="0"/>
              <a:t>Součinem jedné z následujících dvojic veličin je veličina vektorová:</a:t>
            </a:r>
          </a:p>
          <a:p>
            <a:pPr marL="0" indent="0">
              <a:buNone/>
            </a:pPr>
            <a:r>
              <a:rPr lang="cs-CZ" dirty="0"/>
              <a:t>       a/ síla  x dráha, po které síla působí</a:t>
            </a:r>
          </a:p>
          <a:p>
            <a:pPr marL="0" indent="0">
              <a:buNone/>
            </a:pPr>
            <a:r>
              <a:rPr lang="cs-CZ" dirty="0"/>
              <a:t>       b/ tlak  x obsah plochy, na kterou tlak působí        </a:t>
            </a:r>
          </a:p>
          <a:p>
            <a:pPr marL="0" indent="0">
              <a:buNone/>
            </a:pPr>
            <a:r>
              <a:rPr lang="cs-CZ" dirty="0"/>
              <a:t>       c/ elektrické napětí  x kapacita kondenzátoru</a:t>
            </a:r>
          </a:p>
          <a:p>
            <a:pPr marL="0" indent="0">
              <a:buNone/>
            </a:pPr>
            <a:r>
              <a:rPr lang="cs-CZ" dirty="0"/>
              <a:t>        d/ velikost síly působící na těleso  x velikost okamžité rychlosti</a:t>
            </a:r>
          </a:p>
          <a:p>
            <a:pPr marL="0" indent="0">
              <a:buNone/>
            </a:pPr>
            <a:r>
              <a:rPr lang="cs-CZ" dirty="0"/>
              <a:t>             tělesa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680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25BF9F-E36B-4755-A6BE-752E10E93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Skalární a vektorové veličiny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850DB9-97F9-4591-AC5F-D24F15089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Součet a rozdíl vektorů    </a:t>
            </a:r>
            <a:r>
              <a:rPr lang="cs-CZ" b="1" dirty="0"/>
              <a:t>c  =  a  +  b</a:t>
            </a:r>
          </a:p>
          <a:p>
            <a:pPr marL="0" indent="0">
              <a:buNone/>
            </a:pPr>
            <a:r>
              <a:rPr lang="cs-CZ" dirty="0"/>
              <a:t>Platí zákon komutativní (výsledek nezávisí na pořadí sčítanců) tj.</a:t>
            </a:r>
          </a:p>
          <a:p>
            <a:pPr marL="0" indent="0">
              <a:buNone/>
            </a:pPr>
            <a:r>
              <a:rPr lang="cs-CZ" b="1" dirty="0"/>
              <a:t> a  +  b  =  b  +  a</a:t>
            </a:r>
          </a:p>
          <a:p>
            <a:pPr marL="0" indent="0">
              <a:buNone/>
            </a:pPr>
            <a:r>
              <a:rPr lang="cs-CZ" dirty="0"/>
              <a:t>Velikost vektoru c  vypočítáme podle kosinové věty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c  = odmocnina z  a2 + b2 + 2ab cos fí</a:t>
            </a:r>
          </a:p>
          <a:p>
            <a:pPr marL="0" indent="0">
              <a:buNone/>
            </a:pPr>
            <a:r>
              <a:rPr lang="cs-CZ" dirty="0"/>
              <a:t>Pro rozdíl vektorů  a, b, platí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d = a  -  b  = a  + (- b)</a:t>
            </a:r>
          </a:p>
        </p:txBody>
      </p:sp>
    </p:spTree>
    <p:extLst>
      <p:ext uri="{BB962C8B-B14F-4D97-AF65-F5344CB8AC3E}">
        <p14:creationId xmlns:p14="http://schemas.microsoft.com/office/powerpoint/2010/main" val="379960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732477-1491-4F13-B303-30FD72D81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Analytické vyjádření vektorů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A0E0F7-1BDA-41B3-96A5-5838F4F614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Vektor </a:t>
            </a:r>
            <a:r>
              <a:rPr lang="cs-CZ" b="1" dirty="0"/>
              <a:t>a</a:t>
            </a:r>
            <a:r>
              <a:rPr lang="cs-CZ" dirty="0"/>
              <a:t> ležící v rovině  x,  y.</a:t>
            </a:r>
          </a:p>
          <a:p>
            <a:pPr marL="0" indent="0">
              <a:buNone/>
            </a:pPr>
            <a:r>
              <a:rPr lang="cs-CZ" dirty="0"/>
              <a:t>Jednotkové vektory v kladném směru těchto os jsou  </a:t>
            </a:r>
            <a:r>
              <a:rPr lang="cs-CZ" b="1" dirty="0"/>
              <a:t>i,  j.</a:t>
            </a:r>
          </a:p>
          <a:p>
            <a:pPr marL="0" indent="0">
              <a:buNone/>
            </a:pPr>
            <a:r>
              <a:rPr lang="cs-CZ" dirty="0"/>
              <a:t>Pro rozklad platí    </a:t>
            </a:r>
            <a:r>
              <a:rPr lang="cs-CZ" b="1" dirty="0"/>
              <a:t>a</a:t>
            </a:r>
            <a:r>
              <a:rPr lang="cs-CZ" dirty="0"/>
              <a:t>  = </a:t>
            </a:r>
            <a:r>
              <a:rPr lang="cs-CZ" dirty="0" err="1"/>
              <a:t>a</a:t>
            </a:r>
            <a:r>
              <a:rPr lang="cs-CZ" sz="1000" dirty="0" err="1"/>
              <a:t>x</a:t>
            </a:r>
            <a:r>
              <a:rPr lang="cs-CZ" b="1" dirty="0" err="1"/>
              <a:t>i</a:t>
            </a:r>
            <a:r>
              <a:rPr lang="cs-CZ" b="1" dirty="0"/>
              <a:t> </a:t>
            </a:r>
            <a:r>
              <a:rPr lang="cs-CZ" dirty="0"/>
              <a:t> + </a:t>
            </a:r>
            <a:r>
              <a:rPr lang="cs-CZ" dirty="0" err="1"/>
              <a:t>a</a:t>
            </a:r>
            <a:r>
              <a:rPr lang="cs-CZ" sz="1000" dirty="0" err="1"/>
              <a:t>y</a:t>
            </a:r>
            <a:r>
              <a:rPr lang="cs-CZ" dirty="0"/>
              <a:t> </a:t>
            </a:r>
            <a:r>
              <a:rPr lang="cs-CZ" b="1" dirty="0"/>
              <a:t>j     </a:t>
            </a:r>
            <a:r>
              <a:rPr lang="cs-CZ" dirty="0"/>
              <a:t>nebo   </a:t>
            </a:r>
            <a:r>
              <a:rPr lang="cs-CZ" b="1" dirty="0"/>
              <a:t>a</a:t>
            </a:r>
            <a:r>
              <a:rPr lang="cs-CZ" dirty="0"/>
              <a:t> = </a:t>
            </a:r>
            <a:r>
              <a:rPr lang="cs-CZ" b="1" dirty="0" err="1"/>
              <a:t>a</a:t>
            </a:r>
            <a:r>
              <a:rPr lang="cs-CZ" sz="1000" b="1" dirty="0" err="1"/>
              <a:t>x</a:t>
            </a:r>
            <a:r>
              <a:rPr lang="cs-CZ" sz="1000" b="1" dirty="0"/>
              <a:t> </a:t>
            </a:r>
            <a:r>
              <a:rPr lang="cs-CZ" sz="1000" dirty="0"/>
              <a:t> </a:t>
            </a:r>
            <a:r>
              <a:rPr lang="cs-CZ" dirty="0"/>
              <a:t>+ </a:t>
            </a:r>
            <a:r>
              <a:rPr lang="cs-CZ" b="1" dirty="0" err="1"/>
              <a:t>a</a:t>
            </a:r>
            <a:r>
              <a:rPr lang="cs-CZ" sz="800" b="1" dirty="0" err="1"/>
              <a:t>y</a:t>
            </a:r>
            <a:r>
              <a:rPr lang="cs-CZ" sz="800" b="1" dirty="0"/>
              <a:t>   </a:t>
            </a:r>
            <a:r>
              <a:rPr lang="cs-CZ" sz="800" dirty="0"/>
              <a:t>  </a:t>
            </a:r>
          </a:p>
          <a:p>
            <a:pPr marL="0" indent="0">
              <a:buNone/>
            </a:pPr>
            <a:r>
              <a:rPr lang="cs-CZ" dirty="0"/>
              <a:t>Složky vektoru </a:t>
            </a:r>
            <a:r>
              <a:rPr lang="cs-CZ" b="1" dirty="0" err="1"/>
              <a:t>a</a:t>
            </a:r>
            <a:r>
              <a:rPr lang="cs-CZ" sz="1050" b="1" dirty="0" err="1"/>
              <a:t>x</a:t>
            </a:r>
            <a:r>
              <a:rPr lang="cs-CZ" b="1" dirty="0"/>
              <a:t> </a:t>
            </a:r>
            <a:r>
              <a:rPr lang="cs-CZ" dirty="0"/>
              <a:t> = </a:t>
            </a:r>
            <a:r>
              <a:rPr lang="cs-CZ" dirty="0" err="1"/>
              <a:t>a</a:t>
            </a:r>
            <a:r>
              <a:rPr lang="cs-CZ" sz="1050" dirty="0" err="1"/>
              <a:t>x</a:t>
            </a:r>
            <a:r>
              <a:rPr lang="cs-CZ" dirty="0" err="1"/>
              <a:t>i</a:t>
            </a:r>
            <a:r>
              <a:rPr lang="cs-CZ" dirty="0"/>
              <a:t>   ,        </a:t>
            </a:r>
            <a:r>
              <a:rPr lang="cs-CZ" b="1" dirty="0" err="1"/>
              <a:t>a</a:t>
            </a:r>
            <a:r>
              <a:rPr lang="cs-CZ" sz="1050" b="1" dirty="0" err="1"/>
              <a:t>y</a:t>
            </a:r>
            <a:r>
              <a:rPr lang="cs-CZ" dirty="0"/>
              <a:t>  = </a:t>
            </a:r>
            <a:r>
              <a:rPr lang="cs-CZ" dirty="0" err="1"/>
              <a:t>a</a:t>
            </a:r>
            <a:r>
              <a:rPr lang="cs-CZ" sz="1050" dirty="0" err="1"/>
              <a:t>y</a:t>
            </a:r>
            <a:r>
              <a:rPr lang="cs-CZ" dirty="0" err="1"/>
              <a:t>j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 souřadnice platí    </a:t>
            </a:r>
            <a:r>
              <a:rPr lang="cs-CZ" dirty="0" err="1"/>
              <a:t>a</a:t>
            </a:r>
            <a:r>
              <a:rPr lang="cs-CZ" sz="1050" dirty="0" err="1"/>
              <a:t>x</a:t>
            </a:r>
            <a:r>
              <a:rPr lang="cs-CZ" sz="1050" dirty="0"/>
              <a:t> </a:t>
            </a:r>
            <a:r>
              <a:rPr lang="cs-CZ" dirty="0"/>
              <a:t> = a cos alfa     </a:t>
            </a:r>
            <a:r>
              <a:rPr lang="cs-CZ" dirty="0" err="1"/>
              <a:t>a</a:t>
            </a:r>
            <a:r>
              <a:rPr lang="cs-CZ" sz="1050" dirty="0" err="1"/>
              <a:t>y</a:t>
            </a:r>
            <a:r>
              <a:rPr lang="cs-CZ" dirty="0"/>
              <a:t>  = a cos beta</a:t>
            </a:r>
          </a:p>
          <a:p>
            <a:pPr marL="0" indent="0">
              <a:buNone/>
            </a:pPr>
            <a:r>
              <a:rPr lang="cs-CZ" dirty="0"/>
              <a:t>Velikost vektoru    a =  odmocnina   a</a:t>
            </a:r>
            <a:r>
              <a:rPr lang="cs-CZ" sz="1400" dirty="0"/>
              <a:t>x</a:t>
            </a:r>
            <a:r>
              <a:rPr lang="cs-CZ" dirty="0"/>
              <a:t>2  + a</a:t>
            </a:r>
            <a:r>
              <a:rPr lang="cs-CZ" sz="1400" dirty="0"/>
              <a:t>y</a:t>
            </a:r>
            <a:r>
              <a:rPr lang="cs-CZ" dirty="0"/>
              <a:t>2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Jednotkové vektory v trojrozměrném prostoru   </a:t>
            </a:r>
            <a:r>
              <a:rPr lang="cs-CZ" b="1" dirty="0"/>
              <a:t>i, j, k.</a:t>
            </a:r>
          </a:p>
        </p:txBody>
      </p:sp>
    </p:spTree>
    <p:extLst>
      <p:ext uri="{BB962C8B-B14F-4D97-AF65-F5344CB8AC3E}">
        <p14:creationId xmlns:p14="http://schemas.microsoft.com/office/powerpoint/2010/main" val="2324860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E7514-48AC-4AE1-BA95-63940860C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Analytické vyjádření vektorů</a:t>
            </a:r>
            <a:br>
              <a:rPr lang="cs-CZ" sz="3200" dirty="0"/>
            </a:br>
            <a:r>
              <a:rPr lang="cs-CZ" sz="3200" dirty="0"/>
              <a:t>Násobení vektorů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991B20-9475-4887-9403-039C56CF7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/>
              <a:t>a</a:t>
            </a:r>
            <a:r>
              <a:rPr lang="cs-CZ" dirty="0"/>
              <a:t> = 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b="1" dirty="0" err="1"/>
              <a:t>i</a:t>
            </a:r>
            <a:r>
              <a:rPr lang="cs-CZ" dirty="0"/>
              <a:t> + </a:t>
            </a:r>
            <a:r>
              <a:rPr lang="cs-CZ" dirty="0" err="1"/>
              <a:t>a</a:t>
            </a:r>
            <a:r>
              <a:rPr lang="cs-CZ" sz="1400" dirty="0" err="1"/>
              <a:t>y</a:t>
            </a:r>
            <a:r>
              <a:rPr lang="cs-CZ" b="1" dirty="0" err="1"/>
              <a:t>j</a:t>
            </a:r>
            <a:r>
              <a:rPr lang="cs-CZ" dirty="0"/>
              <a:t> +</a:t>
            </a:r>
            <a:r>
              <a:rPr lang="cs-CZ" dirty="0" err="1"/>
              <a:t>a</a:t>
            </a:r>
            <a:r>
              <a:rPr lang="cs-CZ" sz="1400" dirty="0" err="1"/>
              <a:t>z</a:t>
            </a:r>
            <a:r>
              <a:rPr lang="cs-CZ" b="1" dirty="0" err="1"/>
              <a:t>k</a:t>
            </a:r>
            <a:r>
              <a:rPr lang="cs-CZ" dirty="0"/>
              <a:t>         </a:t>
            </a:r>
            <a:r>
              <a:rPr lang="cs-CZ" b="1" dirty="0"/>
              <a:t>b</a:t>
            </a:r>
            <a:r>
              <a:rPr lang="cs-CZ" dirty="0"/>
              <a:t> = </a:t>
            </a:r>
            <a:r>
              <a:rPr lang="cs-CZ" dirty="0" err="1"/>
              <a:t>b</a:t>
            </a:r>
            <a:r>
              <a:rPr lang="cs-CZ" sz="1400" dirty="0" err="1"/>
              <a:t>x</a:t>
            </a:r>
            <a:r>
              <a:rPr lang="cs-CZ" b="1" dirty="0" err="1"/>
              <a:t>i</a:t>
            </a:r>
            <a:r>
              <a:rPr lang="cs-CZ" dirty="0"/>
              <a:t> +</a:t>
            </a:r>
            <a:r>
              <a:rPr lang="cs-CZ" dirty="0" err="1"/>
              <a:t>b</a:t>
            </a:r>
            <a:r>
              <a:rPr lang="cs-CZ" sz="1400" dirty="0" err="1"/>
              <a:t>y</a:t>
            </a:r>
            <a:r>
              <a:rPr lang="cs-CZ" b="1" dirty="0" err="1"/>
              <a:t>j</a:t>
            </a:r>
            <a:r>
              <a:rPr lang="cs-CZ" dirty="0"/>
              <a:t> +</a:t>
            </a:r>
            <a:r>
              <a:rPr lang="cs-CZ" dirty="0" err="1"/>
              <a:t>b</a:t>
            </a:r>
            <a:r>
              <a:rPr lang="cs-CZ" sz="1400" dirty="0" err="1"/>
              <a:t>z</a:t>
            </a:r>
            <a:r>
              <a:rPr lang="cs-CZ" b="1" dirty="0" err="1"/>
              <a:t>k</a:t>
            </a:r>
            <a:endParaRPr lang="cs-CZ" b="1" dirty="0"/>
          </a:p>
          <a:p>
            <a:pPr marL="0" indent="0">
              <a:buNone/>
            </a:pPr>
            <a:r>
              <a:rPr lang="cs-CZ" b="1" dirty="0"/>
              <a:t>a</a:t>
            </a:r>
            <a:r>
              <a:rPr lang="cs-CZ" dirty="0"/>
              <a:t> + </a:t>
            </a:r>
            <a:r>
              <a:rPr lang="cs-CZ" b="1" dirty="0"/>
              <a:t>b</a:t>
            </a:r>
            <a:r>
              <a:rPr lang="cs-CZ" dirty="0"/>
              <a:t> = (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dirty="0" err="1"/>
              <a:t>+b</a:t>
            </a:r>
            <a:r>
              <a:rPr lang="cs-CZ" sz="1400" dirty="0" err="1"/>
              <a:t>x</a:t>
            </a:r>
            <a:r>
              <a:rPr lang="cs-CZ" dirty="0"/>
              <a:t>)</a:t>
            </a:r>
            <a:r>
              <a:rPr lang="cs-CZ" b="1" dirty="0"/>
              <a:t>i</a:t>
            </a:r>
            <a:r>
              <a:rPr lang="cs-CZ" dirty="0"/>
              <a:t> + (</a:t>
            </a:r>
            <a:r>
              <a:rPr lang="cs-CZ" dirty="0" err="1"/>
              <a:t>a</a:t>
            </a:r>
            <a:r>
              <a:rPr lang="cs-CZ" sz="1400" dirty="0" err="1"/>
              <a:t>y</a:t>
            </a:r>
            <a:r>
              <a:rPr lang="cs-CZ" sz="1400" dirty="0"/>
              <a:t> </a:t>
            </a:r>
            <a:r>
              <a:rPr lang="cs-CZ" dirty="0"/>
              <a:t>+b</a:t>
            </a:r>
            <a:r>
              <a:rPr lang="cs-CZ" sz="1400" dirty="0"/>
              <a:t>y</a:t>
            </a:r>
            <a:r>
              <a:rPr lang="cs-CZ" dirty="0"/>
              <a:t>)</a:t>
            </a:r>
            <a:r>
              <a:rPr lang="cs-CZ" b="1" dirty="0"/>
              <a:t>j</a:t>
            </a:r>
            <a:r>
              <a:rPr lang="cs-CZ" dirty="0"/>
              <a:t> +(</a:t>
            </a:r>
            <a:r>
              <a:rPr lang="cs-CZ" dirty="0" err="1"/>
              <a:t>a</a:t>
            </a:r>
            <a:r>
              <a:rPr lang="cs-CZ" sz="1400" dirty="0" err="1"/>
              <a:t>z</a:t>
            </a:r>
            <a:r>
              <a:rPr lang="cs-CZ" sz="1400" dirty="0"/>
              <a:t> </a:t>
            </a:r>
            <a:r>
              <a:rPr lang="cs-CZ" dirty="0"/>
              <a:t>+ b</a:t>
            </a:r>
            <a:r>
              <a:rPr lang="cs-CZ" sz="1400" dirty="0"/>
              <a:t>z</a:t>
            </a:r>
            <a:r>
              <a:rPr lang="cs-CZ" dirty="0"/>
              <a:t>)</a:t>
            </a:r>
            <a:r>
              <a:rPr lang="cs-CZ" b="1" dirty="0"/>
              <a:t>k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a</a:t>
            </a:r>
            <a:r>
              <a:rPr lang="cs-CZ" dirty="0"/>
              <a:t> - </a:t>
            </a:r>
            <a:r>
              <a:rPr lang="cs-CZ" b="1" dirty="0"/>
              <a:t>b</a:t>
            </a:r>
            <a:r>
              <a:rPr lang="cs-CZ" dirty="0"/>
              <a:t> = (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sz="1400" dirty="0"/>
              <a:t>  </a:t>
            </a:r>
            <a:r>
              <a:rPr lang="cs-CZ" sz="1400" b="1" dirty="0"/>
              <a:t>- </a:t>
            </a:r>
            <a:r>
              <a:rPr lang="cs-CZ" sz="1400" dirty="0"/>
              <a:t>  </a:t>
            </a:r>
            <a:r>
              <a:rPr lang="cs-CZ" dirty="0" err="1"/>
              <a:t>b</a:t>
            </a:r>
            <a:r>
              <a:rPr lang="cs-CZ" sz="1400" dirty="0" err="1"/>
              <a:t>x</a:t>
            </a:r>
            <a:r>
              <a:rPr lang="cs-CZ" dirty="0"/>
              <a:t>)</a:t>
            </a:r>
            <a:r>
              <a:rPr lang="cs-CZ" b="1" dirty="0"/>
              <a:t>i</a:t>
            </a:r>
            <a:r>
              <a:rPr lang="cs-CZ" dirty="0"/>
              <a:t> + (</a:t>
            </a:r>
            <a:r>
              <a:rPr lang="cs-CZ" dirty="0" err="1"/>
              <a:t>a</a:t>
            </a:r>
            <a:r>
              <a:rPr lang="cs-CZ" sz="1400" dirty="0" err="1"/>
              <a:t>y</a:t>
            </a:r>
            <a:r>
              <a:rPr lang="cs-CZ" sz="1400" dirty="0"/>
              <a:t>  </a:t>
            </a:r>
            <a:r>
              <a:rPr lang="cs-CZ" sz="1400" b="1" dirty="0"/>
              <a:t>-</a:t>
            </a:r>
            <a:r>
              <a:rPr lang="cs-CZ" sz="1400" dirty="0"/>
              <a:t> </a:t>
            </a:r>
            <a:r>
              <a:rPr lang="cs-CZ" dirty="0"/>
              <a:t> b</a:t>
            </a:r>
            <a:r>
              <a:rPr lang="cs-CZ" sz="1400" dirty="0"/>
              <a:t>y</a:t>
            </a:r>
            <a:r>
              <a:rPr lang="cs-CZ" dirty="0"/>
              <a:t>)</a:t>
            </a:r>
            <a:r>
              <a:rPr lang="cs-CZ" b="1" dirty="0"/>
              <a:t>j</a:t>
            </a:r>
            <a:r>
              <a:rPr lang="cs-CZ" dirty="0"/>
              <a:t> +(</a:t>
            </a:r>
            <a:r>
              <a:rPr lang="cs-CZ" dirty="0" err="1"/>
              <a:t>a</a:t>
            </a:r>
            <a:r>
              <a:rPr lang="cs-CZ" sz="1400" dirty="0" err="1"/>
              <a:t>z</a:t>
            </a:r>
            <a:r>
              <a:rPr lang="cs-CZ" sz="1400" dirty="0"/>
              <a:t>  </a:t>
            </a:r>
            <a:r>
              <a:rPr lang="cs-CZ" sz="1400" b="1" dirty="0"/>
              <a:t>-</a:t>
            </a:r>
            <a:r>
              <a:rPr lang="cs-CZ" dirty="0"/>
              <a:t>  b</a:t>
            </a:r>
            <a:r>
              <a:rPr lang="cs-CZ" sz="1400" dirty="0"/>
              <a:t>z</a:t>
            </a:r>
            <a:r>
              <a:rPr lang="cs-CZ" dirty="0"/>
              <a:t>)</a:t>
            </a:r>
            <a:r>
              <a:rPr lang="cs-CZ" b="1" dirty="0"/>
              <a:t>k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Polohový vektor      </a:t>
            </a:r>
            <a:r>
              <a:rPr lang="cs-CZ" b="1" dirty="0"/>
              <a:t>r</a:t>
            </a:r>
            <a:r>
              <a:rPr lang="cs-CZ" dirty="0"/>
              <a:t> = </a:t>
            </a:r>
            <a:r>
              <a:rPr lang="cs-CZ" dirty="0" err="1"/>
              <a:t>x</a:t>
            </a:r>
            <a:r>
              <a:rPr lang="cs-CZ" b="1" dirty="0" err="1"/>
              <a:t>i</a:t>
            </a:r>
            <a:r>
              <a:rPr lang="cs-CZ" b="1" dirty="0"/>
              <a:t> </a:t>
            </a:r>
            <a:r>
              <a:rPr lang="cs-CZ" dirty="0"/>
              <a:t> +</a:t>
            </a:r>
            <a:r>
              <a:rPr lang="cs-CZ" dirty="0" err="1"/>
              <a:t>y</a:t>
            </a:r>
            <a:r>
              <a:rPr lang="cs-CZ" b="1" dirty="0" err="1"/>
              <a:t>j</a:t>
            </a:r>
            <a:r>
              <a:rPr lang="cs-CZ" dirty="0"/>
              <a:t>  +</a:t>
            </a:r>
            <a:r>
              <a:rPr lang="cs-CZ" dirty="0" err="1"/>
              <a:t>z</a:t>
            </a:r>
            <a:r>
              <a:rPr lang="cs-CZ" b="1" dirty="0" err="1"/>
              <a:t>k</a:t>
            </a:r>
            <a:r>
              <a:rPr lang="cs-CZ" dirty="0"/>
              <a:t>      velikost   r = </a:t>
            </a:r>
            <a:r>
              <a:rPr lang="cs-CZ" dirty="0" err="1"/>
              <a:t>odm</a:t>
            </a:r>
            <a:r>
              <a:rPr lang="cs-CZ" dirty="0"/>
              <a:t>. X2 + y2 +z2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Skalární součin dvou vektorů – je definován jako skalár, který se rovná součinu velikosti obou vektorů a kosinu úhlu, který tyto vektory svírají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dirty="0"/>
              <a:t>a </a:t>
            </a:r>
            <a:r>
              <a:rPr lang="cs-CZ" dirty="0"/>
              <a:t> .  </a:t>
            </a:r>
            <a:r>
              <a:rPr lang="cs-CZ" b="1" dirty="0"/>
              <a:t>b</a:t>
            </a:r>
            <a:r>
              <a:rPr lang="cs-CZ" dirty="0"/>
              <a:t>  = ab cos alfa</a:t>
            </a:r>
          </a:p>
          <a:p>
            <a:pPr marL="0" indent="0">
              <a:buNone/>
            </a:pPr>
            <a:r>
              <a:rPr lang="cs-CZ" dirty="0"/>
              <a:t>Vlastnosti platí zákon komutativní a distributivní</a:t>
            </a:r>
          </a:p>
        </p:txBody>
      </p:sp>
    </p:spTree>
    <p:extLst>
      <p:ext uri="{BB962C8B-B14F-4D97-AF65-F5344CB8AC3E}">
        <p14:creationId xmlns:p14="http://schemas.microsoft.com/office/powerpoint/2010/main" val="2112618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978B1-CF59-49A2-8510-62C649AD4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032" y="365125"/>
            <a:ext cx="10428767" cy="1325563"/>
          </a:xfrm>
        </p:spPr>
        <p:txBody>
          <a:bodyPr/>
          <a:lstStyle/>
          <a:p>
            <a:r>
              <a:rPr lang="cs-CZ" dirty="0"/>
              <a:t>  Násobení vektorů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276943-B3D1-43D8-83CE-173DBD003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a . b  = b . a</a:t>
            </a:r>
            <a:r>
              <a:rPr lang="cs-CZ" dirty="0"/>
              <a:t>           (</a:t>
            </a:r>
            <a:r>
              <a:rPr lang="cs-CZ" b="1" dirty="0"/>
              <a:t>a  +  b </a:t>
            </a:r>
            <a:r>
              <a:rPr lang="cs-CZ" dirty="0"/>
              <a:t>) . </a:t>
            </a:r>
            <a:r>
              <a:rPr lang="cs-CZ" b="1" dirty="0"/>
              <a:t>c</a:t>
            </a:r>
            <a:r>
              <a:rPr lang="cs-CZ" dirty="0"/>
              <a:t>  = </a:t>
            </a:r>
            <a:r>
              <a:rPr lang="cs-CZ" b="1" dirty="0" err="1"/>
              <a:t>ac</a:t>
            </a:r>
            <a:r>
              <a:rPr lang="cs-CZ" b="1" dirty="0"/>
              <a:t>  + </a:t>
            </a:r>
            <a:r>
              <a:rPr lang="cs-CZ" b="1" dirty="0" err="1"/>
              <a:t>bc</a:t>
            </a:r>
            <a:r>
              <a:rPr lang="cs-CZ" b="1" dirty="0"/>
              <a:t>      </a:t>
            </a:r>
          </a:p>
          <a:p>
            <a:pPr marL="0" indent="0">
              <a:buNone/>
            </a:pPr>
            <a:r>
              <a:rPr lang="cs-CZ" dirty="0"/>
              <a:t>Skalární součin dvou stejných vektorů</a:t>
            </a:r>
            <a:r>
              <a:rPr lang="cs-CZ" b="1" dirty="0"/>
              <a:t>    a  .  a = </a:t>
            </a:r>
            <a:r>
              <a:rPr lang="cs-CZ" dirty="0"/>
              <a:t>a. a. cos0 = a2</a:t>
            </a:r>
          </a:p>
          <a:p>
            <a:pPr marL="0" indent="0">
              <a:buNone/>
            </a:pPr>
            <a:r>
              <a:rPr lang="cs-CZ" dirty="0"/>
              <a:t>                  dvou rovnoběžných vektorů  </a:t>
            </a:r>
            <a:r>
              <a:rPr lang="cs-CZ" b="1" dirty="0" err="1"/>
              <a:t>a.b</a:t>
            </a:r>
            <a:r>
              <a:rPr lang="cs-CZ" b="1" dirty="0"/>
              <a:t> </a:t>
            </a:r>
            <a:r>
              <a:rPr lang="cs-CZ" dirty="0"/>
              <a:t>= a.b.cos0 = </a:t>
            </a:r>
            <a:r>
              <a:rPr lang="cs-CZ" dirty="0" err="1"/>
              <a:t>a.b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dvou vzájemně kolmých vektorů  </a:t>
            </a:r>
            <a:r>
              <a:rPr lang="cs-CZ" b="1" dirty="0" err="1"/>
              <a:t>a.b</a:t>
            </a:r>
            <a:r>
              <a:rPr lang="cs-CZ" b="1" dirty="0"/>
              <a:t> </a:t>
            </a:r>
            <a:r>
              <a:rPr lang="cs-CZ" dirty="0"/>
              <a:t>= a.b.cos90  = 0  </a:t>
            </a:r>
          </a:p>
          <a:p>
            <a:pPr marL="0" indent="0">
              <a:buNone/>
            </a:pPr>
            <a:r>
              <a:rPr lang="cs-CZ" dirty="0"/>
              <a:t>Pro jednotkové vektory platí:   </a:t>
            </a:r>
            <a:r>
              <a:rPr lang="cs-CZ" b="1" dirty="0" err="1"/>
              <a:t>i.i</a:t>
            </a:r>
            <a:r>
              <a:rPr lang="cs-CZ" b="1" dirty="0"/>
              <a:t> = </a:t>
            </a:r>
            <a:r>
              <a:rPr lang="cs-CZ" b="1" dirty="0" err="1"/>
              <a:t>j.j</a:t>
            </a:r>
            <a:r>
              <a:rPr lang="cs-CZ" b="1" dirty="0"/>
              <a:t> = </a:t>
            </a:r>
            <a:r>
              <a:rPr lang="cs-CZ" b="1" dirty="0" err="1"/>
              <a:t>k.k</a:t>
            </a:r>
            <a:r>
              <a:rPr lang="cs-CZ" dirty="0"/>
              <a:t> = 1              </a:t>
            </a:r>
            <a:r>
              <a:rPr lang="cs-CZ" b="1" dirty="0" err="1"/>
              <a:t>i.j</a:t>
            </a:r>
            <a:r>
              <a:rPr lang="cs-CZ" b="1" dirty="0"/>
              <a:t> = </a:t>
            </a:r>
            <a:r>
              <a:rPr lang="cs-CZ" b="1" dirty="0" err="1"/>
              <a:t>j.k</a:t>
            </a:r>
            <a:r>
              <a:rPr lang="cs-CZ" b="1" dirty="0"/>
              <a:t> = </a:t>
            </a:r>
            <a:r>
              <a:rPr lang="cs-CZ" b="1" dirty="0" err="1"/>
              <a:t>k.i</a:t>
            </a:r>
            <a:r>
              <a:rPr lang="cs-CZ" dirty="0"/>
              <a:t> = 0</a:t>
            </a:r>
          </a:p>
          <a:p>
            <a:pPr marL="0" indent="0">
              <a:buNone/>
            </a:pPr>
            <a:r>
              <a:rPr lang="cs-CZ" b="1" dirty="0"/>
              <a:t>a. b</a:t>
            </a:r>
            <a:r>
              <a:rPr lang="cs-CZ" dirty="0"/>
              <a:t> =   ( 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b="1" dirty="0" err="1"/>
              <a:t>i</a:t>
            </a:r>
            <a:r>
              <a:rPr lang="cs-CZ" dirty="0" err="1"/>
              <a:t>+a</a:t>
            </a:r>
            <a:r>
              <a:rPr lang="cs-CZ" sz="1400" dirty="0" err="1"/>
              <a:t>y</a:t>
            </a:r>
            <a:r>
              <a:rPr lang="cs-CZ" b="1" dirty="0" err="1"/>
              <a:t>j</a:t>
            </a:r>
            <a:r>
              <a:rPr lang="cs-CZ" dirty="0" err="1"/>
              <a:t>+a</a:t>
            </a:r>
            <a:r>
              <a:rPr lang="cs-CZ" sz="1400" dirty="0" err="1"/>
              <a:t>z</a:t>
            </a:r>
            <a:r>
              <a:rPr lang="cs-CZ" b="1" dirty="0" err="1"/>
              <a:t>k</a:t>
            </a:r>
            <a:r>
              <a:rPr lang="cs-CZ" dirty="0"/>
              <a:t>). (</a:t>
            </a:r>
            <a:r>
              <a:rPr lang="cs-CZ" dirty="0" err="1"/>
              <a:t>b</a:t>
            </a:r>
            <a:r>
              <a:rPr lang="cs-CZ" sz="1400" dirty="0" err="1"/>
              <a:t>x</a:t>
            </a:r>
            <a:r>
              <a:rPr lang="cs-CZ" b="1" dirty="0" err="1"/>
              <a:t>i</a:t>
            </a:r>
            <a:r>
              <a:rPr lang="cs-CZ" dirty="0" err="1"/>
              <a:t>+b</a:t>
            </a:r>
            <a:r>
              <a:rPr lang="cs-CZ" sz="1400" dirty="0" err="1"/>
              <a:t>y</a:t>
            </a:r>
            <a:r>
              <a:rPr lang="cs-CZ" b="1" dirty="0" err="1"/>
              <a:t>j</a:t>
            </a:r>
            <a:r>
              <a:rPr lang="cs-CZ" dirty="0" err="1"/>
              <a:t>+b</a:t>
            </a:r>
            <a:r>
              <a:rPr lang="cs-CZ" sz="1400" dirty="0" err="1"/>
              <a:t>z</a:t>
            </a:r>
            <a:r>
              <a:rPr lang="cs-CZ" b="1" dirty="0" err="1"/>
              <a:t>k</a:t>
            </a:r>
            <a:r>
              <a:rPr lang="cs-CZ" dirty="0"/>
              <a:t>) =  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dirty="0" err="1"/>
              <a:t>b</a:t>
            </a:r>
            <a:r>
              <a:rPr lang="cs-CZ" sz="1400" dirty="0" err="1"/>
              <a:t>x</a:t>
            </a:r>
            <a:r>
              <a:rPr lang="cs-CZ" dirty="0" err="1"/>
              <a:t>+a</a:t>
            </a:r>
            <a:r>
              <a:rPr lang="cs-CZ" sz="1400" dirty="0" err="1"/>
              <a:t>y</a:t>
            </a:r>
            <a:r>
              <a:rPr lang="cs-CZ" dirty="0" err="1"/>
              <a:t>b</a:t>
            </a:r>
            <a:r>
              <a:rPr lang="cs-CZ" sz="1400" dirty="0" err="1"/>
              <a:t>y</a:t>
            </a:r>
            <a:r>
              <a:rPr lang="cs-CZ" dirty="0" err="1"/>
              <a:t>+a</a:t>
            </a:r>
            <a:r>
              <a:rPr lang="cs-CZ" sz="1400" dirty="0" err="1"/>
              <a:t>z</a:t>
            </a:r>
            <a:r>
              <a:rPr lang="cs-CZ" dirty="0" err="1"/>
              <a:t>b</a:t>
            </a:r>
            <a:r>
              <a:rPr lang="cs-CZ" sz="1400" dirty="0" err="1"/>
              <a:t>z</a:t>
            </a:r>
            <a:r>
              <a:rPr lang="cs-CZ" sz="1400" dirty="0"/>
              <a:t>     </a:t>
            </a:r>
          </a:p>
          <a:p>
            <a:pPr marL="0" indent="0">
              <a:buNone/>
            </a:pPr>
            <a:r>
              <a:rPr lang="cs-CZ" dirty="0"/>
              <a:t>cos  úhlu= </a:t>
            </a:r>
            <a:r>
              <a:rPr lang="cs-CZ" b="1" dirty="0" err="1"/>
              <a:t>a.b</a:t>
            </a:r>
            <a:r>
              <a:rPr lang="cs-CZ" dirty="0"/>
              <a:t>/ </a:t>
            </a:r>
            <a:r>
              <a:rPr lang="cs-CZ" dirty="0" err="1"/>
              <a:t>a.b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Ve fyzice má skalární součin použití například?</a:t>
            </a:r>
          </a:p>
        </p:txBody>
      </p:sp>
    </p:spTree>
    <p:extLst>
      <p:ext uri="{BB962C8B-B14F-4D97-AF65-F5344CB8AC3E}">
        <p14:creationId xmlns:p14="http://schemas.microsoft.com/office/powerpoint/2010/main" val="3235329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BBB14-3FAB-4DBB-81C7-69F49CF6F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Vektorový součin dvou vektorů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93D897-34BC-4FC6-BFD8-F44A5531A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c  = a </a:t>
            </a:r>
            <a:r>
              <a:rPr lang="cs-CZ" dirty="0"/>
              <a:t>x</a:t>
            </a:r>
            <a:r>
              <a:rPr lang="cs-CZ" b="1" dirty="0"/>
              <a:t> b</a:t>
            </a:r>
            <a:r>
              <a:rPr lang="cs-CZ" dirty="0"/>
              <a:t>, jehož směr a velikost se určí   /</a:t>
            </a:r>
            <a:r>
              <a:rPr lang="cs-CZ" b="1" dirty="0"/>
              <a:t>c</a:t>
            </a:r>
            <a:r>
              <a:rPr lang="cs-CZ" dirty="0"/>
              <a:t>/  = / </a:t>
            </a:r>
            <a:r>
              <a:rPr lang="cs-CZ" b="1" dirty="0"/>
              <a:t>a </a:t>
            </a:r>
            <a:r>
              <a:rPr lang="cs-CZ" dirty="0"/>
              <a:t>x</a:t>
            </a:r>
            <a:r>
              <a:rPr lang="cs-CZ" b="1" dirty="0"/>
              <a:t> b</a:t>
            </a:r>
            <a:r>
              <a:rPr lang="cs-CZ" dirty="0"/>
              <a:t>/= a b . sin alfa</a:t>
            </a:r>
          </a:p>
          <a:p>
            <a:pPr marL="0" indent="0">
              <a:buNone/>
            </a:pPr>
            <a:r>
              <a:rPr lang="cs-CZ" dirty="0"/>
              <a:t> velikost vektorového součinu se číselně rovná plošnému obsahu </a:t>
            </a:r>
            <a:r>
              <a:rPr lang="cs-CZ" dirty="0" err="1"/>
              <a:t>rovnoběžníka</a:t>
            </a:r>
            <a:r>
              <a:rPr lang="cs-CZ" dirty="0"/>
              <a:t>, sestrojeného z obou vektorů.</a:t>
            </a:r>
          </a:p>
          <a:p>
            <a:pPr marL="0" indent="0">
              <a:buNone/>
            </a:pPr>
            <a:r>
              <a:rPr lang="cs-CZ" dirty="0"/>
              <a:t>Směr </a:t>
            </a:r>
            <a:r>
              <a:rPr lang="cs-CZ" dirty="0" err="1"/>
              <a:t>vektroru</a:t>
            </a:r>
            <a:r>
              <a:rPr lang="cs-CZ" dirty="0"/>
              <a:t> </a:t>
            </a:r>
            <a:r>
              <a:rPr lang="cs-CZ" b="1" dirty="0"/>
              <a:t>c </a:t>
            </a:r>
            <a:r>
              <a:rPr lang="cs-CZ" dirty="0"/>
              <a:t>je kolmý na rovinu, určenou </a:t>
            </a:r>
            <a:r>
              <a:rPr lang="cs-CZ" dirty="0" err="1"/>
              <a:t>vektrory</a:t>
            </a:r>
            <a:r>
              <a:rPr lang="cs-CZ" dirty="0"/>
              <a:t> </a:t>
            </a:r>
            <a:r>
              <a:rPr lang="cs-CZ" b="1" dirty="0" err="1"/>
              <a:t>a,b</a:t>
            </a:r>
            <a:r>
              <a:rPr lang="cs-CZ" b="1" dirty="0"/>
              <a:t>,</a:t>
            </a:r>
            <a:r>
              <a:rPr lang="cs-CZ" dirty="0"/>
              <a:t> a míří do toho poloprostoru, z něhož otočení od </a:t>
            </a:r>
            <a:r>
              <a:rPr lang="cs-CZ" b="1" dirty="0"/>
              <a:t>a</a:t>
            </a:r>
            <a:r>
              <a:rPr lang="cs-CZ" dirty="0"/>
              <a:t> k </a:t>
            </a:r>
            <a:r>
              <a:rPr lang="cs-CZ" b="1" dirty="0"/>
              <a:t>b</a:t>
            </a:r>
            <a:r>
              <a:rPr lang="cs-CZ" dirty="0"/>
              <a:t> ( o úhel menší než 90st.) se děje v kladném smyslu tj. proti pohybu hodinových ručiček.</a:t>
            </a:r>
          </a:p>
          <a:p>
            <a:pPr marL="0" indent="0">
              <a:buNone/>
            </a:pPr>
            <a:r>
              <a:rPr lang="cs-CZ" dirty="0"/>
              <a:t>Vlastnosti: neplatí komutativní zákon  </a:t>
            </a:r>
            <a:r>
              <a:rPr lang="cs-CZ" b="1" dirty="0"/>
              <a:t>a </a:t>
            </a:r>
            <a:r>
              <a:rPr lang="cs-CZ" dirty="0"/>
              <a:t>x </a:t>
            </a:r>
            <a:r>
              <a:rPr lang="cs-CZ" b="1" dirty="0"/>
              <a:t>b </a:t>
            </a:r>
            <a:r>
              <a:rPr lang="cs-CZ" dirty="0"/>
              <a:t>= - (</a:t>
            </a:r>
            <a:r>
              <a:rPr lang="cs-CZ" b="1" dirty="0"/>
              <a:t>b </a:t>
            </a:r>
            <a:r>
              <a:rPr lang="cs-CZ" dirty="0"/>
              <a:t>x</a:t>
            </a:r>
            <a:r>
              <a:rPr lang="cs-CZ" b="1" dirty="0"/>
              <a:t> a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platí zákon distributivní </a:t>
            </a:r>
            <a:r>
              <a:rPr lang="cs-CZ" b="1" dirty="0"/>
              <a:t>a</a:t>
            </a:r>
            <a:r>
              <a:rPr lang="cs-CZ" dirty="0"/>
              <a:t> x (</a:t>
            </a:r>
            <a:r>
              <a:rPr lang="cs-CZ" b="1" dirty="0"/>
              <a:t>b</a:t>
            </a:r>
            <a:r>
              <a:rPr lang="cs-CZ" dirty="0"/>
              <a:t> + </a:t>
            </a:r>
            <a:r>
              <a:rPr lang="cs-CZ" b="1" dirty="0"/>
              <a:t>c</a:t>
            </a:r>
            <a:r>
              <a:rPr lang="cs-CZ" dirty="0"/>
              <a:t>) = </a:t>
            </a:r>
            <a:r>
              <a:rPr lang="cs-CZ" b="1" dirty="0"/>
              <a:t>a </a:t>
            </a:r>
            <a:r>
              <a:rPr lang="cs-CZ" dirty="0"/>
              <a:t>x </a:t>
            </a:r>
            <a:r>
              <a:rPr lang="cs-CZ" b="1" dirty="0"/>
              <a:t>b </a:t>
            </a:r>
            <a:r>
              <a:rPr lang="cs-CZ" dirty="0"/>
              <a:t>+ </a:t>
            </a:r>
            <a:r>
              <a:rPr lang="cs-CZ" b="1" dirty="0"/>
              <a:t>a </a:t>
            </a:r>
            <a:r>
              <a:rPr lang="cs-CZ" dirty="0"/>
              <a:t>x </a:t>
            </a:r>
            <a:r>
              <a:rPr lang="cs-CZ" b="1" dirty="0"/>
              <a:t>c</a:t>
            </a:r>
          </a:p>
          <a:p>
            <a:pPr marL="0" indent="0">
              <a:buNone/>
            </a:pPr>
            <a:r>
              <a:rPr lang="cs-CZ" dirty="0"/>
              <a:t>                                           (</a:t>
            </a:r>
            <a:r>
              <a:rPr lang="cs-CZ" b="1" dirty="0"/>
              <a:t>a </a:t>
            </a:r>
            <a:r>
              <a:rPr lang="cs-CZ" dirty="0"/>
              <a:t>+</a:t>
            </a:r>
            <a:r>
              <a:rPr lang="cs-CZ" b="1" dirty="0"/>
              <a:t> b</a:t>
            </a:r>
            <a:r>
              <a:rPr lang="cs-CZ" dirty="0"/>
              <a:t>) x</a:t>
            </a:r>
            <a:r>
              <a:rPr lang="cs-CZ" b="1" dirty="0"/>
              <a:t> c = a </a:t>
            </a:r>
            <a:r>
              <a:rPr lang="cs-CZ" dirty="0"/>
              <a:t>x</a:t>
            </a:r>
            <a:r>
              <a:rPr lang="cs-CZ" b="1" dirty="0"/>
              <a:t> c + b </a:t>
            </a:r>
            <a:r>
              <a:rPr lang="cs-CZ" dirty="0"/>
              <a:t>x</a:t>
            </a:r>
            <a:r>
              <a:rPr lang="cs-CZ" b="1" dirty="0"/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4051470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53323-B552-4BF3-9432-87FF13D14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Vektorový součin dvou vektorů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F172D6-D2ED-4200-A88B-80D828E9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Vektorový součin dvou vzájemně rovnoběžných vektorů </a:t>
            </a:r>
          </a:p>
          <a:p>
            <a:pPr marL="0" indent="0">
              <a:buNone/>
            </a:pPr>
            <a:r>
              <a:rPr lang="cs-CZ" dirty="0"/>
              <a:t>                                                 /</a:t>
            </a:r>
            <a:r>
              <a:rPr lang="cs-CZ" b="1" dirty="0"/>
              <a:t>a </a:t>
            </a:r>
            <a:r>
              <a:rPr lang="cs-CZ" dirty="0"/>
              <a:t>x </a:t>
            </a:r>
            <a:r>
              <a:rPr lang="cs-CZ" b="1" dirty="0"/>
              <a:t>b</a:t>
            </a:r>
            <a:r>
              <a:rPr lang="cs-CZ" dirty="0"/>
              <a:t>/  =  absin0  = 0</a:t>
            </a:r>
          </a:p>
          <a:p>
            <a:pPr marL="0" indent="0">
              <a:buNone/>
            </a:pPr>
            <a:r>
              <a:rPr lang="cs-CZ" dirty="0"/>
              <a:t>             dvou vzájemně  kolmých vektorů  / </a:t>
            </a:r>
            <a:r>
              <a:rPr lang="cs-CZ" b="1" dirty="0"/>
              <a:t>a</a:t>
            </a:r>
            <a:r>
              <a:rPr lang="cs-CZ" dirty="0"/>
              <a:t> x </a:t>
            </a:r>
            <a:r>
              <a:rPr lang="cs-CZ" b="1" dirty="0"/>
              <a:t>b</a:t>
            </a:r>
            <a:r>
              <a:rPr lang="cs-CZ" dirty="0"/>
              <a:t> /  = ab sin 90 = ab</a:t>
            </a:r>
          </a:p>
          <a:p>
            <a:pPr marL="0" indent="0">
              <a:buNone/>
            </a:pPr>
            <a:r>
              <a:rPr lang="cs-CZ" dirty="0"/>
              <a:t>Pro jednotkové vektory platí: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/>
              <a:t>i</a:t>
            </a:r>
            <a:r>
              <a:rPr lang="cs-CZ" dirty="0"/>
              <a:t> x </a:t>
            </a:r>
            <a:r>
              <a:rPr lang="cs-CZ" b="1" dirty="0"/>
              <a:t>i</a:t>
            </a:r>
            <a:r>
              <a:rPr lang="cs-CZ" dirty="0"/>
              <a:t> = </a:t>
            </a:r>
            <a:r>
              <a:rPr lang="cs-CZ" b="1" dirty="0"/>
              <a:t>j</a:t>
            </a:r>
            <a:r>
              <a:rPr lang="cs-CZ" dirty="0"/>
              <a:t> x </a:t>
            </a:r>
            <a:r>
              <a:rPr lang="cs-CZ" b="1" dirty="0"/>
              <a:t>j</a:t>
            </a:r>
            <a:r>
              <a:rPr lang="cs-CZ" dirty="0"/>
              <a:t> = </a:t>
            </a:r>
            <a:r>
              <a:rPr lang="cs-CZ" b="1" dirty="0"/>
              <a:t>k</a:t>
            </a:r>
            <a:r>
              <a:rPr lang="cs-CZ" dirty="0"/>
              <a:t> x </a:t>
            </a:r>
            <a:r>
              <a:rPr lang="cs-CZ" b="1" dirty="0"/>
              <a:t>k </a:t>
            </a:r>
            <a:r>
              <a:rPr lang="cs-CZ" dirty="0"/>
              <a:t>= 0                 </a:t>
            </a:r>
            <a:r>
              <a:rPr lang="cs-CZ" b="1" dirty="0"/>
              <a:t>i</a:t>
            </a:r>
            <a:r>
              <a:rPr lang="cs-CZ" dirty="0"/>
              <a:t> x </a:t>
            </a:r>
            <a:r>
              <a:rPr lang="cs-CZ" b="1" dirty="0"/>
              <a:t>j</a:t>
            </a:r>
            <a:r>
              <a:rPr lang="cs-CZ" dirty="0"/>
              <a:t> = </a:t>
            </a:r>
            <a:r>
              <a:rPr lang="cs-CZ" b="1" dirty="0"/>
              <a:t>k</a:t>
            </a:r>
            <a:r>
              <a:rPr lang="cs-CZ" dirty="0"/>
              <a:t>,      </a:t>
            </a:r>
            <a:r>
              <a:rPr lang="cs-CZ" b="1" dirty="0"/>
              <a:t>j</a:t>
            </a:r>
            <a:r>
              <a:rPr lang="cs-CZ" dirty="0"/>
              <a:t> x </a:t>
            </a:r>
            <a:r>
              <a:rPr lang="cs-CZ" b="1" dirty="0"/>
              <a:t>k</a:t>
            </a:r>
            <a:r>
              <a:rPr lang="cs-CZ" dirty="0"/>
              <a:t> = </a:t>
            </a:r>
            <a:r>
              <a:rPr lang="cs-CZ" b="1" dirty="0"/>
              <a:t>i</a:t>
            </a:r>
            <a:r>
              <a:rPr lang="cs-CZ" dirty="0"/>
              <a:t> ,    </a:t>
            </a:r>
            <a:r>
              <a:rPr lang="cs-CZ" b="1" dirty="0"/>
              <a:t>k</a:t>
            </a:r>
            <a:r>
              <a:rPr lang="cs-CZ" dirty="0"/>
              <a:t> x </a:t>
            </a:r>
            <a:r>
              <a:rPr lang="cs-CZ" b="1" dirty="0"/>
              <a:t>i</a:t>
            </a:r>
            <a:r>
              <a:rPr lang="cs-CZ" dirty="0"/>
              <a:t>  = </a:t>
            </a:r>
            <a:r>
              <a:rPr lang="cs-CZ" b="1" dirty="0"/>
              <a:t>j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dirty="0"/>
              <a:t>Uveďte příklad fyzikální veličiny, která je definovaná pomocí vektorového součinu?</a:t>
            </a:r>
          </a:p>
        </p:txBody>
      </p:sp>
    </p:spTree>
    <p:extLst>
      <p:ext uri="{BB962C8B-B14F-4D97-AF65-F5344CB8AC3E}">
        <p14:creationId xmlns:p14="http://schemas.microsoft.com/office/powerpoint/2010/main" val="2543910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76647D-8AFF-47FA-99A9-8DDF2FFF7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Vektor jako funkce skalárního argumentu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F9319A5-4BB3-4215-A33A-E31E711F37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Jeli vektor </a:t>
            </a:r>
            <a:r>
              <a:rPr lang="cs-CZ" sz="2400" b="1" dirty="0"/>
              <a:t>a</a:t>
            </a:r>
            <a:r>
              <a:rPr lang="cs-CZ" sz="2400" dirty="0"/>
              <a:t> funkcí spojité proměnné skalární veličiny např. času t, tento vektor mění s časem svou velikost i směr </a:t>
            </a:r>
            <a:r>
              <a:rPr lang="cs-CZ" dirty="0"/>
              <a:t>   </a:t>
            </a:r>
            <a:r>
              <a:rPr lang="cs-CZ" b="1" dirty="0"/>
              <a:t>a </a:t>
            </a:r>
            <a:r>
              <a:rPr lang="cs-CZ" dirty="0"/>
              <a:t>= </a:t>
            </a:r>
            <a:r>
              <a:rPr lang="cs-CZ" b="1" dirty="0"/>
              <a:t>a </a:t>
            </a:r>
            <a:r>
              <a:rPr lang="cs-CZ" dirty="0"/>
              <a:t>(t)</a:t>
            </a:r>
          </a:p>
          <a:p>
            <a:pPr marL="0" indent="0">
              <a:buNone/>
            </a:pPr>
            <a:r>
              <a:rPr lang="cs-CZ" dirty="0"/>
              <a:t> - analytické vyjádření            </a:t>
            </a:r>
            <a:r>
              <a:rPr lang="cs-CZ" b="1" dirty="0"/>
              <a:t>a</a:t>
            </a:r>
            <a:r>
              <a:rPr lang="cs-CZ" dirty="0"/>
              <a:t>= </a:t>
            </a:r>
            <a:r>
              <a:rPr lang="cs-CZ" dirty="0" err="1"/>
              <a:t>a</a:t>
            </a:r>
            <a:r>
              <a:rPr lang="cs-CZ" sz="1400" dirty="0" err="1"/>
              <a:t>x</a:t>
            </a:r>
            <a:r>
              <a:rPr lang="cs-CZ" dirty="0"/>
              <a:t>(t)</a:t>
            </a:r>
            <a:r>
              <a:rPr lang="cs-CZ" b="1" dirty="0"/>
              <a:t>i </a:t>
            </a:r>
            <a:r>
              <a:rPr lang="cs-CZ" dirty="0"/>
              <a:t>+ </a:t>
            </a:r>
            <a:r>
              <a:rPr lang="cs-CZ" dirty="0" err="1"/>
              <a:t>a</a:t>
            </a:r>
            <a:r>
              <a:rPr lang="cs-CZ" sz="1400" dirty="0" err="1"/>
              <a:t>y</a:t>
            </a:r>
            <a:r>
              <a:rPr lang="cs-CZ" sz="1400" dirty="0"/>
              <a:t> </a:t>
            </a:r>
            <a:r>
              <a:rPr lang="cs-CZ" dirty="0"/>
              <a:t>(t)</a:t>
            </a:r>
            <a:r>
              <a:rPr lang="cs-CZ" b="1" dirty="0"/>
              <a:t>j</a:t>
            </a:r>
            <a:r>
              <a:rPr lang="cs-CZ" dirty="0"/>
              <a:t> + </a:t>
            </a:r>
            <a:r>
              <a:rPr lang="cs-CZ" dirty="0" err="1"/>
              <a:t>a</a:t>
            </a:r>
            <a:r>
              <a:rPr lang="cs-CZ" sz="1400" dirty="0" err="1"/>
              <a:t>z</a:t>
            </a:r>
            <a:r>
              <a:rPr lang="cs-CZ" dirty="0"/>
              <a:t>(t)</a:t>
            </a:r>
            <a:r>
              <a:rPr lang="cs-CZ" b="1" dirty="0"/>
              <a:t>k</a:t>
            </a:r>
            <a:r>
              <a:rPr lang="cs-CZ" dirty="0"/>
              <a:t>     </a:t>
            </a:r>
          </a:p>
          <a:p>
            <a:pPr marL="0" indent="0">
              <a:buNone/>
            </a:pPr>
            <a:r>
              <a:rPr lang="cs-CZ" dirty="0"/>
              <a:t>  - derivace a(t) podle proměnného skaláru</a:t>
            </a:r>
          </a:p>
          <a:p>
            <a:pPr marL="0" indent="0">
              <a:buNone/>
            </a:pPr>
            <a:r>
              <a:rPr lang="cs-CZ" dirty="0"/>
              <a:t>     d</a:t>
            </a:r>
            <a:r>
              <a:rPr lang="cs-CZ" b="1" dirty="0"/>
              <a:t>a</a:t>
            </a:r>
            <a:r>
              <a:rPr lang="cs-CZ" dirty="0"/>
              <a:t>(t)/</a:t>
            </a:r>
            <a:r>
              <a:rPr lang="cs-CZ" dirty="0" err="1"/>
              <a:t>dt</a:t>
            </a:r>
            <a:r>
              <a:rPr lang="cs-CZ" dirty="0"/>
              <a:t> = </a:t>
            </a:r>
            <a:r>
              <a:rPr lang="cs-CZ" dirty="0" err="1"/>
              <a:t>da</a:t>
            </a:r>
            <a:r>
              <a:rPr lang="cs-CZ" sz="1400" dirty="0" err="1"/>
              <a:t>x</a:t>
            </a:r>
            <a:r>
              <a:rPr lang="cs-CZ" dirty="0"/>
              <a:t>(t)/</a:t>
            </a:r>
            <a:r>
              <a:rPr lang="cs-CZ" dirty="0" err="1"/>
              <a:t>dt</a:t>
            </a:r>
            <a:r>
              <a:rPr lang="cs-CZ" dirty="0"/>
              <a:t> </a:t>
            </a:r>
            <a:r>
              <a:rPr lang="cs-CZ" b="1" dirty="0"/>
              <a:t>i</a:t>
            </a:r>
            <a:r>
              <a:rPr lang="cs-CZ" dirty="0"/>
              <a:t> + </a:t>
            </a:r>
            <a:r>
              <a:rPr lang="cs-CZ" dirty="0" err="1"/>
              <a:t>da</a:t>
            </a:r>
            <a:r>
              <a:rPr lang="cs-CZ" sz="1400" dirty="0" err="1"/>
              <a:t>y</a:t>
            </a:r>
            <a:r>
              <a:rPr lang="cs-CZ" dirty="0"/>
              <a:t>(t)/</a:t>
            </a:r>
            <a:r>
              <a:rPr lang="cs-CZ" dirty="0" err="1"/>
              <a:t>dt</a:t>
            </a:r>
            <a:r>
              <a:rPr lang="cs-CZ" dirty="0"/>
              <a:t> </a:t>
            </a:r>
            <a:r>
              <a:rPr lang="cs-CZ" b="1" dirty="0"/>
              <a:t>j</a:t>
            </a:r>
            <a:r>
              <a:rPr lang="cs-CZ" dirty="0"/>
              <a:t> + </a:t>
            </a:r>
            <a:r>
              <a:rPr lang="cs-CZ" dirty="0" err="1"/>
              <a:t>da</a:t>
            </a:r>
            <a:r>
              <a:rPr lang="cs-CZ" sz="1400" dirty="0" err="1"/>
              <a:t>z</a:t>
            </a:r>
            <a:r>
              <a:rPr lang="cs-CZ" dirty="0"/>
              <a:t>(t)/</a:t>
            </a:r>
            <a:r>
              <a:rPr lang="cs-CZ" dirty="0" err="1"/>
              <a:t>dt</a:t>
            </a:r>
            <a:r>
              <a:rPr lang="cs-CZ" dirty="0"/>
              <a:t> </a:t>
            </a:r>
            <a:r>
              <a:rPr lang="cs-CZ" b="1" dirty="0"/>
              <a:t>k   </a:t>
            </a:r>
          </a:p>
          <a:p>
            <a:pPr marL="0" indent="0">
              <a:buNone/>
            </a:pPr>
            <a:r>
              <a:rPr lang="cs-CZ" sz="2400" dirty="0"/>
              <a:t>Souřadnice vektoru d</a:t>
            </a:r>
            <a:r>
              <a:rPr lang="cs-CZ" sz="2400" b="1" dirty="0"/>
              <a:t>a</a:t>
            </a:r>
            <a:r>
              <a:rPr lang="cs-CZ" sz="2400" dirty="0"/>
              <a:t>(t)/</a:t>
            </a:r>
            <a:r>
              <a:rPr lang="cs-CZ" sz="2400" dirty="0" err="1"/>
              <a:t>dt</a:t>
            </a:r>
            <a:r>
              <a:rPr lang="cs-CZ" sz="2400" dirty="0"/>
              <a:t> jsou derivace souřadnic vektoru </a:t>
            </a:r>
            <a:r>
              <a:rPr lang="cs-CZ" sz="2400" b="1" dirty="0"/>
              <a:t>a</a:t>
            </a:r>
            <a:r>
              <a:rPr lang="cs-CZ" sz="2400" dirty="0"/>
              <a:t>(t)</a:t>
            </a:r>
          </a:p>
          <a:p>
            <a:pPr marL="0" indent="0">
              <a:buNone/>
            </a:pPr>
            <a:r>
              <a:rPr lang="cs-CZ" sz="2400" dirty="0"/>
              <a:t>Geometrický význam derivace vychází z definice derivace pomocí limity</a:t>
            </a:r>
          </a:p>
          <a:p>
            <a:pPr marL="0" indent="0">
              <a:buNone/>
            </a:pPr>
            <a:r>
              <a:rPr lang="cs-CZ" sz="2400" dirty="0"/>
              <a:t>Derivace vektoru </a:t>
            </a:r>
            <a:r>
              <a:rPr lang="cs-CZ" sz="2400" b="1" dirty="0"/>
              <a:t>a</a:t>
            </a:r>
            <a:r>
              <a:rPr lang="cs-CZ" sz="2400" dirty="0"/>
              <a:t>(t) je tedy vektor, který má směr přírůstku vektoru </a:t>
            </a:r>
            <a:r>
              <a:rPr lang="cs-CZ" sz="24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902075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5C6DFB-0975-48F2-AD56-4117446BE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ze  základů vektorového počtu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3B688D-4928-4910-B495-944AC42CC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1/Vektory </a:t>
            </a:r>
            <a:r>
              <a:rPr lang="cs-CZ" b="1" dirty="0"/>
              <a:t>a</a:t>
            </a:r>
            <a:r>
              <a:rPr lang="cs-CZ" dirty="0"/>
              <a:t>, </a:t>
            </a:r>
            <a:r>
              <a:rPr lang="cs-CZ" b="1" dirty="0"/>
              <a:t>b,</a:t>
            </a:r>
            <a:r>
              <a:rPr lang="cs-CZ" dirty="0"/>
              <a:t> jsou dány svými souřadnicemi:</a:t>
            </a:r>
          </a:p>
          <a:p>
            <a:pPr marL="0" indent="0">
              <a:buNone/>
            </a:pPr>
            <a:r>
              <a:rPr lang="cs-CZ" b="1" dirty="0"/>
              <a:t>a</a:t>
            </a:r>
            <a:r>
              <a:rPr lang="cs-CZ" dirty="0"/>
              <a:t> (5, 3, -6),  </a:t>
            </a:r>
            <a:r>
              <a:rPr lang="cs-CZ" b="1" dirty="0"/>
              <a:t>b</a:t>
            </a:r>
            <a:r>
              <a:rPr lang="cs-CZ" dirty="0"/>
              <a:t> (0, -7, 4). Napište jejich analytické vyjádření a určete:</a:t>
            </a:r>
          </a:p>
          <a:p>
            <a:pPr marL="514350" indent="-514350">
              <a:buAutoNum type="alphaLcParenR"/>
            </a:pPr>
            <a:r>
              <a:rPr lang="cs-CZ" dirty="0"/>
              <a:t>Součet vektorů </a:t>
            </a:r>
            <a:r>
              <a:rPr lang="cs-CZ" b="1" dirty="0"/>
              <a:t>a</a:t>
            </a:r>
            <a:r>
              <a:rPr lang="cs-CZ" dirty="0"/>
              <a:t> + </a:t>
            </a:r>
            <a:r>
              <a:rPr lang="cs-CZ" b="1" dirty="0"/>
              <a:t>b,</a:t>
            </a:r>
            <a:r>
              <a:rPr lang="cs-CZ" dirty="0"/>
              <a:t> jeho absolutní hodnotu a jeho směrové kosiny.</a:t>
            </a:r>
          </a:p>
          <a:p>
            <a:pPr marL="514350" indent="-514350">
              <a:buAutoNum type="alphaLcParenR" startAt="2"/>
            </a:pPr>
            <a:r>
              <a:rPr lang="cs-CZ" dirty="0"/>
              <a:t>Rozdíl vektorů  </a:t>
            </a:r>
            <a:r>
              <a:rPr lang="cs-CZ" b="1" dirty="0"/>
              <a:t>a</a:t>
            </a:r>
            <a:r>
              <a:rPr lang="cs-CZ" dirty="0"/>
              <a:t>  - </a:t>
            </a:r>
            <a:r>
              <a:rPr lang="cs-CZ" b="1" dirty="0"/>
              <a:t>b</a:t>
            </a:r>
            <a:r>
              <a:rPr lang="cs-CZ" dirty="0"/>
              <a:t>, jeho absolutní hodnotu a jeho směrové kosiny.</a:t>
            </a:r>
          </a:p>
          <a:p>
            <a:pPr marL="0" indent="0">
              <a:buNone/>
            </a:pPr>
            <a:r>
              <a:rPr lang="cs-CZ" dirty="0"/>
              <a:t>c) Skalární součin </a:t>
            </a:r>
            <a:r>
              <a:rPr lang="cs-CZ" b="1" dirty="0"/>
              <a:t>a </a:t>
            </a:r>
            <a:r>
              <a:rPr lang="cs-CZ" dirty="0"/>
              <a:t>. </a:t>
            </a:r>
            <a:r>
              <a:rPr lang="cs-CZ" b="1" dirty="0"/>
              <a:t>b</a:t>
            </a:r>
            <a:r>
              <a:rPr lang="cs-CZ" dirty="0"/>
              <a:t>    a úhel Fí, který spolu vektory svírají.</a:t>
            </a:r>
          </a:p>
        </p:txBody>
      </p:sp>
    </p:spTree>
    <p:extLst>
      <p:ext uri="{BB962C8B-B14F-4D97-AF65-F5344CB8AC3E}">
        <p14:creationId xmlns:p14="http://schemas.microsoft.com/office/powerpoint/2010/main" val="4540645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1470</Words>
  <Application>Microsoft Office PowerPoint</Application>
  <PresentationFormat>Širokoúhlá obrazovka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     Skalární  a vektorové veličiny</vt:lpstr>
      <vt:lpstr>Skalární a vektorové veličiny</vt:lpstr>
      <vt:lpstr>Analytické vyjádření vektorů</vt:lpstr>
      <vt:lpstr>Analytické vyjádření vektorů Násobení vektorů</vt:lpstr>
      <vt:lpstr>  Násobení vektorů </vt:lpstr>
      <vt:lpstr>   Vektorový součin dvou vektorů</vt:lpstr>
      <vt:lpstr>Vektorový součin dvou vektorů</vt:lpstr>
      <vt:lpstr>Vektor jako funkce skalárního argumentu</vt:lpstr>
      <vt:lpstr>Příklad ze  základů vektorového počtu</vt:lpstr>
      <vt:lpstr>Příklady z vektorového počtu</vt:lpstr>
      <vt:lpstr>Úvod k příkladům – Dynamika hmotného bodu</vt:lpstr>
      <vt:lpstr>                       OPAKOVÁNÍ</vt:lpstr>
      <vt:lpstr>  Otázky z nabídnutou odpovědí</vt:lpstr>
      <vt:lpstr>Otázky z nabídnutou odpovědí</vt:lpstr>
      <vt:lpstr>    Otázky z nabídnutou odpovědí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Jiřina Škorpíková</dc:creator>
  <cp:lastModifiedBy>Jiřina Škorpíková</cp:lastModifiedBy>
  <cp:revision>93</cp:revision>
  <dcterms:created xsi:type="dcterms:W3CDTF">2020-10-31T11:56:16Z</dcterms:created>
  <dcterms:modified xsi:type="dcterms:W3CDTF">2020-11-04T11:02:06Z</dcterms:modified>
</cp:coreProperties>
</file>