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04"/>
      </p:cViewPr>
      <p:guideLst/>
    </p:cSldViewPr>
  </p:slideViewPr>
  <p:notesTextViewPr>
    <p:cViewPr>
      <p:scale>
        <a:sx n="1" d="1"/>
        <a:sy n="1" d="1"/>
      </p:scale>
      <p:origin x="0" y="0"/>
    </p:cViewPr>
  </p:notesTextViewPr>
  <p:sorterViewPr>
    <p:cViewPr>
      <p:scale>
        <a:sx n="100" d="100"/>
        <a:sy n="100" d="100"/>
      </p:scale>
      <p:origin x="0" y="-83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E4B2A-70FC-4C9A-9A9D-2C74E0D15F42}" type="datetimeFigureOut">
              <a:rPr lang="cs-CZ" smtClean="0"/>
              <a:t>03.11.2020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8DB5F-B9B7-42BA-8B94-D8F2F8A54ADF}" type="slidenum">
              <a:rPr lang="cs-CZ" smtClean="0"/>
              <a:t>‹#›</a:t>
            </a:fld>
            <a:endParaRPr lang="cs-CZ"/>
          </a:p>
        </p:txBody>
      </p:sp>
    </p:spTree>
    <p:extLst>
      <p:ext uri="{BB962C8B-B14F-4D97-AF65-F5344CB8AC3E}">
        <p14:creationId xmlns:p14="http://schemas.microsoft.com/office/powerpoint/2010/main" val="4177750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E118293-F9B4-4B43-AF93-3736BF89F6EA}" type="slidenum">
              <a:rPr lang="cs-CZ" smtClean="0"/>
              <a:t>45</a:t>
            </a:fld>
            <a:endParaRPr lang="cs-CZ"/>
          </a:p>
        </p:txBody>
      </p:sp>
    </p:spTree>
    <p:extLst>
      <p:ext uri="{BB962C8B-B14F-4D97-AF65-F5344CB8AC3E}">
        <p14:creationId xmlns:p14="http://schemas.microsoft.com/office/powerpoint/2010/main" val="366142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2F5BFE42-628F-4B5A-98DB-5064617B9347}" type="datetimeFigureOut">
              <a:rPr lang="cs-CZ" smtClean="0"/>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283337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F5BFE42-628F-4B5A-98DB-5064617B9347}" type="datetimeFigureOut">
              <a:rPr lang="cs-CZ" smtClean="0"/>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70957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F5BFE42-628F-4B5A-98DB-5064617B9347}" type="datetimeFigureOut">
              <a:rPr lang="cs-CZ" smtClean="0"/>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212186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F5BFE42-628F-4B5A-98DB-5064617B9347}" type="datetimeFigureOut">
              <a:rPr lang="cs-CZ" smtClean="0"/>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129887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2F5BFE42-628F-4B5A-98DB-5064617B9347}" type="datetimeFigureOut">
              <a:rPr lang="cs-CZ" smtClean="0"/>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1592734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F5BFE42-628F-4B5A-98DB-5064617B9347}" type="datetimeFigureOut">
              <a:rPr lang="cs-CZ" smtClean="0"/>
              <a:t>03.11.2020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169957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F5BFE42-628F-4B5A-98DB-5064617B9347}" type="datetimeFigureOut">
              <a:rPr lang="cs-CZ" smtClean="0"/>
              <a:t>03.11.2020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299217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2F5BFE42-628F-4B5A-98DB-5064617B9347}" type="datetimeFigureOut">
              <a:rPr lang="cs-CZ" smtClean="0"/>
              <a:t>03.11.2020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648073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F5BFE42-628F-4B5A-98DB-5064617B9347}" type="datetimeFigureOut">
              <a:rPr lang="cs-CZ" smtClean="0"/>
              <a:t>03.11.2020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20096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2F5BFE42-628F-4B5A-98DB-5064617B9347}" type="datetimeFigureOut">
              <a:rPr lang="cs-CZ" smtClean="0"/>
              <a:t>03.11.2020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84955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2F5BFE42-628F-4B5A-98DB-5064617B9347}" type="datetimeFigureOut">
              <a:rPr lang="cs-CZ" smtClean="0"/>
              <a:t>03.11.2020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36752CC-504C-4031-AF1F-92D368B6B931}" type="slidenum">
              <a:rPr lang="cs-CZ" smtClean="0"/>
              <a:t>‹#›</a:t>
            </a:fld>
            <a:endParaRPr lang="cs-CZ"/>
          </a:p>
        </p:txBody>
      </p:sp>
    </p:spTree>
    <p:extLst>
      <p:ext uri="{BB962C8B-B14F-4D97-AF65-F5344CB8AC3E}">
        <p14:creationId xmlns:p14="http://schemas.microsoft.com/office/powerpoint/2010/main" val="3461394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BFE42-628F-4B5A-98DB-5064617B9347}" type="datetimeFigureOut">
              <a:rPr lang="cs-CZ" smtClean="0"/>
              <a:t>03.11.2020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752CC-504C-4031-AF1F-92D368B6B931}" type="slidenum">
              <a:rPr lang="cs-CZ" smtClean="0"/>
              <a:t>‹#›</a:t>
            </a:fld>
            <a:endParaRPr lang="cs-CZ"/>
          </a:p>
        </p:txBody>
      </p:sp>
    </p:spTree>
    <p:extLst>
      <p:ext uri="{BB962C8B-B14F-4D97-AF65-F5344CB8AC3E}">
        <p14:creationId xmlns:p14="http://schemas.microsoft.com/office/powerpoint/2010/main" val="151572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hyperlink" Target="http://people.eku.edu/ritchisong/301notes4b.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Klinická imunologie 2.</a:t>
            </a:r>
            <a:endParaRPr lang="cs-CZ" dirty="0"/>
          </a:p>
        </p:txBody>
      </p:sp>
      <p:sp>
        <p:nvSpPr>
          <p:cNvPr id="3" name="Podnadpis 2"/>
          <p:cNvSpPr>
            <a:spLocks noGrp="1"/>
          </p:cNvSpPr>
          <p:nvPr>
            <p:ph type="subTitle" idx="1"/>
          </p:nvPr>
        </p:nvSpPr>
        <p:spPr/>
        <p:txBody>
          <a:bodyPr/>
          <a:lstStyle/>
          <a:p>
            <a:r>
              <a:rPr lang="cs-CZ" dirty="0" smtClean="0"/>
              <a:t>Marcela Vlková</a:t>
            </a:r>
            <a:endParaRPr lang="cs-CZ" dirty="0"/>
          </a:p>
        </p:txBody>
      </p:sp>
    </p:spTree>
    <p:extLst>
      <p:ext uri="{BB962C8B-B14F-4D97-AF65-F5344CB8AC3E}">
        <p14:creationId xmlns:p14="http://schemas.microsoft.com/office/powerpoint/2010/main" val="328733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427" y="980729"/>
            <a:ext cx="8020836" cy="5616622"/>
          </a:xfrm>
          <a:prstGeom prst="rect">
            <a:avLst/>
          </a:prstGeom>
        </p:spPr>
      </p:pic>
      <p:cxnSp>
        <p:nvCxnSpPr>
          <p:cNvPr id="3" name="Přímá spojovací šipka 20"/>
          <p:cNvCxnSpPr>
            <a:stCxn id="4" idx="2"/>
          </p:cNvCxnSpPr>
          <p:nvPr/>
        </p:nvCxnSpPr>
        <p:spPr>
          <a:xfrm flipH="1">
            <a:off x="3503712" y="1569459"/>
            <a:ext cx="2016224" cy="4193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11"/>
          <p:cNvSpPr txBox="1"/>
          <p:nvPr/>
        </p:nvSpPr>
        <p:spPr>
          <a:xfrm>
            <a:off x="3359696" y="1124744"/>
            <a:ext cx="4320480" cy="444714"/>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t>Adherence fagocytované </a:t>
            </a:r>
            <a:r>
              <a:rPr lang="cs-CZ" sz="1400" dirty="0" err="1"/>
              <a:t>čáetice</a:t>
            </a:r>
            <a:r>
              <a:rPr lang="cs-CZ" sz="1400" dirty="0"/>
              <a:t> k membráně fagocytující buňky</a:t>
            </a:r>
            <a:endParaRPr lang="cs-CZ" sz="1500" dirty="0"/>
          </a:p>
        </p:txBody>
      </p:sp>
      <p:cxnSp>
        <p:nvCxnSpPr>
          <p:cNvPr id="5" name="Přímá spojovací šipka 20"/>
          <p:cNvCxnSpPr>
            <a:stCxn id="6" idx="1"/>
          </p:cNvCxnSpPr>
          <p:nvPr/>
        </p:nvCxnSpPr>
        <p:spPr>
          <a:xfrm flipH="1">
            <a:off x="3808222" y="2063785"/>
            <a:ext cx="631594" cy="3482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11"/>
          <p:cNvSpPr txBox="1"/>
          <p:nvPr/>
        </p:nvSpPr>
        <p:spPr>
          <a:xfrm>
            <a:off x="4439817" y="1916833"/>
            <a:ext cx="5516475" cy="293903"/>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Tvorba </a:t>
            </a:r>
            <a:r>
              <a:rPr lang="cs-CZ" sz="1400" dirty="0" err="1">
                <a:solidFill>
                  <a:schemeClr val="tx1"/>
                </a:solidFill>
              </a:rPr>
              <a:t>psudopodií</a:t>
            </a:r>
            <a:r>
              <a:rPr lang="cs-CZ" sz="1400" dirty="0">
                <a:solidFill>
                  <a:schemeClr val="tx1"/>
                </a:solidFill>
              </a:rPr>
              <a:t>, které postupně obalují fagocytovanou částici</a:t>
            </a:r>
          </a:p>
        </p:txBody>
      </p:sp>
      <p:cxnSp>
        <p:nvCxnSpPr>
          <p:cNvPr id="7" name="Přímá spojovací šipka 20"/>
          <p:cNvCxnSpPr>
            <a:stCxn id="8" idx="1"/>
          </p:cNvCxnSpPr>
          <p:nvPr/>
        </p:nvCxnSpPr>
        <p:spPr>
          <a:xfrm flipH="1">
            <a:off x="4694327" y="2645586"/>
            <a:ext cx="825608" cy="4233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11"/>
          <p:cNvSpPr txBox="1"/>
          <p:nvPr/>
        </p:nvSpPr>
        <p:spPr>
          <a:xfrm>
            <a:off x="5519936" y="2492896"/>
            <a:ext cx="4690863" cy="305380"/>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500" dirty="0">
                <a:solidFill>
                  <a:schemeClr val="tx1"/>
                </a:solidFill>
              </a:rPr>
              <a:t>Tvorba </a:t>
            </a:r>
            <a:r>
              <a:rPr lang="cs-CZ" sz="1500" dirty="0" err="1">
                <a:solidFill>
                  <a:schemeClr val="tx1"/>
                </a:solidFill>
              </a:rPr>
              <a:t>fagosomu</a:t>
            </a:r>
            <a:endParaRPr lang="cs-CZ" sz="1500" dirty="0">
              <a:solidFill>
                <a:schemeClr val="tx1"/>
              </a:solidFill>
            </a:endParaRPr>
          </a:p>
        </p:txBody>
      </p:sp>
      <p:cxnSp>
        <p:nvCxnSpPr>
          <p:cNvPr id="9" name="Přímá spojovací šipka 20"/>
          <p:cNvCxnSpPr>
            <a:stCxn id="10" idx="1"/>
          </p:cNvCxnSpPr>
          <p:nvPr/>
        </p:nvCxnSpPr>
        <p:spPr>
          <a:xfrm flipH="1">
            <a:off x="5303912" y="3310543"/>
            <a:ext cx="792088" cy="6926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11"/>
          <p:cNvSpPr txBox="1"/>
          <p:nvPr/>
        </p:nvSpPr>
        <p:spPr>
          <a:xfrm>
            <a:off x="6096000" y="3168432"/>
            <a:ext cx="4114798" cy="284221"/>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Splynutím </a:t>
            </a:r>
            <a:r>
              <a:rPr lang="cs-CZ" sz="1400" dirty="0" err="1">
                <a:solidFill>
                  <a:schemeClr val="tx1"/>
                </a:solidFill>
              </a:rPr>
              <a:t>fagosomu</a:t>
            </a:r>
            <a:r>
              <a:rPr lang="cs-CZ" sz="1400" dirty="0">
                <a:solidFill>
                  <a:schemeClr val="tx1"/>
                </a:solidFill>
              </a:rPr>
              <a:t> a lysozomu vzniká </a:t>
            </a:r>
            <a:r>
              <a:rPr lang="cs-CZ" sz="1400" dirty="0" err="1">
                <a:solidFill>
                  <a:schemeClr val="tx1"/>
                </a:solidFill>
              </a:rPr>
              <a:t>fagolysosom</a:t>
            </a:r>
            <a:endParaRPr lang="cs-CZ" sz="1500" dirty="0">
              <a:solidFill>
                <a:schemeClr val="tx1"/>
              </a:solidFill>
            </a:endParaRPr>
          </a:p>
        </p:txBody>
      </p:sp>
      <p:cxnSp>
        <p:nvCxnSpPr>
          <p:cNvPr id="11" name="Přímá spojovací šipka 20"/>
          <p:cNvCxnSpPr>
            <a:stCxn id="12" idx="1"/>
          </p:cNvCxnSpPr>
          <p:nvPr/>
        </p:nvCxnSpPr>
        <p:spPr>
          <a:xfrm flipH="1">
            <a:off x="6096000" y="4480236"/>
            <a:ext cx="504056" cy="1692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600056" y="4257879"/>
            <a:ext cx="3610742" cy="444714"/>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Uvnitř </a:t>
            </a:r>
            <a:r>
              <a:rPr lang="cs-CZ" sz="1400" dirty="0" err="1">
                <a:solidFill>
                  <a:schemeClr val="tx1"/>
                </a:solidFill>
              </a:rPr>
              <a:t>fagolysosomu</a:t>
            </a:r>
            <a:r>
              <a:rPr lang="cs-CZ" sz="1400" dirty="0">
                <a:solidFill>
                  <a:schemeClr val="tx1"/>
                </a:solidFill>
              </a:rPr>
              <a:t> dochází k usmrcení </a:t>
            </a:r>
            <a:br>
              <a:rPr lang="cs-CZ" sz="1400" dirty="0">
                <a:solidFill>
                  <a:schemeClr val="tx1"/>
                </a:solidFill>
              </a:rPr>
            </a:br>
            <a:r>
              <a:rPr lang="cs-CZ" sz="1400" dirty="0">
                <a:solidFill>
                  <a:schemeClr val="tx1"/>
                </a:solidFill>
              </a:rPr>
              <a:t>a degradaci fagocytovaného materiálu</a:t>
            </a:r>
            <a:endParaRPr lang="cs-CZ" sz="1400" dirty="0">
              <a:solidFill>
                <a:schemeClr val="tx1"/>
              </a:solidFill>
            </a:endParaRPr>
          </a:p>
        </p:txBody>
      </p:sp>
      <p:cxnSp>
        <p:nvCxnSpPr>
          <p:cNvPr id="13" name="Přímá spojovací šipka 20"/>
          <p:cNvCxnSpPr>
            <a:stCxn id="14" idx="1"/>
          </p:cNvCxnSpPr>
          <p:nvPr/>
        </p:nvCxnSpPr>
        <p:spPr>
          <a:xfrm flipH="1">
            <a:off x="7536160" y="5042058"/>
            <a:ext cx="504056" cy="1692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ovéPole 11"/>
          <p:cNvSpPr txBox="1"/>
          <p:nvPr/>
        </p:nvSpPr>
        <p:spPr>
          <a:xfrm>
            <a:off x="8040216" y="4819700"/>
            <a:ext cx="2170582" cy="444714"/>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Nedegradovatelný materiál je uvolněn z buňky</a:t>
            </a:r>
            <a:endParaRPr lang="cs-CZ" sz="1400" dirty="0">
              <a:solidFill>
                <a:schemeClr val="tx1"/>
              </a:solidFill>
            </a:endParaRPr>
          </a:p>
        </p:txBody>
      </p:sp>
      <p:cxnSp>
        <p:nvCxnSpPr>
          <p:cNvPr id="15" name="Přímá spojovací šipka 20"/>
          <p:cNvCxnSpPr>
            <a:stCxn id="16" idx="2"/>
          </p:cNvCxnSpPr>
          <p:nvPr/>
        </p:nvCxnSpPr>
        <p:spPr>
          <a:xfrm>
            <a:off x="2848490" y="3719408"/>
            <a:ext cx="727231" cy="3472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1"/>
          <p:cNvSpPr txBox="1"/>
          <p:nvPr/>
        </p:nvSpPr>
        <p:spPr>
          <a:xfrm>
            <a:off x="1981201" y="3425506"/>
            <a:ext cx="1734577" cy="293903"/>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err="1">
                <a:solidFill>
                  <a:schemeClr val="tx1"/>
                </a:solidFill>
              </a:rPr>
              <a:t>Lysosom</a:t>
            </a:r>
            <a:endParaRPr lang="cs-CZ" sz="1400" dirty="0">
              <a:solidFill>
                <a:schemeClr val="tx1"/>
              </a:solidFill>
            </a:endParaRPr>
          </a:p>
        </p:txBody>
      </p:sp>
      <p:sp>
        <p:nvSpPr>
          <p:cNvPr id="17" name="TextovéPole 16"/>
          <p:cNvSpPr txBox="1"/>
          <p:nvPr/>
        </p:nvSpPr>
        <p:spPr>
          <a:xfrm>
            <a:off x="2783632" y="260648"/>
            <a:ext cx="5112568" cy="707886"/>
          </a:xfrm>
          <a:prstGeom prst="rect">
            <a:avLst/>
          </a:prstGeom>
          <a:noFill/>
        </p:spPr>
        <p:txBody>
          <a:bodyPr wrap="square" rtlCol="0">
            <a:spAutoFit/>
          </a:bodyPr>
          <a:lstStyle/>
          <a:p>
            <a:r>
              <a:rPr lang="cs-CZ" sz="4000" b="1" dirty="0">
                <a:solidFill>
                  <a:srgbClr val="C00000"/>
                </a:solidFill>
              </a:rPr>
              <a:t>Fagocytóza</a:t>
            </a:r>
            <a:endParaRPr lang="cs-CZ" sz="4000" b="1" dirty="0">
              <a:solidFill>
                <a:srgbClr val="C0000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095008601"/>
      </p:ext>
    </p:extLst>
  </p:cSld>
  <p:clrMapOvr>
    <a:masterClrMapping/>
  </p:clrMapOvr>
  <mc:AlternateContent xmlns:mc="http://schemas.openxmlformats.org/markup-compatibility/2006" xmlns:p14="http://schemas.microsoft.com/office/powerpoint/2010/main">
    <mc:Choice Requires="p14">
      <p:transition spd="slow" p14:dur="2000" advTm="56031"/>
    </mc:Choice>
    <mc:Fallback xmlns="">
      <p:transition spd="slow" advTm="5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2524126" y="271464"/>
            <a:ext cx="7413625" cy="1176337"/>
          </a:xfrm>
        </p:spPr>
        <p:txBody>
          <a:bodyPr>
            <a:normAutofit/>
          </a:bodyPr>
          <a:lstStyle/>
          <a:p>
            <a:pPr eaLnBrk="1" hangingPunct="1">
              <a:defRPr/>
            </a:pPr>
            <a:r>
              <a:rPr lang="cs-CZ" sz="3600" b="1" dirty="0">
                <a:solidFill>
                  <a:srgbClr val="C00000"/>
                </a:solidFill>
              </a:rPr>
              <a:t>Zabíjecí mechanismy fagocytujících buněk</a:t>
            </a:r>
            <a:endParaRPr lang="en-GB" sz="3600" b="1" dirty="0">
              <a:solidFill>
                <a:srgbClr val="C00000"/>
              </a:solidFill>
            </a:endParaRPr>
          </a:p>
        </p:txBody>
      </p:sp>
      <p:sp>
        <p:nvSpPr>
          <p:cNvPr id="15363" name="Rectangle 3"/>
          <p:cNvSpPr>
            <a:spLocks noGrp="1" noChangeArrowheads="1"/>
          </p:cNvSpPr>
          <p:nvPr>
            <p:ph type="body" idx="4294967295"/>
          </p:nvPr>
        </p:nvSpPr>
        <p:spPr>
          <a:xfrm>
            <a:off x="2063750" y="1752600"/>
            <a:ext cx="8027988" cy="4484688"/>
          </a:xfrm>
        </p:spPr>
        <p:txBody>
          <a:bodyPr>
            <a:normAutofit fontScale="92500" lnSpcReduction="10000"/>
          </a:bodyPr>
          <a:lstStyle/>
          <a:p>
            <a:pPr marL="342900" lvl="4" indent="-342900">
              <a:buNone/>
            </a:pPr>
            <a:r>
              <a:rPr lang="cs-CZ" altLang="cs-CZ" sz="2600" b="1" dirty="0"/>
              <a:t>1. závislý na </a:t>
            </a:r>
            <a:r>
              <a:rPr lang="cs-CZ" altLang="cs-CZ" sz="2600" b="1" dirty="0"/>
              <a:t>kyslíku</a:t>
            </a:r>
            <a:endParaRPr lang="cs-CZ" sz="2600" b="1" dirty="0"/>
          </a:p>
          <a:p>
            <a:pPr eaLnBrk="1" hangingPunct="1">
              <a:buFontTx/>
              <a:buNone/>
            </a:pPr>
            <a:r>
              <a:rPr lang="cs-CZ" dirty="0"/>
              <a:t>Reaktivní metabolity kyslíku</a:t>
            </a:r>
            <a:r>
              <a:rPr lang="en-GB" dirty="0"/>
              <a:t> (H</a:t>
            </a:r>
            <a:r>
              <a:rPr lang="en-GB" baseline="-25000" dirty="0"/>
              <a:t>2</a:t>
            </a:r>
            <a:r>
              <a:rPr lang="en-GB" dirty="0"/>
              <a:t>O</a:t>
            </a:r>
            <a:r>
              <a:rPr lang="en-GB" baseline="-25000" dirty="0"/>
              <a:t>2</a:t>
            </a:r>
            <a:r>
              <a:rPr lang="en-GB" dirty="0"/>
              <a:t>,</a:t>
            </a:r>
            <a:r>
              <a:rPr lang="cs-CZ" dirty="0"/>
              <a:t> </a:t>
            </a:r>
            <a:r>
              <a:rPr lang="cs-CZ" dirty="0" err="1"/>
              <a:t>HOCl</a:t>
            </a:r>
            <a:r>
              <a:rPr lang="cs-CZ" baseline="30000" dirty="0"/>
              <a:t>-</a:t>
            </a:r>
            <a:r>
              <a:rPr lang="cs-CZ" dirty="0"/>
              <a:t>,</a:t>
            </a:r>
            <a:r>
              <a:rPr lang="en-GB" dirty="0"/>
              <a:t> hydroxyl</a:t>
            </a:r>
            <a:r>
              <a:rPr lang="cs-CZ" dirty="0" err="1"/>
              <a:t>ový</a:t>
            </a:r>
            <a:r>
              <a:rPr lang="en-GB" dirty="0"/>
              <a:t> </a:t>
            </a:r>
            <a:r>
              <a:rPr lang="en-GB" dirty="0" err="1"/>
              <a:t>radi</a:t>
            </a:r>
            <a:r>
              <a:rPr lang="cs-CZ" dirty="0"/>
              <a:t>kál</a:t>
            </a:r>
            <a:r>
              <a:rPr lang="en-GB" dirty="0"/>
              <a:t>, </a:t>
            </a:r>
            <a:r>
              <a:rPr lang="en-GB" dirty="0" err="1"/>
              <a:t>superoxid</a:t>
            </a:r>
            <a:r>
              <a:rPr lang="cs-CZ" dirty="0" err="1"/>
              <a:t>ový</a:t>
            </a:r>
            <a:r>
              <a:rPr lang="cs-CZ" dirty="0"/>
              <a:t> </a:t>
            </a:r>
            <a:r>
              <a:rPr lang="en-GB" dirty="0" err="1"/>
              <a:t>aniont</a:t>
            </a:r>
            <a:r>
              <a:rPr lang="en-GB" dirty="0"/>
              <a:t>, </a:t>
            </a:r>
            <a:r>
              <a:rPr lang="cs-CZ" dirty="0"/>
              <a:t>singletový kyslík</a:t>
            </a:r>
            <a:r>
              <a:rPr lang="en-GB" dirty="0"/>
              <a:t>(O</a:t>
            </a:r>
            <a:r>
              <a:rPr lang="en-GB" baseline="-25000" dirty="0"/>
              <a:t>2</a:t>
            </a:r>
            <a:r>
              <a:rPr lang="en-GB" dirty="0"/>
              <a:t>)</a:t>
            </a:r>
          </a:p>
          <a:p>
            <a:pPr eaLnBrk="1" hangingPunct="1">
              <a:buFontTx/>
              <a:buNone/>
            </a:pPr>
            <a:r>
              <a:rPr lang="cs-CZ" dirty="0"/>
              <a:t>Reaktivní dusíkové metabolity (NO, NO</a:t>
            </a:r>
            <a:r>
              <a:rPr lang="cs-CZ" baseline="-25000" dirty="0"/>
              <a:t>2</a:t>
            </a:r>
            <a:r>
              <a:rPr lang="cs-CZ" dirty="0"/>
              <a:t>)</a:t>
            </a:r>
          </a:p>
          <a:p>
            <a:pPr eaLnBrk="1" hangingPunct="1">
              <a:buFontTx/>
              <a:buNone/>
            </a:pPr>
            <a:r>
              <a:rPr lang="en-GB" dirty="0" err="1"/>
              <a:t>Hydrol</a:t>
            </a:r>
            <a:r>
              <a:rPr lang="cs-CZ" dirty="0" err="1"/>
              <a:t>ázy</a:t>
            </a:r>
            <a:r>
              <a:rPr lang="en-GB" dirty="0"/>
              <a:t>: </a:t>
            </a:r>
            <a:r>
              <a:rPr lang="en-GB" dirty="0" err="1"/>
              <a:t>prote</a:t>
            </a:r>
            <a:r>
              <a:rPr lang="cs-CZ" dirty="0" err="1"/>
              <a:t>ázy</a:t>
            </a:r>
            <a:r>
              <a:rPr lang="en-GB" dirty="0"/>
              <a:t>,</a:t>
            </a:r>
            <a:r>
              <a:rPr lang="cs-CZ" dirty="0"/>
              <a:t> </a:t>
            </a:r>
            <a:r>
              <a:rPr lang="en-GB" dirty="0"/>
              <a:t>lip</a:t>
            </a:r>
            <a:r>
              <a:rPr lang="cs-CZ" dirty="0" err="1"/>
              <a:t>ázy</a:t>
            </a:r>
            <a:r>
              <a:rPr lang="en-GB" dirty="0"/>
              <a:t>, DNAs</a:t>
            </a:r>
            <a:r>
              <a:rPr lang="cs-CZ" dirty="0"/>
              <a:t>y, </a:t>
            </a:r>
            <a:r>
              <a:rPr lang="cs-CZ" dirty="0" err="1"/>
              <a:t>RNAsy</a:t>
            </a:r>
            <a:endParaRPr lang="en-GB" dirty="0"/>
          </a:p>
          <a:p>
            <a:pPr marL="342900" lvl="4" indent="-342900">
              <a:buNone/>
            </a:pPr>
            <a:r>
              <a:rPr lang="cs-CZ" altLang="cs-CZ" sz="2400" b="1" dirty="0"/>
              <a:t>2. nezávislý </a:t>
            </a:r>
            <a:r>
              <a:rPr lang="cs-CZ" altLang="cs-CZ" sz="2400" b="1" dirty="0"/>
              <a:t>na </a:t>
            </a:r>
            <a:r>
              <a:rPr lang="cs-CZ" altLang="cs-CZ" sz="2400" b="1" dirty="0"/>
              <a:t>kyslíku</a:t>
            </a:r>
            <a:endParaRPr lang="cs-CZ" sz="2800" b="1" dirty="0"/>
          </a:p>
          <a:p>
            <a:pPr eaLnBrk="1" hangingPunct="1">
              <a:buFontTx/>
              <a:buNone/>
            </a:pPr>
            <a:r>
              <a:rPr lang="cs-CZ" dirty="0"/>
              <a:t>Nízké</a:t>
            </a:r>
            <a:r>
              <a:rPr lang="en-GB" dirty="0"/>
              <a:t> pH</a:t>
            </a:r>
          </a:p>
          <a:p>
            <a:pPr eaLnBrk="1" hangingPunct="1">
              <a:buFontTx/>
              <a:buNone/>
            </a:pPr>
            <a:r>
              <a:rPr lang="en-GB" dirty="0" err="1"/>
              <a:t>Lysozym</a:t>
            </a:r>
            <a:endParaRPr lang="en-GB" dirty="0"/>
          </a:p>
          <a:p>
            <a:pPr eaLnBrk="1" hangingPunct="1">
              <a:buFontTx/>
              <a:buNone/>
            </a:pPr>
            <a:r>
              <a:rPr lang="cs-CZ" dirty="0" err="1"/>
              <a:t>Lactoferin</a:t>
            </a:r>
            <a:endParaRPr lang="cs-CZ" dirty="0"/>
          </a:p>
          <a:p>
            <a:pPr eaLnBrk="1" hangingPunct="1">
              <a:buFontTx/>
              <a:buNone/>
            </a:pPr>
            <a:r>
              <a:rPr lang="cs-CZ" dirty="0" err="1"/>
              <a:t>Defenziny</a:t>
            </a:r>
            <a:r>
              <a:rPr lang="cs-CZ" dirty="0"/>
              <a:t> – antimikrobiální polypeptidy</a:t>
            </a:r>
          </a:p>
          <a:p>
            <a:pPr eaLnBrk="1" hangingPunct="1">
              <a:buFontTx/>
              <a:buNone/>
            </a:pPr>
            <a:endParaRPr lang="en-GB"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042869878"/>
      </p:ext>
    </p:extLst>
  </p:cSld>
  <p:clrMapOvr>
    <a:masterClrMapping/>
  </p:clrMapOvr>
  <mc:AlternateContent xmlns:mc="http://schemas.openxmlformats.org/markup-compatibility/2006" xmlns:p14="http://schemas.microsoft.com/office/powerpoint/2010/main">
    <mc:Choice Requires="p14">
      <p:transition spd="slow" p14:dur="2000" advTm="62640"/>
    </mc:Choice>
    <mc:Fallback xmlns="">
      <p:transition spd="slow" advTm="6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normAutofit/>
          </a:bodyPr>
          <a:lstStyle/>
          <a:p>
            <a:pPr eaLnBrk="1" hangingPunct="1">
              <a:defRPr/>
            </a:pPr>
            <a:r>
              <a:rPr lang="cs-CZ" sz="3600"/>
              <a:t>Indikace k vyšetření fagocytárních schopností granulocytů</a:t>
            </a:r>
            <a:endParaRPr lang="en-US" sz="3600"/>
          </a:p>
        </p:txBody>
      </p:sp>
      <p:sp>
        <p:nvSpPr>
          <p:cNvPr id="17411" name="Rectangle 3"/>
          <p:cNvSpPr>
            <a:spLocks noGrp="1" noChangeArrowheads="1"/>
          </p:cNvSpPr>
          <p:nvPr>
            <p:ph type="body" idx="4294967295"/>
          </p:nvPr>
        </p:nvSpPr>
        <p:spPr>
          <a:xfrm>
            <a:off x="1981201" y="1600201"/>
            <a:ext cx="8080375" cy="4525963"/>
          </a:xfrm>
        </p:spPr>
        <p:txBody>
          <a:bodyPr/>
          <a:lstStyle/>
          <a:p>
            <a:pPr eaLnBrk="1" hangingPunct="1"/>
            <a:r>
              <a:rPr lang="cs-CZ"/>
              <a:t>Především opakované hluboké abscesy, hnisavé lymfadenitidy, případně i první epizoda abscesu v neobvyklé lokalizaci (jaterní absces). Obtíže jsou vrozené, tj. objevují se obvykle od časného věku.</a:t>
            </a:r>
          </a:p>
          <a:p>
            <a:pPr eaLnBrk="1" hangingPunct="1"/>
            <a:r>
              <a:rPr lang="cs-CZ"/>
              <a:t>Výskyt solitárních, granulomů v časném věku.</a:t>
            </a:r>
          </a:p>
          <a:p>
            <a:pPr eaLnBrk="1" hangingPunct="1"/>
            <a:r>
              <a:rPr lang="cs-CZ"/>
              <a:t>Poruchy odhojování pupečníku spojené s poruchou hojení ran a výraznou leukocytózou (LAD syndrom). </a:t>
            </a:r>
            <a:endParaRPr lang="en-US"/>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471901506"/>
      </p:ext>
    </p:extLst>
  </p:cSld>
  <p:clrMapOvr>
    <a:masterClrMapping/>
  </p:clrMapOvr>
  <mc:AlternateContent xmlns:mc="http://schemas.openxmlformats.org/markup-compatibility/2006" xmlns:p14="http://schemas.microsoft.com/office/powerpoint/2010/main">
    <mc:Choice Requires="p14">
      <p:transition spd="slow" p14:dur="2000" advTm="56128"/>
    </mc:Choice>
    <mc:Fallback xmlns="">
      <p:transition spd="slow" advTm="5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cs-CZ" sz="3600"/>
              <a:t>Možnosti vyšetření fagocytárních funkcí</a:t>
            </a:r>
            <a:endParaRPr lang="en-US" sz="3600"/>
          </a:p>
        </p:txBody>
      </p:sp>
      <p:sp>
        <p:nvSpPr>
          <p:cNvPr id="16387" name="Rectangle 3"/>
          <p:cNvSpPr>
            <a:spLocks noGrp="1" noChangeArrowheads="1"/>
          </p:cNvSpPr>
          <p:nvPr>
            <p:ph type="body" idx="4294967295"/>
          </p:nvPr>
        </p:nvSpPr>
        <p:spPr/>
        <p:txBody>
          <a:bodyPr/>
          <a:lstStyle/>
          <a:p>
            <a:pPr eaLnBrk="1" hangingPunct="1">
              <a:lnSpc>
                <a:spcPct val="90000"/>
              </a:lnSpc>
              <a:buFontTx/>
              <a:buNone/>
            </a:pPr>
            <a:r>
              <a:rPr lang="cs-CZ" dirty="0" smtClean="0"/>
              <a:t>Chemotaxe: vyšetření chemotaxe pod </a:t>
            </a:r>
            <a:r>
              <a:rPr lang="cs-CZ" dirty="0" err="1" smtClean="0"/>
              <a:t>agarózou</a:t>
            </a:r>
            <a:endParaRPr lang="cs-CZ" dirty="0" smtClean="0"/>
          </a:p>
          <a:p>
            <a:pPr eaLnBrk="1" hangingPunct="1">
              <a:lnSpc>
                <a:spcPct val="90000"/>
              </a:lnSpc>
              <a:buFontTx/>
              <a:buNone/>
            </a:pPr>
            <a:r>
              <a:rPr lang="cs-CZ" dirty="0" smtClean="0"/>
              <a:t>Ingesce: </a:t>
            </a:r>
            <a:r>
              <a:rPr lang="cs-CZ" dirty="0" err="1" smtClean="0"/>
              <a:t>ingresce</a:t>
            </a:r>
            <a:r>
              <a:rPr lang="cs-CZ" dirty="0" smtClean="0"/>
              <a:t> </a:t>
            </a:r>
            <a:r>
              <a:rPr lang="cs-CZ" dirty="0" err="1" smtClean="0"/>
              <a:t>metakrylávých</a:t>
            </a:r>
            <a:r>
              <a:rPr lang="cs-CZ" dirty="0" smtClean="0"/>
              <a:t> partikulí</a:t>
            </a:r>
          </a:p>
          <a:p>
            <a:pPr eaLnBrk="1" hangingPunct="1">
              <a:lnSpc>
                <a:spcPct val="90000"/>
              </a:lnSpc>
              <a:buFontTx/>
              <a:buNone/>
            </a:pPr>
            <a:r>
              <a:rPr lang="cs-CZ" u="sng" dirty="0" smtClean="0">
                <a:solidFill>
                  <a:schemeClr val="accent2"/>
                </a:solidFill>
              </a:rPr>
              <a:t>Tvorba reaktivních metabolitů kyslíku</a:t>
            </a:r>
            <a:r>
              <a:rPr lang="cs-CZ" dirty="0" smtClean="0">
                <a:solidFill>
                  <a:schemeClr val="accent2"/>
                </a:solidFill>
              </a:rPr>
              <a:t>: </a:t>
            </a:r>
          </a:p>
          <a:p>
            <a:pPr>
              <a:lnSpc>
                <a:spcPct val="90000"/>
              </a:lnSpc>
              <a:buNone/>
            </a:pPr>
            <a:r>
              <a:rPr lang="cs-CZ" dirty="0" smtClean="0">
                <a:solidFill>
                  <a:schemeClr val="accent2"/>
                </a:solidFill>
              </a:rPr>
              <a:t>   NBT </a:t>
            </a:r>
            <a:r>
              <a:rPr lang="cs-CZ" dirty="0">
                <a:solidFill>
                  <a:schemeClr val="accent2"/>
                </a:solidFill>
              </a:rPr>
              <a:t>test (nitro-blue-</a:t>
            </a:r>
            <a:r>
              <a:rPr lang="cs-CZ" dirty="0" err="1">
                <a:solidFill>
                  <a:schemeClr val="accent2"/>
                </a:solidFill>
              </a:rPr>
              <a:t>tetrazolium</a:t>
            </a:r>
            <a:r>
              <a:rPr lang="cs-CZ" dirty="0">
                <a:solidFill>
                  <a:schemeClr val="accent2"/>
                </a:solidFill>
              </a:rPr>
              <a:t> test), </a:t>
            </a:r>
            <a:r>
              <a:rPr lang="cs-CZ" dirty="0" smtClean="0">
                <a:solidFill>
                  <a:schemeClr val="accent2"/>
                </a:solidFill>
              </a:rPr>
              <a:t>chemiluminiscence, redukce </a:t>
            </a:r>
            <a:r>
              <a:rPr lang="cs-CZ" dirty="0" err="1" smtClean="0">
                <a:solidFill>
                  <a:schemeClr val="accent2"/>
                </a:solidFill>
              </a:rPr>
              <a:t>tetrarhodamidu</a:t>
            </a:r>
            <a:r>
              <a:rPr lang="cs-CZ" dirty="0">
                <a:solidFill>
                  <a:schemeClr val="accent2"/>
                </a:solidFill>
              </a:rPr>
              <a:t> </a:t>
            </a:r>
            <a:r>
              <a:rPr lang="cs-CZ" dirty="0" smtClean="0">
                <a:solidFill>
                  <a:schemeClr val="accent2"/>
                </a:solidFill>
              </a:rPr>
              <a:t>– </a:t>
            </a:r>
            <a:r>
              <a:rPr lang="cs-CZ" dirty="0" err="1" smtClean="0">
                <a:solidFill>
                  <a:schemeClr val="accent2"/>
                </a:solidFill>
              </a:rPr>
              <a:t>cytometrické</a:t>
            </a:r>
            <a:r>
              <a:rPr lang="cs-CZ" dirty="0" smtClean="0">
                <a:solidFill>
                  <a:schemeClr val="accent2"/>
                </a:solidFill>
              </a:rPr>
              <a:t> stanovení</a:t>
            </a:r>
          </a:p>
          <a:p>
            <a:pPr eaLnBrk="1" hangingPunct="1">
              <a:lnSpc>
                <a:spcPct val="90000"/>
              </a:lnSpc>
              <a:buFontTx/>
              <a:buNone/>
            </a:pPr>
            <a:r>
              <a:rPr lang="cs-CZ" dirty="0" smtClean="0"/>
              <a:t>Vyšetření exprese </a:t>
            </a:r>
            <a:r>
              <a:rPr lang="cs-CZ" dirty="0" smtClean="0">
                <a:latin typeface="Symbol" pitchFamily="18" charset="2"/>
              </a:rPr>
              <a:t>b</a:t>
            </a:r>
            <a:r>
              <a:rPr lang="cs-CZ" dirty="0" smtClean="0"/>
              <a:t>2-integrinů</a:t>
            </a:r>
          </a:p>
          <a:p>
            <a:pPr eaLnBrk="1" hangingPunct="1">
              <a:lnSpc>
                <a:spcPct val="90000"/>
              </a:lnSpc>
              <a:buFontTx/>
              <a:buNone/>
            </a:pPr>
            <a:r>
              <a:rPr lang="cs-CZ" dirty="0" smtClean="0"/>
              <a:t>Komplexní vyšetření: </a:t>
            </a:r>
            <a:r>
              <a:rPr lang="cs-CZ" dirty="0" err="1" smtClean="0"/>
              <a:t>mikrobicidie</a:t>
            </a:r>
            <a:endParaRPr lang="en-US" dirty="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157315663"/>
      </p:ext>
    </p:extLst>
  </p:cSld>
  <p:clrMapOvr>
    <a:masterClrMapping/>
  </p:clrMapOvr>
  <mc:AlternateContent xmlns:mc="http://schemas.openxmlformats.org/markup-compatibility/2006" xmlns:p14="http://schemas.microsoft.com/office/powerpoint/2010/main">
    <mc:Choice Requires="p14">
      <p:transition spd="slow" p14:dur="2000" advTm="146032"/>
    </mc:Choice>
    <mc:Fallback xmlns="">
      <p:transition spd="slow" advTm="14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919536" y="2060575"/>
            <a:ext cx="8466138" cy="38068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t>Příčinou syndromu je porucha syntézy CD18, nevytváří se komplex CD11/CD18 – </a:t>
            </a:r>
            <a:r>
              <a:rPr lang="cs-CZ" altLang="cs-CZ" sz="2800" dirty="0" err="1"/>
              <a:t>integriny</a:t>
            </a:r>
            <a:r>
              <a:rPr lang="cs-CZ" altLang="cs-CZ" sz="2800" dirty="0"/>
              <a:t> nutné k přechodu cév do místa </a:t>
            </a:r>
            <a:r>
              <a:rPr lang="cs-CZ" altLang="cs-CZ" sz="2800" dirty="0"/>
              <a:t>zánětu.</a:t>
            </a:r>
            <a:endParaRPr lang="cs-CZ" altLang="cs-CZ" sz="2800" dirty="0"/>
          </a:p>
          <a:p>
            <a:r>
              <a:rPr lang="cs-CZ" altLang="cs-CZ" sz="2800" dirty="0"/>
              <a:t>Opožděné </a:t>
            </a:r>
            <a:r>
              <a:rPr lang="cs-CZ" altLang="cs-CZ" sz="2800" dirty="0" err="1"/>
              <a:t>odhojování</a:t>
            </a:r>
            <a:r>
              <a:rPr lang="cs-CZ" altLang="cs-CZ" sz="2800" dirty="0"/>
              <a:t> pupečníku s </a:t>
            </a:r>
            <a:r>
              <a:rPr lang="cs-CZ" altLang="cs-CZ" sz="2800" dirty="0" err="1"/>
              <a:t>omfalitidou</a:t>
            </a:r>
            <a:r>
              <a:rPr lang="cs-CZ" altLang="cs-CZ" sz="2800" dirty="0"/>
              <a:t>.</a:t>
            </a:r>
          </a:p>
          <a:p>
            <a:r>
              <a:rPr lang="cs-CZ" altLang="cs-CZ" sz="2800" dirty="0"/>
              <a:t>Abscesy s malou tvorbou hnisu.</a:t>
            </a:r>
          </a:p>
          <a:p>
            <a:r>
              <a:rPr lang="cs-CZ" altLang="cs-CZ" sz="2800" dirty="0"/>
              <a:t>Často postižena </a:t>
            </a:r>
            <a:r>
              <a:rPr lang="cs-CZ" altLang="cs-CZ" sz="2800" dirty="0" err="1"/>
              <a:t>periproktální</a:t>
            </a:r>
            <a:r>
              <a:rPr lang="cs-CZ" altLang="cs-CZ" sz="2800" dirty="0"/>
              <a:t> oblast, objevují se gingivitidy, lymfadenitidy, kožní infekce.</a:t>
            </a:r>
          </a:p>
          <a:p>
            <a:r>
              <a:rPr lang="cs-CZ" altLang="cs-CZ" sz="2800" dirty="0"/>
              <a:t> Porucha hojení ran.</a:t>
            </a:r>
          </a:p>
          <a:p>
            <a:r>
              <a:rPr lang="cs-CZ" altLang="cs-CZ" sz="2800" dirty="0"/>
              <a:t>V krvi výrazná leukocytóza i mimo akutní infekci.</a:t>
            </a:r>
          </a:p>
        </p:txBody>
      </p:sp>
      <p:sp>
        <p:nvSpPr>
          <p:cNvPr id="3" name="Rectangle 2"/>
          <p:cNvSpPr txBox="1">
            <a:spLocks noChangeArrowheads="1"/>
          </p:cNvSpPr>
          <p:nvPr/>
        </p:nvSpPr>
        <p:spPr>
          <a:xfrm>
            <a:off x="2209800" y="609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4000" b="1" dirty="0">
                <a:solidFill>
                  <a:srgbClr val="C00000"/>
                </a:solidFill>
              </a:rPr>
              <a:t>Deficit </a:t>
            </a:r>
            <a:r>
              <a:rPr lang="cs-CZ" altLang="cs-CZ" sz="4000" b="1" dirty="0" err="1">
                <a:solidFill>
                  <a:srgbClr val="C00000"/>
                </a:solidFill>
              </a:rPr>
              <a:t>leukocytárních</a:t>
            </a:r>
            <a:r>
              <a:rPr lang="cs-CZ" altLang="cs-CZ" sz="4000" b="1" dirty="0">
                <a:solidFill>
                  <a:srgbClr val="C00000"/>
                </a:solidFill>
              </a:rPr>
              <a:t> </a:t>
            </a:r>
            <a:r>
              <a:rPr lang="cs-CZ" altLang="cs-CZ" sz="4000" b="1" dirty="0" err="1">
                <a:solidFill>
                  <a:srgbClr val="C00000"/>
                </a:solidFill>
              </a:rPr>
              <a:t>integrinů</a:t>
            </a:r>
            <a:r>
              <a:rPr lang="cs-CZ" altLang="cs-CZ" sz="4000" b="1" dirty="0">
                <a:solidFill>
                  <a:srgbClr val="C00000"/>
                </a:solidFill>
              </a:rPr>
              <a:t> (LAD-I)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92225603"/>
      </p:ext>
    </p:extLst>
  </p:cSld>
  <p:clrMapOvr>
    <a:masterClrMapping/>
  </p:clrMapOvr>
  <mc:AlternateContent xmlns:mc="http://schemas.openxmlformats.org/markup-compatibility/2006" xmlns:p14="http://schemas.microsoft.com/office/powerpoint/2010/main">
    <mc:Choice Requires="p14">
      <p:transition spd="slow" p14:dur="2000" advTm="45200"/>
    </mc:Choice>
    <mc:Fallback xmlns="">
      <p:transition spd="slow" advTm="4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78755" y="620689"/>
            <a:ext cx="6353919" cy="646331"/>
          </a:xfrm>
          <a:prstGeom prst="rect">
            <a:avLst/>
          </a:prstGeom>
        </p:spPr>
        <p:txBody>
          <a:bodyPr wrap="none">
            <a:spAutoFit/>
          </a:bodyPr>
          <a:lstStyle/>
          <a:p>
            <a:r>
              <a:rPr lang="cs-CZ" altLang="cs-CZ" sz="3600" b="1" dirty="0">
                <a:solidFill>
                  <a:srgbClr val="C00000"/>
                </a:solidFill>
              </a:rPr>
              <a:t>Cesta leukocytů do místa zánětu</a:t>
            </a:r>
            <a:endParaRPr lang="cs-CZ" altLang="cs-CZ" sz="3600" b="1" dirty="0">
              <a:solidFill>
                <a:srgbClr val="C00000"/>
              </a:solidFill>
            </a:endParaRPr>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24745"/>
            <a:ext cx="9036496" cy="535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557028753"/>
      </p:ext>
    </p:extLst>
  </p:cSld>
  <p:clrMapOvr>
    <a:masterClrMapping/>
  </p:clrMapOvr>
  <mc:AlternateContent xmlns:mc="http://schemas.openxmlformats.org/markup-compatibility/2006" xmlns:p14="http://schemas.microsoft.com/office/powerpoint/2010/main">
    <mc:Choice Requires="p14">
      <p:transition spd="slow" p14:dur="2000" advTm="61360"/>
    </mc:Choice>
    <mc:Fallback xmlns="">
      <p:transition spd="slow" advTm="6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pPr eaLnBrk="1" hangingPunct="1"/>
            <a:r>
              <a:rPr lang="cs-CZ" smtClean="0"/>
              <a:t>Chronická granulomatózní choroba</a:t>
            </a:r>
          </a:p>
        </p:txBody>
      </p:sp>
      <p:sp>
        <p:nvSpPr>
          <p:cNvPr id="19459" name="Rectangle 3"/>
          <p:cNvSpPr>
            <a:spLocks noGrp="1" noChangeArrowheads="1"/>
          </p:cNvSpPr>
          <p:nvPr>
            <p:ph type="body" idx="4294967295"/>
          </p:nvPr>
        </p:nvSpPr>
        <p:spPr>
          <a:xfrm>
            <a:off x="1862138" y="2060576"/>
            <a:ext cx="8805862" cy="4181475"/>
          </a:xfrm>
        </p:spPr>
        <p:txBody>
          <a:bodyPr/>
          <a:lstStyle/>
          <a:p>
            <a:pPr eaLnBrk="1" hangingPunct="1"/>
            <a:r>
              <a:rPr lang="cs-CZ"/>
              <a:t>Opakované abscesy nejčastěji postihující játra, periproktální oblast, plíce, objevují se hnisavé lymfadenitidy, osteomyelitidy.</a:t>
            </a:r>
          </a:p>
          <a:p>
            <a:pPr eaLnBrk="1" hangingPunct="1"/>
            <a:r>
              <a:rPr lang="cs-CZ"/>
              <a:t>Granulomy mohou působit útlak, například žlučovodů.</a:t>
            </a:r>
          </a:p>
          <a:p>
            <a:pPr eaLnBrk="1" hangingPunct="1"/>
            <a:r>
              <a:rPr lang="cs-CZ"/>
              <a:t>Většinou poměrně časný nástup obtíží, první příznaky se však vzácně mohou objevit i v dospělosti.</a:t>
            </a:r>
          </a:p>
          <a:p>
            <a:pPr eaLnBrk="1" hangingPunct="1"/>
            <a:r>
              <a:rPr lang="cs-CZ"/>
              <a:t>Příčinou je </a:t>
            </a:r>
            <a:r>
              <a:rPr lang="cs-CZ">
                <a:solidFill>
                  <a:schemeClr val="accent2"/>
                </a:solidFill>
              </a:rPr>
              <a:t>porucha tvorby reaktivních metabolitů kyslíku.</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929397997"/>
      </p:ext>
    </p:extLst>
  </p:cSld>
  <p:clrMapOvr>
    <a:masterClrMapping/>
  </p:clrMapOvr>
  <mc:AlternateContent xmlns:mc="http://schemas.openxmlformats.org/markup-compatibility/2006" xmlns:p14="http://schemas.microsoft.com/office/powerpoint/2010/main">
    <mc:Choice Requires="p14">
      <p:transition spd="slow" p14:dur="2000" advTm="2657"/>
    </mc:Choice>
    <mc:Fallback xmlns="">
      <p:transition spd="slow" advTm="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3505200" y="381000"/>
            <a:ext cx="5334000" cy="914400"/>
          </a:xfrm>
          <a:prstGeom prst="rect">
            <a:avLst/>
          </a:prstGeom>
          <a:solidFill>
            <a:schemeClr val="bg1"/>
          </a:solidFill>
          <a:ln w="9525">
            <a:solidFill>
              <a:schemeClr val="tx1"/>
            </a:solidFill>
            <a:miter lim="800000"/>
            <a:headEnd/>
            <a:tailEnd/>
          </a:ln>
        </p:spPr>
        <p:txBody>
          <a:bodyPr wrap="none" anchor="ctr"/>
          <a:lstStyle/>
          <a:p>
            <a:pPr algn="ctr" eaLnBrk="0" hangingPunct="0"/>
            <a:r>
              <a:rPr lang="cs-CZ" sz="2600">
                <a:solidFill>
                  <a:schemeClr val="tx2"/>
                </a:solidFill>
                <a:latin typeface="Tahoma" pitchFamily="34" charset="0"/>
              </a:rPr>
              <a:t>Chronic Granulomatous Disease</a:t>
            </a:r>
          </a:p>
          <a:p>
            <a:pPr algn="ctr" eaLnBrk="0" hangingPunct="0"/>
            <a:r>
              <a:rPr lang="cs-CZ" sz="2600">
                <a:solidFill>
                  <a:schemeClr val="tx2"/>
                </a:solidFill>
                <a:latin typeface="Tahoma" pitchFamily="34" charset="0"/>
              </a:rPr>
              <a:t>(X-linked)</a:t>
            </a:r>
          </a:p>
        </p:txBody>
      </p:sp>
      <p:graphicFrame>
        <p:nvGraphicFramePr>
          <p:cNvPr id="4" name="Object 2"/>
          <p:cNvGraphicFramePr>
            <a:graphicFrameLocks noChangeAspect="1"/>
          </p:cNvGraphicFramePr>
          <p:nvPr/>
        </p:nvGraphicFramePr>
        <p:xfrm>
          <a:off x="2133600" y="1600200"/>
          <a:ext cx="8001000" cy="4800600"/>
        </p:xfrm>
        <a:graphic>
          <a:graphicData uri="http://schemas.openxmlformats.org/presentationml/2006/ole">
            <mc:AlternateContent xmlns:mc="http://schemas.openxmlformats.org/markup-compatibility/2006">
              <mc:Choice xmlns:v="urn:schemas-microsoft-com:vml" Requires="v">
                <p:oleObj spid="_x0000_s1027" name="Photo Editor Photo" r:id="rId5" imgW="9783541" imgH="5649114" progId="MSPhotoEd.3">
                  <p:embed/>
                </p:oleObj>
              </mc:Choice>
              <mc:Fallback>
                <p:oleObj name="Photo Editor Photo" r:id="rId5" imgW="9783541" imgH="5649114" progId="MSPhotoEd.3">
                  <p:embed/>
                  <p:pic>
                    <p:nvPicPr>
                      <p:cNvPr id="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600200"/>
                        <a:ext cx="8001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237251611"/>
      </p:ext>
    </p:extLst>
  </p:cSld>
  <p:clrMapOvr>
    <a:masterClrMapping/>
  </p:clrMapOvr>
  <mc:AlternateContent xmlns:mc="http://schemas.openxmlformats.org/markup-compatibility/2006" xmlns:p14="http://schemas.microsoft.com/office/powerpoint/2010/main">
    <mc:Choice Requires="p14">
      <p:transition spd="slow" p14:dur="2000" advTm="512"/>
    </mc:Choice>
    <mc:Fallback xmlns="">
      <p:transition spd="slow" advTm="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Zánět</a:t>
            </a:r>
            <a:endParaRPr lang="cs-CZ" b="1" dirty="0"/>
          </a:p>
        </p:txBody>
      </p:sp>
      <p:sp>
        <p:nvSpPr>
          <p:cNvPr id="3" name="Zástupný symbol pro obsah 2"/>
          <p:cNvSpPr>
            <a:spLocks noGrp="1"/>
          </p:cNvSpPr>
          <p:nvPr>
            <p:ph idx="1"/>
          </p:nvPr>
        </p:nvSpPr>
        <p:spPr/>
        <p:txBody>
          <a:bodyPr>
            <a:normAutofit/>
          </a:bodyPr>
          <a:lstStyle/>
          <a:p>
            <a:r>
              <a:rPr lang="cs-CZ" dirty="0"/>
              <a:t>fylogeneticky </a:t>
            </a:r>
            <a:r>
              <a:rPr lang="cs-CZ" dirty="0" smtClean="0"/>
              <a:t>stará </a:t>
            </a:r>
            <a:r>
              <a:rPr lang="cs-CZ" dirty="0"/>
              <a:t>a </a:t>
            </a:r>
            <a:r>
              <a:rPr lang="cs-CZ" dirty="0" smtClean="0"/>
              <a:t>monotónní obranná </a:t>
            </a:r>
            <a:r>
              <a:rPr lang="cs-CZ" dirty="0"/>
              <a:t>reakce</a:t>
            </a:r>
          </a:p>
          <a:p>
            <a:r>
              <a:rPr lang="cs-CZ" dirty="0" smtClean="0"/>
              <a:t>efektorový </a:t>
            </a:r>
            <a:r>
              <a:rPr lang="cs-CZ" dirty="0"/>
              <a:t>mechanismus nejen </a:t>
            </a:r>
            <a:r>
              <a:rPr lang="cs-CZ" dirty="0" smtClean="0"/>
              <a:t>vrozené </a:t>
            </a:r>
            <a:r>
              <a:rPr lang="cs-CZ" dirty="0"/>
              <a:t>, ale i </a:t>
            </a:r>
            <a:r>
              <a:rPr lang="cs-CZ" dirty="0" smtClean="0"/>
              <a:t>adaptivní</a:t>
            </a:r>
            <a:r>
              <a:rPr lang="cs-CZ" dirty="0"/>
              <a:t> </a:t>
            </a:r>
            <a:r>
              <a:rPr lang="cs-CZ" dirty="0" smtClean="0"/>
              <a:t>imunity</a:t>
            </a:r>
            <a:endParaRPr lang="cs-CZ" dirty="0"/>
          </a:p>
          <a:p>
            <a:r>
              <a:rPr lang="cs-CZ" dirty="0"/>
              <a:t>rozvoj </a:t>
            </a:r>
            <a:r>
              <a:rPr lang="cs-CZ" dirty="0" smtClean="0"/>
              <a:t>zánětu</a:t>
            </a:r>
            <a:r>
              <a:rPr lang="cs-CZ" dirty="0"/>
              <a:t>:</a:t>
            </a:r>
          </a:p>
          <a:p>
            <a:pPr lvl="1"/>
            <a:r>
              <a:rPr lang="pl-PL" dirty="0" smtClean="0"/>
              <a:t>rozpoznání nebezpečného</a:t>
            </a:r>
            <a:r>
              <a:rPr lang="pl-PL" b="1" dirty="0" smtClean="0"/>
              <a:t> </a:t>
            </a:r>
            <a:r>
              <a:rPr lang="pl-PL" dirty="0" smtClean="0"/>
              <a:t>podnětu</a:t>
            </a:r>
            <a:endParaRPr lang="pl-PL" dirty="0"/>
          </a:p>
          <a:p>
            <a:pPr lvl="1"/>
            <a:r>
              <a:rPr lang="pl-PL" dirty="0" smtClean="0"/>
              <a:t>vyhodnocení charakterů podnětu a </a:t>
            </a:r>
            <a:r>
              <a:rPr lang="pl-PL" dirty="0"/>
              <a:t>rizika</a:t>
            </a:r>
          </a:p>
          <a:p>
            <a:pPr lvl="1"/>
            <a:r>
              <a:rPr lang="cs-CZ" dirty="0"/>
              <a:t>v</a:t>
            </a:r>
            <a:r>
              <a:rPr lang="cs-CZ" dirty="0" smtClean="0"/>
              <a:t>ylití granul, transkripce genů, ..</a:t>
            </a:r>
            <a:endParaRPr lang="cs-CZ" dirty="0"/>
          </a:p>
          <a:p>
            <a:r>
              <a:rPr lang="cs-CZ" dirty="0" smtClean="0"/>
              <a:t>každý zánět má </a:t>
            </a:r>
            <a:r>
              <a:rPr lang="cs-CZ" dirty="0"/>
              <a:t>imunopatologickou </a:t>
            </a:r>
            <a:r>
              <a:rPr lang="cs-CZ" dirty="0" smtClean="0"/>
              <a:t>složku</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926358771"/>
      </p:ext>
    </p:extLst>
  </p:cSld>
  <p:clrMapOvr>
    <a:masterClrMapping/>
  </p:clrMapOvr>
  <mc:AlternateContent xmlns:mc="http://schemas.openxmlformats.org/markup-compatibility/2006" xmlns:p14="http://schemas.microsoft.com/office/powerpoint/2010/main">
    <mc:Choice Requires="p14">
      <p:transition spd="slow" p14:dur="2000" advTm="63568"/>
    </mc:Choice>
    <mc:Fallback xmlns="">
      <p:transition spd="slow" advTm="6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919288" y="333376"/>
            <a:ext cx="8229600" cy="1928813"/>
          </a:xfrm>
        </p:spPr>
        <p:txBody>
          <a:bodyPr>
            <a:normAutofit/>
          </a:bodyPr>
          <a:lstStyle/>
          <a:p>
            <a:pPr eaLnBrk="1" hangingPunct="1"/>
            <a:r>
              <a:rPr lang="en-GB" sz="4000" b="1" dirty="0" err="1">
                <a:solidFill>
                  <a:srgbClr val="002060"/>
                </a:solidFill>
              </a:rPr>
              <a:t>Zánět</a:t>
            </a:r>
            <a:r>
              <a:rPr lang="cs-CZ" sz="4000" b="1" dirty="0">
                <a:solidFill>
                  <a:srgbClr val="002060"/>
                </a:solidFill>
              </a:rPr>
              <a:t>-</a:t>
            </a:r>
            <a:r>
              <a:rPr lang="cs-CZ" sz="4000" dirty="0">
                <a:solidFill>
                  <a:srgbClr val="002060"/>
                </a:solidFill>
              </a:rPr>
              <a:t/>
            </a:r>
            <a:br>
              <a:rPr lang="cs-CZ" sz="4000" dirty="0">
                <a:solidFill>
                  <a:srgbClr val="002060"/>
                </a:solidFill>
              </a:rPr>
            </a:br>
            <a:r>
              <a:rPr lang="cs-CZ" sz="4000" dirty="0">
                <a:solidFill>
                  <a:srgbClr val="002060"/>
                </a:solidFill>
              </a:rPr>
              <a:t> </a:t>
            </a:r>
            <a:r>
              <a:rPr lang="cs-CZ" sz="4000" b="1" dirty="0">
                <a:solidFill>
                  <a:srgbClr val="002060"/>
                </a:solidFill>
              </a:rPr>
              <a:t>komplexní obranná reakce systému vrozené imunity</a:t>
            </a:r>
            <a:r>
              <a:rPr lang="cs-CZ" dirty="0" smtClean="0">
                <a:solidFill>
                  <a:srgbClr val="002060"/>
                </a:solidFill>
              </a:rPr>
              <a:t> </a:t>
            </a:r>
            <a:endParaRPr lang="en-GB" dirty="0" smtClean="0">
              <a:solidFill>
                <a:srgbClr val="002060"/>
              </a:solidFill>
            </a:endParaRPr>
          </a:p>
        </p:txBody>
      </p:sp>
      <p:sp>
        <p:nvSpPr>
          <p:cNvPr id="63491" name="Rectangle 3"/>
          <p:cNvSpPr>
            <a:spLocks noGrp="1" noChangeArrowheads="1"/>
          </p:cNvSpPr>
          <p:nvPr>
            <p:ph type="body" idx="4294967295"/>
          </p:nvPr>
        </p:nvSpPr>
        <p:spPr>
          <a:xfrm>
            <a:off x="1774825" y="2205038"/>
            <a:ext cx="8713788" cy="4176712"/>
          </a:xfrm>
        </p:spPr>
        <p:txBody>
          <a:bodyPr/>
          <a:lstStyle/>
          <a:p>
            <a:pPr eaLnBrk="1" hangingPunct="1">
              <a:buFontTx/>
              <a:buNone/>
            </a:pPr>
            <a:endParaRPr lang="cs-CZ" sz="2600"/>
          </a:p>
          <a:p>
            <a:pPr eaLnBrk="1" hangingPunct="1"/>
            <a:r>
              <a:rPr lang="cs-CZ">
                <a:solidFill>
                  <a:srgbClr val="C00000"/>
                </a:solidFill>
              </a:rPr>
              <a:t>na infekci bakteriální, virovou, parazitární,</a:t>
            </a:r>
          </a:p>
          <a:p>
            <a:pPr eaLnBrk="1" hangingPunct="1"/>
            <a:r>
              <a:rPr lang="cs-CZ">
                <a:solidFill>
                  <a:srgbClr val="C00000"/>
                </a:solidFill>
              </a:rPr>
              <a:t>na poškození tkání fyzikálními a chemickými faktory  </a:t>
            </a:r>
          </a:p>
          <a:p>
            <a:pPr eaLnBrk="1" hangingPunct="1"/>
            <a:r>
              <a:rPr lang="cs-CZ">
                <a:solidFill>
                  <a:srgbClr val="C00000"/>
                </a:solidFill>
              </a:rPr>
              <a:t>na efektorové stadium adaptivní imunitní  reakce </a:t>
            </a:r>
          </a:p>
          <a:p>
            <a:pPr eaLnBrk="1" hangingPunct="1"/>
            <a:endParaRPr lang="cs-CZ" b="1">
              <a:solidFill>
                <a:srgbClr val="C00000"/>
              </a:solidFill>
            </a:endParaRPr>
          </a:p>
          <a:p>
            <a:pPr eaLnBrk="1" hangingPunct="1">
              <a:buFontTx/>
              <a:buNone/>
            </a:pPr>
            <a:r>
              <a:rPr lang="cs-CZ" sz="2600" b="1"/>
              <a:t>      </a:t>
            </a:r>
            <a:r>
              <a:rPr lang="cs-CZ" sz="2600" b="1">
                <a:solidFill>
                  <a:srgbClr val="002060"/>
                </a:solidFill>
              </a:rPr>
              <a:t>Směřuje k odstranění škodliviny a k obnově    </a:t>
            </a:r>
          </a:p>
          <a:p>
            <a:pPr eaLnBrk="1" hangingPunct="1">
              <a:buFontTx/>
              <a:buNone/>
            </a:pPr>
            <a:r>
              <a:rPr lang="cs-CZ" sz="2600" b="1">
                <a:solidFill>
                  <a:srgbClr val="002060"/>
                </a:solidFill>
              </a:rPr>
              <a:t>               poškozených struktur  a funkcí</a:t>
            </a:r>
            <a:endParaRPr lang="en-GB" sz="2600" b="1">
              <a:solidFill>
                <a:srgbClr val="00206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248536269"/>
      </p:ext>
    </p:extLst>
  </p:cSld>
  <p:clrMapOvr>
    <a:masterClrMapping/>
  </p:clrMapOvr>
  <mc:AlternateContent xmlns:mc="http://schemas.openxmlformats.org/markup-compatibility/2006" xmlns:p14="http://schemas.microsoft.com/office/powerpoint/2010/main">
    <mc:Choice Requires="p14">
      <p:transition spd="slow" p14:dur="2000" advTm="22160"/>
    </mc:Choice>
    <mc:Fallback xmlns="">
      <p:transition spd="slow" advTm="2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cs-CZ" dirty="0" smtClean="0">
                <a:solidFill>
                  <a:srgbClr val="A50021"/>
                </a:solidFill>
              </a:rPr>
              <a:t>Vrozená imunita</a:t>
            </a:r>
          </a:p>
        </p:txBody>
      </p:sp>
      <p:sp>
        <p:nvSpPr>
          <p:cNvPr id="9219" name="Rectangle 3"/>
          <p:cNvSpPr>
            <a:spLocks noGrp="1" noChangeArrowheads="1"/>
          </p:cNvSpPr>
          <p:nvPr>
            <p:ph type="body" idx="4294967295"/>
          </p:nvPr>
        </p:nvSpPr>
        <p:spPr>
          <a:xfrm>
            <a:off x="1882776" y="1844825"/>
            <a:ext cx="8785225" cy="4556125"/>
          </a:xfrm>
        </p:spPr>
        <p:txBody>
          <a:bodyPr/>
          <a:lstStyle/>
          <a:p>
            <a:pPr marL="469900" indent="-469900">
              <a:buNone/>
            </a:pPr>
            <a:r>
              <a:rPr lang="cs-CZ" u="sng" dirty="0">
                <a:solidFill>
                  <a:srgbClr val="A50021"/>
                </a:solidFill>
              </a:rPr>
              <a:t>Celulární složky</a:t>
            </a:r>
          </a:p>
          <a:p>
            <a:pPr marL="469900" indent="-469900">
              <a:buNone/>
            </a:pPr>
            <a:endParaRPr lang="cs-CZ" u="sng" dirty="0">
              <a:solidFill>
                <a:srgbClr val="A50021"/>
              </a:solidFill>
            </a:endParaRPr>
          </a:p>
          <a:p>
            <a:pPr marL="469900" indent="-469900">
              <a:buNone/>
            </a:pPr>
            <a:r>
              <a:rPr lang="cs-CZ" dirty="0">
                <a:solidFill>
                  <a:srgbClr val="000066"/>
                </a:solidFill>
              </a:rPr>
              <a:t>Epitelové a endotelové buňky, erytrocyty, destičky</a:t>
            </a:r>
          </a:p>
          <a:p>
            <a:pPr marL="469900" indent="-469900">
              <a:buNone/>
            </a:pPr>
            <a:r>
              <a:rPr lang="cs-CZ" dirty="0">
                <a:solidFill>
                  <a:srgbClr val="000066"/>
                </a:solidFill>
              </a:rPr>
              <a:t>Mastocyty, </a:t>
            </a:r>
            <a:r>
              <a:rPr lang="cs-CZ" dirty="0" err="1">
                <a:solidFill>
                  <a:srgbClr val="000066"/>
                </a:solidFill>
              </a:rPr>
              <a:t>eosinofily</a:t>
            </a:r>
            <a:r>
              <a:rPr lang="cs-CZ" dirty="0">
                <a:solidFill>
                  <a:srgbClr val="000066"/>
                </a:solidFill>
              </a:rPr>
              <a:t>, </a:t>
            </a:r>
            <a:r>
              <a:rPr lang="cs-CZ" dirty="0" err="1">
                <a:solidFill>
                  <a:srgbClr val="000066"/>
                </a:solidFill>
              </a:rPr>
              <a:t>basofily</a:t>
            </a:r>
            <a:r>
              <a:rPr lang="cs-CZ" dirty="0">
                <a:solidFill>
                  <a:srgbClr val="000066"/>
                </a:solidFill>
              </a:rPr>
              <a:t> </a:t>
            </a:r>
          </a:p>
          <a:p>
            <a:pPr marL="469900" indent="-469900">
              <a:buNone/>
            </a:pPr>
            <a:r>
              <a:rPr lang="cs-CZ" b="1" dirty="0">
                <a:solidFill>
                  <a:srgbClr val="000066"/>
                </a:solidFill>
              </a:rPr>
              <a:t>NK</a:t>
            </a:r>
            <a:r>
              <a:rPr lang="cs-CZ" dirty="0">
                <a:solidFill>
                  <a:srgbClr val="000066"/>
                </a:solidFill>
              </a:rPr>
              <a:t> </a:t>
            </a:r>
            <a:r>
              <a:rPr lang="cs-CZ" b="1" dirty="0">
                <a:solidFill>
                  <a:srgbClr val="000066"/>
                </a:solidFill>
              </a:rPr>
              <a:t>buňky </a:t>
            </a:r>
            <a:r>
              <a:rPr lang="cs-CZ" dirty="0">
                <a:solidFill>
                  <a:srgbClr val="000066"/>
                </a:solidFill>
              </a:rPr>
              <a:t>(natural </a:t>
            </a:r>
            <a:r>
              <a:rPr lang="cs-CZ" dirty="0" err="1">
                <a:solidFill>
                  <a:srgbClr val="000066"/>
                </a:solidFill>
              </a:rPr>
              <a:t>killer</a:t>
            </a:r>
            <a:r>
              <a:rPr lang="cs-CZ" dirty="0">
                <a:solidFill>
                  <a:srgbClr val="000066"/>
                </a:solidFill>
              </a:rPr>
              <a:t> </a:t>
            </a:r>
            <a:r>
              <a:rPr lang="cs-CZ" dirty="0" err="1">
                <a:solidFill>
                  <a:srgbClr val="000066"/>
                </a:solidFill>
              </a:rPr>
              <a:t>cells</a:t>
            </a:r>
            <a:r>
              <a:rPr lang="cs-CZ" dirty="0">
                <a:solidFill>
                  <a:srgbClr val="000066"/>
                </a:solidFill>
              </a:rPr>
              <a:t>) </a:t>
            </a:r>
          </a:p>
          <a:p>
            <a:pPr marL="469900" indent="-469900">
              <a:buNone/>
            </a:pPr>
            <a:r>
              <a:rPr lang="cs-CZ" b="1" dirty="0">
                <a:solidFill>
                  <a:srgbClr val="000066"/>
                </a:solidFill>
              </a:rPr>
              <a:t>Profesionální fagocyty</a:t>
            </a:r>
            <a:r>
              <a:rPr lang="cs-CZ" dirty="0">
                <a:solidFill>
                  <a:srgbClr val="000066"/>
                </a:solidFill>
              </a:rPr>
              <a:t> (neutrofilní  leukocyty – „mikrofágy“, mononukleární fagocyty – „makrofágy“)</a:t>
            </a:r>
          </a:p>
          <a:p>
            <a:pPr marL="469900" indent="-469900">
              <a:buNone/>
            </a:pPr>
            <a:endParaRPr lang="cs-CZ" dirty="0">
              <a:solidFill>
                <a:srgbClr val="000066"/>
              </a:solidFill>
            </a:endParaRPr>
          </a:p>
          <a:p>
            <a:pPr marL="469900" indent="-469900">
              <a:buNone/>
            </a:pPr>
            <a:r>
              <a:rPr lang="cs-CZ" b="1" dirty="0">
                <a:solidFill>
                  <a:srgbClr val="000066"/>
                </a:solidFill>
                <a:effectLst>
                  <a:outerShdw blurRad="38100" dist="38100" dir="2700000" algn="tl">
                    <a:srgbClr val="000000">
                      <a:alpha val="43137"/>
                    </a:srgbClr>
                  </a:outerShdw>
                </a:effectLst>
              </a:rPr>
              <a:t>Dendritické buňky </a:t>
            </a:r>
            <a:r>
              <a:rPr lang="cs-CZ" dirty="0">
                <a:solidFill>
                  <a:srgbClr val="000066"/>
                </a:solidFill>
              </a:rPr>
              <a:t>(buňky presentující antigeny)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71879521"/>
      </p:ext>
    </p:extLst>
  </p:cSld>
  <p:clrMapOvr>
    <a:masterClrMapping/>
  </p:clrMapOvr>
  <mc:AlternateContent xmlns:mc="http://schemas.openxmlformats.org/markup-compatibility/2006" xmlns:p14="http://schemas.microsoft.com/office/powerpoint/2010/main">
    <mc:Choice Requires="p14">
      <p:transition spd="slow" p14:dur="2000" advTm="35923"/>
    </mc:Choice>
    <mc:Fallback xmlns="">
      <p:transition spd="slow" advTm="3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Zánět</a:t>
            </a:r>
            <a:endParaRPr lang="cs-CZ" dirty="0"/>
          </a:p>
        </p:txBody>
      </p:sp>
      <p:sp>
        <p:nvSpPr>
          <p:cNvPr id="3" name="Zástupný symbol pro obsah 2"/>
          <p:cNvSpPr>
            <a:spLocks noGrp="1"/>
          </p:cNvSpPr>
          <p:nvPr>
            <p:ph idx="1"/>
          </p:nvPr>
        </p:nvSpPr>
        <p:spPr/>
        <p:txBody>
          <a:bodyPr>
            <a:normAutofit/>
          </a:bodyPr>
          <a:lstStyle/>
          <a:p>
            <a:r>
              <a:rPr lang="cs-CZ" altLang="cs-CZ" dirty="0" smtClean="0"/>
              <a:t>rychlá </a:t>
            </a:r>
            <a:r>
              <a:rPr lang="cs-CZ" altLang="cs-CZ" dirty="0"/>
              <a:t>odpověď organismu na poškození </a:t>
            </a:r>
            <a:r>
              <a:rPr lang="cs-CZ" altLang="cs-CZ" dirty="0" smtClean="0"/>
              <a:t>tkání, (neimunologický podnět)</a:t>
            </a:r>
          </a:p>
          <a:p>
            <a:r>
              <a:rPr lang="cs-CZ" altLang="cs-CZ" dirty="0" smtClean="0"/>
              <a:t>nebo infekci (imunologický podnět)</a:t>
            </a:r>
          </a:p>
          <a:p>
            <a:r>
              <a:rPr lang="cs-CZ" altLang="cs-CZ" dirty="0" smtClean="0"/>
              <a:t>vede </a:t>
            </a:r>
            <a:r>
              <a:rPr lang="cs-CZ" altLang="cs-CZ" dirty="0"/>
              <a:t>k lokalizaci onemocnění </a:t>
            </a:r>
            <a:endParaRPr lang="cs-CZ" altLang="cs-CZ" dirty="0" smtClean="0"/>
          </a:p>
          <a:p>
            <a:r>
              <a:rPr lang="cs-CZ" altLang="cs-CZ" dirty="0" smtClean="0"/>
              <a:t>Eliminace případné infekce</a:t>
            </a:r>
          </a:p>
          <a:p>
            <a:r>
              <a:rPr lang="cs-CZ" altLang="cs-CZ" dirty="0"/>
              <a:t>z</a:t>
            </a:r>
            <a:r>
              <a:rPr lang="cs-CZ" altLang="cs-CZ" dirty="0" smtClean="0"/>
              <a:t>ahojení</a:t>
            </a:r>
            <a:endParaRPr lang="en-GB" altLang="cs-CZ" dirty="0"/>
          </a:p>
          <a:p>
            <a:r>
              <a:rPr lang="cs-CZ" dirty="0" smtClean="0"/>
              <a:t>Reakce organismu může být místní nebo celková – závisí na rozsahu poškození a délce trvání</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275690199"/>
      </p:ext>
    </p:extLst>
  </p:cSld>
  <p:clrMapOvr>
    <a:masterClrMapping/>
  </p:clrMapOvr>
  <mc:AlternateContent xmlns:mc="http://schemas.openxmlformats.org/markup-compatibility/2006" xmlns:p14="http://schemas.microsoft.com/office/powerpoint/2010/main">
    <mc:Choice Requires="p14">
      <p:transition spd="slow" p14:dur="2000" advTm="46784"/>
    </mc:Choice>
    <mc:Fallback xmlns="">
      <p:transition spd="slow" advTm="4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druhy zánětu</a:t>
            </a:r>
            <a:endParaRPr lang="cs-CZ" dirty="0"/>
          </a:p>
        </p:txBody>
      </p:sp>
      <p:sp>
        <p:nvSpPr>
          <p:cNvPr id="3" name="Zástupný symbol pro obsah 2"/>
          <p:cNvSpPr>
            <a:spLocks noGrp="1"/>
          </p:cNvSpPr>
          <p:nvPr>
            <p:ph idx="1"/>
          </p:nvPr>
        </p:nvSpPr>
        <p:spPr/>
        <p:txBody>
          <a:bodyPr/>
          <a:lstStyle/>
          <a:p>
            <a:r>
              <a:rPr lang="cs-CZ" dirty="0" smtClean="0"/>
              <a:t>Akutní zánět – fyziologický proces:</a:t>
            </a:r>
          </a:p>
          <a:p>
            <a:pPr lvl="1"/>
            <a:r>
              <a:rPr lang="cs-CZ" dirty="0"/>
              <a:t>Odezní bez důsledků, dochází ke zhojení poškozené </a:t>
            </a:r>
            <a:r>
              <a:rPr lang="cs-CZ" dirty="0" smtClean="0"/>
              <a:t>tkáně</a:t>
            </a:r>
          </a:p>
          <a:p>
            <a:r>
              <a:rPr lang="cs-CZ" dirty="0" smtClean="0"/>
              <a:t>Chronický zánět – patologická reakce</a:t>
            </a:r>
          </a:p>
          <a:p>
            <a:pPr lvl="1"/>
            <a:r>
              <a:rPr lang="cs-CZ" dirty="0" smtClean="0"/>
              <a:t>Patologický, dochází k destrukci tkáně, nahrazování vazivem a vede k trvalému poškození</a:t>
            </a:r>
          </a:p>
          <a:p>
            <a:pPr marL="457200" lvl="1" indent="0">
              <a:buNone/>
            </a:pPr>
            <a:endParaRPr lang="cs-CZ" dirty="0"/>
          </a:p>
          <a:p>
            <a:pPr marL="457200" lvl="1" indent="0">
              <a:buNone/>
            </a:pPr>
            <a:endParaRPr lang="cs-CZ" dirty="0" smtClean="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21103561"/>
      </p:ext>
    </p:extLst>
  </p:cSld>
  <p:clrMapOvr>
    <a:masterClrMapping/>
  </p:clrMapOvr>
  <mc:AlternateContent xmlns:mc="http://schemas.openxmlformats.org/markup-compatibility/2006" xmlns:p14="http://schemas.microsoft.com/office/powerpoint/2010/main">
    <mc:Choice Requires="p14">
      <p:transition spd="slow" p14:dur="2000" advTm="27232"/>
    </mc:Choice>
    <mc:Fallback xmlns="">
      <p:transition spd="slow" advTm="2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Průběh zánětlivé reakce</a:t>
            </a:r>
            <a:endParaRPr lang="cs-CZ" dirty="0"/>
          </a:p>
        </p:txBody>
      </p:sp>
      <p:sp>
        <p:nvSpPr>
          <p:cNvPr id="3" name="Zástupný symbol pro obsah 2"/>
          <p:cNvSpPr>
            <a:spLocks noGrp="1"/>
          </p:cNvSpPr>
          <p:nvPr>
            <p:ph idx="1"/>
          </p:nvPr>
        </p:nvSpPr>
        <p:spPr/>
        <p:txBody>
          <a:bodyPr/>
          <a:lstStyle/>
          <a:p>
            <a:r>
              <a:rPr lang="cs-CZ" dirty="0" smtClean="0"/>
              <a:t>Fagocyty a tkáňové žírné buňky – uvolnění obsahu granulí do okolí</a:t>
            </a:r>
          </a:p>
          <a:p>
            <a:r>
              <a:rPr lang="cs-CZ" dirty="0" smtClean="0"/>
              <a:t>Látky uvolněné z poškozených buněk – </a:t>
            </a:r>
          </a:p>
          <a:p>
            <a:r>
              <a:rPr lang="cs-CZ" b="1" dirty="0" smtClean="0">
                <a:solidFill>
                  <a:srgbClr val="FF0000"/>
                </a:solidFill>
              </a:rPr>
              <a:t>Důsledek </a:t>
            </a:r>
            <a:r>
              <a:rPr lang="cs-CZ" dirty="0" smtClean="0"/>
              <a:t>- zvýšení </a:t>
            </a:r>
            <a:r>
              <a:rPr lang="cs-CZ" dirty="0" err="1" smtClean="0"/>
              <a:t>peremaibility</a:t>
            </a:r>
            <a:r>
              <a:rPr lang="cs-CZ" dirty="0" smtClean="0"/>
              <a:t> cév – tzn. prostup plazmatické tekutiny do extravaskulárního prostoru a vzniká otok</a:t>
            </a:r>
          </a:p>
          <a:p>
            <a:endParaRPr lang="cs-CZ" b="1" dirty="0">
              <a:solidFill>
                <a:srgbClr val="FF0000"/>
              </a:solidFill>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009960334"/>
      </p:ext>
    </p:extLst>
  </p:cSld>
  <p:clrMapOvr>
    <a:masterClrMapping/>
  </p:clrMapOvr>
  <mc:AlternateContent xmlns:mc="http://schemas.openxmlformats.org/markup-compatibility/2006" xmlns:p14="http://schemas.microsoft.com/office/powerpoint/2010/main">
    <mc:Choice Requires="p14">
      <p:transition spd="slow" p14:dur="2000" advTm="59040"/>
    </mc:Choice>
    <mc:Fallback xmlns="">
      <p:transition spd="slow" advTm="5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Klasické známky zánětu</a:t>
            </a:r>
            <a:endParaRPr lang="en-GB" dirty="0"/>
          </a:p>
        </p:txBody>
      </p:sp>
      <p:sp>
        <p:nvSpPr>
          <p:cNvPr id="7" name="Zástupný symbol pro obsah 6"/>
          <p:cNvSpPr>
            <a:spLocks noGrp="1"/>
          </p:cNvSpPr>
          <p:nvPr>
            <p:ph idx="1"/>
          </p:nvPr>
        </p:nvSpPr>
        <p:spPr/>
        <p:txBody>
          <a:bodyPr/>
          <a:lstStyle/>
          <a:p>
            <a:r>
              <a:rPr lang="cs-CZ" dirty="0" smtClean="0"/>
              <a:t>Bolest</a:t>
            </a:r>
          </a:p>
          <a:p>
            <a:r>
              <a:rPr lang="cs-CZ" dirty="0" smtClean="0"/>
              <a:t>Zarudnutí</a:t>
            </a:r>
          </a:p>
          <a:p>
            <a:r>
              <a:rPr lang="cs-CZ" dirty="0" smtClean="0"/>
              <a:t>Otok</a:t>
            </a:r>
          </a:p>
          <a:p>
            <a:r>
              <a:rPr lang="cs-CZ" dirty="0"/>
              <a:t>H</a:t>
            </a:r>
            <a:r>
              <a:rPr lang="cs-CZ" dirty="0" smtClean="0"/>
              <a:t>orečka</a:t>
            </a:r>
            <a:endParaRPr lang="en-GB"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460283006"/>
      </p:ext>
    </p:extLst>
  </p:cSld>
  <p:clrMapOvr>
    <a:masterClrMapping/>
  </p:clrMapOvr>
  <mc:AlternateContent xmlns:mc="http://schemas.openxmlformats.org/markup-compatibility/2006" xmlns:p14="http://schemas.microsoft.com/office/powerpoint/2010/main">
    <mc:Choice Requires="p14">
      <p:transition spd="slow" p14:dur="2000" advTm="13024"/>
    </mc:Choice>
    <mc:Fallback xmlns="">
      <p:transition spd="slow" advTm="13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Zánět - průběh</a:t>
            </a:r>
            <a:endParaRPr lang="cs-CZ" dirty="0"/>
          </a:p>
        </p:txBody>
      </p:sp>
      <p:sp>
        <p:nvSpPr>
          <p:cNvPr id="3" name="Zástupný symbol pro obsah 2"/>
          <p:cNvSpPr>
            <a:spLocks noGrp="1"/>
          </p:cNvSpPr>
          <p:nvPr>
            <p:ph idx="1"/>
          </p:nvPr>
        </p:nvSpPr>
        <p:spPr/>
        <p:txBody>
          <a:bodyPr>
            <a:normAutofit/>
          </a:bodyPr>
          <a:lstStyle/>
          <a:p>
            <a:r>
              <a:rPr lang="cs-CZ" dirty="0" smtClean="0"/>
              <a:t>Zvýšení </a:t>
            </a:r>
            <a:r>
              <a:rPr lang="cs-CZ" dirty="0" err="1" smtClean="0"/>
              <a:t>adhezivity</a:t>
            </a:r>
            <a:r>
              <a:rPr lang="cs-CZ" dirty="0" smtClean="0"/>
              <a:t> endotelií expresí adhezivních molekul – zachycení fagocytů a lymfocytů – jejich průnik do tkáně</a:t>
            </a:r>
          </a:p>
          <a:p>
            <a:r>
              <a:rPr lang="cs-CZ" dirty="0" err="1" smtClean="0"/>
              <a:t>Altivace</a:t>
            </a:r>
            <a:r>
              <a:rPr lang="cs-CZ" dirty="0" smtClean="0"/>
              <a:t> koagulačního, fibrinolytického, komplementového a kininového sytému</a:t>
            </a:r>
          </a:p>
          <a:p>
            <a:r>
              <a:rPr lang="cs-CZ" dirty="0" smtClean="0"/>
              <a:t>Ovlivnění místních nervových zakončení (bolest)</a:t>
            </a:r>
          </a:p>
          <a:p>
            <a:r>
              <a:rPr lang="cs-CZ" dirty="0" smtClean="0"/>
              <a:t>Změny regulace teploty (některé mediátory působí jako pyrogeny)</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056570245"/>
      </p:ext>
    </p:extLst>
  </p:cSld>
  <p:clrMapOvr>
    <a:masterClrMapping/>
  </p:clrMapOvr>
  <mc:AlternateContent xmlns:mc="http://schemas.openxmlformats.org/markup-compatibility/2006" xmlns:p14="http://schemas.microsoft.com/office/powerpoint/2010/main">
    <mc:Choice Requires="p14">
      <p:transition spd="slow" p14:dur="2000" advTm="34560"/>
    </mc:Choice>
    <mc:Fallback xmlns="">
      <p:transition spd="slow" advTm="34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pPr eaLnBrk="1" hangingPunct="1"/>
            <a:r>
              <a:rPr lang="cs-CZ" sz="4000" dirty="0">
                <a:solidFill>
                  <a:schemeClr val="accent2"/>
                </a:solidFill>
              </a:rPr>
              <a:t>Vliv prozánětlivých </a:t>
            </a:r>
            <a:r>
              <a:rPr lang="cs-CZ" sz="4000" dirty="0" err="1">
                <a:solidFill>
                  <a:schemeClr val="accent2"/>
                </a:solidFill>
              </a:rPr>
              <a:t>cytokinů</a:t>
            </a:r>
            <a:endParaRPr lang="en-GB" sz="4000" dirty="0">
              <a:solidFill>
                <a:schemeClr val="accent2"/>
              </a:solidFill>
            </a:endParaRPr>
          </a:p>
        </p:txBody>
      </p:sp>
      <p:sp>
        <p:nvSpPr>
          <p:cNvPr id="53251" name="Rectangle 3"/>
          <p:cNvSpPr>
            <a:spLocks noGrp="1" noChangeArrowheads="1"/>
          </p:cNvSpPr>
          <p:nvPr>
            <p:ph type="body" idx="4294967295"/>
          </p:nvPr>
        </p:nvSpPr>
        <p:spPr/>
        <p:txBody>
          <a:bodyPr>
            <a:normAutofit fontScale="85000" lnSpcReduction="20000"/>
          </a:bodyPr>
          <a:lstStyle/>
          <a:p>
            <a:pPr eaLnBrk="1" hangingPunct="1"/>
            <a:r>
              <a:rPr lang="en-GB" dirty="0" err="1" smtClean="0"/>
              <a:t>Uplatňuje</a:t>
            </a:r>
            <a:r>
              <a:rPr lang="en-GB" dirty="0" smtClean="0"/>
              <a:t> se </a:t>
            </a:r>
            <a:r>
              <a:rPr lang="en-GB" dirty="0" err="1" smtClean="0"/>
              <a:t>zejména</a:t>
            </a:r>
            <a:r>
              <a:rPr lang="en-GB" dirty="0" smtClean="0"/>
              <a:t> IL-1, IL-6 a TNF-</a:t>
            </a:r>
            <a:r>
              <a:rPr lang="en-GB" dirty="0" smtClean="0">
                <a:latin typeface="Symbol" pitchFamily="18" charset="2"/>
              </a:rPr>
              <a:t>a.</a:t>
            </a:r>
            <a:endParaRPr lang="en-GB" dirty="0" smtClean="0"/>
          </a:p>
          <a:p>
            <a:pPr eaLnBrk="1" hangingPunct="1"/>
            <a:r>
              <a:rPr lang="en-GB" dirty="0" err="1" smtClean="0"/>
              <a:t>Ovlivěním</a:t>
            </a:r>
            <a:r>
              <a:rPr lang="en-GB" dirty="0" smtClean="0"/>
              <a:t> </a:t>
            </a:r>
            <a:r>
              <a:rPr lang="en-GB" dirty="0" err="1" smtClean="0"/>
              <a:t>hypotalamického</a:t>
            </a:r>
            <a:r>
              <a:rPr lang="en-GB" dirty="0" smtClean="0"/>
              <a:t> </a:t>
            </a:r>
            <a:r>
              <a:rPr lang="en-GB" dirty="0" err="1" smtClean="0"/>
              <a:t>centra</a:t>
            </a:r>
            <a:r>
              <a:rPr lang="en-GB" dirty="0" smtClean="0"/>
              <a:t> </a:t>
            </a:r>
            <a:r>
              <a:rPr lang="cs-CZ" dirty="0" smtClean="0"/>
              <a:t>termoregulace </a:t>
            </a:r>
            <a:r>
              <a:rPr lang="en-GB" dirty="0" smtClean="0"/>
              <a:t>se </a:t>
            </a:r>
            <a:r>
              <a:rPr lang="en-GB" dirty="0" err="1" smtClean="0"/>
              <a:t>zvyšuje</a:t>
            </a:r>
            <a:r>
              <a:rPr lang="en-GB" dirty="0" smtClean="0"/>
              <a:t> </a:t>
            </a:r>
            <a:r>
              <a:rPr lang="en-GB" dirty="0" err="1" smtClean="0"/>
              <a:t>tělesná</a:t>
            </a:r>
            <a:r>
              <a:rPr lang="en-GB" dirty="0" smtClean="0"/>
              <a:t> </a:t>
            </a:r>
            <a:r>
              <a:rPr lang="en-GB" dirty="0" err="1" smtClean="0"/>
              <a:t>teplota</a:t>
            </a:r>
            <a:r>
              <a:rPr lang="cs-CZ" dirty="0" smtClean="0"/>
              <a:t> </a:t>
            </a:r>
          </a:p>
          <a:p>
            <a:pPr lvl="1"/>
            <a:r>
              <a:rPr lang="cs-CZ" dirty="0" smtClean="0"/>
              <a:t>Aktivátor metabolických pochodů v buňkách IS: indukce exprese </a:t>
            </a:r>
            <a:r>
              <a:rPr lang="cs-CZ" dirty="0" err="1" smtClean="0"/>
              <a:t>heat</a:t>
            </a:r>
            <a:r>
              <a:rPr lang="cs-CZ" dirty="0" smtClean="0"/>
              <a:t> </a:t>
            </a:r>
            <a:r>
              <a:rPr lang="cs-CZ" dirty="0" err="1" smtClean="0"/>
              <a:t>shock</a:t>
            </a:r>
            <a:r>
              <a:rPr lang="cs-CZ" dirty="0" smtClean="0"/>
              <a:t> protein (HSP) (pomoc při skládání nativních nově syntetizovaných proteinů do správných konformací)</a:t>
            </a:r>
          </a:p>
          <a:p>
            <a:pPr eaLnBrk="1" hangingPunct="1"/>
            <a:endParaRPr lang="cs-CZ" dirty="0" smtClean="0"/>
          </a:p>
          <a:p>
            <a:pPr eaLnBrk="1" hangingPunct="1"/>
            <a:r>
              <a:rPr lang="cs-CZ" dirty="0" smtClean="0"/>
              <a:t>Aktivace osy </a:t>
            </a:r>
            <a:r>
              <a:rPr lang="cs-CZ" dirty="0" err="1" smtClean="0"/>
              <a:t>hypothalamus</a:t>
            </a:r>
            <a:r>
              <a:rPr lang="cs-CZ" dirty="0" smtClean="0"/>
              <a:t> – hypofýza </a:t>
            </a:r>
            <a:r>
              <a:rPr lang="cs-CZ" dirty="0" err="1" smtClean="0"/>
              <a:t>nadledinky</a:t>
            </a:r>
            <a:r>
              <a:rPr lang="cs-CZ" dirty="0" smtClean="0"/>
              <a:t> – mobilizace tkáňového metabolismu</a:t>
            </a:r>
            <a:endParaRPr lang="cs-CZ" dirty="0"/>
          </a:p>
          <a:p>
            <a:pPr eaLnBrk="1" hangingPunct="1"/>
            <a:endParaRPr lang="en-GB" dirty="0" smtClean="0"/>
          </a:p>
          <a:p>
            <a:pPr eaLnBrk="1" hangingPunct="1"/>
            <a:r>
              <a:rPr lang="cs-CZ" dirty="0" err="1" smtClean="0"/>
              <a:t>Cytokiny</a:t>
            </a:r>
            <a:r>
              <a:rPr lang="cs-CZ" dirty="0" smtClean="0"/>
              <a:t> se </a:t>
            </a:r>
            <a:r>
              <a:rPr lang="cs-CZ" dirty="0" err="1" smtClean="0"/>
              <a:t>dostávájí</a:t>
            </a:r>
            <a:r>
              <a:rPr lang="cs-CZ" dirty="0" smtClean="0"/>
              <a:t> do oběhu – stimulace sérových proteinů tzv.</a:t>
            </a:r>
            <a:r>
              <a:rPr lang="en-GB" dirty="0" smtClean="0"/>
              <a:t> “</a:t>
            </a:r>
            <a:r>
              <a:rPr lang="en-GB" dirty="0" err="1" smtClean="0"/>
              <a:t>proteinů</a:t>
            </a:r>
            <a:r>
              <a:rPr lang="en-GB" dirty="0" smtClean="0"/>
              <a:t> </a:t>
            </a:r>
            <a:r>
              <a:rPr lang="en-GB" dirty="0" err="1" smtClean="0"/>
              <a:t>akutní</a:t>
            </a:r>
            <a:r>
              <a:rPr lang="en-GB" dirty="0" smtClean="0"/>
              <a:t> </a:t>
            </a:r>
            <a:r>
              <a:rPr lang="en-GB" dirty="0" err="1" smtClean="0"/>
              <a:t>fáze</a:t>
            </a:r>
            <a:r>
              <a:rPr lang="en-GB" dirty="0" smtClean="0"/>
              <a:t>”.</a:t>
            </a:r>
          </a:p>
          <a:p>
            <a:pPr eaLnBrk="1" hangingPunct="1"/>
            <a:r>
              <a:rPr lang="en-GB" dirty="0" err="1" smtClean="0"/>
              <a:t>Klesá</a:t>
            </a:r>
            <a:r>
              <a:rPr lang="en-GB" dirty="0" smtClean="0"/>
              <a:t> </a:t>
            </a:r>
            <a:r>
              <a:rPr lang="en-GB" dirty="0" err="1" smtClean="0"/>
              <a:t>sérová</a:t>
            </a:r>
            <a:r>
              <a:rPr lang="en-GB" dirty="0" smtClean="0"/>
              <a:t> </a:t>
            </a:r>
            <a:r>
              <a:rPr lang="en-GB" dirty="0" err="1" smtClean="0"/>
              <a:t>hladina</a:t>
            </a:r>
            <a:r>
              <a:rPr lang="en-GB" dirty="0" smtClean="0"/>
              <a:t> Fe a Zn.</a:t>
            </a:r>
          </a:p>
          <a:p>
            <a:pPr eaLnBrk="1" hangingPunct="1"/>
            <a:r>
              <a:rPr lang="en-GB" dirty="0" err="1" smtClean="0"/>
              <a:t>Objevuje</a:t>
            </a:r>
            <a:r>
              <a:rPr lang="en-GB" dirty="0" smtClean="0"/>
              <a:t> se </a:t>
            </a:r>
            <a:r>
              <a:rPr lang="en-GB" dirty="0" err="1" smtClean="0"/>
              <a:t>únavnost</a:t>
            </a:r>
            <a:r>
              <a:rPr lang="en-GB" dirty="0" smtClean="0"/>
              <a:t>, </a:t>
            </a:r>
            <a:r>
              <a:rPr lang="cs-CZ" dirty="0" smtClean="0"/>
              <a:t>ospalost, </a:t>
            </a:r>
            <a:r>
              <a:rPr lang="en-GB" dirty="0" err="1" smtClean="0"/>
              <a:t>nechutenství</a:t>
            </a:r>
            <a:r>
              <a:rPr lang="en-GB" dirty="0" smtClean="0"/>
              <a: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269759921"/>
      </p:ext>
    </p:extLst>
  </p:cSld>
  <p:clrMapOvr>
    <a:masterClrMapping/>
  </p:clrMapOvr>
  <mc:AlternateContent xmlns:mc="http://schemas.openxmlformats.org/markup-compatibility/2006" xmlns:p14="http://schemas.microsoft.com/office/powerpoint/2010/main">
    <mc:Choice Requires="p14">
      <p:transition spd="slow" p14:dur="2000" advTm="120912"/>
    </mc:Choice>
    <mc:Fallback xmlns="">
      <p:transition spd="slow" advTm="12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dirty="0"/>
              <a:t>Hlavní události v místě zánětu</a:t>
            </a:r>
            <a:r>
              <a:rPr lang="en-GB" altLang="cs-CZ" i="1" dirty="0"/>
              <a:t> </a:t>
            </a:r>
            <a:endParaRPr lang="cs-CZ" dirty="0"/>
          </a:p>
        </p:txBody>
      </p:sp>
      <p:sp>
        <p:nvSpPr>
          <p:cNvPr id="3" name="Zástupný symbol pro obsah 2"/>
          <p:cNvSpPr>
            <a:spLocks noGrp="1"/>
          </p:cNvSpPr>
          <p:nvPr>
            <p:ph idx="1"/>
          </p:nvPr>
        </p:nvSpPr>
        <p:spPr/>
        <p:txBody>
          <a:bodyPr/>
          <a:lstStyle/>
          <a:p>
            <a:r>
              <a:rPr lang="cs-CZ" altLang="cs-CZ" dirty="0"/>
              <a:t>Hlavní roli hrají složky nespecifické imunity</a:t>
            </a:r>
            <a:endParaRPr lang="en-GB" altLang="cs-CZ" sz="4000" b="1" dirty="0"/>
          </a:p>
          <a:p>
            <a:pPr lvl="1"/>
            <a:r>
              <a:rPr lang="cs-CZ" altLang="cs-CZ" dirty="0" smtClean="0"/>
              <a:t>Vznik </a:t>
            </a:r>
            <a:r>
              <a:rPr lang="cs-CZ" altLang="cs-CZ" dirty="0" err="1"/>
              <a:t>vasoaktivních</a:t>
            </a:r>
            <a:r>
              <a:rPr lang="cs-CZ" altLang="cs-CZ" dirty="0"/>
              <a:t> a chemotaktických látek, často produktů aktivace komplementového systému.</a:t>
            </a:r>
          </a:p>
          <a:p>
            <a:pPr lvl="1"/>
            <a:r>
              <a:rPr lang="cs-CZ" altLang="cs-CZ" dirty="0"/>
              <a:t>Zvýšený přítok krve do místa zánětu.</a:t>
            </a:r>
            <a:endParaRPr lang="en-GB" altLang="cs-CZ" dirty="0"/>
          </a:p>
          <a:p>
            <a:pPr lvl="1"/>
            <a:r>
              <a:rPr lang="cs-CZ" altLang="cs-CZ" dirty="0"/>
              <a:t>Příliv </a:t>
            </a:r>
            <a:r>
              <a:rPr lang="cs-CZ" altLang="cs-CZ" dirty="0" err="1"/>
              <a:t>zánětotvorných</a:t>
            </a:r>
            <a:r>
              <a:rPr lang="cs-CZ" altLang="cs-CZ" dirty="0"/>
              <a:t> buněk, zejména  granulocytů </a:t>
            </a:r>
            <a:br>
              <a:rPr lang="cs-CZ" altLang="cs-CZ" dirty="0"/>
            </a:br>
            <a:r>
              <a:rPr lang="cs-CZ" altLang="cs-CZ" dirty="0"/>
              <a:t>a makrofágů.</a:t>
            </a:r>
            <a:endParaRPr lang="en-GB" altLang="cs-CZ" dirty="0"/>
          </a:p>
          <a:p>
            <a:pPr lvl="1"/>
            <a:r>
              <a:rPr lang="cs-CZ" altLang="cs-CZ" dirty="0"/>
              <a:t>Zvýšená cévní permeabilita vede k přechodu bílkovin do extravaskulárních prostorů.</a:t>
            </a:r>
            <a:endParaRPr lang="en-GB" altLang="cs-CZ" dirty="0"/>
          </a:p>
          <a:p>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67613996"/>
      </p:ext>
    </p:extLst>
  </p:cSld>
  <p:clrMapOvr>
    <a:masterClrMapping/>
  </p:clrMapOvr>
  <mc:AlternateContent xmlns:mc="http://schemas.openxmlformats.org/markup-compatibility/2006" xmlns:p14="http://schemas.microsoft.com/office/powerpoint/2010/main">
    <mc:Choice Requires="p14">
      <p:transition spd="slow" p14:dur="2000" advTm="40544"/>
    </mc:Choice>
    <mc:Fallback xmlns="">
      <p:transition spd="slow" advTm="4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Iniciace zánětlivé odpovědi</a:t>
            </a:r>
            <a:endParaRPr lang="en-US" altLang="cs-CZ" dirty="0"/>
          </a:p>
        </p:txBody>
      </p:sp>
      <p:sp>
        <p:nvSpPr>
          <p:cNvPr id="5" name="Text Box 3"/>
          <p:cNvSpPr txBox="1">
            <a:spLocks noChangeArrowheads="1"/>
          </p:cNvSpPr>
          <p:nvPr/>
        </p:nvSpPr>
        <p:spPr bwMode="auto">
          <a:xfrm>
            <a:off x="5721350" y="6491288"/>
            <a:ext cx="494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b="1" dirty="0">
                <a:hlinkClick r:id="rId4"/>
              </a:rPr>
              <a:t>people.eku.edu/</a:t>
            </a:r>
            <a:r>
              <a:rPr lang="en-US" altLang="cs-CZ" b="1" dirty="0" err="1">
                <a:hlinkClick r:id="rId4"/>
              </a:rPr>
              <a:t>ritchisong</a:t>
            </a:r>
            <a:r>
              <a:rPr lang="en-US" altLang="cs-CZ" b="1" dirty="0">
                <a:hlinkClick r:id="rId4"/>
              </a:rPr>
              <a:t>/301notes4b.html</a:t>
            </a:r>
            <a:r>
              <a:rPr lang="en-US" altLang="cs-CZ" dirty="0"/>
              <a:t> </a:t>
            </a:r>
          </a:p>
        </p:txBody>
      </p:sp>
      <p:pic>
        <p:nvPicPr>
          <p:cNvPr id="6" name="Picture 2" descr="inflam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568" y="1553284"/>
            <a:ext cx="7920880" cy="481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8099275"/>
      </p:ext>
    </p:extLst>
  </p:cSld>
  <p:clrMapOvr>
    <a:masterClrMapping/>
  </p:clrMapOvr>
  <mc:AlternateContent xmlns:mc="http://schemas.openxmlformats.org/markup-compatibility/2006" xmlns:p14="http://schemas.microsoft.com/office/powerpoint/2010/main">
    <mc:Choice Requires="p14">
      <p:transition spd="slow" p14:dur="2000" advTm="40898"/>
    </mc:Choice>
    <mc:Fallback xmlns="">
      <p:transition spd="slow" advTm="4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Laboratorní známky zánětu</a:t>
            </a:r>
            <a:endParaRPr lang="cs-CZ" dirty="0"/>
          </a:p>
        </p:txBody>
      </p:sp>
      <p:sp>
        <p:nvSpPr>
          <p:cNvPr id="3" name="Zástupný symbol pro obsah 2"/>
          <p:cNvSpPr>
            <a:spLocks noGrp="1"/>
          </p:cNvSpPr>
          <p:nvPr>
            <p:ph idx="1"/>
          </p:nvPr>
        </p:nvSpPr>
        <p:spPr/>
        <p:txBody>
          <a:bodyPr/>
          <a:lstStyle/>
          <a:p>
            <a:r>
              <a:rPr lang="en-GB" altLang="cs-CZ" dirty="0" err="1" smtClean="0"/>
              <a:t>leukocyt</a:t>
            </a:r>
            <a:r>
              <a:rPr lang="cs-CZ" altLang="cs-CZ" dirty="0" err="1"/>
              <a:t>óza</a:t>
            </a:r>
            <a:r>
              <a:rPr lang="en-GB" altLang="cs-CZ" dirty="0" smtClean="0"/>
              <a:t>,</a:t>
            </a:r>
            <a:endParaRPr lang="cs-CZ" altLang="cs-CZ" dirty="0" smtClean="0"/>
          </a:p>
          <a:p>
            <a:r>
              <a:rPr lang="cs-CZ" altLang="cs-CZ" dirty="0" smtClean="0"/>
              <a:t>zvýšená FW</a:t>
            </a:r>
          </a:p>
          <a:p>
            <a:r>
              <a:rPr lang="en-GB" altLang="cs-CZ" dirty="0" smtClean="0"/>
              <a:t> </a:t>
            </a:r>
            <a:r>
              <a:rPr lang="cs-CZ" altLang="cs-CZ" dirty="0"/>
              <a:t>zvýšené hladiny reaktantů akutní </a:t>
            </a:r>
            <a:r>
              <a:rPr lang="cs-CZ" altLang="cs-CZ" dirty="0" smtClean="0"/>
              <a:t>fáze</a:t>
            </a:r>
          </a:p>
          <a:p>
            <a:r>
              <a:rPr lang="en-GB" altLang="cs-CZ" dirty="0" smtClean="0"/>
              <a:t> </a:t>
            </a:r>
            <a:r>
              <a:rPr lang="cs-CZ" altLang="cs-CZ" dirty="0"/>
              <a:t>snížené hladiny železa a zinku v </a:t>
            </a:r>
            <a:r>
              <a:rPr lang="cs-CZ" altLang="cs-CZ" dirty="0" smtClean="0"/>
              <a:t>plazmě</a:t>
            </a:r>
            <a:endParaRPr lang="en-GB" altLang="cs-CZ" dirty="0"/>
          </a:p>
          <a:p>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872035993"/>
      </p:ext>
    </p:extLst>
  </p:cSld>
  <p:clrMapOvr>
    <a:masterClrMapping/>
  </p:clrMapOvr>
  <mc:AlternateContent xmlns:mc="http://schemas.openxmlformats.org/markup-compatibility/2006" xmlns:p14="http://schemas.microsoft.com/office/powerpoint/2010/main">
    <mc:Choice Requires="p14">
      <p:transition spd="slow" p14:dur="2000" advTm="35966"/>
    </mc:Choice>
    <mc:Fallback xmlns="">
      <p:transition spd="slow" advTm="3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Proteiny akutní fáze</a:t>
            </a:r>
            <a:endParaRPr lang="cs-CZ" dirty="0"/>
          </a:p>
        </p:txBody>
      </p:sp>
      <p:sp>
        <p:nvSpPr>
          <p:cNvPr id="3" name="Zástupný symbol pro obsah 2"/>
          <p:cNvSpPr>
            <a:spLocks noGrp="1"/>
          </p:cNvSpPr>
          <p:nvPr>
            <p:ph idx="1"/>
          </p:nvPr>
        </p:nvSpPr>
        <p:spPr/>
        <p:txBody>
          <a:bodyPr>
            <a:normAutofit/>
          </a:bodyPr>
          <a:lstStyle/>
          <a:p>
            <a:r>
              <a:rPr lang="cs-CZ" altLang="cs-CZ" dirty="0"/>
              <a:t>Jejich hladina se zvyšuje v dob akutního zánětu</a:t>
            </a:r>
            <a:endParaRPr lang="en-GB" altLang="cs-CZ" dirty="0"/>
          </a:p>
          <a:p>
            <a:r>
              <a:rPr lang="cs-CZ" altLang="cs-CZ" dirty="0"/>
              <a:t>Jsou produkovány hlavně játry pod vlivem I</a:t>
            </a:r>
            <a:r>
              <a:rPr lang="en-GB" altLang="cs-CZ" dirty="0"/>
              <a:t>L-1, IL-6, TNF-</a:t>
            </a:r>
            <a:r>
              <a:rPr lang="en-GB" altLang="cs-CZ" dirty="0">
                <a:latin typeface="Symbol" pitchFamily="18" charset="2"/>
              </a:rPr>
              <a:t>a</a:t>
            </a:r>
          </a:p>
          <a:p>
            <a:r>
              <a:rPr lang="cs-CZ" altLang="cs-CZ" dirty="0"/>
              <a:t>Nejznámější a diagnosticky nejčastěji využívaný:</a:t>
            </a:r>
            <a:r>
              <a:rPr lang="en-GB" altLang="cs-CZ" dirty="0"/>
              <a:t> C-rea</a:t>
            </a:r>
            <a:r>
              <a:rPr lang="cs-CZ" altLang="cs-CZ" dirty="0" err="1"/>
              <a:t>ktivní</a:t>
            </a:r>
            <a:r>
              <a:rPr lang="en-GB" altLang="cs-CZ" dirty="0"/>
              <a:t> protein</a:t>
            </a:r>
            <a:r>
              <a:rPr lang="cs-CZ" altLang="cs-CZ" dirty="0"/>
              <a:t> (CRP)</a:t>
            </a:r>
            <a:endParaRPr lang="en-GB" altLang="cs-CZ" dirty="0"/>
          </a:p>
          <a:p>
            <a:r>
              <a:rPr lang="cs-CZ" altLang="cs-CZ" dirty="0"/>
              <a:t>Další</a:t>
            </a:r>
            <a:r>
              <a:rPr lang="en-GB" altLang="cs-CZ" dirty="0"/>
              <a:t>: </a:t>
            </a:r>
            <a:r>
              <a:rPr lang="cs-CZ" altLang="cs-CZ" dirty="0"/>
              <a:t>součásti komplementového systému</a:t>
            </a:r>
            <a:r>
              <a:rPr lang="en-GB" altLang="cs-CZ" dirty="0"/>
              <a:t>, </a:t>
            </a:r>
            <a:r>
              <a:rPr lang="cs-CZ" altLang="cs-CZ" dirty="0"/>
              <a:t>alfa-1-antitrypsin, sérový amyloid A, fibrinogen…</a:t>
            </a:r>
            <a:r>
              <a:rPr lang="en-GB" altLang="cs-CZ" dirty="0"/>
              <a:t> </a:t>
            </a:r>
          </a:p>
          <a:p>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937435251"/>
      </p:ext>
    </p:extLst>
  </p:cSld>
  <p:clrMapOvr>
    <a:masterClrMapping/>
  </p:clrMapOvr>
  <mc:AlternateContent xmlns:mc="http://schemas.openxmlformats.org/markup-compatibility/2006" xmlns:p14="http://schemas.microsoft.com/office/powerpoint/2010/main">
    <mc:Choice Requires="p14">
      <p:transition spd="slow" p14:dur="2000" advTm="22255"/>
    </mc:Choice>
    <mc:Fallback xmlns="">
      <p:transition spd="slow" advTm="2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719736" y="1484785"/>
            <a:ext cx="6804248" cy="4524315"/>
          </a:xfrm>
          <a:prstGeom prst="rect">
            <a:avLst/>
          </a:prstGeom>
          <a:noFill/>
        </p:spPr>
        <p:txBody>
          <a:bodyPr wrap="square" rtlCol="0">
            <a:spAutoFit/>
          </a:bodyPr>
          <a:lstStyle/>
          <a:p>
            <a:r>
              <a:rPr lang="cs-CZ" dirty="0"/>
              <a:t>Neutralizace </a:t>
            </a:r>
            <a:r>
              <a:rPr lang="cs-CZ" dirty="0" err="1"/>
              <a:t>chemokinů</a:t>
            </a:r>
            <a:r>
              <a:rPr lang="cs-CZ" dirty="0"/>
              <a:t>, odstraňování komplexů </a:t>
            </a:r>
            <a:r>
              <a:rPr lang="cs-CZ" dirty="0" err="1"/>
              <a:t>Ag</a:t>
            </a:r>
            <a:r>
              <a:rPr lang="cs-CZ" dirty="0"/>
              <a:t>-Ab, zpomalení pohybu leukocytů v kapilárách zvyšují adhezi na endotel, krevní skupiny, </a:t>
            </a:r>
            <a:r>
              <a:rPr lang="cs-CZ" dirty="0" err="1"/>
              <a:t>Rh</a:t>
            </a:r>
            <a:r>
              <a:rPr lang="cs-CZ" dirty="0"/>
              <a:t>-</a:t>
            </a:r>
            <a:r>
              <a:rPr lang="cs-CZ" dirty="0"/>
              <a:t> faktor</a:t>
            </a:r>
          </a:p>
          <a:p>
            <a:endParaRPr lang="cs-CZ" dirty="0"/>
          </a:p>
          <a:p>
            <a:r>
              <a:rPr lang="cs-CZ" dirty="0"/>
              <a:t>Obsahují </a:t>
            </a:r>
            <a:r>
              <a:rPr lang="cs-CZ" dirty="0" err="1"/>
              <a:t>denzní</a:t>
            </a:r>
            <a:r>
              <a:rPr lang="cs-CZ" dirty="0"/>
              <a:t> tělíska (ADP, serotonin, histamin) a alfa granule (</a:t>
            </a:r>
            <a:r>
              <a:rPr lang="cs-CZ" dirty="0" err="1"/>
              <a:t>cytokinů</a:t>
            </a:r>
            <a:r>
              <a:rPr lang="cs-CZ" dirty="0"/>
              <a:t>, </a:t>
            </a:r>
            <a:r>
              <a:rPr lang="cs-CZ" dirty="0" err="1"/>
              <a:t>chemokinů</a:t>
            </a:r>
            <a:r>
              <a:rPr lang="cs-CZ" dirty="0"/>
              <a:t>, </a:t>
            </a:r>
            <a:r>
              <a:rPr lang="cs-CZ" dirty="0" err="1"/>
              <a:t>růst.faktorů</a:t>
            </a:r>
            <a:r>
              <a:rPr lang="cs-CZ" dirty="0"/>
              <a:t>) - modulace zánětové odpovědi</a:t>
            </a:r>
          </a:p>
          <a:p>
            <a:endParaRPr lang="cs-CZ" dirty="0"/>
          </a:p>
          <a:p>
            <a:r>
              <a:rPr lang="cs-CZ" dirty="0"/>
              <a:t>Krátce žijící buňky, v cytoplazmě četná granula obsahující histamin, proteoglykany, </a:t>
            </a:r>
            <a:r>
              <a:rPr lang="cs-CZ" dirty="0" err="1"/>
              <a:t>interleukiny</a:t>
            </a:r>
            <a:r>
              <a:rPr lang="cs-CZ" dirty="0"/>
              <a:t> (IL-4, IL-13) – časná fáze zánětové reakce,</a:t>
            </a:r>
          </a:p>
          <a:p>
            <a:r>
              <a:rPr lang="cs-CZ" dirty="0"/>
              <a:t>Váží </a:t>
            </a:r>
            <a:r>
              <a:rPr lang="cs-CZ" dirty="0" err="1"/>
              <a:t>IgE</a:t>
            </a:r>
            <a:r>
              <a:rPr lang="cs-CZ" dirty="0"/>
              <a:t> – </a:t>
            </a:r>
            <a:r>
              <a:rPr lang="cs-CZ" dirty="0" err="1"/>
              <a:t>degranulace</a:t>
            </a:r>
            <a:r>
              <a:rPr lang="cs-CZ" dirty="0"/>
              <a:t>  - rozvoj zánětu</a:t>
            </a:r>
          </a:p>
          <a:p>
            <a:endParaRPr lang="cs-CZ" dirty="0"/>
          </a:p>
          <a:p>
            <a:r>
              <a:rPr lang="cs-CZ" dirty="0"/>
              <a:t>Krátce žijící </a:t>
            </a:r>
            <a:r>
              <a:rPr lang="cs-CZ" dirty="0"/>
              <a:t>buňky 10-20h – v periferní krvi, delší životnost v tkáních  - sliznice dýchacího, trávicího a močopohlavního ústrojí; </a:t>
            </a:r>
          </a:p>
          <a:p>
            <a:r>
              <a:rPr lang="cs-CZ" dirty="0"/>
              <a:t>Receptory pro </a:t>
            </a:r>
            <a:r>
              <a:rPr lang="cs-CZ" dirty="0" err="1"/>
              <a:t>Ig</a:t>
            </a:r>
            <a:r>
              <a:rPr lang="cs-CZ" dirty="0"/>
              <a:t>, </a:t>
            </a:r>
            <a:r>
              <a:rPr lang="cs-CZ" dirty="0" err="1"/>
              <a:t>chemokiny</a:t>
            </a:r>
            <a:r>
              <a:rPr lang="cs-CZ" dirty="0"/>
              <a:t>, </a:t>
            </a:r>
            <a:r>
              <a:rPr lang="cs-CZ" dirty="0" err="1"/>
              <a:t>cytokiny</a:t>
            </a:r>
            <a:r>
              <a:rPr lang="cs-CZ" dirty="0"/>
              <a:t> složky komplementu…</a:t>
            </a:r>
          </a:p>
          <a:p>
            <a:r>
              <a:rPr lang="cs-CZ" dirty="0"/>
              <a:t>v </a:t>
            </a:r>
            <a:r>
              <a:rPr lang="cs-CZ" dirty="0"/>
              <a:t>cytoplazmě četná granula </a:t>
            </a:r>
            <a:r>
              <a:rPr lang="cs-CZ" dirty="0"/>
              <a:t>obsahující kationické proteiny (ECP), </a:t>
            </a:r>
            <a:r>
              <a:rPr lang="cs-CZ" dirty="0" err="1"/>
              <a:t>cytokiny</a:t>
            </a:r>
            <a:r>
              <a:rPr lang="cs-CZ" dirty="0"/>
              <a:t> (IL-3,IL-5, TNF-alfa…) </a:t>
            </a:r>
            <a:r>
              <a:rPr lang="cs-CZ" dirty="0" err="1"/>
              <a:t>chemokiny</a:t>
            </a:r>
            <a:r>
              <a:rPr lang="cs-CZ" dirty="0"/>
              <a:t>, úloha v časné fázi zánětu</a:t>
            </a:r>
            <a:endParaRPr lang="cs-CZ" dirty="0"/>
          </a:p>
        </p:txBody>
      </p:sp>
      <p:sp>
        <p:nvSpPr>
          <p:cNvPr id="5" name="TextovéPole 4"/>
          <p:cNvSpPr txBox="1"/>
          <p:nvPr/>
        </p:nvSpPr>
        <p:spPr>
          <a:xfrm>
            <a:off x="2567608" y="404664"/>
            <a:ext cx="7272808" cy="707886"/>
          </a:xfrm>
          <a:prstGeom prst="rect">
            <a:avLst/>
          </a:prstGeom>
          <a:noFill/>
        </p:spPr>
        <p:txBody>
          <a:bodyPr wrap="square" rtlCol="0">
            <a:spAutoFit/>
          </a:bodyPr>
          <a:lstStyle/>
          <a:p>
            <a:r>
              <a:rPr lang="cs-CZ" sz="4000" b="1" dirty="0">
                <a:solidFill>
                  <a:schemeClr val="tx2"/>
                </a:solidFill>
              </a:rPr>
              <a:t>Celulární složky vrozené imunity</a:t>
            </a:r>
            <a:endParaRPr lang="cs-CZ" sz="4000" b="1" dirty="0">
              <a:solidFill>
                <a:schemeClr val="tx2"/>
              </a:solidFill>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1596406"/>
            <a:ext cx="9144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349" y="2460502"/>
            <a:ext cx="7429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350" y="3540621"/>
            <a:ext cx="6762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668" y="4908774"/>
            <a:ext cx="7524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890149147"/>
      </p:ext>
    </p:extLst>
  </p:cSld>
  <p:clrMapOvr>
    <a:masterClrMapping/>
  </p:clrMapOvr>
  <mc:AlternateContent xmlns:mc="http://schemas.openxmlformats.org/markup-compatibility/2006" xmlns:p14="http://schemas.microsoft.com/office/powerpoint/2010/main">
    <mc:Choice Requires="p14">
      <p:transition spd="slow" p14:dur="2000" advTm="69520"/>
    </mc:Choice>
    <mc:Fallback xmlns="">
      <p:transition spd="slow" advTm="6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Proteiny akutní fáze</a:t>
            </a:r>
            <a:endParaRPr lang="cs-CZ" dirty="0"/>
          </a:p>
        </p:txBody>
      </p:sp>
      <p:sp>
        <p:nvSpPr>
          <p:cNvPr id="3" name="Zástupný symbol pro obsah 2"/>
          <p:cNvSpPr>
            <a:spLocks noGrp="1"/>
          </p:cNvSpPr>
          <p:nvPr>
            <p:ph idx="1"/>
          </p:nvPr>
        </p:nvSpPr>
        <p:spPr/>
        <p:txBody>
          <a:bodyPr>
            <a:normAutofit/>
          </a:bodyPr>
          <a:lstStyle/>
          <a:p>
            <a:pPr marL="457200" lvl="1" indent="0">
              <a:buNone/>
            </a:pPr>
            <a:r>
              <a:rPr lang="cs-CZ" dirty="0" err="1" smtClean="0"/>
              <a:t>Opsonizace</a:t>
            </a:r>
            <a:endParaRPr lang="cs-CZ" dirty="0"/>
          </a:p>
          <a:p>
            <a:pPr lvl="1"/>
            <a:r>
              <a:rPr lang="cs-CZ" dirty="0" smtClean="0"/>
              <a:t>CRP – C-reaktivní protein</a:t>
            </a:r>
          </a:p>
          <a:p>
            <a:pPr lvl="1"/>
            <a:r>
              <a:rPr lang="cs-CZ" dirty="0" smtClean="0"/>
              <a:t>SAP – sérový amyloid</a:t>
            </a:r>
          </a:p>
          <a:p>
            <a:pPr lvl="1"/>
            <a:r>
              <a:rPr lang="cs-CZ" dirty="0" smtClean="0"/>
              <a:t>Složky komplementu C3, C4</a:t>
            </a:r>
          </a:p>
          <a:p>
            <a:pPr marL="457200" lvl="1" indent="0">
              <a:buNone/>
            </a:pPr>
            <a:r>
              <a:rPr lang="cs-CZ" dirty="0" smtClean="0"/>
              <a:t>CRP a SAP váží nukleoproteiny vzniklé při rozpadu tkání  a napomáhají jejich odstraňování fagocytózou</a:t>
            </a:r>
          </a:p>
          <a:p>
            <a:pPr marL="457200" lvl="1" indent="0">
              <a:buNone/>
            </a:pPr>
            <a:r>
              <a:rPr lang="cs-CZ" dirty="0" smtClean="0"/>
              <a:t>Zvýšená syntéza:</a:t>
            </a:r>
          </a:p>
          <a:p>
            <a:pPr marL="457200" lvl="1" indent="0">
              <a:buNone/>
            </a:pPr>
            <a:r>
              <a:rPr lang="cs-CZ" dirty="0"/>
              <a:t>	</a:t>
            </a:r>
            <a:r>
              <a:rPr lang="cs-CZ" dirty="0" smtClean="0"/>
              <a:t> sérových transportních proteinů: </a:t>
            </a:r>
            <a:r>
              <a:rPr lang="cs-CZ" dirty="0" err="1"/>
              <a:t>c</a:t>
            </a:r>
            <a:r>
              <a:rPr lang="cs-CZ" dirty="0" err="1" smtClean="0"/>
              <a:t>eruloplazmin</a:t>
            </a:r>
            <a:r>
              <a:rPr lang="cs-CZ" dirty="0" smtClean="0"/>
              <a:t>, feritin</a:t>
            </a:r>
          </a:p>
          <a:p>
            <a:pPr marL="457200" lvl="1" indent="0">
              <a:buNone/>
            </a:pPr>
            <a:r>
              <a:rPr lang="cs-CZ" dirty="0" smtClean="0"/>
              <a:t>	</a:t>
            </a:r>
            <a:r>
              <a:rPr lang="cs-CZ" dirty="0" err="1" smtClean="0"/>
              <a:t>Antimikrobiláních</a:t>
            </a:r>
            <a:r>
              <a:rPr lang="cs-CZ" dirty="0" smtClean="0"/>
              <a:t> proteinů – </a:t>
            </a:r>
            <a:r>
              <a:rPr lang="cs-CZ" dirty="0" err="1" smtClean="0"/>
              <a:t>hepcidin</a:t>
            </a:r>
            <a:endParaRPr lang="cs-CZ" dirty="0" smtClean="0"/>
          </a:p>
          <a:p>
            <a:pPr marL="457200" lvl="1" indent="0">
              <a:buNone/>
            </a:pPr>
            <a:r>
              <a:rPr lang="cs-CZ" dirty="0" smtClean="0"/>
              <a:t>Snižuje se tvorba albuminu, </a:t>
            </a:r>
            <a:r>
              <a:rPr lang="cs-CZ" dirty="0" err="1" smtClean="0"/>
              <a:t>prealbuminu</a:t>
            </a:r>
            <a:r>
              <a:rPr lang="cs-CZ" dirty="0" smtClean="0"/>
              <a:t>, transferinu</a:t>
            </a:r>
          </a:p>
          <a:p>
            <a:pPr marL="457200" lvl="1" indent="0">
              <a:buNone/>
            </a:pPr>
            <a:endParaRPr lang="cs-CZ" dirty="0" smtClean="0"/>
          </a:p>
          <a:p>
            <a:pPr lvl="1"/>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729813340"/>
      </p:ext>
    </p:extLst>
  </p:cSld>
  <p:clrMapOvr>
    <a:masterClrMapping/>
  </p:clrMapOvr>
  <mc:AlternateContent xmlns:mc="http://schemas.openxmlformats.org/markup-compatibility/2006" xmlns:p14="http://schemas.microsoft.com/office/powerpoint/2010/main">
    <mc:Choice Requires="p14">
      <p:transition spd="slow" p14:dur="2000" advTm="39040"/>
    </mc:Choice>
    <mc:Fallback xmlns="">
      <p:transition spd="slow" advTm="3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GB" sz="4000">
                <a:solidFill>
                  <a:schemeClr val="accent2"/>
                </a:solidFill>
              </a:rPr>
              <a:t>Mediátory zánětlivé odpovědi</a:t>
            </a:r>
          </a:p>
        </p:txBody>
      </p:sp>
      <p:sp>
        <p:nvSpPr>
          <p:cNvPr id="52227" name="Rectangle 3"/>
          <p:cNvSpPr>
            <a:spLocks noGrp="1" noChangeArrowheads="1"/>
          </p:cNvSpPr>
          <p:nvPr>
            <p:ph type="body" idx="4294967295"/>
          </p:nvPr>
        </p:nvSpPr>
        <p:spPr>
          <a:xfrm>
            <a:off x="1981200" y="1981200"/>
            <a:ext cx="8382000" cy="4114800"/>
          </a:xfrm>
        </p:spPr>
        <p:txBody>
          <a:bodyPr/>
          <a:lstStyle/>
          <a:p>
            <a:pPr eaLnBrk="1" hangingPunct="1"/>
            <a:r>
              <a:rPr lang="en-GB" dirty="0"/>
              <a:t>IL-1, IL-6, TNF-</a:t>
            </a:r>
            <a:r>
              <a:rPr lang="en-GB" dirty="0">
                <a:latin typeface="Symbol" pitchFamily="18" charset="2"/>
              </a:rPr>
              <a:t>a - </a:t>
            </a:r>
            <a:r>
              <a:rPr lang="en-GB" dirty="0" err="1"/>
              <a:t>celkové</a:t>
            </a:r>
            <a:r>
              <a:rPr lang="en-GB" dirty="0"/>
              <a:t> </a:t>
            </a:r>
            <a:r>
              <a:rPr lang="en-GB" dirty="0" err="1"/>
              <a:t>zánětlivé</a:t>
            </a:r>
            <a:r>
              <a:rPr lang="en-GB" dirty="0"/>
              <a:t> </a:t>
            </a:r>
            <a:r>
              <a:rPr lang="en-GB" dirty="0" err="1"/>
              <a:t>příznaky</a:t>
            </a:r>
            <a:endParaRPr lang="en-GB" dirty="0"/>
          </a:p>
          <a:p>
            <a:pPr eaLnBrk="1" hangingPunct="1"/>
            <a:r>
              <a:rPr lang="en-GB" dirty="0"/>
              <a:t>IL-1, TNF-</a:t>
            </a:r>
            <a:r>
              <a:rPr lang="en-GB" dirty="0">
                <a:latin typeface="Symbol" pitchFamily="18" charset="2"/>
              </a:rPr>
              <a:t>a</a:t>
            </a:r>
            <a:r>
              <a:rPr lang="en-GB" dirty="0"/>
              <a:t>, IL-18 - </a:t>
            </a:r>
            <a:r>
              <a:rPr lang="en-GB" dirty="0" err="1"/>
              <a:t>lokální</a:t>
            </a:r>
            <a:r>
              <a:rPr lang="en-GB" dirty="0"/>
              <a:t> </a:t>
            </a:r>
            <a:r>
              <a:rPr lang="en-GB" dirty="0" err="1"/>
              <a:t>aktivace</a:t>
            </a:r>
            <a:r>
              <a:rPr lang="en-GB" dirty="0"/>
              <a:t> </a:t>
            </a:r>
            <a:r>
              <a:rPr lang="en-GB" dirty="0" err="1"/>
              <a:t>buněk</a:t>
            </a:r>
            <a:r>
              <a:rPr lang="en-GB" dirty="0"/>
              <a:t> </a:t>
            </a:r>
            <a:r>
              <a:rPr lang="en-GB" dirty="0" err="1"/>
              <a:t>imunitního</a:t>
            </a:r>
            <a:r>
              <a:rPr lang="en-GB" dirty="0"/>
              <a:t> </a:t>
            </a:r>
            <a:r>
              <a:rPr lang="en-GB" dirty="0" err="1"/>
              <a:t>systému</a:t>
            </a:r>
            <a:r>
              <a:rPr lang="en-GB" dirty="0"/>
              <a:t> </a:t>
            </a:r>
          </a:p>
          <a:p>
            <a:pPr eaLnBrk="1" hangingPunct="1"/>
            <a:r>
              <a:rPr lang="en-GB" dirty="0"/>
              <a:t>IL-8, </a:t>
            </a:r>
            <a:r>
              <a:rPr lang="en-GB" dirty="0" err="1"/>
              <a:t>leukotrieny</a:t>
            </a:r>
            <a:r>
              <a:rPr lang="en-GB" dirty="0"/>
              <a:t>, </a:t>
            </a:r>
            <a:r>
              <a:rPr lang="en-GB" dirty="0" err="1"/>
              <a:t>prostagladiny</a:t>
            </a:r>
            <a:r>
              <a:rPr lang="en-GB" dirty="0"/>
              <a:t>, C5a- </a:t>
            </a:r>
            <a:r>
              <a:rPr lang="en-GB" dirty="0" err="1"/>
              <a:t>chemotaxe</a:t>
            </a:r>
            <a:r>
              <a:rPr lang="en-GB" dirty="0"/>
              <a:t>.</a:t>
            </a:r>
          </a:p>
          <a:p>
            <a:pPr eaLnBrk="1" hangingPunct="1"/>
            <a:r>
              <a:rPr lang="en-GB" dirty="0" err="1"/>
              <a:t>Histamin</a:t>
            </a:r>
            <a:r>
              <a:rPr lang="en-GB" dirty="0"/>
              <a:t>, serotonin, </a:t>
            </a:r>
            <a:r>
              <a:rPr lang="en-GB" dirty="0" err="1"/>
              <a:t>metabolity</a:t>
            </a:r>
            <a:r>
              <a:rPr lang="en-GB" dirty="0"/>
              <a:t> </a:t>
            </a:r>
            <a:r>
              <a:rPr lang="en-GB" dirty="0" err="1"/>
              <a:t>kys</a:t>
            </a:r>
            <a:r>
              <a:rPr lang="en-GB" dirty="0"/>
              <a:t>. </a:t>
            </a:r>
            <a:r>
              <a:rPr lang="en-GB" dirty="0" err="1"/>
              <a:t>arachidonové</a:t>
            </a:r>
            <a:r>
              <a:rPr lang="en-GB" dirty="0"/>
              <a:t> -</a:t>
            </a:r>
            <a:r>
              <a:rPr lang="en-GB" dirty="0" err="1"/>
              <a:t>vazodilace</a:t>
            </a:r>
            <a:r>
              <a:rPr lang="en-GB" dirty="0"/>
              <a:t>, </a:t>
            </a:r>
            <a:r>
              <a:rPr lang="en-GB" dirty="0" err="1"/>
              <a:t>ovlivnění</a:t>
            </a:r>
            <a:r>
              <a:rPr lang="en-GB" dirty="0"/>
              <a:t> permeability.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621531819"/>
      </p:ext>
    </p:extLst>
  </p:cSld>
  <p:clrMapOvr>
    <a:masterClrMapping/>
  </p:clrMapOvr>
  <mc:AlternateContent xmlns:mc="http://schemas.openxmlformats.org/markup-compatibility/2006" xmlns:p14="http://schemas.microsoft.com/office/powerpoint/2010/main">
    <mc:Choice Requires="p14">
      <p:transition spd="slow" p14:dur="2000" advTm="46704"/>
    </mc:Choice>
    <mc:Fallback xmlns="">
      <p:transition spd="slow" advTm="4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normAutofit/>
          </a:bodyPr>
          <a:lstStyle/>
          <a:p>
            <a:pPr algn="l" eaLnBrk="1" hangingPunct="1">
              <a:defRPr/>
            </a:pPr>
            <a:r>
              <a:rPr lang="en-GB" sz="3600" b="1" dirty="0" err="1">
                <a:solidFill>
                  <a:schemeClr val="accent2"/>
                </a:solidFill>
              </a:rPr>
              <a:t>Monitorování</a:t>
            </a:r>
            <a:r>
              <a:rPr lang="en-GB" sz="3600" b="1" dirty="0">
                <a:solidFill>
                  <a:schemeClr val="accent2"/>
                </a:solidFill>
              </a:rPr>
              <a:t> </a:t>
            </a:r>
            <a:r>
              <a:rPr lang="cs-CZ" sz="3600" b="1" dirty="0">
                <a:solidFill>
                  <a:schemeClr val="accent2"/>
                </a:solidFill>
              </a:rPr>
              <a:t> </a:t>
            </a:r>
            <a:r>
              <a:rPr lang="en-GB" sz="3600" b="1" dirty="0" err="1">
                <a:solidFill>
                  <a:schemeClr val="accent2"/>
                </a:solidFill>
              </a:rPr>
              <a:t>akutního</a:t>
            </a:r>
            <a:r>
              <a:rPr lang="en-GB" sz="3600" b="1" dirty="0">
                <a:solidFill>
                  <a:schemeClr val="accent2"/>
                </a:solidFill>
              </a:rPr>
              <a:t> </a:t>
            </a:r>
            <a:r>
              <a:rPr lang="cs-CZ" sz="3600" b="1" dirty="0">
                <a:solidFill>
                  <a:schemeClr val="accent2"/>
                </a:solidFill>
              </a:rPr>
              <a:t> </a:t>
            </a:r>
            <a:r>
              <a:rPr lang="en-GB" sz="3600" b="1" dirty="0" err="1">
                <a:solidFill>
                  <a:schemeClr val="accent2"/>
                </a:solidFill>
              </a:rPr>
              <a:t>zánětlivého</a:t>
            </a:r>
            <a:r>
              <a:rPr lang="en-GB" sz="3600" b="1" dirty="0">
                <a:solidFill>
                  <a:schemeClr val="accent2"/>
                </a:solidFill>
              </a:rPr>
              <a:t> </a:t>
            </a:r>
            <a:r>
              <a:rPr lang="cs-CZ" sz="3600" b="1" dirty="0">
                <a:solidFill>
                  <a:schemeClr val="accent2"/>
                </a:solidFill>
              </a:rPr>
              <a:t> </a:t>
            </a:r>
            <a:r>
              <a:rPr lang="en-GB" sz="3600" b="1" dirty="0">
                <a:solidFill>
                  <a:schemeClr val="accent2"/>
                </a:solidFill>
              </a:rPr>
              <a:t>pro</a:t>
            </a:r>
            <a:r>
              <a:rPr lang="cs-CZ" sz="3600" b="1" dirty="0">
                <a:solidFill>
                  <a:schemeClr val="accent2"/>
                </a:solidFill>
              </a:rPr>
              <a:t>c</a:t>
            </a:r>
            <a:r>
              <a:rPr lang="en-GB" sz="3600" b="1" dirty="0" err="1">
                <a:solidFill>
                  <a:schemeClr val="accent2"/>
                </a:solidFill>
              </a:rPr>
              <a:t>esu</a:t>
            </a:r>
            <a:endParaRPr lang="en-GB" sz="3600" b="1" dirty="0">
              <a:solidFill>
                <a:schemeClr val="accent2"/>
              </a:solidFill>
            </a:endParaRPr>
          </a:p>
        </p:txBody>
      </p:sp>
      <p:sp>
        <p:nvSpPr>
          <p:cNvPr id="54275" name="Rectangle 3"/>
          <p:cNvSpPr>
            <a:spLocks noGrp="1" noChangeArrowheads="1"/>
          </p:cNvSpPr>
          <p:nvPr>
            <p:ph type="body" idx="4294967295"/>
          </p:nvPr>
        </p:nvSpPr>
        <p:spPr>
          <a:xfrm>
            <a:off x="1981200" y="1844824"/>
            <a:ext cx="8382000" cy="4114800"/>
          </a:xfrm>
        </p:spPr>
        <p:txBody>
          <a:bodyPr/>
          <a:lstStyle/>
          <a:p>
            <a:pPr eaLnBrk="1" hangingPunct="1">
              <a:buFontTx/>
              <a:buNone/>
            </a:pPr>
            <a:r>
              <a:rPr lang="en-GB" dirty="0" err="1" smtClean="0"/>
              <a:t>Tělesná</a:t>
            </a:r>
            <a:r>
              <a:rPr lang="en-GB" dirty="0" smtClean="0"/>
              <a:t> </a:t>
            </a:r>
            <a:r>
              <a:rPr lang="en-GB" dirty="0" err="1" smtClean="0"/>
              <a:t>teplota</a:t>
            </a:r>
            <a:endParaRPr lang="en-GB" dirty="0" smtClean="0"/>
          </a:p>
          <a:p>
            <a:pPr eaLnBrk="1" hangingPunct="1">
              <a:buFontTx/>
              <a:buNone/>
            </a:pPr>
            <a:r>
              <a:rPr lang="en-GB" dirty="0" err="1" smtClean="0"/>
              <a:t>Sedimentace</a:t>
            </a:r>
            <a:r>
              <a:rPr lang="en-GB" dirty="0" smtClean="0"/>
              <a:t> </a:t>
            </a:r>
            <a:r>
              <a:rPr lang="en-GB" dirty="0" err="1" smtClean="0"/>
              <a:t>erytrocytů</a:t>
            </a:r>
            <a:r>
              <a:rPr lang="en-GB" dirty="0" smtClean="0"/>
              <a:t> (FW)</a:t>
            </a:r>
          </a:p>
          <a:p>
            <a:pPr eaLnBrk="1" hangingPunct="1">
              <a:buFontTx/>
              <a:buNone/>
            </a:pPr>
            <a:r>
              <a:rPr lang="en-GB" dirty="0" err="1" smtClean="0"/>
              <a:t>Počet</a:t>
            </a:r>
            <a:r>
              <a:rPr lang="en-GB" dirty="0" smtClean="0"/>
              <a:t> </a:t>
            </a:r>
            <a:r>
              <a:rPr lang="en-GB" dirty="0" err="1" smtClean="0"/>
              <a:t>leukocytů</a:t>
            </a:r>
            <a:r>
              <a:rPr lang="en-GB" dirty="0" smtClean="0"/>
              <a:t> v </a:t>
            </a:r>
            <a:r>
              <a:rPr lang="en-GB" dirty="0" err="1" smtClean="0"/>
              <a:t>krvi</a:t>
            </a:r>
            <a:endParaRPr lang="en-GB" dirty="0" smtClean="0"/>
          </a:p>
          <a:p>
            <a:pPr eaLnBrk="1" hangingPunct="1">
              <a:buFontTx/>
              <a:buNone/>
            </a:pPr>
            <a:r>
              <a:rPr lang="en-GB" dirty="0" err="1" smtClean="0"/>
              <a:t>Změny</a:t>
            </a:r>
            <a:r>
              <a:rPr lang="en-GB" dirty="0" smtClean="0"/>
              <a:t> </a:t>
            </a:r>
            <a:r>
              <a:rPr lang="en-GB" dirty="0" err="1" smtClean="0"/>
              <a:t>spektra</a:t>
            </a:r>
            <a:r>
              <a:rPr lang="en-GB" dirty="0" smtClean="0"/>
              <a:t> </a:t>
            </a:r>
            <a:r>
              <a:rPr lang="en-GB" dirty="0" err="1" smtClean="0"/>
              <a:t>sérových</a:t>
            </a:r>
            <a:r>
              <a:rPr lang="en-GB" dirty="0" smtClean="0"/>
              <a:t> </a:t>
            </a:r>
            <a:r>
              <a:rPr lang="en-GB" dirty="0" err="1" smtClean="0"/>
              <a:t>bílkovin</a:t>
            </a:r>
            <a:r>
              <a:rPr lang="en-GB" dirty="0" smtClean="0"/>
              <a:t> </a:t>
            </a:r>
            <a:br>
              <a:rPr lang="en-GB" dirty="0" smtClean="0"/>
            </a:br>
            <a:r>
              <a:rPr lang="en-GB" dirty="0" smtClean="0"/>
              <a:t>v </a:t>
            </a:r>
            <a:r>
              <a:rPr lang="en-GB" dirty="0" err="1" smtClean="0"/>
              <a:t>elektroforéze</a:t>
            </a:r>
            <a:r>
              <a:rPr lang="en-GB" dirty="0" smtClean="0"/>
              <a:t> (</a:t>
            </a:r>
            <a:r>
              <a:rPr lang="en-GB" dirty="0" err="1" smtClean="0"/>
              <a:t>pokles</a:t>
            </a:r>
            <a:r>
              <a:rPr lang="en-GB" dirty="0" smtClean="0"/>
              <a:t> </a:t>
            </a:r>
            <a:r>
              <a:rPr lang="en-GB" dirty="0" err="1" smtClean="0"/>
              <a:t>albuminu</a:t>
            </a:r>
            <a:r>
              <a:rPr lang="en-GB" dirty="0" smtClean="0"/>
              <a:t>, </a:t>
            </a:r>
            <a:r>
              <a:rPr lang="en-GB" dirty="0" err="1" smtClean="0"/>
              <a:t>vzestup</a:t>
            </a:r>
            <a:r>
              <a:rPr lang="en-GB" dirty="0" smtClean="0"/>
              <a:t> </a:t>
            </a:r>
            <a:r>
              <a:rPr lang="en-GB" dirty="0" smtClean="0">
                <a:latin typeface="Symbol" pitchFamily="18" charset="2"/>
              </a:rPr>
              <a:t>a</a:t>
            </a:r>
            <a:r>
              <a:rPr lang="en-GB" dirty="0" smtClean="0"/>
              <a:t>1</a:t>
            </a:r>
            <a:r>
              <a:rPr lang="cs-CZ" dirty="0" smtClean="0"/>
              <a:t> </a:t>
            </a:r>
            <a:r>
              <a:rPr lang="en-GB" dirty="0" smtClean="0"/>
              <a:t>a </a:t>
            </a:r>
            <a:r>
              <a:rPr lang="en-GB" dirty="0" smtClean="0">
                <a:latin typeface="Symbol" pitchFamily="18" charset="2"/>
              </a:rPr>
              <a:t>a</a:t>
            </a:r>
            <a:r>
              <a:rPr lang="en-GB" dirty="0" smtClean="0"/>
              <a:t>2 </a:t>
            </a:r>
            <a:r>
              <a:rPr lang="en-GB" dirty="0" err="1" smtClean="0"/>
              <a:t>globulinů</a:t>
            </a:r>
            <a:r>
              <a:rPr lang="en-GB" dirty="0" smtClean="0"/>
              <a:t>)</a:t>
            </a:r>
          </a:p>
          <a:p>
            <a:pPr eaLnBrk="1" hangingPunct="1">
              <a:buFontTx/>
              <a:buNone/>
            </a:pPr>
            <a:r>
              <a:rPr lang="en-GB" dirty="0" err="1" smtClean="0"/>
              <a:t>Sledování</a:t>
            </a:r>
            <a:r>
              <a:rPr lang="en-GB" dirty="0" smtClean="0"/>
              <a:t> </a:t>
            </a:r>
            <a:r>
              <a:rPr lang="en-GB" dirty="0" err="1" smtClean="0"/>
              <a:t>hladin</a:t>
            </a:r>
            <a:r>
              <a:rPr lang="en-GB" dirty="0" smtClean="0"/>
              <a:t> </a:t>
            </a:r>
            <a:r>
              <a:rPr lang="en-GB" dirty="0" err="1" smtClean="0"/>
              <a:t>proteinů</a:t>
            </a:r>
            <a:r>
              <a:rPr lang="en-GB" dirty="0" smtClean="0"/>
              <a:t> “</a:t>
            </a:r>
            <a:r>
              <a:rPr lang="en-GB" dirty="0" err="1" smtClean="0"/>
              <a:t>akutní</a:t>
            </a:r>
            <a:r>
              <a:rPr lang="en-GB" dirty="0" smtClean="0"/>
              <a:t> </a:t>
            </a:r>
            <a:r>
              <a:rPr lang="en-GB" dirty="0" err="1" smtClean="0"/>
              <a:t>fáze</a:t>
            </a:r>
            <a:r>
              <a:rPr lang="en-GB" dirty="0" smtClean="0"/>
              <a: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52159822"/>
      </p:ext>
    </p:extLst>
  </p:cSld>
  <p:clrMapOvr>
    <a:masterClrMapping/>
  </p:clrMapOvr>
  <mc:AlternateContent xmlns:mc="http://schemas.openxmlformats.org/markup-compatibility/2006" xmlns:p14="http://schemas.microsoft.com/office/powerpoint/2010/main">
    <mc:Choice Requires="p14">
      <p:transition spd="slow" p14:dur="2000" advTm="24431"/>
    </mc:Choice>
    <mc:Fallback xmlns="">
      <p:transition spd="slow" advTm="2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Prezentace </a:t>
            </a:r>
            <a:r>
              <a:rPr lang="cs-CZ" dirty="0" err="1" smtClean="0"/>
              <a:t>Ag</a:t>
            </a:r>
            <a:endParaRPr lang="en-GB" dirty="0"/>
          </a:p>
        </p:txBody>
      </p:sp>
      <p:sp>
        <p:nvSpPr>
          <p:cNvPr id="3" name="Zástupný symbol pro obsah 2"/>
          <p:cNvSpPr>
            <a:spLocks noGrp="1"/>
          </p:cNvSpPr>
          <p:nvPr>
            <p:ph idx="1"/>
          </p:nvPr>
        </p:nvSpPr>
        <p:spPr/>
        <p:txBody>
          <a:bodyPr>
            <a:normAutofit/>
          </a:bodyPr>
          <a:lstStyle/>
          <a:p>
            <a:pPr>
              <a:spcBef>
                <a:spcPts val="500"/>
              </a:spcBef>
              <a:spcAft>
                <a:spcPts val="500"/>
              </a:spcAft>
            </a:pPr>
            <a:r>
              <a:rPr lang="cs-CZ" altLang="en-US" dirty="0">
                <a:latin typeface="Arial Narrow" pitchFamily="34" charset="0"/>
              </a:rPr>
              <a:t>Antigeny jsou molekuly, které vyvolají imunitní odpověď.</a:t>
            </a:r>
          </a:p>
          <a:p>
            <a:pPr>
              <a:spcBef>
                <a:spcPts val="500"/>
              </a:spcBef>
              <a:spcAft>
                <a:spcPts val="500"/>
              </a:spcAft>
            </a:pPr>
            <a:r>
              <a:rPr lang="cs-CZ" altLang="en-US" dirty="0">
                <a:latin typeface="Arial Narrow" pitchFamily="34" charset="0"/>
              </a:rPr>
              <a:t>Antigeny jsou většinou proteiny či glykoproteiny, nebo polysacharidy. </a:t>
            </a:r>
          </a:p>
          <a:p>
            <a:pPr>
              <a:spcBef>
                <a:spcPts val="500"/>
              </a:spcBef>
              <a:spcAft>
                <a:spcPts val="500"/>
              </a:spcAft>
            </a:pPr>
            <a:r>
              <a:rPr lang="cs-CZ" altLang="en-US" dirty="0">
                <a:latin typeface="Arial Narrow" pitchFamily="34" charset="0"/>
              </a:rPr>
              <a:t>Antigeny pocházející z vnějšího prostředí se do organismu dostanou přes gastrointestinální trakt, respirační trakt, kůži nebo </a:t>
            </a:r>
            <a:r>
              <a:rPr lang="cs-CZ" altLang="en-US" dirty="0" err="1">
                <a:latin typeface="Arial Narrow" pitchFamily="34" charset="0"/>
              </a:rPr>
              <a:t>arteficiálně</a:t>
            </a:r>
            <a:r>
              <a:rPr lang="cs-CZ" altLang="en-US" dirty="0">
                <a:latin typeface="Arial Narrow" pitchFamily="34" charset="0"/>
              </a:rPr>
              <a:t> např. injekčně. </a:t>
            </a:r>
          </a:p>
          <a:p>
            <a:pPr>
              <a:spcBef>
                <a:spcPts val="500"/>
              </a:spcBef>
              <a:spcAft>
                <a:spcPts val="500"/>
              </a:spcAft>
            </a:pPr>
            <a:r>
              <a:rPr lang="cs-CZ" altLang="en-US" dirty="0">
                <a:latin typeface="Arial Narrow" pitchFamily="34" charset="0"/>
              </a:rPr>
              <a:t>Antigeny vnitřní se nacházejí přímo v buňkách, může se jednat např. o proteiny kódované virovými geny nebo proteiny kódované mutovanými geny v nádorově změněných buňkách. </a:t>
            </a:r>
          </a:p>
          <a:p>
            <a:endParaRPr lang="en-GB"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041721783"/>
      </p:ext>
    </p:extLst>
  </p:cSld>
  <p:clrMapOvr>
    <a:masterClrMapping/>
  </p:clrMapOvr>
  <mc:AlternateContent xmlns:mc="http://schemas.openxmlformats.org/markup-compatibility/2006" xmlns:p14="http://schemas.microsoft.com/office/powerpoint/2010/main">
    <mc:Choice Requires="p14">
      <p:transition spd="slow" p14:dur="2000" advTm="78304"/>
    </mc:Choice>
    <mc:Fallback xmlns="">
      <p:transition spd="slow" advTm="78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Antigen prezentující buňky</a:t>
            </a:r>
            <a:endParaRPr lang="cs-CZ" dirty="0"/>
          </a:p>
        </p:txBody>
      </p:sp>
      <p:sp>
        <p:nvSpPr>
          <p:cNvPr id="3" name="Zástupný symbol pro obsah 2"/>
          <p:cNvSpPr>
            <a:spLocks noGrp="1"/>
          </p:cNvSpPr>
          <p:nvPr>
            <p:ph idx="1"/>
          </p:nvPr>
        </p:nvSpPr>
        <p:spPr/>
        <p:txBody>
          <a:bodyPr/>
          <a:lstStyle/>
          <a:p>
            <a:r>
              <a:rPr lang="cs-CZ" dirty="0" smtClean="0"/>
              <a:t>Konstitutivní:</a:t>
            </a:r>
          </a:p>
          <a:p>
            <a:pPr lvl="1"/>
            <a:r>
              <a:rPr lang="cs-CZ" dirty="0" smtClean="0"/>
              <a:t>Dendritické buňky</a:t>
            </a:r>
          </a:p>
          <a:p>
            <a:pPr lvl="1"/>
            <a:r>
              <a:rPr lang="cs-CZ" dirty="0" smtClean="0"/>
              <a:t>Monocyty, makrofágy</a:t>
            </a:r>
          </a:p>
          <a:p>
            <a:pPr lvl="1"/>
            <a:r>
              <a:rPr lang="cs-CZ" dirty="0" smtClean="0"/>
              <a:t>B-lymfocyty</a:t>
            </a:r>
          </a:p>
          <a:p>
            <a:r>
              <a:rPr lang="cs-CZ" dirty="0" err="1" smtClean="0"/>
              <a:t>Inducibilní</a:t>
            </a:r>
            <a:r>
              <a:rPr lang="cs-CZ" dirty="0" smtClean="0"/>
              <a:t>:</a:t>
            </a:r>
          </a:p>
          <a:p>
            <a:pPr lvl="1"/>
            <a:r>
              <a:rPr lang="cs-CZ" dirty="0" smtClean="0"/>
              <a:t>Vaskulární endotelové buňky</a:t>
            </a:r>
          </a:p>
          <a:p>
            <a:pPr lvl="1"/>
            <a:r>
              <a:rPr lang="cs-CZ" dirty="0" smtClean="0"/>
              <a:t>Epitelové a mezenchymální buňky</a:t>
            </a:r>
          </a:p>
          <a:p>
            <a:pPr lvl="1"/>
            <a:endParaRPr lang="cs-CZ" dirty="0" smtClean="0"/>
          </a:p>
          <a:p>
            <a:pPr lvl="1"/>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215020340"/>
      </p:ext>
    </p:extLst>
  </p:cSld>
  <p:clrMapOvr>
    <a:masterClrMapping/>
  </p:clrMapOvr>
  <mc:AlternateContent xmlns:mc="http://schemas.openxmlformats.org/markup-compatibility/2006" xmlns:p14="http://schemas.microsoft.com/office/powerpoint/2010/main">
    <mc:Choice Requires="p14">
      <p:transition spd="slow" p14:dur="2000" advTm="45231"/>
    </mc:Choice>
    <mc:Fallback xmlns="">
      <p:transition spd="slow" advTm="4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Dendritické buňky</a:t>
            </a:r>
            <a:endParaRPr lang="cs-CZ" dirty="0"/>
          </a:p>
        </p:txBody>
      </p:sp>
      <p:sp>
        <p:nvSpPr>
          <p:cNvPr id="3" name="Zástupný symbol pro obsah 2"/>
          <p:cNvSpPr>
            <a:spLocks noGrp="1"/>
          </p:cNvSpPr>
          <p:nvPr>
            <p:ph idx="1"/>
          </p:nvPr>
        </p:nvSpPr>
        <p:spPr/>
        <p:txBody>
          <a:bodyPr/>
          <a:lstStyle/>
          <a:p>
            <a:r>
              <a:rPr lang="cs-CZ" dirty="0" smtClean="0"/>
              <a:t>Jsou mostem mezi přirozenou a adaptivní imunitou</a:t>
            </a:r>
          </a:p>
          <a:p>
            <a:r>
              <a:rPr lang="cs-CZ" dirty="0" smtClean="0"/>
              <a:t>Prezentace </a:t>
            </a:r>
            <a:r>
              <a:rPr lang="cs-CZ" dirty="0"/>
              <a:t>antigenů  T lymfocytům – adaptivní imunitní </a:t>
            </a:r>
            <a:r>
              <a:rPr lang="cs-CZ" dirty="0" smtClean="0"/>
              <a:t>reakce</a:t>
            </a:r>
          </a:p>
          <a:p>
            <a:r>
              <a:rPr lang="cs-CZ" dirty="0" smtClean="0"/>
              <a:t>Zdroj </a:t>
            </a:r>
            <a:r>
              <a:rPr lang="cs-CZ" dirty="0" err="1" smtClean="0"/>
              <a:t>kostimulačních</a:t>
            </a:r>
            <a:r>
              <a:rPr lang="cs-CZ" dirty="0" smtClean="0"/>
              <a:t> signálů</a:t>
            </a:r>
          </a:p>
          <a:p>
            <a:r>
              <a:rPr lang="cs-CZ" dirty="0"/>
              <a:t>P</a:t>
            </a:r>
            <a:r>
              <a:rPr lang="cs-CZ" dirty="0" smtClean="0"/>
              <a:t>odpora </a:t>
            </a:r>
            <a:r>
              <a:rPr lang="cs-CZ" dirty="0"/>
              <a:t>vrozené imunity (interakce s NK, </a:t>
            </a:r>
            <a:r>
              <a:rPr lang="cs-CZ" dirty="0" smtClean="0"/>
              <a:t>          NK-T, T-lymfocyty </a:t>
            </a:r>
            <a:r>
              <a:rPr lang="el-GR" dirty="0" smtClean="0"/>
              <a:t>γδ</a:t>
            </a:r>
            <a:r>
              <a:rPr lang="cs-CZ" dirty="0" smtClean="0"/>
              <a:t>)</a:t>
            </a:r>
            <a:endParaRPr lang="cs-CZ" dirty="0"/>
          </a:p>
          <a:p>
            <a:endParaRPr lang="cs-CZ" dirty="0" smtClean="0"/>
          </a:p>
          <a:p>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856772018"/>
      </p:ext>
    </p:extLst>
  </p:cSld>
  <p:clrMapOvr>
    <a:masterClrMapping/>
  </p:clrMapOvr>
  <mc:AlternateContent xmlns:mc="http://schemas.openxmlformats.org/markup-compatibility/2006" xmlns:p14="http://schemas.microsoft.com/office/powerpoint/2010/main">
    <mc:Choice Requires="p14">
      <p:transition spd="slow" p14:dur="2000" advTm="61306"/>
    </mc:Choice>
    <mc:Fallback xmlns="">
      <p:transition spd="slow" advTm="6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FF0000"/>
                </a:solidFill>
              </a:rPr>
              <a:t>APC</a:t>
            </a:r>
            <a:endParaRPr lang="cs-CZ" b="1" dirty="0">
              <a:solidFill>
                <a:srgbClr val="FF0000"/>
              </a:solidFill>
            </a:endParaRPr>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1556792"/>
            <a:ext cx="849694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871081762"/>
      </p:ext>
    </p:extLst>
  </p:cSld>
  <p:clrMapOvr>
    <a:masterClrMapping/>
  </p:clrMapOvr>
  <mc:AlternateContent xmlns:mc="http://schemas.openxmlformats.org/markup-compatibility/2006" xmlns:p14="http://schemas.microsoft.com/office/powerpoint/2010/main">
    <mc:Choice Requires="p14">
      <p:transition spd="slow" p14:dur="2000" advTm="45054"/>
    </mc:Choice>
    <mc:Fallback xmlns="">
      <p:transition spd="slow" advTm="45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eaLnBrk="1" hangingPunct="1">
              <a:defRPr/>
            </a:pPr>
            <a:r>
              <a:rPr lang="cs-CZ" sz="4000" dirty="0">
                <a:solidFill>
                  <a:srgbClr val="A50021"/>
                </a:solidFill>
              </a:rPr>
              <a:t>Adaptivní imunita: </a:t>
            </a:r>
            <a:br>
              <a:rPr lang="cs-CZ" sz="4000" dirty="0">
                <a:solidFill>
                  <a:srgbClr val="A50021"/>
                </a:solidFill>
              </a:rPr>
            </a:br>
            <a:r>
              <a:rPr lang="cs-CZ" sz="4000" dirty="0">
                <a:solidFill>
                  <a:srgbClr val="A50021"/>
                </a:solidFill>
              </a:rPr>
              <a:t>charakteristické rysy</a:t>
            </a:r>
          </a:p>
        </p:txBody>
      </p:sp>
      <p:sp>
        <p:nvSpPr>
          <p:cNvPr id="11267" name="Rectangle 3"/>
          <p:cNvSpPr>
            <a:spLocks noGrp="1" noChangeArrowheads="1"/>
          </p:cNvSpPr>
          <p:nvPr>
            <p:ph type="body" idx="1"/>
          </p:nvPr>
        </p:nvSpPr>
        <p:spPr>
          <a:xfrm>
            <a:off x="1703388" y="1484314"/>
            <a:ext cx="8640762" cy="5184775"/>
          </a:xfrm>
        </p:spPr>
        <p:txBody>
          <a:bodyPr>
            <a:normAutofit/>
          </a:bodyPr>
          <a:lstStyle/>
          <a:p>
            <a:pPr marL="469900" indent="-469900">
              <a:buNone/>
            </a:pPr>
            <a:r>
              <a:rPr lang="cs-CZ" u="sng" dirty="0" smtClean="0">
                <a:solidFill>
                  <a:srgbClr val="A50021"/>
                </a:solidFill>
              </a:rPr>
              <a:t>Specifičnost:</a:t>
            </a:r>
          </a:p>
          <a:p>
            <a:pPr marL="469900" indent="-469900">
              <a:buNone/>
            </a:pPr>
            <a:r>
              <a:rPr lang="cs-CZ" dirty="0" smtClean="0"/>
              <a:t>Přirozená imunita: Jsou </a:t>
            </a:r>
            <a:r>
              <a:rPr lang="cs-CZ" dirty="0"/>
              <a:t>rozeznávány struktury, </a:t>
            </a:r>
            <a:r>
              <a:rPr lang="cs-CZ" dirty="0" smtClean="0"/>
              <a:t>které jsou </a:t>
            </a:r>
            <a:r>
              <a:rPr lang="cs-CZ" u="sng" dirty="0" smtClean="0"/>
              <a:t>stejné </a:t>
            </a:r>
            <a:r>
              <a:rPr lang="cs-CZ" dirty="0" smtClean="0"/>
              <a:t>u </a:t>
            </a:r>
            <a:r>
              <a:rPr lang="cs-CZ" dirty="0"/>
              <a:t>řady cizorodých agens </a:t>
            </a:r>
            <a:r>
              <a:rPr lang="cs-CZ" dirty="0" smtClean="0"/>
              <a:t>(PAMP)</a:t>
            </a:r>
            <a:endParaRPr lang="cs-CZ" u="sng" dirty="0" smtClean="0">
              <a:solidFill>
                <a:srgbClr val="A50021"/>
              </a:solidFill>
            </a:endParaRPr>
          </a:p>
          <a:p>
            <a:pPr marL="469900" indent="-469900">
              <a:buNone/>
            </a:pPr>
            <a:r>
              <a:rPr lang="cs-CZ" b="1" i="1" dirty="0" smtClean="0">
                <a:solidFill>
                  <a:schemeClr val="tx2"/>
                </a:solidFill>
              </a:rPr>
              <a:t>Adaptivní </a:t>
            </a:r>
            <a:r>
              <a:rPr lang="cs-CZ" b="1" i="1" dirty="0">
                <a:solidFill>
                  <a:schemeClr val="tx2"/>
                </a:solidFill>
              </a:rPr>
              <a:t>imunitní systém naproti tomu </a:t>
            </a:r>
          </a:p>
          <a:p>
            <a:pPr marL="469900" indent="-469900">
              <a:buNone/>
            </a:pPr>
            <a:r>
              <a:rPr lang="cs-CZ" b="1" i="1" dirty="0">
                <a:solidFill>
                  <a:schemeClr val="tx2"/>
                </a:solidFill>
              </a:rPr>
              <a:t>poznává a odlišuje </a:t>
            </a:r>
            <a:r>
              <a:rPr lang="cs-CZ" b="1" i="1" u="sng" dirty="0" smtClean="0">
                <a:solidFill>
                  <a:schemeClr val="tx2"/>
                </a:solidFill>
              </a:rPr>
              <a:t>různé</a:t>
            </a:r>
            <a:r>
              <a:rPr lang="cs-CZ" b="1" i="1" dirty="0" smtClean="0">
                <a:solidFill>
                  <a:schemeClr val="tx2"/>
                </a:solidFill>
              </a:rPr>
              <a:t> epitopy </a:t>
            </a:r>
            <a:r>
              <a:rPr lang="cs-CZ" b="1" i="1" dirty="0">
                <a:solidFill>
                  <a:schemeClr val="tx2"/>
                </a:solidFill>
              </a:rPr>
              <a:t>antigenů (T-, B-) </a:t>
            </a:r>
          </a:p>
          <a:p>
            <a:pPr marL="469900" indent="-469900">
              <a:buNone/>
            </a:pPr>
            <a:endParaRPr lang="cs-CZ" u="sng" dirty="0" smtClean="0">
              <a:solidFill>
                <a:srgbClr val="A50021"/>
              </a:solidFill>
            </a:endParaRPr>
          </a:p>
          <a:p>
            <a:pPr marL="469900" indent="-469900">
              <a:buNone/>
            </a:pPr>
            <a:endParaRPr lang="cs-CZ" i="1" dirty="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647035464"/>
      </p:ext>
    </p:extLst>
  </p:cSld>
  <p:clrMapOvr>
    <a:masterClrMapping/>
  </p:clrMapOvr>
  <mc:AlternateContent xmlns:mc="http://schemas.openxmlformats.org/markup-compatibility/2006" xmlns:p14="http://schemas.microsoft.com/office/powerpoint/2010/main">
    <mc:Choice Requires="p14">
      <p:transition spd="slow" p14:dur="2000" advTm="32449"/>
    </mc:Choice>
    <mc:Fallback xmlns="">
      <p:transition spd="slow" advTm="32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C00000"/>
                </a:solidFill>
              </a:rPr>
              <a:t>Adaptivní imunita: </a:t>
            </a:r>
            <a:r>
              <a:rPr lang="cs-CZ" b="1" i="1" u="sng" dirty="0">
                <a:solidFill>
                  <a:srgbClr val="C00000"/>
                </a:solidFill>
              </a:rPr>
              <a:t>s</a:t>
            </a:r>
            <a:r>
              <a:rPr lang="cs-CZ" b="1" i="1" u="sng" dirty="0" smtClean="0">
                <a:solidFill>
                  <a:srgbClr val="C00000"/>
                </a:solidFill>
              </a:rPr>
              <a:t>pecifičnost</a:t>
            </a:r>
            <a:endParaRPr lang="cs-CZ" b="1" i="1" u="sng" dirty="0">
              <a:solidFill>
                <a:srgbClr val="C00000"/>
              </a:solidFill>
            </a:endParaRPr>
          </a:p>
        </p:txBody>
      </p:sp>
      <p:sp>
        <p:nvSpPr>
          <p:cNvPr id="4" name="TextovéPole 3"/>
          <p:cNvSpPr txBox="1"/>
          <p:nvPr/>
        </p:nvSpPr>
        <p:spPr>
          <a:xfrm>
            <a:off x="1991545" y="1988841"/>
            <a:ext cx="8424936" cy="4031873"/>
          </a:xfrm>
          <a:prstGeom prst="rect">
            <a:avLst/>
          </a:prstGeom>
          <a:noFill/>
        </p:spPr>
        <p:txBody>
          <a:bodyPr wrap="square" rtlCol="0">
            <a:spAutoFit/>
          </a:bodyPr>
          <a:lstStyle/>
          <a:p>
            <a:r>
              <a:rPr lang="cs-CZ" sz="3200" dirty="0">
                <a:solidFill>
                  <a:srgbClr val="002060"/>
                </a:solidFill>
              </a:rPr>
              <a:t>Všechny fáze adaptivní imunitní reakce  (poznání antigenu, aktivace lymfocytu, efektorové mechanismy) jsou zaměřeny na konkrétní  antigenní determinantu (epitop) </a:t>
            </a:r>
          </a:p>
          <a:p>
            <a:endParaRPr lang="cs-CZ" sz="3200" dirty="0">
              <a:solidFill>
                <a:srgbClr val="002060"/>
              </a:solidFill>
            </a:endParaRPr>
          </a:p>
          <a:p>
            <a:r>
              <a:rPr lang="cs-CZ" sz="3200" dirty="0">
                <a:solidFill>
                  <a:srgbClr val="002060"/>
                </a:solidFill>
              </a:rPr>
              <a:t>Lymfocyt má genetickou informaci pro jeden „antigenní receptor“ zajišťující tvorbu tisíce identických kopií tohoto receptoru.</a:t>
            </a:r>
            <a:endParaRPr lang="cs-CZ" sz="3200" dirty="0">
              <a:solidFill>
                <a:srgbClr val="002060"/>
              </a:solidFill>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405569027"/>
      </p:ext>
    </p:extLst>
  </p:cSld>
  <p:clrMapOvr>
    <a:masterClrMapping/>
  </p:clrMapOvr>
  <mc:AlternateContent xmlns:mc="http://schemas.openxmlformats.org/markup-compatibility/2006" xmlns:p14="http://schemas.microsoft.com/office/powerpoint/2010/main">
    <mc:Choice Requires="p14">
      <p:transition spd="slow" p14:dur="2000" advTm="70528"/>
    </mc:Choice>
    <mc:Fallback xmlns="">
      <p:transition spd="slow" advTm="7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defRPr/>
            </a:pPr>
            <a:r>
              <a:rPr lang="cs-CZ" sz="4000" dirty="0">
                <a:solidFill>
                  <a:srgbClr val="A50021"/>
                </a:solidFill>
              </a:rPr>
              <a:t>Adaptivní imunita: </a:t>
            </a:r>
            <a:br>
              <a:rPr lang="cs-CZ" sz="4000" dirty="0">
                <a:solidFill>
                  <a:srgbClr val="A50021"/>
                </a:solidFill>
              </a:rPr>
            </a:br>
            <a:r>
              <a:rPr lang="cs-CZ" sz="4000" dirty="0">
                <a:solidFill>
                  <a:srgbClr val="A50021"/>
                </a:solidFill>
              </a:rPr>
              <a:t>charakteristické rysy</a:t>
            </a:r>
          </a:p>
        </p:txBody>
      </p:sp>
      <p:sp>
        <p:nvSpPr>
          <p:cNvPr id="13315" name="Rectangle 3"/>
          <p:cNvSpPr>
            <a:spLocks noGrp="1" noChangeArrowheads="1"/>
          </p:cNvSpPr>
          <p:nvPr>
            <p:ph type="body" idx="1"/>
          </p:nvPr>
        </p:nvSpPr>
        <p:spPr>
          <a:xfrm>
            <a:off x="1774826" y="1752600"/>
            <a:ext cx="8569325" cy="4845050"/>
          </a:xfrm>
        </p:spPr>
        <p:txBody>
          <a:bodyPr>
            <a:normAutofit lnSpcReduction="10000"/>
          </a:bodyPr>
          <a:lstStyle/>
          <a:p>
            <a:pPr marL="469900" indent="-469900">
              <a:lnSpc>
                <a:spcPct val="70000"/>
              </a:lnSpc>
              <a:buNone/>
            </a:pPr>
            <a:r>
              <a:rPr lang="cs-CZ" u="sng" dirty="0">
                <a:solidFill>
                  <a:srgbClr val="A50021"/>
                </a:solidFill>
              </a:rPr>
              <a:t>Rozsah repertoáru:</a:t>
            </a:r>
          </a:p>
          <a:p>
            <a:pPr marL="469900" indent="-469900">
              <a:lnSpc>
                <a:spcPct val="70000"/>
              </a:lnSpc>
              <a:buNone/>
            </a:pPr>
            <a:r>
              <a:rPr lang="cs-CZ" b="1" i="1" dirty="0">
                <a:solidFill>
                  <a:schemeClr val="tx2"/>
                </a:solidFill>
              </a:rPr>
              <a:t>Adaptivní imunitní systém je </a:t>
            </a:r>
          </a:p>
          <a:p>
            <a:pPr marL="469900" indent="-469900">
              <a:lnSpc>
                <a:spcPct val="70000"/>
              </a:lnSpc>
              <a:buNone/>
            </a:pPr>
            <a:r>
              <a:rPr lang="cs-CZ" b="1" i="1" dirty="0">
                <a:solidFill>
                  <a:schemeClr val="tx2"/>
                </a:solidFill>
              </a:rPr>
              <a:t>schopen odlišit (TCR, BCR lymfocytů) více než</a:t>
            </a:r>
            <a:r>
              <a:rPr lang="cs-CZ" b="1" i="1" baseline="30000" dirty="0">
                <a:solidFill>
                  <a:schemeClr val="tx2"/>
                </a:solidFill>
              </a:rPr>
              <a:t>  </a:t>
            </a:r>
            <a:r>
              <a:rPr lang="cs-CZ" b="1" i="1" dirty="0">
                <a:solidFill>
                  <a:schemeClr val="tx2"/>
                </a:solidFill>
              </a:rPr>
              <a:t>10</a:t>
            </a:r>
            <a:r>
              <a:rPr lang="cs-CZ" b="1" i="1" baseline="30000" dirty="0">
                <a:solidFill>
                  <a:schemeClr val="tx2"/>
                </a:solidFill>
              </a:rPr>
              <a:t> 7-8</a:t>
            </a:r>
            <a:r>
              <a:rPr lang="cs-CZ" b="1" i="1" dirty="0">
                <a:solidFill>
                  <a:schemeClr val="tx2"/>
                </a:solidFill>
              </a:rPr>
              <a:t> </a:t>
            </a:r>
          </a:p>
          <a:p>
            <a:pPr marL="469900" indent="-469900">
              <a:lnSpc>
                <a:spcPct val="70000"/>
              </a:lnSpc>
              <a:buNone/>
            </a:pPr>
            <a:r>
              <a:rPr lang="cs-CZ" b="1" i="1" dirty="0">
                <a:solidFill>
                  <a:schemeClr val="tx2"/>
                </a:solidFill>
              </a:rPr>
              <a:t>epitopů antigenů.</a:t>
            </a:r>
          </a:p>
          <a:p>
            <a:r>
              <a:rPr lang="cs-CZ" dirty="0"/>
              <a:t>Schopnost poznat různé antigeny je takřka</a:t>
            </a:r>
          </a:p>
          <a:p>
            <a:r>
              <a:rPr lang="cs-CZ" dirty="0"/>
              <a:t>neomezená.  Odhaduje se, že adaptivní imunitní systém dokáže odlišit cca 10</a:t>
            </a:r>
            <a:r>
              <a:rPr lang="cs-CZ" baseline="30000" dirty="0"/>
              <a:t>12 -15</a:t>
            </a:r>
            <a:r>
              <a:rPr lang="cs-CZ" dirty="0"/>
              <a:t> epitopů.</a:t>
            </a:r>
          </a:p>
          <a:p>
            <a:endParaRPr lang="cs-CZ" dirty="0"/>
          </a:p>
          <a:p>
            <a:r>
              <a:rPr lang="cs-CZ" dirty="0"/>
              <a:t>Příčiny diverzity:</a:t>
            </a:r>
          </a:p>
          <a:p>
            <a:r>
              <a:rPr lang="cs-CZ" dirty="0"/>
              <a:t>Somatické rekombinace (somatické přeskupování genů).</a:t>
            </a:r>
          </a:p>
          <a:p>
            <a:r>
              <a:rPr lang="cs-CZ" dirty="0"/>
              <a:t>Mutační mechanismy.</a:t>
            </a:r>
          </a:p>
          <a:p>
            <a:pPr marL="469900" indent="-469900">
              <a:lnSpc>
                <a:spcPct val="70000"/>
              </a:lnSpc>
              <a:buNone/>
            </a:pPr>
            <a:endParaRPr lang="cs-CZ" b="1" i="1" dirty="0">
              <a:solidFill>
                <a:schemeClr val="tx2"/>
              </a:solidFill>
            </a:endParaRPr>
          </a:p>
          <a:p>
            <a:pPr marL="469900" indent="-469900">
              <a:lnSpc>
                <a:spcPct val="70000"/>
              </a:lnSpc>
              <a:buNone/>
            </a:pPr>
            <a:endParaRPr lang="cs-CZ" i="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982864132"/>
      </p:ext>
    </p:extLst>
  </p:cSld>
  <p:clrMapOvr>
    <a:masterClrMapping/>
  </p:clrMapOvr>
  <mc:AlternateContent xmlns:mc="http://schemas.openxmlformats.org/markup-compatibility/2006" xmlns:p14="http://schemas.microsoft.com/office/powerpoint/2010/main">
    <mc:Choice Requires="p14">
      <p:transition spd="slow" p14:dur="2000" advTm="68384"/>
    </mc:Choice>
    <mc:Fallback xmlns="">
      <p:transition spd="slow" advTm="6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rtlCol="0">
            <a:normAutofit/>
          </a:bodyPr>
          <a:lstStyle/>
          <a:p>
            <a:pPr>
              <a:defRPr/>
            </a:pPr>
            <a:r>
              <a:rPr lang="cs-CZ" sz="3200" b="1">
                <a:solidFill>
                  <a:srgbClr val="000066"/>
                </a:solidFill>
                <a:effectLst>
                  <a:outerShdw blurRad="38100" dist="38100" dir="2700000" algn="tl">
                    <a:srgbClr val="C0C0C0"/>
                  </a:outerShdw>
                </a:effectLst>
              </a:rPr>
              <a:t> Mastocyty </a:t>
            </a:r>
          </a:p>
        </p:txBody>
      </p:sp>
      <p:sp>
        <p:nvSpPr>
          <p:cNvPr id="23555" name="Rectangle 3"/>
          <p:cNvSpPr>
            <a:spLocks noGrp="1" noChangeArrowheads="1"/>
          </p:cNvSpPr>
          <p:nvPr>
            <p:ph type="body" idx="1"/>
          </p:nvPr>
        </p:nvSpPr>
        <p:spPr>
          <a:solidFill>
            <a:schemeClr val="bg1"/>
          </a:solidFill>
        </p:spPr>
        <p:txBody>
          <a:bodyPr>
            <a:normAutofit fontScale="92500" lnSpcReduction="20000"/>
          </a:bodyPr>
          <a:lstStyle/>
          <a:p>
            <a:pPr eaLnBrk="1" hangingPunct="1">
              <a:buFontTx/>
              <a:buNone/>
            </a:pPr>
            <a:r>
              <a:rPr lang="cs-CZ" sz="2400" dirty="0">
                <a:solidFill>
                  <a:srgbClr val="000066"/>
                </a:solidFill>
              </a:rPr>
              <a:t>Lokalizovány </a:t>
            </a:r>
            <a:r>
              <a:rPr lang="cs-CZ" sz="2400" dirty="0" err="1">
                <a:solidFill>
                  <a:srgbClr val="000066"/>
                </a:solidFill>
              </a:rPr>
              <a:t>perivaskulárně</a:t>
            </a:r>
            <a:r>
              <a:rPr lang="cs-CZ" sz="2400" dirty="0">
                <a:solidFill>
                  <a:srgbClr val="000066"/>
                </a:solidFill>
              </a:rPr>
              <a:t> a v blízkosti neuronů</a:t>
            </a:r>
          </a:p>
          <a:p>
            <a:pPr eaLnBrk="1" hangingPunct="1">
              <a:buFontTx/>
              <a:buNone/>
            </a:pPr>
            <a:r>
              <a:rPr lang="cs-CZ" sz="2400" dirty="0" err="1">
                <a:solidFill>
                  <a:srgbClr val="000066"/>
                </a:solidFill>
              </a:rPr>
              <a:t>Dlouhožijící</a:t>
            </a:r>
            <a:r>
              <a:rPr lang="cs-CZ" sz="2400" dirty="0">
                <a:solidFill>
                  <a:srgbClr val="000066"/>
                </a:solidFill>
              </a:rPr>
              <a:t> buňky</a:t>
            </a:r>
          </a:p>
          <a:p>
            <a:pPr eaLnBrk="1" hangingPunct="1">
              <a:buFontTx/>
              <a:buNone/>
            </a:pPr>
            <a:r>
              <a:rPr lang="cs-CZ" sz="2400" dirty="0">
                <a:solidFill>
                  <a:srgbClr val="000066"/>
                </a:solidFill>
              </a:rPr>
              <a:t>Jsou aktivovány </a:t>
            </a:r>
            <a:r>
              <a:rPr lang="cs-CZ" sz="2400" dirty="0" err="1">
                <a:solidFill>
                  <a:srgbClr val="000066"/>
                </a:solidFill>
              </a:rPr>
              <a:t>IgE</a:t>
            </a:r>
            <a:r>
              <a:rPr lang="cs-CZ" sz="2400" dirty="0">
                <a:solidFill>
                  <a:srgbClr val="000066"/>
                </a:solidFill>
              </a:rPr>
              <a:t> a antigeny,  </a:t>
            </a:r>
            <a:r>
              <a:rPr lang="cs-CZ" sz="2400" dirty="0" err="1">
                <a:solidFill>
                  <a:srgbClr val="000066"/>
                </a:solidFill>
              </a:rPr>
              <a:t>imunokomplexy</a:t>
            </a:r>
            <a:r>
              <a:rPr lang="cs-CZ" sz="2400" dirty="0">
                <a:solidFill>
                  <a:srgbClr val="000066"/>
                </a:solidFill>
              </a:rPr>
              <a:t>, </a:t>
            </a:r>
            <a:r>
              <a:rPr lang="cs-CZ" sz="2400" dirty="0" err="1">
                <a:solidFill>
                  <a:srgbClr val="000066"/>
                </a:solidFill>
              </a:rPr>
              <a:t>cytokiny</a:t>
            </a:r>
            <a:r>
              <a:rPr lang="cs-CZ" sz="2400" dirty="0">
                <a:solidFill>
                  <a:srgbClr val="000066"/>
                </a:solidFill>
              </a:rPr>
              <a:t>, </a:t>
            </a:r>
            <a:r>
              <a:rPr lang="cs-CZ" sz="2400" dirty="0" err="1">
                <a:solidFill>
                  <a:srgbClr val="000066"/>
                </a:solidFill>
              </a:rPr>
              <a:t>anafylatoxiny</a:t>
            </a:r>
            <a:r>
              <a:rPr lang="cs-CZ" sz="2400" dirty="0">
                <a:solidFill>
                  <a:srgbClr val="000066"/>
                </a:solidFill>
              </a:rPr>
              <a:t>, hormony, neurotransmitery</a:t>
            </a:r>
          </a:p>
          <a:p>
            <a:pPr eaLnBrk="1" hangingPunct="1">
              <a:buFontTx/>
              <a:buNone/>
            </a:pPr>
            <a:r>
              <a:rPr lang="cs-CZ" sz="2400" dirty="0" err="1">
                <a:solidFill>
                  <a:srgbClr val="000066"/>
                </a:solidFill>
              </a:rPr>
              <a:t>Sekretují</a:t>
            </a:r>
            <a:r>
              <a:rPr lang="cs-CZ" sz="2400" dirty="0">
                <a:solidFill>
                  <a:srgbClr val="000066"/>
                </a:solidFill>
              </a:rPr>
              <a:t> řadu vasodilatačních a prozánětlivých mediátorů – preformovaných (histamin, kininy, </a:t>
            </a:r>
            <a:r>
              <a:rPr lang="cs-CZ" sz="2400" dirty="0" err="1">
                <a:solidFill>
                  <a:srgbClr val="000066"/>
                </a:solidFill>
              </a:rPr>
              <a:t>proteasy</a:t>
            </a:r>
            <a:r>
              <a:rPr lang="cs-CZ" sz="2400" dirty="0">
                <a:solidFill>
                  <a:srgbClr val="000066"/>
                </a:solidFill>
              </a:rPr>
              <a:t>) i nově syntetizovaných (</a:t>
            </a:r>
            <a:r>
              <a:rPr lang="cs-CZ" sz="2400" dirty="0" err="1">
                <a:solidFill>
                  <a:srgbClr val="000066"/>
                </a:solidFill>
              </a:rPr>
              <a:t>leukotrieny</a:t>
            </a:r>
            <a:r>
              <a:rPr lang="cs-CZ" sz="2400" dirty="0">
                <a:solidFill>
                  <a:srgbClr val="000066"/>
                </a:solidFill>
              </a:rPr>
              <a:t>, prostaglandiny, NO, </a:t>
            </a:r>
            <a:r>
              <a:rPr lang="cs-CZ" sz="2400" dirty="0" err="1">
                <a:solidFill>
                  <a:srgbClr val="000066"/>
                </a:solidFill>
              </a:rPr>
              <a:t>cytokiny</a:t>
            </a:r>
            <a:r>
              <a:rPr lang="cs-CZ" sz="2400" dirty="0">
                <a:solidFill>
                  <a:srgbClr val="000066"/>
                </a:solidFill>
              </a:rPr>
              <a:t> –zejm. </a:t>
            </a:r>
            <a:r>
              <a:rPr lang="cs-CZ" sz="2400" dirty="0" err="1">
                <a:solidFill>
                  <a:srgbClr val="000066"/>
                </a:solidFill>
              </a:rPr>
              <a:t>TNF</a:t>
            </a:r>
            <a:r>
              <a:rPr lang="cs-CZ" sz="2400" dirty="0" err="1">
                <a:solidFill>
                  <a:srgbClr val="000066"/>
                </a:solidFill>
                <a:latin typeface="Symbol" pitchFamily="18" charset="2"/>
              </a:rPr>
              <a:t>a</a:t>
            </a:r>
            <a:r>
              <a:rPr lang="cs-CZ" sz="2400" dirty="0">
                <a:solidFill>
                  <a:srgbClr val="000066"/>
                </a:solidFill>
              </a:rPr>
              <a:t>)</a:t>
            </a:r>
          </a:p>
          <a:p>
            <a:pPr eaLnBrk="1" hangingPunct="1">
              <a:buFontTx/>
              <a:buNone/>
            </a:pPr>
            <a:r>
              <a:rPr lang="cs-CZ" sz="2400" dirty="0">
                <a:solidFill>
                  <a:srgbClr val="000066"/>
                </a:solidFill>
              </a:rPr>
              <a:t>Důsledek – akumulace buněk přirozené imunity (</a:t>
            </a:r>
            <a:r>
              <a:rPr lang="cs-CZ" sz="2400" dirty="0" err="1">
                <a:solidFill>
                  <a:srgbClr val="000066"/>
                </a:solidFill>
              </a:rPr>
              <a:t>neutrofily</a:t>
            </a:r>
            <a:r>
              <a:rPr lang="cs-CZ" sz="2400" dirty="0">
                <a:solidFill>
                  <a:srgbClr val="000066"/>
                </a:solidFill>
              </a:rPr>
              <a:t>, </a:t>
            </a:r>
            <a:r>
              <a:rPr lang="cs-CZ" sz="2400" dirty="0" err="1">
                <a:solidFill>
                  <a:srgbClr val="000066"/>
                </a:solidFill>
              </a:rPr>
              <a:t>eosinofily</a:t>
            </a:r>
            <a:r>
              <a:rPr lang="cs-CZ" sz="2400" dirty="0">
                <a:solidFill>
                  <a:srgbClr val="000066"/>
                </a:solidFill>
              </a:rPr>
              <a:t>, monocyty-makrofágy a lymfocyty</a:t>
            </a:r>
          </a:p>
          <a:p>
            <a:pPr eaLnBrk="1" hangingPunct="1">
              <a:buFontTx/>
              <a:buNone/>
            </a:pPr>
            <a:r>
              <a:rPr lang="cs-CZ" sz="2400" dirty="0">
                <a:solidFill>
                  <a:srgbClr val="000066"/>
                </a:solidFill>
              </a:rPr>
              <a:t>Účast v reparačních  procesech</a:t>
            </a:r>
          </a:p>
          <a:p>
            <a:pPr eaLnBrk="1" hangingPunct="1">
              <a:buFontTx/>
              <a:buNone/>
            </a:pPr>
            <a:endParaRPr lang="cs-CZ" sz="2400" dirty="0">
              <a:solidFill>
                <a:srgbClr val="000066"/>
              </a:solidFill>
            </a:endParaRPr>
          </a:p>
          <a:p>
            <a:pPr eaLnBrk="1" hangingPunct="1">
              <a:buFontTx/>
              <a:buNone/>
            </a:pPr>
            <a:r>
              <a:rPr lang="cs-CZ" sz="2400" dirty="0">
                <a:solidFill>
                  <a:srgbClr val="000066"/>
                </a:solidFill>
              </a:rPr>
              <a:t>    </a:t>
            </a:r>
            <a:r>
              <a:rPr lang="cs-CZ" sz="2400" b="1" dirty="0">
                <a:solidFill>
                  <a:srgbClr val="000066"/>
                </a:solidFill>
              </a:rPr>
              <a:t>Jsou jednou z nejvýznamnějších součástí vrozených obranných imunitních mechanismů. </a:t>
            </a:r>
          </a:p>
          <a:p>
            <a:pPr eaLnBrk="1" hangingPunct="1">
              <a:buFontTx/>
              <a:buNone/>
            </a:pPr>
            <a:endParaRPr lang="cs-CZ" sz="2400" b="1" dirty="0">
              <a:solidFill>
                <a:srgbClr val="000066"/>
              </a:solidFill>
            </a:endParaRPr>
          </a:p>
          <a:p>
            <a:pPr eaLnBrk="1" hangingPunct="1">
              <a:buFontTx/>
              <a:buNone/>
            </a:pPr>
            <a:endParaRPr lang="cs-CZ" sz="2400" b="1" dirty="0">
              <a:solidFill>
                <a:srgbClr val="000066"/>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768451868"/>
      </p:ext>
    </p:extLst>
  </p:cSld>
  <p:clrMapOvr>
    <a:masterClrMapping/>
  </p:clrMapOvr>
  <mc:AlternateContent xmlns:mc="http://schemas.openxmlformats.org/markup-compatibility/2006" xmlns:p14="http://schemas.microsoft.com/office/powerpoint/2010/main">
    <mc:Choice Requires="p14">
      <p:transition spd="slow" p14:dur="2000" advTm="66367"/>
    </mc:Choice>
    <mc:Fallback xmlns="">
      <p:transition spd="slow" advTm="6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pPr eaLnBrk="1" hangingPunct="1">
              <a:defRPr/>
            </a:pPr>
            <a:r>
              <a:rPr lang="cs-CZ" sz="4000">
                <a:solidFill>
                  <a:srgbClr val="A50021"/>
                </a:solidFill>
              </a:rPr>
              <a:t>Vrozená imunita: </a:t>
            </a:r>
            <a:br>
              <a:rPr lang="cs-CZ" sz="4000">
                <a:solidFill>
                  <a:srgbClr val="A50021"/>
                </a:solidFill>
              </a:rPr>
            </a:br>
            <a:r>
              <a:rPr lang="cs-CZ" sz="4000">
                <a:solidFill>
                  <a:srgbClr val="A50021"/>
                </a:solidFill>
              </a:rPr>
              <a:t>charakteristické rysy</a:t>
            </a:r>
          </a:p>
        </p:txBody>
      </p:sp>
      <p:sp>
        <p:nvSpPr>
          <p:cNvPr id="14339" name="Rectangle 3"/>
          <p:cNvSpPr>
            <a:spLocks noGrp="1" noChangeArrowheads="1"/>
          </p:cNvSpPr>
          <p:nvPr>
            <p:ph type="body" idx="1"/>
          </p:nvPr>
        </p:nvSpPr>
        <p:spPr>
          <a:xfrm>
            <a:off x="1847850" y="1752600"/>
            <a:ext cx="8496300" cy="4845050"/>
          </a:xfrm>
        </p:spPr>
        <p:txBody>
          <a:bodyPr/>
          <a:lstStyle/>
          <a:p>
            <a:pPr marL="469900" indent="-469900">
              <a:buNone/>
            </a:pPr>
            <a:r>
              <a:rPr lang="cs-CZ" u="sng" dirty="0" err="1">
                <a:solidFill>
                  <a:srgbClr val="A50021"/>
                </a:solidFill>
              </a:rPr>
              <a:t>Autoreaktivita</a:t>
            </a:r>
            <a:r>
              <a:rPr lang="cs-CZ" u="sng" dirty="0">
                <a:solidFill>
                  <a:srgbClr val="A50021"/>
                </a:solidFill>
              </a:rPr>
              <a:t>:</a:t>
            </a:r>
          </a:p>
          <a:p>
            <a:pPr marL="469900" indent="-469900">
              <a:buNone/>
            </a:pPr>
            <a:r>
              <a:rPr lang="cs-CZ" b="1" i="1" dirty="0">
                <a:solidFill>
                  <a:srgbClr val="000066"/>
                </a:solidFill>
              </a:rPr>
              <a:t>Adaptivní imunita se vytvořila k poznávání</a:t>
            </a:r>
          </a:p>
          <a:p>
            <a:pPr marL="469900" indent="-469900">
              <a:buNone/>
            </a:pPr>
            <a:r>
              <a:rPr lang="cs-CZ" b="1" i="1" dirty="0">
                <a:solidFill>
                  <a:srgbClr val="000066"/>
                </a:solidFill>
              </a:rPr>
              <a:t>„cizích “, mikroorganismů, ale také vlastních </a:t>
            </a:r>
          </a:p>
          <a:p>
            <a:pPr marL="469900" indent="-469900">
              <a:buNone/>
            </a:pPr>
            <a:r>
              <a:rPr lang="cs-CZ" b="1" i="1" dirty="0">
                <a:solidFill>
                  <a:srgbClr val="000066"/>
                </a:solidFill>
              </a:rPr>
              <a:t>molekul.</a:t>
            </a:r>
          </a:p>
          <a:p>
            <a:pPr marL="469900" indent="-469900">
              <a:buNone/>
            </a:pPr>
            <a:endParaRPr lang="cs-CZ" u="sng" dirty="0">
              <a:solidFill>
                <a:srgbClr val="000066"/>
              </a:solidFill>
            </a:endParaRPr>
          </a:p>
          <a:p>
            <a:pPr marL="469900" indent="-469900">
              <a:buNone/>
            </a:pPr>
            <a:r>
              <a:rPr lang="cs-CZ" u="sng" dirty="0">
                <a:solidFill>
                  <a:srgbClr val="A50021"/>
                </a:solidFill>
              </a:rPr>
              <a:t>Paměť:</a:t>
            </a:r>
          </a:p>
          <a:p>
            <a:pPr marL="469900" indent="-469900">
              <a:buNone/>
            </a:pPr>
            <a:r>
              <a:rPr lang="cs-CZ" b="1" i="1" dirty="0">
                <a:solidFill>
                  <a:schemeClr val="tx2"/>
                </a:solidFill>
              </a:rPr>
              <a:t>Vytvoření imunologické  </a:t>
            </a:r>
          </a:p>
          <a:p>
            <a:pPr marL="469900" indent="-469900">
              <a:buNone/>
            </a:pPr>
            <a:r>
              <a:rPr lang="cs-CZ" b="1" i="1" dirty="0">
                <a:solidFill>
                  <a:schemeClr val="tx2"/>
                </a:solidFill>
              </a:rPr>
              <a:t>paměti je pro adaptivní imunitu příznačné  </a:t>
            </a:r>
          </a:p>
          <a:p>
            <a:pPr marL="469900" indent="-469900">
              <a:buNone/>
            </a:pPr>
            <a:r>
              <a:rPr lang="cs-CZ" b="1" i="1" dirty="0">
                <a:solidFill>
                  <a:schemeClr val="tx2"/>
                </a:solidFill>
              </a:rPr>
              <a:t>– primární a sekundární reakce, „booster“.</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668372382"/>
      </p:ext>
    </p:extLst>
  </p:cSld>
  <p:clrMapOvr>
    <a:masterClrMapping/>
  </p:clrMapOvr>
  <mc:AlternateContent xmlns:mc="http://schemas.openxmlformats.org/markup-compatibility/2006" xmlns:p14="http://schemas.microsoft.com/office/powerpoint/2010/main">
    <mc:Choice Requires="p14">
      <p:transition spd="slow" p14:dur="2000" advTm="62320"/>
    </mc:Choice>
    <mc:Fallback xmlns="">
      <p:transition spd="slow" advTm="6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pPr eaLnBrk="1" hangingPunct="1">
              <a:defRPr/>
            </a:pPr>
            <a:r>
              <a:rPr lang="cs-CZ" sz="4000" dirty="0">
                <a:solidFill>
                  <a:srgbClr val="A50021"/>
                </a:solidFill>
              </a:rPr>
              <a:t>Adaptivní imunita: </a:t>
            </a:r>
            <a:br>
              <a:rPr lang="cs-CZ" sz="4000" dirty="0">
                <a:solidFill>
                  <a:srgbClr val="A50021"/>
                </a:solidFill>
              </a:rPr>
            </a:br>
            <a:r>
              <a:rPr lang="cs-CZ" sz="4000" dirty="0">
                <a:solidFill>
                  <a:srgbClr val="A50021"/>
                </a:solidFill>
              </a:rPr>
              <a:t>charakteristické rysy</a:t>
            </a:r>
          </a:p>
        </p:txBody>
      </p:sp>
      <p:sp>
        <p:nvSpPr>
          <p:cNvPr id="12291" name="Rectangle 3"/>
          <p:cNvSpPr>
            <a:spLocks noGrp="1" noChangeArrowheads="1"/>
          </p:cNvSpPr>
          <p:nvPr>
            <p:ph type="body" idx="1"/>
          </p:nvPr>
        </p:nvSpPr>
        <p:spPr>
          <a:xfrm>
            <a:off x="2063750" y="1773238"/>
            <a:ext cx="8208714" cy="4845050"/>
          </a:xfrm>
        </p:spPr>
        <p:txBody>
          <a:bodyPr>
            <a:normAutofit/>
          </a:bodyPr>
          <a:lstStyle/>
          <a:p>
            <a:pPr marL="469900" indent="-469900">
              <a:lnSpc>
                <a:spcPct val="80000"/>
              </a:lnSpc>
              <a:buNone/>
            </a:pPr>
            <a:r>
              <a:rPr lang="cs-CZ" sz="3000" u="sng" dirty="0">
                <a:solidFill>
                  <a:srgbClr val="A50021"/>
                </a:solidFill>
              </a:rPr>
              <a:t>Receptory:</a:t>
            </a:r>
            <a:r>
              <a:rPr lang="cs-CZ" sz="3000" dirty="0">
                <a:solidFill>
                  <a:srgbClr val="A50021"/>
                </a:solidFill>
              </a:rPr>
              <a:t> </a:t>
            </a:r>
          </a:p>
          <a:p>
            <a:pPr marL="469900" indent="-469900">
              <a:lnSpc>
                <a:spcPct val="80000"/>
              </a:lnSpc>
              <a:buNone/>
            </a:pPr>
            <a:r>
              <a:rPr lang="cs-CZ" sz="3000" b="1" i="1" dirty="0">
                <a:solidFill>
                  <a:schemeClr val="tx2"/>
                </a:solidFill>
              </a:rPr>
              <a:t>U adaptivní imunity receptory  lymfocytů T a B</a:t>
            </a:r>
          </a:p>
          <a:p>
            <a:pPr marL="469900" indent="-469900">
              <a:lnSpc>
                <a:spcPct val="80000"/>
              </a:lnSpc>
              <a:buNone/>
            </a:pPr>
            <a:r>
              <a:rPr lang="cs-CZ" sz="3000" b="1" i="1" dirty="0">
                <a:solidFill>
                  <a:schemeClr val="tx2"/>
                </a:solidFill>
              </a:rPr>
              <a:t>vznikají somatickým  přeskupováním genů.</a:t>
            </a:r>
            <a:r>
              <a:rPr lang="cs-CZ" sz="3000" b="1" dirty="0">
                <a:solidFill>
                  <a:schemeClr val="tx2"/>
                </a:solidFill>
              </a:rPr>
              <a:t>   </a:t>
            </a:r>
          </a:p>
          <a:p>
            <a:pPr marL="469900" indent="-469900">
              <a:lnSpc>
                <a:spcPct val="80000"/>
              </a:lnSpc>
              <a:buNone/>
            </a:pPr>
            <a:endParaRPr lang="cs-CZ" sz="3000" b="1" dirty="0">
              <a:solidFill>
                <a:schemeClr val="tx2"/>
              </a:solidFill>
            </a:endParaRPr>
          </a:p>
          <a:p>
            <a:pPr marL="469900" indent="-469900">
              <a:lnSpc>
                <a:spcPct val="80000"/>
              </a:lnSpc>
              <a:buNone/>
            </a:pPr>
            <a:endParaRPr lang="cs-CZ" sz="30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91" y="3532086"/>
            <a:ext cx="4680520" cy="30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080" y="3532085"/>
            <a:ext cx="3240360" cy="30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58515004"/>
      </p:ext>
    </p:extLst>
  </p:cSld>
  <p:clrMapOvr>
    <a:masterClrMapping/>
  </p:clrMapOvr>
  <mc:AlternateContent xmlns:mc="http://schemas.openxmlformats.org/markup-compatibility/2006" xmlns:p14="http://schemas.microsoft.com/office/powerpoint/2010/main">
    <mc:Choice Requires="p14">
      <p:transition spd="slow" p14:dur="2000" advTm="99602"/>
    </mc:Choice>
    <mc:Fallback xmlns="">
      <p:transition spd="slow" advTm="9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eaLnBrk="1" hangingPunct="1"/>
            <a:r>
              <a:rPr lang="cs-CZ" sz="2800" dirty="0">
                <a:solidFill>
                  <a:srgbClr val="002060"/>
                </a:solidFill>
              </a:rPr>
              <a:t>Lymfocyty T a B jsou základními operačními jednotkami adaptivní imunity</a:t>
            </a:r>
          </a:p>
        </p:txBody>
      </p:sp>
      <p:sp>
        <p:nvSpPr>
          <p:cNvPr id="2" name="Zástupný symbol pro obsah 1"/>
          <p:cNvSpPr>
            <a:spLocks noGrp="1"/>
          </p:cNvSpPr>
          <p:nvPr>
            <p:ph idx="1"/>
          </p:nvPr>
        </p:nvSpPr>
        <p:spPr/>
        <p:txBody>
          <a:bodyPr/>
          <a:lstStyle/>
          <a:p>
            <a:r>
              <a:rPr lang="cs-CZ" dirty="0" smtClean="0"/>
              <a:t>T-lymfocyty jsou zaměřeny na intracelulární antigeny</a:t>
            </a:r>
          </a:p>
          <a:p>
            <a:r>
              <a:rPr lang="cs-CZ" dirty="0" smtClean="0"/>
              <a:t>T-lymfocyty ovlivňují další buňky především působením </a:t>
            </a:r>
            <a:r>
              <a:rPr lang="cs-CZ" dirty="0" err="1" smtClean="0"/>
              <a:t>cytokinů</a:t>
            </a:r>
            <a:endParaRPr lang="cs-CZ" dirty="0" smtClean="0"/>
          </a:p>
          <a:p>
            <a:r>
              <a:rPr lang="cs-CZ" dirty="0" smtClean="0"/>
              <a:t>B-lymfocyty na extracelulární antigeny</a:t>
            </a:r>
          </a:p>
          <a:p>
            <a:r>
              <a:rPr lang="cs-CZ" dirty="0"/>
              <a:t>B</a:t>
            </a:r>
            <a:r>
              <a:rPr lang="cs-CZ" dirty="0" smtClean="0"/>
              <a:t>-lymfocyty produkují imunoglobuliny</a:t>
            </a:r>
            <a:endParaRPr lang="en-GB"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572862950"/>
      </p:ext>
    </p:extLst>
  </p:cSld>
  <p:clrMapOvr>
    <a:masterClrMapping/>
  </p:clrMapOvr>
  <mc:AlternateContent xmlns:mc="http://schemas.openxmlformats.org/markup-compatibility/2006" xmlns:p14="http://schemas.microsoft.com/office/powerpoint/2010/main">
    <mc:Choice Requires="p14">
      <p:transition spd="slow" p14:dur="2000" advTm="32910"/>
    </mc:Choice>
    <mc:Fallback xmlns="">
      <p:transition spd="slow" advTm="3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a:xfrm>
            <a:off x="1981200" y="274638"/>
            <a:ext cx="8229600" cy="1143000"/>
          </a:xfrm>
        </p:spPr>
        <p:txBody>
          <a:bodyPr/>
          <a:lstStyle/>
          <a:p>
            <a:pPr eaLnBrk="1" hangingPunct="1"/>
            <a:r>
              <a:rPr lang="cs-CZ" altLang="cs-CZ" smtClean="0"/>
              <a:t>Vývoj lymfocytů v thymu</a:t>
            </a:r>
            <a:endParaRPr lang="en-US" altLang="cs-CZ" smtClean="0"/>
          </a:p>
        </p:txBody>
      </p:sp>
      <p:pic>
        <p:nvPicPr>
          <p:cNvPr id="5" name="Picture 4" descr="vývoj v Thy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063552" y="1268761"/>
            <a:ext cx="7920038" cy="5338763"/>
          </a:xfrm>
          <a:prstGeom prst="rect">
            <a:avLst/>
          </a:prstGeom>
          <a:noFill/>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925221270"/>
      </p:ext>
    </p:extLst>
  </p:cSld>
  <p:clrMapOvr>
    <a:masterClrMapping/>
  </p:clrMapOvr>
  <mc:AlternateContent xmlns:mc="http://schemas.openxmlformats.org/markup-compatibility/2006" xmlns:p14="http://schemas.microsoft.com/office/powerpoint/2010/main">
    <mc:Choice Requires="p14">
      <p:transition spd="slow" p14:dur="2000" advTm="157618"/>
    </mc:Choice>
    <mc:Fallback xmlns="">
      <p:transition spd="slow" advTm="15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003232" cy="1642194"/>
          </a:xfrm>
        </p:spPr>
        <p:txBody>
          <a:bodyPr>
            <a:normAutofit/>
          </a:bodyPr>
          <a:lstStyle/>
          <a:p>
            <a:r>
              <a:rPr lang="cs-CZ" dirty="0" err="1" smtClean="0"/>
              <a:t>Kostimulační</a:t>
            </a:r>
            <a:r>
              <a:rPr lang="cs-CZ" dirty="0" smtClean="0"/>
              <a:t> signály nutné pro aktivaci T lymfocytu</a:t>
            </a:r>
            <a:endParaRPr lang="cs-CZ" dirty="0"/>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44826"/>
            <a:ext cx="9144001" cy="46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915481151"/>
      </p:ext>
    </p:extLst>
  </p:cSld>
  <p:clrMapOvr>
    <a:masterClrMapping/>
  </p:clrMapOvr>
  <mc:AlternateContent xmlns:mc="http://schemas.openxmlformats.org/markup-compatibility/2006" xmlns:p14="http://schemas.microsoft.com/office/powerpoint/2010/main">
    <mc:Choice Requires="p14">
      <p:transition spd="slow" p14:dur="2000" advTm="83198"/>
    </mc:Choice>
    <mc:Fallback xmlns="">
      <p:transition spd="slow" advTm="8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Vazba CD40 – CD40L</a:t>
            </a:r>
            <a:endParaRPr lang="cs-CZ" dirty="0"/>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40768"/>
            <a:ext cx="914400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276092832"/>
      </p:ext>
    </p:extLst>
  </p:cSld>
  <p:clrMapOvr>
    <a:masterClrMapping/>
  </p:clrMapOvr>
  <mc:AlternateContent xmlns:mc="http://schemas.openxmlformats.org/markup-compatibility/2006" xmlns:p14="http://schemas.microsoft.com/office/powerpoint/2010/main">
    <mc:Choice Requires="p14">
      <p:transition spd="slow" p14:dur="2000" advTm="32528"/>
    </mc:Choice>
    <mc:Fallback xmlns="">
      <p:transition spd="slow" advTm="3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143999" cy="640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070313339"/>
      </p:ext>
    </p:extLst>
  </p:cSld>
  <p:clrMapOvr>
    <a:masterClrMapping/>
  </p:clrMapOvr>
  <mc:AlternateContent xmlns:mc="http://schemas.openxmlformats.org/markup-compatibility/2006" xmlns:p14="http://schemas.microsoft.com/office/powerpoint/2010/main">
    <mc:Choice Requires="p14">
      <p:transition spd="slow" p14:dur="2000" advTm="58032"/>
    </mc:Choice>
    <mc:Fallback xmlns="">
      <p:transition spd="slow" advTm="5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Th1, Th2 a Th17 lymfocyty</a:t>
            </a:r>
            <a:endParaRPr lang="cs-CZ" dirty="0"/>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768" y="1576537"/>
            <a:ext cx="87484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880321417"/>
      </p:ext>
    </p:extLst>
  </p:cSld>
  <p:clrMapOvr>
    <a:masterClrMapping/>
  </p:clrMapOvr>
  <mc:AlternateContent xmlns:mc="http://schemas.openxmlformats.org/markup-compatibility/2006" xmlns:p14="http://schemas.microsoft.com/office/powerpoint/2010/main">
    <mc:Choice Requires="p14">
      <p:transition spd="slow" p14:dur="2000" advTm="126256"/>
    </mc:Choice>
    <mc:Fallback xmlns="">
      <p:transition spd="slow" advTm="12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a:t>Cytotoxické T-lymfocyty</a:t>
            </a:r>
          </a:p>
        </p:txBody>
      </p:sp>
      <p:sp>
        <p:nvSpPr>
          <p:cNvPr id="5" name="Rectangle 3"/>
          <p:cNvSpPr txBox="1">
            <a:spLocks noChangeArrowheads="1"/>
          </p:cNvSpPr>
          <p:nvPr/>
        </p:nvSpPr>
        <p:spPr>
          <a:xfrm>
            <a:off x="2133600" y="17526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a:t>Jsou  CD8+</a:t>
            </a:r>
          </a:p>
          <a:p>
            <a:r>
              <a:rPr lang="cs-CZ" altLang="cs-CZ"/>
              <a:t>Rozeznávají cizorodý antigen prezentovaný na HLA-I antigenech.</a:t>
            </a:r>
          </a:p>
          <a:p>
            <a:r>
              <a:rPr lang="cs-CZ" altLang="cs-CZ"/>
              <a:t>Cytotoxicky působí perforin, dále různé mechanismy indikující apoptózu cílové buňky (granzymy, FasL, lymfotoxin).</a:t>
            </a:r>
          </a:p>
          <a:p>
            <a:r>
              <a:rPr lang="cs-CZ" altLang="cs-CZ"/>
              <a:t>Jsou i důležitými producenty cytokinů (Tc1 a Tc2 buňky)</a:t>
            </a:r>
          </a:p>
          <a:p>
            <a:endParaRPr lang="cs-CZ" altLang="cs-CZ"/>
          </a:p>
          <a:p>
            <a:endParaRPr lang="cs-CZ" alt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323996654"/>
      </p:ext>
    </p:extLst>
  </p:cSld>
  <p:clrMapOvr>
    <a:masterClrMapping/>
  </p:clrMapOvr>
  <mc:AlternateContent xmlns:mc="http://schemas.openxmlformats.org/markup-compatibility/2006" xmlns:p14="http://schemas.microsoft.com/office/powerpoint/2010/main">
    <mc:Choice Requires="p14">
      <p:transition spd="slow" p14:dur="2000" advTm="53999"/>
    </mc:Choice>
    <mc:Fallback xmlns="">
      <p:transition spd="slow" advTm="5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Diferenciace efektorových cytotoxických T lymfocytů</a:t>
            </a:r>
            <a:endParaRPr lang="cs-CZ" dirty="0"/>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1556792"/>
            <a:ext cx="906415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145006155"/>
      </p:ext>
    </p:extLst>
  </p:cSld>
  <p:clrMapOvr>
    <a:masterClrMapping/>
  </p:clrMapOvr>
  <mc:AlternateContent xmlns:mc="http://schemas.openxmlformats.org/markup-compatibility/2006" xmlns:p14="http://schemas.microsoft.com/office/powerpoint/2010/main">
    <mc:Choice Requires="p14">
      <p:transition spd="slow" p14:dur="2000" advTm="69743"/>
    </mc:Choice>
    <mc:Fallback xmlns="">
      <p:transition spd="slow" advTm="6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919289" y="0"/>
            <a:ext cx="8066087" cy="698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cs-CZ"/>
          </a:p>
        </p:txBody>
      </p:sp>
      <p:sp>
        <p:nvSpPr>
          <p:cNvPr id="145411" name="Rectangle 3"/>
          <p:cNvSpPr>
            <a:spLocks noGrp="1" noChangeArrowheads="1"/>
          </p:cNvSpPr>
          <p:nvPr>
            <p:ph type="ctrTitle" idx="4294967295"/>
          </p:nvPr>
        </p:nvSpPr>
        <p:spPr>
          <a:xfrm>
            <a:off x="2063553" y="1241376"/>
            <a:ext cx="7991475" cy="5139952"/>
          </a:xfrm>
        </p:spPr>
        <p:txBody>
          <a:bodyPr>
            <a:normAutofit fontScale="90000"/>
          </a:bodyPr>
          <a:lstStyle/>
          <a:p>
            <a:pPr marL="457200" indent="-457200" defTabSz="762000">
              <a:buFont typeface="+mj-lt"/>
              <a:buAutoNum type="arabicPeriod"/>
            </a:pPr>
            <a:r>
              <a:rPr lang="cs-CZ" sz="2200" dirty="0"/>
              <a:t>jsou morfologicky podobné  lymfocytům ,nefagocytují, nemají </a:t>
            </a:r>
            <a:r>
              <a:rPr lang="cs-CZ" sz="2200" dirty="0" err="1"/>
              <a:t>adherenční</a:t>
            </a:r>
            <a:r>
              <a:rPr lang="cs-CZ" sz="2200" dirty="0"/>
              <a:t> schopnosti</a:t>
            </a:r>
            <a:r>
              <a:rPr lang="cs-CZ" sz="2200" dirty="0"/>
              <a:t/>
            </a:r>
            <a:br>
              <a:rPr lang="cs-CZ" sz="2200" dirty="0"/>
            </a:br>
            <a:r>
              <a:rPr lang="cs-CZ" sz="2200" dirty="0"/>
              <a:t/>
            </a:r>
            <a:br>
              <a:rPr lang="cs-CZ" sz="2200" dirty="0"/>
            </a:br>
            <a:r>
              <a:rPr lang="en-US" sz="2200" dirty="0" err="1"/>
              <a:t>speciali</a:t>
            </a:r>
            <a:r>
              <a:rPr lang="cs-CZ" sz="2200" dirty="0"/>
              <a:t>zují </a:t>
            </a:r>
            <a:r>
              <a:rPr lang="cs-CZ" sz="2200" dirty="0"/>
              <a:t>se na zabíjení abnormálních vlastních buněk organismu nápadných nízkou expresí</a:t>
            </a:r>
            <a:r>
              <a:rPr lang="en-US" sz="2200" dirty="0"/>
              <a:t> MHC mole</a:t>
            </a:r>
            <a:r>
              <a:rPr lang="cs-CZ" sz="2200" dirty="0"/>
              <a:t>kul</a:t>
            </a:r>
            <a:r>
              <a:rPr lang="en-US" sz="2200" dirty="0"/>
              <a:t> (</a:t>
            </a:r>
            <a:r>
              <a:rPr lang="cs-CZ" sz="2200" dirty="0"/>
              <a:t>např. infikovaných viry</a:t>
            </a:r>
            <a:r>
              <a:rPr lang="cs-CZ" sz="2200" dirty="0"/>
              <a:t>, intracelulárními bakteriemi, nádorové buňky</a:t>
            </a:r>
            <a:r>
              <a:rPr lang="en-US" sz="2200" dirty="0"/>
              <a:t>)</a:t>
            </a:r>
            <a:r>
              <a:rPr lang="cs-CZ" sz="2200" dirty="0"/>
              <a:t/>
            </a:r>
            <a:br>
              <a:rPr lang="cs-CZ" sz="2200" dirty="0"/>
            </a:br>
            <a:r>
              <a:rPr lang="cs-CZ" sz="2200" dirty="0"/>
              <a:t/>
            </a:r>
            <a:br>
              <a:rPr lang="cs-CZ" sz="2200" dirty="0"/>
            </a:br>
            <a:r>
              <a:rPr lang="cs-CZ" sz="2200" dirty="0"/>
              <a:t>cytotoxické nástroje NK buněk – </a:t>
            </a:r>
            <a:r>
              <a:rPr lang="cs-CZ" sz="2200" dirty="0" err="1"/>
              <a:t>perforin</a:t>
            </a:r>
            <a:r>
              <a:rPr lang="cs-CZ" sz="2200" dirty="0"/>
              <a:t> a </a:t>
            </a:r>
            <a:r>
              <a:rPr lang="cs-CZ" sz="2200" dirty="0" err="1"/>
              <a:t>granzym</a:t>
            </a:r>
            <a:r>
              <a:rPr lang="cs-CZ" sz="2200" dirty="0"/>
              <a:t> – podobně jako u CD8+ cytotoxických buněk</a:t>
            </a:r>
            <a:r>
              <a:rPr lang="en-US" sz="2200" dirty="0"/>
              <a:t/>
            </a:r>
            <a:br>
              <a:rPr lang="en-US" sz="2200" dirty="0"/>
            </a:br>
            <a:r>
              <a:rPr lang="cs-CZ" sz="2200" dirty="0"/>
              <a:t/>
            </a:r>
            <a:br>
              <a:rPr lang="cs-CZ" sz="2200" dirty="0"/>
            </a:br>
            <a:r>
              <a:rPr lang="cs-CZ" sz="2200" dirty="0"/>
              <a:t>jejich cytotoxická aktivita je jednak přirozená, jednak může být zprostředkována protilátkami vázanými na </a:t>
            </a:r>
            <a:r>
              <a:rPr lang="cs-CZ" sz="2200" dirty="0" err="1"/>
              <a:t>FcR</a:t>
            </a:r>
            <a:r>
              <a:rPr lang="cs-CZ" sz="2200" dirty="0"/>
              <a:t> III (CD16), ADCC</a:t>
            </a:r>
            <a:br>
              <a:rPr lang="cs-CZ" sz="2200" dirty="0"/>
            </a:br>
            <a:r>
              <a:rPr lang="cs-CZ" sz="2200" dirty="0"/>
              <a:t/>
            </a:r>
            <a:br>
              <a:rPr lang="cs-CZ" sz="2200" dirty="0"/>
            </a:br>
            <a:r>
              <a:rPr lang="cs-CZ" sz="2200" dirty="0"/>
              <a:t>ovlivňují vrozenou i adaptivní imunitu svými </a:t>
            </a:r>
            <a:r>
              <a:rPr lang="cs-CZ" sz="2200" dirty="0" err="1"/>
              <a:t>cytokiny</a:t>
            </a:r>
            <a:r>
              <a:rPr lang="cs-CZ" sz="2200" dirty="0"/>
              <a:t>, především </a:t>
            </a:r>
            <a:r>
              <a:rPr lang="cs-CZ" sz="2200" dirty="0" err="1"/>
              <a:t>IFN</a:t>
            </a:r>
            <a:r>
              <a:rPr lang="cs-CZ" sz="2200" dirty="0" err="1">
                <a:latin typeface="Symbol" pitchFamily="18" charset="2"/>
              </a:rPr>
              <a:t>g</a:t>
            </a:r>
            <a:r>
              <a:rPr lang="cs-CZ" sz="2200" dirty="0">
                <a:latin typeface="+mn-lt"/>
              </a:rPr>
              <a:t> a </a:t>
            </a:r>
            <a:r>
              <a:rPr lang="cs-CZ" sz="2200" dirty="0" err="1">
                <a:latin typeface="+mn-lt"/>
              </a:rPr>
              <a:t>TNF</a:t>
            </a:r>
            <a:r>
              <a:rPr lang="cs-CZ" sz="2200" dirty="0" err="1">
                <a:latin typeface="Symbol" pitchFamily="18" charset="2"/>
              </a:rPr>
              <a:t>a</a:t>
            </a:r>
            <a:r>
              <a:rPr lang="cs-CZ" sz="2800" dirty="0"/>
              <a:t/>
            </a:r>
            <a:br>
              <a:rPr lang="cs-CZ" sz="2800" dirty="0"/>
            </a:br>
            <a:r>
              <a:rPr lang="cs-CZ" sz="2800" dirty="0"/>
              <a:t/>
            </a:r>
            <a:br>
              <a:rPr lang="cs-CZ" sz="2800" dirty="0"/>
            </a:br>
            <a:endParaRPr lang="en-US" sz="2800" dirty="0"/>
          </a:p>
        </p:txBody>
      </p:sp>
      <p:sp>
        <p:nvSpPr>
          <p:cNvPr id="4" name="TextovéPole 3"/>
          <p:cNvSpPr txBox="1"/>
          <p:nvPr/>
        </p:nvSpPr>
        <p:spPr>
          <a:xfrm>
            <a:off x="2999656" y="332656"/>
            <a:ext cx="5832648" cy="707886"/>
          </a:xfrm>
          <a:prstGeom prst="rect">
            <a:avLst/>
          </a:prstGeom>
          <a:noFill/>
        </p:spPr>
        <p:txBody>
          <a:bodyPr wrap="square" rtlCol="0">
            <a:spAutoFit/>
          </a:bodyPr>
          <a:lstStyle/>
          <a:p>
            <a:r>
              <a:rPr lang="cs-CZ" sz="4000" dirty="0">
                <a:solidFill>
                  <a:srgbClr val="C00000"/>
                </a:solidFill>
              </a:rPr>
              <a:t>NK (Natural </a:t>
            </a:r>
            <a:r>
              <a:rPr lang="cs-CZ" sz="4000" dirty="0" err="1">
                <a:solidFill>
                  <a:srgbClr val="C00000"/>
                </a:solidFill>
              </a:rPr>
              <a:t>Killer</a:t>
            </a:r>
            <a:r>
              <a:rPr lang="cs-CZ" sz="4000" dirty="0">
                <a:solidFill>
                  <a:srgbClr val="C00000"/>
                </a:solidFill>
              </a:rPr>
              <a:t>)</a:t>
            </a:r>
            <a:r>
              <a:rPr lang="cs-CZ" sz="4000" dirty="0">
                <a:solidFill>
                  <a:srgbClr val="C00000"/>
                </a:solidFill>
              </a:rPr>
              <a:t> buňky</a:t>
            </a:r>
            <a:endParaRPr lang="cs-CZ" sz="4000" dirty="0">
              <a:solidFill>
                <a:srgbClr val="C0000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907519330"/>
      </p:ext>
    </p:extLst>
  </p:cSld>
  <p:clrMapOvr>
    <a:masterClrMapping/>
  </p:clrMapOvr>
  <p:transition advTm="1095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Mechanismy „zabíjení“ cytotoxických </a:t>
            </a:r>
            <a:br>
              <a:rPr lang="cs-CZ" dirty="0" smtClean="0"/>
            </a:br>
            <a:r>
              <a:rPr lang="cs-CZ" dirty="0" smtClean="0"/>
              <a:t>T lymfocytů</a:t>
            </a:r>
            <a:endParaRPr lang="cs-CZ" dirty="0"/>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56794"/>
            <a:ext cx="9144000"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08946215"/>
      </p:ext>
    </p:extLst>
  </p:cSld>
  <p:clrMapOvr>
    <a:masterClrMapping/>
  </p:clrMapOvr>
  <mc:AlternateContent xmlns:mc="http://schemas.openxmlformats.org/markup-compatibility/2006" xmlns:p14="http://schemas.microsoft.com/office/powerpoint/2010/main">
    <mc:Choice Requires="p14">
      <p:transition spd="slow" p14:dur="2000" advTm="49951"/>
    </mc:Choice>
    <mc:Fallback xmlns="">
      <p:transition spd="slow" advTm="4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99656" y="836712"/>
            <a:ext cx="5832648" cy="707886"/>
          </a:xfrm>
          <a:prstGeom prst="rect">
            <a:avLst/>
          </a:prstGeom>
          <a:noFill/>
        </p:spPr>
        <p:txBody>
          <a:bodyPr wrap="square" rtlCol="0">
            <a:spAutoFit/>
          </a:bodyPr>
          <a:lstStyle/>
          <a:p>
            <a:r>
              <a:rPr lang="cs-CZ" sz="4000" dirty="0">
                <a:solidFill>
                  <a:srgbClr val="C00000"/>
                </a:solidFill>
              </a:rPr>
              <a:t>Funkce NK buněk</a:t>
            </a:r>
            <a:endParaRPr lang="cs-CZ" sz="4000" dirty="0">
              <a:solidFill>
                <a:srgbClr val="C00000"/>
              </a:solidFill>
            </a:endParaRPr>
          </a:p>
        </p:txBody>
      </p:sp>
      <p:sp>
        <p:nvSpPr>
          <p:cNvPr id="5" name="TextovéPole 4"/>
          <p:cNvSpPr txBox="1"/>
          <p:nvPr/>
        </p:nvSpPr>
        <p:spPr>
          <a:xfrm>
            <a:off x="1546860" y="6401074"/>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endParaRPr lang="cs-CZ"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532" y="1628801"/>
            <a:ext cx="8064896" cy="435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515446633"/>
      </p:ext>
    </p:extLst>
  </p:cSld>
  <p:clrMapOvr>
    <a:masterClrMapping/>
  </p:clrMapOvr>
  <mc:AlternateContent xmlns:mc="http://schemas.openxmlformats.org/markup-compatibility/2006" xmlns:p14="http://schemas.microsoft.com/office/powerpoint/2010/main">
    <mc:Choice Requires="p14">
      <p:transition spd="slow" p14:dur="2000" advTm="54447"/>
    </mc:Choice>
    <mc:Fallback xmlns="">
      <p:transition spd="slow" advTm="54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5831" y="1109663"/>
            <a:ext cx="90582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3"/>
          <p:cNvSpPr txBox="1">
            <a:spLocks/>
          </p:cNvSpPr>
          <p:nvPr/>
        </p:nvSpPr>
        <p:spPr>
          <a:xfrm>
            <a:off x="1415480" y="11113"/>
            <a:ext cx="92583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cs-CZ" sz="3200"/>
              <a:t>Antibody dependent cellular cytotoxicity (ADCC)</a:t>
            </a:r>
            <a:endParaRPr lang="cs-CZ" altLang="cs-CZ" sz="3200"/>
          </a:p>
        </p:txBody>
      </p:sp>
      <p:cxnSp>
        <p:nvCxnSpPr>
          <p:cNvPr id="4" name="Přímá spojovací šipka 20"/>
          <p:cNvCxnSpPr>
            <a:stCxn id="5" idx="0"/>
          </p:cNvCxnSpPr>
          <p:nvPr/>
        </p:nvCxnSpPr>
        <p:spPr>
          <a:xfrm flipH="1" flipV="1">
            <a:off x="5720781" y="4149725"/>
            <a:ext cx="142875"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5073080" y="4581525"/>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Fc</a:t>
            </a:r>
            <a:r>
              <a:rPr lang="cs-CZ" sz="1500" dirty="0"/>
              <a:t> receptor</a:t>
            </a:r>
          </a:p>
        </p:txBody>
      </p:sp>
      <p:sp>
        <p:nvSpPr>
          <p:cNvPr id="6" name="TextovéPole 5"/>
          <p:cNvSpPr txBox="1"/>
          <p:nvPr/>
        </p:nvSpPr>
        <p:spPr>
          <a:xfrm>
            <a:off x="1583755" y="793226"/>
            <a:ext cx="9074150" cy="339725"/>
          </a:xfrm>
          <a:prstGeom prst="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b="1" dirty="0"/>
              <a:t>Virus-</a:t>
            </a:r>
            <a:r>
              <a:rPr lang="cs-CZ" b="1" dirty="0" err="1"/>
              <a:t>infected</a:t>
            </a:r>
            <a:r>
              <a:rPr lang="cs-CZ" b="1" dirty="0"/>
              <a:t> Cell</a:t>
            </a:r>
          </a:p>
        </p:txBody>
      </p:sp>
      <p:sp>
        <p:nvSpPr>
          <p:cNvPr id="7" name="TextovéPole 6"/>
          <p:cNvSpPr txBox="1"/>
          <p:nvPr/>
        </p:nvSpPr>
        <p:spPr>
          <a:xfrm>
            <a:off x="1628901" y="6430963"/>
            <a:ext cx="9074150" cy="339725"/>
          </a:xfrm>
          <a:prstGeom prst="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b="1" dirty="0"/>
              <a:t>NK Cell</a:t>
            </a:r>
          </a:p>
        </p:txBody>
      </p:sp>
      <p:cxnSp>
        <p:nvCxnSpPr>
          <p:cNvPr id="8" name="Přímá spojovací šipka 20"/>
          <p:cNvCxnSpPr>
            <a:stCxn id="9" idx="3"/>
          </p:cNvCxnSpPr>
          <p:nvPr/>
        </p:nvCxnSpPr>
        <p:spPr>
          <a:xfrm flipV="1">
            <a:off x="6684394" y="5467350"/>
            <a:ext cx="420687"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103243" y="5386388"/>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perforin</a:t>
            </a:r>
            <a:endParaRPr lang="cs-CZ" sz="1500" dirty="0"/>
          </a:p>
        </p:txBody>
      </p:sp>
      <p:cxnSp>
        <p:nvCxnSpPr>
          <p:cNvPr id="10" name="Přímá spojovací šipka 20"/>
          <p:cNvCxnSpPr>
            <a:stCxn id="11" idx="1"/>
          </p:cNvCxnSpPr>
          <p:nvPr/>
        </p:nvCxnSpPr>
        <p:spPr>
          <a:xfrm flipH="1" flipV="1">
            <a:off x="7746431" y="5538788"/>
            <a:ext cx="485775" cy="57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8232205" y="5443538"/>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granzyne</a:t>
            </a:r>
            <a:endParaRPr lang="cs-CZ" sz="1500" dirty="0"/>
          </a:p>
        </p:txBody>
      </p:sp>
      <p:sp>
        <p:nvSpPr>
          <p:cNvPr id="12" name="TextovéPole 11"/>
          <p:cNvSpPr txBox="1"/>
          <p:nvPr/>
        </p:nvSpPr>
        <p:spPr>
          <a:xfrm>
            <a:off x="9608569" y="2566989"/>
            <a:ext cx="566737" cy="33972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IgG</a:t>
            </a:r>
            <a:endParaRPr lang="cs-CZ" dirty="0">
              <a:solidFill>
                <a:schemeClr val="tx1"/>
              </a:solidFill>
            </a:endParaRPr>
          </a:p>
        </p:txBody>
      </p:sp>
      <p:sp>
        <p:nvSpPr>
          <p:cNvPr id="13" name="TextovéPole 12"/>
          <p:cNvSpPr txBox="1"/>
          <p:nvPr/>
        </p:nvSpPr>
        <p:spPr>
          <a:xfrm>
            <a:off x="8360793" y="2809876"/>
            <a:ext cx="666750" cy="328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Fab</a:t>
            </a:r>
            <a:endParaRPr lang="cs-CZ" dirty="0">
              <a:solidFill>
                <a:schemeClr val="tx1"/>
              </a:solidFill>
            </a:endParaRPr>
          </a:p>
        </p:txBody>
      </p:sp>
      <p:sp>
        <p:nvSpPr>
          <p:cNvPr id="14" name="TextovéPole 13"/>
          <p:cNvSpPr txBox="1"/>
          <p:nvPr/>
        </p:nvSpPr>
        <p:spPr>
          <a:xfrm>
            <a:off x="8960869" y="3452814"/>
            <a:ext cx="566737" cy="33972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Fc</a:t>
            </a:r>
            <a:endParaRPr lang="cs-CZ" dirty="0">
              <a:solidFill>
                <a:schemeClr val="tx1"/>
              </a:solidFill>
            </a:endParaRPr>
          </a:p>
        </p:txBody>
      </p:sp>
      <p:cxnSp>
        <p:nvCxnSpPr>
          <p:cNvPr id="15" name="Přímá spojovací šipka 20"/>
          <p:cNvCxnSpPr>
            <a:stCxn id="16" idx="0"/>
          </p:cNvCxnSpPr>
          <p:nvPr/>
        </p:nvCxnSpPr>
        <p:spPr>
          <a:xfrm flipH="1" flipV="1">
            <a:off x="3309368" y="2697163"/>
            <a:ext cx="336550"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3047431" y="3128964"/>
            <a:ext cx="1196975" cy="306387"/>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a:t>Epitope</a:t>
            </a:r>
          </a:p>
        </p:txBody>
      </p:sp>
      <p:pic>
        <p:nvPicPr>
          <p:cNvPr id="19" name="Zvuk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29428449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547938" y="836614"/>
            <a:ext cx="6788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sz="3200" b="1">
                <a:latin typeface="Tahoma" pitchFamily="34" charset="0"/>
              </a:rPr>
              <a:t>PROFESIONÁLNÍ FAGOCYTY</a:t>
            </a:r>
          </a:p>
        </p:txBody>
      </p:sp>
      <p:sp>
        <p:nvSpPr>
          <p:cNvPr id="12291" name="Text Box 3"/>
          <p:cNvSpPr txBox="1">
            <a:spLocks noChangeArrowheads="1"/>
          </p:cNvSpPr>
          <p:nvPr/>
        </p:nvSpPr>
        <p:spPr bwMode="auto">
          <a:xfrm>
            <a:off x="2547938" y="2060575"/>
            <a:ext cx="7322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err="1">
                <a:latin typeface="Comic Sans MS" pitchFamily="66" charset="0"/>
              </a:rPr>
              <a:t>Polymorfonukleární</a:t>
            </a:r>
            <a:r>
              <a:rPr lang="cs-CZ" sz="3200" dirty="0">
                <a:latin typeface="Comic Sans MS" pitchFamily="66" charset="0"/>
              </a:rPr>
              <a:t> leukocyty </a:t>
            </a:r>
          </a:p>
          <a:p>
            <a:pPr eaLnBrk="1" hangingPunct="1"/>
            <a:r>
              <a:rPr lang="cs-CZ" sz="3200" dirty="0">
                <a:latin typeface="Comic Sans MS" pitchFamily="66" charset="0"/>
              </a:rPr>
              <a:t>(neutrofilní granulocyty) </a:t>
            </a:r>
          </a:p>
          <a:p>
            <a:pPr eaLnBrk="1" hangingPunct="1"/>
            <a:r>
              <a:rPr lang="cs-CZ" sz="3200" dirty="0">
                <a:latin typeface="Comic Sans MS" pitchFamily="66" charset="0"/>
              </a:rPr>
              <a:t>„mikrofágy“ (I. </a:t>
            </a:r>
            <a:r>
              <a:rPr lang="cs-CZ" sz="3200" dirty="0" err="1">
                <a:latin typeface="Comic Sans MS" pitchFamily="66" charset="0"/>
              </a:rPr>
              <a:t>Mečnikov</a:t>
            </a:r>
            <a:r>
              <a:rPr lang="cs-CZ" sz="3200" dirty="0">
                <a:latin typeface="Comic Sans MS" pitchFamily="66" charset="0"/>
              </a:rPr>
              <a:t>, 1845-1916)</a:t>
            </a:r>
            <a:endParaRPr lang="cs-CZ" sz="3200" dirty="0">
              <a:latin typeface="Comic Sans MS" pitchFamily="66" charset="0"/>
            </a:endParaRPr>
          </a:p>
        </p:txBody>
      </p:sp>
      <p:sp>
        <p:nvSpPr>
          <p:cNvPr id="12292" name="Text Box 4"/>
          <p:cNvSpPr txBox="1">
            <a:spLocks noChangeArrowheads="1"/>
          </p:cNvSpPr>
          <p:nvPr/>
        </p:nvSpPr>
        <p:spPr bwMode="auto">
          <a:xfrm>
            <a:off x="2547939" y="4437063"/>
            <a:ext cx="52052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a:latin typeface="Comic Sans MS" pitchFamily="66" charset="0"/>
              </a:rPr>
              <a:t>Mononukleární fagocyty</a:t>
            </a:r>
          </a:p>
          <a:p>
            <a:pPr eaLnBrk="1" hangingPunct="1"/>
            <a:r>
              <a:rPr lang="cs-CZ" sz="3200">
                <a:latin typeface="Comic Sans MS" pitchFamily="66" charset="0"/>
              </a:rPr>
              <a:t>(v krvi i ve tkáních)</a:t>
            </a:r>
          </a:p>
          <a:p>
            <a:pPr eaLnBrk="1" hangingPunct="1"/>
            <a:r>
              <a:rPr lang="cs-CZ" sz="3200">
                <a:latin typeface="Comic Sans MS" pitchFamily="66" charset="0"/>
              </a:rPr>
              <a:t>„makrofágy“ (I. Mečnikov)</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057617304"/>
      </p:ext>
    </p:extLst>
  </p:cSld>
  <p:clrMapOvr>
    <a:masterClrMapping/>
  </p:clrMapOvr>
  <mc:AlternateContent xmlns:mc="http://schemas.openxmlformats.org/markup-compatibility/2006" xmlns:p14="http://schemas.microsoft.com/office/powerpoint/2010/main">
    <mc:Choice Requires="p14">
      <p:transition spd="slow" p14:dur="2000" advTm="34337"/>
    </mc:Choice>
    <mc:Fallback xmlns="">
      <p:transition spd="slow" advTm="3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a:xfrm>
            <a:off x="2590800" y="1628800"/>
            <a:ext cx="75438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400" u="sng" dirty="0"/>
              <a:t>Neutrofilní granulocyty</a:t>
            </a:r>
            <a:r>
              <a:rPr lang="cs-CZ" altLang="cs-CZ" sz="2400" dirty="0"/>
              <a:t> a eosinofilní granulocyty</a:t>
            </a:r>
          </a:p>
          <a:p>
            <a:r>
              <a:rPr lang="cs-CZ" altLang="cs-CZ" sz="2400" u="sng" dirty="0"/>
              <a:t>Monocyty</a:t>
            </a:r>
            <a:r>
              <a:rPr lang="cs-CZ" altLang="cs-CZ" sz="2400" dirty="0"/>
              <a:t> a makrofágy</a:t>
            </a:r>
          </a:p>
          <a:p>
            <a:endParaRPr lang="cs-CZ" altLang="cs-CZ" sz="2400" dirty="0"/>
          </a:p>
          <a:p>
            <a:r>
              <a:rPr lang="cs-CZ" altLang="cs-CZ" sz="2400" dirty="0"/>
              <a:t>Fyziologická funkce:</a:t>
            </a:r>
          </a:p>
          <a:p>
            <a:pPr lvl="4"/>
            <a:r>
              <a:rPr lang="cs-CZ" altLang="cs-CZ" sz="2400" dirty="0"/>
              <a:t>1. pohlcení - ingesce  </a:t>
            </a:r>
          </a:p>
          <a:p>
            <a:pPr lvl="4"/>
            <a:r>
              <a:rPr lang="cs-CZ" altLang="cs-CZ" sz="2400" dirty="0"/>
              <a:t>2. nitrobuněčné zabití - </a:t>
            </a:r>
            <a:r>
              <a:rPr lang="cs-CZ" altLang="cs-CZ" sz="2400" dirty="0" err="1"/>
              <a:t>cidie</a:t>
            </a:r>
            <a:r>
              <a:rPr lang="cs-CZ" altLang="cs-CZ" sz="2400" dirty="0"/>
              <a:t>                           </a:t>
            </a:r>
          </a:p>
          <a:p>
            <a:pPr lvl="4"/>
            <a:r>
              <a:rPr lang="cs-CZ" altLang="cs-CZ" sz="2400" dirty="0"/>
              <a:t>3. odstranění - eliminace  </a:t>
            </a:r>
          </a:p>
          <a:p>
            <a:endParaRPr lang="cs-CZ" altLang="cs-CZ" sz="2400" dirty="0"/>
          </a:p>
          <a:p>
            <a:r>
              <a:rPr lang="cs-CZ" altLang="cs-CZ" sz="2400" dirty="0"/>
              <a:t>Antimikrobiální systémy: 	</a:t>
            </a:r>
          </a:p>
          <a:p>
            <a:pPr lvl="4"/>
            <a:r>
              <a:rPr lang="cs-CZ" altLang="cs-CZ" sz="2400" dirty="0"/>
              <a:t>1. závislý na kyslíku</a:t>
            </a:r>
          </a:p>
          <a:p>
            <a:pPr lvl="4"/>
            <a:r>
              <a:rPr lang="cs-CZ" altLang="cs-CZ" sz="2400" dirty="0"/>
              <a:t>2. nezávislý na kyslíku</a:t>
            </a:r>
          </a:p>
          <a:p>
            <a:endParaRPr lang="cs-CZ" altLang="cs-CZ" sz="2400" dirty="0"/>
          </a:p>
          <a:p>
            <a:endParaRPr lang="cs-CZ" altLang="cs-CZ" sz="2000" dirty="0"/>
          </a:p>
          <a:p>
            <a:endParaRPr lang="cs-CZ" altLang="cs-CZ" dirty="0"/>
          </a:p>
        </p:txBody>
      </p:sp>
      <p:sp>
        <p:nvSpPr>
          <p:cNvPr id="2" name="Obdélník 1"/>
          <p:cNvSpPr/>
          <p:nvPr/>
        </p:nvSpPr>
        <p:spPr>
          <a:xfrm>
            <a:off x="3071664" y="476673"/>
            <a:ext cx="4752528" cy="646331"/>
          </a:xfrm>
          <a:prstGeom prst="rect">
            <a:avLst/>
          </a:prstGeom>
        </p:spPr>
        <p:txBody>
          <a:bodyPr wrap="square">
            <a:spAutoFit/>
          </a:bodyPr>
          <a:lstStyle/>
          <a:p>
            <a:r>
              <a:rPr lang="cs-CZ" sz="3600" b="1" dirty="0">
                <a:solidFill>
                  <a:srgbClr val="C00000"/>
                </a:solidFill>
              </a:rPr>
              <a:t>Fagocytóza</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225170962"/>
      </p:ext>
    </p:extLst>
  </p:cSld>
  <p:clrMapOvr>
    <a:masterClrMapping/>
  </p:clrMapOvr>
  <mc:AlternateContent xmlns:mc="http://schemas.openxmlformats.org/markup-compatibility/2006" xmlns:p14="http://schemas.microsoft.com/office/powerpoint/2010/main">
    <mc:Choice Requires="p14">
      <p:transition spd="slow" p14:dur="2000" advTm="31567"/>
    </mc:Choice>
    <mc:Fallback xmlns="">
      <p:transition spd="slow" advTm="3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1995</Words>
  <Application>Microsoft Office PowerPoint</Application>
  <PresentationFormat>Širokoúhlá obrazovka</PresentationFormat>
  <Paragraphs>278</Paragraphs>
  <Slides>50</Slides>
  <Notes>1</Notes>
  <HiddenSlides>0</HiddenSlides>
  <MMClips>49</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50</vt:i4>
      </vt:variant>
    </vt:vector>
  </HeadingPairs>
  <TitlesOfParts>
    <vt:vector size="59" baseType="lpstr">
      <vt:lpstr>Arial</vt:lpstr>
      <vt:lpstr>Arial Narrow</vt:lpstr>
      <vt:lpstr>Calibri</vt:lpstr>
      <vt:lpstr>Calibri Light</vt:lpstr>
      <vt:lpstr>Comic Sans MS</vt:lpstr>
      <vt:lpstr>Symbol</vt:lpstr>
      <vt:lpstr>Tahoma</vt:lpstr>
      <vt:lpstr>Motiv Office</vt:lpstr>
      <vt:lpstr>Photo Editor Photo</vt:lpstr>
      <vt:lpstr>Klinická imunologie 2.</vt:lpstr>
      <vt:lpstr>Vrozená imunita</vt:lpstr>
      <vt:lpstr>Prezentace aplikace PowerPoint</vt:lpstr>
      <vt:lpstr> Mastocyty </vt:lpstr>
      <vt:lpstr>jsou morfologicky podobné  lymfocytům ,nefagocytují, nemají adherenční schopnosti  specializují se na zabíjení abnormálních vlastních buněk organismu nápadných nízkou expresí MHC molekul (např. infikovaných viry, intracelulárními bakteriemi, nádorové buňky)  cytotoxické nástroje NK buněk – perforin a granzym – podobně jako u CD8+ cytotoxických buněk  jejich cytotoxická aktivita je jednak přirozená, jednak může být zprostředkována protilátkami vázanými na FcR III (CD16), ADCC  ovlivňují vrozenou i adaptivní imunitu svými cytokiny, především IFNg a TNFa  </vt:lpstr>
      <vt:lpstr>Prezentace aplikace PowerPoint</vt:lpstr>
      <vt:lpstr>Prezentace aplikace PowerPoint</vt:lpstr>
      <vt:lpstr>Prezentace aplikace PowerPoint</vt:lpstr>
      <vt:lpstr>Prezentace aplikace PowerPoint</vt:lpstr>
      <vt:lpstr>Prezentace aplikace PowerPoint</vt:lpstr>
      <vt:lpstr>Zabíjecí mechanismy fagocytujících buněk</vt:lpstr>
      <vt:lpstr>Indikace k vyšetření fagocytárních schopností granulocytů</vt:lpstr>
      <vt:lpstr>Možnosti vyšetření fagocytárních funkcí</vt:lpstr>
      <vt:lpstr>Prezentace aplikace PowerPoint</vt:lpstr>
      <vt:lpstr>Prezentace aplikace PowerPoint</vt:lpstr>
      <vt:lpstr>Chronická granulomatózní choroba</vt:lpstr>
      <vt:lpstr>Prezentace aplikace PowerPoint</vt:lpstr>
      <vt:lpstr>Zánět</vt:lpstr>
      <vt:lpstr>Zánět-  komplexní obranná reakce systému vrozené imunity </vt:lpstr>
      <vt:lpstr>Zánět</vt:lpstr>
      <vt:lpstr>Dva druhy zánětu</vt:lpstr>
      <vt:lpstr>Průběh zánětlivé reakce</vt:lpstr>
      <vt:lpstr>Klasické známky zánětu</vt:lpstr>
      <vt:lpstr>Zánět - průběh</vt:lpstr>
      <vt:lpstr>Vliv prozánětlivých cytokinů</vt:lpstr>
      <vt:lpstr>Hlavní události v místě zánětu </vt:lpstr>
      <vt:lpstr>Iniciace zánětlivé odpovědi</vt:lpstr>
      <vt:lpstr>Laboratorní známky zánětu</vt:lpstr>
      <vt:lpstr>Proteiny akutní fáze</vt:lpstr>
      <vt:lpstr>Proteiny akutní fáze</vt:lpstr>
      <vt:lpstr>Mediátory zánětlivé odpovědi</vt:lpstr>
      <vt:lpstr>Monitorování  akutního  zánětlivého  procesu</vt:lpstr>
      <vt:lpstr>Prezentace Ag</vt:lpstr>
      <vt:lpstr>Antigen prezentující buňky</vt:lpstr>
      <vt:lpstr>Dendritické buňky</vt:lpstr>
      <vt:lpstr>APC</vt:lpstr>
      <vt:lpstr>Adaptivní imunita:  charakteristické rysy</vt:lpstr>
      <vt:lpstr>Adaptivní imunita: specifičnost</vt:lpstr>
      <vt:lpstr>Adaptivní imunita:  charakteristické rysy</vt:lpstr>
      <vt:lpstr>Vrozená imunita:  charakteristické rysy</vt:lpstr>
      <vt:lpstr>Adaptivní imunita:  charakteristické rysy</vt:lpstr>
      <vt:lpstr>Lymfocyty T a B jsou základními operačními jednotkami adaptivní imunity</vt:lpstr>
      <vt:lpstr>Vývoj lymfocytů v thymu</vt:lpstr>
      <vt:lpstr>Kostimulační signály nutné pro aktivaci T lymfocytu</vt:lpstr>
      <vt:lpstr>Vazba CD40 – CD40L</vt:lpstr>
      <vt:lpstr>Prezentace aplikace PowerPoint</vt:lpstr>
      <vt:lpstr>Th1, Th2 a Th17 lymfocyty</vt:lpstr>
      <vt:lpstr>Prezentace aplikace PowerPoint</vt:lpstr>
      <vt:lpstr>Diferenciace efektorových cytotoxických T lymfocytů</vt:lpstr>
      <vt:lpstr>Mechanismy „zabíjení“ cytotoxických  T lymfocytů</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Klinická imunologie 2.</dc:title>
  <dc:creator>Uživatel systému Windows</dc:creator>
  <cp:lastModifiedBy>Uživatel systému Windows</cp:lastModifiedBy>
  <cp:revision>2</cp:revision>
  <dcterms:created xsi:type="dcterms:W3CDTF">2020-11-03T13:21:48Z</dcterms:created>
  <dcterms:modified xsi:type="dcterms:W3CDTF">2020-11-03T13:25:36Z</dcterms:modified>
</cp:coreProperties>
</file>