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0"/>
  </p:notesMasterIdLst>
  <p:handoutMasterIdLst>
    <p:handoutMasterId r:id="rId31"/>
  </p:handoutMasterIdLst>
  <p:sldIdLst>
    <p:sldId id="256" r:id="rId2"/>
    <p:sldId id="411" r:id="rId3"/>
    <p:sldId id="389" r:id="rId4"/>
    <p:sldId id="325" r:id="rId5"/>
    <p:sldId id="326" r:id="rId6"/>
    <p:sldId id="327" r:id="rId7"/>
    <p:sldId id="328" r:id="rId8"/>
    <p:sldId id="330" r:id="rId9"/>
    <p:sldId id="331" r:id="rId10"/>
    <p:sldId id="332" r:id="rId11"/>
    <p:sldId id="385" r:id="rId12"/>
    <p:sldId id="334" r:id="rId13"/>
    <p:sldId id="335" r:id="rId14"/>
    <p:sldId id="386" r:id="rId15"/>
    <p:sldId id="339" r:id="rId16"/>
    <p:sldId id="340" r:id="rId17"/>
    <p:sldId id="412" r:id="rId18"/>
    <p:sldId id="404" r:id="rId19"/>
    <p:sldId id="402" r:id="rId20"/>
    <p:sldId id="405" r:id="rId21"/>
    <p:sldId id="413" r:id="rId22"/>
    <p:sldId id="406" r:id="rId23"/>
    <p:sldId id="390" r:id="rId24"/>
    <p:sldId id="341" r:id="rId25"/>
    <p:sldId id="391" r:id="rId26"/>
    <p:sldId id="399" r:id="rId27"/>
    <p:sldId id="401" r:id="rId28"/>
    <p:sldId id="414" r:id="rId2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Světlý styl 2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16DA210-FB5B-4158-B5E0-FEB733F419BA}" styleName="Styl Světlá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13" autoAdjust="0"/>
    <p:restoredTop sz="96754" autoAdjust="0"/>
  </p:normalViewPr>
  <p:slideViewPr>
    <p:cSldViewPr snapToGrid="0">
      <p:cViewPr varScale="1">
        <p:scale>
          <a:sx n="81" d="100"/>
          <a:sy n="81" d="100"/>
        </p:scale>
        <p:origin x="316" y="5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E27AE10-B028-48ED-9123-E61F4A9A0150}" type="slidenum">
              <a:rPr lang="cs-CZ" altLang="cs-CZ" smtClean="0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E114C1B-9B79-40E3-9396-3A1D34248038}" type="slidenum">
              <a:rPr lang="en-US" altLang="cs-CZ"/>
              <a:pPr algn="r" eaLnBrk="1" hangingPunct="1">
                <a:spcBef>
                  <a:spcPct val="0"/>
                </a:spcBef>
              </a:pPr>
              <a:t>2</a:t>
            </a:fld>
            <a:endParaRPr lang="en-US" altLang="cs-CZ"/>
          </a:p>
        </p:txBody>
      </p:sp>
      <p:sp>
        <p:nvSpPr>
          <p:cNvPr id="10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684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Definujte </a:t>
            </a:r>
            <a:r>
              <a:rPr lang="cs-CZ" dirty="0" err="1"/>
              <a:t>zápaí</a:t>
            </a:r>
            <a:r>
              <a:rPr lang="cs-CZ" dirty="0"/>
              <a:t>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3272703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30245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912284" y="6418263"/>
            <a:ext cx="2159000" cy="323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xfrm>
            <a:off x="3888318" y="6284913"/>
            <a:ext cx="4415367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F8F38-8C0B-4C25-9581-8F0D22E8EAFF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335840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/>
          <p:nvPr userDrawn="1"/>
        </p:nvSpPr>
        <p:spPr>
          <a:xfrm>
            <a:off x="7086600" y="0"/>
            <a:ext cx="5102679" cy="3837214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gradFill flip="none" rotWithShape="1">
            <a:gsLst>
              <a:gs pos="0">
                <a:srgbClr val="AFEBEB"/>
              </a:gs>
              <a:gs pos="7700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Volný tvar 17"/>
          <p:cNvSpPr/>
          <p:nvPr userDrawn="1"/>
        </p:nvSpPr>
        <p:spPr>
          <a:xfrm rot="10800000">
            <a:off x="-1" y="4380806"/>
            <a:ext cx="3549535" cy="2477193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gradFill flip="none" rotWithShape="1">
            <a:gsLst>
              <a:gs pos="0">
                <a:srgbClr val="AFEBEB"/>
              </a:gs>
              <a:gs pos="7700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Volný tvar 18"/>
          <p:cNvSpPr/>
          <p:nvPr userDrawn="1"/>
        </p:nvSpPr>
        <p:spPr>
          <a:xfrm>
            <a:off x="9062357" y="1"/>
            <a:ext cx="3129643" cy="2441120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gradFill flip="none" rotWithShape="1">
            <a:gsLst>
              <a:gs pos="0">
                <a:srgbClr val="AFEBEB"/>
              </a:gs>
              <a:gs pos="7700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Volný tvar 19"/>
          <p:cNvSpPr/>
          <p:nvPr userDrawn="1"/>
        </p:nvSpPr>
        <p:spPr>
          <a:xfrm>
            <a:off x="10140043" y="0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gradFill flip="none" rotWithShape="1">
            <a:gsLst>
              <a:gs pos="0">
                <a:srgbClr val="AFEBEB"/>
              </a:gs>
              <a:gs pos="7700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0326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3274595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9BF6471-E8F5-4194-B5B2-D83CA940F59B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hf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8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hyperlink" Target="http://pki.cesnet.cz/cs/tcs-personal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knihy.nic.cz/" TargetMode="Externa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7.png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7.png"/><Relationship Id="rId5" Type="http://schemas.openxmlformats.org/officeDocument/2006/relationships/hyperlink" Target="https://www.lupa.cz/clanky/bankovni-identita-jak-privest-ke-sluzbam-e-governmentu-az-5-5-milionu-lidi/" TargetMode="Externa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7.png"/><Relationship Id="rId4" Type="http://schemas.openxmlformats.org/officeDocument/2006/relationships/hyperlink" Target="https://obcan.portal.gov.cz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  <a:t>U</a:t>
            </a:r>
            <a:r>
              <a:rPr lang="cs-CZ" altLang="cs-CZ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živatel</a:t>
            </a:r>
            <a:r>
              <a:rPr lang="cs-CZ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  <a:t> počítačové </a:t>
            </a:r>
            <a:r>
              <a:rPr lang="cs-CZ" altLang="cs-CZ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sítě</a:t>
            </a:r>
            <a:br>
              <a:rPr lang="cs-CZ" altLang="cs-CZ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altLang="cs-CZ" dirty="0">
                <a:latin typeface="Arial" panose="020B0604020202020204" pitchFamily="34" charset="0"/>
              </a:rPr>
              <a:t>Daniel </a:t>
            </a:r>
            <a:r>
              <a:rPr lang="en-US" altLang="cs-CZ" dirty="0" err="1">
                <a:latin typeface="Arial" panose="020B0604020202020204" pitchFamily="34" charset="0"/>
              </a:rPr>
              <a:t>Klime</a:t>
            </a:r>
            <a:r>
              <a:rPr lang="cs-CZ" altLang="cs-CZ" dirty="0">
                <a:latin typeface="Arial" panose="020B0604020202020204" pitchFamily="34" charset="0"/>
              </a:rPr>
              <a:t>š, </a:t>
            </a:r>
            <a:r>
              <a:rPr lang="en-US" altLang="cs-CZ" dirty="0" smtClean="0">
                <a:latin typeface="Arial" panose="020B0604020202020204" pitchFamily="34" charset="0"/>
              </a:rPr>
              <a:t>Jan </a:t>
            </a:r>
            <a:r>
              <a:rPr lang="en-US" altLang="cs-CZ" dirty="0" err="1">
                <a:latin typeface="Arial" panose="020B0604020202020204" pitchFamily="34" charset="0"/>
              </a:rPr>
              <a:t>Krej</a:t>
            </a:r>
            <a:r>
              <a:rPr lang="cs-CZ" altLang="cs-CZ" dirty="0">
                <a:latin typeface="Arial" panose="020B0604020202020204" pitchFamily="34" charset="0"/>
              </a:rPr>
              <a:t>čí, </a:t>
            </a:r>
            <a:r>
              <a:rPr lang="cs-CZ" altLang="cs-CZ">
                <a:latin typeface="Arial" panose="020B0604020202020204" pitchFamily="34" charset="0"/>
              </a:rPr>
              <a:t>Roman </a:t>
            </a:r>
            <a:r>
              <a:rPr lang="cs-CZ" altLang="cs-CZ" smtClean="0">
                <a:latin typeface="Arial" panose="020B0604020202020204" pitchFamily="34" charset="0"/>
              </a:rPr>
              <a:t>Šmíd</a:t>
            </a:r>
            <a:endParaRPr lang="cs-CZ" altLang="cs-CZ" dirty="0">
              <a:latin typeface="Arial" panose="020B0604020202020204" pitchFamily="34" charset="0"/>
            </a:endParaRPr>
          </a:p>
          <a:p>
            <a:pPr algn="ctr"/>
            <a:endParaRPr lang="cs-CZ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3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6"/>
    </mc:Choice>
    <mc:Fallback xmlns="">
      <p:transition spd="slow" advTm="3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/>
              <a:t>Digit</a:t>
            </a:r>
            <a:r>
              <a:rPr lang="cs-CZ" altLang="cs-CZ"/>
              <a:t>ální certifikát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08213" y="1484314"/>
            <a:ext cx="7772400" cy="4897437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  <a:defRPr/>
            </a:pPr>
            <a:endParaRPr lang="en-US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/>
              <a:t>Fyzicky = počítačový soubor</a:t>
            </a:r>
            <a:r>
              <a:rPr lang="en-US" sz="2000" dirty="0"/>
              <a:t> </a:t>
            </a:r>
            <a:r>
              <a:rPr lang="en-US" sz="2000" dirty="0" err="1"/>
              <a:t>od</a:t>
            </a:r>
            <a:r>
              <a:rPr lang="en-US" sz="2000" dirty="0"/>
              <a:t> </a:t>
            </a:r>
            <a:r>
              <a:rPr lang="en-US" sz="2000" dirty="0" err="1"/>
              <a:t>certifika</a:t>
            </a:r>
            <a:r>
              <a:rPr lang="cs-CZ" sz="2000" dirty="0"/>
              <a:t>ční autority</a:t>
            </a:r>
          </a:p>
          <a:p>
            <a:pPr marL="753300" lvl="2" indent="-342900">
              <a:lnSpc>
                <a:spcPct val="150000"/>
              </a:lnSpc>
              <a:buFontTx/>
              <a:buChar char="•"/>
              <a:defRPr/>
            </a:pPr>
            <a:r>
              <a:rPr lang="cs-CZ" dirty="0"/>
              <a:t>Vydává certifikační autorita </a:t>
            </a:r>
          </a:p>
          <a:p>
            <a:pPr marL="753300" lvl="2" indent="-342900">
              <a:lnSpc>
                <a:spcPct val="150000"/>
              </a:lnSpc>
              <a:buFontTx/>
              <a:buChar char="•"/>
              <a:defRPr/>
            </a:pPr>
            <a:r>
              <a:rPr lang="cs-CZ" dirty="0"/>
              <a:t>Omezená platnost certifikátu (obvykle 1 rok)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/>
              <a:t>Obsahuje</a:t>
            </a:r>
            <a:endParaRPr lang="cs-CZ" sz="1800" dirty="0"/>
          </a:p>
          <a:p>
            <a:pPr lvl="1" eaLnBrk="1" hangingPunct="1">
              <a:lnSpc>
                <a:spcPct val="150000"/>
              </a:lnSpc>
              <a:defRPr/>
            </a:pPr>
            <a:r>
              <a:rPr lang="cs-CZ" sz="1800" b="1" dirty="0"/>
              <a:t>Údaje o subjektu </a:t>
            </a:r>
            <a:r>
              <a:rPr lang="cs-CZ" sz="1800" dirty="0"/>
              <a:t>(uživatel, server) </a:t>
            </a:r>
          </a:p>
          <a:p>
            <a:pPr lvl="2" eaLnBrk="1" hangingPunct="1">
              <a:lnSpc>
                <a:spcPct val="150000"/>
              </a:lnSpc>
              <a:defRPr/>
            </a:pPr>
            <a:r>
              <a:rPr lang="cs-CZ" sz="1600" dirty="0"/>
              <a:t>Jméno </a:t>
            </a:r>
          </a:p>
          <a:p>
            <a:pPr lvl="2" eaLnBrk="1" hangingPunct="1">
              <a:lnSpc>
                <a:spcPct val="150000"/>
              </a:lnSpc>
              <a:defRPr/>
            </a:pPr>
            <a:r>
              <a:rPr lang="cs-CZ" sz="1600" dirty="0"/>
              <a:t>E-</a:t>
            </a:r>
            <a:r>
              <a:rPr lang="cs-CZ" sz="1600" dirty="0" err="1"/>
              <a:t>mailová</a:t>
            </a:r>
            <a:r>
              <a:rPr lang="cs-CZ" sz="1600" dirty="0"/>
              <a:t> adresa </a:t>
            </a:r>
          </a:p>
          <a:p>
            <a:pPr lvl="2" eaLnBrk="1" hangingPunct="1">
              <a:lnSpc>
                <a:spcPct val="150000"/>
              </a:lnSpc>
              <a:defRPr/>
            </a:pPr>
            <a:r>
              <a:rPr lang="cs-CZ" sz="1600" dirty="0"/>
              <a:t>Další identifikační údaje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cs-CZ" sz="1800" b="1" dirty="0"/>
              <a:t>Veřejný klíč subjektu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cs-CZ" sz="18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b="1" dirty="0"/>
              <a:t>Oddělenou komponentou je příslušný soukromý klíč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cs-CZ" sz="1800" b="1" dirty="0"/>
          </a:p>
          <a:p>
            <a:pPr eaLnBrk="1" hangingPunct="1">
              <a:defRPr/>
            </a:pPr>
            <a:r>
              <a:rPr lang="cs-CZ" sz="2000" dirty="0"/>
              <a:t>Lze odvolat (revokovat) v případě vyzrazení soukromého klíče</a:t>
            </a:r>
          </a:p>
          <a:p>
            <a:pPr eaLnBrk="1" hangingPunct="1">
              <a:defRPr/>
            </a:pPr>
            <a:r>
              <a:rPr lang="cs-CZ" sz="2000" b="1" dirty="0"/>
              <a:t>K</a:t>
            </a:r>
            <a:r>
              <a:rPr lang="en-US" sz="2000" b="1" dirty="0" err="1"/>
              <a:t>valifikovan</a:t>
            </a:r>
            <a:r>
              <a:rPr lang="cs-CZ" sz="2000" b="1" dirty="0"/>
              <a:t>ý </a:t>
            </a:r>
            <a:r>
              <a:rPr lang="cs-CZ" sz="2000" dirty="0"/>
              <a:t>x komerční certifikát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sz="2000" dirty="0"/>
          </a:p>
          <a:p>
            <a:pPr eaLnBrk="1" hangingPunct="1">
              <a:lnSpc>
                <a:spcPct val="80000"/>
              </a:lnSpc>
              <a:defRPr/>
            </a:pPr>
            <a:endParaRPr lang="cs-CZ" sz="2000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56240" y="3068960"/>
            <a:ext cx="1603378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788229"/>
      </p:ext>
    </p:extLst>
  </p:cSld>
  <p:clrMapOvr>
    <a:masterClrMapping/>
  </p:clrMapOvr>
  <p:transition spd="slow" advTm="545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</a:t>
            </a:r>
            <a:r>
              <a:rPr lang="en-US" dirty="0" err="1"/>
              <a:t>valifikovan</a:t>
            </a:r>
            <a:r>
              <a:rPr lang="cs-CZ" dirty="0"/>
              <a:t>ý x komerční certifikát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b="1" dirty="0"/>
              <a:t>Zákon č. 297/2016 Sb. Zákon o službách vytvářejících důvěru pro elektronické transakce</a:t>
            </a:r>
            <a:endParaRPr lang="cs-CZ" sz="1800" dirty="0"/>
          </a:p>
          <a:p>
            <a:r>
              <a:rPr lang="cs-CZ" sz="2400" dirty="0"/>
              <a:t>Kvalifikovaný certifikát</a:t>
            </a:r>
          </a:p>
          <a:p>
            <a:pPr lvl="1"/>
            <a:r>
              <a:rPr lang="cs-CZ" sz="1800" b="1" dirty="0"/>
              <a:t>Vydává kvalifikovaný poskytovatel </a:t>
            </a:r>
            <a:r>
              <a:rPr lang="cs-CZ" sz="1800" dirty="0"/>
              <a:t>služeb vytvářejících důvěru </a:t>
            </a:r>
            <a:endParaRPr lang="cs-CZ" sz="1800" b="1" dirty="0"/>
          </a:p>
          <a:p>
            <a:pPr lvl="1"/>
            <a:r>
              <a:rPr lang="cs-CZ" sz="1800" dirty="0"/>
              <a:t>https://www.mvcr.cz/clanek/seznam-kvalifikovanych-poskytovatelu-sluzeb-vytvarejicich-duveru-a-poskytovanych-kvalifikovanych-sluzeb-vytvarejicich-duveru.aspx</a:t>
            </a:r>
          </a:p>
          <a:p>
            <a:pPr marL="537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ea typeface="+mn-ea"/>
                <a:cs typeface="+mn-cs"/>
              </a:rPr>
              <a:t>Česká pošta (</a:t>
            </a:r>
            <a:r>
              <a:rPr lang="cs-CZ" dirty="0" err="1">
                <a:ea typeface="+mn-ea"/>
                <a:cs typeface="+mn-cs"/>
              </a:rPr>
              <a:t>PostSignum</a:t>
            </a:r>
            <a:r>
              <a:rPr lang="cs-CZ" dirty="0">
                <a:ea typeface="+mn-ea"/>
                <a:cs typeface="+mn-cs"/>
              </a:rPr>
              <a:t>)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cs-CZ" sz="2000" dirty="0"/>
              <a:t>První certifikační autorita, a. s.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eIdentity</a:t>
            </a:r>
            <a:r>
              <a:rPr lang="cs-CZ" sz="2000" dirty="0"/>
              <a:t> a. s</a:t>
            </a:r>
            <a:r>
              <a:rPr lang="cs-CZ" sz="2000" dirty="0" smtClean="0"/>
              <a:t>.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cs-CZ" sz="2000" dirty="0"/>
              <a:t>Software602 a. s</a:t>
            </a:r>
            <a:r>
              <a:rPr lang="cs-CZ" sz="2000" dirty="0" smtClean="0"/>
              <a:t>.,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cs-CZ" sz="2000" dirty="0"/>
              <a:t>SEFIRA spol. s r.o.,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6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70"/>
    </mc:Choice>
    <mc:Fallback xmlns="">
      <p:transition spd="slow" advTm="20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Digitální certifikát – jak získat prakticky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1412876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Vydávají </a:t>
            </a:r>
            <a:r>
              <a:rPr lang="cs-CZ" altLang="cs-CZ" sz="2000" dirty="0" smtClean="0"/>
              <a:t>akreditované společnosti</a:t>
            </a:r>
            <a:r>
              <a:rPr lang="en-US" altLang="cs-CZ" sz="2000" dirty="0" smtClean="0"/>
              <a:t>(nap</a:t>
            </a:r>
            <a:r>
              <a:rPr lang="cs-CZ" altLang="cs-CZ" sz="2000" dirty="0"/>
              <a:t>ř. Česká pošta</a:t>
            </a:r>
            <a:r>
              <a:rPr lang="en-US" altLang="cs-CZ" sz="2000" dirty="0"/>
              <a:t>)</a:t>
            </a:r>
            <a:endParaRPr lang="cs-CZ" altLang="cs-CZ" sz="2000" dirty="0"/>
          </a:p>
          <a:p>
            <a:pPr eaLnBrk="1" hangingPunct="1">
              <a:lnSpc>
                <a:spcPct val="90000"/>
              </a:lnSpc>
            </a:pPr>
            <a:endParaRPr lang="cs-CZ" altLang="cs-CZ" sz="2000" dirty="0"/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cs-CZ" altLang="cs-CZ" sz="1800" dirty="0"/>
              <a:t>Přihlášení do webové</a:t>
            </a:r>
            <a:r>
              <a:rPr lang="en-US" altLang="cs-CZ" sz="1800" dirty="0"/>
              <a:t> (</a:t>
            </a:r>
            <a:r>
              <a:rPr lang="cs-CZ" altLang="cs-CZ" sz="1800" dirty="0"/>
              <a:t>případně stažení off-line</a:t>
            </a:r>
            <a:r>
              <a:rPr lang="en-US" altLang="cs-CZ" sz="1800" dirty="0"/>
              <a:t>)</a:t>
            </a:r>
            <a:r>
              <a:rPr lang="cs-CZ" altLang="cs-CZ" sz="1800" dirty="0"/>
              <a:t> aplikace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cs-CZ" altLang="cs-CZ" sz="1800" dirty="0"/>
              <a:t>Vlastnoruční vygenerování a uložení páru klíčů s heslem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cs-CZ" altLang="cs-CZ" sz="1800" dirty="0"/>
              <a:t>Vyplnění žádosti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cs-CZ" altLang="cs-CZ" sz="1800" dirty="0"/>
              <a:t>Návštěva pobočky s žádostí, ověření údajů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cs-CZ" altLang="cs-CZ" sz="1800" dirty="0"/>
              <a:t>Zařazení veřejné části klíče certifikační autoritou do seznamu ověřených klíčů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cs-CZ" altLang="cs-CZ" sz="1800" dirty="0"/>
              <a:t>Obdržení podepsaného certifikátu s veřejným klíčem a identifikací</a:t>
            </a:r>
          </a:p>
          <a:p>
            <a:pPr lvl="1" eaLnBrk="1" hangingPunct="1">
              <a:lnSpc>
                <a:spcPct val="90000"/>
              </a:lnSpc>
            </a:pPr>
            <a:endParaRPr lang="cs-CZ" altLang="cs-CZ" sz="1800" dirty="0"/>
          </a:p>
          <a:p>
            <a:pPr marL="457200" lvl="1" indent="0">
              <a:lnSpc>
                <a:spcPct val="90000"/>
              </a:lnSpc>
              <a:buNone/>
            </a:pPr>
            <a:endParaRPr lang="cs-CZ" altLang="cs-CZ" sz="1800" dirty="0"/>
          </a:p>
          <a:p>
            <a:pPr marL="457200" lvl="1" indent="0">
              <a:lnSpc>
                <a:spcPct val="90000"/>
              </a:lnSpc>
              <a:buNone/>
            </a:pPr>
            <a:endParaRPr lang="cs-CZ" altLang="cs-CZ" sz="1800" dirty="0"/>
          </a:p>
          <a:p>
            <a:pPr marL="72000" indent="0" eaLnBrk="1" hangingPunct="1">
              <a:lnSpc>
                <a:spcPct val="90000"/>
              </a:lnSpc>
              <a:buNone/>
            </a:pPr>
            <a:endParaRPr lang="en-US" altLang="cs-CZ" sz="2000" dirty="0"/>
          </a:p>
          <a:p>
            <a:pPr eaLnBrk="1" hangingPunct="1"/>
            <a:r>
              <a:rPr lang="en-US" altLang="cs-CZ" sz="2000" dirty="0"/>
              <a:t>Na MU </a:t>
            </a:r>
            <a:r>
              <a:rPr lang="en-US" altLang="cs-CZ" sz="2000" dirty="0" err="1"/>
              <a:t>lze</a:t>
            </a:r>
            <a:r>
              <a:rPr lang="en-US" altLang="cs-CZ" sz="2000" dirty="0"/>
              <a:t> z</a:t>
            </a:r>
            <a:r>
              <a:rPr lang="cs-CZ" altLang="cs-CZ" sz="2000" dirty="0" err="1"/>
              <a:t>ískat</a:t>
            </a:r>
            <a:r>
              <a:rPr lang="cs-CZ" altLang="cs-CZ" sz="2000" dirty="0"/>
              <a:t> osobní digitální certifikát pro uživatele zdarma na adrese </a:t>
            </a:r>
            <a:r>
              <a:rPr lang="cs-CZ" altLang="cs-CZ" sz="2000" dirty="0">
                <a:hlinkClick r:id="rId4"/>
              </a:rPr>
              <a:t>http://</a:t>
            </a:r>
            <a:r>
              <a:rPr lang="cs-CZ" altLang="cs-CZ" sz="2000" dirty="0" smtClean="0">
                <a:hlinkClick r:id="rId4"/>
              </a:rPr>
              <a:t>pki.cesnet.cz/cs/tcs-personal.html</a:t>
            </a:r>
            <a:endParaRPr lang="cs-CZ" altLang="cs-CZ" sz="2000" dirty="0" smtClean="0"/>
          </a:p>
          <a:p>
            <a:pPr lvl="1">
              <a:lnSpc>
                <a:spcPct val="150000"/>
              </a:lnSpc>
            </a:pPr>
            <a:r>
              <a:rPr lang="cs-CZ" dirty="0"/>
              <a:t>osobní certifikáty použitelné k zabezpečení elektronické pošty.</a:t>
            </a:r>
            <a:endParaRPr lang="cs-CZ" altLang="cs-CZ" sz="12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3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65"/>
    </mc:Choice>
    <mc:Fallback xmlns="">
      <p:transition spd="slow" advTm="31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Elektronick</a:t>
            </a:r>
            <a:r>
              <a:rPr lang="cs-CZ" dirty="0"/>
              <a:t>ý</a:t>
            </a:r>
            <a:r>
              <a:rPr lang="en-US" dirty="0"/>
              <a:t> </a:t>
            </a:r>
            <a:r>
              <a:rPr lang="cs-CZ" dirty="0"/>
              <a:t>p</a:t>
            </a:r>
            <a:r>
              <a:rPr lang="en-US" dirty="0" err="1"/>
              <a:t>odpis</a:t>
            </a:r>
            <a:r>
              <a:rPr lang="en-US" dirty="0"/>
              <a:t> a </a:t>
            </a:r>
            <a:r>
              <a:rPr lang="cs-CZ" dirty="0"/>
              <a:t>e</a:t>
            </a:r>
            <a:r>
              <a:rPr lang="en-US" dirty="0"/>
              <a:t>IDAS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4525963"/>
          </a:xfrm>
        </p:spPr>
        <p:txBody>
          <a:bodyPr/>
          <a:lstStyle/>
          <a:p>
            <a:r>
              <a:rPr lang="cs-CZ" sz="2000" dirty="0"/>
              <a:t>elektronický podpis (FO</a:t>
            </a:r>
            <a:r>
              <a:rPr lang="cs-CZ" sz="2000" dirty="0" smtClean="0"/>
              <a:t>)</a:t>
            </a:r>
            <a:endParaRPr lang="cs-CZ" sz="2000" dirty="0"/>
          </a:p>
          <a:p>
            <a:r>
              <a:rPr lang="cs-CZ" sz="2000" dirty="0" smtClean="0"/>
              <a:t>elektronická</a:t>
            </a:r>
            <a:r>
              <a:rPr lang="cs-CZ" sz="2000" dirty="0"/>
              <a:t> pečeť (PO)</a:t>
            </a:r>
          </a:p>
          <a:p>
            <a:pPr>
              <a:buFont typeface="+mj-lt"/>
              <a:buAutoNum type="alphaLcPeriod"/>
            </a:pPr>
            <a:r>
              <a:rPr lang="cs-CZ" sz="1600" b="1" dirty="0"/>
              <a:t>kvalifikovaný elektronický podpis</a:t>
            </a:r>
            <a:r>
              <a:rPr lang="cs-CZ" sz="1600" dirty="0"/>
              <a:t> (QES, </a:t>
            </a:r>
            <a:r>
              <a:rPr lang="cs-CZ" sz="1600" dirty="0" err="1"/>
              <a:t>Qualified</a:t>
            </a:r>
            <a:r>
              <a:rPr lang="cs-CZ" sz="1600" dirty="0"/>
              <a:t> </a:t>
            </a:r>
            <a:r>
              <a:rPr lang="cs-CZ" sz="1600" dirty="0" err="1"/>
              <a:t>Electronic</a:t>
            </a:r>
            <a:r>
              <a:rPr lang="cs-CZ" sz="1600" dirty="0"/>
              <a:t> </a:t>
            </a:r>
            <a:r>
              <a:rPr lang="cs-CZ" sz="1600" dirty="0" err="1"/>
              <a:t>Signature</a:t>
            </a:r>
            <a:r>
              <a:rPr lang="cs-CZ" sz="1600" dirty="0"/>
              <a:t>): </a:t>
            </a:r>
          </a:p>
          <a:p>
            <a:pPr lvl="1"/>
            <a:r>
              <a:rPr lang="cs-CZ" sz="1600" dirty="0"/>
              <a:t>Musí být založen na kvalifikovaném certifikátu pro elektronický podpis </a:t>
            </a:r>
          </a:p>
          <a:p>
            <a:pPr lvl="1"/>
            <a:r>
              <a:rPr lang="cs-CZ" sz="1600" dirty="0"/>
              <a:t>Musí být vytvořen pomocí kvalifikovaného (bezpečného) prostředku pro vytváření elektronických podpisů (čipová karta a USB token</a:t>
            </a:r>
            <a:r>
              <a:rPr lang="en-US" sz="1600" dirty="0"/>
              <a:t> = </a:t>
            </a:r>
            <a:r>
              <a:rPr lang="cs-CZ" sz="1600" b="1" dirty="0"/>
              <a:t>QSCD</a:t>
            </a:r>
            <a:r>
              <a:rPr lang="cs-CZ" sz="1600" dirty="0"/>
              <a:t> (od: </a:t>
            </a:r>
            <a:r>
              <a:rPr lang="cs-CZ" sz="1600" dirty="0" err="1"/>
              <a:t>Qualified</a:t>
            </a:r>
            <a:r>
              <a:rPr lang="cs-CZ" sz="1600" dirty="0"/>
              <a:t> </a:t>
            </a:r>
            <a:r>
              <a:rPr lang="cs-CZ" sz="1600" dirty="0" err="1"/>
              <a:t>Signature</a:t>
            </a:r>
            <a:r>
              <a:rPr lang="cs-CZ" sz="1600" dirty="0"/>
              <a:t> </a:t>
            </a:r>
            <a:r>
              <a:rPr lang="cs-CZ" sz="1600" dirty="0" err="1"/>
              <a:t>Creation</a:t>
            </a:r>
            <a:r>
              <a:rPr lang="cs-CZ" sz="1600" dirty="0"/>
              <a:t> </a:t>
            </a:r>
            <a:r>
              <a:rPr lang="cs-CZ" sz="1600" dirty="0" err="1"/>
              <a:t>Device</a:t>
            </a:r>
            <a:r>
              <a:rPr lang="cs-CZ" sz="1600" dirty="0"/>
              <a:t>).</a:t>
            </a:r>
          </a:p>
          <a:p>
            <a:pPr>
              <a:buFont typeface="+mj-lt"/>
              <a:buAutoNum type="alphaLcPeriod"/>
            </a:pPr>
            <a:r>
              <a:rPr lang="cs-CZ" sz="1600" b="1" dirty="0"/>
              <a:t>zaručený elektronický podpis, založený na kvalifikovaném certifikátu</a:t>
            </a:r>
            <a:endParaRPr lang="cs-CZ" sz="1600" dirty="0"/>
          </a:p>
          <a:p>
            <a:pPr lvl="1"/>
            <a:r>
              <a:rPr lang="cs-CZ" sz="1600" dirty="0"/>
              <a:t>Musí být založený na kvalifikovaném certifikátu</a:t>
            </a:r>
          </a:p>
          <a:p>
            <a:pPr lvl="1"/>
            <a:r>
              <a:rPr lang="cs-CZ" sz="1600" dirty="0"/>
              <a:t>Není nutný kvalifikovaný prostředek (certifikovaná čipová karta/token).</a:t>
            </a:r>
          </a:p>
          <a:p>
            <a:pPr>
              <a:buFont typeface="+mj-lt"/>
              <a:buAutoNum type="alphaLcPeriod"/>
            </a:pPr>
            <a:r>
              <a:rPr lang="cs-CZ" sz="1600" b="1" dirty="0"/>
              <a:t>zaručený elektronický podpis</a:t>
            </a:r>
            <a:r>
              <a:rPr lang="cs-CZ" sz="1600" dirty="0"/>
              <a:t> (</a:t>
            </a:r>
            <a:r>
              <a:rPr lang="cs-CZ" sz="1600" dirty="0" err="1"/>
              <a:t>AdES</a:t>
            </a:r>
            <a:r>
              <a:rPr lang="cs-CZ" sz="1600" dirty="0"/>
              <a:t>, </a:t>
            </a:r>
            <a:r>
              <a:rPr lang="cs-CZ" sz="1600" dirty="0" err="1"/>
              <a:t>Advanced</a:t>
            </a:r>
            <a:r>
              <a:rPr lang="cs-CZ" sz="1600" dirty="0"/>
              <a:t> </a:t>
            </a:r>
            <a:r>
              <a:rPr lang="cs-CZ" sz="1600" dirty="0" err="1"/>
              <a:t>Electronic</a:t>
            </a:r>
            <a:r>
              <a:rPr lang="cs-CZ" sz="1600" dirty="0"/>
              <a:t> </a:t>
            </a:r>
            <a:r>
              <a:rPr lang="cs-CZ" sz="1600" dirty="0" err="1"/>
              <a:t>Signature</a:t>
            </a:r>
            <a:r>
              <a:rPr lang="cs-CZ" sz="1600" dirty="0"/>
              <a:t>) </a:t>
            </a:r>
          </a:p>
          <a:p>
            <a:pPr lvl="1"/>
            <a:r>
              <a:rPr lang="cs-CZ" sz="1600" dirty="0"/>
              <a:t>Bez specifických požadavků na certifikát</a:t>
            </a:r>
            <a:endParaRPr lang="cs-CZ" sz="2800" dirty="0"/>
          </a:p>
          <a:p>
            <a:pPr marL="72000" indent="0">
              <a:buNone/>
            </a:pPr>
            <a:endParaRPr lang="cs-CZ" sz="1600" b="1" dirty="0"/>
          </a:p>
          <a:p>
            <a:pPr marL="72000" indent="0">
              <a:buNone/>
            </a:pPr>
            <a:r>
              <a:rPr lang="cs-CZ" sz="1600" b="1" dirty="0"/>
              <a:t>Uznávaný elektronický podpis </a:t>
            </a:r>
            <a:r>
              <a:rPr lang="cs-CZ" sz="1600" dirty="0"/>
              <a:t>= společné označení pro a. i b.</a:t>
            </a:r>
          </a:p>
          <a:p>
            <a:pPr marL="72000" indent="0">
              <a:buNone/>
            </a:pPr>
            <a:endParaRPr lang="cs-CZ" sz="2000" dirty="0"/>
          </a:p>
          <a:p>
            <a:endParaRPr lang="cs-CZ" sz="2000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1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18"/>
    </mc:Choice>
    <mc:Fallback xmlns="">
      <p:transition spd="slow" advTm="99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Elektronické časové razítko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Doložení, že dokument v daném okamžiku existoval v příslušné podobě.</a:t>
            </a:r>
          </a:p>
          <a:p>
            <a:r>
              <a:rPr lang="cs-CZ" sz="2400" dirty="0"/>
              <a:t>Kombinuje se s elektronickým podpisem</a:t>
            </a:r>
          </a:p>
          <a:p>
            <a:pPr lvl="1"/>
            <a:r>
              <a:rPr lang="cs-CZ" sz="1800" dirty="0"/>
              <a:t>„Prodlužují“ platnost el. podpisu</a:t>
            </a:r>
          </a:p>
          <a:p>
            <a:r>
              <a:rPr lang="cs-CZ" sz="2400" dirty="0"/>
              <a:t>Omezená platnost, ale delší než el. podpis</a:t>
            </a:r>
          </a:p>
          <a:p>
            <a:r>
              <a:rPr lang="cs-CZ" sz="2400" dirty="0"/>
              <a:t>Prosté a kvalifikované razítko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918" y="4408387"/>
            <a:ext cx="4798137" cy="1603491"/>
          </a:xfrm>
          <a:prstGeom prst="rect">
            <a:avLst/>
          </a:prstGeom>
        </p:spPr>
      </p:pic>
      <p:pic>
        <p:nvPicPr>
          <p:cNvPr id="9" name="Zvuk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7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91"/>
    </mc:Choice>
    <mc:Fallback xmlns="">
      <p:transition spd="slow" advTm="67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5805489"/>
            <a:ext cx="5534025" cy="847725"/>
          </a:xfrm>
        </p:spPr>
      </p:pic>
      <p:pic>
        <p:nvPicPr>
          <p:cNvPr id="9113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1" y="746126"/>
            <a:ext cx="501967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TextovéPole 5"/>
          <p:cNvSpPr txBox="1">
            <a:spLocks noChangeArrowheads="1"/>
          </p:cNvSpPr>
          <p:nvPr/>
        </p:nvSpPr>
        <p:spPr bwMode="auto">
          <a:xfrm>
            <a:off x="7032625" y="1557338"/>
            <a:ext cx="3390900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/>
              <a:t> Bob </a:t>
            </a:r>
            <a:r>
              <a:rPr lang="cs-CZ" altLang="cs-CZ" sz="1800" b="1"/>
              <a:t>podepíše</a:t>
            </a:r>
            <a:r>
              <a:rPr lang="cs-CZ" altLang="cs-CZ" sz="1800"/>
              <a:t> zprávu Alici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 svým </a:t>
            </a:r>
            <a:r>
              <a:rPr lang="cs-CZ" altLang="cs-CZ" sz="1800">
                <a:solidFill>
                  <a:srgbClr val="FF0000"/>
                </a:solidFill>
              </a:rPr>
              <a:t>soukromým klíčem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 E-mail </a:t>
            </a:r>
            <a:r>
              <a:rPr lang="cs-CZ" altLang="cs-CZ" sz="1800" b="1"/>
              <a:t>zašifruje</a:t>
            </a:r>
            <a:r>
              <a:rPr lang="cs-CZ" altLang="cs-CZ" sz="1800"/>
              <a:t> </a:t>
            </a:r>
            <a:br>
              <a:rPr lang="cs-CZ" altLang="cs-CZ" sz="1800"/>
            </a:br>
            <a:r>
              <a:rPr lang="cs-CZ" altLang="cs-CZ" sz="1800"/>
              <a:t>  </a:t>
            </a:r>
            <a:r>
              <a:rPr lang="cs-CZ" altLang="cs-CZ" sz="1800">
                <a:solidFill>
                  <a:srgbClr val="00B050"/>
                </a:solidFill>
              </a:rPr>
              <a:t>veřejným</a:t>
            </a:r>
            <a:r>
              <a:rPr lang="cs-CZ" altLang="cs-CZ" sz="1800"/>
              <a:t> klíčem Alice</a:t>
            </a:r>
          </a:p>
          <a:p>
            <a:pPr eaLnBrk="1" hangingPunct="1">
              <a:spcBef>
                <a:spcPct val="0"/>
              </a:spcBef>
            </a:pPr>
            <a:endParaRPr lang="cs-CZ" altLang="cs-CZ" sz="1800"/>
          </a:p>
          <a:p>
            <a:pPr eaLnBrk="1" hangingPunct="1">
              <a:spcBef>
                <a:spcPct val="0"/>
              </a:spcBef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 Alice </a:t>
            </a:r>
            <a:r>
              <a:rPr lang="cs-CZ" altLang="cs-CZ" sz="1800" b="1"/>
              <a:t>dešifruje</a:t>
            </a:r>
            <a:r>
              <a:rPr lang="cs-CZ" altLang="cs-CZ" sz="1800"/>
              <a:t> zprávu svým </a:t>
            </a:r>
            <a:br>
              <a:rPr lang="cs-CZ" altLang="cs-CZ" sz="1800"/>
            </a:br>
            <a:r>
              <a:rPr lang="cs-CZ" altLang="cs-CZ" sz="1800"/>
              <a:t>  </a:t>
            </a:r>
            <a:r>
              <a:rPr lang="cs-CZ" altLang="cs-CZ" sz="1800">
                <a:solidFill>
                  <a:srgbClr val="FF0000"/>
                </a:solidFill>
              </a:rPr>
              <a:t>privátním</a:t>
            </a:r>
            <a:r>
              <a:rPr lang="cs-CZ" altLang="cs-CZ" sz="1800"/>
              <a:t> klíčem</a:t>
            </a:r>
          </a:p>
          <a:p>
            <a:pPr eaLnBrk="1" hangingPunct="1">
              <a:spcBef>
                <a:spcPct val="0"/>
              </a:spcBef>
            </a:pPr>
            <a:endParaRPr lang="cs-CZ" altLang="cs-CZ" sz="1800" b="1"/>
          </a:p>
          <a:p>
            <a:pPr eaLnBrk="1" hangingPunct="1">
              <a:spcBef>
                <a:spcPct val="0"/>
              </a:spcBef>
            </a:pPr>
            <a:r>
              <a:rPr lang="cs-CZ" altLang="cs-CZ" sz="1800" b="1"/>
              <a:t> Ověří</a:t>
            </a:r>
            <a:r>
              <a:rPr lang="cs-CZ" altLang="cs-CZ" sz="1800"/>
              <a:t> Bobův podpis pomocí </a:t>
            </a:r>
            <a:br>
              <a:rPr lang="cs-CZ" altLang="cs-CZ" sz="1800"/>
            </a:br>
            <a:r>
              <a:rPr lang="cs-CZ" altLang="cs-CZ" sz="1800"/>
              <a:t>  jeho </a:t>
            </a:r>
            <a:r>
              <a:rPr lang="cs-CZ" altLang="cs-CZ" sz="1800">
                <a:solidFill>
                  <a:srgbClr val="00B050"/>
                </a:solidFill>
              </a:rPr>
              <a:t>veřejného</a:t>
            </a:r>
            <a:r>
              <a:rPr lang="cs-CZ" altLang="cs-CZ" sz="1800"/>
              <a:t> klíče</a:t>
            </a:r>
          </a:p>
        </p:txBody>
      </p:sp>
      <p:sp>
        <p:nvSpPr>
          <p:cNvPr id="91141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131763"/>
            <a:ext cx="8229600" cy="633412"/>
          </a:xfrm>
        </p:spPr>
        <p:txBody>
          <a:bodyPr/>
          <a:lstStyle/>
          <a:p>
            <a:pPr eaLnBrk="1" hangingPunct="1"/>
            <a:r>
              <a:rPr lang="cs-CZ" altLang="cs-CZ" sz="2000"/>
              <a:t>Šifrovaný email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4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07"/>
    </mc:Choice>
    <mc:Fallback xmlns="">
      <p:transition spd="slow" advTm="47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Další odkazy</a:t>
            </a:r>
            <a:endParaRPr lang="cs-CZ" altLang="cs-CZ"/>
          </a:p>
        </p:txBody>
      </p:sp>
      <p:sp>
        <p:nvSpPr>
          <p:cNvPr id="9216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Kniha Báječný svět elektronického podpisu (zdarma)</a:t>
            </a:r>
            <a:br>
              <a:rPr lang="cs-CZ" altLang="cs-CZ" smtClean="0"/>
            </a:br>
            <a:r>
              <a:rPr lang="cs-CZ" altLang="cs-CZ" smtClean="0">
                <a:hlinkClick r:id="rId2"/>
              </a:rPr>
              <a:t>http://knihy.nic.cz/</a:t>
            </a:r>
            <a:r>
              <a:rPr lang="cs-CZ" altLang="cs-CZ" smtClean="0"/>
              <a:t> (pdf)</a:t>
            </a:r>
          </a:p>
          <a:p>
            <a:r>
              <a:rPr lang="cs-CZ" altLang="cs-CZ" smtClean="0"/>
              <a:t>https://www.lupa.cz/n/elektronicky-podpis/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27881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>
              <a:defRPr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Elektronická identita a vzdálené ověřování 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4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9"/>
    </mc:Choice>
    <mc:Fallback xmlns="">
      <p:transition spd="slow" advTm="8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265" y="1693467"/>
            <a:ext cx="1694248" cy="1001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102" y="1632851"/>
            <a:ext cx="1386162" cy="1036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ovéPole 8"/>
          <p:cNvSpPr txBox="1"/>
          <p:nvPr/>
        </p:nvSpPr>
        <p:spPr>
          <a:xfrm>
            <a:off x="1074690" y="3262117"/>
            <a:ext cx="6428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>
                <a:solidFill>
                  <a:srgbClr val="C00000"/>
                </a:solidFill>
              </a:rPr>
              <a:t>1) Něco jedinečného vím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354540" y="478046"/>
            <a:ext cx="11296990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Vzdálené ověřování osoby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074690" y="3991699"/>
            <a:ext cx="6617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>
                <a:solidFill>
                  <a:srgbClr val="C00000"/>
                </a:solidFill>
              </a:rPr>
              <a:t>2) Něco jedinečného mám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272" y="4904227"/>
            <a:ext cx="2331334" cy="783998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5564136" y="4150983"/>
            <a:ext cx="60873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0000FF"/>
                </a:solidFill>
              </a:rPr>
              <a:t>Úroveň důvěryhodnosti (</a:t>
            </a:r>
            <a:r>
              <a:rPr lang="en-US" sz="2000" b="1" dirty="0">
                <a:solidFill>
                  <a:srgbClr val="0000FF"/>
                </a:solidFill>
              </a:rPr>
              <a:t>Level of assurance</a:t>
            </a:r>
            <a:r>
              <a:rPr lang="cs-CZ" sz="2000" b="1" dirty="0">
                <a:solidFill>
                  <a:srgbClr val="0000FF"/>
                </a:solidFill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00FF"/>
                </a:solidFill>
              </a:rPr>
              <a:t>Nízká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00FF"/>
                </a:solidFill>
              </a:rPr>
              <a:t>Značná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00FF"/>
                </a:solidFill>
              </a:rPr>
              <a:t>Vysoká</a:t>
            </a:r>
            <a:endParaRPr lang="cs-CZ" sz="2000" dirty="0">
              <a:solidFill>
                <a:srgbClr val="0000FF"/>
              </a:solidFill>
            </a:endParaRPr>
          </a:p>
        </p:txBody>
      </p:sp>
      <p:cxnSp>
        <p:nvCxnSpPr>
          <p:cNvPr id="14" name="Přímá spojnice se šipkou 13"/>
          <p:cNvCxnSpPr/>
          <p:nvPr/>
        </p:nvCxnSpPr>
        <p:spPr bwMode="auto">
          <a:xfrm>
            <a:off x="4110087" y="3817271"/>
            <a:ext cx="1140643" cy="942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5" name="Obousměrná vodorovná šipka 14"/>
          <p:cNvSpPr/>
          <p:nvPr/>
        </p:nvSpPr>
        <p:spPr bwMode="auto">
          <a:xfrm>
            <a:off x="3012900" y="2190211"/>
            <a:ext cx="4320480" cy="149488"/>
          </a:xfrm>
          <a:prstGeom prst="leftRigh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2576188" y="1527107"/>
            <a:ext cx="5040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/>
              <a:t>… aneb jak se vzdáleně prokázat, že jsem to já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5564136" y="3591589"/>
            <a:ext cx="43942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00"/>
              </a:buClr>
            </a:pPr>
            <a:r>
              <a:rPr kumimoji="0" lang="cs-CZ" altLang="cs-CZ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Prostředky prokazování identity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3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79"/>
    </mc:Choice>
    <mc:Fallback xmlns="">
      <p:transition spd="slow" advTm="37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Bezpečnostní úroveň prokázání elektronické identity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Prostředky dle úrovně důvěryhodnosti: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N</a:t>
            </a:r>
            <a:r>
              <a:rPr lang="cs-CZ" dirty="0" err="1" smtClean="0"/>
              <a:t>ízká</a:t>
            </a:r>
            <a:r>
              <a:rPr lang="cs-CZ" dirty="0" smtClean="0"/>
              <a:t> (</a:t>
            </a:r>
            <a:r>
              <a:rPr lang="cs-CZ" dirty="0" err="1" smtClean="0"/>
              <a:t>Low</a:t>
            </a:r>
            <a:r>
              <a:rPr lang="cs-CZ" dirty="0" smtClean="0"/>
              <a:t>) </a:t>
            </a:r>
            <a:r>
              <a:rPr lang="cs-CZ" dirty="0"/>
              <a:t>- např.: </a:t>
            </a:r>
            <a:r>
              <a:rPr lang="cs-CZ" dirty="0" err="1"/>
              <a:t>login</a:t>
            </a:r>
            <a:r>
              <a:rPr lang="cs-CZ" dirty="0"/>
              <a:t> + heslo</a:t>
            </a:r>
          </a:p>
          <a:p>
            <a:pPr lvl="1">
              <a:lnSpc>
                <a:spcPct val="150000"/>
              </a:lnSpc>
            </a:pPr>
            <a:r>
              <a:rPr lang="cs-CZ" dirty="0" smtClean="0"/>
              <a:t>Značná (</a:t>
            </a:r>
            <a:r>
              <a:rPr lang="en-US" dirty="0" smtClean="0"/>
              <a:t>S</a:t>
            </a:r>
            <a:r>
              <a:rPr lang="cs-CZ" dirty="0" err="1" smtClean="0"/>
              <a:t>ubstantional</a:t>
            </a:r>
            <a:r>
              <a:rPr lang="cs-CZ" dirty="0" smtClean="0"/>
              <a:t>) </a:t>
            </a:r>
          </a:p>
          <a:p>
            <a:pPr lvl="2">
              <a:lnSpc>
                <a:spcPct val="150000"/>
              </a:lnSpc>
            </a:pPr>
            <a:r>
              <a:rPr lang="cs-CZ" dirty="0" smtClean="0"/>
              <a:t>-  </a:t>
            </a:r>
            <a:r>
              <a:rPr lang="cs-CZ" dirty="0" err="1"/>
              <a:t>dvoufaktorová</a:t>
            </a:r>
            <a:r>
              <a:rPr lang="cs-CZ" dirty="0"/>
              <a:t> autentizace = potvrzovací SMS, OTP =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 </a:t>
            </a:r>
            <a:r>
              <a:rPr lang="cs-CZ" dirty="0" err="1"/>
              <a:t>Password</a:t>
            </a:r>
            <a:endParaRPr lang="cs-CZ" dirty="0"/>
          </a:p>
          <a:p>
            <a:pPr lvl="1">
              <a:lnSpc>
                <a:spcPct val="150000"/>
              </a:lnSpc>
            </a:pPr>
            <a:r>
              <a:rPr lang="cs-CZ" dirty="0" smtClean="0"/>
              <a:t>Vysoká (</a:t>
            </a:r>
            <a:r>
              <a:rPr lang="cs-CZ" dirty="0" err="1" smtClean="0"/>
              <a:t>High</a:t>
            </a:r>
            <a:r>
              <a:rPr lang="cs-CZ" dirty="0" smtClean="0"/>
              <a:t>) </a:t>
            </a:r>
            <a:r>
              <a:rPr lang="cs-CZ" dirty="0"/>
              <a:t>(čipová karta, elektronický občanský průkaz)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14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121"/>
    </mc:Choice>
    <mc:Fallback>
      <p:transition spd="slow" advTm="55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Osnova</a:t>
            </a:r>
          </a:p>
        </p:txBody>
      </p:sp>
      <p:sp>
        <p:nvSpPr>
          <p:cNvPr id="512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981200" y="1163638"/>
            <a:ext cx="8229600" cy="485775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  <a:defRPr/>
            </a:pP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Pojmy, termíny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altLang="cs-CZ" sz="1400" dirty="0"/>
              <a:t>P</a:t>
            </a:r>
            <a:r>
              <a:rPr lang="cs-CZ" altLang="cs-CZ" sz="1400" dirty="0" err="1"/>
              <a:t>řipojení</a:t>
            </a:r>
            <a:r>
              <a:rPr lang="cs-CZ" altLang="cs-CZ" sz="1400" dirty="0"/>
              <a:t> k </a:t>
            </a:r>
            <a:r>
              <a:rPr lang="cs-CZ" altLang="cs-CZ" sz="1400" dirty="0" smtClean="0"/>
              <a:t>počítačové síti</a:t>
            </a:r>
            <a:endParaRPr lang="cs-CZ" altLang="cs-CZ" sz="1400" dirty="0"/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 smtClean="0"/>
              <a:t>  Možnosti </a:t>
            </a:r>
            <a:r>
              <a:rPr lang="cs-CZ" altLang="cs-CZ" sz="1200" dirty="0"/>
              <a:t>připojení, co je zapotřebí, srovnání</a:t>
            </a: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Síťové </a:t>
            </a:r>
            <a:r>
              <a:rPr lang="cs-CZ" altLang="cs-CZ" sz="1400" dirty="0" smtClean="0"/>
              <a:t>služby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 smtClean="0"/>
              <a:t>DHCP, DNS, HTTP</a:t>
            </a:r>
            <a:r>
              <a:rPr lang="cs-CZ" altLang="cs-CZ" sz="1200" dirty="0"/>
              <a:t>, </a:t>
            </a:r>
            <a:r>
              <a:rPr lang="cs-CZ" altLang="cs-CZ" sz="1200" dirty="0" smtClean="0"/>
              <a:t> </a:t>
            </a:r>
            <a:r>
              <a:rPr lang="cs-CZ" altLang="cs-CZ" sz="1200" dirty="0"/>
              <a:t>Email, vzdálený přístup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Bezpečnost na síti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 smtClean="0"/>
              <a:t>Hesla, viry, </a:t>
            </a:r>
            <a:r>
              <a:rPr lang="cs-CZ" altLang="cs-CZ" sz="1200" dirty="0"/>
              <a:t>f</a:t>
            </a:r>
            <a:r>
              <a:rPr lang="cs-CZ" altLang="cs-CZ" sz="1200" dirty="0" smtClean="0"/>
              <a:t>irewall</a:t>
            </a:r>
            <a:r>
              <a:rPr lang="cs-CZ" altLang="cs-CZ" sz="1200" dirty="0"/>
              <a:t>, email, </a:t>
            </a:r>
            <a:r>
              <a:rPr lang="cs-CZ" altLang="cs-CZ" sz="1200" dirty="0" err="1"/>
              <a:t>spyware</a:t>
            </a:r>
            <a:r>
              <a:rPr lang="cs-CZ" altLang="cs-CZ" sz="1200" dirty="0"/>
              <a:t>, </a:t>
            </a:r>
            <a:r>
              <a:rPr lang="cs-CZ" altLang="cs-CZ" sz="1200" dirty="0" err="1" smtClean="0"/>
              <a:t>phishing</a:t>
            </a:r>
            <a:endParaRPr lang="cs-CZ" altLang="cs-CZ" sz="12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b="1" dirty="0" smtClean="0">
                <a:solidFill>
                  <a:schemeClr val="accent2"/>
                </a:solidFill>
              </a:rPr>
              <a:t>Šifrování, elektronický podpis, elektronická identita a její prokazování</a:t>
            </a:r>
            <a:endParaRPr lang="cs-CZ" altLang="cs-CZ" sz="1400" b="1" dirty="0">
              <a:solidFill>
                <a:schemeClr val="accent2"/>
              </a:solidFill>
            </a:endParaRP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sz="1400" b="1" dirty="0">
                <a:solidFill>
                  <a:srgbClr val="FF0000"/>
                </a:solidFill>
              </a:rPr>
              <a:t>Český </a:t>
            </a:r>
            <a:r>
              <a:rPr lang="cs-CZ" sz="1400" b="1" dirty="0" smtClean="0">
                <a:solidFill>
                  <a:srgbClr val="FF0000"/>
                </a:solidFill>
              </a:rPr>
              <a:t>E-</a:t>
            </a:r>
            <a:r>
              <a:rPr lang="cs-CZ" sz="1400" b="1" dirty="0" err="1" smtClean="0">
                <a:solidFill>
                  <a:srgbClr val="FF0000"/>
                </a:solidFill>
              </a:rPr>
              <a:t>government</a:t>
            </a:r>
            <a:endParaRPr lang="cs-CZ" sz="1400" b="1" dirty="0">
              <a:solidFill>
                <a:srgbClr val="FF0000"/>
              </a:solidFill>
            </a:endParaRP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 smtClean="0"/>
              <a:t>Elektronické </a:t>
            </a:r>
            <a:r>
              <a:rPr lang="cs-CZ" altLang="cs-CZ" sz="1400" dirty="0"/>
              <a:t>zdravotnictví </a:t>
            </a:r>
            <a:r>
              <a:rPr lang="cs-CZ" altLang="cs-CZ" sz="1400" dirty="0" smtClean="0"/>
              <a:t>ČR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Pro DPS studium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endParaRPr lang="cs-CZ" altLang="cs-CZ" sz="1400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400" dirty="0"/>
          </a:p>
          <a:p>
            <a:pPr>
              <a:lnSpc>
                <a:spcPct val="80000"/>
              </a:lnSpc>
              <a:spcAft>
                <a:spcPts val="600"/>
              </a:spcAft>
              <a:defRPr/>
            </a:pPr>
            <a:endParaRPr lang="cs-CZ" altLang="cs-CZ" sz="14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05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89033"/>
      </p:ext>
    </p:extLst>
  </p:cSld>
  <p:clrMapOvr>
    <a:masterClrMapping/>
  </p:clrMapOvr>
  <p:transition advTm="1173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354540" y="478046"/>
            <a:ext cx="11296990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Prostředky prokazování identity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441" y="4302622"/>
            <a:ext cx="2331334" cy="783998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886154" y="1413499"/>
            <a:ext cx="2290307" cy="23529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Hesla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Tokeny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Karty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Biometrika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Mobilní telefony</a:t>
            </a:r>
            <a:endParaRPr lang="cs-CZ" sz="2000" dirty="0"/>
          </a:p>
        </p:txBody>
      </p:sp>
      <p:sp>
        <p:nvSpPr>
          <p:cNvPr id="10" name="Šipka dolů 9"/>
          <p:cNvSpPr/>
          <p:nvPr/>
        </p:nvSpPr>
        <p:spPr>
          <a:xfrm rot="16200000">
            <a:off x="4019789" y="2392249"/>
            <a:ext cx="419100" cy="709777"/>
          </a:xfrm>
          <a:prstGeom prst="down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ovéPole 10"/>
          <p:cNvSpPr txBox="1"/>
          <p:nvPr/>
        </p:nvSpPr>
        <p:spPr>
          <a:xfrm>
            <a:off x="4837368" y="3428431"/>
            <a:ext cx="528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b="1" dirty="0"/>
              <a:t>B) </a:t>
            </a:r>
            <a:r>
              <a:rPr lang="en-US" sz="1800" b="1" dirty="0"/>
              <a:t>D</a:t>
            </a:r>
            <a:r>
              <a:rPr lang="cs-CZ" sz="1800" b="1" dirty="0" err="1"/>
              <a:t>le</a:t>
            </a:r>
            <a:r>
              <a:rPr lang="cs-CZ" sz="1800" b="1" dirty="0"/>
              <a:t> NIA konceptu „Identity provider“</a:t>
            </a:r>
          </a:p>
          <a:p>
            <a:r>
              <a:rPr lang="cs-CZ" sz="1800" b="1" dirty="0"/>
              <a:t>     Poskytovatel </a:t>
            </a:r>
            <a:r>
              <a:rPr lang="cs-CZ" sz="1800" b="1" dirty="0" err="1"/>
              <a:t>identitních</a:t>
            </a:r>
            <a:r>
              <a:rPr lang="cs-CZ" sz="1800" b="1" dirty="0"/>
              <a:t> prostředků </a:t>
            </a:r>
            <a:endParaRPr lang="en-US" sz="1800" b="1" dirty="0"/>
          </a:p>
        </p:txBody>
      </p:sp>
      <p:sp>
        <p:nvSpPr>
          <p:cNvPr id="12" name="Obdélník 11"/>
          <p:cNvSpPr/>
          <p:nvPr/>
        </p:nvSpPr>
        <p:spPr>
          <a:xfrm>
            <a:off x="3158429" y="1273792"/>
            <a:ext cx="72088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O vydávání těchto prostředků a vlastní ověřování přístupů se stará</a:t>
            </a:r>
            <a:endParaRPr lang="cs-CZ" sz="20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842288" y="2057271"/>
            <a:ext cx="390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b="1" dirty="0"/>
              <a:t>A) Poskytovatel cílové služby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4879756" y="3213052"/>
            <a:ext cx="5863472" cy="2092751"/>
          </a:xfrm>
          <a:prstGeom prst="round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55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173"/>
    </mc:Choice>
    <mc:Fallback>
      <p:transition spd="slow" advTm="69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D6FBFA6-9108-414D-AB6A-7D924ADDEF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43" y="1021532"/>
            <a:ext cx="9568705" cy="526691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66059A8-364F-4DCF-B853-A79AE606B48C}"/>
              </a:ext>
            </a:extLst>
          </p:cNvPr>
          <p:cNvSpPr txBox="1"/>
          <p:nvPr/>
        </p:nvSpPr>
        <p:spPr>
          <a:xfrm>
            <a:off x="986417" y="682978"/>
            <a:ext cx="9437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://www.lupa.cz/clanky/bankovni-identita-jak-privest-ke-sluzbam-e-governmentu-az-5-5-milionu-lidi/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BD33580-51B0-42CE-9637-40A5790390C0}"/>
              </a:ext>
            </a:extLst>
          </p:cNvPr>
          <p:cNvSpPr txBox="1">
            <a:spLocks/>
          </p:cNvSpPr>
          <p:nvPr/>
        </p:nvSpPr>
        <p:spPr>
          <a:xfrm>
            <a:off x="286446" y="153314"/>
            <a:ext cx="11659120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cs-CZ" sz="3200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Ověřování e-identity ZP: budoucí ideální stav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96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283"/>
    </mc:Choice>
    <mc:Fallback>
      <p:transition spd="slow" advTm="78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354540" y="478046"/>
            <a:ext cx="11296990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Poskytovatel </a:t>
            </a:r>
            <a:r>
              <a:rPr lang="cs-CZ" sz="4000" b="1" dirty="0" err="1"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identitních</a:t>
            </a:r>
            <a:r>
              <a:rPr lang="cs-CZ" sz="4000" b="1" dirty="0"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prostředků </a:t>
            </a:r>
          </a:p>
        </p:txBody>
      </p:sp>
      <p:sp>
        <p:nvSpPr>
          <p:cNvPr id="6" name="Obdélník 5"/>
          <p:cNvSpPr/>
          <p:nvPr/>
        </p:nvSpPr>
        <p:spPr>
          <a:xfrm>
            <a:off x="414000" y="1366202"/>
            <a:ext cx="6582251" cy="42473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Stát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Elektronický občanský průkaz od 1. 7. 2018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Heslo + jednorázový SMS </a:t>
            </a:r>
            <a:r>
              <a:rPr lang="cs-CZ" sz="2000" b="1" dirty="0" smtClean="0"/>
              <a:t>kód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 smtClean="0"/>
              <a:t>Mobilní klíč </a:t>
            </a:r>
            <a:r>
              <a:rPr lang="cs-CZ" sz="2000" b="1" dirty="0" err="1" smtClean="0"/>
              <a:t>eGovernmentu</a:t>
            </a:r>
            <a:endParaRPr lang="cs-CZ" sz="2000" b="1" dirty="0"/>
          </a:p>
          <a:p>
            <a:pPr lvl="1">
              <a:lnSpc>
                <a:spcPct val="150000"/>
              </a:lnSpc>
            </a:pPr>
            <a:endParaRPr lang="cs-CZ" sz="2000" b="1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Soukromý poskytovatel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 smtClean="0"/>
              <a:t>Bankovní </a:t>
            </a:r>
            <a:r>
              <a:rPr lang="cs-CZ" sz="2000" b="1" dirty="0" smtClean="0"/>
              <a:t>identita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 err="1" smtClean="0"/>
              <a:t>MojeID</a:t>
            </a:r>
            <a:endParaRPr lang="cs-CZ" sz="2000" b="1" dirty="0" smtClean="0"/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 smtClean="0"/>
              <a:t>…</a:t>
            </a:r>
            <a:endParaRPr lang="cs-CZ" sz="20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3667" y="1045582"/>
            <a:ext cx="4371569" cy="5309530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4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296"/>
    </mc:Choice>
    <mc:Fallback>
      <p:transition spd="slow" advTm="62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Český E-</a:t>
            </a:r>
            <a:r>
              <a:rPr lang="cs-CZ" dirty="0" err="1"/>
              <a:t>government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NIA</a:t>
            </a:r>
          </a:p>
          <a:p>
            <a:r>
              <a:rPr lang="cs-CZ" dirty="0" smtClean="0"/>
              <a:t>Datové </a:t>
            </a:r>
            <a:r>
              <a:rPr lang="cs-CZ" dirty="0"/>
              <a:t>schránky</a:t>
            </a:r>
          </a:p>
          <a:p>
            <a:r>
              <a:rPr lang="cs-CZ" dirty="0"/>
              <a:t>Základní registry</a:t>
            </a:r>
          </a:p>
          <a:p>
            <a:r>
              <a:rPr lang="cs-CZ" dirty="0"/>
              <a:t>Elektronický občanský průkaz</a:t>
            </a:r>
          </a:p>
          <a:p>
            <a:r>
              <a:rPr lang="cs-CZ" dirty="0"/>
              <a:t>Portál občana</a:t>
            </a:r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85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57"/>
    </mc:Choice>
    <mc:Fallback>
      <p:transition spd="slow" advTm="28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Datové schránky</a:t>
            </a:r>
          </a:p>
        </p:txBody>
      </p:sp>
      <p:sp>
        <p:nvSpPr>
          <p:cNvPr id="93187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17638"/>
            <a:ext cx="8229600" cy="4525962"/>
          </a:xfrm>
        </p:spPr>
        <p:txBody>
          <a:bodyPr/>
          <a:lstStyle/>
          <a:p>
            <a:r>
              <a:rPr lang="cs-CZ" altLang="cs-CZ" sz="2000" dirty="0"/>
              <a:t>Funguje jako „webový email“, místo emailové adresy je kód datové schránky</a:t>
            </a:r>
          </a:p>
          <a:p>
            <a:r>
              <a:rPr lang="cs-CZ" altLang="cs-CZ" sz="2000" dirty="0" smtClean="0"/>
              <a:t>V </a:t>
            </a:r>
            <a:r>
              <a:rPr lang="cs-CZ" altLang="cs-CZ" sz="2000" dirty="0"/>
              <a:t>komunikaci se státní správou lze použít ke stejnému účelu jako elektronický podpis</a:t>
            </a:r>
          </a:p>
          <a:p>
            <a:r>
              <a:rPr lang="cs-CZ" altLang="cs-CZ" sz="2000" dirty="0"/>
              <a:t>Zřízení a komunikace se státní správou </a:t>
            </a:r>
            <a:r>
              <a:rPr lang="cs-CZ" altLang="cs-CZ" sz="2000" dirty="0">
                <a:solidFill>
                  <a:srgbClr val="FF0000"/>
                </a:solidFill>
              </a:rPr>
              <a:t>zdarma</a:t>
            </a:r>
          </a:p>
          <a:p>
            <a:r>
              <a:rPr lang="cs-CZ" altLang="cs-CZ" sz="2000" dirty="0"/>
              <a:t>Není omezena platnost jako u certifikátů</a:t>
            </a:r>
          </a:p>
          <a:p>
            <a:r>
              <a:rPr lang="cs-CZ" altLang="cs-CZ" sz="2000" dirty="0"/>
              <a:t>Uchovává dokumenty pouze 90 dnů</a:t>
            </a:r>
          </a:p>
          <a:p>
            <a:r>
              <a:rPr lang="cs-CZ" altLang="cs-CZ" sz="2000" dirty="0" smtClean="0"/>
              <a:t>Komunikace </a:t>
            </a:r>
            <a:r>
              <a:rPr lang="cs-CZ" altLang="cs-CZ" sz="2000" dirty="0"/>
              <a:t>mimo orgány státní moci je zpoplatněna</a:t>
            </a:r>
          </a:p>
          <a:p>
            <a:r>
              <a:rPr lang="cs-CZ" altLang="cs-CZ" sz="2000" dirty="0"/>
              <a:t>Zřízení na poště, jednoduchý formulář a </a:t>
            </a:r>
            <a:r>
              <a:rPr lang="cs-CZ" altLang="cs-CZ" sz="2000" dirty="0" smtClean="0"/>
              <a:t>OP</a:t>
            </a:r>
          </a:p>
          <a:p>
            <a:pPr lvl="1"/>
            <a:r>
              <a:rPr lang="cs-CZ" altLang="cs-CZ" sz="1200" dirty="0" smtClean="0"/>
              <a:t>Fyzická soba</a:t>
            </a:r>
          </a:p>
          <a:p>
            <a:pPr lvl="1"/>
            <a:r>
              <a:rPr lang="cs-CZ" altLang="cs-CZ" sz="1200" dirty="0" smtClean="0"/>
              <a:t>Fyzická osoba – podnikatel</a:t>
            </a:r>
          </a:p>
          <a:p>
            <a:pPr lvl="1"/>
            <a:r>
              <a:rPr lang="cs-CZ" altLang="cs-CZ" sz="1200" dirty="0" smtClean="0"/>
              <a:t>Právnická osoba</a:t>
            </a:r>
            <a:endParaRPr lang="cs-CZ" altLang="cs-CZ" sz="12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86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041"/>
    </mc:Choice>
    <mc:Fallback>
      <p:transition spd="slow" advTm="146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registry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ROB – registr obyvatel</a:t>
            </a:r>
          </a:p>
          <a:p>
            <a:pPr lvl="1"/>
            <a:r>
              <a:rPr lang="cs-CZ" sz="1800" dirty="0"/>
              <a:t>Propojené s evidencí obyvatel a cizinců</a:t>
            </a:r>
          </a:p>
          <a:p>
            <a:pPr lvl="1"/>
            <a:r>
              <a:rPr lang="cs-CZ" sz="1800" dirty="0"/>
              <a:t>Omezený přístup</a:t>
            </a:r>
          </a:p>
          <a:p>
            <a:r>
              <a:rPr lang="cs-CZ" sz="2400" dirty="0"/>
              <a:t>ROS – registr osob (podnikatelských)</a:t>
            </a:r>
          </a:p>
          <a:p>
            <a:r>
              <a:rPr lang="cs-CZ" sz="2400" dirty="0"/>
              <a:t>RUIAN – </a:t>
            </a:r>
            <a:r>
              <a:rPr lang="pt-BR" sz="2400" dirty="0"/>
              <a:t>Registr územní identifikace, adres a nemovitostí </a:t>
            </a:r>
            <a:endParaRPr lang="cs-CZ" sz="2400" dirty="0"/>
          </a:p>
          <a:p>
            <a:endParaRPr lang="en-US" sz="2400" dirty="0" smtClean="0"/>
          </a:p>
          <a:p>
            <a:r>
              <a:rPr lang="en-US" sz="2400" dirty="0" err="1" smtClean="0"/>
              <a:t>Agendy</a:t>
            </a:r>
            <a:r>
              <a:rPr lang="en-US" sz="2400" dirty="0" smtClean="0"/>
              <a:t> </a:t>
            </a:r>
            <a:r>
              <a:rPr lang="en-US" sz="2400" dirty="0" err="1" smtClean="0"/>
              <a:t>st</a:t>
            </a:r>
            <a:r>
              <a:rPr lang="cs-CZ" sz="2400" dirty="0" err="1" smtClean="0"/>
              <a:t>átní</a:t>
            </a:r>
            <a:r>
              <a:rPr lang="cs-CZ" sz="2400" dirty="0" smtClean="0"/>
              <a:t> správy</a:t>
            </a:r>
            <a:endParaRPr lang="cs-CZ" sz="2400" dirty="0"/>
          </a:p>
          <a:p>
            <a:pPr lvl="1"/>
            <a:r>
              <a:rPr lang="cs-CZ" sz="1600" dirty="0"/>
              <a:t>Rodné číslo x AIFO (</a:t>
            </a:r>
            <a:r>
              <a:rPr lang="cs-CZ" sz="1600" dirty="0" err="1"/>
              <a:t>agendový</a:t>
            </a:r>
            <a:r>
              <a:rPr lang="cs-CZ" sz="1600" dirty="0"/>
              <a:t> identifikátor fyzické osoby)</a:t>
            </a:r>
          </a:p>
          <a:p>
            <a:pPr lvl="1"/>
            <a:r>
              <a:rPr lang="cs-CZ" sz="1800" dirty="0"/>
              <a:t>Různá identifikace občana v různých agendách</a:t>
            </a:r>
          </a:p>
          <a:p>
            <a:pPr marL="72000" indent="0">
              <a:buNone/>
            </a:pPr>
            <a:endParaRPr lang="cs-CZ" sz="2400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256"/>
    </mc:Choice>
    <mc:Fallback>
      <p:transition spd="slow" advTm="192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Elektronický občanský průkaz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Vydávaný od 1.7. 2018</a:t>
            </a:r>
          </a:p>
          <a:p>
            <a:r>
              <a:rPr lang="cs-CZ" sz="2400" dirty="0"/>
              <a:t>Kontaktní technologie</a:t>
            </a:r>
          </a:p>
          <a:p>
            <a:r>
              <a:rPr lang="cs-CZ" sz="2400" dirty="0"/>
              <a:t>Umožňuje přihlášení k elektronickým službám státu</a:t>
            </a:r>
          </a:p>
          <a:p>
            <a:r>
              <a:rPr lang="cs-CZ" sz="2400" dirty="0"/>
              <a:t>Nutná aktivace na úřadu</a:t>
            </a:r>
          </a:p>
          <a:p>
            <a:r>
              <a:rPr lang="cs-CZ" sz="2400" dirty="0"/>
              <a:t>Umožňuje nahrát podpisový certifikát</a:t>
            </a:r>
          </a:p>
          <a:p>
            <a:r>
              <a:rPr lang="cs-CZ" sz="2400" dirty="0"/>
              <a:t>Potřebujete čtečku karet (v notebooku či externí)</a:t>
            </a:r>
          </a:p>
          <a:p>
            <a:r>
              <a:rPr lang="cs-CZ" sz="2400" dirty="0"/>
              <a:t>Přístupové kódy (PIN)</a:t>
            </a:r>
          </a:p>
          <a:p>
            <a:pPr lvl="1"/>
            <a:r>
              <a:rPr lang="cs-CZ" sz="1800" dirty="0"/>
              <a:t>BOK, IOK, DOK, PIN, PUK, QPIN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56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146"/>
    </mc:Choice>
    <mc:Fallback>
      <p:transition spd="slow" advTm="136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Portál občana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4"/>
              </a:rPr>
              <a:t>https://obcan.portal.gov.cz</a:t>
            </a:r>
            <a:endParaRPr lang="cs-CZ" dirty="0"/>
          </a:p>
          <a:p>
            <a:r>
              <a:rPr lang="cs-CZ" dirty="0"/>
              <a:t>Přihlášení přes </a:t>
            </a:r>
            <a:r>
              <a:rPr lang="cs-CZ" dirty="0" smtClean="0"/>
              <a:t>NIA (např. </a:t>
            </a:r>
            <a:r>
              <a:rPr lang="cs-CZ" dirty="0" err="1" smtClean="0"/>
              <a:t>eOP</a:t>
            </a:r>
            <a:r>
              <a:rPr lang="cs-CZ" dirty="0" smtClean="0"/>
              <a:t>) </a:t>
            </a:r>
            <a:r>
              <a:rPr lang="cs-CZ" dirty="0"/>
              <a:t>nebo datovou schránku</a:t>
            </a:r>
          </a:p>
          <a:p>
            <a:r>
              <a:rPr lang="cs-CZ" dirty="0"/>
              <a:t>Postupný náběh služeb</a:t>
            </a:r>
          </a:p>
          <a:p>
            <a:r>
              <a:rPr lang="cs-CZ" dirty="0"/>
              <a:t>Přehled dokladů</a:t>
            </a:r>
          </a:p>
          <a:p>
            <a:r>
              <a:rPr lang="cs-CZ" dirty="0"/>
              <a:t>e-Recept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765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525"/>
    </mc:Choice>
    <mc:Fallback>
      <p:transition spd="slow" advTm="61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</a:t>
            </a:r>
            <a:r>
              <a:rPr lang="cs-CZ" dirty="0" err="1" smtClean="0"/>
              <a:t>ál</a:t>
            </a:r>
            <a:r>
              <a:rPr lang="cs-CZ" dirty="0" smtClean="0"/>
              <a:t> občana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Státní portály </a:t>
            </a:r>
          </a:p>
          <a:p>
            <a:r>
              <a:rPr lang="cs-CZ" dirty="0" smtClean="0"/>
              <a:t>Portály zdravotních pojišťoven</a:t>
            </a:r>
          </a:p>
          <a:p>
            <a:r>
              <a:rPr lang="cs-CZ" dirty="0" smtClean="0"/>
              <a:t>Portály krajů </a:t>
            </a:r>
          </a:p>
          <a:p>
            <a:r>
              <a:rPr lang="cs-CZ" dirty="0" smtClean="0"/>
              <a:t>Portály měst a obcí (zatím několik)</a:t>
            </a:r>
          </a:p>
          <a:p>
            <a:r>
              <a:rPr lang="cs-CZ" dirty="0" smtClean="0"/>
              <a:t>Sdílená zdravotnická dokumentace </a:t>
            </a:r>
          </a:p>
          <a:p>
            <a:pPr lvl="1"/>
            <a:r>
              <a:rPr lang="cs-CZ" dirty="0" smtClean="0"/>
              <a:t>NIX-ZD (Vysočina</a:t>
            </a:r>
          </a:p>
          <a:p>
            <a:pPr lvl="1"/>
            <a:r>
              <a:rPr lang="cs-CZ" dirty="0" smtClean="0"/>
              <a:t>Portál pacienta (MSK)</a:t>
            </a:r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7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037"/>
    </mc:Choice>
    <mc:Fallback>
      <p:transition spd="slow" advTm="55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Šifrování a elektronický podpis</a:t>
            </a:r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854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9827" y="476250"/>
            <a:ext cx="8229600" cy="446034"/>
          </a:xfrm>
        </p:spPr>
        <p:txBody>
          <a:bodyPr/>
          <a:lstStyle/>
          <a:p>
            <a:pPr eaLnBrk="1" hangingPunct="1"/>
            <a:r>
              <a:rPr lang="cs-CZ" altLang="cs-CZ" dirty="0"/>
              <a:t>Šifrování</a:t>
            </a:r>
          </a:p>
        </p:txBody>
      </p:sp>
      <p:sp>
        <p:nvSpPr>
          <p:cNvPr id="7987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8427" y="1189640"/>
            <a:ext cx="7772400" cy="58102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cs-CZ" sz="2000" dirty="0" err="1"/>
              <a:t>Zm</a:t>
            </a:r>
            <a:r>
              <a:rPr lang="cs-CZ" altLang="cs-CZ" sz="2000" dirty="0" err="1"/>
              <a:t>ěna</a:t>
            </a:r>
            <a:r>
              <a:rPr lang="cs-CZ" altLang="cs-CZ" sz="2000" dirty="0"/>
              <a:t> podoby </a:t>
            </a:r>
            <a:r>
              <a:rPr lang="en-US" altLang="cs-CZ" sz="2000" dirty="0"/>
              <a:t>(</a:t>
            </a:r>
            <a:r>
              <a:rPr lang="cs-CZ" altLang="cs-CZ" sz="2000" dirty="0"/>
              <a:t>zakódování</a:t>
            </a:r>
            <a:r>
              <a:rPr lang="en-US" altLang="cs-CZ" sz="2000" dirty="0"/>
              <a:t>) </a:t>
            </a:r>
            <a:r>
              <a:rPr lang="cs-CZ" altLang="cs-CZ" sz="2000" dirty="0"/>
              <a:t>textu a dat do formy, která je bez znalosti dešifrovacího klíče </a:t>
            </a:r>
            <a:r>
              <a:rPr lang="en-US" altLang="cs-CZ" sz="2000" dirty="0"/>
              <a:t>(</a:t>
            </a:r>
            <a:r>
              <a:rPr lang="en-US" altLang="cs-CZ" sz="2000" dirty="0" err="1"/>
              <a:t>hesla</a:t>
            </a:r>
            <a:r>
              <a:rPr lang="en-US" altLang="cs-CZ" sz="2000" dirty="0"/>
              <a:t>) </a:t>
            </a:r>
            <a:r>
              <a:rPr lang="cs-CZ" altLang="cs-CZ" sz="2000" dirty="0"/>
              <a:t>nečitelná</a:t>
            </a: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marL="72000" indent="0" eaLnBrk="1" hangingPunct="1">
              <a:lnSpc>
                <a:spcPct val="90000"/>
              </a:lnSpc>
              <a:buNone/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Lze šifrovat např.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dirty="0"/>
              <a:t>Dokumenty </a:t>
            </a:r>
            <a:r>
              <a:rPr lang="en-US" altLang="cs-CZ" dirty="0"/>
              <a:t>(7zip, </a:t>
            </a:r>
            <a:r>
              <a:rPr lang="en-US" altLang="cs-CZ" dirty="0" err="1"/>
              <a:t>winrar</a:t>
            </a:r>
            <a:r>
              <a:rPr lang="en-US" altLang="cs-CZ" dirty="0"/>
              <a:t> - </a:t>
            </a:r>
            <a:r>
              <a:rPr lang="en-US" altLang="cs-CZ" dirty="0" err="1"/>
              <a:t>symetricky</a:t>
            </a:r>
            <a:r>
              <a:rPr lang="en-US" altLang="cs-CZ" dirty="0"/>
              <a:t>)</a:t>
            </a:r>
            <a:endParaRPr lang="cs-CZ" altLang="cs-CZ" dirty="0"/>
          </a:p>
          <a:p>
            <a:pPr lvl="1" eaLnBrk="1" hangingPunct="1">
              <a:lnSpc>
                <a:spcPct val="90000"/>
              </a:lnSpc>
            </a:pPr>
            <a:r>
              <a:rPr lang="cs-CZ" altLang="cs-CZ" dirty="0"/>
              <a:t>Emaily </a:t>
            </a:r>
            <a:r>
              <a:rPr lang="en-US" altLang="cs-CZ" dirty="0"/>
              <a:t>(</a:t>
            </a:r>
            <a:r>
              <a:rPr lang="cs-CZ" altLang="cs-CZ" dirty="0"/>
              <a:t>podpora </a:t>
            </a:r>
            <a:r>
              <a:rPr lang="en-US" altLang="cs-CZ" dirty="0" err="1"/>
              <a:t>emailov</a:t>
            </a:r>
            <a:r>
              <a:rPr lang="cs-CZ" altLang="cs-CZ" dirty="0" err="1"/>
              <a:t>ých</a:t>
            </a:r>
            <a:r>
              <a:rPr lang="cs-CZ" altLang="cs-CZ" dirty="0"/>
              <a:t> </a:t>
            </a:r>
            <a:r>
              <a:rPr lang="en-US" altLang="cs-CZ" dirty="0"/>
              <a:t>klient</a:t>
            </a:r>
            <a:r>
              <a:rPr lang="cs-CZ" altLang="cs-CZ" dirty="0"/>
              <a:t>ů, veřejný klíč adresáta</a:t>
            </a:r>
            <a:r>
              <a:rPr lang="en-US" altLang="cs-CZ" dirty="0"/>
              <a:t>)</a:t>
            </a:r>
            <a:endParaRPr lang="cs-CZ" altLang="cs-CZ" dirty="0"/>
          </a:p>
          <a:p>
            <a:pPr lvl="1" eaLnBrk="1" hangingPunct="1">
              <a:lnSpc>
                <a:spcPct val="90000"/>
              </a:lnSpc>
            </a:pPr>
            <a:r>
              <a:rPr lang="cs-CZ" altLang="cs-CZ" dirty="0"/>
              <a:t>Síťovou </a:t>
            </a:r>
            <a:r>
              <a:rPr lang="cs-CZ" altLang="cs-CZ" dirty="0" err="1"/>
              <a:t>komunikac</a:t>
            </a:r>
            <a:r>
              <a:rPr lang="en-US" altLang="cs-CZ" dirty="0" err="1"/>
              <a:t>i</a:t>
            </a:r>
            <a:r>
              <a:rPr lang="cs-CZ" altLang="cs-CZ" dirty="0"/>
              <a:t> (https, </a:t>
            </a:r>
            <a:r>
              <a:rPr lang="en-US" altLang="cs-CZ" dirty="0" err="1"/>
              <a:t>sftp</a:t>
            </a:r>
            <a:r>
              <a:rPr lang="en-US" altLang="cs-CZ" dirty="0"/>
              <a:t>, </a:t>
            </a:r>
            <a:r>
              <a:rPr lang="cs-CZ" altLang="cs-CZ" dirty="0" err="1"/>
              <a:t>imaps</a:t>
            </a:r>
            <a:r>
              <a:rPr lang="cs-CZ" altLang="cs-CZ" dirty="0"/>
              <a:t>, </a:t>
            </a:r>
            <a:r>
              <a:rPr lang="cs-CZ" altLang="cs-CZ" dirty="0" err="1"/>
              <a:t>ssh</a:t>
            </a:r>
            <a:r>
              <a:rPr lang="cs-CZ" altLang="cs-CZ" dirty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dirty="0"/>
              <a:t>Disky </a:t>
            </a:r>
            <a:r>
              <a:rPr lang="en-US" altLang="cs-CZ" dirty="0"/>
              <a:t>(</a:t>
            </a:r>
            <a:r>
              <a:rPr lang="en-US" altLang="cs-CZ" dirty="0" err="1"/>
              <a:t>truecrypt</a:t>
            </a:r>
            <a:r>
              <a:rPr lang="en-US" altLang="cs-CZ" dirty="0"/>
              <a:t>, </a:t>
            </a:r>
            <a:r>
              <a:rPr lang="en-US" altLang="cs-CZ" dirty="0" err="1"/>
              <a:t>realcrypt</a:t>
            </a:r>
            <a:r>
              <a:rPr lang="cs-CZ" altLang="cs-CZ" dirty="0"/>
              <a:t>, </a:t>
            </a:r>
            <a:r>
              <a:rPr lang="cs-CZ" altLang="cs-CZ" dirty="0" err="1"/>
              <a:t>bitlocker</a:t>
            </a:r>
            <a:r>
              <a:rPr lang="en-US" altLang="cs-CZ" dirty="0"/>
              <a:t>)</a:t>
            </a:r>
            <a:endParaRPr lang="cs-CZ" altLang="cs-CZ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Utajení obsahu komunikace a dokumentů</a:t>
            </a:r>
            <a:endParaRPr lang="en-US" altLang="cs-CZ" sz="20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dirty="0"/>
          </a:p>
        </p:txBody>
      </p:sp>
      <p:pic>
        <p:nvPicPr>
          <p:cNvPr id="7987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664" y="1777507"/>
            <a:ext cx="2876550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38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55"/>
    </mc:Choice>
    <mc:Fallback xmlns="">
      <p:transition spd="slow" advTm="59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Typy šifrování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/>
              <a:t>Symetrické šifrování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/>
              <a:t>Jednodušší podoba, pro šifrování i dešifrování je použit jediný klíč - heslo</a:t>
            </a:r>
          </a:p>
          <a:p>
            <a:pPr lvl="1" eaLnBrk="1" hangingPunct="1">
              <a:lnSpc>
                <a:spcPct val="90000"/>
              </a:lnSpc>
            </a:pPr>
            <a:endParaRPr lang="cs-CZ" altLang="cs-CZ"/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Asymetrické šifrování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/>
              <a:t>Klíč má dvě části, </a:t>
            </a:r>
            <a:r>
              <a:rPr lang="cs-CZ" altLang="cs-CZ" b="1"/>
              <a:t>soukromou</a:t>
            </a:r>
            <a:r>
              <a:rPr lang="cs-CZ" altLang="cs-CZ"/>
              <a:t> a </a:t>
            </a:r>
            <a:r>
              <a:rPr lang="cs-CZ" altLang="cs-CZ" b="1"/>
              <a:t>veřejnou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cs-CZ"/>
              <a:t>Pokud mi chce někdo zaslat </a:t>
            </a:r>
            <a:r>
              <a:rPr lang="cs-CZ" altLang="cs-CZ" b="1"/>
              <a:t>šifrované</a:t>
            </a:r>
            <a:r>
              <a:rPr lang="cs-CZ" altLang="cs-CZ"/>
              <a:t> informace, zašifruje je pomocí </a:t>
            </a:r>
            <a:r>
              <a:rPr lang="cs-CZ" altLang="cs-CZ" b="1"/>
              <a:t>veřejné části klíče příjemce</a:t>
            </a:r>
            <a:r>
              <a:rPr lang="cs-CZ" altLang="cs-CZ"/>
              <a:t>.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cs-CZ"/>
              <a:t>Jediný, kdo dokáže tato data dešifrovat je vlastník privátní části klíče, tedy já</a:t>
            </a:r>
          </a:p>
          <a:p>
            <a:pPr lvl="1" eaLnBrk="1" hangingPunct="1">
              <a:lnSpc>
                <a:spcPct val="90000"/>
              </a:lnSpc>
            </a:pPr>
            <a:endParaRPr lang="cs-CZ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3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05"/>
    </mc:Choice>
    <mc:Fallback xmlns="">
      <p:transition spd="slow" advTm="34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Asymetrické šifrování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43" y="1600201"/>
            <a:ext cx="4632115" cy="4525963"/>
          </a:xfrm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2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08"/>
    </mc:Choice>
    <mc:Fallback xmlns="">
      <p:transition spd="slow" advTm="62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Elektronický podpis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15662" y="1434663"/>
            <a:ext cx="8229600" cy="4708525"/>
          </a:xfrm>
        </p:spPr>
        <p:txBody>
          <a:bodyPr/>
          <a:lstStyle/>
          <a:p>
            <a:pPr eaLnBrk="1" hangingPunct="1"/>
            <a:r>
              <a:rPr lang="en-US" altLang="cs-CZ" sz="2000" b="1" dirty="0" err="1"/>
              <a:t>Vyu</a:t>
            </a:r>
            <a:r>
              <a:rPr lang="cs-CZ" altLang="cs-CZ" sz="2000" b="1" dirty="0" err="1"/>
              <a:t>žívá</a:t>
            </a:r>
            <a:r>
              <a:rPr lang="cs-CZ" altLang="cs-CZ" sz="2000" b="1" dirty="0"/>
              <a:t> prvky asymetrického šifrování</a:t>
            </a:r>
          </a:p>
          <a:p>
            <a:pPr eaLnBrk="1" hangingPunct="1"/>
            <a:r>
              <a:rPr lang="cs-CZ" altLang="cs-CZ" sz="2000" dirty="0"/>
              <a:t>Pokud chci nějaký text digitálně </a:t>
            </a:r>
            <a:r>
              <a:rPr lang="cs-CZ" altLang="cs-CZ" sz="2000" b="1" dirty="0"/>
              <a:t>podepsat</a:t>
            </a:r>
            <a:r>
              <a:rPr lang="cs-CZ" altLang="cs-CZ" sz="2000" dirty="0"/>
              <a:t>, stačí pro podepsání použít </a:t>
            </a:r>
            <a:r>
              <a:rPr lang="en-US" altLang="cs-CZ" sz="2000" b="1" dirty="0" err="1"/>
              <a:t>soukromou</a:t>
            </a:r>
            <a:r>
              <a:rPr lang="cs-CZ" altLang="cs-CZ" sz="2000" dirty="0"/>
              <a:t> část klíče </a:t>
            </a:r>
            <a:r>
              <a:rPr lang="en-US" altLang="cs-CZ" sz="2000" dirty="0"/>
              <a:t>(</a:t>
            </a:r>
            <a:r>
              <a:rPr lang="cs-CZ" altLang="cs-CZ" sz="2000" dirty="0"/>
              <a:t>provede emailový klient, PDF editor</a:t>
            </a:r>
            <a:r>
              <a:rPr lang="en-US" altLang="cs-CZ" sz="2000" dirty="0"/>
              <a:t>)</a:t>
            </a:r>
            <a:endParaRPr lang="cs-CZ" altLang="cs-CZ" sz="2000" dirty="0"/>
          </a:p>
          <a:p>
            <a:pPr eaLnBrk="1" hangingPunct="1"/>
            <a:r>
              <a:rPr lang="cs-CZ" altLang="cs-CZ" sz="2000" dirty="0"/>
              <a:t>Každý, kdo zná veřejnou část mého klíče (je odesílána automaticky s podepsaným emailem) pak může mnou digitálně podepsaný text</a:t>
            </a:r>
          </a:p>
          <a:p>
            <a:pPr lvl="1" eaLnBrk="1" hangingPunct="1">
              <a:lnSpc>
                <a:spcPct val="150000"/>
              </a:lnSpc>
            </a:pPr>
            <a:r>
              <a:rPr lang="cs-CZ" altLang="cs-CZ" sz="1800" dirty="0"/>
              <a:t>Přečíst</a:t>
            </a:r>
          </a:p>
          <a:p>
            <a:pPr lvl="1" eaLnBrk="1" hangingPunct="1">
              <a:lnSpc>
                <a:spcPct val="150000"/>
              </a:lnSpc>
            </a:pPr>
            <a:r>
              <a:rPr lang="cs-CZ" altLang="cs-CZ" sz="1800" b="1" dirty="0"/>
              <a:t>Ověřit, zda jsem autorem/odesílatelem</a:t>
            </a:r>
          </a:p>
          <a:p>
            <a:pPr lvl="1" eaLnBrk="1" hangingPunct="1">
              <a:lnSpc>
                <a:spcPct val="150000"/>
              </a:lnSpc>
            </a:pPr>
            <a:r>
              <a:rPr lang="cs-CZ" altLang="cs-CZ" sz="1800" b="1" dirty="0"/>
              <a:t>Ověřit, zda nebyl text někým neoprávněně po</a:t>
            </a:r>
            <a:r>
              <a:rPr lang="en-US" altLang="cs-CZ" sz="1800" b="1" dirty="0"/>
              <a:t>z</a:t>
            </a:r>
            <a:r>
              <a:rPr lang="cs-CZ" altLang="cs-CZ" sz="1800" b="1" dirty="0"/>
              <a:t>měněn</a:t>
            </a:r>
          </a:p>
          <a:p>
            <a:pPr eaLnBrk="1" hangingPunct="1"/>
            <a:r>
              <a:rPr lang="cs-CZ" altLang="cs-CZ" sz="2000" dirty="0"/>
              <a:t>Podepsaný email/dokument </a:t>
            </a:r>
            <a:r>
              <a:rPr lang="cs-CZ" altLang="cs-CZ" sz="2000" b="1" dirty="0"/>
              <a:t>není šifrovaný</a:t>
            </a:r>
            <a:r>
              <a:rPr lang="en-US" altLang="cs-CZ" sz="2000" b="1" dirty="0"/>
              <a:t>!! </a:t>
            </a:r>
            <a:endParaRPr lang="cs-CZ" altLang="cs-CZ" sz="2000" b="1" dirty="0"/>
          </a:p>
          <a:p>
            <a:pPr lvl="1" eaLnBrk="1" hangingPunct="1">
              <a:lnSpc>
                <a:spcPct val="150000"/>
              </a:lnSpc>
              <a:buFontTx/>
              <a:buChar char="•"/>
            </a:pPr>
            <a:endParaRPr lang="cs-CZ" altLang="cs-CZ" sz="1000" dirty="0"/>
          </a:p>
          <a:p>
            <a:pPr lvl="1" eaLnBrk="1" hangingPunct="1">
              <a:lnSpc>
                <a:spcPct val="150000"/>
              </a:lnSpc>
              <a:buFontTx/>
              <a:buChar char="•"/>
            </a:pPr>
            <a:r>
              <a:rPr lang="cs-CZ" altLang="cs-CZ" dirty="0"/>
              <a:t>Nemusíte </a:t>
            </a:r>
            <a:r>
              <a:rPr lang="en-US" altLang="cs-CZ" dirty="0" err="1"/>
              <a:t>nic</a:t>
            </a:r>
            <a:r>
              <a:rPr lang="en-US" altLang="cs-CZ" dirty="0"/>
              <a:t> </a:t>
            </a:r>
            <a:r>
              <a:rPr lang="cs-CZ" altLang="cs-CZ" dirty="0"/>
              <a:t>„počítat“ nebo si pamatovat, provede emailový klient nebo jiná aplikace (</a:t>
            </a:r>
            <a:r>
              <a:rPr lang="cs-CZ" altLang="cs-CZ" dirty="0" err="1"/>
              <a:t>pdf</a:t>
            </a:r>
            <a:r>
              <a:rPr lang="cs-CZ" altLang="cs-CZ" dirty="0"/>
              <a:t> </a:t>
            </a:r>
            <a:r>
              <a:rPr lang="cs-CZ" altLang="cs-CZ" dirty="0" err="1"/>
              <a:t>reader</a:t>
            </a:r>
            <a:r>
              <a:rPr lang="cs-CZ" altLang="cs-CZ" dirty="0"/>
              <a:t>)</a:t>
            </a:r>
          </a:p>
          <a:p>
            <a:pPr lvl="1" eaLnBrk="1" hangingPunct="1">
              <a:lnSpc>
                <a:spcPct val="150000"/>
              </a:lnSpc>
              <a:buFontTx/>
              <a:buChar char="•"/>
            </a:pPr>
            <a:endParaRPr lang="cs-CZ" altLang="cs-CZ" dirty="0"/>
          </a:p>
          <a:p>
            <a:pPr eaLnBrk="1" hangingPunct="1"/>
            <a:r>
              <a:rPr lang="cs-CZ" altLang="cs-CZ" sz="2400" b="1" dirty="0"/>
              <a:t>V základní podobě není určen k podepisování archivních dokumentů s dlouhodobou platností </a:t>
            </a:r>
          </a:p>
          <a:p>
            <a:pPr lvl="1" eaLnBrk="1" hangingPunct="1">
              <a:lnSpc>
                <a:spcPct val="150000"/>
              </a:lnSpc>
            </a:pPr>
            <a:endParaRPr lang="cs-CZ" altLang="cs-CZ" sz="2400" dirty="0"/>
          </a:p>
          <a:p>
            <a:pPr lvl="1" eaLnBrk="1" hangingPunct="1">
              <a:lnSpc>
                <a:spcPct val="150000"/>
              </a:lnSpc>
            </a:pPr>
            <a:endParaRPr lang="cs-CZ" altLang="cs-CZ" sz="2400" dirty="0"/>
          </a:p>
          <a:p>
            <a:pPr lvl="1" eaLnBrk="1" hangingPunct="1">
              <a:lnSpc>
                <a:spcPct val="150000"/>
              </a:lnSpc>
            </a:pPr>
            <a:endParaRPr lang="en-US" altLang="cs-CZ" sz="24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7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360"/>
    </mc:Choice>
    <mc:Fallback xmlns="">
      <p:transition spd="slow" advTm="104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671" y="328384"/>
            <a:ext cx="1123950" cy="1439862"/>
          </a:xfrm>
        </p:spPr>
      </p:pic>
      <p:sp>
        <p:nvSpPr>
          <p:cNvPr id="5" name="Šipka doprava 4"/>
          <p:cNvSpPr/>
          <p:nvPr/>
        </p:nvSpPr>
        <p:spPr>
          <a:xfrm>
            <a:off x="3647728" y="609836"/>
            <a:ext cx="187220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bg1"/>
                </a:solidFill>
              </a:rPr>
              <a:t>Výpočet </a:t>
            </a:r>
            <a:r>
              <a:rPr lang="cs-CZ" sz="1800" dirty="0" err="1">
                <a:solidFill>
                  <a:schemeClr val="bg1"/>
                </a:solidFill>
              </a:rPr>
              <a:t>hash</a:t>
            </a:r>
            <a:endParaRPr lang="cs-CZ" sz="1800" dirty="0">
              <a:solidFill>
                <a:schemeClr val="bg1"/>
              </a:solidFill>
            </a:endParaRPr>
          </a:p>
        </p:txBody>
      </p:sp>
      <p:sp>
        <p:nvSpPr>
          <p:cNvPr id="6" name="Zaoblený obdélník 5"/>
          <p:cNvSpPr/>
          <p:nvPr/>
        </p:nvSpPr>
        <p:spPr>
          <a:xfrm>
            <a:off x="5715569" y="476672"/>
            <a:ext cx="205700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ABCD12345</a:t>
            </a:r>
          </a:p>
        </p:txBody>
      </p:sp>
      <p:sp>
        <p:nvSpPr>
          <p:cNvPr id="8" name="Šipka doprava 7"/>
          <p:cNvSpPr/>
          <p:nvPr/>
        </p:nvSpPr>
        <p:spPr>
          <a:xfrm rot="5400000">
            <a:off x="6240016" y="1833972"/>
            <a:ext cx="1080120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Zaoblený obdélník 8"/>
          <p:cNvSpPr/>
          <p:nvPr/>
        </p:nvSpPr>
        <p:spPr>
          <a:xfrm>
            <a:off x="5879977" y="2842084"/>
            <a:ext cx="189259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ABABD111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7464153" y="1639383"/>
            <a:ext cx="189259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bg1"/>
                </a:solidFill>
              </a:rPr>
              <a:t>Šifrování soukromých klíčem</a:t>
            </a:r>
          </a:p>
        </p:txBody>
      </p:sp>
      <p:sp>
        <p:nvSpPr>
          <p:cNvPr id="11" name="Šipka doprava 10"/>
          <p:cNvSpPr/>
          <p:nvPr/>
        </p:nvSpPr>
        <p:spPr>
          <a:xfrm rot="5400000">
            <a:off x="1689510" y="2744924"/>
            <a:ext cx="2448272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2" name="Šipka doprava 11"/>
          <p:cNvSpPr/>
          <p:nvPr/>
        </p:nvSpPr>
        <p:spPr>
          <a:xfrm rot="10800000">
            <a:off x="3647728" y="2975248"/>
            <a:ext cx="1584176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3" name="Zaoblený obdélník 12"/>
          <p:cNvSpPr/>
          <p:nvPr/>
        </p:nvSpPr>
        <p:spPr>
          <a:xfrm>
            <a:off x="3625898" y="1882957"/>
            <a:ext cx="189259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Připojení k dokumentu</a:t>
            </a:r>
          </a:p>
        </p:txBody>
      </p:sp>
      <p:pic>
        <p:nvPicPr>
          <p:cNvPr id="14" name="Zástupný symbol pro obsah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9391" y="4293096"/>
            <a:ext cx="1124125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aoblený obdélník 14"/>
          <p:cNvSpPr/>
          <p:nvPr/>
        </p:nvSpPr>
        <p:spPr>
          <a:xfrm>
            <a:off x="2279577" y="5661249"/>
            <a:ext cx="1407157" cy="6604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bg1"/>
                </a:solidFill>
              </a:rPr>
              <a:t>ABABD111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3909723" y="5760641"/>
            <a:ext cx="3217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Elektronický podpis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75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28"/>
    </mc:Choice>
    <mc:Fallback xmlns="">
      <p:transition spd="slow" advTm="44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Šipka doprava 4"/>
          <p:cNvSpPr/>
          <p:nvPr/>
        </p:nvSpPr>
        <p:spPr>
          <a:xfrm>
            <a:off x="3621955" y="656692"/>
            <a:ext cx="2376264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bg1"/>
                </a:solidFill>
              </a:rPr>
              <a:t>Samotný dokument</a:t>
            </a:r>
          </a:p>
        </p:txBody>
      </p:sp>
      <p:sp>
        <p:nvSpPr>
          <p:cNvPr id="6" name="Zaoblený obdélník 5"/>
          <p:cNvSpPr/>
          <p:nvPr/>
        </p:nvSpPr>
        <p:spPr>
          <a:xfrm>
            <a:off x="6023993" y="5229200"/>
            <a:ext cx="189259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ABCD12345</a:t>
            </a:r>
          </a:p>
        </p:txBody>
      </p:sp>
      <p:sp>
        <p:nvSpPr>
          <p:cNvPr id="8" name="Šipka doprava 7"/>
          <p:cNvSpPr/>
          <p:nvPr/>
        </p:nvSpPr>
        <p:spPr>
          <a:xfrm rot="5400000">
            <a:off x="5297722" y="3075150"/>
            <a:ext cx="296470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0" name="Zaoblený obdélník 9"/>
          <p:cNvSpPr/>
          <p:nvPr/>
        </p:nvSpPr>
        <p:spPr>
          <a:xfrm>
            <a:off x="7197897" y="2924944"/>
            <a:ext cx="189259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Výpočet HASH</a:t>
            </a:r>
          </a:p>
        </p:txBody>
      </p:sp>
      <p:sp>
        <p:nvSpPr>
          <p:cNvPr id="11" name="Šipka doprava 10"/>
          <p:cNvSpPr/>
          <p:nvPr/>
        </p:nvSpPr>
        <p:spPr>
          <a:xfrm rot="5400000">
            <a:off x="1486824" y="3327178"/>
            <a:ext cx="2460651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3" name="Zaoblený obdélník 12"/>
          <p:cNvSpPr/>
          <p:nvPr/>
        </p:nvSpPr>
        <p:spPr>
          <a:xfrm>
            <a:off x="3134970" y="2941986"/>
            <a:ext cx="225443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Dešifrování </a:t>
            </a:r>
            <a:r>
              <a:rPr lang="cs-CZ" sz="2000" b="1" dirty="0">
                <a:solidFill>
                  <a:schemeClr val="bg1"/>
                </a:solidFill>
              </a:rPr>
              <a:t>podpisu</a:t>
            </a:r>
            <a:r>
              <a:rPr lang="cs-CZ" sz="2000" dirty="0">
                <a:solidFill>
                  <a:schemeClr val="bg1"/>
                </a:solidFill>
              </a:rPr>
              <a:t> veřejným klíčem</a:t>
            </a:r>
          </a:p>
        </p:txBody>
      </p:sp>
      <p:pic>
        <p:nvPicPr>
          <p:cNvPr id="14" name="Zástupný symbol pro obsah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9376" y="260648"/>
            <a:ext cx="1124125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aoblený obdélník 14"/>
          <p:cNvSpPr/>
          <p:nvPr/>
        </p:nvSpPr>
        <p:spPr>
          <a:xfrm>
            <a:off x="2099562" y="1628801"/>
            <a:ext cx="1407157" cy="6604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bg1"/>
                </a:solidFill>
              </a:rPr>
              <a:t>ABABD111</a:t>
            </a:r>
          </a:p>
        </p:txBody>
      </p:sp>
      <p:sp>
        <p:nvSpPr>
          <p:cNvPr id="16" name="Zaoblený obdélník 15"/>
          <p:cNvSpPr/>
          <p:nvPr/>
        </p:nvSpPr>
        <p:spPr>
          <a:xfrm>
            <a:off x="2052973" y="5229200"/>
            <a:ext cx="189259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ABCD12345</a:t>
            </a:r>
          </a:p>
        </p:txBody>
      </p:sp>
      <p:pic>
        <p:nvPicPr>
          <p:cNvPr id="17" name="Zástupný symbol pro obsah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8014" y="302844"/>
            <a:ext cx="1124125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593523" y="5451933"/>
            <a:ext cx="883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= ?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7908228" y="536116"/>
            <a:ext cx="2699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Ověření podpisu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9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03"/>
    </mc:Choice>
    <mc:Fallback xmlns="">
      <p:transition spd="slow" advTm="57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005E0F50-F034-4396-9718-7A2E1C1AA0EA}" vid="{CF82AC33-408C-4137-8D98-696884AEF14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Prezentace-MED-CZ-v8</Template>
  <TotalTime>3443</TotalTime>
  <Words>1181</Words>
  <Application>Microsoft Office PowerPoint</Application>
  <PresentationFormat>Širokoúhlá obrazovka</PresentationFormat>
  <Paragraphs>250</Paragraphs>
  <Slides>28</Slides>
  <Notes>1</Notes>
  <HiddenSlides>0</HiddenSlides>
  <MMClips>26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4" baseType="lpstr">
      <vt:lpstr>Arial</vt:lpstr>
      <vt:lpstr>Calibri</vt:lpstr>
      <vt:lpstr>Century Schoolbook</vt:lpstr>
      <vt:lpstr>Tahoma</vt:lpstr>
      <vt:lpstr>Wingdings</vt:lpstr>
      <vt:lpstr>Prezentace_MU_CZ</vt:lpstr>
      <vt:lpstr>Uživatel počítačové sítě </vt:lpstr>
      <vt:lpstr>Osnova</vt:lpstr>
      <vt:lpstr>Šifrování a elektronický podpis</vt:lpstr>
      <vt:lpstr>Šifrování</vt:lpstr>
      <vt:lpstr>Typy šifrování</vt:lpstr>
      <vt:lpstr>Asymetrické šifrování</vt:lpstr>
      <vt:lpstr>Elektronický podpis</vt:lpstr>
      <vt:lpstr>Prezentace aplikace PowerPoint</vt:lpstr>
      <vt:lpstr>Prezentace aplikace PowerPoint</vt:lpstr>
      <vt:lpstr>Digitální certifikát</vt:lpstr>
      <vt:lpstr>Kvalifikovaný x komerční certifikát  </vt:lpstr>
      <vt:lpstr>Digitální certifikát – jak získat prakticky</vt:lpstr>
      <vt:lpstr>Elektronický podpis a eIDAS</vt:lpstr>
      <vt:lpstr>Elektronické časové razítko</vt:lpstr>
      <vt:lpstr>Šifrovaný email</vt:lpstr>
      <vt:lpstr>Další odkazy</vt:lpstr>
      <vt:lpstr>Elektronická identita a vzdálené ověřování </vt:lpstr>
      <vt:lpstr>Prezentace aplikace PowerPoint</vt:lpstr>
      <vt:lpstr>Bezpečnostní úroveň prokázání elektronické identity</vt:lpstr>
      <vt:lpstr>Prezentace aplikace PowerPoint</vt:lpstr>
      <vt:lpstr>Prezentace aplikace PowerPoint</vt:lpstr>
      <vt:lpstr>Prezentace aplikace PowerPoint</vt:lpstr>
      <vt:lpstr>Český E-government</vt:lpstr>
      <vt:lpstr>Datové schránky</vt:lpstr>
      <vt:lpstr>Základní registry</vt:lpstr>
      <vt:lpstr>Elektronický občanský průkaz</vt:lpstr>
      <vt:lpstr>Portál občana</vt:lpstr>
      <vt:lpstr>Portál občana</vt:lpstr>
    </vt:vector>
  </TitlesOfParts>
  <Company>IBA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gregor</dc:creator>
  <cp:lastModifiedBy>Daniel Klimes</cp:lastModifiedBy>
  <cp:revision>100</cp:revision>
  <cp:lastPrinted>1601-01-01T00:00:00Z</cp:lastPrinted>
  <dcterms:created xsi:type="dcterms:W3CDTF">2018-11-22T13:20:01Z</dcterms:created>
  <dcterms:modified xsi:type="dcterms:W3CDTF">2021-01-17T21:26:30Z</dcterms:modified>
</cp:coreProperties>
</file>