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6" r:id="rId11"/>
    <p:sldId id="264" r:id="rId12"/>
    <p:sldId id="265" r:id="rId13"/>
    <p:sldId id="270" r:id="rId14"/>
    <p:sldId id="269" r:id="rId15"/>
    <p:sldId id="267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" y="10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CC8881-AC64-4C53-B4BB-670C012E10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3FD16AB-5F6B-47C4-8CDE-FCD6734BC7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9971F1-8C4B-4BA5-8981-A4094978E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041D-9DCE-4168-AF15-F00BB980D05E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CAB708-F681-484A-8354-75A6DCFAE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A58A2B-C776-4591-AB1C-D62153451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9AAA-5D89-49CF-9D8E-97AF3CD2F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7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C5B59B-F45D-44B6-9A4D-0FDE8C050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62C757C-E807-4557-BAB7-57E731739D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3D7FF8-8B25-4A8C-999A-637048897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041D-9DCE-4168-AF15-F00BB980D05E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B70227-83E7-43D0-BFB4-A69BABB62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0CE288-E822-4ADB-8282-EE91700A7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9AAA-5D89-49CF-9D8E-97AF3CD2F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202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E657E35-2B25-4103-9D0C-FAB318D7CB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6A88A5B-09A3-4480-90D1-CD6D07D1BA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A364BA-28EE-4DA1-BAB2-6ABDAB1CD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041D-9DCE-4168-AF15-F00BB980D05E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3248D9-378A-4E05-A67D-2F67A219E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7C41B6-D116-4DBF-B8D6-DEBEA80F4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9AAA-5D89-49CF-9D8E-97AF3CD2F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324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256D1B-BA61-4987-84A0-4D327510D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69A155-341B-404F-980B-678620C93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74636E-18F6-48EC-ABE3-1555B200B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041D-9DCE-4168-AF15-F00BB980D05E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AB23C9-67E8-43F7-932D-6DC4884F9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97D2B9-98F3-4128-98C1-8D784BC77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9AAA-5D89-49CF-9D8E-97AF3CD2F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344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5D719B-79ED-42C6-9865-B387954F8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849D95D-E6B7-47BD-89C3-2E887BED1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F76C12-8796-47EE-BEAE-14F98AE8C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041D-9DCE-4168-AF15-F00BB980D05E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548898-E1CB-4496-9496-21B9DCEF1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373463-748A-48A2-AE06-4475E054D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9AAA-5D89-49CF-9D8E-97AF3CD2F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523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E400C0-55DE-48A3-AEEC-4523318BF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EA62C0-F091-4041-8FA2-A15CEE36C8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936DFCB-CD71-42AC-B62A-D6F25451FF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921579C-4CB7-4BD7-A09D-A66287450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041D-9DCE-4168-AF15-F00BB980D05E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DCF1873-1C0E-4556-8278-6DF95C727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63A3B27-548B-410C-BC06-A60210018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9AAA-5D89-49CF-9D8E-97AF3CD2F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06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2968B8-7C83-49AB-92BE-3EFCB0040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3FD07AB-1620-421D-A382-1FC977F4D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FF25CC1-8DC3-4009-BFED-33CC800B1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6D61DD-48B7-4A63-A95B-27D52A99A9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C28138C-3EB2-43F1-9F02-460C8C39C4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7909E60-8364-4EC7-AA19-D29690A83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041D-9DCE-4168-AF15-F00BB980D05E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8BDD1A4-BF4C-4AB1-A190-C9605D626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8D8A472-CFD7-4961-BE8E-BE2A51030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9AAA-5D89-49CF-9D8E-97AF3CD2F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43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7C0E37-B7A2-43BB-9352-644B6896B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992ED09-7BAE-4046-862A-63F6D11FE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041D-9DCE-4168-AF15-F00BB980D05E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6E98916-4485-4BF3-BAE7-8F6570BFD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12861CE-11B0-4BE3-B5A5-4988D4B0D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9AAA-5D89-49CF-9D8E-97AF3CD2F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326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44B42FF-B5F9-4163-B18E-3229077FA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041D-9DCE-4168-AF15-F00BB980D05E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93C2FF7-5685-4246-ABAA-3419B8E61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D3D8BA1-FAEF-48D5-A60D-232D5A19F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9AAA-5D89-49CF-9D8E-97AF3CD2F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444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99442D-A980-4905-AAB5-B2E94B374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4C366E-A134-45C9-87F0-707AE8FA06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156A903-7B60-453F-97AA-8709AE6D6E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BC8635-CE68-4DF5-B195-88D95B143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041D-9DCE-4168-AF15-F00BB980D05E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00AF0A-25D5-4B97-94C7-42ED86DD3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9A6735E-612B-496E-8214-23CAE93AC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9AAA-5D89-49CF-9D8E-97AF3CD2F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159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1C16DF-1F02-4B64-8B04-4C9DFA10D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7844C49-546C-4056-A171-1EEFB94B27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971899C-D2C6-458E-B1B5-5DDDF9CD8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3E791BA-39D1-4387-A6CD-EA1C468C8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041D-9DCE-4168-AF15-F00BB980D05E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5A49DC8-4D69-41B0-9C40-532A70782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BD1116E-C151-4C73-AFCC-012A5971A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B9AAA-5D89-49CF-9D8E-97AF3CD2F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624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C94C4F2-ADED-472A-A241-6A618EF8C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004E26-2F70-4830-A6E3-05203803E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F75609-A3E0-4713-B2B9-28A88E5866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3041D-9DCE-4168-AF15-F00BB980D05E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C5000D-31F3-433B-826B-E7004414F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A27C04-2179-4DD5-A807-89CB6341EB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B9AAA-5D89-49CF-9D8E-97AF3CD2F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586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04B15-94F9-41C4-B777-A84898CD3A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Onemocnění zrakové dráhy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88D5FF8-348F-4460-9C36-8ABC03943D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Synek, S.</a:t>
            </a:r>
          </a:p>
          <a:p>
            <a:r>
              <a:rPr lang="cs-CZ" dirty="0"/>
              <a:t>KOO</a:t>
            </a:r>
          </a:p>
        </p:txBody>
      </p:sp>
    </p:spTree>
    <p:extLst>
      <p:ext uri="{BB962C8B-B14F-4D97-AF65-F5344CB8AC3E}">
        <p14:creationId xmlns:p14="http://schemas.microsoft.com/office/powerpoint/2010/main" val="645524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5250">
            <a:extLst>
              <a:ext uri="{FF2B5EF4-FFF2-40B4-BE49-F238E27FC236}">
                <a16:creationId xmlns:a16="http://schemas.microsoft.com/office/drawing/2014/main" id="{50A8E34A-D7D5-4C13-842C-087E1FF0E2E3}"/>
              </a:ext>
            </a:extLst>
          </p:cNvPr>
          <p:cNvGrpSpPr/>
          <p:nvPr/>
        </p:nvGrpSpPr>
        <p:grpSpPr>
          <a:xfrm>
            <a:off x="691377" y="356912"/>
            <a:ext cx="8118819" cy="6389576"/>
            <a:chOff x="0" y="35214"/>
            <a:chExt cx="3778025" cy="2240300"/>
          </a:xfrm>
        </p:grpSpPr>
        <p:sp>
          <p:nvSpPr>
            <p:cNvPr id="8" name="Shape 32770">
              <a:extLst>
                <a:ext uri="{FF2B5EF4-FFF2-40B4-BE49-F238E27FC236}">
                  <a16:creationId xmlns:a16="http://schemas.microsoft.com/office/drawing/2014/main" id="{95B598A7-89CF-4FAF-996B-209D557958AC}"/>
                </a:ext>
              </a:extLst>
            </p:cNvPr>
            <p:cNvSpPr/>
            <p:nvPr/>
          </p:nvSpPr>
          <p:spPr>
            <a:xfrm>
              <a:off x="0" y="2066396"/>
              <a:ext cx="71996" cy="209118"/>
            </a:xfrm>
            <a:custGeom>
              <a:avLst/>
              <a:gdLst/>
              <a:ahLst/>
              <a:cxnLst/>
              <a:rect l="0" t="0" r="0" b="0"/>
              <a:pathLst>
                <a:path w="71996" h="209118">
                  <a:moveTo>
                    <a:pt x="0" y="0"/>
                  </a:moveTo>
                  <a:lnTo>
                    <a:pt x="71996" y="0"/>
                  </a:lnTo>
                  <a:lnTo>
                    <a:pt x="71996" y="209118"/>
                  </a:lnTo>
                  <a:lnTo>
                    <a:pt x="0" y="20911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F324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0" name="Shape 32791">
              <a:extLst>
                <a:ext uri="{FF2B5EF4-FFF2-40B4-BE49-F238E27FC236}">
                  <a16:creationId xmlns:a16="http://schemas.microsoft.com/office/drawing/2014/main" id="{B6984F33-A3B1-4BEC-8498-DBB575F011B4}"/>
                </a:ext>
              </a:extLst>
            </p:cNvPr>
            <p:cNvSpPr/>
            <p:nvPr/>
          </p:nvSpPr>
          <p:spPr>
            <a:xfrm>
              <a:off x="0" y="41039"/>
              <a:ext cx="108001" cy="9144"/>
            </a:xfrm>
            <a:custGeom>
              <a:avLst/>
              <a:gdLst/>
              <a:ahLst/>
              <a:cxnLst/>
              <a:rect l="0" t="0" r="0" b="0"/>
              <a:pathLst>
                <a:path w="108001" h="9144">
                  <a:moveTo>
                    <a:pt x="0" y="0"/>
                  </a:moveTo>
                  <a:lnTo>
                    <a:pt x="108001" y="0"/>
                  </a:lnTo>
                  <a:lnTo>
                    <a:pt x="108001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" name="Rectangle 2003">
              <a:extLst>
                <a:ext uri="{FF2B5EF4-FFF2-40B4-BE49-F238E27FC236}">
                  <a16:creationId xmlns:a16="http://schemas.microsoft.com/office/drawing/2014/main" id="{D00425E7-EDB3-4A72-8070-C34B4BB68F0D}"/>
                </a:ext>
              </a:extLst>
            </p:cNvPr>
            <p:cNvSpPr/>
            <p:nvPr/>
          </p:nvSpPr>
          <p:spPr>
            <a:xfrm>
              <a:off x="193624" y="35214"/>
              <a:ext cx="3010485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2000" b="1" dirty="0" err="1">
                  <a:solidFill>
                    <a:srgbClr val="191818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T</a:t>
              </a:r>
              <a:r>
                <a:rPr lang="cs-CZ" sz="2000" b="1" dirty="0" err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emporalní</a:t>
              </a:r>
              <a:r>
                <a:rPr lang="cs-CZ" sz="2000" b="1" spc="20" dirty="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2000" b="1" dirty="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arteritis</a:t>
              </a:r>
              <a:endParaRPr lang="cs-CZ" sz="2000" dirty="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Shape 32804">
              <a:extLst>
                <a:ext uri="{FF2B5EF4-FFF2-40B4-BE49-F238E27FC236}">
                  <a16:creationId xmlns:a16="http://schemas.microsoft.com/office/drawing/2014/main" id="{B3B033CA-AE1E-4218-B718-C70DC6C322A6}"/>
                </a:ext>
              </a:extLst>
            </p:cNvPr>
            <p:cNvSpPr/>
            <p:nvPr/>
          </p:nvSpPr>
          <p:spPr>
            <a:xfrm>
              <a:off x="2468766" y="41039"/>
              <a:ext cx="1275233" cy="9144"/>
            </a:xfrm>
            <a:custGeom>
              <a:avLst/>
              <a:gdLst/>
              <a:ahLst/>
              <a:cxnLst/>
              <a:rect l="0" t="0" r="0" b="0"/>
              <a:pathLst>
                <a:path w="1275233" h="9144">
                  <a:moveTo>
                    <a:pt x="0" y="0"/>
                  </a:moveTo>
                  <a:lnTo>
                    <a:pt x="1275233" y="0"/>
                  </a:lnTo>
                  <a:lnTo>
                    <a:pt x="1275233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13" name="Picture 2007">
              <a:extLst>
                <a:ext uri="{FF2B5EF4-FFF2-40B4-BE49-F238E27FC236}">
                  <a16:creationId xmlns:a16="http://schemas.microsoft.com/office/drawing/2014/main" id="{6D073D0B-6C26-441D-AFB8-7C84173D01E7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89996" y="185938"/>
              <a:ext cx="2628231" cy="1442131"/>
            </a:xfrm>
            <a:prstGeom prst="rect">
              <a:avLst/>
            </a:prstGeom>
          </p:spPr>
        </p:pic>
        <p:sp>
          <p:nvSpPr>
            <p:cNvPr id="14" name="Rectangle 2008">
              <a:extLst>
                <a:ext uri="{FF2B5EF4-FFF2-40B4-BE49-F238E27FC236}">
                  <a16:creationId xmlns:a16="http://schemas.microsoft.com/office/drawing/2014/main" id="{75398DBE-6B94-4FC6-A9F9-01EDB5D07F73}"/>
                </a:ext>
              </a:extLst>
            </p:cNvPr>
            <p:cNvSpPr/>
            <p:nvPr/>
          </p:nvSpPr>
          <p:spPr>
            <a:xfrm>
              <a:off x="2800003" y="178740"/>
              <a:ext cx="404106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Fig.</a:t>
              </a:r>
              <a:r>
                <a:rPr lang="cs-CZ" sz="800" spc="-4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13.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Rectangle 2009">
              <a:extLst>
                <a:ext uri="{FF2B5EF4-FFF2-40B4-BE49-F238E27FC236}">
                  <a16:creationId xmlns:a16="http://schemas.microsoft.com/office/drawing/2014/main" id="{A43CC53D-D2D8-428E-B244-B03A224B5BF3}"/>
                </a:ext>
              </a:extLst>
            </p:cNvPr>
            <p:cNvSpPr/>
            <p:nvPr/>
          </p:nvSpPr>
          <p:spPr>
            <a:xfrm>
              <a:off x="3103842" y="178740"/>
              <a:ext cx="142869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 spc="-5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13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Rectangle 2010">
              <a:extLst>
                <a:ext uri="{FF2B5EF4-FFF2-40B4-BE49-F238E27FC236}">
                  <a16:creationId xmlns:a16="http://schemas.microsoft.com/office/drawing/2014/main" id="{8AD62DF6-2CEC-45AF-AF8D-5E3A37534067}"/>
                </a:ext>
              </a:extLst>
            </p:cNvPr>
            <p:cNvSpPr/>
            <p:nvPr/>
          </p:nvSpPr>
          <p:spPr>
            <a:xfrm>
              <a:off x="3311410" y="178740"/>
              <a:ext cx="214777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Rectangle 2011">
              <a:extLst>
                <a:ext uri="{FF2B5EF4-FFF2-40B4-BE49-F238E27FC236}">
                  <a16:creationId xmlns:a16="http://schemas.microsoft.com/office/drawing/2014/main" id="{7BBB582F-96F1-4E28-A600-496498442DDC}"/>
                </a:ext>
              </a:extLst>
            </p:cNvPr>
            <p:cNvSpPr/>
            <p:nvPr/>
          </p:nvSpPr>
          <p:spPr>
            <a:xfrm>
              <a:off x="2800604" y="296549"/>
              <a:ext cx="920609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prominent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tem-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Rectangle 2012">
              <a:extLst>
                <a:ext uri="{FF2B5EF4-FFF2-40B4-BE49-F238E27FC236}">
                  <a16:creationId xmlns:a16="http://schemas.microsoft.com/office/drawing/2014/main" id="{072069A1-0A22-4ACF-9001-C9EF098064B7}"/>
                </a:ext>
              </a:extLst>
            </p:cNvPr>
            <p:cNvSpPr/>
            <p:nvPr/>
          </p:nvSpPr>
          <p:spPr>
            <a:xfrm>
              <a:off x="2800604" y="414357"/>
              <a:ext cx="977421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poral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arteries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are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Rectangle 2013">
              <a:extLst>
                <a:ext uri="{FF2B5EF4-FFF2-40B4-BE49-F238E27FC236}">
                  <a16:creationId xmlns:a16="http://schemas.microsoft.com/office/drawing/2014/main" id="{606A236E-54F4-4745-B1BC-E601560B7404}"/>
                </a:ext>
              </a:extLst>
            </p:cNvPr>
            <p:cNvSpPr/>
            <p:nvPr/>
          </p:nvSpPr>
          <p:spPr>
            <a:xfrm>
              <a:off x="2800604" y="532166"/>
              <a:ext cx="967562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painful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on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palpa-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Rectangle 2014">
              <a:extLst>
                <a:ext uri="{FF2B5EF4-FFF2-40B4-BE49-F238E27FC236}">
                  <a16:creationId xmlns:a16="http://schemas.microsoft.com/office/drawing/2014/main" id="{D1C135A5-6CB8-44FD-B2F5-E49BE4261687}"/>
                </a:ext>
              </a:extLst>
            </p:cNvPr>
            <p:cNvSpPr/>
            <p:nvPr/>
          </p:nvSpPr>
          <p:spPr>
            <a:xfrm>
              <a:off x="2806414" y="649975"/>
              <a:ext cx="962898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tion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and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have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no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1" name="Rectangle 2015">
              <a:extLst>
                <a:ext uri="{FF2B5EF4-FFF2-40B4-BE49-F238E27FC236}">
                  <a16:creationId xmlns:a16="http://schemas.microsoft.com/office/drawing/2014/main" id="{0969A7EE-8B18-4ADA-A6B5-19BC03F2D746}"/>
                </a:ext>
              </a:extLst>
            </p:cNvPr>
            <p:cNvSpPr/>
            <p:nvPr/>
          </p:nvSpPr>
          <p:spPr>
            <a:xfrm>
              <a:off x="2800604" y="767783"/>
              <a:ext cx="341485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pulse.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2" name="Shape 32839">
              <a:extLst>
                <a:ext uri="{FF2B5EF4-FFF2-40B4-BE49-F238E27FC236}">
                  <a16:creationId xmlns:a16="http://schemas.microsoft.com/office/drawing/2014/main" id="{118E9CAA-4F33-4B01-B1B0-CD539AADFB88}"/>
                </a:ext>
              </a:extLst>
            </p:cNvPr>
            <p:cNvSpPr/>
            <p:nvPr/>
          </p:nvSpPr>
          <p:spPr>
            <a:xfrm>
              <a:off x="0" y="41039"/>
              <a:ext cx="9144" cy="1668018"/>
            </a:xfrm>
            <a:custGeom>
              <a:avLst/>
              <a:gdLst/>
              <a:ahLst/>
              <a:cxnLst/>
              <a:rect l="0" t="0" r="0" b="0"/>
              <a:pathLst>
                <a:path w="9144" h="1668018">
                  <a:moveTo>
                    <a:pt x="0" y="0"/>
                  </a:moveTo>
                  <a:lnTo>
                    <a:pt x="9144" y="0"/>
                  </a:lnTo>
                  <a:lnTo>
                    <a:pt x="9144" y="1668018"/>
                  </a:lnTo>
                  <a:lnTo>
                    <a:pt x="0" y="166801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3" name="Shape 32840">
              <a:extLst>
                <a:ext uri="{FF2B5EF4-FFF2-40B4-BE49-F238E27FC236}">
                  <a16:creationId xmlns:a16="http://schemas.microsoft.com/office/drawing/2014/main" id="{77C71551-F7AC-4225-8BB5-3551893CB0C1}"/>
                </a:ext>
              </a:extLst>
            </p:cNvPr>
            <p:cNvSpPr/>
            <p:nvPr/>
          </p:nvSpPr>
          <p:spPr>
            <a:xfrm>
              <a:off x="3740824" y="41039"/>
              <a:ext cx="9144" cy="1668018"/>
            </a:xfrm>
            <a:custGeom>
              <a:avLst/>
              <a:gdLst/>
              <a:ahLst/>
              <a:cxnLst/>
              <a:rect l="0" t="0" r="0" b="0"/>
              <a:pathLst>
                <a:path w="9144" h="1668018">
                  <a:moveTo>
                    <a:pt x="0" y="0"/>
                  </a:moveTo>
                  <a:lnTo>
                    <a:pt x="9144" y="0"/>
                  </a:lnTo>
                  <a:lnTo>
                    <a:pt x="9144" y="1668018"/>
                  </a:lnTo>
                  <a:lnTo>
                    <a:pt x="0" y="166801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4" name="Shape 32841">
              <a:extLst>
                <a:ext uri="{FF2B5EF4-FFF2-40B4-BE49-F238E27FC236}">
                  <a16:creationId xmlns:a16="http://schemas.microsoft.com/office/drawing/2014/main" id="{EA0DD2FA-2765-45F9-A4CD-7A24B04C56EC}"/>
                </a:ext>
              </a:extLst>
            </p:cNvPr>
            <p:cNvSpPr/>
            <p:nvPr/>
          </p:nvSpPr>
          <p:spPr>
            <a:xfrm>
              <a:off x="0" y="1709057"/>
              <a:ext cx="3743999" cy="9144"/>
            </a:xfrm>
            <a:custGeom>
              <a:avLst/>
              <a:gdLst/>
              <a:ahLst/>
              <a:cxnLst/>
              <a:rect l="0" t="0" r="0" b="0"/>
              <a:pathLst>
                <a:path w="3743999" h="9144">
                  <a:moveTo>
                    <a:pt x="0" y="0"/>
                  </a:moveTo>
                  <a:lnTo>
                    <a:pt x="3743999" y="0"/>
                  </a:lnTo>
                  <a:lnTo>
                    <a:pt x="3743999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324738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647A4E-EEAA-4661-A389-DA4A04A83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Neuritis nervi optici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1BDC5CC-0402-4F53-9924-85C7E15C8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Centrální skotom </a:t>
            </a:r>
          </a:p>
          <a:p>
            <a:r>
              <a:rPr lang="cs-CZ" dirty="0"/>
              <a:t>Bolesti při pohybu oka</a:t>
            </a:r>
          </a:p>
          <a:p>
            <a:r>
              <a:rPr lang="cs-CZ" dirty="0"/>
              <a:t>Porucha zrakové ostrosti</a:t>
            </a:r>
          </a:p>
          <a:p>
            <a:r>
              <a:rPr lang="cs-CZ" dirty="0"/>
              <a:t>Omezená přímá zornicová reakce</a:t>
            </a:r>
          </a:p>
          <a:p>
            <a:r>
              <a:rPr lang="cs-CZ" dirty="0"/>
              <a:t>Etiologie: infekční choroby-Lues, </a:t>
            </a:r>
            <a:r>
              <a:rPr lang="cs-CZ" dirty="0" err="1"/>
              <a:t>Lymeská</a:t>
            </a:r>
            <a:r>
              <a:rPr lang="cs-CZ" dirty="0"/>
              <a:t> choroba, záněty dutin, autoimunitní choroby- </a:t>
            </a:r>
            <a:r>
              <a:rPr lang="cs-CZ" dirty="0" err="1"/>
              <a:t>Sclerosis</a:t>
            </a:r>
            <a:r>
              <a:rPr lang="cs-CZ" dirty="0"/>
              <a:t> multiplex, Crohnova choroba, lupus </a:t>
            </a:r>
            <a:r>
              <a:rPr lang="cs-CZ" dirty="0" err="1"/>
              <a:t>erythematosus</a:t>
            </a:r>
            <a:r>
              <a:rPr lang="cs-CZ" dirty="0"/>
              <a:t>, toxická- </a:t>
            </a:r>
            <a:r>
              <a:rPr lang="cs-CZ" dirty="0" err="1"/>
              <a:t>methylalkohol</a:t>
            </a:r>
            <a:r>
              <a:rPr lang="cs-CZ" dirty="0"/>
              <a:t>, olovo, chloramfenikol</a:t>
            </a:r>
          </a:p>
        </p:txBody>
      </p:sp>
    </p:spTree>
    <p:extLst>
      <p:ext uri="{BB962C8B-B14F-4D97-AF65-F5344CB8AC3E}">
        <p14:creationId xmlns:p14="http://schemas.microsoft.com/office/powerpoint/2010/main" val="2758161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2A6BB1-401F-4599-81D4-8BCAD9299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Neuritis n. optici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5909B8-C38F-4BF5-90FB-5A0E94DD2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Intraokulární –</a:t>
            </a:r>
            <a:r>
              <a:rPr lang="cs-CZ" dirty="0" err="1"/>
              <a:t>papilitis</a:t>
            </a:r>
            <a:r>
              <a:rPr lang="cs-CZ" dirty="0"/>
              <a:t> (vidíme překrvení zrakového nervu, otok)</a:t>
            </a:r>
          </a:p>
          <a:p>
            <a:r>
              <a:rPr lang="cs-CZ" dirty="0" err="1"/>
              <a:t>Retrobulbární</a:t>
            </a:r>
            <a:r>
              <a:rPr lang="cs-CZ" dirty="0"/>
              <a:t> (nález na sítnici může být fyziologický)</a:t>
            </a:r>
          </a:p>
        </p:txBody>
      </p:sp>
    </p:spTree>
    <p:extLst>
      <p:ext uri="{BB962C8B-B14F-4D97-AF65-F5344CB8AC3E}">
        <p14:creationId xmlns:p14="http://schemas.microsoft.com/office/powerpoint/2010/main" val="3753305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D11A35-4D65-4B4F-AD13-E72405ADC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Papilitis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B07D06-0886-4D6F-A05C-5163A826B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4" name="Group 26667">
            <a:extLst>
              <a:ext uri="{FF2B5EF4-FFF2-40B4-BE49-F238E27FC236}">
                <a16:creationId xmlns:a16="http://schemas.microsoft.com/office/drawing/2014/main" id="{14ABAAE8-2469-4CDC-8DA0-C60724469626}"/>
              </a:ext>
            </a:extLst>
          </p:cNvPr>
          <p:cNvGrpSpPr/>
          <p:nvPr/>
        </p:nvGrpSpPr>
        <p:grpSpPr>
          <a:xfrm>
            <a:off x="1594625" y="2356485"/>
            <a:ext cx="6628278" cy="3820478"/>
            <a:chOff x="0" y="0"/>
            <a:chExt cx="4000971" cy="2188333"/>
          </a:xfrm>
        </p:grpSpPr>
        <p:sp>
          <p:nvSpPr>
            <p:cNvPr id="5" name="Shape 31574">
              <a:extLst>
                <a:ext uri="{FF2B5EF4-FFF2-40B4-BE49-F238E27FC236}">
                  <a16:creationId xmlns:a16="http://schemas.microsoft.com/office/drawing/2014/main" id="{E391E7BC-6F87-4B5D-BBC0-63E61AD19A41}"/>
                </a:ext>
              </a:extLst>
            </p:cNvPr>
            <p:cNvSpPr/>
            <p:nvPr/>
          </p:nvSpPr>
          <p:spPr>
            <a:xfrm>
              <a:off x="0" y="41041"/>
              <a:ext cx="108001" cy="9144"/>
            </a:xfrm>
            <a:custGeom>
              <a:avLst/>
              <a:gdLst/>
              <a:ahLst/>
              <a:cxnLst/>
              <a:rect l="0" t="0" r="0" b="0"/>
              <a:pathLst>
                <a:path w="108001" h="9144">
                  <a:moveTo>
                    <a:pt x="0" y="0"/>
                  </a:moveTo>
                  <a:lnTo>
                    <a:pt x="108001" y="0"/>
                  </a:lnTo>
                  <a:lnTo>
                    <a:pt x="108001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6" name="Rectangle 1563">
              <a:extLst>
                <a:ext uri="{FF2B5EF4-FFF2-40B4-BE49-F238E27FC236}">
                  <a16:creationId xmlns:a16="http://schemas.microsoft.com/office/drawing/2014/main" id="{531BC50F-F902-4ED7-904E-7633DB51F2F0}"/>
                </a:ext>
              </a:extLst>
            </p:cNvPr>
            <p:cNvSpPr/>
            <p:nvPr/>
          </p:nvSpPr>
          <p:spPr>
            <a:xfrm>
              <a:off x="155372" y="0"/>
              <a:ext cx="517623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Papillitis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Shape 31577">
              <a:extLst>
                <a:ext uri="{FF2B5EF4-FFF2-40B4-BE49-F238E27FC236}">
                  <a16:creationId xmlns:a16="http://schemas.microsoft.com/office/drawing/2014/main" id="{3B6EA2EC-6DBA-43BD-984C-4DD4201FDC91}"/>
                </a:ext>
              </a:extLst>
            </p:cNvPr>
            <p:cNvSpPr/>
            <p:nvPr/>
          </p:nvSpPr>
          <p:spPr>
            <a:xfrm>
              <a:off x="594792" y="41041"/>
              <a:ext cx="3149207" cy="9144"/>
            </a:xfrm>
            <a:custGeom>
              <a:avLst/>
              <a:gdLst/>
              <a:ahLst/>
              <a:cxnLst/>
              <a:rect l="0" t="0" r="0" b="0"/>
              <a:pathLst>
                <a:path w="3149207" h="9144">
                  <a:moveTo>
                    <a:pt x="0" y="0"/>
                  </a:moveTo>
                  <a:lnTo>
                    <a:pt x="3149207" y="0"/>
                  </a:lnTo>
                  <a:lnTo>
                    <a:pt x="3149207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8" name="Picture 1567">
              <a:extLst>
                <a:ext uri="{FF2B5EF4-FFF2-40B4-BE49-F238E27FC236}">
                  <a16:creationId xmlns:a16="http://schemas.microsoft.com/office/drawing/2014/main" id="{B69CD1C4-A8B2-4AF4-A9FD-3DF080637220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89996" y="185937"/>
              <a:ext cx="2339994" cy="1731244"/>
            </a:xfrm>
            <a:prstGeom prst="rect">
              <a:avLst/>
            </a:prstGeom>
          </p:spPr>
        </p:pic>
        <p:sp>
          <p:nvSpPr>
            <p:cNvPr id="9" name="Rectangle 1568">
              <a:extLst>
                <a:ext uri="{FF2B5EF4-FFF2-40B4-BE49-F238E27FC236}">
                  <a16:creationId xmlns:a16="http://schemas.microsoft.com/office/drawing/2014/main" id="{97481D0E-AE00-4557-9952-2D35186D8E91}"/>
                </a:ext>
              </a:extLst>
            </p:cNvPr>
            <p:cNvSpPr/>
            <p:nvPr/>
          </p:nvSpPr>
          <p:spPr>
            <a:xfrm>
              <a:off x="2511787" y="178739"/>
              <a:ext cx="404106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Fig.</a:t>
              </a:r>
              <a:r>
                <a:rPr lang="cs-CZ" sz="800" spc="-4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13.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Rectangle 26019">
              <a:extLst>
                <a:ext uri="{FF2B5EF4-FFF2-40B4-BE49-F238E27FC236}">
                  <a16:creationId xmlns:a16="http://schemas.microsoft.com/office/drawing/2014/main" id="{A6225020-B471-4A0D-B062-FC771592DFFC}"/>
                </a:ext>
              </a:extLst>
            </p:cNvPr>
            <p:cNvSpPr/>
            <p:nvPr/>
          </p:nvSpPr>
          <p:spPr>
            <a:xfrm>
              <a:off x="2815626" y="178739"/>
              <a:ext cx="139099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 spc="-7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11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Rectangle 26021">
              <a:extLst>
                <a:ext uri="{FF2B5EF4-FFF2-40B4-BE49-F238E27FC236}">
                  <a16:creationId xmlns:a16="http://schemas.microsoft.com/office/drawing/2014/main" id="{5FA81028-7F64-434C-B5E9-E210C059EEC9}"/>
                </a:ext>
              </a:extLst>
            </p:cNvPr>
            <p:cNvSpPr/>
            <p:nvPr/>
          </p:nvSpPr>
          <p:spPr>
            <a:xfrm>
              <a:off x="2932733" y="178739"/>
              <a:ext cx="222371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a,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b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Rectangle 1570">
              <a:extLst>
                <a:ext uri="{FF2B5EF4-FFF2-40B4-BE49-F238E27FC236}">
                  <a16:creationId xmlns:a16="http://schemas.microsoft.com/office/drawing/2014/main" id="{D04FD1D7-1EC2-4118-B202-94A99E4BBC14}"/>
                </a:ext>
              </a:extLst>
            </p:cNvPr>
            <p:cNvSpPr/>
            <p:nvPr/>
          </p:nvSpPr>
          <p:spPr>
            <a:xfrm>
              <a:off x="2516696" y="296549"/>
              <a:ext cx="70748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Rectangle 1571">
              <a:extLst>
                <a:ext uri="{FF2B5EF4-FFF2-40B4-BE49-F238E27FC236}">
                  <a16:creationId xmlns:a16="http://schemas.microsoft.com/office/drawing/2014/main" id="{0B1A8680-1A55-4C9F-9307-1B2C4EED265F}"/>
                </a:ext>
              </a:extLst>
            </p:cNvPr>
            <p:cNvSpPr/>
            <p:nvPr/>
          </p:nvSpPr>
          <p:spPr>
            <a:xfrm>
              <a:off x="2619979" y="296549"/>
              <a:ext cx="1185137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Papillitis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in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Lyme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dis-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Rectangle 1572">
              <a:extLst>
                <a:ext uri="{FF2B5EF4-FFF2-40B4-BE49-F238E27FC236}">
                  <a16:creationId xmlns:a16="http://schemas.microsoft.com/office/drawing/2014/main" id="{7ED2F5F8-FE43-448C-8B16-0FAD7354DB06}"/>
                </a:ext>
              </a:extLst>
            </p:cNvPr>
            <p:cNvSpPr/>
            <p:nvPr/>
          </p:nvSpPr>
          <p:spPr>
            <a:xfrm>
              <a:off x="2515594" y="414358"/>
              <a:ext cx="1362021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ease.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margin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of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Rectangle 1573">
              <a:extLst>
                <a:ext uri="{FF2B5EF4-FFF2-40B4-BE49-F238E27FC236}">
                  <a16:creationId xmlns:a16="http://schemas.microsoft.com/office/drawing/2014/main" id="{5C9533AE-113F-4A47-B4F3-0D637241DE38}"/>
                </a:ext>
              </a:extLst>
            </p:cNvPr>
            <p:cNvSpPr/>
            <p:nvPr/>
          </p:nvSpPr>
          <p:spPr>
            <a:xfrm>
              <a:off x="2515594" y="532166"/>
              <a:ext cx="1339837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disc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is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slightly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ob-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Rectangle 1574">
              <a:extLst>
                <a:ext uri="{FF2B5EF4-FFF2-40B4-BE49-F238E27FC236}">
                  <a16:creationId xmlns:a16="http://schemas.microsoft.com/office/drawing/2014/main" id="{53B7C159-4CCA-4E8E-9BE7-2D52B071D128}"/>
                </a:ext>
              </a:extLst>
            </p:cNvPr>
            <p:cNvSpPr/>
            <p:nvPr/>
          </p:nvSpPr>
          <p:spPr>
            <a:xfrm>
              <a:off x="2515493" y="649975"/>
              <a:ext cx="1444227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scured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by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edema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and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hy-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Rectangle 1575">
              <a:extLst>
                <a:ext uri="{FF2B5EF4-FFF2-40B4-BE49-F238E27FC236}">
                  <a16:creationId xmlns:a16="http://schemas.microsoft.com/office/drawing/2014/main" id="{5F39D20E-2E6F-495A-A858-749087B4EED4}"/>
                </a:ext>
              </a:extLst>
            </p:cNvPr>
            <p:cNvSpPr/>
            <p:nvPr/>
          </p:nvSpPr>
          <p:spPr>
            <a:xfrm>
              <a:off x="2512388" y="767784"/>
              <a:ext cx="1317440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peremia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of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head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of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Rectangle 1576">
              <a:extLst>
                <a:ext uri="{FF2B5EF4-FFF2-40B4-BE49-F238E27FC236}">
                  <a16:creationId xmlns:a16="http://schemas.microsoft.com/office/drawing/2014/main" id="{8F3B0465-C54C-43F0-B076-AE1FF7D26765}"/>
                </a:ext>
              </a:extLst>
            </p:cNvPr>
            <p:cNvSpPr/>
            <p:nvPr/>
          </p:nvSpPr>
          <p:spPr>
            <a:xfrm>
              <a:off x="2518198" y="885593"/>
              <a:ext cx="1482773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nerve.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Rectangle 1577">
              <a:extLst>
                <a:ext uri="{FF2B5EF4-FFF2-40B4-BE49-F238E27FC236}">
                  <a16:creationId xmlns:a16="http://schemas.microsoft.com/office/drawing/2014/main" id="{DA979EB1-1224-40D1-AE9A-AECAA45F6766}"/>
                </a:ext>
              </a:extLst>
            </p:cNvPr>
            <p:cNvSpPr/>
            <p:nvPr/>
          </p:nvSpPr>
          <p:spPr>
            <a:xfrm>
              <a:off x="2515594" y="1003402"/>
              <a:ext cx="934026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cup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is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obscured.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Shape 31652">
              <a:extLst>
                <a:ext uri="{FF2B5EF4-FFF2-40B4-BE49-F238E27FC236}">
                  <a16:creationId xmlns:a16="http://schemas.microsoft.com/office/drawing/2014/main" id="{5392265E-78C7-411D-B4D7-B8C1B3E91CE5}"/>
                </a:ext>
              </a:extLst>
            </p:cNvPr>
            <p:cNvSpPr/>
            <p:nvPr/>
          </p:nvSpPr>
          <p:spPr>
            <a:xfrm>
              <a:off x="0" y="41041"/>
              <a:ext cx="9144" cy="1957133"/>
            </a:xfrm>
            <a:custGeom>
              <a:avLst/>
              <a:gdLst/>
              <a:ahLst/>
              <a:cxnLst/>
              <a:rect l="0" t="0" r="0" b="0"/>
              <a:pathLst>
                <a:path w="9144" h="1957133">
                  <a:moveTo>
                    <a:pt x="0" y="0"/>
                  </a:moveTo>
                  <a:lnTo>
                    <a:pt x="9144" y="0"/>
                  </a:lnTo>
                  <a:lnTo>
                    <a:pt x="9144" y="1957133"/>
                  </a:lnTo>
                  <a:lnTo>
                    <a:pt x="0" y="195713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1" name="Shape 31653">
              <a:extLst>
                <a:ext uri="{FF2B5EF4-FFF2-40B4-BE49-F238E27FC236}">
                  <a16:creationId xmlns:a16="http://schemas.microsoft.com/office/drawing/2014/main" id="{A79D13E0-F263-42AE-91D0-E2E2E494A4E3}"/>
                </a:ext>
              </a:extLst>
            </p:cNvPr>
            <p:cNvSpPr/>
            <p:nvPr/>
          </p:nvSpPr>
          <p:spPr>
            <a:xfrm>
              <a:off x="3740824" y="41041"/>
              <a:ext cx="9144" cy="1957133"/>
            </a:xfrm>
            <a:custGeom>
              <a:avLst/>
              <a:gdLst/>
              <a:ahLst/>
              <a:cxnLst/>
              <a:rect l="0" t="0" r="0" b="0"/>
              <a:pathLst>
                <a:path w="9144" h="1957133">
                  <a:moveTo>
                    <a:pt x="0" y="0"/>
                  </a:moveTo>
                  <a:lnTo>
                    <a:pt x="9144" y="0"/>
                  </a:lnTo>
                  <a:lnTo>
                    <a:pt x="9144" y="1957133"/>
                  </a:lnTo>
                  <a:lnTo>
                    <a:pt x="0" y="195713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2" name="Shape 31654">
              <a:extLst>
                <a:ext uri="{FF2B5EF4-FFF2-40B4-BE49-F238E27FC236}">
                  <a16:creationId xmlns:a16="http://schemas.microsoft.com/office/drawing/2014/main" id="{1FB0332C-2DF7-4381-B2EC-08073C89321D}"/>
                </a:ext>
              </a:extLst>
            </p:cNvPr>
            <p:cNvSpPr/>
            <p:nvPr/>
          </p:nvSpPr>
          <p:spPr>
            <a:xfrm>
              <a:off x="0" y="1998174"/>
              <a:ext cx="3743999" cy="9144"/>
            </a:xfrm>
            <a:custGeom>
              <a:avLst/>
              <a:gdLst/>
              <a:ahLst/>
              <a:cxnLst/>
              <a:rect l="0" t="0" r="0" b="0"/>
              <a:pathLst>
                <a:path w="3743999" h="9144">
                  <a:moveTo>
                    <a:pt x="0" y="0"/>
                  </a:moveTo>
                  <a:lnTo>
                    <a:pt x="3743999" y="0"/>
                  </a:lnTo>
                  <a:lnTo>
                    <a:pt x="3743999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3" name="Rectangle 1581">
              <a:extLst>
                <a:ext uri="{FF2B5EF4-FFF2-40B4-BE49-F238E27FC236}">
                  <a16:creationId xmlns:a16="http://schemas.microsoft.com/office/drawing/2014/main" id="{4620066D-0389-4487-8F98-3EDFC3D04DC8}"/>
                </a:ext>
              </a:extLst>
            </p:cNvPr>
            <p:cNvSpPr/>
            <p:nvPr/>
          </p:nvSpPr>
          <p:spPr>
            <a:xfrm>
              <a:off x="3242552" y="2038031"/>
              <a:ext cx="527216" cy="1313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Continue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" name="Rectangle 1582">
              <a:extLst>
                <a:ext uri="{FF2B5EF4-FFF2-40B4-BE49-F238E27FC236}">
                  <a16:creationId xmlns:a16="http://schemas.microsoft.com/office/drawing/2014/main" id="{95775A07-2DDE-4FA1-A283-21BBA8D56A6C}"/>
                </a:ext>
              </a:extLst>
            </p:cNvPr>
            <p:cNvSpPr/>
            <p:nvPr/>
          </p:nvSpPr>
          <p:spPr>
            <a:xfrm>
              <a:off x="3664400" y="2015792"/>
              <a:ext cx="111119" cy="17254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50">
                  <a:solidFill>
                    <a:srgbClr val="191818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8121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18C3F3-C9F6-40AA-972A-EE8DB0075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Retrobulbární</a:t>
            </a:r>
            <a:r>
              <a:rPr lang="cs-CZ" dirty="0"/>
              <a:t> neuritis</a:t>
            </a:r>
          </a:p>
        </p:txBody>
      </p:sp>
      <p:pic>
        <p:nvPicPr>
          <p:cNvPr id="2050" name="Picture 2" descr="Zobrazit zdrojový obrázek">
            <a:extLst>
              <a:ext uri="{FF2B5EF4-FFF2-40B4-BE49-F238E27FC236}">
                <a16:creationId xmlns:a16="http://schemas.microsoft.com/office/drawing/2014/main" id="{67CBDEF0-8D4E-4F4A-9EC2-0EE453F7A2A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575" y="2467769"/>
            <a:ext cx="4514850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8899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14523B-CBDE-413D-A51F-43CF6DCE1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Edém zrakového nervu</a:t>
            </a:r>
          </a:p>
        </p:txBody>
      </p:sp>
      <p:sp>
        <p:nvSpPr>
          <p:cNvPr id="37" name="Zástupný obsah 36">
            <a:extLst>
              <a:ext uri="{FF2B5EF4-FFF2-40B4-BE49-F238E27FC236}">
                <a16:creationId xmlns:a16="http://schemas.microsoft.com/office/drawing/2014/main" id="{D6FF9386-DA80-4C1B-B9B8-54A06981FBF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8" name="Zástupný obsah 37">
            <a:extLst>
              <a:ext uri="{FF2B5EF4-FFF2-40B4-BE49-F238E27FC236}">
                <a16:creationId xmlns:a16="http://schemas.microsoft.com/office/drawing/2014/main" id="{E7DF3D55-A696-4093-8301-01F192DF96C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Oboustranné</a:t>
            </a:r>
          </a:p>
          <a:p>
            <a:r>
              <a:rPr lang="cs-CZ" dirty="0"/>
              <a:t>Zvýšení nitrolebečního tlaku</a:t>
            </a:r>
          </a:p>
          <a:p>
            <a:r>
              <a:rPr lang="cs-CZ" dirty="0"/>
              <a:t>Příčina 60% nitrolební nádor, nitrolební krvácení, </a:t>
            </a:r>
            <a:r>
              <a:rPr lang="cs-CZ" dirty="0" err="1"/>
              <a:t>encephalitis</a:t>
            </a:r>
            <a:r>
              <a:rPr lang="cs-CZ" dirty="0"/>
              <a:t>, meningitis</a:t>
            </a:r>
          </a:p>
          <a:p>
            <a:r>
              <a:rPr lang="cs-CZ" dirty="0"/>
              <a:t>Má časnou fázi, pokročilou a atrofickou</a:t>
            </a:r>
          </a:p>
        </p:txBody>
      </p:sp>
      <p:grpSp>
        <p:nvGrpSpPr>
          <p:cNvPr id="4" name="Group 28467">
            <a:extLst>
              <a:ext uri="{FF2B5EF4-FFF2-40B4-BE49-F238E27FC236}">
                <a16:creationId xmlns:a16="http://schemas.microsoft.com/office/drawing/2014/main" id="{4D273EFC-E6D0-4D90-AC8D-47D53D7EC983}"/>
              </a:ext>
            </a:extLst>
          </p:cNvPr>
          <p:cNvGrpSpPr/>
          <p:nvPr/>
        </p:nvGrpSpPr>
        <p:grpSpPr>
          <a:xfrm>
            <a:off x="1010564" y="1948866"/>
            <a:ext cx="3994953" cy="4104856"/>
            <a:chOff x="0" y="0"/>
            <a:chExt cx="3995138" cy="4105298"/>
          </a:xfrm>
        </p:grpSpPr>
        <p:sp>
          <p:nvSpPr>
            <p:cNvPr id="5" name="Shape 30672">
              <a:extLst>
                <a:ext uri="{FF2B5EF4-FFF2-40B4-BE49-F238E27FC236}">
                  <a16:creationId xmlns:a16="http://schemas.microsoft.com/office/drawing/2014/main" id="{FD87479B-3991-43FE-935A-A1788C44117B}"/>
                </a:ext>
              </a:extLst>
            </p:cNvPr>
            <p:cNvSpPr/>
            <p:nvPr/>
          </p:nvSpPr>
          <p:spPr>
            <a:xfrm>
              <a:off x="0" y="41039"/>
              <a:ext cx="108001" cy="9144"/>
            </a:xfrm>
            <a:custGeom>
              <a:avLst/>
              <a:gdLst/>
              <a:ahLst/>
              <a:cxnLst/>
              <a:rect l="0" t="0" r="0" b="0"/>
              <a:pathLst>
                <a:path w="108001" h="9144">
                  <a:moveTo>
                    <a:pt x="0" y="0"/>
                  </a:moveTo>
                  <a:lnTo>
                    <a:pt x="108001" y="0"/>
                  </a:lnTo>
                  <a:lnTo>
                    <a:pt x="108001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6" name="Rectangle 1379">
              <a:extLst>
                <a:ext uri="{FF2B5EF4-FFF2-40B4-BE49-F238E27FC236}">
                  <a16:creationId xmlns:a16="http://schemas.microsoft.com/office/drawing/2014/main" id="{2311A1F6-9785-4AE2-B1F9-69A00BDFF9C8}"/>
                </a:ext>
              </a:extLst>
            </p:cNvPr>
            <p:cNvSpPr/>
            <p:nvPr/>
          </p:nvSpPr>
          <p:spPr>
            <a:xfrm>
              <a:off x="155372" y="0"/>
              <a:ext cx="748921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Papilledema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Shape 30675">
              <a:extLst>
                <a:ext uri="{FF2B5EF4-FFF2-40B4-BE49-F238E27FC236}">
                  <a16:creationId xmlns:a16="http://schemas.microsoft.com/office/drawing/2014/main" id="{A9D3F26F-486F-4CEE-B458-079ADA752F8E}"/>
                </a:ext>
              </a:extLst>
            </p:cNvPr>
            <p:cNvSpPr/>
            <p:nvPr/>
          </p:nvSpPr>
          <p:spPr>
            <a:xfrm>
              <a:off x="768667" y="41039"/>
              <a:ext cx="2975331" cy="9144"/>
            </a:xfrm>
            <a:custGeom>
              <a:avLst/>
              <a:gdLst/>
              <a:ahLst/>
              <a:cxnLst/>
              <a:rect l="0" t="0" r="0" b="0"/>
              <a:pathLst>
                <a:path w="2975331" h="9144">
                  <a:moveTo>
                    <a:pt x="0" y="0"/>
                  </a:moveTo>
                  <a:lnTo>
                    <a:pt x="2975331" y="0"/>
                  </a:lnTo>
                  <a:lnTo>
                    <a:pt x="2975331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8" name="Picture 1383">
              <a:extLst>
                <a:ext uri="{FF2B5EF4-FFF2-40B4-BE49-F238E27FC236}">
                  <a16:creationId xmlns:a16="http://schemas.microsoft.com/office/drawing/2014/main" id="{B61FCBA4-DA5A-493B-9E92-F9929F5ADEB2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89996" y="185938"/>
              <a:ext cx="2339986" cy="1728639"/>
            </a:xfrm>
            <a:prstGeom prst="rect">
              <a:avLst/>
            </a:prstGeom>
          </p:spPr>
        </p:pic>
        <p:sp>
          <p:nvSpPr>
            <p:cNvPr id="9" name="Rectangle 1384">
              <a:extLst>
                <a:ext uri="{FF2B5EF4-FFF2-40B4-BE49-F238E27FC236}">
                  <a16:creationId xmlns:a16="http://schemas.microsoft.com/office/drawing/2014/main" id="{F253AB72-E89F-4FFB-8C67-85C6B0438ED5}"/>
                </a:ext>
              </a:extLst>
            </p:cNvPr>
            <p:cNvSpPr/>
            <p:nvPr/>
          </p:nvSpPr>
          <p:spPr>
            <a:xfrm>
              <a:off x="2511751" y="178740"/>
              <a:ext cx="404106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Fig.</a:t>
              </a:r>
              <a:r>
                <a:rPr lang="cs-CZ" sz="800" spc="-4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13.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Rectangle 1385">
              <a:extLst>
                <a:ext uri="{FF2B5EF4-FFF2-40B4-BE49-F238E27FC236}">
                  <a16:creationId xmlns:a16="http://schemas.microsoft.com/office/drawing/2014/main" id="{81FB8453-E540-4B43-BF2F-8279F0145FA2}"/>
                </a:ext>
              </a:extLst>
            </p:cNvPr>
            <p:cNvSpPr/>
            <p:nvPr/>
          </p:nvSpPr>
          <p:spPr>
            <a:xfrm>
              <a:off x="2815590" y="178740"/>
              <a:ext cx="144882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 spc="-4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10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Rectangle 1386">
              <a:extLst>
                <a:ext uri="{FF2B5EF4-FFF2-40B4-BE49-F238E27FC236}">
                  <a16:creationId xmlns:a16="http://schemas.microsoft.com/office/drawing/2014/main" id="{89BBB638-27C3-441D-8F8C-71E8EB4E699A}"/>
                </a:ext>
              </a:extLst>
            </p:cNvPr>
            <p:cNvSpPr/>
            <p:nvPr/>
          </p:nvSpPr>
          <p:spPr>
            <a:xfrm>
              <a:off x="2516660" y="296549"/>
              <a:ext cx="70748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Rectangle 1387">
              <a:extLst>
                <a:ext uri="{FF2B5EF4-FFF2-40B4-BE49-F238E27FC236}">
                  <a16:creationId xmlns:a16="http://schemas.microsoft.com/office/drawing/2014/main" id="{BDED054E-226A-43A2-B287-41582886C513}"/>
                </a:ext>
              </a:extLst>
            </p:cNvPr>
            <p:cNvSpPr/>
            <p:nvPr/>
          </p:nvSpPr>
          <p:spPr>
            <a:xfrm>
              <a:off x="2594899" y="296549"/>
              <a:ext cx="1154252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Early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phase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of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papil-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Rectangle 1388">
              <a:extLst>
                <a:ext uri="{FF2B5EF4-FFF2-40B4-BE49-F238E27FC236}">
                  <a16:creationId xmlns:a16="http://schemas.microsoft.com/office/drawing/2014/main" id="{8FBC0BED-24AC-423D-AFEC-8DB85FBDBE92}"/>
                </a:ext>
              </a:extLst>
            </p:cNvPr>
            <p:cNvSpPr/>
            <p:nvPr/>
          </p:nvSpPr>
          <p:spPr>
            <a:xfrm>
              <a:off x="2512352" y="414357"/>
              <a:ext cx="1482786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ledema.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nasal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margin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Rectangle 1389">
              <a:extLst>
                <a:ext uri="{FF2B5EF4-FFF2-40B4-BE49-F238E27FC236}">
                  <a16:creationId xmlns:a16="http://schemas.microsoft.com/office/drawing/2014/main" id="{C968DD93-7FF3-4E14-9C0D-E50E39C3BEB7}"/>
                </a:ext>
              </a:extLst>
            </p:cNvPr>
            <p:cNvSpPr/>
            <p:nvPr/>
          </p:nvSpPr>
          <p:spPr>
            <a:xfrm>
              <a:off x="2515558" y="532166"/>
              <a:ext cx="1307061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of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disc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is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par-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Rectangle 1390">
              <a:extLst>
                <a:ext uri="{FF2B5EF4-FFF2-40B4-BE49-F238E27FC236}">
                  <a16:creationId xmlns:a16="http://schemas.microsoft.com/office/drawing/2014/main" id="{E9075F26-2699-4850-B676-FEE189A840F2}"/>
                </a:ext>
              </a:extLst>
            </p:cNvPr>
            <p:cNvSpPr/>
            <p:nvPr/>
          </p:nvSpPr>
          <p:spPr>
            <a:xfrm>
              <a:off x="2518163" y="649975"/>
              <a:ext cx="1448198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tially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obscured.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Rectangle 1391">
              <a:extLst>
                <a:ext uri="{FF2B5EF4-FFF2-40B4-BE49-F238E27FC236}">
                  <a16:creationId xmlns:a16="http://schemas.microsoft.com/office/drawing/2014/main" id="{132A9FCB-B054-470E-B2EF-8D8FEAB43DDD}"/>
                </a:ext>
              </a:extLst>
            </p:cNvPr>
            <p:cNvSpPr/>
            <p:nvPr/>
          </p:nvSpPr>
          <p:spPr>
            <a:xfrm>
              <a:off x="2515658" y="767783"/>
              <a:ext cx="1391239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disc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is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hyperemic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due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to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Rectangle 1392">
              <a:extLst>
                <a:ext uri="{FF2B5EF4-FFF2-40B4-BE49-F238E27FC236}">
                  <a16:creationId xmlns:a16="http://schemas.microsoft.com/office/drawing/2014/main" id="{BDE2FCB9-A79C-448B-A104-C360BF50A0FE}"/>
                </a:ext>
              </a:extLst>
            </p:cNvPr>
            <p:cNvSpPr/>
            <p:nvPr/>
          </p:nvSpPr>
          <p:spPr>
            <a:xfrm>
              <a:off x="2515658" y="885592"/>
              <a:ext cx="1410798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dilatation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of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capillar-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Rectangle 1393">
              <a:extLst>
                <a:ext uri="{FF2B5EF4-FFF2-40B4-BE49-F238E27FC236}">
                  <a16:creationId xmlns:a16="http://schemas.microsoft.com/office/drawing/2014/main" id="{B3A546FE-4485-418F-B290-3627402CD0DD}"/>
                </a:ext>
              </a:extLst>
            </p:cNvPr>
            <p:cNvSpPr/>
            <p:nvPr/>
          </p:nvSpPr>
          <p:spPr>
            <a:xfrm>
              <a:off x="2513755" y="1003401"/>
              <a:ext cx="1355426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ies,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and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cup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is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Rectangle 1394">
              <a:extLst>
                <a:ext uri="{FF2B5EF4-FFF2-40B4-BE49-F238E27FC236}">
                  <a16:creationId xmlns:a16="http://schemas.microsoft.com/office/drawing/2014/main" id="{B6854272-055D-414A-8C92-96A232C8C4F8}"/>
                </a:ext>
              </a:extLst>
            </p:cNvPr>
            <p:cNvSpPr/>
            <p:nvPr/>
          </p:nvSpPr>
          <p:spPr>
            <a:xfrm>
              <a:off x="2515458" y="1121210"/>
              <a:ext cx="625438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still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visible.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Rectangle 1395">
              <a:extLst>
                <a:ext uri="{FF2B5EF4-FFF2-40B4-BE49-F238E27FC236}">
                  <a16:creationId xmlns:a16="http://schemas.microsoft.com/office/drawing/2014/main" id="{80733754-EA08-4E2D-92FE-1A808843EF45}"/>
                </a:ext>
              </a:extLst>
            </p:cNvPr>
            <p:cNvSpPr/>
            <p:nvPr/>
          </p:nvSpPr>
          <p:spPr>
            <a:xfrm>
              <a:off x="2513655" y="2031023"/>
              <a:ext cx="79142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b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1" name="Rectangle 1396">
              <a:extLst>
                <a:ext uri="{FF2B5EF4-FFF2-40B4-BE49-F238E27FC236}">
                  <a16:creationId xmlns:a16="http://schemas.microsoft.com/office/drawing/2014/main" id="{50A60174-9873-4252-942B-3319BBA5BBD7}"/>
                </a:ext>
              </a:extLst>
            </p:cNvPr>
            <p:cNvSpPr/>
            <p:nvPr/>
          </p:nvSpPr>
          <p:spPr>
            <a:xfrm>
              <a:off x="2598205" y="2031023"/>
              <a:ext cx="1290953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Acute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stage.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2" name="Rectangle 1397">
              <a:extLst>
                <a:ext uri="{FF2B5EF4-FFF2-40B4-BE49-F238E27FC236}">
                  <a16:creationId xmlns:a16="http://schemas.microsoft.com/office/drawing/2014/main" id="{4EE42AFF-8E63-4CA5-8641-057E62BEE335}"/>
                </a:ext>
              </a:extLst>
            </p:cNvPr>
            <p:cNvSpPr/>
            <p:nvPr/>
          </p:nvSpPr>
          <p:spPr>
            <a:xfrm>
              <a:off x="2515658" y="2148831"/>
              <a:ext cx="1304809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disc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is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increasingly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ele-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3" name="Rectangle 1398">
              <a:extLst>
                <a:ext uri="{FF2B5EF4-FFF2-40B4-BE49-F238E27FC236}">
                  <a16:creationId xmlns:a16="http://schemas.microsoft.com/office/drawing/2014/main" id="{7EA38D7F-9E60-49B9-827C-D5EC18CCE99B}"/>
                </a:ext>
              </a:extLst>
            </p:cNvPr>
            <p:cNvSpPr/>
            <p:nvPr/>
          </p:nvSpPr>
          <p:spPr>
            <a:xfrm>
              <a:off x="2519465" y="2266640"/>
              <a:ext cx="1334947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vated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and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has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gray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to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" name="Rectangle 1399">
              <a:extLst>
                <a:ext uri="{FF2B5EF4-FFF2-40B4-BE49-F238E27FC236}">
                  <a16:creationId xmlns:a16="http://schemas.microsoft.com/office/drawing/2014/main" id="{E940EE3B-64CE-4492-8C6B-FB2AE2A28FFA}"/>
                </a:ext>
              </a:extLst>
            </p:cNvPr>
            <p:cNvSpPr/>
            <p:nvPr/>
          </p:nvSpPr>
          <p:spPr>
            <a:xfrm>
              <a:off x="2515558" y="2384449"/>
              <a:ext cx="1375744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grayish-red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color.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Radial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" name="Rectangle 1400">
              <a:extLst>
                <a:ext uri="{FF2B5EF4-FFF2-40B4-BE49-F238E27FC236}">
                  <a16:creationId xmlns:a16="http://schemas.microsoft.com/office/drawing/2014/main" id="{A7618DA0-0D29-40C7-B7C4-8FD5C0566430}"/>
                </a:ext>
              </a:extLst>
            </p:cNvPr>
            <p:cNvSpPr/>
            <p:nvPr/>
          </p:nvSpPr>
          <p:spPr>
            <a:xfrm>
              <a:off x="2512352" y="2502257"/>
              <a:ext cx="1437552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hemorrhages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around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Rectangle 1401">
              <a:extLst>
                <a:ext uri="{FF2B5EF4-FFF2-40B4-BE49-F238E27FC236}">
                  <a16:creationId xmlns:a16="http://schemas.microsoft.com/office/drawing/2014/main" id="{BCDA4C65-EBD8-4D85-AD61-28D8DF151CD7}"/>
                </a:ext>
              </a:extLst>
            </p:cNvPr>
            <p:cNvSpPr/>
            <p:nvPr/>
          </p:nvSpPr>
          <p:spPr>
            <a:xfrm>
              <a:off x="2512352" y="2620066"/>
              <a:ext cx="1366777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margin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of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disc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7" name="Rectangle 1402">
              <a:extLst>
                <a:ext uri="{FF2B5EF4-FFF2-40B4-BE49-F238E27FC236}">
                  <a16:creationId xmlns:a16="http://schemas.microsoft.com/office/drawing/2014/main" id="{2E6732FD-69EB-49FD-9804-A85BA475B60B}"/>
                </a:ext>
              </a:extLst>
            </p:cNvPr>
            <p:cNvSpPr/>
            <p:nvPr/>
          </p:nvSpPr>
          <p:spPr>
            <a:xfrm>
              <a:off x="2515458" y="2737875"/>
              <a:ext cx="1304023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and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grayish-white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exu-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8" name="Rectangle 1403">
              <a:extLst>
                <a:ext uri="{FF2B5EF4-FFF2-40B4-BE49-F238E27FC236}">
                  <a16:creationId xmlns:a16="http://schemas.microsoft.com/office/drawing/2014/main" id="{00311F5F-F641-4630-A818-924B6BC6E20E}"/>
                </a:ext>
              </a:extLst>
            </p:cNvPr>
            <p:cNvSpPr/>
            <p:nvPr/>
          </p:nvSpPr>
          <p:spPr>
            <a:xfrm>
              <a:off x="2515658" y="2855684"/>
              <a:ext cx="1376983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dates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are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observed.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9" name="Rectangle 1404">
              <a:extLst>
                <a:ext uri="{FF2B5EF4-FFF2-40B4-BE49-F238E27FC236}">
                  <a16:creationId xmlns:a16="http://schemas.microsoft.com/office/drawing/2014/main" id="{EE900790-30D3-434F-AAC0-D16BA682BBFE}"/>
                </a:ext>
              </a:extLst>
            </p:cNvPr>
            <p:cNvSpPr/>
            <p:nvPr/>
          </p:nvSpPr>
          <p:spPr>
            <a:xfrm>
              <a:off x="2515558" y="2973492"/>
              <a:ext cx="1371147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disc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can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no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longer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0" name="Rectangle 1405">
              <a:extLst>
                <a:ext uri="{FF2B5EF4-FFF2-40B4-BE49-F238E27FC236}">
                  <a16:creationId xmlns:a16="http://schemas.microsoft.com/office/drawing/2014/main" id="{BBC790BF-93AC-457B-A092-7FEA8F37C679}"/>
                </a:ext>
              </a:extLst>
            </p:cNvPr>
            <p:cNvSpPr/>
            <p:nvPr/>
          </p:nvSpPr>
          <p:spPr>
            <a:xfrm>
              <a:off x="2512352" y="3091301"/>
              <a:ext cx="1390187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be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clearly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distinguished.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1" name="Shape 30832">
              <a:extLst>
                <a:ext uri="{FF2B5EF4-FFF2-40B4-BE49-F238E27FC236}">
                  <a16:creationId xmlns:a16="http://schemas.microsoft.com/office/drawing/2014/main" id="{BE0D3B86-EBF3-416E-897A-A696C81F77D6}"/>
                </a:ext>
              </a:extLst>
            </p:cNvPr>
            <p:cNvSpPr/>
            <p:nvPr/>
          </p:nvSpPr>
          <p:spPr>
            <a:xfrm>
              <a:off x="0" y="41039"/>
              <a:ext cx="9144" cy="3874110"/>
            </a:xfrm>
            <a:custGeom>
              <a:avLst/>
              <a:gdLst/>
              <a:ahLst/>
              <a:cxnLst/>
              <a:rect l="0" t="0" r="0" b="0"/>
              <a:pathLst>
                <a:path w="9144" h="3874110">
                  <a:moveTo>
                    <a:pt x="0" y="0"/>
                  </a:moveTo>
                  <a:lnTo>
                    <a:pt x="9144" y="0"/>
                  </a:lnTo>
                  <a:lnTo>
                    <a:pt x="9144" y="3874110"/>
                  </a:lnTo>
                  <a:lnTo>
                    <a:pt x="0" y="3874110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2" name="Shape 30833">
              <a:extLst>
                <a:ext uri="{FF2B5EF4-FFF2-40B4-BE49-F238E27FC236}">
                  <a16:creationId xmlns:a16="http://schemas.microsoft.com/office/drawing/2014/main" id="{221BEE75-F494-4617-85E3-B7BD49034218}"/>
                </a:ext>
              </a:extLst>
            </p:cNvPr>
            <p:cNvSpPr/>
            <p:nvPr/>
          </p:nvSpPr>
          <p:spPr>
            <a:xfrm>
              <a:off x="3740824" y="41039"/>
              <a:ext cx="9144" cy="3874110"/>
            </a:xfrm>
            <a:custGeom>
              <a:avLst/>
              <a:gdLst/>
              <a:ahLst/>
              <a:cxnLst/>
              <a:rect l="0" t="0" r="0" b="0"/>
              <a:pathLst>
                <a:path w="9144" h="3874110">
                  <a:moveTo>
                    <a:pt x="0" y="0"/>
                  </a:moveTo>
                  <a:lnTo>
                    <a:pt x="9144" y="0"/>
                  </a:lnTo>
                  <a:lnTo>
                    <a:pt x="9144" y="3874110"/>
                  </a:lnTo>
                  <a:lnTo>
                    <a:pt x="0" y="3874110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3" name="Shape 30834">
              <a:extLst>
                <a:ext uri="{FF2B5EF4-FFF2-40B4-BE49-F238E27FC236}">
                  <a16:creationId xmlns:a16="http://schemas.microsoft.com/office/drawing/2014/main" id="{2010FFBA-881A-4B97-84D0-B6220DBA9C0A}"/>
                </a:ext>
              </a:extLst>
            </p:cNvPr>
            <p:cNvSpPr/>
            <p:nvPr/>
          </p:nvSpPr>
          <p:spPr>
            <a:xfrm>
              <a:off x="0" y="3915136"/>
              <a:ext cx="3743999" cy="9144"/>
            </a:xfrm>
            <a:custGeom>
              <a:avLst/>
              <a:gdLst/>
              <a:ahLst/>
              <a:cxnLst/>
              <a:rect l="0" t="0" r="0" b="0"/>
              <a:pathLst>
                <a:path w="3743999" h="9144">
                  <a:moveTo>
                    <a:pt x="0" y="0"/>
                  </a:moveTo>
                  <a:lnTo>
                    <a:pt x="3743999" y="0"/>
                  </a:lnTo>
                  <a:lnTo>
                    <a:pt x="3743999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4" name="Rectangle 1409">
              <a:extLst>
                <a:ext uri="{FF2B5EF4-FFF2-40B4-BE49-F238E27FC236}">
                  <a16:creationId xmlns:a16="http://schemas.microsoft.com/office/drawing/2014/main" id="{DF8C30ED-4394-4168-A008-A8284EBAE352}"/>
                </a:ext>
              </a:extLst>
            </p:cNvPr>
            <p:cNvSpPr/>
            <p:nvPr/>
          </p:nvSpPr>
          <p:spPr>
            <a:xfrm>
              <a:off x="3242552" y="3954996"/>
              <a:ext cx="527216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Continue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5" name="Rectangle 1410">
              <a:extLst>
                <a:ext uri="{FF2B5EF4-FFF2-40B4-BE49-F238E27FC236}">
                  <a16:creationId xmlns:a16="http://schemas.microsoft.com/office/drawing/2014/main" id="{AE513817-3A57-44D3-8021-7EEBFDF23D31}"/>
                </a:ext>
              </a:extLst>
            </p:cNvPr>
            <p:cNvSpPr/>
            <p:nvPr/>
          </p:nvSpPr>
          <p:spPr>
            <a:xfrm>
              <a:off x="3664400" y="3932757"/>
              <a:ext cx="111119" cy="17254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50">
                  <a:solidFill>
                    <a:srgbClr val="191818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pic>
          <p:nvPicPr>
            <p:cNvPr id="36" name="Picture 1413">
              <a:extLst>
                <a:ext uri="{FF2B5EF4-FFF2-40B4-BE49-F238E27FC236}">
                  <a16:creationId xmlns:a16="http://schemas.microsoft.com/office/drawing/2014/main" id="{EA1D8791-E7B5-4646-B1B5-5561876D1A02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90463" y="2034103"/>
              <a:ext cx="1908001" cy="1805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88090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6D6E68-98A3-47E9-B84F-20A86C0E7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Atrofie zrakového nervu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7BB403-41CA-4772-A130-91AB43088E6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Prostá</a:t>
            </a:r>
          </a:p>
          <a:p>
            <a:r>
              <a:rPr lang="cs-CZ" dirty="0"/>
              <a:t>Sekundární s neostrými okraji</a:t>
            </a:r>
          </a:p>
          <a:p>
            <a:r>
              <a:rPr lang="cs-CZ" dirty="0"/>
              <a:t>Glaukomová</a:t>
            </a:r>
          </a:p>
          <a:p>
            <a:r>
              <a:rPr lang="cs-CZ" dirty="0"/>
              <a:t>Následná- u pigmentové degenerace sítnice, </a:t>
            </a:r>
            <a:r>
              <a:rPr lang="cs-CZ" dirty="0" err="1"/>
              <a:t>Leberova</a:t>
            </a:r>
            <a:r>
              <a:rPr lang="cs-CZ" dirty="0"/>
              <a:t> atrofie zrakového nervu	</a:t>
            </a:r>
          </a:p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E4A5060-B1DC-4994-B9B1-302DB0E9FD1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6" name="Group 27095">
            <a:extLst>
              <a:ext uri="{FF2B5EF4-FFF2-40B4-BE49-F238E27FC236}">
                <a16:creationId xmlns:a16="http://schemas.microsoft.com/office/drawing/2014/main" id="{BB83E590-06DF-4FD6-9603-EE355F1CDB51}"/>
              </a:ext>
            </a:extLst>
          </p:cNvPr>
          <p:cNvGrpSpPr/>
          <p:nvPr/>
        </p:nvGrpSpPr>
        <p:grpSpPr>
          <a:xfrm>
            <a:off x="6420810" y="1842130"/>
            <a:ext cx="3879812" cy="4365112"/>
            <a:chOff x="0" y="0"/>
            <a:chExt cx="3879849" cy="4365579"/>
          </a:xfrm>
        </p:grpSpPr>
        <p:sp>
          <p:nvSpPr>
            <p:cNvPr id="7" name="Shape 32922">
              <a:extLst>
                <a:ext uri="{FF2B5EF4-FFF2-40B4-BE49-F238E27FC236}">
                  <a16:creationId xmlns:a16="http://schemas.microsoft.com/office/drawing/2014/main" id="{25FE6F05-D8AA-42AA-A45D-AA3C23A66BC1}"/>
                </a:ext>
              </a:extLst>
            </p:cNvPr>
            <p:cNvSpPr/>
            <p:nvPr/>
          </p:nvSpPr>
          <p:spPr>
            <a:xfrm>
              <a:off x="0" y="41039"/>
              <a:ext cx="108001" cy="9144"/>
            </a:xfrm>
            <a:custGeom>
              <a:avLst/>
              <a:gdLst/>
              <a:ahLst/>
              <a:cxnLst/>
              <a:rect l="0" t="0" r="0" b="0"/>
              <a:pathLst>
                <a:path w="108001" h="9144">
                  <a:moveTo>
                    <a:pt x="0" y="0"/>
                  </a:moveTo>
                  <a:lnTo>
                    <a:pt x="108001" y="0"/>
                  </a:lnTo>
                  <a:lnTo>
                    <a:pt x="108001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8" name="Rectangle 2185">
              <a:extLst>
                <a:ext uri="{FF2B5EF4-FFF2-40B4-BE49-F238E27FC236}">
                  <a16:creationId xmlns:a16="http://schemas.microsoft.com/office/drawing/2014/main" id="{E400C5DF-2A4F-4FF3-8609-42F1E532E2B9}"/>
                </a:ext>
              </a:extLst>
            </p:cNvPr>
            <p:cNvSpPr/>
            <p:nvPr/>
          </p:nvSpPr>
          <p:spPr>
            <a:xfrm>
              <a:off x="155372" y="0"/>
              <a:ext cx="2116084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Primary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atrophy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of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nerve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Shape 32935">
              <a:extLst>
                <a:ext uri="{FF2B5EF4-FFF2-40B4-BE49-F238E27FC236}">
                  <a16:creationId xmlns:a16="http://schemas.microsoft.com/office/drawing/2014/main" id="{EA0F27BA-D0EA-4B15-80B5-7F6D894CD3A7}"/>
                </a:ext>
              </a:extLst>
            </p:cNvPr>
            <p:cNvSpPr/>
            <p:nvPr/>
          </p:nvSpPr>
          <p:spPr>
            <a:xfrm>
              <a:off x="1796758" y="41039"/>
              <a:ext cx="1947241" cy="9144"/>
            </a:xfrm>
            <a:custGeom>
              <a:avLst/>
              <a:gdLst/>
              <a:ahLst/>
              <a:cxnLst/>
              <a:rect l="0" t="0" r="0" b="0"/>
              <a:pathLst>
                <a:path w="1947241" h="9144">
                  <a:moveTo>
                    <a:pt x="0" y="0"/>
                  </a:moveTo>
                  <a:lnTo>
                    <a:pt x="1947241" y="0"/>
                  </a:lnTo>
                  <a:lnTo>
                    <a:pt x="1947241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10" name="Picture 2189">
              <a:extLst>
                <a:ext uri="{FF2B5EF4-FFF2-40B4-BE49-F238E27FC236}">
                  <a16:creationId xmlns:a16="http://schemas.microsoft.com/office/drawing/2014/main" id="{2098BD56-59F8-4D71-B425-26826804B6E9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89996" y="185938"/>
              <a:ext cx="2699309" cy="1799539"/>
            </a:xfrm>
            <a:prstGeom prst="rect">
              <a:avLst/>
            </a:prstGeom>
          </p:spPr>
        </p:pic>
        <p:sp>
          <p:nvSpPr>
            <p:cNvPr id="11" name="Rectangle 2190">
              <a:extLst>
                <a:ext uri="{FF2B5EF4-FFF2-40B4-BE49-F238E27FC236}">
                  <a16:creationId xmlns:a16="http://schemas.microsoft.com/office/drawing/2014/main" id="{F38EF8C2-84D4-4D51-A5DE-E7C602BB0EC4}"/>
                </a:ext>
              </a:extLst>
            </p:cNvPr>
            <p:cNvSpPr/>
            <p:nvPr/>
          </p:nvSpPr>
          <p:spPr>
            <a:xfrm>
              <a:off x="2871103" y="178740"/>
              <a:ext cx="404106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Fig.</a:t>
              </a:r>
              <a:r>
                <a:rPr lang="cs-CZ" sz="800" spc="-4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13.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Rectangle 2191">
              <a:extLst>
                <a:ext uri="{FF2B5EF4-FFF2-40B4-BE49-F238E27FC236}">
                  <a16:creationId xmlns:a16="http://schemas.microsoft.com/office/drawing/2014/main" id="{CECC66F5-3616-4D3D-AF02-B70F289D32AA}"/>
                </a:ext>
              </a:extLst>
            </p:cNvPr>
            <p:cNvSpPr/>
            <p:nvPr/>
          </p:nvSpPr>
          <p:spPr>
            <a:xfrm>
              <a:off x="3174942" y="178740"/>
              <a:ext cx="143016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 spc="-5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14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Rectangle 2192">
              <a:extLst>
                <a:ext uri="{FF2B5EF4-FFF2-40B4-BE49-F238E27FC236}">
                  <a16:creationId xmlns:a16="http://schemas.microsoft.com/office/drawing/2014/main" id="{E1A452C5-73E9-4D35-98C6-FABE37E34C34}"/>
                </a:ext>
              </a:extLst>
            </p:cNvPr>
            <p:cNvSpPr/>
            <p:nvPr/>
          </p:nvSpPr>
          <p:spPr>
            <a:xfrm>
              <a:off x="3382610" y="178740"/>
              <a:ext cx="214777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Rectangle 2193">
              <a:extLst>
                <a:ext uri="{FF2B5EF4-FFF2-40B4-BE49-F238E27FC236}">
                  <a16:creationId xmlns:a16="http://schemas.microsoft.com/office/drawing/2014/main" id="{4BBA64A6-FC1C-4CCD-BDFA-9C7E24D82EBB}"/>
                </a:ext>
              </a:extLst>
            </p:cNvPr>
            <p:cNvSpPr/>
            <p:nvPr/>
          </p:nvSpPr>
          <p:spPr>
            <a:xfrm>
              <a:off x="2874910" y="296549"/>
              <a:ext cx="931455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disc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is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well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Rectangle 2194">
              <a:extLst>
                <a:ext uri="{FF2B5EF4-FFF2-40B4-BE49-F238E27FC236}">
                  <a16:creationId xmlns:a16="http://schemas.microsoft.com/office/drawing/2014/main" id="{45C8DAB4-AE88-461A-8140-B4F861423AFE}"/>
                </a:ext>
              </a:extLst>
            </p:cNvPr>
            <p:cNvSpPr/>
            <p:nvPr/>
          </p:nvSpPr>
          <p:spPr>
            <a:xfrm>
              <a:off x="2875010" y="414357"/>
              <a:ext cx="997060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defined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and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pale.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Rectangle 2195">
              <a:extLst>
                <a:ext uri="{FF2B5EF4-FFF2-40B4-BE49-F238E27FC236}">
                  <a16:creationId xmlns:a16="http://schemas.microsoft.com/office/drawing/2014/main" id="{6E3E536E-8E82-41BD-9D5B-67277AF4F80A}"/>
                </a:ext>
              </a:extLst>
            </p:cNvPr>
            <p:cNvSpPr/>
            <p:nvPr/>
          </p:nvSpPr>
          <p:spPr>
            <a:xfrm>
              <a:off x="2877715" y="532166"/>
              <a:ext cx="953252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neuroretinal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Rectangle 2196">
              <a:extLst>
                <a:ext uri="{FF2B5EF4-FFF2-40B4-BE49-F238E27FC236}">
                  <a16:creationId xmlns:a16="http://schemas.microsoft.com/office/drawing/2014/main" id="{2D88E2B7-CAE3-41AE-9A6D-80760045852F}"/>
                </a:ext>
              </a:extLst>
            </p:cNvPr>
            <p:cNvSpPr/>
            <p:nvPr/>
          </p:nvSpPr>
          <p:spPr>
            <a:xfrm>
              <a:off x="2871704" y="649975"/>
              <a:ext cx="946963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rim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is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atrophied,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Rectangle 2197">
              <a:extLst>
                <a:ext uri="{FF2B5EF4-FFF2-40B4-BE49-F238E27FC236}">
                  <a16:creationId xmlns:a16="http://schemas.microsoft.com/office/drawing/2014/main" id="{B033BBB0-A7BC-4A25-B61A-8992C89DC923}"/>
                </a:ext>
              </a:extLst>
            </p:cNvPr>
            <p:cNvSpPr/>
            <p:nvPr/>
          </p:nvSpPr>
          <p:spPr>
            <a:xfrm>
              <a:off x="2871704" y="767783"/>
              <a:ext cx="1008145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resulting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in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flat-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Rectangle 2198">
              <a:extLst>
                <a:ext uri="{FF2B5EF4-FFF2-40B4-BE49-F238E27FC236}">
                  <a16:creationId xmlns:a16="http://schemas.microsoft.com/office/drawing/2014/main" id="{3DB55123-76E8-4C98-8DEE-1811DC7FF1F1}"/>
                </a:ext>
              </a:extLst>
            </p:cNvPr>
            <p:cNvSpPr/>
            <p:nvPr/>
          </p:nvSpPr>
          <p:spPr>
            <a:xfrm>
              <a:off x="2877515" y="885592"/>
              <a:ext cx="953172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tened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disc.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Shape 32982">
              <a:extLst>
                <a:ext uri="{FF2B5EF4-FFF2-40B4-BE49-F238E27FC236}">
                  <a16:creationId xmlns:a16="http://schemas.microsoft.com/office/drawing/2014/main" id="{4F89BF02-16A8-4EDC-B8F5-E99277F4A791}"/>
                </a:ext>
              </a:extLst>
            </p:cNvPr>
            <p:cNvSpPr/>
            <p:nvPr/>
          </p:nvSpPr>
          <p:spPr>
            <a:xfrm>
              <a:off x="0" y="41039"/>
              <a:ext cx="9144" cy="2025434"/>
            </a:xfrm>
            <a:custGeom>
              <a:avLst/>
              <a:gdLst/>
              <a:ahLst/>
              <a:cxnLst/>
              <a:rect l="0" t="0" r="0" b="0"/>
              <a:pathLst>
                <a:path w="9144" h="2025434">
                  <a:moveTo>
                    <a:pt x="0" y="0"/>
                  </a:moveTo>
                  <a:lnTo>
                    <a:pt x="9144" y="0"/>
                  </a:lnTo>
                  <a:lnTo>
                    <a:pt x="9144" y="2025434"/>
                  </a:lnTo>
                  <a:lnTo>
                    <a:pt x="0" y="202543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1" name="Shape 32983">
              <a:extLst>
                <a:ext uri="{FF2B5EF4-FFF2-40B4-BE49-F238E27FC236}">
                  <a16:creationId xmlns:a16="http://schemas.microsoft.com/office/drawing/2014/main" id="{2FE011CA-CDDE-4A80-8198-50765B4BAEA8}"/>
                </a:ext>
              </a:extLst>
            </p:cNvPr>
            <p:cNvSpPr/>
            <p:nvPr/>
          </p:nvSpPr>
          <p:spPr>
            <a:xfrm>
              <a:off x="3740824" y="41039"/>
              <a:ext cx="9144" cy="2025434"/>
            </a:xfrm>
            <a:custGeom>
              <a:avLst/>
              <a:gdLst/>
              <a:ahLst/>
              <a:cxnLst/>
              <a:rect l="0" t="0" r="0" b="0"/>
              <a:pathLst>
                <a:path w="9144" h="2025434">
                  <a:moveTo>
                    <a:pt x="0" y="0"/>
                  </a:moveTo>
                  <a:lnTo>
                    <a:pt x="9144" y="0"/>
                  </a:lnTo>
                  <a:lnTo>
                    <a:pt x="9144" y="2025434"/>
                  </a:lnTo>
                  <a:lnTo>
                    <a:pt x="0" y="202543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2" name="Shape 32984">
              <a:extLst>
                <a:ext uri="{FF2B5EF4-FFF2-40B4-BE49-F238E27FC236}">
                  <a16:creationId xmlns:a16="http://schemas.microsoft.com/office/drawing/2014/main" id="{4BE59C3A-8951-44A1-85A7-CADC2E5FD009}"/>
                </a:ext>
              </a:extLst>
            </p:cNvPr>
            <p:cNvSpPr/>
            <p:nvPr/>
          </p:nvSpPr>
          <p:spPr>
            <a:xfrm>
              <a:off x="0" y="2066472"/>
              <a:ext cx="3743999" cy="9144"/>
            </a:xfrm>
            <a:custGeom>
              <a:avLst/>
              <a:gdLst/>
              <a:ahLst/>
              <a:cxnLst/>
              <a:rect l="0" t="0" r="0" b="0"/>
              <a:pathLst>
                <a:path w="3743999" h="9144">
                  <a:moveTo>
                    <a:pt x="0" y="0"/>
                  </a:moveTo>
                  <a:lnTo>
                    <a:pt x="3743999" y="0"/>
                  </a:lnTo>
                  <a:lnTo>
                    <a:pt x="3743999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3" name="Shape 32985">
              <a:extLst>
                <a:ext uri="{FF2B5EF4-FFF2-40B4-BE49-F238E27FC236}">
                  <a16:creationId xmlns:a16="http://schemas.microsoft.com/office/drawing/2014/main" id="{A9F15D7D-6394-438C-A1F2-1B4EF3DDEDC4}"/>
                </a:ext>
              </a:extLst>
            </p:cNvPr>
            <p:cNvSpPr/>
            <p:nvPr/>
          </p:nvSpPr>
          <p:spPr>
            <a:xfrm>
              <a:off x="0" y="2331001"/>
              <a:ext cx="108001" cy="9144"/>
            </a:xfrm>
            <a:custGeom>
              <a:avLst/>
              <a:gdLst/>
              <a:ahLst/>
              <a:cxnLst/>
              <a:rect l="0" t="0" r="0" b="0"/>
              <a:pathLst>
                <a:path w="108001" h="9144">
                  <a:moveTo>
                    <a:pt x="0" y="0"/>
                  </a:moveTo>
                  <a:lnTo>
                    <a:pt x="108001" y="0"/>
                  </a:lnTo>
                  <a:lnTo>
                    <a:pt x="108001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4" name="Rectangle 2203">
              <a:extLst>
                <a:ext uri="{FF2B5EF4-FFF2-40B4-BE49-F238E27FC236}">
                  <a16:creationId xmlns:a16="http://schemas.microsoft.com/office/drawing/2014/main" id="{9BD8388C-7819-4056-A64B-C645C5CDA986}"/>
                </a:ext>
              </a:extLst>
            </p:cNvPr>
            <p:cNvSpPr/>
            <p:nvPr/>
          </p:nvSpPr>
          <p:spPr>
            <a:xfrm>
              <a:off x="158396" y="2289960"/>
              <a:ext cx="2269279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Secondary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atrophy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of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nerve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" name="Shape 32998">
              <a:extLst>
                <a:ext uri="{FF2B5EF4-FFF2-40B4-BE49-F238E27FC236}">
                  <a16:creationId xmlns:a16="http://schemas.microsoft.com/office/drawing/2014/main" id="{0AB36249-5685-4FDD-B0E0-BA752B3BC1D2}"/>
                </a:ext>
              </a:extLst>
            </p:cNvPr>
            <p:cNvSpPr/>
            <p:nvPr/>
          </p:nvSpPr>
          <p:spPr>
            <a:xfrm>
              <a:off x="1914805" y="2331001"/>
              <a:ext cx="1829194" cy="9144"/>
            </a:xfrm>
            <a:custGeom>
              <a:avLst/>
              <a:gdLst/>
              <a:ahLst/>
              <a:cxnLst/>
              <a:rect l="0" t="0" r="0" b="0"/>
              <a:pathLst>
                <a:path w="1829194" h="9144">
                  <a:moveTo>
                    <a:pt x="0" y="0"/>
                  </a:moveTo>
                  <a:lnTo>
                    <a:pt x="1829194" y="0"/>
                  </a:lnTo>
                  <a:lnTo>
                    <a:pt x="1829194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26" name="Picture 2207">
              <a:extLst>
                <a:ext uri="{FF2B5EF4-FFF2-40B4-BE49-F238E27FC236}">
                  <a16:creationId xmlns:a16="http://schemas.microsoft.com/office/drawing/2014/main" id="{2C470259-74DA-4F4C-852E-94BA72DEC979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89996" y="2475898"/>
              <a:ext cx="2699309" cy="1799539"/>
            </a:xfrm>
            <a:prstGeom prst="rect">
              <a:avLst/>
            </a:prstGeom>
          </p:spPr>
        </p:pic>
        <p:sp>
          <p:nvSpPr>
            <p:cNvPr id="27" name="Rectangle 2208">
              <a:extLst>
                <a:ext uri="{FF2B5EF4-FFF2-40B4-BE49-F238E27FC236}">
                  <a16:creationId xmlns:a16="http://schemas.microsoft.com/office/drawing/2014/main" id="{B522CF3A-ED0A-4571-B818-43ADBE3CB858}"/>
                </a:ext>
              </a:extLst>
            </p:cNvPr>
            <p:cNvSpPr/>
            <p:nvPr/>
          </p:nvSpPr>
          <p:spPr>
            <a:xfrm>
              <a:off x="2871103" y="2468700"/>
              <a:ext cx="404106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Fig.</a:t>
              </a:r>
              <a:r>
                <a:rPr lang="cs-CZ" sz="800" spc="-4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13.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8" name="Rectangle 2209">
              <a:extLst>
                <a:ext uri="{FF2B5EF4-FFF2-40B4-BE49-F238E27FC236}">
                  <a16:creationId xmlns:a16="http://schemas.microsoft.com/office/drawing/2014/main" id="{3CE5DB54-810C-48BF-8C61-6BB2ABB1729D}"/>
                </a:ext>
              </a:extLst>
            </p:cNvPr>
            <p:cNvSpPr/>
            <p:nvPr/>
          </p:nvSpPr>
          <p:spPr>
            <a:xfrm>
              <a:off x="3174942" y="2468700"/>
              <a:ext cx="143829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 spc="-4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15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9" name="Rectangle 2210">
              <a:extLst>
                <a:ext uri="{FF2B5EF4-FFF2-40B4-BE49-F238E27FC236}">
                  <a16:creationId xmlns:a16="http://schemas.microsoft.com/office/drawing/2014/main" id="{1744F7BA-1745-4A73-8501-FC2A4F85F924}"/>
                </a:ext>
              </a:extLst>
            </p:cNvPr>
            <p:cNvSpPr/>
            <p:nvPr/>
          </p:nvSpPr>
          <p:spPr>
            <a:xfrm>
              <a:off x="3383311" y="2468700"/>
              <a:ext cx="214777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0" name="Rectangle 2211">
              <a:extLst>
                <a:ext uri="{FF2B5EF4-FFF2-40B4-BE49-F238E27FC236}">
                  <a16:creationId xmlns:a16="http://schemas.microsoft.com/office/drawing/2014/main" id="{FEA4F28F-F62D-4A78-B79C-43DAD88BC101}"/>
                </a:ext>
              </a:extLst>
            </p:cNvPr>
            <p:cNvSpPr/>
            <p:nvPr/>
          </p:nvSpPr>
          <p:spPr>
            <a:xfrm>
              <a:off x="2875010" y="2586509"/>
              <a:ext cx="914267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disc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is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ele-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1" name="Rectangle 2212">
              <a:extLst>
                <a:ext uri="{FF2B5EF4-FFF2-40B4-BE49-F238E27FC236}">
                  <a16:creationId xmlns:a16="http://schemas.microsoft.com/office/drawing/2014/main" id="{13AF3818-AD3D-4CF2-B370-EF9940C53E73}"/>
                </a:ext>
              </a:extLst>
            </p:cNvPr>
            <p:cNvSpPr/>
            <p:nvPr/>
          </p:nvSpPr>
          <p:spPr>
            <a:xfrm>
              <a:off x="2878917" y="2704317"/>
              <a:ext cx="844585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vated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and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pale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2" name="Rectangle 2213">
              <a:extLst>
                <a:ext uri="{FF2B5EF4-FFF2-40B4-BE49-F238E27FC236}">
                  <a16:creationId xmlns:a16="http://schemas.microsoft.com/office/drawing/2014/main" id="{1BBF5809-3662-47FB-874E-13EFBAF26A71}"/>
                </a:ext>
              </a:extLst>
            </p:cNvPr>
            <p:cNvSpPr/>
            <p:nvPr/>
          </p:nvSpPr>
          <p:spPr>
            <a:xfrm>
              <a:off x="2875110" y="2822126"/>
              <a:ext cx="930655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due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to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prolifera-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3" name="Rectangle 2214">
              <a:extLst>
                <a:ext uri="{FF2B5EF4-FFF2-40B4-BE49-F238E27FC236}">
                  <a16:creationId xmlns:a16="http://schemas.microsoft.com/office/drawing/2014/main" id="{C75439AB-4D20-464B-8D3A-3E336EC4DDD0}"/>
                </a:ext>
              </a:extLst>
            </p:cNvPr>
            <p:cNvSpPr/>
            <p:nvPr/>
          </p:nvSpPr>
          <p:spPr>
            <a:xfrm>
              <a:off x="2877615" y="2939935"/>
              <a:ext cx="746176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tion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of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astro-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4" name="Rectangle 2215">
              <a:extLst>
                <a:ext uri="{FF2B5EF4-FFF2-40B4-BE49-F238E27FC236}">
                  <a16:creationId xmlns:a16="http://schemas.microsoft.com/office/drawing/2014/main" id="{93A05E1B-6469-4AFE-A9CC-A682B7764BBC}"/>
                </a:ext>
              </a:extLst>
            </p:cNvPr>
            <p:cNvSpPr/>
            <p:nvPr/>
          </p:nvSpPr>
          <p:spPr>
            <a:xfrm>
              <a:off x="2875010" y="3057743"/>
              <a:ext cx="334157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cytes.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5" name="Shape 33035">
              <a:extLst>
                <a:ext uri="{FF2B5EF4-FFF2-40B4-BE49-F238E27FC236}">
                  <a16:creationId xmlns:a16="http://schemas.microsoft.com/office/drawing/2014/main" id="{667250E7-5CCD-4798-B620-DDAECBE30748}"/>
                </a:ext>
              </a:extLst>
            </p:cNvPr>
            <p:cNvSpPr/>
            <p:nvPr/>
          </p:nvSpPr>
          <p:spPr>
            <a:xfrm>
              <a:off x="0" y="2331001"/>
              <a:ext cx="9144" cy="2025434"/>
            </a:xfrm>
            <a:custGeom>
              <a:avLst/>
              <a:gdLst/>
              <a:ahLst/>
              <a:cxnLst/>
              <a:rect l="0" t="0" r="0" b="0"/>
              <a:pathLst>
                <a:path w="9144" h="2025434">
                  <a:moveTo>
                    <a:pt x="0" y="0"/>
                  </a:moveTo>
                  <a:lnTo>
                    <a:pt x="9144" y="0"/>
                  </a:lnTo>
                  <a:lnTo>
                    <a:pt x="9144" y="2025434"/>
                  </a:lnTo>
                  <a:lnTo>
                    <a:pt x="0" y="202543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6" name="Shape 33036">
              <a:extLst>
                <a:ext uri="{FF2B5EF4-FFF2-40B4-BE49-F238E27FC236}">
                  <a16:creationId xmlns:a16="http://schemas.microsoft.com/office/drawing/2014/main" id="{680C9B24-B572-44A5-9CD4-F57140F8C3CC}"/>
                </a:ext>
              </a:extLst>
            </p:cNvPr>
            <p:cNvSpPr/>
            <p:nvPr/>
          </p:nvSpPr>
          <p:spPr>
            <a:xfrm>
              <a:off x="3740824" y="2331001"/>
              <a:ext cx="9144" cy="2025434"/>
            </a:xfrm>
            <a:custGeom>
              <a:avLst/>
              <a:gdLst/>
              <a:ahLst/>
              <a:cxnLst/>
              <a:rect l="0" t="0" r="0" b="0"/>
              <a:pathLst>
                <a:path w="9144" h="2025434">
                  <a:moveTo>
                    <a:pt x="0" y="0"/>
                  </a:moveTo>
                  <a:lnTo>
                    <a:pt x="9144" y="0"/>
                  </a:lnTo>
                  <a:lnTo>
                    <a:pt x="9144" y="2025434"/>
                  </a:lnTo>
                  <a:lnTo>
                    <a:pt x="0" y="202543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7" name="Shape 33037">
              <a:extLst>
                <a:ext uri="{FF2B5EF4-FFF2-40B4-BE49-F238E27FC236}">
                  <a16:creationId xmlns:a16="http://schemas.microsoft.com/office/drawing/2014/main" id="{11C02D7B-B2C7-4638-92F1-6FD89EEA6ABA}"/>
                </a:ext>
              </a:extLst>
            </p:cNvPr>
            <p:cNvSpPr/>
            <p:nvPr/>
          </p:nvSpPr>
          <p:spPr>
            <a:xfrm>
              <a:off x="0" y="4356435"/>
              <a:ext cx="3743999" cy="9144"/>
            </a:xfrm>
            <a:custGeom>
              <a:avLst/>
              <a:gdLst/>
              <a:ahLst/>
              <a:cxnLst/>
              <a:rect l="0" t="0" r="0" b="0"/>
              <a:pathLst>
                <a:path w="3743999" h="9144">
                  <a:moveTo>
                    <a:pt x="0" y="0"/>
                  </a:moveTo>
                  <a:lnTo>
                    <a:pt x="3743999" y="0"/>
                  </a:lnTo>
                  <a:lnTo>
                    <a:pt x="3743999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32577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0CE634-41C8-4A32-B4E9-8ACCBBDC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EF2664-9B09-4284-8B41-287D5D7B55E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Následná atrofie u pigmentové degenerace sítnice – atrofie </a:t>
            </a:r>
            <a:r>
              <a:rPr lang="cs-CZ" dirty="0" err="1"/>
              <a:t>flava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C6F5AAE-293D-46BC-99C9-93088AA9DEE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5" name="Group 27124">
            <a:extLst>
              <a:ext uri="{FF2B5EF4-FFF2-40B4-BE49-F238E27FC236}">
                <a16:creationId xmlns:a16="http://schemas.microsoft.com/office/drawing/2014/main" id="{490CEA90-1271-45F9-9C14-5D23330F9A6E}"/>
              </a:ext>
            </a:extLst>
          </p:cNvPr>
          <p:cNvGrpSpPr/>
          <p:nvPr/>
        </p:nvGrpSpPr>
        <p:grpSpPr>
          <a:xfrm>
            <a:off x="6286996" y="2539233"/>
            <a:ext cx="3885996" cy="2075394"/>
            <a:chOff x="0" y="0"/>
            <a:chExt cx="3886031" cy="2075616"/>
          </a:xfrm>
        </p:grpSpPr>
        <p:sp>
          <p:nvSpPr>
            <p:cNvPr id="6" name="Shape 33154">
              <a:extLst>
                <a:ext uri="{FF2B5EF4-FFF2-40B4-BE49-F238E27FC236}">
                  <a16:creationId xmlns:a16="http://schemas.microsoft.com/office/drawing/2014/main" id="{8353AAA5-F1BA-4A53-845F-E56DEFCCEDF8}"/>
                </a:ext>
              </a:extLst>
            </p:cNvPr>
            <p:cNvSpPr/>
            <p:nvPr/>
          </p:nvSpPr>
          <p:spPr>
            <a:xfrm>
              <a:off x="0" y="41039"/>
              <a:ext cx="108001" cy="9144"/>
            </a:xfrm>
            <a:custGeom>
              <a:avLst/>
              <a:gdLst/>
              <a:ahLst/>
              <a:cxnLst/>
              <a:rect l="0" t="0" r="0" b="0"/>
              <a:pathLst>
                <a:path w="108001" h="9144">
                  <a:moveTo>
                    <a:pt x="0" y="0"/>
                  </a:moveTo>
                  <a:lnTo>
                    <a:pt x="108001" y="0"/>
                  </a:lnTo>
                  <a:lnTo>
                    <a:pt x="108001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7" name="Rectangle 2284">
              <a:extLst>
                <a:ext uri="{FF2B5EF4-FFF2-40B4-BE49-F238E27FC236}">
                  <a16:creationId xmlns:a16="http://schemas.microsoft.com/office/drawing/2014/main" id="{EFE15817-C0FE-4E5F-A4B1-466298326163}"/>
                </a:ext>
              </a:extLst>
            </p:cNvPr>
            <p:cNvSpPr/>
            <p:nvPr/>
          </p:nvSpPr>
          <p:spPr>
            <a:xfrm>
              <a:off x="161312" y="0"/>
              <a:ext cx="1590308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Waxy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pallor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atrophy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Shape 33163">
              <a:extLst>
                <a:ext uri="{FF2B5EF4-FFF2-40B4-BE49-F238E27FC236}">
                  <a16:creationId xmlns:a16="http://schemas.microsoft.com/office/drawing/2014/main" id="{D7929D19-F0A7-4F1F-998A-BEAD7BA38B0D}"/>
                </a:ext>
              </a:extLst>
            </p:cNvPr>
            <p:cNvSpPr/>
            <p:nvPr/>
          </p:nvSpPr>
          <p:spPr>
            <a:xfrm>
              <a:off x="1407160" y="41039"/>
              <a:ext cx="2336838" cy="9144"/>
            </a:xfrm>
            <a:custGeom>
              <a:avLst/>
              <a:gdLst/>
              <a:ahLst/>
              <a:cxnLst/>
              <a:rect l="0" t="0" r="0" b="0"/>
              <a:pathLst>
                <a:path w="2336838" h="9144">
                  <a:moveTo>
                    <a:pt x="0" y="0"/>
                  </a:moveTo>
                  <a:lnTo>
                    <a:pt x="2336838" y="0"/>
                  </a:lnTo>
                  <a:lnTo>
                    <a:pt x="2336838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9" name="Picture 2288">
              <a:extLst>
                <a:ext uri="{FF2B5EF4-FFF2-40B4-BE49-F238E27FC236}">
                  <a16:creationId xmlns:a16="http://schemas.microsoft.com/office/drawing/2014/main" id="{178FCC8A-87CF-48D4-8BA3-E4BE0531D014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89996" y="185938"/>
              <a:ext cx="2699309" cy="1799539"/>
            </a:xfrm>
            <a:prstGeom prst="rect">
              <a:avLst/>
            </a:prstGeom>
          </p:spPr>
        </p:pic>
        <p:sp>
          <p:nvSpPr>
            <p:cNvPr id="10" name="Rectangle 2289">
              <a:extLst>
                <a:ext uri="{FF2B5EF4-FFF2-40B4-BE49-F238E27FC236}">
                  <a16:creationId xmlns:a16="http://schemas.microsoft.com/office/drawing/2014/main" id="{1457F827-2B32-4080-A7F4-FCE5B9CE7BFF}"/>
                </a:ext>
              </a:extLst>
            </p:cNvPr>
            <p:cNvSpPr/>
            <p:nvPr/>
          </p:nvSpPr>
          <p:spPr>
            <a:xfrm>
              <a:off x="2871103" y="178740"/>
              <a:ext cx="404106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Fig.</a:t>
              </a:r>
              <a:r>
                <a:rPr lang="cs-CZ" sz="800" spc="-4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13.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Rectangle 2290">
              <a:extLst>
                <a:ext uri="{FF2B5EF4-FFF2-40B4-BE49-F238E27FC236}">
                  <a16:creationId xmlns:a16="http://schemas.microsoft.com/office/drawing/2014/main" id="{7C28C6CB-81BA-42CC-A278-62E31261411E}"/>
                </a:ext>
              </a:extLst>
            </p:cNvPr>
            <p:cNvSpPr/>
            <p:nvPr/>
          </p:nvSpPr>
          <p:spPr>
            <a:xfrm>
              <a:off x="3174942" y="178740"/>
              <a:ext cx="144881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 spc="-4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16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Rectangle 2291">
              <a:extLst>
                <a:ext uri="{FF2B5EF4-FFF2-40B4-BE49-F238E27FC236}">
                  <a16:creationId xmlns:a16="http://schemas.microsoft.com/office/drawing/2014/main" id="{82F25A6E-ECBC-4150-A875-8D9A95744071}"/>
                </a:ext>
              </a:extLst>
            </p:cNvPr>
            <p:cNvSpPr/>
            <p:nvPr/>
          </p:nvSpPr>
          <p:spPr>
            <a:xfrm>
              <a:off x="3384013" y="178740"/>
              <a:ext cx="310707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Waxy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Rectangle 2292">
              <a:extLst>
                <a:ext uri="{FF2B5EF4-FFF2-40B4-BE49-F238E27FC236}">
                  <a16:creationId xmlns:a16="http://schemas.microsoft.com/office/drawing/2014/main" id="{CA4185F5-41AC-4457-8F2C-B12FCFB38845}"/>
                </a:ext>
              </a:extLst>
            </p:cNvPr>
            <p:cNvSpPr/>
            <p:nvPr/>
          </p:nvSpPr>
          <p:spPr>
            <a:xfrm>
              <a:off x="2871704" y="296549"/>
              <a:ext cx="962232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pallor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atro-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Rectangle 2293">
              <a:extLst>
                <a:ext uri="{FF2B5EF4-FFF2-40B4-BE49-F238E27FC236}">
                  <a16:creationId xmlns:a16="http://schemas.microsoft.com/office/drawing/2014/main" id="{AC0FAF83-844D-4211-85EC-7A9EA750318F}"/>
                </a:ext>
              </a:extLst>
            </p:cNvPr>
            <p:cNvSpPr/>
            <p:nvPr/>
          </p:nvSpPr>
          <p:spPr>
            <a:xfrm>
              <a:off x="2871704" y="414357"/>
              <a:ext cx="967561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phy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is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associated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Rectangle 2294">
              <a:extLst>
                <a:ext uri="{FF2B5EF4-FFF2-40B4-BE49-F238E27FC236}">
                  <a16:creationId xmlns:a16="http://schemas.microsoft.com/office/drawing/2014/main" id="{E767DAEC-7A2F-48E1-8D3D-670FD9932605}"/>
                </a:ext>
              </a:extLst>
            </p:cNvPr>
            <p:cNvSpPr/>
            <p:nvPr/>
          </p:nvSpPr>
          <p:spPr>
            <a:xfrm>
              <a:off x="2878817" y="532166"/>
              <a:ext cx="903848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with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tapetoreti-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Rectangle 2295">
              <a:extLst>
                <a:ext uri="{FF2B5EF4-FFF2-40B4-BE49-F238E27FC236}">
                  <a16:creationId xmlns:a16="http://schemas.microsoft.com/office/drawing/2014/main" id="{D900906A-ACDC-4B43-B530-CCE639BF255A}"/>
                </a:ext>
              </a:extLst>
            </p:cNvPr>
            <p:cNvSpPr/>
            <p:nvPr/>
          </p:nvSpPr>
          <p:spPr>
            <a:xfrm>
              <a:off x="2871704" y="649975"/>
              <a:ext cx="1014327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nal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degeneration.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Shape 33192">
              <a:extLst>
                <a:ext uri="{FF2B5EF4-FFF2-40B4-BE49-F238E27FC236}">
                  <a16:creationId xmlns:a16="http://schemas.microsoft.com/office/drawing/2014/main" id="{56303038-75EB-49AA-A6E4-29F2F606395E}"/>
                </a:ext>
              </a:extLst>
            </p:cNvPr>
            <p:cNvSpPr/>
            <p:nvPr/>
          </p:nvSpPr>
          <p:spPr>
            <a:xfrm>
              <a:off x="0" y="41039"/>
              <a:ext cx="9144" cy="2025434"/>
            </a:xfrm>
            <a:custGeom>
              <a:avLst/>
              <a:gdLst/>
              <a:ahLst/>
              <a:cxnLst/>
              <a:rect l="0" t="0" r="0" b="0"/>
              <a:pathLst>
                <a:path w="9144" h="2025434">
                  <a:moveTo>
                    <a:pt x="0" y="0"/>
                  </a:moveTo>
                  <a:lnTo>
                    <a:pt x="9144" y="0"/>
                  </a:lnTo>
                  <a:lnTo>
                    <a:pt x="9144" y="2025434"/>
                  </a:lnTo>
                  <a:lnTo>
                    <a:pt x="0" y="202543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Shape 33193">
              <a:extLst>
                <a:ext uri="{FF2B5EF4-FFF2-40B4-BE49-F238E27FC236}">
                  <a16:creationId xmlns:a16="http://schemas.microsoft.com/office/drawing/2014/main" id="{1D856CCA-698E-4B22-ACC3-089E04EAD0B3}"/>
                </a:ext>
              </a:extLst>
            </p:cNvPr>
            <p:cNvSpPr/>
            <p:nvPr/>
          </p:nvSpPr>
          <p:spPr>
            <a:xfrm>
              <a:off x="3740824" y="41039"/>
              <a:ext cx="9144" cy="2025434"/>
            </a:xfrm>
            <a:custGeom>
              <a:avLst/>
              <a:gdLst/>
              <a:ahLst/>
              <a:cxnLst/>
              <a:rect l="0" t="0" r="0" b="0"/>
              <a:pathLst>
                <a:path w="9144" h="2025434">
                  <a:moveTo>
                    <a:pt x="0" y="0"/>
                  </a:moveTo>
                  <a:lnTo>
                    <a:pt x="9144" y="0"/>
                  </a:lnTo>
                  <a:lnTo>
                    <a:pt x="9144" y="2025434"/>
                  </a:lnTo>
                  <a:lnTo>
                    <a:pt x="0" y="202543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Shape 33194">
              <a:extLst>
                <a:ext uri="{FF2B5EF4-FFF2-40B4-BE49-F238E27FC236}">
                  <a16:creationId xmlns:a16="http://schemas.microsoft.com/office/drawing/2014/main" id="{E5669BA9-31A0-403E-93D9-8A2207B7A9C6}"/>
                </a:ext>
              </a:extLst>
            </p:cNvPr>
            <p:cNvSpPr/>
            <p:nvPr/>
          </p:nvSpPr>
          <p:spPr>
            <a:xfrm>
              <a:off x="0" y="2066472"/>
              <a:ext cx="3743999" cy="9144"/>
            </a:xfrm>
            <a:custGeom>
              <a:avLst/>
              <a:gdLst/>
              <a:ahLst/>
              <a:cxnLst/>
              <a:rect l="0" t="0" r="0" b="0"/>
              <a:pathLst>
                <a:path w="3743999" h="9144">
                  <a:moveTo>
                    <a:pt x="0" y="0"/>
                  </a:moveTo>
                  <a:lnTo>
                    <a:pt x="3743999" y="0"/>
                  </a:lnTo>
                  <a:lnTo>
                    <a:pt x="3743999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615827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4FE7ED-D0BE-4919-BD9F-960EB1B69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Nitrooční nádory zrakového nervu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1CDCB5-BB3E-4C68-A80B-D3DA6036B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Benigní</a:t>
            </a:r>
          </a:p>
          <a:p>
            <a:pPr lvl="1"/>
            <a:r>
              <a:rPr lang="cs-CZ" dirty="0"/>
              <a:t>Hemangiom</a:t>
            </a:r>
          </a:p>
          <a:p>
            <a:pPr lvl="1"/>
            <a:r>
              <a:rPr lang="cs-CZ" dirty="0"/>
              <a:t>Astrocytom</a:t>
            </a:r>
          </a:p>
          <a:p>
            <a:pPr lvl="1"/>
            <a:r>
              <a:rPr lang="cs-CZ" dirty="0" err="1"/>
              <a:t>Melanocytom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4652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4579BF-7F73-42CF-B66D-0F15F51A1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Retrobulbární</a:t>
            </a:r>
            <a:r>
              <a:rPr lang="cs-CZ" dirty="0"/>
              <a:t> nádory zrakového nervu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0E1378-A852-4B1D-8C6D-69D737130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Gliom vychází z nervové tkáně</a:t>
            </a:r>
          </a:p>
          <a:p>
            <a:r>
              <a:rPr lang="cs-CZ" dirty="0" err="1"/>
              <a:t>Meningeom</a:t>
            </a:r>
            <a:r>
              <a:rPr lang="cs-CZ" dirty="0"/>
              <a:t>- vychází z obalů </a:t>
            </a:r>
          </a:p>
          <a:p>
            <a:endParaRPr lang="cs-CZ" dirty="0"/>
          </a:p>
          <a:p>
            <a:r>
              <a:rPr lang="cs-CZ" dirty="0"/>
              <a:t>Postupné snižování zrakové ostrosti- atrofie zrakového nervu</a:t>
            </a:r>
          </a:p>
          <a:p>
            <a:r>
              <a:rPr lang="cs-CZ" dirty="0" err="1"/>
              <a:t>Exophtalmus</a:t>
            </a:r>
            <a:endParaRPr lang="cs-CZ" dirty="0"/>
          </a:p>
          <a:p>
            <a:r>
              <a:rPr lang="cs-CZ" dirty="0"/>
              <a:t>Atrofie zrakového nervu</a:t>
            </a:r>
          </a:p>
        </p:txBody>
      </p:sp>
    </p:spTree>
    <p:extLst>
      <p:ext uri="{BB962C8B-B14F-4D97-AF65-F5344CB8AC3E}">
        <p14:creationId xmlns:p14="http://schemas.microsoft.com/office/powerpoint/2010/main" val="1782219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C06A314-3D0F-420B-987C-E9B6472CB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Anatomie zrakové dráhy a porucha zorného pole dle lokalizace </a:t>
            </a:r>
          </a:p>
        </p:txBody>
      </p:sp>
      <p:pic>
        <p:nvPicPr>
          <p:cNvPr id="1026" name="Picture 2" descr="Zobrazit zdrojový obrázek">
            <a:extLst>
              <a:ext uri="{FF2B5EF4-FFF2-40B4-BE49-F238E27FC236}">
                <a16:creationId xmlns:a16="http://schemas.microsoft.com/office/drawing/2014/main" id="{949BB902-3D9D-4A0B-9B14-1B33496781A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4893" y="2029521"/>
            <a:ext cx="5993558" cy="4147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EDFC8EB-7442-4302-8725-ECA3DA5D59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/>
              <a:t>Intrabulbární</a:t>
            </a:r>
            <a:r>
              <a:rPr lang="cs-CZ" dirty="0"/>
              <a:t> část</a:t>
            </a:r>
          </a:p>
          <a:p>
            <a:r>
              <a:rPr lang="cs-CZ" dirty="0" err="1"/>
              <a:t>Retrobulbární</a:t>
            </a:r>
            <a:r>
              <a:rPr lang="cs-CZ" dirty="0"/>
              <a:t> část (NO)</a:t>
            </a:r>
          </a:p>
          <a:p>
            <a:r>
              <a:rPr lang="cs-CZ" dirty="0"/>
              <a:t>Chiasma (CH)</a:t>
            </a:r>
          </a:p>
          <a:p>
            <a:r>
              <a:rPr lang="cs-CZ" dirty="0" err="1"/>
              <a:t>Tractus</a:t>
            </a:r>
            <a:r>
              <a:rPr lang="cs-CZ" dirty="0"/>
              <a:t> </a:t>
            </a:r>
            <a:r>
              <a:rPr lang="cs-CZ" dirty="0" err="1"/>
              <a:t>opticus</a:t>
            </a:r>
            <a:r>
              <a:rPr lang="cs-CZ" dirty="0"/>
              <a:t> (TO)</a:t>
            </a:r>
          </a:p>
          <a:p>
            <a:r>
              <a:rPr lang="cs-CZ" dirty="0"/>
              <a:t>Corpus </a:t>
            </a:r>
            <a:r>
              <a:rPr lang="cs-CZ" dirty="0" err="1"/>
              <a:t>geniculatum</a:t>
            </a:r>
            <a:r>
              <a:rPr lang="cs-CZ" dirty="0"/>
              <a:t> </a:t>
            </a:r>
            <a:r>
              <a:rPr lang="cs-CZ" dirty="0" err="1"/>
              <a:t>laterale</a:t>
            </a:r>
            <a:r>
              <a:rPr lang="cs-CZ" dirty="0"/>
              <a:t> (CGL)</a:t>
            </a:r>
          </a:p>
          <a:p>
            <a:r>
              <a:rPr lang="cs-CZ" dirty="0" err="1"/>
              <a:t>Radiatio</a:t>
            </a:r>
            <a:r>
              <a:rPr lang="cs-CZ" dirty="0"/>
              <a:t> </a:t>
            </a:r>
            <a:r>
              <a:rPr lang="cs-CZ" dirty="0" err="1"/>
              <a:t>optica</a:t>
            </a:r>
            <a:r>
              <a:rPr lang="cs-CZ" dirty="0"/>
              <a:t> (RO)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0094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E3667495-F347-4D83-8B87-1A8E87E3110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298" r="3445" b="37310"/>
          <a:stretch/>
        </p:blipFill>
        <p:spPr bwMode="auto">
          <a:xfrm>
            <a:off x="20" y="1282"/>
            <a:ext cx="1177200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5415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1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Obrázek 4" descr="Obsah obrázku ramínko, objekt, myš, hodiny&#10;&#10;Popis byl vytvořen automaticky">
            <a:extLst>
              <a:ext uri="{FF2B5EF4-FFF2-40B4-BE49-F238E27FC236}">
                <a16:creationId xmlns:a16="http://schemas.microsoft.com/office/drawing/2014/main" id="{8BED24DD-59AD-439C-844A-13BBC2E788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674" y="1820333"/>
            <a:ext cx="2022652" cy="3447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560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AC4816C6-0793-4300-B969-AC7CFE955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Vrozené anomálie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A363718-7CBB-4B6D-93DF-07439757A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Colobom</a:t>
            </a:r>
            <a:r>
              <a:rPr lang="cs-CZ" dirty="0"/>
              <a:t> zrakového nervu</a:t>
            </a:r>
          </a:p>
          <a:p>
            <a:r>
              <a:rPr lang="cs-CZ" dirty="0"/>
              <a:t>Hypoplasie zrakového nervu</a:t>
            </a:r>
          </a:p>
          <a:p>
            <a:r>
              <a:rPr lang="cs-CZ" dirty="0"/>
              <a:t>Jamka terče zrakového nervu</a:t>
            </a:r>
          </a:p>
        </p:txBody>
      </p:sp>
    </p:spTree>
    <p:extLst>
      <p:ext uri="{BB962C8B-B14F-4D97-AF65-F5344CB8AC3E}">
        <p14:creationId xmlns:p14="http://schemas.microsoft.com/office/powerpoint/2010/main" val="2522353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396DB5-CDD6-47A9-98B0-46C5234BC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Jamka n. optici a </a:t>
            </a:r>
            <a:r>
              <a:rPr lang="cs-CZ" dirty="0" err="1"/>
              <a:t>kolobom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1CF14E-73A3-458A-A2F3-BDAB4A9E3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4" name="Group 27951">
            <a:extLst>
              <a:ext uri="{FF2B5EF4-FFF2-40B4-BE49-F238E27FC236}">
                <a16:creationId xmlns:a16="http://schemas.microsoft.com/office/drawing/2014/main" id="{39625515-5124-401B-84DE-2B430B881482}"/>
              </a:ext>
            </a:extLst>
          </p:cNvPr>
          <p:cNvGrpSpPr/>
          <p:nvPr/>
        </p:nvGrpSpPr>
        <p:grpSpPr>
          <a:xfrm>
            <a:off x="838200" y="1825625"/>
            <a:ext cx="4131614" cy="4341611"/>
            <a:chOff x="0" y="0"/>
            <a:chExt cx="4131650" cy="4342074"/>
          </a:xfrm>
        </p:grpSpPr>
        <p:sp>
          <p:nvSpPr>
            <p:cNvPr id="5" name="Shape 33236">
              <a:extLst>
                <a:ext uri="{FF2B5EF4-FFF2-40B4-BE49-F238E27FC236}">
                  <a16:creationId xmlns:a16="http://schemas.microsoft.com/office/drawing/2014/main" id="{A7E83AB2-EE67-46DD-8231-15EEFDD068FB}"/>
                </a:ext>
              </a:extLst>
            </p:cNvPr>
            <p:cNvSpPr/>
            <p:nvPr/>
          </p:nvSpPr>
          <p:spPr>
            <a:xfrm>
              <a:off x="0" y="41041"/>
              <a:ext cx="108001" cy="9144"/>
            </a:xfrm>
            <a:custGeom>
              <a:avLst/>
              <a:gdLst/>
              <a:ahLst/>
              <a:cxnLst/>
              <a:rect l="0" t="0" r="0" b="0"/>
              <a:pathLst>
                <a:path w="108001" h="9144">
                  <a:moveTo>
                    <a:pt x="0" y="0"/>
                  </a:moveTo>
                  <a:lnTo>
                    <a:pt x="108001" y="0"/>
                  </a:lnTo>
                  <a:lnTo>
                    <a:pt x="108001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6" name="Rectangle 2327">
              <a:extLst>
                <a:ext uri="{FF2B5EF4-FFF2-40B4-BE49-F238E27FC236}">
                  <a16:creationId xmlns:a16="http://schemas.microsoft.com/office/drawing/2014/main" id="{179B97E8-A1A4-4973-9373-B1B5DCCBBD5F}"/>
                </a:ext>
              </a:extLst>
            </p:cNvPr>
            <p:cNvSpPr/>
            <p:nvPr/>
          </p:nvSpPr>
          <p:spPr>
            <a:xfrm>
              <a:off x="158684" y="0"/>
              <a:ext cx="967708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nerve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pits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Shape 33243">
              <a:extLst>
                <a:ext uri="{FF2B5EF4-FFF2-40B4-BE49-F238E27FC236}">
                  <a16:creationId xmlns:a16="http://schemas.microsoft.com/office/drawing/2014/main" id="{1E7F2274-8DE8-471E-A022-2051DE1F7987}"/>
                </a:ext>
              </a:extLst>
            </p:cNvPr>
            <p:cNvSpPr/>
            <p:nvPr/>
          </p:nvSpPr>
          <p:spPr>
            <a:xfrm>
              <a:off x="936358" y="41041"/>
              <a:ext cx="2807640" cy="9144"/>
            </a:xfrm>
            <a:custGeom>
              <a:avLst/>
              <a:gdLst/>
              <a:ahLst/>
              <a:cxnLst/>
              <a:rect l="0" t="0" r="0" b="0"/>
              <a:pathLst>
                <a:path w="2807640" h="9144">
                  <a:moveTo>
                    <a:pt x="0" y="0"/>
                  </a:moveTo>
                  <a:lnTo>
                    <a:pt x="2807640" y="0"/>
                  </a:lnTo>
                  <a:lnTo>
                    <a:pt x="2807640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8" name="Picture 2331">
              <a:extLst>
                <a:ext uri="{FF2B5EF4-FFF2-40B4-BE49-F238E27FC236}">
                  <a16:creationId xmlns:a16="http://schemas.microsoft.com/office/drawing/2014/main" id="{0FE45913-700B-48E0-80FD-4EA17FE1028C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89996" y="185936"/>
              <a:ext cx="2447989" cy="1797628"/>
            </a:xfrm>
            <a:prstGeom prst="rect">
              <a:avLst/>
            </a:prstGeom>
          </p:spPr>
        </p:pic>
        <p:sp>
          <p:nvSpPr>
            <p:cNvPr id="9" name="Rectangle 2332">
              <a:extLst>
                <a:ext uri="{FF2B5EF4-FFF2-40B4-BE49-F238E27FC236}">
                  <a16:creationId xmlns:a16="http://schemas.microsoft.com/office/drawing/2014/main" id="{40C5E836-C25A-43E2-806A-A9F8793B9E4E}"/>
                </a:ext>
              </a:extLst>
            </p:cNvPr>
            <p:cNvSpPr/>
            <p:nvPr/>
          </p:nvSpPr>
          <p:spPr>
            <a:xfrm>
              <a:off x="2619752" y="178740"/>
              <a:ext cx="404106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Fig.</a:t>
              </a:r>
              <a:r>
                <a:rPr lang="cs-CZ" sz="800" spc="-4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13.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Rectangle 2333">
              <a:extLst>
                <a:ext uri="{FF2B5EF4-FFF2-40B4-BE49-F238E27FC236}">
                  <a16:creationId xmlns:a16="http://schemas.microsoft.com/office/drawing/2014/main" id="{3E918FE0-351A-49A7-A527-E4E8375E4CB1}"/>
                </a:ext>
              </a:extLst>
            </p:cNvPr>
            <p:cNvSpPr/>
            <p:nvPr/>
          </p:nvSpPr>
          <p:spPr>
            <a:xfrm>
              <a:off x="2923591" y="178740"/>
              <a:ext cx="141963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 spc="-5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17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Rectangle 2334">
              <a:extLst>
                <a:ext uri="{FF2B5EF4-FFF2-40B4-BE49-F238E27FC236}">
                  <a16:creationId xmlns:a16="http://schemas.microsoft.com/office/drawing/2014/main" id="{FB2E3C34-0F96-49F7-A522-FD5CDC57711A}"/>
                </a:ext>
              </a:extLst>
            </p:cNvPr>
            <p:cNvSpPr/>
            <p:nvPr/>
          </p:nvSpPr>
          <p:spPr>
            <a:xfrm>
              <a:off x="3130558" y="178740"/>
              <a:ext cx="553876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These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are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Rectangle 2335">
              <a:extLst>
                <a:ext uri="{FF2B5EF4-FFF2-40B4-BE49-F238E27FC236}">
                  <a16:creationId xmlns:a16="http://schemas.microsoft.com/office/drawing/2014/main" id="{4E8BDC84-932C-448E-8E59-36769A05CD2B}"/>
                </a:ext>
              </a:extLst>
            </p:cNvPr>
            <p:cNvSpPr/>
            <p:nvPr/>
          </p:nvSpPr>
          <p:spPr>
            <a:xfrm>
              <a:off x="2623659" y="296549"/>
              <a:ext cx="1274511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oval,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grayish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temporal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Rectangle 2336">
              <a:extLst>
                <a:ext uri="{FF2B5EF4-FFF2-40B4-BE49-F238E27FC236}">
                  <a16:creationId xmlns:a16="http://schemas.microsoft.com/office/drawing/2014/main" id="{A2355F4B-E507-44CE-A3E1-A31F5E20922B}"/>
                </a:ext>
              </a:extLst>
            </p:cNvPr>
            <p:cNvSpPr/>
            <p:nvPr/>
          </p:nvSpPr>
          <p:spPr>
            <a:xfrm>
              <a:off x="2623759" y="414357"/>
              <a:ext cx="1044439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depressions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in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Rectangle 2337">
              <a:extLst>
                <a:ext uri="{FF2B5EF4-FFF2-40B4-BE49-F238E27FC236}">
                  <a16:creationId xmlns:a16="http://schemas.microsoft.com/office/drawing/2014/main" id="{F8D2D9DC-F75D-446B-A88F-6568242A67AB}"/>
                </a:ext>
              </a:extLst>
            </p:cNvPr>
            <p:cNvSpPr/>
            <p:nvPr/>
          </p:nvSpPr>
          <p:spPr>
            <a:xfrm>
              <a:off x="2620454" y="532166"/>
              <a:ext cx="1350882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papillary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tissue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(arrow).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Shape 33272">
              <a:extLst>
                <a:ext uri="{FF2B5EF4-FFF2-40B4-BE49-F238E27FC236}">
                  <a16:creationId xmlns:a16="http://schemas.microsoft.com/office/drawing/2014/main" id="{BDF66A4F-B7CB-41BB-BBB6-DEDC9A02F44C}"/>
                </a:ext>
              </a:extLst>
            </p:cNvPr>
            <p:cNvSpPr/>
            <p:nvPr/>
          </p:nvSpPr>
          <p:spPr>
            <a:xfrm>
              <a:off x="0" y="41041"/>
              <a:ext cx="9144" cy="2023529"/>
            </a:xfrm>
            <a:custGeom>
              <a:avLst/>
              <a:gdLst/>
              <a:ahLst/>
              <a:cxnLst/>
              <a:rect l="0" t="0" r="0" b="0"/>
              <a:pathLst>
                <a:path w="9144" h="2023529">
                  <a:moveTo>
                    <a:pt x="0" y="0"/>
                  </a:moveTo>
                  <a:lnTo>
                    <a:pt x="9144" y="0"/>
                  </a:lnTo>
                  <a:lnTo>
                    <a:pt x="9144" y="2023529"/>
                  </a:lnTo>
                  <a:lnTo>
                    <a:pt x="0" y="2023529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Shape 33273">
              <a:extLst>
                <a:ext uri="{FF2B5EF4-FFF2-40B4-BE49-F238E27FC236}">
                  <a16:creationId xmlns:a16="http://schemas.microsoft.com/office/drawing/2014/main" id="{85014361-D4D3-48C4-B192-418320EF1C49}"/>
                </a:ext>
              </a:extLst>
            </p:cNvPr>
            <p:cNvSpPr/>
            <p:nvPr/>
          </p:nvSpPr>
          <p:spPr>
            <a:xfrm>
              <a:off x="3740824" y="41041"/>
              <a:ext cx="9144" cy="2023529"/>
            </a:xfrm>
            <a:custGeom>
              <a:avLst/>
              <a:gdLst/>
              <a:ahLst/>
              <a:cxnLst/>
              <a:rect l="0" t="0" r="0" b="0"/>
              <a:pathLst>
                <a:path w="9144" h="2023529">
                  <a:moveTo>
                    <a:pt x="0" y="0"/>
                  </a:moveTo>
                  <a:lnTo>
                    <a:pt x="9144" y="0"/>
                  </a:lnTo>
                  <a:lnTo>
                    <a:pt x="9144" y="2023529"/>
                  </a:lnTo>
                  <a:lnTo>
                    <a:pt x="0" y="2023529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Shape 33274">
              <a:extLst>
                <a:ext uri="{FF2B5EF4-FFF2-40B4-BE49-F238E27FC236}">
                  <a16:creationId xmlns:a16="http://schemas.microsoft.com/office/drawing/2014/main" id="{03EAD00E-240B-41F8-9EDA-57DEF95A21F9}"/>
                </a:ext>
              </a:extLst>
            </p:cNvPr>
            <p:cNvSpPr/>
            <p:nvPr/>
          </p:nvSpPr>
          <p:spPr>
            <a:xfrm>
              <a:off x="0" y="2064557"/>
              <a:ext cx="3743999" cy="9144"/>
            </a:xfrm>
            <a:custGeom>
              <a:avLst/>
              <a:gdLst/>
              <a:ahLst/>
              <a:cxnLst/>
              <a:rect l="0" t="0" r="0" b="0"/>
              <a:pathLst>
                <a:path w="3743999" h="9144">
                  <a:moveTo>
                    <a:pt x="0" y="0"/>
                  </a:moveTo>
                  <a:lnTo>
                    <a:pt x="3743999" y="0"/>
                  </a:lnTo>
                  <a:lnTo>
                    <a:pt x="3743999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Shape 33275">
              <a:extLst>
                <a:ext uri="{FF2B5EF4-FFF2-40B4-BE49-F238E27FC236}">
                  <a16:creationId xmlns:a16="http://schemas.microsoft.com/office/drawing/2014/main" id="{71C76C61-C5CD-452C-A765-7CCEC169C391}"/>
                </a:ext>
              </a:extLst>
            </p:cNvPr>
            <p:cNvSpPr/>
            <p:nvPr/>
          </p:nvSpPr>
          <p:spPr>
            <a:xfrm>
              <a:off x="0" y="2319840"/>
              <a:ext cx="108001" cy="9144"/>
            </a:xfrm>
            <a:custGeom>
              <a:avLst/>
              <a:gdLst/>
              <a:ahLst/>
              <a:cxnLst/>
              <a:rect l="0" t="0" r="0" b="0"/>
              <a:pathLst>
                <a:path w="108001" h="9144">
                  <a:moveTo>
                    <a:pt x="0" y="0"/>
                  </a:moveTo>
                  <a:lnTo>
                    <a:pt x="108001" y="0"/>
                  </a:lnTo>
                  <a:lnTo>
                    <a:pt x="108001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Rectangle 2342">
              <a:extLst>
                <a:ext uri="{FF2B5EF4-FFF2-40B4-BE49-F238E27FC236}">
                  <a16:creationId xmlns:a16="http://schemas.microsoft.com/office/drawing/2014/main" id="{EDCB78F5-6F12-4A1D-B5BA-39A8C2ADD1DA}"/>
                </a:ext>
              </a:extLst>
            </p:cNvPr>
            <p:cNvSpPr/>
            <p:nvPr/>
          </p:nvSpPr>
          <p:spPr>
            <a:xfrm>
              <a:off x="158684" y="2278801"/>
              <a:ext cx="1237738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disc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coloboma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Shape 33282">
              <a:extLst>
                <a:ext uri="{FF2B5EF4-FFF2-40B4-BE49-F238E27FC236}">
                  <a16:creationId xmlns:a16="http://schemas.microsoft.com/office/drawing/2014/main" id="{92FDE578-6400-42D8-948C-49203EC0C383}"/>
                </a:ext>
              </a:extLst>
            </p:cNvPr>
            <p:cNvSpPr/>
            <p:nvPr/>
          </p:nvSpPr>
          <p:spPr>
            <a:xfrm>
              <a:off x="1139469" y="2319840"/>
              <a:ext cx="2604529" cy="9144"/>
            </a:xfrm>
            <a:custGeom>
              <a:avLst/>
              <a:gdLst/>
              <a:ahLst/>
              <a:cxnLst/>
              <a:rect l="0" t="0" r="0" b="0"/>
              <a:pathLst>
                <a:path w="2604529" h="9144">
                  <a:moveTo>
                    <a:pt x="0" y="0"/>
                  </a:moveTo>
                  <a:lnTo>
                    <a:pt x="2604529" y="0"/>
                  </a:lnTo>
                  <a:lnTo>
                    <a:pt x="2604529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21" name="Picture 2346">
              <a:extLst>
                <a:ext uri="{FF2B5EF4-FFF2-40B4-BE49-F238E27FC236}">
                  <a16:creationId xmlns:a16="http://schemas.microsoft.com/office/drawing/2014/main" id="{F321FF13-F2BF-43DE-99F8-D8EE29AEFD8C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89996" y="2464738"/>
              <a:ext cx="1799985" cy="1796334"/>
            </a:xfrm>
            <a:prstGeom prst="rect">
              <a:avLst/>
            </a:prstGeom>
          </p:spPr>
        </p:pic>
        <p:sp>
          <p:nvSpPr>
            <p:cNvPr id="22" name="Rectangle 2347">
              <a:extLst>
                <a:ext uri="{FF2B5EF4-FFF2-40B4-BE49-F238E27FC236}">
                  <a16:creationId xmlns:a16="http://schemas.microsoft.com/office/drawing/2014/main" id="{E052E12F-6E69-4AB7-A385-F6CC2B6BA2DA}"/>
                </a:ext>
              </a:extLst>
            </p:cNvPr>
            <p:cNvSpPr/>
            <p:nvPr/>
          </p:nvSpPr>
          <p:spPr>
            <a:xfrm>
              <a:off x="1971751" y="2457540"/>
              <a:ext cx="404105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Fig.</a:t>
              </a:r>
              <a:r>
                <a:rPr lang="cs-CZ" sz="800" spc="-4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13.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3" name="Rectangle 2348">
              <a:extLst>
                <a:ext uri="{FF2B5EF4-FFF2-40B4-BE49-F238E27FC236}">
                  <a16:creationId xmlns:a16="http://schemas.microsoft.com/office/drawing/2014/main" id="{BA8E2E0D-3B18-4A30-90D1-2E0981EDCC0C}"/>
                </a:ext>
              </a:extLst>
            </p:cNvPr>
            <p:cNvSpPr/>
            <p:nvPr/>
          </p:nvSpPr>
          <p:spPr>
            <a:xfrm>
              <a:off x="2275590" y="2457540"/>
              <a:ext cx="144215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 spc="-4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18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" name="Rectangle 2349">
              <a:extLst>
                <a:ext uri="{FF2B5EF4-FFF2-40B4-BE49-F238E27FC236}">
                  <a16:creationId xmlns:a16="http://schemas.microsoft.com/office/drawing/2014/main" id="{E4EE22CE-0169-46E9-8A56-7FF83E44CC54}"/>
                </a:ext>
              </a:extLst>
            </p:cNvPr>
            <p:cNvSpPr/>
            <p:nvPr/>
          </p:nvSpPr>
          <p:spPr>
            <a:xfrm>
              <a:off x="2484160" y="2457540"/>
              <a:ext cx="1493125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disc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is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enlarged,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" name="Rectangle 2350">
              <a:extLst>
                <a:ext uri="{FF2B5EF4-FFF2-40B4-BE49-F238E27FC236}">
                  <a16:creationId xmlns:a16="http://schemas.microsoft.com/office/drawing/2014/main" id="{794F982A-AA78-4487-8048-C78D1D60B85A}"/>
                </a:ext>
              </a:extLst>
            </p:cNvPr>
            <p:cNvSpPr/>
            <p:nvPr/>
          </p:nvSpPr>
          <p:spPr>
            <a:xfrm>
              <a:off x="1979365" y="2575349"/>
              <a:ext cx="2152285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with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funnel-shaped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depression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with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Rectangle 2351">
              <a:extLst>
                <a:ext uri="{FF2B5EF4-FFF2-40B4-BE49-F238E27FC236}">
                  <a16:creationId xmlns:a16="http://schemas.microsoft.com/office/drawing/2014/main" id="{3C24019B-A00A-4159-A2A7-BB855D1230F1}"/>
                </a:ext>
              </a:extLst>
            </p:cNvPr>
            <p:cNvSpPr/>
            <p:nvPr/>
          </p:nvSpPr>
          <p:spPr>
            <a:xfrm>
              <a:off x="1979365" y="2693158"/>
              <a:ext cx="2134884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whitish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tissue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and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peripapillary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pig-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7" name="Rectangle 2352">
              <a:extLst>
                <a:ext uri="{FF2B5EF4-FFF2-40B4-BE49-F238E27FC236}">
                  <a16:creationId xmlns:a16="http://schemas.microsoft.com/office/drawing/2014/main" id="{1E7F566D-4AAF-4E50-AE78-4E0D2EB1E715}"/>
                </a:ext>
              </a:extLst>
            </p:cNvPr>
            <p:cNvSpPr/>
            <p:nvPr/>
          </p:nvSpPr>
          <p:spPr>
            <a:xfrm>
              <a:off x="1972252" y="2810967"/>
              <a:ext cx="2096339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ment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ring.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retinal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vessels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do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not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8" name="Rectangle 2353">
              <a:extLst>
                <a:ext uri="{FF2B5EF4-FFF2-40B4-BE49-F238E27FC236}">
                  <a16:creationId xmlns:a16="http://schemas.microsoft.com/office/drawing/2014/main" id="{68375874-F1F6-49B0-B9F4-613F306E3513}"/>
                </a:ext>
              </a:extLst>
            </p:cNvPr>
            <p:cNvSpPr/>
            <p:nvPr/>
          </p:nvSpPr>
          <p:spPr>
            <a:xfrm>
              <a:off x="1972252" y="2928776"/>
              <a:ext cx="2146569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branch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from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central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venous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or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arte-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9" name="Rectangle 2354">
              <a:extLst>
                <a:ext uri="{FF2B5EF4-FFF2-40B4-BE49-F238E27FC236}">
                  <a16:creationId xmlns:a16="http://schemas.microsoft.com/office/drawing/2014/main" id="{9CA5C1BC-CC5B-4920-9393-0B9CD56EC465}"/>
                </a:ext>
              </a:extLst>
            </p:cNvPr>
            <p:cNvSpPr/>
            <p:nvPr/>
          </p:nvSpPr>
          <p:spPr>
            <a:xfrm>
              <a:off x="1972252" y="3046585"/>
              <a:ext cx="555875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rial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trunk.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0" name="Shape 33353">
              <a:extLst>
                <a:ext uri="{FF2B5EF4-FFF2-40B4-BE49-F238E27FC236}">
                  <a16:creationId xmlns:a16="http://schemas.microsoft.com/office/drawing/2014/main" id="{34BA731E-10D4-4C36-9806-61BD472F5F7F}"/>
                </a:ext>
              </a:extLst>
            </p:cNvPr>
            <p:cNvSpPr/>
            <p:nvPr/>
          </p:nvSpPr>
          <p:spPr>
            <a:xfrm>
              <a:off x="0" y="2319840"/>
              <a:ext cx="9144" cy="2022234"/>
            </a:xfrm>
            <a:custGeom>
              <a:avLst/>
              <a:gdLst/>
              <a:ahLst/>
              <a:cxnLst/>
              <a:rect l="0" t="0" r="0" b="0"/>
              <a:pathLst>
                <a:path w="9144" h="2022234">
                  <a:moveTo>
                    <a:pt x="0" y="0"/>
                  </a:moveTo>
                  <a:lnTo>
                    <a:pt x="9144" y="0"/>
                  </a:lnTo>
                  <a:lnTo>
                    <a:pt x="9144" y="2022234"/>
                  </a:lnTo>
                  <a:lnTo>
                    <a:pt x="0" y="202223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1" name="Shape 33354">
              <a:extLst>
                <a:ext uri="{FF2B5EF4-FFF2-40B4-BE49-F238E27FC236}">
                  <a16:creationId xmlns:a16="http://schemas.microsoft.com/office/drawing/2014/main" id="{9F74C483-729B-459F-8C7F-786A8B99AAEF}"/>
                </a:ext>
              </a:extLst>
            </p:cNvPr>
            <p:cNvSpPr/>
            <p:nvPr/>
          </p:nvSpPr>
          <p:spPr>
            <a:xfrm>
              <a:off x="3740824" y="2319840"/>
              <a:ext cx="9144" cy="2022234"/>
            </a:xfrm>
            <a:custGeom>
              <a:avLst/>
              <a:gdLst/>
              <a:ahLst/>
              <a:cxnLst/>
              <a:rect l="0" t="0" r="0" b="0"/>
              <a:pathLst>
                <a:path w="9144" h="2022234">
                  <a:moveTo>
                    <a:pt x="0" y="0"/>
                  </a:moveTo>
                  <a:lnTo>
                    <a:pt x="9144" y="0"/>
                  </a:lnTo>
                  <a:lnTo>
                    <a:pt x="9144" y="2022234"/>
                  </a:lnTo>
                  <a:lnTo>
                    <a:pt x="0" y="202223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00651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944D22-0556-4310-981D-9FEC8176C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Normální nález na sítnici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47D093-AC4D-4F52-B75C-AE80425CE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4" name="Group 23808">
            <a:extLst>
              <a:ext uri="{FF2B5EF4-FFF2-40B4-BE49-F238E27FC236}">
                <a16:creationId xmlns:a16="http://schemas.microsoft.com/office/drawing/2014/main" id="{838586D9-3943-4A9A-B74F-05F4FF61DCC2}"/>
              </a:ext>
            </a:extLst>
          </p:cNvPr>
          <p:cNvGrpSpPr/>
          <p:nvPr/>
        </p:nvGrpSpPr>
        <p:grpSpPr>
          <a:xfrm>
            <a:off x="2040674" y="2142490"/>
            <a:ext cx="8586438" cy="4715510"/>
            <a:chOff x="0" y="0"/>
            <a:chExt cx="4690728" cy="2579292"/>
          </a:xfrm>
        </p:grpSpPr>
        <p:sp>
          <p:nvSpPr>
            <p:cNvPr id="5" name="Shape 29872">
              <a:extLst>
                <a:ext uri="{FF2B5EF4-FFF2-40B4-BE49-F238E27FC236}">
                  <a16:creationId xmlns:a16="http://schemas.microsoft.com/office/drawing/2014/main" id="{3E10B858-4B9B-40D1-81BE-08C95B5588D6}"/>
                </a:ext>
              </a:extLst>
            </p:cNvPr>
            <p:cNvSpPr/>
            <p:nvPr/>
          </p:nvSpPr>
          <p:spPr>
            <a:xfrm>
              <a:off x="0" y="41045"/>
              <a:ext cx="108001" cy="9144"/>
            </a:xfrm>
            <a:custGeom>
              <a:avLst/>
              <a:gdLst/>
              <a:ahLst/>
              <a:cxnLst/>
              <a:rect l="0" t="0" r="0" b="0"/>
              <a:pathLst>
                <a:path w="108001" h="9144">
                  <a:moveTo>
                    <a:pt x="0" y="0"/>
                  </a:moveTo>
                  <a:lnTo>
                    <a:pt x="108001" y="0"/>
                  </a:lnTo>
                  <a:lnTo>
                    <a:pt x="108001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6" name="Rectangle 117">
              <a:extLst>
                <a:ext uri="{FF2B5EF4-FFF2-40B4-BE49-F238E27FC236}">
                  <a16:creationId xmlns:a16="http://schemas.microsoft.com/office/drawing/2014/main" id="{B6E35C90-EE66-429A-936A-37871BE2D723}"/>
                </a:ext>
              </a:extLst>
            </p:cNvPr>
            <p:cNvSpPr/>
            <p:nvPr/>
          </p:nvSpPr>
          <p:spPr>
            <a:xfrm>
              <a:off x="155372" y="0"/>
              <a:ext cx="1068315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Normal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disc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Shape 29879">
              <a:extLst>
                <a:ext uri="{FF2B5EF4-FFF2-40B4-BE49-F238E27FC236}">
                  <a16:creationId xmlns:a16="http://schemas.microsoft.com/office/drawing/2014/main" id="{22827BDF-41D1-4D41-9441-442D020E26BF}"/>
                </a:ext>
              </a:extLst>
            </p:cNvPr>
            <p:cNvSpPr/>
            <p:nvPr/>
          </p:nvSpPr>
          <p:spPr>
            <a:xfrm>
              <a:off x="1008647" y="41045"/>
              <a:ext cx="2735352" cy="9144"/>
            </a:xfrm>
            <a:custGeom>
              <a:avLst/>
              <a:gdLst/>
              <a:ahLst/>
              <a:cxnLst/>
              <a:rect l="0" t="0" r="0" b="0"/>
              <a:pathLst>
                <a:path w="2735352" h="9144">
                  <a:moveTo>
                    <a:pt x="0" y="0"/>
                  </a:moveTo>
                  <a:lnTo>
                    <a:pt x="2735352" y="0"/>
                  </a:lnTo>
                  <a:lnTo>
                    <a:pt x="2735352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8" name="Picture 121">
              <a:extLst>
                <a:ext uri="{FF2B5EF4-FFF2-40B4-BE49-F238E27FC236}">
                  <a16:creationId xmlns:a16="http://schemas.microsoft.com/office/drawing/2014/main" id="{347761CD-8E40-4A39-9F24-06E7061AEB44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735076" y="187882"/>
              <a:ext cx="2619833" cy="1746961"/>
            </a:xfrm>
            <a:prstGeom prst="rect">
              <a:avLst/>
            </a:prstGeom>
          </p:spPr>
        </p:pic>
        <p:sp>
          <p:nvSpPr>
            <p:cNvPr id="9" name="Rectangle 122">
              <a:extLst>
                <a:ext uri="{FF2B5EF4-FFF2-40B4-BE49-F238E27FC236}">
                  <a16:creationId xmlns:a16="http://schemas.microsoft.com/office/drawing/2014/main" id="{DB60E6AB-5ED1-4746-B892-7D77F1B7FB0E}"/>
                </a:ext>
              </a:extLst>
            </p:cNvPr>
            <p:cNvSpPr/>
            <p:nvPr/>
          </p:nvSpPr>
          <p:spPr>
            <a:xfrm>
              <a:off x="89996" y="813955"/>
              <a:ext cx="623315" cy="15821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Cilioretinal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Rectangle 123">
              <a:extLst>
                <a:ext uri="{FF2B5EF4-FFF2-40B4-BE49-F238E27FC236}">
                  <a16:creationId xmlns:a16="http://schemas.microsoft.com/office/drawing/2014/main" id="{30BFB935-75BC-478D-B1A6-A4F5457BBE5B}"/>
                </a:ext>
              </a:extLst>
            </p:cNvPr>
            <p:cNvSpPr/>
            <p:nvPr/>
          </p:nvSpPr>
          <p:spPr>
            <a:xfrm>
              <a:off x="89996" y="933518"/>
              <a:ext cx="346137" cy="15821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vessel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Shape 125">
              <a:extLst>
                <a:ext uri="{FF2B5EF4-FFF2-40B4-BE49-F238E27FC236}">
                  <a16:creationId xmlns:a16="http://schemas.microsoft.com/office/drawing/2014/main" id="{4B905E8C-D23D-449B-A099-2A72DC6D0AAD}"/>
                </a:ext>
              </a:extLst>
            </p:cNvPr>
            <p:cNvSpPr/>
            <p:nvPr/>
          </p:nvSpPr>
          <p:spPr>
            <a:xfrm>
              <a:off x="687908" y="877759"/>
              <a:ext cx="1137691" cy="0"/>
            </a:xfrm>
            <a:custGeom>
              <a:avLst/>
              <a:gdLst/>
              <a:ahLst/>
              <a:cxnLst/>
              <a:rect l="0" t="0" r="0" b="0"/>
              <a:pathLst>
                <a:path w="1137691">
                  <a:moveTo>
                    <a:pt x="0" y="0"/>
                  </a:moveTo>
                  <a:lnTo>
                    <a:pt x="1137691" y="0"/>
                  </a:lnTo>
                </a:path>
              </a:pathLst>
            </a:custGeom>
            <a:ln w="6985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" name="Rectangle 126">
              <a:extLst>
                <a:ext uri="{FF2B5EF4-FFF2-40B4-BE49-F238E27FC236}">
                  <a16:creationId xmlns:a16="http://schemas.microsoft.com/office/drawing/2014/main" id="{76543C83-C476-47F4-91AF-C8AB70BF1553}"/>
                </a:ext>
              </a:extLst>
            </p:cNvPr>
            <p:cNvSpPr/>
            <p:nvPr/>
          </p:nvSpPr>
          <p:spPr>
            <a:xfrm>
              <a:off x="3456071" y="432904"/>
              <a:ext cx="259300" cy="15821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Vein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Rectangle 127">
              <a:extLst>
                <a:ext uri="{FF2B5EF4-FFF2-40B4-BE49-F238E27FC236}">
                  <a16:creationId xmlns:a16="http://schemas.microsoft.com/office/drawing/2014/main" id="{C14BDD86-D29B-4E4B-A70B-85F221F22857}"/>
                </a:ext>
              </a:extLst>
            </p:cNvPr>
            <p:cNvSpPr/>
            <p:nvPr/>
          </p:nvSpPr>
          <p:spPr>
            <a:xfrm>
              <a:off x="3445156" y="940467"/>
              <a:ext cx="357697" cy="15821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Artery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Rectangle 128">
              <a:extLst>
                <a:ext uri="{FF2B5EF4-FFF2-40B4-BE49-F238E27FC236}">
                  <a16:creationId xmlns:a16="http://schemas.microsoft.com/office/drawing/2014/main" id="{CFF31A68-98F8-46D6-B0E5-1953D28B5ECE}"/>
                </a:ext>
              </a:extLst>
            </p:cNvPr>
            <p:cNvSpPr/>
            <p:nvPr/>
          </p:nvSpPr>
          <p:spPr>
            <a:xfrm>
              <a:off x="2352699" y="1978332"/>
              <a:ext cx="557838" cy="15821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spc="-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cup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Rectangle 129">
              <a:extLst>
                <a:ext uri="{FF2B5EF4-FFF2-40B4-BE49-F238E27FC236}">
                  <a16:creationId xmlns:a16="http://schemas.microsoft.com/office/drawing/2014/main" id="{79EA3B5C-4B66-4CDD-8F39-6D5DAAB2CCD7}"/>
                </a:ext>
              </a:extLst>
            </p:cNvPr>
            <p:cNvSpPr/>
            <p:nvPr/>
          </p:nvSpPr>
          <p:spPr>
            <a:xfrm>
              <a:off x="1400426" y="1978332"/>
              <a:ext cx="728836" cy="15821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Neuroretinal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Rectangle 130">
              <a:extLst>
                <a:ext uri="{FF2B5EF4-FFF2-40B4-BE49-F238E27FC236}">
                  <a16:creationId xmlns:a16="http://schemas.microsoft.com/office/drawing/2014/main" id="{3A994A51-1BC6-4BA7-8615-C571A5184620}"/>
                </a:ext>
              </a:extLst>
            </p:cNvPr>
            <p:cNvSpPr/>
            <p:nvPr/>
          </p:nvSpPr>
          <p:spPr>
            <a:xfrm>
              <a:off x="1400426" y="2091731"/>
              <a:ext cx="196659" cy="15821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rim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Shape 132">
              <a:extLst>
                <a:ext uri="{FF2B5EF4-FFF2-40B4-BE49-F238E27FC236}">
                  <a16:creationId xmlns:a16="http://schemas.microsoft.com/office/drawing/2014/main" id="{623E9B0B-3A34-4731-A520-7A43DCFE177E}"/>
                </a:ext>
              </a:extLst>
            </p:cNvPr>
            <p:cNvSpPr/>
            <p:nvPr/>
          </p:nvSpPr>
          <p:spPr>
            <a:xfrm>
              <a:off x="2027873" y="496314"/>
              <a:ext cx="1406411" cy="263131"/>
            </a:xfrm>
            <a:custGeom>
              <a:avLst/>
              <a:gdLst/>
              <a:ahLst/>
              <a:cxnLst/>
              <a:rect l="0" t="0" r="0" b="0"/>
              <a:pathLst>
                <a:path w="1406411" h="263131">
                  <a:moveTo>
                    <a:pt x="0" y="263131"/>
                  </a:moveTo>
                  <a:lnTo>
                    <a:pt x="1406411" y="0"/>
                  </a:lnTo>
                </a:path>
              </a:pathLst>
            </a:custGeom>
            <a:ln w="6985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Shape 134">
              <a:extLst>
                <a:ext uri="{FF2B5EF4-FFF2-40B4-BE49-F238E27FC236}">
                  <a16:creationId xmlns:a16="http://schemas.microsoft.com/office/drawing/2014/main" id="{49BEEB4E-9563-4155-BB20-1041781E6A8E}"/>
                </a:ext>
              </a:extLst>
            </p:cNvPr>
            <p:cNvSpPr/>
            <p:nvPr/>
          </p:nvSpPr>
          <p:spPr>
            <a:xfrm>
              <a:off x="2156054" y="879829"/>
              <a:ext cx="1270952" cy="120396"/>
            </a:xfrm>
            <a:custGeom>
              <a:avLst/>
              <a:gdLst/>
              <a:ahLst/>
              <a:cxnLst/>
              <a:rect l="0" t="0" r="0" b="0"/>
              <a:pathLst>
                <a:path w="1270952" h="120396">
                  <a:moveTo>
                    <a:pt x="0" y="0"/>
                  </a:moveTo>
                  <a:lnTo>
                    <a:pt x="1270952" y="120396"/>
                  </a:lnTo>
                </a:path>
              </a:pathLst>
            </a:custGeom>
            <a:ln w="6985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Shape 136">
              <a:extLst>
                <a:ext uri="{FF2B5EF4-FFF2-40B4-BE49-F238E27FC236}">
                  <a16:creationId xmlns:a16="http://schemas.microsoft.com/office/drawing/2014/main" id="{00CD6A84-902A-485E-AD2C-8E57C8597AD9}"/>
                </a:ext>
              </a:extLst>
            </p:cNvPr>
            <p:cNvSpPr/>
            <p:nvPr/>
          </p:nvSpPr>
          <p:spPr>
            <a:xfrm>
              <a:off x="2050186" y="1102472"/>
              <a:ext cx="554774" cy="891045"/>
            </a:xfrm>
            <a:custGeom>
              <a:avLst/>
              <a:gdLst/>
              <a:ahLst/>
              <a:cxnLst/>
              <a:rect l="0" t="0" r="0" b="0"/>
              <a:pathLst>
                <a:path w="554774" h="891045">
                  <a:moveTo>
                    <a:pt x="0" y="0"/>
                  </a:moveTo>
                  <a:lnTo>
                    <a:pt x="554774" y="891045"/>
                  </a:lnTo>
                </a:path>
              </a:pathLst>
            </a:custGeom>
            <a:ln w="6985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0" name="Shape 137">
              <a:extLst>
                <a:ext uri="{FF2B5EF4-FFF2-40B4-BE49-F238E27FC236}">
                  <a16:creationId xmlns:a16="http://schemas.microsoft.com/office/drawing/2014/main" id="{D1F8AC3F-9614-49D7-A45C-4B7A87D26DD2}"/>
                </a:ext>
              </a:extLst>
            </p:cNvPr>
            <p:cNvSpPr/>
            <p:nvPr/>
          </p:nvSpPr>
          <p:spPr>
            <a:xfrm>
              <a:off x="1735696" y="1252447"/>
              <a:ext cx="325387" cy="741070"/>
            </a:xfrm>
            <a:custGeom>
              <a:avLst/>
              <a:gdLst/>
              <a:ahLst/>
              <a:cxnLst/>
              <a:rect l="0" t="0" r="0" b="0"/>
              <a:pathLst>
                <a:path w="325387" h="741070">
                  <a:moveTo>
                    <a:pt x="325387" y="0"/>
                  </a:moveTo>
                  <a:lnTo>
                    <a:pt x="0" y="741070"/>
                  </a:lnTo>
                </a:path>
              </a:pathLst>
            </a:custGeom>
            <a:ln w="12332" cap="flat">
              <a:miter lim="100000"/>
            </a:ln>
          </p:spPr>
          <p:style>
            <a:lnRef idx="1">
              <a:srgbClr val="FFFEFD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1" name="Shape 138">
              <a:extLst>
                <a:ext uri="{FF2B5EF4-FFF2-40B4-BE49-F238E27FC236}">
                  <a16:creationId xmlns:a16="http://schemas.microsoft.com/office/drawing/2014/main" id="{7EBD9D1A-992A-4D0C-8AAD-CFB9E6B43822}"/>
                </a:ext>
              </a:extLst>
            </p:cNvPr>
            <p:cNvSpPr/>
            <p:nvPr/>
          </p:nvSpPr>
          <p:spPr>
            <a:xfrm>
              <a:off x="1735696" y="1252447"/>
              <a:ext cx="325387" cy="741070"/>
            </a:xfrm>
            <a:custGeom>
              <a:avLst/>
              <a:gdLst/>
              <a:ahLst/>
              <a:cxnLst/>
              <a:rect l="0" t="0" r="0" b="0"/>
              <a:pathLst>
                <a:path w="325387" h="741070">
                  <a:moveTo>
                    <a:pt x="325387" y="0"/>
                  </a:moveTo>
                  <a:lnTo>
                    <a:pt x="0" y="741070"/>
                  </a:lnTo>
                </a:path>
              </a:pathLst>
            </a:custGeom>
            <a:ln w="6985" cap="flat"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2" name="Shape 139">
              <a:extLst>
                <a:ext uri="{FF2B5EF4-FFF2-40B4-BE49-F238E27FC236}">
                  <a16:creationId xmlns:a16="http://schemas.microsoft.com/office/drawing/2014/main" id="{812A533C-8457-4DA2-9074-F091B3ED4415}"/>
                </a:ext>
              </a:extLst>
            </p:cNvPr>
            <p:cNvSpPr/>
            <p:nvPr/>
          </p:nvSpPr>
          <p:spPr>
            <a:xfrm>
              <a:off x="1860245" y="890205"/>
              <a:ext cx="262585" cy="223152"/>
            </a:xfrm>
            <a:custGeom>
              <a:avLst/>
              <a:gdLst/>
              <a:ahLst/>
              <a:cxnLst/>
              <a:rect l="0" t="0" r="0" b="0"/>
              <a:pathLst>
                <a:path w="262585" h="223152">
                  <a:moveTo>
                    <a:pt x="0" y="111570"/>
                  </a:moveTo>
                  <a:cubicBezTo>
                    <a:pt x="0" y="49949"/>
                    <a:pt x="58788" y="0"/>
                    <a:pt x="131293" y="0"/>
                  </a:cubicBezTo>
                  <a:cubicBezTo>
                    <a:pt x="203810" y="0"/>
                    <a:pt x="262585" y="49949"/>
                    <a:pt x="262585" y="111570"/>
                  </a:cubicBezTo>
                  <a:cubicBezTo>
                    <a:pt x="262585" y="173203"/>
                    <a:pt x="203810" y="223152"/>
                    <a:pt x="131293" y="223152"/>
                  </a:cubicBezTo>
                  <a:cubicBezTo>
                    <a:pt x="58788" y="223152"/>
                    <a:pt x="0" y="173203"/>
                    <a:pt x="0" y="111570"/>
                  </a:cubicBezTo>
                  <a:close/>
                </a:path>
              </a:pathLst>
            </a:custGeom>
            <a:ln w="12332" cap="flat">
              <a:custDash>
                <a:ds d="194100" sp="194100"/>
              </a:custDash>
              <a:miter lim="100000"/>
            </a:ln>
          </p:spPr>
          <p:style>
            <a:lnRef idx="1">
              <a:srgbClr val="FFFEFD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3" name="Shape 140">
              <a:extLst>
                <a:ext uri="{FF2B5EF4-FFF2-40B4-BE49-F238E27FC236}">
                  <a16:creationId xmlns:a16="http://schemas.microsoft.com/office/drawing/2014/main" id="{35965E64-B2A2-4AB5-9BCE-A93A76AB3550}"/>
                </a:ext>
              </a:extLst>
            </p:cNvPr>
            <p:cNvSpPr/>
            <p:nvPr/>
          </p:nvSpPr>
          <p:spPr>
            <a:xfrm>
              <a:off x="1860245" y="890205"/>
              <a:ext cx="262585" cy="223152"/>
            </a:xfrm>
            <a:custGeom>
              <a:avLst/>
              <a:gdLst/>
              <a:ahLst/>
              <a:cxnLst/>
              <a:rect l="0" t="0" r="0" b="0"/>
              <a:pathLst>
                <a:path w="262585" h="223152">
                  <a:moveTo>
                    <a:pt x="0" y="111570"/>
                  </a:moveTo>
                  <a:cubicBezTo>
                    <a:pt x="0" y="49949"/>
                    <a:pt x="58788" y="0"/>
                    <a:pt x="131293" y="0"/>
                  </a:cubicBezTo>
                  <a:cubicBezTo>
                    <a:pt x="203810" y="0"/>
                    <a:pt x="262585" y="49949"/>
                    <a:pt x="262585" y="111570"/>
                  </a:cubicBezTo>
                  <a:cubicBezTo>
                    <a:pt x="262585" y="173203"/>
                    <a:pt x="203810" y="223152"/>
                    <a:pt x="131293" y="223152"/>
                  </a:cubicBezTo>
                  <a:cubicBezTo>
                    <a:pt x="58788" y="223152"/>
                    <a:pt x="0" y="173203"/>
                    <a:pt x="0" y="111570"/>
                  </a:cubicBezTo>
                  <a:close/>
                </a:path>
              </a:pathLst>
            </a:custGeom>
            <a:ln w="6985" cap="flat">
              <a:custDash>
                <a:ds d="194100" sp="194100"/>
              </a:custDash>
              <a:miter lim="100000"/>
            </a:ln>
          </p:spPr>
          <p:style>
            <a:lnRef idx="1">
              <a:srgbClr val="191818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4" name="Rectangle 141">
              <a:extLst>
                <a:ext uri="{FF2B5EF4-FFF2-40B4-BE49-F238E27FC236}">
                  <a16:creationId xmlns:a16="http://schemas.microsoft.com/office/drawing/2014/main" id="{0FF3BD41-9C08-4DF3-B157-7311D4521BF4}"/>
                </a:ext>
              </a:extLst>
            </p:cNvPr>
            <p:cNvSpPr/>
            <p:nvPr/>
          </p:nvSpPr>
          <p:spPr>
            <a:xfrm>
              <a:off x="81788" y="2293417"/>
              <a:ext cx="404105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Fig.</a:t>
              </a:r>
              <a:r>
                <a:rPr lang="cs-CZ" sz="800" spc="-4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13.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" name="Rectangle 142">
              <a:extLst>
                <a:ext uri="{FF2B5EF4-FFF2-40B4-BE49-F238E27FC236}">
                  <a16:creationId xmlns:a16="http://schemas.microsoft.com/office/drawing/2014/main" id="{78D6E0EA-19F1-4C28-BB3B-0E95AA07AF39}"/>
                </a:ext>
              </a:extLst>
            </p:cNvPr>
            <p:cNvSpPr/>
            <p:nvPr/>
          </p:nvSpPr>
          <p:spPr>
            <a:xfrm>
              <a:off x="385627" y="2293417"/>
              <a:ext cx="75811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2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Rectangle 143">
              <a:extLst>
                <a:ext uri="{FF2B5EF4-FFF2-40B4-BE49-F238E27FC236}">
                  <a16:creationId xmlns:a16="http://schemas.microsoft.com/office/drawing/2014/main" id="{EDF0EE1F-C8A0-46F2-92E4-F2179B731BC8}"/>
                </a:ext>
              </a:extLst>
            </p:cNvPr>
            <p:cNvSpPr/>
            <p:nvPr/>
          </p:nvSpPr>
          <p:spPr>
            <a:xfrm>
              <a:off x="542805" y="2293417"/>
              <a:ext cx="4147923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Typical</a:t>
              </a:r>
              <a:r>
                <a:rPr lang="cs-CZ" sz="800" spc="9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signs</a:t>
              </a:r>
              <a:r>
                <a:rPr lang="cs-CZ" sz="800" spc="9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of</a:t>
              </a:r>
              <a:r>
                <a:rPr lang="cs-CZ" sz="800" spc="9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</a:t>
              </a:r>
              <a:r>
                <a:rPr lang="cs-CZ" sz="800" spc="9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normal</a:t>
              </a:r>
              <a:r>
                <a:rPr lang="cs-CZ" sz="800" spc="9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pupil</a:t>
              </a:r>
              <a:r>
                <a:rPr lang="cs-CZ" sz="800" spc="9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include</a:t>
              </a:r>
              <a:r>
                <a:rPr lang="cs-CZ" sz="800" spc="9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</a:t>
              </a:r>
              <a:r>
                <a:rPr lang="cs-CZ" sz="800" spc="9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yellowish-orange</a:t>
              </a:r>
              <a:r>
                <a:rPr lang="cs-CZ" sz="800" spc="9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neuroretinal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7" name="Rectangle 144">
              <a:extLst>
                <a:ext uri="{FF2B5EF4-FFF2-40B4-BE49-F238E27FC236}">
                  <a16:creationId xmlns:a16="http://schemas.microsoft.com/office/drawing/2014/main" id="{8C24C809-DD7B-41CD-B1BC-4B87B1872387}"/>
                </a:ext>
              </a:extLst>
            </p:cNvPr>
            <p:cNvSpPr/>
            <p:nvPr/>
          </p:nvSpPr>
          <p:spPr>
            <a:xfrm>
              <a:off x="82389" y="2411226"/>
              <a:ext cx="1987498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rim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sharply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set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off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from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retina.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8" name="Shape 29934">
              <a:extLst>
                <a:ext uri="{FF2B5EF4-FFF2-40B4-BE49-F238E27FC236}">
                  <a16:creationId xmlns:a16="http://schemas.microsoft.com/office/drawing/2014/main" id="{7F2A1A2B-14FB-4133-8817-E93F756E3320}"/>
                </a:ext>
              </a:extLst>
            </p:cNvPr>
            <p:cNvSpPr/>
            <p:nvPr/>
          </p:nvSpPr>
          <p:spPr>
            <a:xfrm>
              <a:off x="0" y="41045"/>
              <a:ext cx="9144" cy="2529103"/>
            </a:xfrm>
            <a:custGeom>
              <a:avLst/>
              <a:gdLst/>
              <a:ahLst/>
              <a:cxnLst/>
              <a:rect l="0" t="0" r="0" b="0"/>
              <a:pathLst>
                <a:path w="9144" h="2529103">
                  <a:moveTo>
                    <a:pt x="0" y="0"/>
                  </a:moveTo>
                  <a:lnTo>
                    <a:pt x="9144" y="0"/>
                  </a:lnTo>
                  <a:lnTo>
                    <a:pt x="9144" y="2529103"/>
                  </a:lnTo>
                  <a:lnTo>
                    <a:pt x="0" y="2529103"/>
                  </a:lnTo>
                  <a:lnTo>
                    <a:pt x="0" y="0"/>
                  </a:lnTo>
                </a:path>
              </a:pathLst>
            </a:custGeom>
            <a:ln w="0" cap="flat">
              <a:custDash>
                <a:ds d="194100" sp="194100"/>
              </a:custDash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9" name="Shape 29935">
              <a:extLst>
                <a:ext uri="{FF2B5EF4-FFF2-40B4-BE49-F238E27FC236}">
                  <a16:creationId xmlns:a16="http://schemas.microsoft.com/office/drawing/2014/main" id="{43A0C021-A440-4413-B149-ADF851B92E8B}"/>
                </a:ext>
              </a:extLst>
            </p:cNvPr>
            <p:cNvSpPr/>
            <p:nvPr/>
          </p:nvSpPr>
          <p:spPr>
            <a:xfrm>
              <a:off x="3740824" y="41045"/>
              <a:ext cx="9144" cy="2529103"/>
            </a:xfrm>
            <a:custGeom>
              <a:avLst/>
              <a:gdLst/>
              <a:ahLst/>
              <a:cxnLst/>
              <a:rect l="0" t="0" r="0" b="0"/>
              <a:pathLst>
                <a:path w="9144" h="2529103">
                  <a:moveTo>
                    <a:pt x="0" y="0"/>
                  </a:moveTo>
                  <a:lnTo>
                    <a:pt x="9144" y="0"/>
                  </a:lnTo>
                  <a:lnTo>
                    <a:pt x="9144" y="2529103"/>
                  </a:lnTo>
                  <a:lnTo>
                    <a:pt x="0" y="2529103"/>
                  </a:lnTo>
                  <a:lnTo>
                    <a:pt x="0" y="0"/>
                  </a:lnTo>
                </a:path>
              </a:pathLst>
            </a:custGeom>
            <a:ln w="0" cap="flat">
              <a:custDash>
                <a:ds d="194100" sp="194100"/>
              </a:custDash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0" name="Shape 29936">
              <a:extLst>
                <a:ext uri="{FF2B5EF4-FFF2-40B4-BE49-F238E27FC236}">
                  <a16:creationId xmlns:a16="http://schemas.microsoft.com/office/drawing/2014/main" id="{78B85B8E-8D0D-4BC7-86A3-B2179B600963}"/>
                </a:ext>
              </a:extLst>
            </p:cNvPr>
            <p:cNvSpPr/>
            <p:nvPr/>
          </p:nvSpPr>
          <p:spPr>
            <a:xfrm>
              <a:off x="0" y="2570148"/>
              <a:ext cx="3743999" cy="9144"/>
            </a:xfrm>
            <a:custGeom>
              <a:avLst/>
              <a:gdLst/>
              <a:ahLst/>
              <a:cxnLst/>
              <a:rect l="0" t="0" r="0" b="0"/>
              <a:pathLst>
                <a:path w="3743999" h="9144">
                  <a:moveTo>
                    <a:pt x="0" y="0"/>
                  </a:moveTo>
                  <a:lnTo>
                    <a:pt x="3743999" y="0"/>
                  </a:lnTo>
                  <a:lnTo>
                    <a:pt x="3743999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custDash>
                <a:ds d="194100" sp="194100"/>
              </a:custDash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182065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010F8-0F3D-4A13-8964-5C725B4B7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Pseudopapiledém</a:t>
            </a:r>
            <a:r>
              <a:rPr lang="cs-CZ" dirty="0"/>
              <a:t> u hypermetropie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91CE30-A70E-4596-930A-E97E3A188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4" name="Group 26945">
            <a:extLst>
              <a:ext uri="{FF2B5EF4-FFF2-40B4-BE49-F238E27FC236}">
                <a16:creationId xmlns:a16="http://schemas.microsoft.com/office/drawing/2014/main" id="{E7056942-693A-40B9-8BF7-AECE89C91580}"/>
              </a:ext>
            </a:extLst>
          </p:cNvPr>
          <p:cNvGrpSpPr/>
          <p:nvPr/>
        </p:nvGrpSpPr>
        <p:grpSpPr>
          <a:xfrm>
            <a:off x="1583473" y="2430144"/>
            <a:ext cx="8318810" cy="4351337"/>
            <a:chOff x="0" y="0"/>
            <a:chExt cx="3932966" cy="2003798"/>
          </a:xfrm>
        </p:grpSpPr>
        <p:sp>
          <p:nvSpPr>
            <p:cNvPr id="5" name="Shape 30238">
              <a:extLst>
                <a:ext uri="{FF2B5EF4-FFF2-40B4-BE49-F238E27FC236}">
                  <a16:creationId xmlns:a16="http://schemas.microsoft.com/office/drawing/2014/main" id="{4314234F-8F3A-462D-A525-2123E6E33CD9}"/>
                </a:ext>
              </a:extLst>
            </p:cNvPr>
            <p:cNvSpPr/>
            <p:nvPr/>
          </p:nvSpPr>
          <p:spPr>
            <a:xfrm>
              <a:off x="0" y="41039"/>
              <a:ext cx="108001" cy="9144"/>
            </a:xfrm>
            <a:custGeom>
              <a:avLst/>
              <a:gdLst/>
              <a:ahLst/>
              <a:cxnLst/>
              <a:rect l="0" t="0" r="0" b="0"/>
              <a:pathLst>
                <a:path w="108001" h="9144">
                  <a:moveTo>
                    <a:pt x="0" y="0"/>
                  </a:moveTo>
                  <a:lnTo>
                    <a:pt x="108001" y="0"/>
                  </a:lnTo>
                  <a:lnTo>
                    <a:pt x="108001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6" name="Rectangle 968">
              <a:extLst>
                <a:ext uri="{FF2B5EF4-FFF2-40B4-BE49-F238E27FC236}">
                  <a16:creationId xmlns:a16="http://schemas.microsoft.com/office/drawing/2014/main" id="{2DCE7039-DAAA-4CB9-A93A-15C55DDCF728}"/>
                </a:ext>
              </a:extLst>
            </p:cNvPr>
            <p:cNvSpPr/>
            <p:nvPr/>
          </p:nvSpPr>
          <p:spPr>
            <a:xfrm>
              <a:off x="155372" y="0"/>
              <a:ext cx="1195928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Pseudopapilledema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Shape 30241">
              <a:extLst>
                <a:ext uri="{FF2B5EF4-FFF2-40B4-BE49-F238E27FC236}">
                  <a16:creationId xmlns:a16="http://schemas.microsoft.com/office/drawing/2014/main" id="{D7F8CFA2-3F3D-46CD-994E-D95007EC5EA3}"/>
                </a:ext>
              </a:extLst>
            </p:cNvPr>
            <p:cNvSpPr/>
            <p:nvPr/>
          </p:nvSpPr>
          <p:spPr>
            <a:xfrm>
              <a:off x="1104799" y="41039"/>
              <a:ext cx="2639200" cy="9144"/>
            </a:xfrm>
            <a:custGeom>
              <a:avLst/>
              <a:gdLst/>
              <a:ahLst/>
              <a:cxnLst/>
              <a:rect l="0" t="0" r="0" b="0"/>
              <a:pathLst>
                <a:path w="2639200" h="9144">
                  <a:moveTo>
                    <a:pt x="0" y="0"/>
                  </a:moveTo>
                  <a:lnTo>
                    <a:pt x="2639200" y="0"/>
                  </a:lnTo>
                  <a:lnTo>
                    <a:pt x="2639200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8" name="Picture 972">
              <a:extLst>
                <a:ext uri="{FF2B5EF4-FFF2-40B4-BE49-F238E27FC236}">
                  <a16:creationId xmlns:a16="http://schemas.microsoft.com/office/drawing/2014/main" id="{C11F229A-F49D-48E2-8584-10480063E73B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89996" y="185935"/>
              <a:ext cx="2339994" cy="1727726"/>
            </a:xfrm>
            <a:prstGeom prst="rect">
              <a:avLst/>
            </a:prstGeom>
          </p:spPr>
        </p:pic>
        <p:sp>
          <p:nvSpPr>
            <p:cNvPr id="9" name="Rectangle 973">
              <a:extLst>
                <a:ext uri="{FF2B5EF4-FFF2-40B4-BE49-F238E27FC236}">
                  <a16:creationId xmlns:a16="http://schemas.microsoft.com/office/drawing/2014/main" id="{02F8B746-B6D8-40E4-9CD5-4F83CD412F41}"/>
                </a:ext>
              </a:extLst>
            </p:cNvPr>
            <p:cNvSpPr/>
            <p:nvPr/>
          </p:nvSpPr>
          <p:spPr>
            <a:xfrm>
              <a:off x="2511787" y="178740"/>
              <a:ext cx="404106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Fig.</a:t>
              </a:r>
              <a:r>
                <a:rPr lang="cs-CZ" sz="800" spc="-4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13.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Rectangle 974">
              <a:extLst>
                <a:ext uri="{FF2B5EF4-FFF2-40B4-BE49-F238E27FC236}">
                  <a16:creationId xmlns:a16="http://schemas.microsoft.com/office/drawing/2014/main" id="{12ADF292-7BBA-4F59-97BA-86551D2B468A}"/>
                </a:ext>
              </a:extLst>
            </p:cNvPr>
            <p:cNvSpPr/>
            <p:nvPr/>
          </p:nvSpPr>
          <p:spPr>
            <a:xfrm>
              <a:off x="2815626" y="178740"/>
              <a:ext cx="75812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6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Rectangle 975">
              <a:extLst>
                <a:ext uri="{FF2B5EF4-FFF2-40B4-BE49-F238E27FC236}">
                  <a16:creationId xmlns:a16="http://schemas.microsoft.com/office/drawing/2014/main" id="{67F0FDA0-B316-44CE-99F3-63AAD88682FE}"/>
                </a:ext>
              </a:extLst>
            </p:cNvPr>
            <p:cNvSpPr/>
            <p:nvPr/>
          </p:nvSpPr>
          <p:spPr>
            <a:xfrm>
              <a:off x="2972805" y="178740"/>
              <a:ext cx="742792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Circular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blur-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Rectangle 976">
              <a:extLst>
                <a:ext uri="{FF2B5EF4-FFF2-40B4-BE49-F238E27FC236}">
                  <a16:creationId xmlns:a16="http://schemas.microsoft.com/office/drawing/2014/main" id="{3567567F-7ED9-46D7-8750-82F8AD93E6E6}"/>
                </a:ext>
              </a:extLst>
            </p:cNvPr>
            <p:cNvSpPr/>
            <p:nvPr/>
          </p:nvSpPr>
          <p:spPr>
            <a:xfrm>
              <a:off x="2512388" y="296549"/>
              <a:ext cx="1420578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ring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of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margin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of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Rectangle 977">
              <a:extLst>
                <a:ext uri="{FF2B5EF4-FFF2-40B4-BE49-F238E27FC236}">
                  <a16:creationId xmlns:a16="http://schemas.microsoft.com/office/drawing/2014/main" id="{633BC144-4BB8-4269-8997-4B26D45E2042}"/>
                </a:ext>
              </a:extLst>
            </p:cNvPr>
            <p:cNvSpPr/>
            <p:nvPr/>
          </p:nvSpPr>
          <p:spPr>
            <a:xfrm>
              <a:off x="2515594" y="414357"/>
              <a:ext cx="1375797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disc,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with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absence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Rectangle 978">
              <a:extLst>
                <a:ext uri="{FF2B5EF4-FFF2-40B4-BE49-F238E27FC236}">
                  <a16:creationId xmlns:a16="http://schemas.microsoft.com/office/drawing/2014/main" id="{90B552CC-0263-458B-9CE2-967AA7701ACD}"/>
                </a:ext>
              </a:extLst>
            </p:cNvPr>
            <p:cNvSpPr/>
            <p:nvPr/>
          </p:nvSpPr>
          <p:spPr>
            <a:xfrm>
              <a:off x="2515594" y="532166"/>
              <a:ext cx="947230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of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cup.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Shape 30278">
              <a:extLst>
                <a:ext uri="{FF2B5EF4-FFF2-40B4-BE49-F238E27FC236}">
                  <a16:creationId xmlns:a16="http://schemas.microsoft.com/office/drawing/2014/main" id="{244F3C13-EE8E-468B-ABB8-6037A628513C}"/>
                </a:ext>
              </a:extLst>
            </p:cNvPr>
            <p:cNvSpPr/>
            <p:nvPr/>
          </p:nvSpPr>
          <p:spPr>
            <a:xfrm>
              <a:off x="0" y="41039"/>
              <a:ext cx="9144" cy="1953616"/>
            </a:xfrm>
            <a:custGeom>
              <a:avLst/>
              <a:gdLst/>
              <a:ahLst/>
              <a:cxnLst/>
              <a:rect l="0" t="0" r="0" b="0"/>
              <a:pathLst>
                <a:path w="9144" h="1953616">
                  <a:moveTo>
                    <a:pt x="0" y="0"/>
                  </a:moveTo>
                  <a:lnTo>
                    <a:pt x="9144" y="0"/>
                  </a:lnTo>
                  <a:lnTo>
                    <a:pt x="9144" y="1953616"/>
                  </a:lnTo>
                  <a:lnTo>
                    <a:pt x="0" y="1953616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Shape 30279">
              <a:extLst>
                <a:ext uri="{FF2B5EF4-FFF2-40B4-BE49-F238E27FC236}">
                  <a16:creationId xmlns:a16="http://schemas.microsoft.com/office/drawing/2014/main" id="{89045E4C-5E2C-4AB9-9957-554AEA4EDA44}"/>
                </a:ext>
              </a:extLst>
            </p:cNvPr>
            <p:cNvSpPr/>
            <p:nvPr/>
          </p:nvSpPr>
          <p:spPr>
            <a:xfrm>
              <a:off x="3740824" y="41039"/>
              <a:ext cx="9144" cy="1953616"/>
            </a:xfrm>
            <a:custGeom>
              <a:avLst/>
              <a:gdLst/>
              <a:ahLst/>
              <a:cxnLst/>
              <a:rect l="0" t="0" r="0" b="0"/>
              <a:pathLst>
                <a:path w="9144" h="1953616">
                  <a:moveTo>
                    <a:pt x="0" y="0"/>
                  </a:moveTo>
                  <a:lnTo>
                    <a:pt x="9144" y="0"/>
                  </a:lnTo>
                  <a:lnTo>
                    <a:pt x="9144" y="1953616"/>
                  </a:lnTo>
                  <a:lnTo>
                    <a:pt x="0" y="1953616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Shape 30280">
              <a:extLst>
                <a:ext uri="{FF2B5EF4-FFF2-40B4-BE49-F238E27FC236}">
                  <a16:creationId xmlns:a16="http://schemas.microsoft.com/office/drawing/2014/main" id="{3F68A02D-D44F-4E40-AE0B-A5FE8D2C1206}"/>
                </a:ext>
              </a:extLst>
            </p:cNvPr>
            <p:cNvSpPr/>
            <p:nvPr/>
          </p:nvSpPr>
          <p:spPr>
            <a:xfrm>
              <a:off x="0" y="1994654"/>
              <a:ext cx="3743999" cy="9144"/>
            </a:xfrm>
            <a:custGeom>
              <a:avLst/>
              <a:gdLst/>
              <a:ahLst/>
              <a:cxnLst/>
              <a:rect l="0" t="0" r="0" b="0"/>
              <a:pathLst>
                <a:path w="3743999" h="9144">
                  <a:moveTo>
                    <a:pt x="0" y="0"/>
                  </a:moveTo>
                  <a:lnTo>
                    <a:pt x="3743999" y="0"/>
                  </a:lnTo>
                  <a:lnTo>
                    <a:pt x="3743999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632175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4BF277-D981-4B44-B291-79F0C2BCE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Myelinové obaly nervových vláken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2F94E5-7BD9-44EF-BC54-88762D1CA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4" name="Group 25305">
            <a:extLst>
              <a:ext uri="{FF2B5EF4-FFF2-40B4-BE49-F238E27FC236}">
                <a16:creationId xmlns:a16="http://schemas.microsoft.com/office/drawing/2014/main" id="{EDB832A5-83C7-43CB-AA6A-5D55CCAC9431}"/>
              </a:ext>
            </a:extLst>
          </p:cNvPr>
          <p:cNvGrpSpPr/>
          <p:nvPr/>
        </p:nvGrpSpPr>
        <p:grpSpPr>
          <a:xfrm>
            <a:off x="1628078" y="2394267"/>
            <a:ext cx="6679581" cy="4351338"/>
            <a:chOff x="0" y="0"/>
            <a:chExt cx="3823197" cy="2075613"/>
          </a:xfrm>
        </p:grpSpPr>
        <p:sp>
          <p:nvSpPr>
            <p:cNvPr id="5" name="Shape 30324">
              <a:extLst>
                <a:ext uri="{FF2B5EF4-FFF2-40B4-BE49-F238E27FC236}">
                  <a16:creationId xmlns:a16="http://schemas.microsoft.com/office/drawing/2014/main" id="{2DF16AF2-BAC9-4112-B30E-8F69221E60C9}"/>
                </a:ext>
              </a:extLst>
            </p:cNvPr>
            <p:cNvSpPr/>
            <p:nvPr/>
          </p:nvSpPr>
          <p:spPr>
            <a:xfrm>
              <a:off x="0" y="41035"/>
              <a:ext cx="108001" cy="9144"/>
            </a:xfrm>
            <a:custGeom>
              <a:avLst/>
              <a:gdLst/>
              <a:ahLst/>
              <a:cxnLst/>
              <a:rect l="0" t="0" r="0" b="0"/>
              <a:pathLst>
                <a:path w="108001" h="9144">
                  <a:moveTo>
                    <a:pt x="0" y="0"/>
                  </a:moveTo>
                  <a:lnTo>
                    <a:pt x="108001" y="0"/>
                  </a:lnTo>
                  <a:lnTo>
                    <a:pt x="108001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6" name="Rectangle 1101">
              <a:extLst>
                <a:ext uri="{FF2B5EF4-FFF2-40B4-BE49-F238E27FC236}">
                  <a16:creationId xmlns:a16="http://schemas.microsoft.com/office/drawing/2014/main" id="{E1597AAF-E3F8-45A4-A1BD-BA3A9D243B69}"/>
                </a:ext>
              </a:extLst>
            </p:cNvPr>
            <p:cNvSpPr/>
            <p:nvPr/>
          </p:nvSpPr>
          <p:spPr>
            <a:xfrm>
              <a:off x="155372" y="0"/>
              <a:ext cx="1446945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Myelinated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nerve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fibers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Shape 30331">
              <a:extLst>
                <a:ext uri="{FF2B5EF4-FFF2-40B4-BE49-F238E27FC236}">
                  <a16:creationId xmlns:a16="http://schemas.microsoft.com/office/drawing/2014/main" id="{6BE28B52-3DD0-4DD3-BD77-D8A58E311643}"/>
                </a:ext>
              </a:extLst>
            </p:cNvPr>
            <p:cNvSpPr/>
            <p:nvPr/>
          </p:nvSpPr>
          <p:spPr>
            <a:xfrm>
              <a:off x="1293444" y="41035"/>
              <a:ext cx="2450554" cy="9144"/>
            </a:xfrm>
            <a:custGeom>
              <a:avLst/>
              <a:gdLst/>
              <a:ahLst/>
              <a:cxnLst/>
              <a:rect l="0" t="0" r="0" b="0"/>
              <a:pathLst>
                <a:path w="2450554" h="9144">
                  <a:moveTo>
                    <a:pt x="0" y="0"/>
                  </a:moveTo>
                  <a:lnTo>
                    <a:pt x="2450554" y="0"/>
                  </a:lnTo>
                  <a:lnTo>
                    <a:pt x="2450554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8" name="Picture 1105">
              <a:extLst>
                <a:ext uri="{FF2B5EF4-FFF2-40B4-BE49-F238E27FC236}">
                  <a16:creationId xmlns:a16="http://schemas.microsoft.com/office/drawing/2014/main" id="{35345B7F-3704-4D6D-99D0-FB16A3939CBF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89996" y="185939"/>
              <a:ext cx="2699309" cy="1799539"/>
            </a:xfrm>
            <a:prstGeom prst="rect">
              <a:avLst/>
            </a:prstGeom>
          </p:spPr>
        </p:pic>
        <p:sp>
          <p:nvSpPr>
            <p:cNvPr id="9" name="Rectangle 1106">
              <a:extLst>
                <a:ext uri="{FF2B5EF4-FFF2-40B4-BE49-F238E27FC236}">
                  <a16:creationId xmlns:a16="http://schemas.microsoft.com/office/drawing/2014/main" id="{AF8556DA-C1C9-4947-BAE1-7D53CE81AB10}"/>
                </a:ext>
              </a:extLst>
            </p:cNvPr>
            <p:cNvSpPr/>
            <p:nvPr/>
          </p:nvSpPr>
          <p:spPr>
            <a:xfrm>
              <a:off x="2871103" y="178739"/>
              <a:ext cx="404106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Fig.</a:t>
              </a:r>
              <a:r>
                <a:rPr lang="cs-CZ" sz="800" spc="-4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13.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Rectangle 1107">
              <a:extLst>
                <a:ext uri="{FF2B5EF4-FFF2-40B4-BE49-F238E27FC236}">
                  <a16:creationId xmlns:a16="http://schemas.microsoft.com/office/drawing/2014/main" id="{7F34C45B-DD7F-4153-A53E-15F06DC58267}"/>
                </a:ext>
              </a:extLst>
            </p:cNvPr>
            <p:cNvSpPr/>
            <p:nvPr/>
          </p:nvSpPr>
          <p:spPr>
            <a:xfrm>
              <a:off x="3174942" y="178739"/>
              <a:ext cx="75812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7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Rectangle 1108">
              <a:extLst>
                <a:ext uri="{FF2B5EF4-FFF2-40B4-BE49-F238E27FC236}">
                  <a16:creationId xmlns:a16="http://schemas.microsoft.com/office/drawing/2014/main" id="{3AFDB29B-AC6B-4CC7-A0F8-7B3CCF2ED445}"/>
                </a:ext>
              </a:extLst>
            </p:cNvPr>
            <p:cNvSpPr/>
            <p:nvPr/>
          </p:nvSpPr>
          <p:spPr>
            <a:xfrm>
              <a:off x="3332121" y="178739"/>
              <a:ext cx="137100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As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Rectangle 1109">
              <a:extLst>
                <a:ext uri="{FF2B5EF4-FFF2-40B4-BE49-F238E27FC236}">
                  <a16:creationId xmlns:a16="http://schemas.microsoft.com/office/drawing/2014/main" id="{6B3BD0FF-5438-4F32-8DB7-600F097CE802}"/>
                </a:ext>
              </a:extLst>
            </p:cNvPr>
            <p:cNvSpPr/>
            <p:nvPr/>
          </p:nvSpPr>
          <p:spPr>
            <a:xfrm>
              <a:off x="2877515" y="296549"/>
              <a:ext cx="854310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they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are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myeli-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Rectangle 1110">
              <a:extLst>
                <a:ext uri="{FF2B5EF4-FFF2-40B4-BE49-F238E27FC236}">
                  <a16:creationId xmlns:a16="http://schemas.microsoft.com/office/drawing/2014/main" id="{672BB392-E4BA-4973-AC13-68C7CCD997F9}"/>
                </a:ext>
              </a:extLst>
            </p:cNvPr>
            <p:cNvSpPr/>
            <p:nvPr/>
          </p:nvSpPr>
          <p:spPr>
            <a:xfrm>
              <a:off x="2871704" y="414358"/>
              <a:ext cx="951493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nated,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nerve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Rectangle 1111">
              <a:extLst>
                <a:ext uri="{FF2B5EF4-FFF2-40B4-BE49-F238E27FC236}">
                  <a16:creationId xmlns:a16="http://schemas.microsoft.com/office/drawing/2014/main" id="{D0BD1259-9893-4E18-A271-552A1665163D}"/>
                </a:ext>
              </a:extLst>
            </p:cNvPr>
            <p:cNvSpPr/>
            <p:nvPr/>
          </p:nvSpPr>
          <p:spPr>
            <a:xfrm>
              <a:off x="2877214" y="532166"/>
              <a:ext cx="752398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fibers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appear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Rectangle 1112">
              <a:extLst>
                <a:ext uri="{FF2B5EF4-FFF2-40B4-BE49-F238E27FC236}">
                  <a16:creationId xmlns:a16="http://schemas.microsoft.com/office/drawing/2014/main" id="{6ADCF34F-AAFB-478F-B096-161C5F31D83C}"/>
                </a:ext>
              </a:extLst>
            </p:cNvPr>
            <p:cNvSpPr/>
            <p:nvPr/>
          </p:nvSpPr>
          <p:spPr>
            <a:xfrm>
              <a:off x="2878817" y="649975"/>
              <a:ext cx="662317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whitish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and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Rectangle 1113">
              <a:extLst>
                <a:ext uri="{FF2B5EF4-FFF2-40B4-BE49-F238E27FC236}">
                  <a16:creationId xmlns:a16="http://schemas.microsoft.com/office/drawing/2014/main" id="{04FC6343-1D37-4843-A19C-E602E895ACD2}"/>
                </a:ext>
              </a:extLst>
            </p:cNvPr>
            <p:cNvSpPr/>
            <p:nvPr/>
          </p:nvSpPr>
          <p:spPr>
            <a:xfrm>
              <a:off x="2874810" y="767784"/>
              <a:ext cx="924419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striated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and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can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Rectangle 1114">
              <a:extLst>
                <a:ext uri="{FF2B5EF4-FFF2-40B4-BE49-F238E27FC236}">
                  <a16:creationId xmlns:a16="http://schemas.microsoft.com/office/drawing/2014/main" id="{70838FB7-66F3-4CCA-8C3A-A5017B56CA40}"/>
                </a:ext>
              </a:extLst>
            </p:cNvPr>
            <p:cNvSpPr/>
            <p:nvPr/>
          </p:nvSpPr>
          <p:spPr>
            <a:xfrm>
              <a:off x="2874810" y="885593"/>
              <a:ext cx="767308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simulate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seg-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Rectangle 1115">
              <a:extLst>
                <a:ext uri="{FF2B5EF4-FFF2-40B4-BE49-F238E27FC236}">
                  <a16:creationId xmlns:a16="http://schemas.microsoft.com/office/drawing/2014/main" id="{9E9B4EFE-80E4-4EFF-BD0A-96A52F4146A7}"/>
                </a:ext>
              </a:extLst>
            </p:cNvPr>
            <p:cNvSpPr/>
            <p:nvPr/>
          </p:nvSpPr>
          <p:spPr>
            <a:xfrm>
              <a:off x="2871704" y="1003402"/>
              <a:ext cx="895720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mental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blurring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Rectangle 1116">
              <a:extLst>
                <a:ext uri="{FF2B5EF4-FFF2-40B4-BE49-F238E27FC236}">
                  <a16:creationId xmlns:a16="http://schemas.microsoft.com/office/drawing/2014/main" id="{B8C403BC-36A0-4FC1-BF71-22D25FE9EE37}"/>
                </a:ext>
              </a:extLst>
            </p:cNvPr>
            <p:cNvSpPr/>
            <p:nvPr/>
          </p:nvSpPr>
          <p:spPr>
            <a:xfrm>
              <a:off x="2874910" y="1121211"/>
              <a:ext cx="821615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of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margin.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Shape 30378">
              <a:extLst>
                <a:ext uri="{FF2B5EF4-FFF2-40B4-BE49-F238E27FC236}">
                  <a16:creationId xmlns:a16="http://schemas.microsoft.com/office/drawing/2014/main" id="{B53BF029-D204-4DA1-9DF6-9FDB3F7CA2CF}"/>
                </a:ext>
              </a:extLst>
            </p:cNvPr>
            <p:cNvSpPr/>
            <p:nvPr/>
          </p:nvSpPr>
          <p:spPr>
            <a:xfrm>
              <a:off x="0" y="41035"/>
              <a:ext cx="9144" cy="2025434"/>
            </a:xfrm>
            <a:custGeom>
              <a:avLst/>
              <a:gdLst/>
              <a:ahLst/>
              <a:cxnLst/>
              <a:rect l="0" t="0" r="0" b="0"/>
              <a:pathLst>
                <a:path w="9144" h="2025434">
                  <a:moveTo>
                    <a:pt x="0" y="0"/>
                  </a:moveTo>
                  <a:lnTo>
                    <a:pt x="9144" y="0"/>
                  </a:lnTo>
                  <a:lnTo>
                    <a:pt x="9144" y="2025434"/>
                  </a:lnTo>
                  <a:lnTo>
                    <a:pt x="0" y="202543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1" name="Shape 30379">
              <a:extLst>
                <a:ext uri="{FF2B5EF4-FFF2-40B4-BE49-F238E27FC236}">
                  <a16:creationId xmlns:a16="http://schemas.microsoft.com/office/drawing/2014/main" id="{5ACB9984-4E99-485A-8C8C-6174E917336F}"/>
                </a:ext>
              </a:extLst>
            </p:cNvPr>
            <p:cNvSpPr/>
            <p:nvPr/>
          </p:nvSpPr>
          <p:spPr>
            <a:xfrm>
              <a:off x="3740824" y="41035"/>
              <a:ext cx="9144" cy="2025434"/>
            </a:xfrm>
            <a:custGeom>
              <a:avLst/>
              <a:gdLst/>
              <a:ahLst/>
              <a:cxnLst/>
              <a:rect l="0" t="0" r="0" b="0"/>
              <a:pathLst>
                <a:path w="9144" h="2025434">
                  <a:moveTo>
                    <a:pt x="0" y="0"/>
                  </a:moveTo>
                  <a:lnTo>
                    <a:pt x="9144" y="0"/>
                  </a:lnTo>
                  <a:lnTo>
                    <a:pt x="9144" y="2025434"/>
                  </a:lnTo>
                  <a:lnTo>
                    <a:pt x="0" y="202543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2" name="Shape 30380">
              <a:extLst>
                <a:ext uri="{FF2B5EF4-FFF2-40B4-BE49-F238E27FC236}">
                  <a16:creationId xmlns:a16="http://schemas.microsoft.com/office/drawing/2014/main" id="{1BA429D1-751D-4AF6-99F8-2876D97EDEF6}"/>
                </a:ext>
              </a:extLst>
            </p:cNvPr>
            <p:cNvSpPr/>
            <p:nvPr/>
          </p:nvSpPr>
          <p:spPr>
            <a:xfrm>
              <a:off x="0" y="2066469"/>
              <a:ext cx="3743999" cy="9144"/>
            </a:xfrm>
            <a:custGeom>
              <a:avLst/>
              <a:gdLst/>
              <a:ahLst/>
              <a:cxnLst/>
              <a:rect l="0" t="0" r="0" b="0"/>
              <a:pathLst>
                <a:path w="3743999" h="9144">
                  <a:moveTo>
                    <a:pt x="0" y="0"/>
                  </a:moveTo>
                  <a:lnTo>
                    <a:pt x="3743999" y="0"/>
                  </a:lnTo>
                  <a:lnTo>
                    <a:pt x="3743999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429634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Nadpis 33">
            <a:extLst>
              <a:ext uri="{FF2B5EF4-FFF2-40B4-BE49-F238E27FC236}">
                <a16:creationId xmlns:a16="http://schemas.microsoft.com/office/drawing/2014/main" id="{04F183B0-3E7D-466C-A3CC-84A76C5D8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Jiné fyziologické nálezy na zrakovém nervu </a:t>
            </a:r>
          </a:p>
        </p:txBody>
      </p:sp>
      <p:sp>
        <p:nvSpPr>
          <p:cNvPr id="35" name="Zástupný obsah 34">
            <a:extLst>
              <a:ext uri="{FF2B5EF4-FFF2-40B4-BE49-F238E27FC236}">
                <a16:creationId xmlns:a16="http://schemas.microsoft.com/office/drawing/2014/main" id="{13021DEE-A63E-4143-803E-587D4470F0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742516"/>
            <a:ext cx="5050707" cy="443444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6" name="Zástupný obsah 35">
            <a:extLst>
              <a:ext uri="{FF2B5EF4-FFF2-40B4-BE49-F238E27FC236}">
                <a16:creationId xmlns:a16="http://schemas.microsoft.com/office/drawing/2014/main" id="{17E17E37-DEF2-48CA-B5C8-4AA253C38B4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/>
              <a:t>Bergmeisterova</a:t>
            </a:r>
            <a:r>
              <a:rPr lang="cs-CZ" dirty="0"/>
              <a:t> papila-. Pozůstatek art. </a:t>
            </a:r>
            <a:r>
              <a:rPr lang="cs-CZ" dirty="0" err="1"/>
              <a:t>Hyaloidea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Drúzy zrakového nervu</a:t>
            </a:r>
          </a:p>
        </p:txBody>
      </p:sp>
      <p:grpSp>
        <p:nvGrpSpPr>
          <p:cNvPr id="4" name="Group 26122">
            <a:extLst>
              <a:ext uri="{FF2B5EF4-FFF2-40B4-BE49-F238E27FC236}">
                <a16:creationId xmlns:a16="http://schemas.microsoft.com/office/drawing/2014/main" id="{2471D4F1-1998-419D-A002-421461646A92}"/>
              </a:ext>
            </a:extLst>
          </p:cNvPr>
          <p:cNvGrpSpPr/>
          <p:nvPr/>
        </p:nvGrpSpPr>
        <p:grpSpPr>
          <a:xfrm>
            <a:off x="457199" y="1690687"/>
            <a:ext cx="5341435" cy="4802187"/>
            <a:chOff x="0" y="0"/>
            <a:chExt cx="4113404" cy="4373491"/>
          </a:xfrm>
        </p:grpSpPr>
        <p:sp>
          <p:nvSpPr>
            <p:cNvPr id="5" name="Shape 30438">
              <a:extLst>
                <a:ext uri="{FF2B5EF4-FFF2-40B4-BE49-F238E27FC236}">
                  <a16:creationId xmlns:a16="http://schemas.microsoft.com/office/drawing/2014/main" id="{C53D850D-9646-41EE-99D2-A2BD92146E04}"/>
                </a:ext>
              </a:extLst>
            </p:cNvPr>
            <p:cNvSpPr/>
            <p:nvPr/>
          </p:nvSpPr>
          <p:spPr>
            <a:xfrm>
              <a:off x="0" y="41039"/>
              <a:ext cx="108001" cy="9144"/>
            </a:xfrm>
            <a:custGeom>
              <a:avLst/>
              <a:gdLst/>
              <a:ahLst/>
              <a:cxnLst/>
              <a:rect l="0" t="0" r="0" b="0"/>
              <a:pathLst>
                <a:path w="108001" h="9144">
                  <a:moveTo>
                    <a:pt x="0" y="0"/>
                  </a:moveTo>
                  <a:lnTo>
                    <a:pt x="108001" y="0"/>
                  </a:lnTo>
                  <a:lnTo>
                    <a:pt x="108001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6" name="Rectangle 1147">
              <a:extLst>
                <a:ext uri="{FF2B5EF4-FFF2-40B4-BE49-F238E27FC236}">
                  <a16:creationId xmlns:a16="http://schemas.microsoft.com/office/drawing/2014/main" id="{ED65B706-8D46-42DA-BA9F-0C8AE78A4264}"/>
                </a:ext>
              </a:extLst>
            </p:cNvPr>
            <p:cNvSpPr/>
            <p:nvPr/>
          </p:nvSpPr>
          <p:spPr>
            <a:xfrm>
              <a:off x="155372" y="0"/>
              <a:ext cx="1286969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Bergmeister’s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papilla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Shape 30443">
              <a:extLst>
                <a:ext uri="{FF2B5EF4-FFF2-40B4-BE49-F238E27FC236}">
                  <a16:creationId xmlns:a16="http://schemas.microsoft.com/office/drawing/2014/main" id="{BDE44087-9264-4EA4-BBD4-4412A9A0ACFC}"/>
                </a:ext>
              </a:extLst>
            </p:cNvPr>
            <p:cNvSpPr/>
            <p:nvPr/>
          </p:nvSpPr>
          <p:spPr>
            <a:xfrm>
              <a:off x="1173124" y="41039"/>
              <a:ext cx="2570874" cy="9144"/>
            </a:xfrm>
            <a:custGeom>
              <a:avLst/>
              <a:gdLst/>
              <a:ahLst/>
              <a:cxnLst/>
              <a:rect l="0" t="0" r="0" b="0"/>
              <a:pathLst>
                <a:path w="2570874" h="9144">
                  <a:moveTo>
                    <a:pt x="0" y="0"/>
                  </a:moveTo>
                  <a:lnTo>
                    <a:pt x="2570874" y="0"/>
                  </a:lnTo>
                  <a:lnTo>
                    <a:pt x="2570874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8" name="Picture 1151">
              <a:extLst>
                <a:ext uri="{FF2B5EF4-FFF2-40B4-BE49-F238E27FC236}">
                  <a16:creationId xmlns:a16="http://schemas.microsoft.com/office/drawing/2014/main" id="{7421FDCF-8ADC-465C-BF10-1B248EF626F5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89996" y="185939"/>
              <a:ext cx="1799993" cy="1892498"/>
            </a:xfrm>
            <a:prstGeom prst="rect">
              <a:avLst/>
            </a:prstGeom>
          </p:spPr>
        </p:pic>
        <p:sp>
          <p:nvSpPr>
            <p:cNvPr id="9" name="Rectangle 1152">
              <a:extLst>
                <a:ext uri="{FF2B5EF4-FFF2-40B4-BE49-F238E27FC236}">
                  <a16:creationId xmlns:a16="http://schemas.microsoft.com/office/drawing/2014/main" id="{2C7635DA-8D58-4472-B5A6-C4E627A1F4BC}"/>
                </a:ext>
              </a:extLst>
            </p:cNvPr>
            <p:cNvSpPr/>
            <p:nvPr/>
          </p:nvSpPr>
          <p:spPr>
            <a:xfrm>
              <a:off x="1971788" y="178740"/>
              <a:ext cx="404105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Fig.</a:t>
              </a:r>
              <a:r>
                <a:rPr lang="cs-CZ" sz="800" spc="-4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13.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Rectangle 1153">
              <a:extLst>
                <a:ext uri="{FF2B5EF4-FFF2-40B4-BE49-F238E27FC236}">
                  <a16:creationId xmlns:a16="http://schemas.microsoft.com/office/drawing/2014/main" id="{4B579523-B19B-4819-9057-51102084FD29}"/>
                </a:ext>
              </a:extLst>
            </p:cNvPr>
            <p:cNvSpPr/>
            <p:nvPr/>
          </p:nvSpPr>
          <p:spPr>
            <a:xfrm>
              <a:off x="2275627" y="178740"/>
              <a:ext cx="75811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8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Rectangle 1154">
              <a:extLst>
                <a:ext uri="{FF2B5EF4-FFF2-40B4-BE49-F238E27FC236}">
                  <a16:creationId xmlns:a16="http://schemas.microsoft.com/office/drawing/2014/main" id="{0B3DF0BB-0B93-43E3-80F4-7BDA63AFA77D}"/>
                </a:ext>
              </a:extLst>
            </p:cNvPr>
            <p:cNvSpPr/>
            <p:nvPr/>
          </p:nvSpPr>
          <p:spPr>
            <a:xfrm>
              <a:off x="2432806" y="178740"/>
              <a:ext cx="1399793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Remnants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of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hyaloid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Rectangle 1155">
              <a:extLst>
                <a:ext uri="{FF2B5EF4-FFF2-40B4-BE49-F238E27FC236}">
                  <a16:creationId xmlns:a16="http://schemas.microsoft.com/office/drawing/2014/main" id="{0B4A530D-3464-485E-AC68-4C6F726DC372}"/>
                </a:ext>
              </a:extLst>
            </p:cNvPr>
            <p:cNvSpPr/>
            <p:nvPr/>
          </p:nvSpPr>
          <p:spPr>
            <a:xfrm>
              <a:off x="1975495" y="296549"/>
              <a:ext cx="2137909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artery,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forming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veil-like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epipapillary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Rectangle 1156">
              <a:extLst>
                <a:ext uri="{FF2B5EF4-FFF2-40B4-BE49-F238E27FC236}">
                  <a16:creationId xmlns:a16="http://schemas.microsoft.com/office/drawing/2014/main" id="{2D097EA6-E34E-45F2-9499-E763D6C0C89C}"/>
                </a:ext>
              </a:extLst>
            </p:cNvPr>
            <p:cNvSpPr/>
            <p:nvPr/>
          </p:nvSpPr>
          <p:spPr>
            <a:xfrm>
              <a:off x="1972389" y="414357"/>
              <a:ext cx="2020688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membrane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overlying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surface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of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Rectangle 1157">
              <a:extLst>
                <a:ext uri="{FF2B5EF4-FFF2-40B4-BE49-F238E27FC236}">
                  <a16:creationId xmlns:a16="http://schemas.microsoft.com/office/drawing/2014/main" id="{E58F52E6-845E-4CAC-9583-6BEE1A13A23A}"/>
                </a:ext>
              </a:extLst>
            </p:cNvPr>
            <p:cNvSpPr/>
            <p:nvPr/>
          </p:nvSpPr>
          <p:spPr>
            <a:xfrm>
              <a:off x="1978199" y="532166"/>
              <a:ext cx="2059046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disc,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are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seen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on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nasal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Rectangle 1158">
              <a:extLst>
                <a:ext uri="{FF2B5EF4-FFF2-40B4-BE49-F238E27FC236}">
                  <a16:creationId xmlns:a16="http://schemas.microsoft.com/office/drawing/2014/main" id="{86A60A59-BE31-4790-842B-CE54B52A09C8}"/>
                </a:ext>
              </a:extLst>
            </p:cNvPr>
            <p:cNvSpPr/>
            <p:nvPr/>
          </p:nvSpPr>
          <p:spPr>
            <a:xfrm>
              <a:off x="1975495" y="649975"/>
              <a:ext cx="267405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side.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Shape 30494">
              <a:extLst>
                <a:ext uri="{FF2B5EF4-FFF2-40B4-BE49-F238E27FC236}">
                  <a16:creationId xmlns:a16="http://schemas.microsoft.com/office/drawing/2014/main" id="{2307D4CE-8C99-4E1D-B42C-6EC96EB7F561}"/>
                </a:ext>
              </a:extLst>
            </p:cNvPr>
            <p:cNvSpPr/>
            <p:nvPr/>
          </p:nvSpPr>
          <p:spPr>
            <a:xfrm>
              <a:off x="0" y="41039"/>
              <a:ext cx="9144" cy="2118386"/>
            </a:xfrm>
            <a:custGeom>
              <a:avLst/>
              <a:gdLst/>
              <a:ahLst/>
              <a:cxnLst/>
              <a:rect l="0" t="0" r="0" b="0"/>
              <a:pathLst>
                <a:path w="9144" h="2118386">
                  <a:moveTo>
                    <a:pt x="0" y="0"/>
                  </a:moveTo>
                  <a:lnTo>
                    <a:pt x="9144" y="0"/>
                  </a:lnTo>
                  <a:lnTo>
                    <a:pt x="9144" y="2118386"/>
                  </a:lnTo>
                  <a:lnTo>
                    <a:pt x="0" y="2118386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Shape 30495">
              <a:extLst>
                <a:ext uri="{FF2B5EF4-FFF2-40B4-BE49-F238E27FC236}">
                  <a16:creationId xmlns:a16="http://schemas.microsoft.com/office/drawing/2014/main" id="{2C883B91-A8D3-4498-9885-A5110EC5DCE8}"/>
                </a:ext>
              </a:extLst>
            </p:cNvPr>
            <p:cNvSpPr/>
            <p:nvPr/>
          </p:nvSpPr>
          <p:spPr>
            <a:xfrm>
              <a:off x="3740824" y="41039"/>
              <a:ext cx="9144" cy="2118386"/>
            </a:xfrm>
            <a:custGeom>
              <a:avLst/>
              <a:gdLst/>
              <a:ahLst/>
              <a:cxnLst/>
              <a:rect l="0" t="0" r="0" b="0"/>
              <a:pathLst>
                <a:path w="9144" h="2118386">
                  <a:moveTo>
                    <a:pt x="0" y="0"/>
                  </a:moveTo>
                  <a:lnTo>
                    <a:pt x="9144" y="0"/>
                  </a:lnTo>
                  <a:lnTo>
                    <a:pt x="9144" y="2118386"/>
                  </a:lnTo>
                  <a:lnTo>
                    <a:pt x="0" y="2118386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Shape 30496">
              <a:extLst>
                <a:ext uri="{FF2B5EF4-FFF2-40B4-BE49-F238E27FC236}">
                  <a16:creationId xmlns:a16="http://schemas.microsoft.com/office/drawing/2014/main" id="{4856DFCE-A97A-4BF6-80A0-DE086FE1E31D}"/>
                </a:ext>
              </a:extLst>
            </p:cNvPr>
            <p:cNvSpPr/>
            <p:nvPr/>
          </p:nvSpPr>
          <p:spPr>
            <a:xfrm>
              <a:off x="0" y="2159424"/>
              <a:ext cx="3743999" cy="9144"/>
            </a:xfrm>
            <a:custGeom>
              <a:avLst/>
              <a:gdLst/>
              <a:ahLst/>
              <a:cxnLst/>
              <a:rect l="0" t="0" r="0" b="0"/>
              <a:pathLst>
                <a:path w="3743999" h="9144">
                  <a:moveTo>
                    <a:pt x="0" y="0"/>
                  </a:moveTo>
                  <a:lnTo>
                    <a:pt x="3743999" y="0"/>
                  </a:lnTo>
                  <a:lnTo>
                    <a:pt x="3743999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Shape 30497">
              <a:extLst>
                <a:ext uri="{FF2B5EF4-FFF2-40B4-BE49-F238E27FC236}">
                  <a16:creationId xmlns:a16="http://schemas.microsoft.com/office/drawing/2014/main" id="{0AAAF171-E863-4F92-A86C-969E1F6234D7}"/>
                </a:ext>
              </a:extLst>
            </p:cNvPr>
            <p:cNvSpPr/>
            <p:nvPr/>
          </p:nvSpPr>
          <p:spPr>
            <a:xfrm>
              <a:off x="0" y="2409805"/>
              <a:ext cx="108001" cy="9144"/>
            </a:xfrm>
            <a:custGeom>
              <a:avLst/>
              <a:gdLst/>
              <a:ahLst/>
              <a:cxnLst/>
              <a:rect l="0" t="0" r="0" b="0"/>
              <a:pathLst>
                <a:path w="108001" h="9144">
                  <a:moveTo>
                    <a:pt x="0" y="0"/>
                  </a:moveTo>
                  <a:lnTo>
                    <a:pt x="108001" y="0"/>
                  </a:lnTo>
                  <a:lnTo>
                    <a:pt x="108001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0" name="Rectangle 1163">
              <a:extLst>
                <a:ext uri="{FF2B5EF4-FFF2-40B4-BE49-F238E27FC236}">
                  <a16:creationId xmlns:a16="http://schemas.microsoft.com/office/drawing/2014/main" id="{DCC93586-DDC4-49C4-A57F-08711C3C85AC}"/>
                </a:ext>
              </a:extLst>
            </p:cNvPr>
            <p:cNvSpPr/>
            <p:nvPr/>
          </p:nvSpPr>
          <p:spPr>
            <a:xfrm>
              <a:off x="158684" y="2368763"/>
              <a:ext cx="1051580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disc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drusen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1" name="Shape 30504">
              <a:extLst>
                <a:ext uri="{FF2B5EF4-FFF2-40B4-BE49-F238E27FC236}">
                  <a16:creationId xmlns:a16="http://schemas.microsoft.com/office/drawing/2014/main" id="{3575CAB1-3946-4E35-9577-EF8AA21D2DAD}"/>
                </a:ext>
              </a:extLst>
            </p:cNvPr>
            <p:cNvSpPr/>
            <p:nvPr/>
          </p:nvSpPr>
          <p:spPr>
            <a:xfrm>
              <a:off x="999503" y="2409805"/>
              <a:ext cx="2744496" cy="9144"/>
            </a:xfrm>
            <a:custGeom>
              <a:avLst/>
              <a:gdLst/>
              <a:ahLst/>
              <a:cxnLst/>
              <a:rect l="0" t="0" r="0" b="0"/>
              <a:pathLst>
                <a:path w="2744496" h="9144">
                  <a:moveTo>
                    <a:pt x="0" y="0"/>
                  </a:moveTo>
                  <a:lnTo>
                    <a:pt x="2744496" y="0"/>
                  </a:lnTo>
                  <a:lnTo>
                    <a:pt x="2744496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22" name="Picture 1167">
              <a:extLst>
                <a:ext uri="{FF2B5EF4-FFF2-40B4-BE49-F238E27FC236}">
                  <a16:creationId xmlns:a16="http://schemas.microsoft.com/office/drawing/2014/main" id="{FFF2578F-A2FA-491F-AE81-D80C2252D818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89996" y="2554701"/>
              <a:ext cx="2339986" cy="1728639"/>
            </a:xfrm>
            <a:prstGeom prst="rect">
              <a:avLst/>
            </a:prstGeom>
          </p:spPr>
        </p:pic>
        <p:sp>
          <p:nvSpPr>
            <p:cNvPr id="23" name="Rectangle 1168">
              <a:extLst>
                <a:ext uri="{FF2B5EF4-FFF2-40B4-BE49-F238E27FC236}">
                  <a16:creationId xmlns:a16="http://schemas.microsoft.com/office/drawing/2014/main" id="{702E98F0-C784-4F7C-8D45-01C518A7F795}"/>
                </a:ext>
              </a:extLst>
            </p:cNvPr>
            <p:cNvSpPr/>
            <p:nvPr/>
          </p:nvSpPr>
          <p:spPr>
            <a:xfrm>
              <a:off x="2511751" y="2547503"/>
              <a:ext cx="404106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Fig.</a:t>
              </a:r>
              <a:r>
                <a:rPr lang="cs-CZ" sz="800" spc="-4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13.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" name="Rectangle 1169">
              <a:extLst>
                <a:ext uri="{FF2B5EF4-FFF2-40B4-BE49-F238E27FC236}">
                  <a16:creationId xmlns:a16="http://schemas.microsoft.com/office/drawing/2014/main" id="{3010744A-9907-4DDB-A31C-7FCB02A1C9A4}"/>
                </a:ext>
              </a:extLst>
            </p:cNvPr>
            <p:cNvSpPr/>
            <p:nvPr/>
          </p:nvSpPr>
          <p:spPr>
            <a:xfrm>
              <a:off x="2815590" y="2547503"/>
              <a:ext cx="75812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9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" name="Rectangle 1170">
              <a:extLst>
                <a:ext uri="{FF2B5EF4-FFF2-40B4-BE49-F238E27FC236}">
                  <a16:creationId xmlns:a16="http://schemas.microsoft.com/office/drawing/2014/main" id="{C77564FD-FF0E-47CD-9327-DCFC6FBCEF2D}"/>
                </a:ext>
              </a:extLst>
            </p:cNvPr>
            <p:cNvSpPr/>
            <p:nvPr/>
          </p:nvSpPr>
          <p:spPr>
            <a:xfrm>
              <a:off x="2972769" y="2547503"/>
              <a:ext cx="775035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yellowish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Rectangle 1171">
              <a:extLst>
                <a:ext uri="{FF2B5EF4-FFF2-40B4-BE49-F238E27FC236}">
                  <a16:creationId xmlns:a16="http://schemas.microsoft.com/office/drawing/2014/main" id="{648F93C2-5575-4696-8FFA-44883F086E7E}"/>
                </a:ext>
              </a:extLst>
            </p:cNvPr>
            <p:cNvSpPr/>
            <p:nvPr/>
          </p:nvSpPr>
          <p:spPr>
            <a:xfrm>
              <a:off x="2512352" y="2665312"/>
              <a:ext cx="1435088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lobular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deposits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(drusen)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7" name="Rectangle 1172">
              <a:extLst>
                <a:ext uri="{FF2B5EF4-FFF2-40B4-BE49-F238E27FC236}">
                  <a16:creationId xmlns:a16="http://schemas.microsoft.com/office/drawing/2014/main" id="{66E7D208-B602-4A58-92DD-E126DBA4FFA2}"/>
                </a:ext>
              </a:extLst>
            </p:cNvPr>
            <p:cNvSpPr/>
            <p:nvPr/>
          </p:nvSpPr>
          <p:spPr>
            <a:xfrm>
              <a:off x="2512352" y="2783121"/>
              <a:ext cx="1339424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make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disc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ap-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8" name="Rectangle 1173">
              <a:extLst>
                <a:ext uri="{FF2B5EF4-FFF2-40B4-BE49-F238E27FC236}">
                  <a16:creationId xmlns:a16="http://schemas.microsoft.com/office/drawing/2014/main" id="{584516E1-A87A-47CB-81F2-061B1BC20807}"/>
                </a:ext>
              </a:extLst>
            </p:cNvPr>
            <p:cNvSpPr/>
            <p:nvPr/>
          </p:nvSpPr>
          <p:spPr>
            <a:xfrm>
              <a:off x="2512352" y="2900929"/>
              <a:ext cx="1064424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pear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elevated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with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9" name="Rectangle 1174">
              <a:extLst>
                <a:ext uri="{FF2B5EF4-FFF2-40B4-BE49-F238E27FC236}">
                  <a16:creationId xmlns:a16="http://schemas.microsoft.com/office/drawing/2014/main" id="{C8B6B590-66E4-4C56-9B19-810B98788691}"/>
                </a:ext>
              </a:extLst>
            </p:cNvPr>
            <p:cNvSpPr/>
            <p:nvPr/>
          </p:nvSpPr>
          <p:spPr>
            <a:xfrm>
              <a:off x="2512352" y="3018738"/>
              <a:ext cx="1165844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blurred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margins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and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0" name="Rectangle 1175">
              <a:extLst>
                <a:ext uri="{FF2B5EF4-FFF2-40B4-BE49-F238E27FC236}">
                  <a16:creationId xmlns:a16="http://schemas.microsoft.com/office/drawing/2014/main" id="{288E309A-9087-4E10-A82C-6470B88F8C07}"/>
                </a:ext>
              </a:extLst>
            </p:cNvPr>
            <p:cNvSpPr/>
            <p:nvPr/>
          </p:nvSpPr>
          <p:spPr>
            <a:xfrm>
              <a:off x="2519465" y="3136547"/>
              <a:ext cx="1229278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without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an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cup.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1" name="Shape 30549">
              <a:extLst>
                <a:ext uri="{FF2B5EF4-FFF2-40B4-BE49-F238E27FC236}">
                  <a16:creationId xmlns:a16="http://schemas.microsoft.com/office/drawing/2014/main" id="{D1B4A9B1-F13A-4291-B4DF-D41F669C848C}"/>
                </a:ext>
              </a:extLst>
            </p:cNvPr>
            <p:cNvSpPr/>
            <p:nvPr/>
          </p:nvSpPr>
          <p:spPr>
            <a:xfrm>
              <a:off x="0" y="2409805"/>
              <a:ext cx="9144" cy="1954543"/>
            </a:xfrm>
            <a:custGeom>
              <a:avLst/>
              <a:gdLst/>
              <a:ahLst/>
              <a:cxnLst/>
              <a:rect l="0" t="0" r="0" b="0"/>
              <a:pathLst>
                <a:path w="9144" h="1954543">
                  <a:moveTo>
                    <a:pt x="0" y="0"/>
                  </a:moveTo>
                  <a:lnTo>
                    <a:pt x="9144" y="0"/>
                  </a:lnTo>
                  <a:lnTo>
                    <a:pt x="9144" y="1954543"/>
                  </a:lnTo>
                  <a:lnTo>
                    <a:pt x="0" y="195454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2" name="Shape 30550">
              <a:extLst>
                <a:ext uri="{FF2B5EF4-FFF2-40B4-BE49-F238E27FC236}">
                  <a16:creationId xmlns:a16="http://schemas.microsoft.com/office/drawing/2014/main" id="{7BE0872F-5AC1-4026-8B87-F66EE8DEEC90}"/>
                </a:ext>
              </a:extLst>
            </p:cNvPr>
            <p:cNvSpPr/>
            <p:nvPr/>
          </p:nvSpPr>
          <p:spPr>
            <a:xfrm>
              <a:off x="3740824" y="2409805"/>
              <a:ext cx="9144" cy="1954543"/>
            </a:xfrm>
            <a:custGeom>
              <a:avLst/>
              <a:gdLst/>
              <a:ahLst/>
              <a:cxnLst/>
              <a:rect l="0" t="0" r="0" b="0"/>
              <a:pathLst>
                <a:path w="9144" h="1954543">
                  <a:moveTo>
                    <a:pt x="0" y="0"/>
                  </a:moveTo>
                  <a:lnTo>
                    <a:pt x="9144" y="0"/>
                  </a:lnTo>
                  <a:lnTo>
                    <a:pt x="9144" y="1954543"/>
                  </a:lnTo>
                  <a:lnTo>
                    <a:pt x="0" y="195454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33" name="Shape 30551">
              <a:extLst>
                <a:ext uri="{FF2B5EF4-FFF2-40B4-BE49-F238E27FC236}">
                  <a16:creationId xmlns:a16="http://schemas.microsoft.com/office/drawing/2014/main" id="{E8329E09-0C5B-4F65-95C8-74C5C6D6B45F}"/>
                </a:ext>
              </a:extLst>
            </p:cNvPr>
            <p:cNvSpPr/>
            <p:nvPr/>
          </p:nvSpPr>
          <p:spPr>
            <a:xfrm>
              <a:off x="0" y="4364347"/>
              <a:ext cx="3743999" cy="9144"/>
            </a:xfrm>
            <a:custGeom>
              <a:avLst/>
              <a:gdLst/>
              <a:ahLst/>
              <a:cxnLst/>
              <a:rect l="0" t="0" r="0" b="0"/>
              <a:pathLst>
                <a:path w="3743999" h="9144">
                  <a:moveTo>
                    <a:pt x="0" y="0"/>
                  </a:moveTo>
                  <a:lnTo>
                    <a:pt x="3743999" y="0"/>
                  </a:lnTo>
                  <a:lnTo>
                    <a:pt x="3743999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575287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1F16DDC3-1FCC-4CE7-ADF5-3FE2B0FE8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Ischemická neuropatie zrakového nervu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58E0E48-DB77-4DB9-9EE2-F1F6846ABB9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Arteriosklerotická (</a:t>
            </a:r>
            <a:r>
              <a:rPr lang="cs-CZ" dirty="0" err="1"/>
              <a:t>bezpříznaků</a:t>
            </a:r>
            <a:r>
              <a:rPr lang="cs-CZ" dirty="0"/>
              <a:t>)</a:t>
            </a:r>
          </a:p>
          <a:p>
            <a:r>
              <a:rPr lang="cs-CZ" dirty="0" err="1"/>
              <a:t>Arteritická</a:t>
            </a:r>
            <a:r>
              <a:rPr lang="cs-CZ" dirty="0"/>
              <a:t> (teplota, vysoká sedimentace, zánětlivé postižení art. </a:t>
            </a:r>
            <a:r>
              <a:rPr lang="cs-CZ" dirty="0" err="1"/>
              <a:t>Temporalis</a:t>
            </a:r>
            <a:r>
              <a:rPr lang="cs-CZ" dirty="0"/>
              <a:t> 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7D6358FD-8BD3-4125-A32B-21DBCB034C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859" y="1801249"/>
            <a:ext cx="5181600" cy="4351338"/>
          </a:xfrm>
        </p:spPr>
        <p:txBody>
          <a:bodyPr/>
          <a:lstStyle/>
          <a:p>
            <a:endParaRPr lang="cs-CZ" dirty="0"/>
          </a:p>
        </p:txBody>
      </p:sp>
      <p:grpSp>
        <p:nvGrpSpPr>
          <p:cNvPr id="8" name="Group 25071">
            <a:extLst>
              <a:ext uri="{FF2B5EF4-FFF2-40B4-BE49-F238E27FC236}">
                <a16:creationId xmlns:a16="http://schemas.microsoft.com/office/drawing/2014/main" id="{24DD81A5-16F9-45E0-86C2-BA7E3D8FB155}"/>
              </a:ext>
            </a:extLst>
          </p:cNvPr>
          <p:cNvGrpSpPr/>
          <p:nvPr/>
        </p:nvGrpSpPr>
        <p:grpSpPr>
          <a:xfrm>
            <a:off x="6118520" y="2682169"/>
            <a:ext cx="6038817" cy="3689583"/>
            <a:chOff x="0" y="0"/>
            <a:chExt cx="3953032" cy="2259181"/>
          </a:xfrm>
        </p:grpSpPr>
        <p:sp>
          <p:nvSpPr>
            <p:cNvPr id="9" name="Shape 32292">
              <a:extLst>
                <a:ext uri="{FF2B5EF4-FFF2-40B4-BE49-F238E27FC236}">
                  <a16:creationId xmlns:a16="http://schemas.microsoft.com/office/drawing/2014/main" id="{1E39823B-D7B5-4660-8B7D-869EC621CB19}"/>
                </a:ext>
              </a:extLst>
            </p:cNvPr>
            <p:cNvSpPr/>
            <p:nvPr/>
          </p:nvSpPr>
          <p:spPr>
            <a:xfrm>
              <a:off x="0" y="41041"/>
              <a:ext cx="108001" cy="9144"/>
            </a:xfrm>
            <a:custGeom>
              <a:avLst/>
              <a:gdLst/>
              <a:ahLst/>
              <a:cxnLst/>
              <a:rect l="0" t="0" r="0" b="0"/>
              <a:pathLst>
                <a:path w="108001" h="9144">
                  <a:moveTo>
                    <a:pt x="0" y="0"/>
                  </a:moveTo>
                  <a:lnTo>
                    <a:pt x="108001" y="0"/>
                  </a:lnTo>
                  <a:lnTo>
                    <a:pt x="108001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0" name="Rectangle 1837">
              <a:extLst>
                <a:ext uri="{FF2B5EF4-FFF2-40B4-BE49-F238E27FC236}">
                  <a16:creationId xmlns:a16="http://schemas.microsoft.com/office/drawing/2014/main" id="{16326489-E23D-4ECB-8453-E6EFB30C239E}"/>
                </a:ext>
              </a:extLst>
            </p:cNvPr>
            <p:cNvSpPr/>
            <p:nvPr/>
          </p:nvSpPr>
          <p:spPr>
            <a:xfrm>
              <a:off x="161816" y="0"/>
              <a:ext cx="2603222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Anterior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ischemic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neuropathy</a:t>
              </a:r>
              <a:r>
                <a:rPr lang="cs-CZ" sz="800" b="1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(AION)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Shape 32303">
              <a:extLst>
                <a:ext uri="{FF2B5EF4-FFF2-40B4-BE49-F238E27FC236}">
                  <a16:creationId xmlns:a16="http://schemas.microsoft.com/office/drawing/2014/main" id="{353BB5C5-EEFA-4393-9F92-32919B520F17}"/>
                </a:ext>
              </a:extLst>
            </p:cNvPr>
            <p:cNvSpPr/>
            <p:nvPr/>
          </p:nvSpPr>
          <p:spPr>
            <a:xfrm>
              <a:off x="2169287" y="41041"/>
              <a:ext cx="1574712" cy="9144"/>
            </a:xfrm>
            <a:custGeom>
              <a:avLst/>
              <a:gdLst/>
              <a:ahLst/>
              <a:cxnLst/>
              <a:rect l="0" t="0" r="0" b="0"/>
              <a:pathLst>
                <a:path w="1574712" h="9144">
                  <a:moveTo>
                    <a:pt x="0" y="0"/>
                  </a:moveTo>
                  <a:lnTo>
                    <a:pt x="1574712" y="0"/>
                  </a:lnTo>
                  <a:lnTo>
                    <a:pt x="1574712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pic>
          <p:nvPicPr>
            <p:cNvPr id="12" name="Picture 1841">
              <a:extLst>
                <a:ext uri="{FF2B5EF4-FFF2-40B4-BE49-F238E27FC236}">
                  <a16:creationId xmlns:a16="http://schemas.microsoft.com/office/drawing/2014/main" id="{57E37619-2D1E-45F5-92BA-6F2DB897BCD0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97057" y="102358"/>
              <a:ext cx="2519994" cy="1802088"/>
            </a:xfrm>
            <a:prstGeom prst="rect">
              <a:avLst/>
            </a:prstGeom>
          </p:spPr>
        </p:pic>
        <p:sp>
          <p:nvSpPr>
            <p:cNvPr id="13" name="Rectangle 1842">
              <a:extLst>
                <a:ext uri="{FF2B5EF4-FFF2-40B4-BE49-F238E27FC236}">
                  <a16:creationId xmlns:a16="http://schemas.microsoft.com/office/drawing/2014/main" id="{D21DE0BC-A035-41C0-9BAA-B8CFEDDC7898}"/>
                </a:ext>
              </a:extLst>
            </p:cNvPr>
            <p:cNvSpPr/>
            <p:nvPr/>
          </p:nvSpPr>
          <p:spPr>
            <a:xfrm>
              <a:off x="2691788" y="178739"/>
              <a:ext cx="404106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Fig.</a:t>
              </a:r>
              <a:r>
                <a:rPr lang="cs-CZ" sz="800" spc="-45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13.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Rectangle 3327">
              <a:extLst>
                <a:ext uri="{FF2B5EF4-FFF2-40B4-BE49-F238E27FC236}">
                  <a16:creationId xmlns:a16="http://schemas.microsoft.com/office/drawing/2014/main" id="{FA60CADC-1B08-4883-BA6B-92BAE24B26BE}"/>
                </a:ext>
              </a:extLst>
            </p:cNvPr>
            <p:cNvSpPr/>
            <p:nvPr/>
          </p:nvSpPr>
          <p:spPr>
            <a:xfrm>
              <a:off x="2995626" y="178739"/>
              <a:ext cx="142869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 spc="-5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12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Rectangle 3328">
              <a:extLst>
                <a:ext uri="{FF2B5EF4-FFF2-40B4-BE49-F238E27FC236}">
                  <a16:creationId xmlns:a16="http://schemas.microsoft.com/office/drawing/2014/main" id="{9F8434A8-BC3E-4BCF-BB66-A1D23F07632E}"/>
                </a:ext>
              </a:extLst>
            </p:cNvPr>
            <p:cNvSpPr/>
            <p:nvPr/>
          </p:nvSpPr>
          <p:spPr>
            <a:xfrm>
              <a:off x="3203254" y="178739"/>
              <a:ext cx="70749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b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Rectangle 1844">
              <a:extLst>
                <a:ext uri="{FF2B5EF4-FFF2-40B4-BE49-F238E27FC236}">
                  <a16:creationId xmlns:a16="http://schemas.microsoft.com/office/drawing/2014/main" id="{CA3BB051-22E3-43BD-8298-9518EA93E34C}"/>
                </a:ext>
              </a:extLst>
            </p:cNvPr>
            <p:cNvSpPr/>
            <p:nvPr/>
          </p:nvSpPr>
          <p:spPr>
            <a:xfrm>
              <a:off x="3306578" y="178739"/>
              <a:ext cx="419961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su-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Rectangle 1845">
              <a:extLst>
                <a:ext uri="{FF2B5EF4-FFF2-40B4-BE49-F238E27FC236}">
                  <a16:creationId xmlns:a16="http://schemas.microsoft.com/office/drawing/2014/main" id="{ECC77C9D-4C57-4B1D-8A17-E3C7A3D75314}"/>
                </a:ext>
              </a:extLst>
            </p:cNvPr>
            <p:cNvSpPr/>
            <p:nvPr/>
          </p:nvSpPr>
          <p:spPr>
            <a:xfrm>
              <a:off x="2692389" y="296549"/>
              <a:ext cx="1040042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perior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and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inferior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Rectangle 1846">
              <a:extLst>
                <a:ext uri="{FF2B5EF4-FFF2-40B4-BE49-F238E27FC236}">
                  <a16:creationId xmlns:a16="http://schemas.microsoft.com/office/drawing/2014/main" id="{AA8E982A-417F-4AF1-8E41-ADE59281FE76}"/>
                </a:ext>
              </a:extLst>
            </p:cNvPr>
            <p:cNvSpPr/>
            <p:nvPr/>
          </p:nvSpPr>
          <p:spPr>
            <a:xfrm>
              <a:off x="2695495" y="414358"/>
              <a:ext cx="1243414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 dirty="0" err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segments</a:t>
              </a:r>
              <a:r>
                <a:rPr lang="cs-CZ" sz="800" spc="20" dirty="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dirty="0" err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of</a:t>
              </a:r>
              <a:r>
                <a:rPr lang="cs-CZ" sz="800" spc="20" dirty="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dirty="0" err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 dirty="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 dirty="0" err="1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mar</a:t>
              </a:r>
              <a:r>
                <a:rPr lang="cs-CZ" sz="800" dirty="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-</a:t>
              </a:r>
              <a:endParaRPr lang="cs-CZ" sz="850" dirty="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Rectangle 1847">
              <a:extLst>
                <a:ext uri="{FF2B5EF4-FFF2-40B4-BE49-F238E27FC236}">
                  <a16:creationId xmlns:a16="http://schemas.microsoft.com/office/drawing/2014/main" id="{9F8740E6-E52E-4326-9E3C-7B7D9AEDF3B9}"/>
                </a:ext>
              </a:extLst>
            </p:cNvPr>
            <p:cNvSpPr/>
            <p:nvPr/>
          </p:nvSpPr>
          <p:spPr>
            <a:xfrm>
              <a:off x="2695595" y="532166"/>
              <a:ext cx="1137624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gin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of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optic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disc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Rectangle 1848">
              <a:extLst>
                <a:ext uri="{FF2B5EF4-FFF2-40B4-BE49-F238E27FC236}">
                  <a16:creationId xmlns:a16="http://schemas.microsoft.com/office/drawing/2014/main" id="{3A727CC0-ECEE-4BFF-8A85-A0945562FCB0}"/>
                </a:ext>
              </a:extLst>
            </p:cNvPr>
            <p:cNvSpPr/>
            <p:nvPr/>
          </p:nvSpPr>
          <p:spPr>
            <a:xfrm>
              <a:off x="2695495" y="649975"/>
              <a:ext cx="1257537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are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obscured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(arrows)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1" name="Rectangle 1849">
              <a:extLst>
                <a:ext uri="{FF2B5EF4-FFF2-40B4-BE49-F238E27FC236}">
                  <a16:creationId xmlns:a16="http://schemas.microsoft.com/office/drawing/2014/main" id="{D1295054-7B0B-4440-A034-8ECE0A7CDE63}"/>
                </a:ext>
              </a:extLst>
            </p:cNvPr>
            <p:cNvSpPr/>
            <p:nvPr/>
          </p:nvSpPr>
          <p:spPr>
            <a:xfrm>
              <a:off x="2695695" y="767784"/>
              <a:ext cx="1225374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due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to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edema.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This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is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2" name="Rectangle 1850">
              <a:extLst>
                <a:ext uri="{FF2B5EF4-FFF2-40B4-BE49-F238E27FC236}">
                  <a16:creationId xmlns:a16="http://schemas.microsoft.com/office/drawing/2014/main" id="{E6DD2864-1F77-4E78-994A-1FC3C9E302CD}"/>
                </a:ext>
              </a:extLst>
            </p:cNvPr>
            <p:cNvSpPr/>
            <p:nvPr/>
          </p:nvSpPr>
          <p:spPr>
            <a:xfrm>
              <a:off x="2695495" y="885593"/>
              <a:ext cx="1250902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typical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morphologic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3" name="Rectangle 1851">
              <a:extLst>
                <a:ext uri="{FF2B5EF4-FFF2-40B4-BE49-F238E27FC236}">
                  <a16:creationId xmlns:a16="http://schemas.microsoft.com/office/drawing/2014/main" id="{84D335E5-E089-410D-8763-FF8308E84ED2}"/>
                </a:ext>
              </a:extLst>
            </p:cNvPr>
            <p:cNvSpPr/>
            <p:nvPr/>
          </p:nvSpPr>
          <p:spPr>
            <a:xfrm>
              <a:off x="2695495" y="1003402"/>
              <a:ext cx="759313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sign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of</a:t>
              </a:r>
              <a:r>
                <a:rPr lang="cs-CZ" sz="800" spc="2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AION.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" name="Shape 32366">
              <a:extLst>
                <a:ext uri="{FF2B5EF4-FFF2-40B4-BE49-F238E27FC236}">
                  <a16:creationId xmlns:a16="http://schemas.microsoft.com/office/drawing/2014/main" id="{5A9BDF9F-0026-443B-A8E1-669B10ADB3CF}"/>
                </a:ext>
              </a:extLst>
            </p:cNvPr>
            <p:cNvSpPr/>
            <p:nvPr/>
          </p:nvSpPr>
          <p:spPr>
            <a:xfrm>
              <a:off x="0" y="41041"/>
              <a:ext cx="9144" cy="2027987"/>
            </a:xfrm>
            <a:custGeom>
              <a:avLst/>
              <a:gdLst/>
              <a:ahLst/>
              <a:cxnLst/>
              <a:rect l="0" t="0" r="0" b="0"/>
              <a:pathLst>
                <a:path w="9144" h="2027987">
                  <a:moveTo>
                    <a:pt x="0" y="0"/>
                  </a:moveTo>
                  <a:lnTo>
                    <a:pt x="9144" y="0"/>
                  </a:lnTo>
                  <a:lnTo>
                    <a:pt x="9144" y="2027987"/>
                  </a:lnTo>
                  <a:lnTo>
                    <a:pt x="0" y="2027987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5" name="Shape 32367">
              <a:extLst>
                <a:ext uri="{FF2B5EF4-FFF2-40B4-BE49-F238E27FC236}">
                  <a16:creationId xmlns:a16="http://schemas.microsoft.com/office/drawing/2014/main" id="{338E1441-F2B8-49F4-B991-ECACECB74018}"/>
                </a:ext>
              </a:extLst>
            </p:cNvPr>
            <p:cNvSpPr/>
            <p:nvPr/>
          </p:nvSpPr>
          <p:spPr>
            <a:xfrm>
              <a:off x="3740824" y="41041"/>
              <a:ext cx="9144" cy="2027987"/>
            </a:xfrm>
            <a:custGeom>
              <a:avLst/>
              <a:gdLst/>
              <a:ahLst/>
              <a:cxnLst/>
              <a:rect l="0" t="0" r="0" b="0"/>
              <a:pathLst>
                <a:path w="9144" h="2027987">
                  <a:moveTo>
                    <a:pt x="0" y="0"/>
                  </a:moveTo>
                  <a:lnTo>
                    <a:pt x="9144" y="0"/>
                  </a:lnTo>
                  <a:lnTo>
                    <a:pt x="9144" y="2027987"/>
                  </a:lnTo>
                  <a:lnTo>
                    <a:pt x="0" y="2027987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26" name="Shape 32368">
              <a:extLst>
                <a:ext uri="{FF2B5EF4-FFF2-40B4-BE49-F238E27FC236}">
                  <a16:creationId xmlns:a16="http://schemas.microsoft.com/office/drawing/2014/main" id="{6285A9A5-1C3D-4D4A-82BD-C585A1094FAA}"/>
                </a:ext>
              </a:extLst>
            </p:cNvPr>
            <p:cNvSpPr/>
            <p:nvPr/>
          </p:nvSpPr>
          <p:spPr>
            <a:xfrm>
              <a:off x="0" y="2069028"/>
              <a:ext cx="3743999" cy="9144"/>
            </a:xfrm>
            <a:custGeom>
              <a:avLst/>
              <a:gdLst/>
              <a:ahLst/>
              <a:cxnLst/>
              <a:rect l="0" t="0" r="0" b="0"/>
              <a:pathLst>
                <a:path w="3743999" h="9144">
                  <a:moveTo>
                    <a:pt x="0" y="0"/>
                  </a:moveTo>
                  <a:lnTo>
                    <a:pt x="3743999" y="0"/>
                  </a:lnTo>
                  <a:lnTo>
                    <a:pt x="3743999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9181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 dirty="0"/>
            </a:p>
          </p:txBody>
        </p:sp>
        <p:sp>
          <p:nvSpPr>
            <p:cNvPr id="27" name="Rectangle 1855">
              <a:extLst>
                <a:ext uri="{FF2B5EF4-FFF2-40B4-BE49-F238E27FC236}">
                  <a16:creationId xmlns:a16="http://schemas.microsoft.com/office/drawing/2014/main" id="{69FB76E7-2636-4AB3-8EEC-D41A3C85C6FE}"/>
                </a:ext>
              </a:extLst>
            </p:cNvPr>
            <p:cNvSpPr/>
            <p:nvPr/>
          </p:nvSpPr>
          <p:spPr>
            <a:xfrm>
              <a:off x="3242552" y="2108880"/>
              <a:ext cx="527216" cy="1313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00">
                  <a:solidFill>
                    <a:srgbClr val="191818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Continue</a:t>
              </a:r>
              <a:endParaRPr lang="cs-CZ" sz="850">
                <a:solidFill>
                  <a:srgbClr val="19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8" name="Rectangle 1856">
              <a:extLst>
                <a:ext uri="{FF2B5EF4-FFF2-40B4-BE49-F238E27FC236}">
                  <a16:creationId xmlns:a16="http://schemas.microsoft.com/office/drawing/2014/main" id="{B2EB5A6B-B905-4CC6-B73B-1D0D98BA9591}"/>
                </a:ext>
              </a:extLst>
            </p:cNvPr>
            <p:cNvSpPr/>
            <p:nvPr/>
          </p:nvSpPr>
          <p:spPr>
            <a:xfrm>
              <a:off x="3664400" y="2086640"/>
              <a:ext cx="111119" cy="17254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3335" indent="635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850">
                  <a:solidFill>
                    <a:srgbClr val="191818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99614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776</Words>
  <Application>Microsoft Office PowerPoint</Application>
  <PresentationFormat>Širokoúhlá obrazovka</PresentationFormat>
  <Paragraphs>215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Motiv Office</vt:lpstr>
      <vt:lpstr>Onemocnění zrakové dráhy</vt:lpstr>
      <vt:lpstr>Anatomie zrakové dráhy a porucha zorného pole dle lokalizace </vt:lpstr>
      <vt:lpstr>Vrozené anomálie</vt:lpstr>
      <vt:lpstr>Jamka n. optici a kolobom</vt:lpstr>
      <vt:lpstr>Normální nález na sítnici</vt:lpstr>
      <vt:lpstr>Pseudopapiledém u hypermetropie</vt:lpstr>
      <vt:lpstr>Myelinové obaly nervových vláken</vt:lpstr>
      <vt:lpstr>Jiné fyziologické nálezy na zrakovém nervu </vt:lpstr>
      <vt:lpstr>Ischemická neuropatie zrakového nervu</vt:lpstr>
      <vt:lpstr>Prezentace aplikace PowerPoint</vt:lpstr>
      <vt:lpstr>Neuritis nervi optici</vt:lpstr>
      <vt:lpstr>Neuritis n. optici</vt:lpstr>
      <vt:lpstr>Papilitis</vt:lpstr>
      <vt:lpstr>Retrobulbární neuritis</vt:lpstr>
      <vt:lpstr>Edém zrakového nervu</vt:lpstr>
      <vt:lpstr>Atrofie zrakového nervu</vt:lpstr>
      <vt:lpstr>Prezentace aplikace PowerPoint</vt:lpstr>
      <vt:lpstr>Nitrooční nádory zrakového nervu</vt:lpstr>
      <vt:lpstr>Retrobulbární nádory zrakového nervu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Onemocnění zrakové dráhy</dc:title>
  <dc:creator>Svatopluk Synek</dc:creator>
  <cp:lastModifiedBy>Svatopluk Synek</cp:lastModifiedBy>
  <cp:revision>4</cp:revision>
  <dcterms:created xsi:type="dcterms:W3CDTF">2020-11-24T11:08:19Z</dcterms:created>
  <dcterms:modified xsi:type="dcterms:W3CDTF">2020-11-24T11:21:13Z</dcterms:modified>
</cp:coreProperties>
</file>