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9" r:id="rId5"/>
    <p:sldId id="333" r:id="rId6"/>
    <p:sldId id="270" r:id="rId7"/>
    <p:sldId id="336" r:id="rId8"/>
    <p:sldId id="263" r:id="rId9"/>
    <p:sldId id="262" r:id="rId10"/>
    <p:sldId id="264" r:id="rId11"/>
    <p:sldId id="265" r:id="rId12"/>
    <p:sldId id="332" r:id="rId13"/>
    <p:sldId id="334" r:id="rId14"/>
    <p:sldId id="285" r:id="rId15"/>
    <p:sldId id="284" r:id="rId16"/>
    <p:sldId id="274" r:id="rId17"/>
    <p:sldId id="273" r:id="rId18"/>
    <p:sldId id="277" r:id="rId19"/>
    <p:sldId id="281" r:id="rId20"/>
    <p:sldId id="280" r:id="rId21"/>
    <p:sldId id="282" r:id="rId22"/>
    <p:sldId id="267" r:id="rId23"/>
    <p:sldId id="268" r:id="rId24"/>
    <p:sldId id="286" r:id="rId25"/>
    <p:sldId id="288" r:id="rId26"/>
    <p:sldId id="289" r:id="rId27"/>
    <p:sldId id="290" r:id="rId28"/>
    <p:sldId id="291" r:id="rId29"/>
    <p:sldId id="293" r:id="rId30"/>
    <p:sldId id="338" r:id="rId31"/>
    <p:sldId id="294" r:id="rId32"/>
    <p:sldId id="321" r:id="rId33"/>
    <p:sldId id="337" r:id="rId34"/>
    <p:sldId id="295" r:id="rId35"/>
    <p:sldId id="296" r:id="rId36"/>
    <p:sldId id="297" r:id="rId37"/>
    <p:sldId id="298" r:id="rId38"/>
    <p:sldId id="302" r:id="rId39"/>
    <p:sldId id="305" r:id="rId40"/>
    <p:sldId id="306" r:id="rId41"/>
    <p:sldId id="307" r:id="rId42"/>
    <p:sldId id="316" r:id="rId43"/>
    <p:sldId id="303" r:id="rId44"/>
    <p:sldId id="256" r:id="rId45"/>
    <p:sldId id="309" r:id="rId46"/>
    <p:sldId id="319" r:id="rId47"/>
    <p:sldId id="310" r:id="rId48"/>
    <p:sldId id="322" r:id="rId49"/>
    <p:sldId id="311" r:id="rId50"/>
    <p:sldId id="312" r:id="rId51"/>
    <p:sldId id="314" r:id="rId52"/>
    <p:sldId id="315" r:id="rId53"/>
    <p:sldId id="317" r:id="rId54"/>
    <p:sldId id="318" r:id="rId55"/>
    <p:sldId id="320" r:id="rId56"/>
    <p:sldId id="308" r:id="rId57"/>
    <p:sldId id="327" r:id="rId58"/>
    <p:sldId id="324" r:id="rId59"/>
    <p:sldId id="328" r:id="rId60"/>
    <p:sldId id="326" r:id="rId61"/>
    <p:sldId id="329" r:id="rId62"/>
    <p:sldId id="330" r:id="rId63"/>
    <p:sldId id="331" r:id="rId64"/>
  </p:sldIdLst>
  <p:sldSz cx="12192000" cy="6858000"/>
  <p:notesSz cx="7315200" cy="96012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79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03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45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563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99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6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89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0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8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23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24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A42C-CBAE-4E43-9003-C1BD1393F11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7B700-41A6-4AEA-B040-16F91FDE96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55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spi.uzh.ch/de/patienten-und-angehoerige/fachbereiche/handchirurgie/Seiten/Syndaktylie.aspx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hyperlink" Target="http://m.handsurgery.cz/news/vrozene-vady-ruky/" TargetMode="External"/><Relationship Id="rId4" Type="http://schemas.openxmlformats.org/officeDocument/2006/relationships/hyperlink" Target="https://www.kispi.uzh.ch/de/zuweiser/fachbereiche/handchirurgie/Seiten/Polydaktylie.aspx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b="1" dirty="0"/>
              <a:t>EMBR</a:t>
            </a:r>
            <a:r>
              <a:rPr lang="cs-CZ" sz="7200" b="1" dirty="0"/>
              <a:t>YOLOGIE</a:t>
            </a:r>
            <a:endParaRPr lang="en-GB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cap="all" dirty="0"/>
              <a:t>Pro porodní asistentky</a:t>
            </a:r>
          </a:p>
          <a:p>
            <a:r>
              <a:rPr lang="cs-CZ" cap="all" dirty="0"/>
              <a:t>Podzim </a:t>
            </a:r>
            <a:r>
              <a:rPr lang="cs-CZ" cap="all" dirty="0" smtClean="0"/>
              <a:t>2020</a:t>
            </a:r>
            <a:endParaRPr lang="en-GB" cap="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74" y="5418347"/>
            <a:ext cx="2365253" cy="136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84" y="15836"/>
            <a:ext cx="2423988" cy="1865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09" y="4132472"/>
            <a:ext cx="2388210" cy="2524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47" y="231284"/>
            <a:ext cx="3437687" cy="1461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6726" y="6101862"/>
            <a:ext cx="302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Soňa Kloudová</a:t>
            </a:r>
            <a:endParaRPr lang="cs-CZ" b="1" dirty="0"/>
          </a:p>
          <a:p>
            <a:pPr algn="ctr"/>
            <a:r>
              <a:rPr lang="cs-CZ" b="1" dirty="0">
                <a:solidFill>
                  <a:schemeClr val="accent5"/>
                </a:solidFill>
              </a:rPr>
              <a:t>s</a:t>
            </a:r>
            <a:r>
              <a:rPr lang="cs-CZ" b="1" dirty="0" smtClean="0">
                <a:solidFill>
                  <a:schemeClr val="accent5"/>
                </a:solidFill>
              </a:rPr>
              <a:t>ona.kloudova@med.muni.cz</a:t>
            </a:r>
            <a:endParaRPr lang="en-GB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r="7326"/>
          <a:stretch/>
        </p:blipFill>
        <p:spPr>
          <a:xfrm>
            <a:off x="4478685" y="922136"/>
            <a:ext cx="7599015" cy="6000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282455" y="1742814"/>
            <a:ext cx="5151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cs-CZ" sz="2000" b="1" dirty="0" smtClean="0"/>
              <a:t>Cytotrofoblastické pupeny </a:t>
            </a:r>
          </a:p>
          <a:p>
            <a:r>
              <a:rPr lang="cs-CZ" sz="2000" dirty="0" smtClean="0"/>
              <a:t>-     počínají se vytvářet od 10. dne</a:t>
            </a:r>
          </a:p>
          <a:p>
            <a:pPr marL="342900" indent="-342900">
              <a:buFontTx/>
              <a:buChar char="-"/>
            </a:pPr>
            <a:r>
              <a:rPr lang="cs-CZ" sz="2000" dirty="0" smtClean="0"/>
              <a:t>místa příštích choriových klků, počátek přeměny cytotrofoblastu v chorion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v</a:t>
            </a:r>
            <a:r>
              <a:rPr lang="cs-CZ" sz="2000" dirty="0" smtClean="0"/>
              <a:t>růstají do </a:t>
            </a:r>
            <a:r>
              <a:rPr lang="cs-CZ" sz="2000" dirty="0" err="1" smtClean="0"/>
              <a:t>syncytiotrofoblastu</a:t>
            </a:r>
            <a:r>
              <a:rPr lang="cs-CZ" sz="2000" dirty="0" smtClean="0"/>
              <a:t> a větví se</a:t>
            </a:r>
          </a:p>
          <a:p>
            <a:pPr marL="342900" indent="-342900">
              <a:buFontTx/>
              <a:buChar char="-"/>
            </a:pPr>
            <a:endParaRPr lang="cs-CZ" sz="2000" dirty="0" smtClean="0"/>
          </a:p>
          <a:p>
            <a:endParaRPr lang="cs-CZ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95525" y="-93801"/>
            <a:ext cx="7772400" cy="91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Implantace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138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14220"/>
          <a:stretch/>
        </p:blipFill>
        <p:spPr>
          <a:xfrm>
            <a:off x="5226190" y="998336"/>
            <a:ext cx="6965810" cy="5943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71218" y="2085398"/>
            <a:ext cx="5105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Od 13. dne do </a:t>
            </a:r>
            <a:r>
              <a:rPr 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cytotrofoblastických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pupenů penetrují </a:t>
            </a:r>
            <a:r>
              <a:rPr 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buňkny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parietálního mezoblastu a vznikají tzv. 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primární choriové klky</a:t>
            </a:r>
          </a:p>
          <a:p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Syncytiotrofoblast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je vytlačován k </a:t>
            </a:r>
            <a:r>
              <a:rPr 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periefrii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, až vytvoří tenký list na povrchu, ztratí lytické vlastnosti a získá schopnost resorpce látek –vznikne 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resorpční </a:t>
            </a:r>
            <a:r>
              <a:rPr lang="cs-CZ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plasmodium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trofoblastické lakuny splynou v </a:t>
            </a:r>
            <a:r>
              <a:rPr lang="cs-CZ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intervilózní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prostory</a:t>
            </a:r>
          </a:p>
          <a:p>
            <a:endParaRPr lang="cs-CZ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V průběhu 17.-18.dne  se uvnitř mezoblastu primárních choriových klků vytváří síť </a:t>
            </a:r>
            <a:r>
              <a:rPr 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extraembryonálních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cév a vznikají tak 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klky sekundární</a:t>
            </a:r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95525" y="-93801"/>
            <a:ext cx="7772400" cy="91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Implantace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20855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Vícečetné těhotenství</a:t>
            </a:r>
            <a:endParaRPr lang="en-GB" sz="4000" dirty="0"/>
          </a:p>
        </p:txBody>
      </p:sp>
      <p:sp>
        <p:nvSpPr>
          <p:cNvPr id="6" name="Obdélník 5"/>
          <p:cNvSpPr/>
          <p:nvPr/>
        </p:nvSpPr>
        <p:spPr>
          <a:xfrm>
            <a:off x="947057" y="1600200"/>
            <a:ext cx="1062209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</a:rPr>
              <a:t>Dvojčata 	1:100</a:t>
            </a:r>
          </a:p>
          <a:p>
            <a:r>
              <a:rPr lang="cs-CZ" sz="2000" b="1" dirty="0" smtClean="0">
                <a:latin typeface="Arial" panose="020B0604020202020204" pitchFamily="34" charset="0"/>
              </a:rPr>
              <a:t>Trojčata  	1:10.000</a:t>
            </a:r>
          </a:p>
          <a:p>
            <a:r>
              <a:rPr lang="cs-CZ" sz="2000" b="1" dirty="0" smtClean="0">
                <a:latin typeface="Arial" panose="020B0604020202020204" pitchFamily="34" charset="0"/>
              </a:rPr>
              <a:t>Čtyřčata  	1:1.000.000</a:t>
            </a:r>
          </a:p>
          <a:p>
            <a:endParaRPr lang="cs-CZ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cs-CZ" sz="20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cs-CZ" sz="20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Monozygotické</a:t>
            </a:r>
            <a:endParaRPr lang="cs-CZ" sz="20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>
                <a:latin typeface="Arial" panose="020B0604020202020204" pitchFamily="34" charset="0"/>
              </a:rPr>
              <a:t>j</a:t>
            </a:r>
            <a:r>
              <a:rPr lang="cs-CZ" sz="2000" dirty="0" smtClean="0">
                <a:latin typeface="Arial" panose="020B0604020202020204" pitchFamily="34" charset="0"/>
              </a:rPr>
              <a:t>eden </a:t>
            </a:r>
            <a:r>
              <a:rPr lang="cs-CZ" sz="2000" dirty="0" err="1" smtClean="0">
                <a:latin typeface="Arial" panose="020B0604020202020204" pitchFamily="34" charset="0"/>
              </a:rPr>
              <a:t>oocyt</a:t>
            </a:r>
            <a:r>
              <a:rPr lang="cs-CZ" sz="2000" dirty="0" smtClean="0">
                <a:latin typeface="Arial" panose="020B0604020202020204" pitchFamily="34" charset="0"/>
              </a:rPr>
              <a:t> oplodněn jednou spermií a k rozdělení dochází později</a:t>
            </a:r>
          </a:p>
          <a:p>
            <a:pPr marL="342900" indent="-342900">
              <a:buFontTx/>
              <a:buChar char="-"/>
            </a:pPr>
            <a:r>
              <a:rPr lang="cs-CZ" sz="2000" dirty="0" smtClean="0">
                <a:latin typeface="Arial" panose="020B0604020202020204" pitchFamily="34" charset="0"/>
              </a:rPr>
              <a:t>geneticky identičtí jedinci stejného pohlaví </a:t>
            </a:r>
          </a:p>
          <a:p>
            <a:pPr marL="342900" indent="-342900">
              <a:buFontTx/>
              <a:buChar char="-"/>
            </a:pPr>
            <a:r>
              <a:rPr lang="cs-CZ" sz="2000" dirty="0" smtClean="0">
                <a:latin typeface="Arial" panose="020B0604020202020204" pitchFamily="34" charset="0"/>
              </a:rPr>
              <a:t>uspořádání plodových obalů se liší podle toho, kdy došlo k rozdělení embrya</a:t>
            </a:r>
          </a:p>
          <a:p>
            <a:pPr marL="342900" indent="-342900">
              <a:buFontTx/>
              <a:buChar char="-"/>
            </a:pPr>
            <a:r>
              <a:rPr lang="cs-CZ" sz="2000" dirty="0" smtClean="0">
                <a:latin typeface="Arial" panose="020B0604020202020204" pitchFamily="34" charset="0"/>
              </a:rPr>
              <a:t>riziko v populaci 0,42 %</a:t>
            </a:r>
          </a:p>
          <a:p>
            <a:pPr marL="342900" indent="-342900">
              <a:buFontTx/>
              <a:buChar char="-"/>
            </a:pPr>
            <a:endParaRPr lang="cs-CZ" sz="2000" dirty="0">
              <a:latin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</a:endParaRPr>
          </a:p>
          <a:p>
            <a:r>
              <a:rPr lang="cs-CZ" sz="20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Dizygotické</a:t>
            </a:r>
            <a:endParaRPr lang="cs-CZ" sz="20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</a:rPr>
              <a:t>-    dva oocyty oplodněny dvěmi spermiemi, zárodky se vyvíjejí samostatně</a:t>
            </a:r>
          </a:p>
          <a:p>
            <a:endParaRPr lang="cs-CZ" sz="20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6999" y="2288253"/>
            <a:ext cx="5352780" cy="4170720"/>
            <a:chOff x="1991545" y="-193421"/>
            <a:chExt cx="8928991" cy="6957193"/>
          </a:xfrm>
        </p:grpSpPr>
        <p:pic>
          <p:nvPicPr>
            <p:cNvPr id="19" name="Obrázek 18" descr="1741-7015-11-154-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9035" y="1871574"/>
              <a:ext cx="6957662" cy="4464496"/>
            </a:xfrm>
            <a:prstGeom prst="rect">
              <a:avLst/>
            </a:prstGeom>
          </p:spPr>
        </p:pic>
        <p:sp>
          <p:nvSpPr>
            <p:cNvPr id="3075" name="TextovéPole 5"/>
            <p:cNvSpPr txBox="1">
              <a:spLocks noChangeArrowheads="1"/>
            </p:cNvSpPr>
            <p:nvPr/>
          </p:nvSpPr>
          <p:spPr bwMode="auto">
            <a:xfrm>
              <a:off x="7967786" y="6435854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1400" i="1" dirty="0">
                  <a:latin typeface="Calibri" pitchFamily="34" charset="0"/>
                </a:rPr>
                <a:t>Larsen </a:t>
              </a:r>
              <a:r>
                <a:rPr lang="cs-CZ" altLang="cs-CZ" sz="1400" i="1" dirty="0" err="1">
                  <a:latin typeface="Calibri" pitchFamily="34" charset="0"/>
                </a:rPr>
                <a:t>et</a:t>
              </a:r>
              <a:r>
                <a:rPr lang="cs-CZ" altLang="cs-CZ" sz="1400" i="1" dirty="0">
                  <a:latin typeface="Calibri" pitchFamily="34" charset="0"/>
                </a:rPr>
                <a:t> </a:t>
              </a:r>
              <a:r>
                <a:rPr lang="cs-CZ" altLang="cs-CZ" sz="1400" i="1" dirty="0" err="1">
                  <a:latin typeface="Calibri" pitchFamily="34" charset="0"/>
                </a:rPr>
                <a:t>al</a:t>
              </a:r>
              <a:r>
                <a:rPr lang="cs-CZ" altLang="cs-CZ" sz="1400" i="1" dirty="0">
                  <a:latin typeface="Calibri" pitchFamily="34" charset="0"/>
                </a:rPr>
                <a:t>. 2013; BMC Med</a:t>
              </a:r>
              <a:endParaRPr lang="cs-CZ" altLang="cs-CZ" sz="1400" dirty="0">
                <a:latin typeface="Calibri" pitchFamily="34" charset="0"/>
              </a:endParaRPr>
            </a:p>
          </p:txBody>
        </p:sp>
        <p:sp>
          <p:nvSpPr>
            <p:cNvPr id="11" name="Pravá složená závorka 10"/>
            <p:cNvSpPr/>
            <p:nvPr/>
          </p:nvSpPr>
          <p:spPr>
            <a:xfrm rot="10800000">
              <a:off x="3494603" y="2208878"/>
              <a:ext cx="140214" cy="1448419"/>
            </a:xfrm>
            <a:prstGeom prst="rightBrace">
              <a:avLst>
                <a:gd name="adj1" fmla="val 15357"/>
                <a:gd name="adj2" fmla="val 51897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2" name="TextovéPole 11"/>
            <p:cNvSpPr txBox="1">
              <a:spLocks noChangeArrowheads="1"/>
            </p:cNvSpPr>
            <p:nvPr/>
          </p:nvSpPr>
          <p:spPr bwMode="auto">
            <a:xfrm>
              <a:off x="2366947" y="2670886"/>
              <a:ext cx="1938336" cy="51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1400" dirty="0" smtClean="0">
                  <a:latin typeface="Calibri" pitchFamily="34" charset="0"/>
                </a:rPr>
                <a:t>0.3 </a:t>
              </a:r>
              <a:r>
                <a:rPr lang="cs-CZ" altLang="cs-CZ" sz="1400" dirty="0">
                  <a:latin typeface="Calibri" pitchFamily="34" charset="0"/>
                </a:rPr>
                <a:t>%</a:t>
              </a:r>
            </a:p>
          </p:txBody>
        </p:sp>
        <p:sp>
          <p:nvSpPr>
            <p:cNvPr id="13" name="TextovéPole 12"/>
            <p:cNvSpPr txBox="1">
              <a:spLocks noChangeArrowheads="1"/>
            </p:cNvSpPr>
            <p:nvPr/>
          </p:nvSpPr>
          <p:spPr bwMode="auto">
            <a:xfrm>
              <a:off x="2405890" y="3802810"/>
              <a:ext cx="1938336" cy="51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1400" dirty="0">
                  <a:latin typeface="Calibri" pitchFamily="34" charset="0"/>
                </a:rPr>
                <a:t>5 %</a:t>
              </a:r>
            </a:p>
          </p:txBody>
        </p:sp>
        <p:sp>
          <p:nvSpPr>
            <p:cNvPr id="14" name="TextovéPole 13"/>
            <p:cNvSpPr txBox="1">
              <a:spLocks noChangeArrowheads="1"/>
            </p:cNvSpPr>
            <p:nvPr/>
          </p:nvSpPr>
          <p:spPr bwMode="auto">
            <a:xfrm>
              <a:off x="2189866" y="4882930"/>
              <a:ext cx="1938336" cy="51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1400" dirty="0">
                  <a:latin typeface="Calibri" pitchFamily="34" charset="0"/>
                </a:rPr>
                <a:t>30-50 %</a:t>
              </a:r>
            </a:p>
          </p:txBody>
        </p:sp>
        <p:sp>
          <p:nvSpPr>
            <p:cNvPr id="15" name="TextovéPole 14"/>
            <p:cNvSpPr txBox="1">
              <a:spLocks noChangeArrowheads="1"/>
            </p:cNvSpPr>
            <p:nvPr/>
          </p:nvSpPr>
          <p:spPr bwMode="auto">
            <a:xfrm>
              <a:off x="2186927" y="518399"/>
              <a:ext cx="1944216" cy="770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altLang="cs-CZ" sz="1200" b="1" dirty="0" err="1">
                  <a:latin typeface="Calibri" pitchFamily="34" charset="0"/>
                </a:rPr>
                <a:t>Genetic</a:t>
              </a:r>
              <a:r>
                <a:rPr lang="cs-CZ" altLang="cs-CZ" sz="1200" b="1" dirty="0">
                  <a:latin typeface="Calibri" pitchFamily="34" charset="0"/>
                </a:rPr>
                <a:t> </a:t>
              </a:r>
              <a:r>
                <a:rPr lang="cs-CZ" altLang="cs-CZ" sz="1200" b="1" dirty="0" err="1">
                  <a:latin typeface="Calibri" pitchFamily="34" charset="0"/>
                </a:rPr>
                <a:t>abnormalities</a:t>
              </a:r>
              <a:endParaRPr lang="cs-CZ" altLang="cs-CZ" sz="1200" b="1" dirty="0">
                <a:latin typeface="Calibri" pitchFamily="34" charset="0"/>
              </a:endParaRPr>
            </a:p>
          </p:txBody>
        </p:sp>
        <p:sp>
          <p:nvSpPr>
            <p:cNvPr id="17" name="TextovéPole 13"/>
            <p:cNvSpPr txBox="1">
              <a:spLocks noChangeArrowheads="1"/>
            </p:cNvSpPr>
            <p:nvPr/>
          </p:nvSpPr>
          <p:spPr bwMode="auto">
            <a:xfrm>
              <a:off x="1991545" y="6455797"/>
              <a:ext cx="24860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1400" i="1" dirty="0" err="1">
                  <a:latin typeface="Calibri" pitchFamily="34" charset="0"/>
                </a:rPr>
                <a:t>Rubio</a:t>
              </a:r>
              <a:r>
                <a:rPr lang="cs-CZ" altLang="cs-CZ" sz="1400" i="1" dirty="0">
                  <a:latin typeface="Calibri" pitchFamily="34" charset="0"/>
                </a:rPr>
                <a:t> </a:t>
              </a:r>
              <a:r>
                <a:rPr lang="cs-CZ" altLang="cs-CZ" sz="1400" i="1" dirty="0" err="1">
                  <a:latin typeface="Calibri" pitchFamily="34" charset="0"/>
                </a:rPr>
                <a:t>et</a:t>
              </a:r>
              <a:r>
                <a:rPr lang="cs-CZ" altLang="cs-CZ" sz="1400" i="1" dirty="0">
                  <a:latin typeface="Calibri" pitchFamily="34" charset="0"/>
                </a:rPr>
                <a:t> </a:t>
              </a:r>
              <a:r>
                <a:rPr lang="cs-CZ" altLang="cs-CZ" sz="1400" i="1" dirty="0" err="1">
                  <a:latin typeface="Calibri" pitchFamily="34" charset="0"/>
                </a:rPr>
                <a:t>al</a:t>
              </a:r>
              <a:r>
                <a:rPr lang="cs-CZ" altLang="cs-CZ" sz="1400" i="1" dirty="0">
                  <a:latin typeface="Calibri" pitchFamily="34" charset="0"/>
                </a:rPr>
                <a:t>. 2010; Hum </a:t>
              </a:r>
              <a:r>
                <a:rPr lang="cs-CZ" altLang="cs-CZ" sz="1400" i="1" dirty="0" err="1">
                  <a:latin typeface="Calibri" pitchFamily="34" charset="0"/>
                </a:rPr>
                <a:t>Reprod</a:t>
              </a:r>
              <a:endParaRPr lang="cs-CZ" altLang="cs-CZ" sz="1400" i="1" dirty="0">
                <a:latin typeface="Calibri" pitchFamily="34" charset="0"/>
              </a:endParaRPr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3879066" y="-193421"/>
              <a:ext cx="5688632" cy="13861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The pregnancy loss iceberg: an overview of the outcome of spontaneous human conceptions.</a:t>
              </a:r>
              <a:r>
                <a:rPr lang="en-US" sz="1600" dirty="0"/>
                <a:t> </a:t>
              </a:r>
              <a:endParaRPr lang="cs-CZ" sz="16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09800" y="105861"/>
            <a:ext cx="7772400" cy="91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Chyby ve vývoji embrya a v implantaci</a:t>
            </a:r>
            <a:endParaRPr lang="en-GB" sz="4000" dirty="0"/>
          </a:p>
        </p:txBody>
      </p:sp>
      <p:sp>
        <p:nvSpPr>
          <p:cNvPr id="29" name="Obdélník 5"/>
          <p:cNvSpPr/>
          <p:nvPr/>
        </p:nvSpPr>
        <p:spPr>
          <a:xfrm>
            <a:off x="283321" y="1192198"/>
            <a:ext cx="624174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Zastavení preimplantačního vývoje</a:t>
            </a:r>
            <a:endParaRPr lang="cs-CZ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Selhání implantace</a:t>
            </a:r>
            <a:endParaRPr lang="cs-CZ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cs-CZ" sz="20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Časná těhotenská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ztráta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zánik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embrya po detekci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hCG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(zánik biochemické gravidity)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k většině spontánních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ztrát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dochází v 3 týdnu těhotenství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Spontánní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abort </a:t>
            </a:r>
            <a:endParaRPr lang="cs-CZ" sz="20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zánik embrya po detekci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akce srdeční (zánik klinické gravidity)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většina zanikajících embryí obsahuje chromozomální abnormality neslučitelné se životem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Pravá složená závorka 10"/>
          <p:cNvSpPr/>
          <p:nvPr/>
        </p:nvSpPr>
        <p:spPr>
          <a:xfrm rot="10800000">
            <a:off x="7828058" y="5069987"/>
            <a:ext cx="98470" cy="868303"/>
          </a:xfrm>
          <a:prstGeom prst="rightBrace">
            <a:avLst>
              <a:gd name="adj1" fmla="val 15357"/>
              <a:gd name="adj2" fmla="val 51897"/>
            </a:avLst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Pravá složená závorka 10"/>
          <p:cNvSpPr/>
          <p:nvPr/>
        </p:nvSpPr>
        <p:spPr>
          <a:xfrm rot="10800000">
            <a:off x="7842333" y="4683926"/>
            <a:ext cx="78079" cy="278449"/>
          </a:xfrm>
          <a:prstGeom prst="rightBrace">
            <a:avLst>
              <a:gd name="adj1" fmla="val 15357"/>
              <a:gd name="adj2" fmla="val 51897"/>
            </a:avLst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1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" t="-3478" r="352" b="61353"/>
          <a:stretch/>
        </p:blipFill>
        <p:spPr>
          <a:xfrm>
            <a:off x="7831443" y="1102032"/>
            <a:ext cx="4360557" cy="27698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0" t="40773" r="-1629" b="2319"/>
          <a:stretch/>
        </p:blipFill>
        <p:spPr>
          <a:xfrm>
            <a:off x="6318422" y="3871844"/>
            <a:ext cx="3454395" cy="28821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09800" y="-42241"/>
            <a:ext cx="7772400" cy="91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Chyby ve vývoji embrya a v implantaci</a:t>
            </a:r>
            <a:endParaRPr lang="en-GB" sz="4000" dirty="0"/>
          </a:p>
        </p:txBody>
      </p:sp>
      <p:sp>
        <p:nvSpPr>
          <p:cNvPr id="7" name="Rectangle 6"/>
          <p:cNvSpPr/>
          <p:nvPr/>
        </p:nvSpPr>
        <p:spPr>
          <a:xfrm>
            <a:off x="378109" y="1618022"/>
            <a:ext cx="59403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Mimoděložní těhotenství (ektopická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gravidita, extrauterinní gravidita)</a:t>
            </a:r>
          </a:p>
          <a:p>
            <a:endParaRPr lang="cs-CZ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implantace embrya na neobvyklém místě, nejčastěji v tubě vejcovodu</a:t>
            </a:r>
          </a:p>
          <a:p>
            <a:pPr lvl="1"/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cs-CZ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tubární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gravidita, ovariální gravidita, peritoneální gravidita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často u pacientek s endometriózou nebo po chirurgickém zákroku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normální znaky těhotenství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2-2,5 měsíc rostoucí embryo způsobí bolest, ruptura vejcovodu, silné krvácení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život ohrožující stav</a:t>
            </a:r>
          </a:p>
        </p:txBody>
      </p:sp>
    </p:spTree>
    <p:extLst>
      <p:ext uri="{BB962C8B-B14F-4D97-AF65-F5344CB8AC3E}">
        <p14:creationId xmlns:p14="http://schemas.microsoft.com/office/powerpoint/2010/main" val="20527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61" y="1689985"/>
            <a:ext cx="5594543" cy="45764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79791" y="1184853"/>
            <a:ext cx="3290267" cy="91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09800" y="-42241"/>
            <a:ext cx="7772400" cy="91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Chyby ve vývoji embrya a v implantaci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3120706" y="1146537"/>
            <a:ext cx="580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Ektopická </a:t>
            </a:r>
            <a:r>
              <a:rPr lang="cs-CZ" sz="2400" dirty="0" smtClean="0"/>
              <a:t>gravidita </a:t>
            </a:r>
            <a:r>
              <a:rPr lang="cs-CZ" sz="2400" dirty="0"/>
              <a:t>– ruptura tuby </a:t>
            </a:r>
            <a:r>
              <a:rPr lang="cs-CZ" sz="2400" dirty="0" smtClean="0"/>
              <a:t>vejcovodu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6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Orientace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04" y="1504208"/>
            <a:ext cx="4958862" cy="4758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9"/>
          <a:stretch/>
        </p:blipFill>
        <p:spPr>
          <a:xfrm>
            <a:off x="7662250" y="1143000"/>
            <a:ext cx="2048205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80768" y="1504207"/>
            <a:ext cx="479834" cy="34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7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5079" y="1"/>
            <a:ext cx="9813471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Změny v blastocystě v průběhu implantace</a:t>
            </a:r>
            <a:endParaRPr lang="en-GB" sz="4000" dirty="0"/>
          </a:p>
        </p:txBody>
      </p:sp>
      <p:sp>
        <p:nvSpPr>
          <p:cNvPr id="5" name="Obdélník 4"/>
          <p:cNvSpPr/>
          <p:nvPr/>
        </p:nvSpPr>
        <p:spPr>
          <a:xfrm>
            <a:off x="242366" y="1102363"/>
            <a:ext cx="549168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Embryoblast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diferencuje v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entoderm</a:t>
            </a:r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hypoblast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; obrácený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do dutiny </a:t>
            </a: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blastocysty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) a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ektoderm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epiblast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; přivrácený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k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cytotrofoblastu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) = vznik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zárodečného terčíku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dorsoventrální polarita</a:t>
            </a:r>
            <a:endParaRPr lang="cs-CZ" sz="20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dutina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blastocysty se vyplní řídkou tkání –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extraembryonální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mezoderm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mezoblast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), vzniká z parietálního entodermu (12 den)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vznik </a:t>
            </a:r>
            <a:r>
              <a:rPr lang="cs-CZ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amniového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váčku </a:t>
            </a:r>
            <a:r>
              <a:rPr lang="cs-CZ" sz="2000" dirty="0" smtClean="0">
                <a:latin typeface="Arial" panose="020B0604020202020204" pitchFamily="34" charset="0"/>
              </a:rPr>
              <a:t>(7. den)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mezi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ektodermem a </a:t>
            </a:r>
            <a:r>
              <a:rPr lang="cs-CZ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cytotrofoblastem</a:t>
            </a: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vznik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žloutkového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váčku </a:t>
            </a:r>
            <a:r>
              <a:rPr lang="cs-CZ" sz="2000" dirty="0" smtClean="0">
                <a:latin typeface="Arial" panose="020B0604020202020204" pitchFamily="34" charset="0"/>
              </a:rPr>
              <a:t>(9 den):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primární=dutina v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extraembryonálním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mezodermu přivrácená k entodermu, ohraničená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Heuserovou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membráno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176" y="1516344"/>
            <a:ext cx="1833292" cy="1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39"/>
          <a:stretch/>
        </p:blipFill>
        <p:spPr>
          <a:xfrm>
            <a:off x="5553412" y="1132927"/>
            <a:ext cx="6544056" cy="57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1" y="1"/>
            <a:ext cx="1030159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Změny v blastocystě v průběhu implantace</a:t>
            </a:r>
            <a:endParaRPr lang="en-GB" sz="4000" dirty="0"/>
          </a:p>
        </p:txBody>
      </p:sp>
      <p:sp>
        <p:nvSpPr>
          <p:cNvPr id="9" name="Rectangle 8"/>
          <p:cNvSpPr/>
          <p:nvPr/>
        </p:nvSpPr>
        <p:spPr>
          <a:xfrm>
            <a:off x="7580768" y="1504207"/>
            <a:ext cx="479834" cy="34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délník 1"/>
          <p:cNvSpPr/>
          <p:nvPr/>
        </p:nvSpPr>
        <p:spPr>
          <a:xfrm>
            <a:off x="117138" y="1132927"/>
            <a:ext cx="53597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definitivní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žloutkový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váček –</a:t>
            </a:r>
            <a:r>
              <a:rPr lang="cs-CZ" sz="2000" dirty="0" smtClean="0">
                <a:latin typeface="Arial" panose="020B0604020202020204" pitchFamily="34" charset="0"/>
              </a:rPr>
              <a:t>po konstrikci primárního váčku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vznik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dutinek v extraembryonálním mezodermu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jejich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splynutím vznikne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choriová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dutina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extraembryonální coelom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extraembryonální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mezoderm pak tvoří vrstvu pokrývající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cytotrofoblast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amniový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váček (</a:t>
            </a:r>
            <a:r>
              <a:rPr lang="cs-CZ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extraembryonální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somatopleura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) a žloutkový váček (</a:t>
            </a:r>
            <a:r>
              <a:rPr lang="cs-CZ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extraembryonální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splanchnopleura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39"/>
          <a:stretch/>
        </p:blipFill>
        <p:spPr>
          <a:xfrm>
            <a:off x="5553412" y="1132927"/>
            <a:ext cx="6544056" cy="57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5079" y="1"/>
            <a:ext cx="9813471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Změny v blastocystě v průběhu implantace</a:t>
            </a:r>
            <a:endParaRPr lang="en-GB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363" y="1165879"/>
            <a:ext cx="5704974" cy="55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6126" y="1666208"/>
            <a:ext cx="82647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solidFill>
                <a:srgbClr val="000000"/>
              </a:solidFill>
            </a:endParaRPr>
          </a:p>
          <a:p>
            <a:endParaRPr lang="cs-CZ" sz="24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00"/>
                </a:solidFill>
              </a:rPr>
              <a:t>I</a:t>
            </a:r>
            <a:r>
              <a:rPr lang="en-GB" sz="2400" b="1" dirty="0" err="1">
                <a:solidFill>
                  <a:srgbClr val="000000"/>
                </a:solidFill>
              </a:rPr>
              <a:t>mplantace</a:t>
            </a:r>
            <a:r>
              <a:rPr lang="cs-CZ" sz="2400" b="1" dirty="0">
                <a:solidFill>
                  <a:srgbClr val="000000"/>
                </a:solidFill>
              </a:rPr>
              <a:t> a v</a:t>
            </a:r>
            <a:r>
              <a:rPr lang="en-GB" sz="2400" b="1" dirty="0" err="1">
                <a:solidFill>
                  <a:srgbClr val="000000"/>
                </a:solidFill>
              </a:rPr>
              <a:t>znik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vícečetného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těhotenství</a:t>
            </a:r>
            <a:r>
              <a:rPr lang="en-GB" sz="2400" b="1" dirty="0">
                <a:solidFill>
                  <a:srgbClr val="000000"/>
                </a:solidFill>
              </a:rPr>
              <a:t>. </a:t>
            </a:r>
            <a:endParaRPr lang="cs-CZ" sz="2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 smtClean="0">
                <a:solidFill>
                  <a:srgbClr val="000000"/>
                </a:solidFill>
              </a:rPr>
              <a:t>Zárodečný</a:t>
            </a:r>
            <a:r>
              <a:rPr lang="en-GB" sz="2400" b="1" dirty="0" smtClean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terčík</a:t>
            </a:r>
            <a:r>
              <a:rPr lang="en-GB" sz="2400" b="1" dirty="0">
                <a:solidFill>
                  <a:srgbClr val="000000"/>
                </a:solidFill>
              </a:rPr>
              <a:t>, </a:t>
            </a:r>
            <a:r>
              <a:rPr lang="en-GB" sz="2400" b="1" dirty="0" err="1">
                <a:solidFill>
                  <a:srgbClr val="000000"/>
                </a:solidFill>
              </a:rPr>
              <a:t>žloutkový</a:t>
            </a:r>
            <a:r>
              <a:rPr lang="en-GB" sz="2400" b="1" dirty="0">
                <a:solidFill>
                  <a:srgbClr val="000000"/>
                </a:solidFill>
              </a:rPr>
              <a:t> a </a:t>
            </a:r>
            <a:r>
              <a:rPr lang="en-GB" sz="2400" b="1" dirty="0" err="1">
                <a:solidFill>
                  <a:srgbClr val="000000"/>
                </a:solidFill>
              </a:rPr>
              <a:t>amniový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váček</a:t>
            </a:r>
            <a:r>
              <a:rPr lang="en-GB" sz="2400" b="1" dirty="0" smtClean="0">
                <a:solidFill>
                  <a:srgbClr val="000000"/>
                </a:solidFill>
              </a:rPr>
              <a:t>.</a:t>
            </a:r>
            <a:endParaRPr lang="cs-CZ" sz="2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 smtClean="0">
                <a:solidFill>
                  <a:srgbClr val="000000"/>
                </a:solidFill>
              </a:rPr>
              <a:t>Vznik</a:t>
            </a:r>
            <a:r>
              <a:rPr lang="en-GB" sz="2400" b="1" dirty="0" smtClean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třetího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zárodečného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listu</a:t>
            </a:r>
            <a:r>
              <a:rPr lang="en-GB" sz="2400" b="1" dirty="0">
                <a:solidFill>
                  <a:srgbClr val="000000"/>
                </a:solidFill>
              </a:rPr>
              <a:t> a </a:t>
            </a:r>
            <a:r>
              <a:rPr lang="en-GB" sz="2400" b="1" dirty="0" err="1">
                <a:solidFill>
                  <a:srgbClr val="000000"/>
                </a:solidFill>
              </a:rPr>
              <a:t>osových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útvarů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embrya</a:t>
            </a:r>
            <a:r>
              <a:rPr lang="en-GB" sz="2400" b="1" dirty="0">
                <a:solidFill>
                  <a:srgbClr val="000000"/>
                </a:solidFill>
              </a:rPr>
              <a:t>. </a:t>
            </a:r>
            <a:endParaRPr lang="cs-CZ" sz="2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 smtClean="0">
                <a:solidFill>
                  <a:srgbClr val="000000"/>
                </a:solidFill>
              </a:rPr>
              <a:t>Odškrcení</a:t>
            </a:r>
            <a:r>
              <a:rPr lang="en-GB" sz="2400" b="1" dirty="0" smtClean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zárodku</a:t>
            </a:r>
            <a:r>
              <a:rPr lang="en-GB" sz="2400" b="1" dirty="0">
                <a:solidFill>
                  <a:srgbClr val="000000"/>
                </a:solidFill>
              </a:rPr>
              <a:t> od </a:t>
            </a:r>
            <a:r>
              <a:rPr lang="en-GB" sz="2400" b="1" dirty="0" err="1">
                <a:solidFill>
                  <a:srgbClr val="000000"/>
                </a:solidFill>
              </a:rPr>
              <a:t>okolí</a:t>
            </a:r>
            <a:r>
              <a:rPr lang="en-GB" sz="2400" b="1" dirty="0">
                <a:solidFill>
                  <a:srgbClr val="000000"/>
                </a:solidFill>
              </a:rPr>
              <a:t>. </a:t>
            </a:r>
            <a:endParaRPr lang="cs-CZ" sz="2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 smtClean="0">
                <a:solidFill>
                  <a:srgbClr val="000000"/>
                </a:solidFill>
              </a:rPr>
              <a:t>Vývoj</a:t>
            </a:r>
            <a:r>
              <a:rPr lang="en-GB" sz="2400" b="1" dirty="0" smtClean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zevního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tvaru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zárodku</a:t>
            </a:r>
            <a:r>
              <a:rPr lang="en-GB" sz="2400" b="1" dirty="0">
                <a:solidFill>
                  <a:srgbClr val="000000"/>
                </a:solidFill>
              </a:rPr>
              <a:t>, </a:t>
            </a:r>
            <a:r>
              <a:rPr lang="en-GB" sz="2400" b="1" dirty="0" err="1">
                <a:solidFill>
                  <a:srgbClr val="000000"/>
                </a:solidFill>
              </a:rPr>
              <a:t>vývoj</a:t>
            </a:r>
            <a:r>
              <a:rPr lang="en-GB" sz="2400" b="1" dirty="0">
                <a:solidFill>
                  <a:srgbClr val="000000"/>
                </a:solidFill>
              </a:rPr>
              <a:t> </a:t>
            </a:r>
            <a:r>
              <a:rPr lang="en-GB" sz="2400" b="1" dirty="0" err="1">
                <a:solidFill>
                  <a:srgbClr val="000000"/>
                </a:solidFill>
              </a:rPr>
              <a:t>končetin</a:t>
            </a:r>
            <a:r>
              <a:rPr lang="en-GB" sz="2400" b="1" dirty="0" smtClean="0">
                <a:solidFill>
                  <a:srgbClr val="000000"/>
                </a:solidFill>
              </a:rPr>
              <a:t>.</a:t>
            </a:r>
            <a:endParaRPr lang="cs-CZ" sz="2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 smtClean="0">
              <a:solidFill>
                <a:srgbClr val="000000"/>
              </a:solidFill>
            </a:endParaRPr>
          </a:p>
          <a:p>
            <a:r>
              <a:rPr lang="cs-CZ" sz="2400" b="1" dirty="0" err="1" smtClean="0">
                <a:solidFill>
                  <a:srgbClr val="000000"/>
                </a:solidFill>
              </a:rPr>
              <a:t>Human</a:t>
            </a:r>
            <a:r>
              <a:rPr lang="cs-CZ" sz="2400" b="1" dirty="0" smtClean="0">
                <a:solidFill>
                  <a:srgbClr val="000000"/>
                </a:solidFill>
              </a:rPr>
              <a:t> embryology and </a:t>
            </a:r>
            <a:r>
              <a:rPr lang="cs-CZ" sz="2400" b="1" dirty="0" err="1" smtClean="0">
                <a:solidFill>
                  <a:srgbClr val="000000"/>
                </a:solidFill>
              </a:rPr>
              <a:t>developmental</a:t>
            </a:r>
            <a:r>
              <a:rPr lang="cs-CZ" sz="2400" b="1" dirty="0" smtClean="0">
                <a:solidFill>
                  <a:srgbClr val="000000"/>
                </a:solidFill>
              </a:rPr>
              <a:t> Biology, 6th  </a:t>
            </a:r>
            <a:r>
              <a:rPr lang="cs-CZ" sz="2400" b="1" dirty="0" err="1" smtClean="0">
                <a:solidFill>
                  <a:srgbClr val="000000"/>
                </a:solidFill>
              </a:rPr>
              <a:t>Edition</a:t>
            </a:r>
            <a:endParaRPr lang="cs-CZ" sz="2400" b="1" dirty="0">
              <a:solidFill>
                <a:srgbClr val="000000"/>
              </a:solidFill>
            </a:endParaRPr>
          </a:p>
          <a:p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12191999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27.10.2020</a:t>
            </a:r>
            <a:endParaRPr lang="en-GB" sz="4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802" y="4359814"/>
            <a:ext cx="1776413" cy="22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5079" y="1"/>
            <a:ext cx="9813471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Změny v blastocystě v průběhu implantace</a:t>
            </a:r>
            <a:endParaRPr lang="en-GB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699" y="1153191"/>
            <a:ext cx="5012952" cy="556489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32468" y="1586009"/>
            <a:ext cx="37652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zárodečný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(úponový) 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stvol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=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provazec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extraembryonálního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mezodermu spojující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amniový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váček s </a:t>
            </a:r>
            <a:r>
              <a:rPr lang="cs-CZ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choriem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vyvíjí se od 10 dne, později se vzrůstem </a:t>
            </a:r>
            <a:r>
              <a:rPr lang="cs-CZ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amnia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se posouvá na ventrální stranu a nazývá se břišní stvol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později dojde ke vychlípení entodermu budoucího zadního střeva do  zárodečného stvolu a vzniká </a:t>
            </a:r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alantois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podél něj se zakládají pupeční cévy</a:t>
            </a:r>
          </a:p>
        </p:txBody>
      </p:sp>
    </p:spTree>
    <p:extLst>
      <p:ext uri="{BB962C8B-B14F-4D97-AF65-F5344CB8AC3E}">
        <p14:creationId xmlns:p14="http://schemas.microsoft.com/office/powerpoint/2010/main" val="38061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5079" y="1"/>
            <a:ext cx="9813471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Změny v blastocystě v průběhu implantace</a:t>
            </a:r>
            <a:endParaRPr lang="en-GB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81" y="1852241"/>
            <a:ext cx="7618482" cy="45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9275" y="400574"/>
            <a:ext cx="7772400" cy="914479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3. týden vývoje – zárodečný terčík</a:t>
            </a:r>
            <a:br>
              <a:rPr lang="cs-CZ" sz="4000" dirty="0" smtClean="0"/>
            </a:br>
            <a:endParaRPr lang="en-GB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" t="11319" r="-2572"/>
          <a:stretch/>
        </p:blipFill>
        <p:spPr>
          <a:xfrm>
            <a:off x="301206" y="1315053"/>
            <a:ext cx="8842794" cy="53645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602" y="1423390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dorzální </a:t>
            </a:r>
            <a:r>
              <a:rPr lang="cs-CZ" i="1" dirty="0"/>
              <a:t>strana</a:t>
            </a:r>
            <a:endParaRPr lang="en-GB" i="1" dirty="0"/>
          </a:p>
        </p:txBody>
      </p:sp>
      <p:sp>
        <p:nvSpPr>
          <p:cNvPr id="6" name="Rectangle 5"/>
          <p:cNvSpPr/>
          <p:nvPr/>
        </p:nvSpPr>
        <p:spPr>
          <a:xfrm>
            <a:off x="9522762" y="1935826"/>
            <a:ext cx="1312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sagitální řez</a:t>
            </a:r>
            <a:endParaRPr lang="en-GB" i="1" dirty="0"/>
          </a:p>
        </p:txBody>
      </p:sp>
      <p:sp>
        <p:nvSpPr>
          <p:cNvPr id="7" name="Obdélník 6"/>
          <p:cNvSpPr/>
          <p:nvPr/>
        </p:nvSpPr>
        <p:spPr>
          <a:xfrm>
            <a:off x="9144000" y="2621875"/>
            <a:ext cx="26772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</a:rPr>
              <a:t>14. den dochází na ektodermu  budoucího kaudálního konce zárodečného terčíku ke tvorbě úzké rýhy – 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primitivní proužek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  <a:latin typeface="Arial" panose="020B0604020202020204" pitchFamily="34" charset="0"/>
              </a:rPr>
              <a:t>a</a:t>
            </a:r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nterior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/</a:t>
            </a:r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posteror</a:t>
            </a:r>
            <a:endParaRPr lang="cs-CZ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p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ravá/levá strana</a:t>
            </a:r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66341"/>
          <a:stretch/>
        </p:blipFill>
        <p:spPr>
          <a:xfrm>
            <a:off x="7038793" y="2432523"/>
            <a:ext cx="4435105" cy="19584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114" r="-993"/>
          <a:stretch/>
        </p:blipFill>
        <p:spPr>
          <a:xfrm>
            <a:off x="790575" y="1826143"/>
            <a:ext cx="5062330" cy="432413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393548" y="6235876"/>
            <a:ext cx="3856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16 den                            18 den</a:t>
            </a:r>
            <a:endParaRPr lang="cs-CZ" sz="2000" dirty="0"/>
          </a:p>
        </p:txBody>
      </p:sp>
      <p:sp>
        <p:nvSpPr>
          <p:cNvPr id="7" name="Rectangle 6"/>
          <p:cNvSpPr/>
          <p:nvPr/>
        </p:nvSpPr>
        <p:spPr>
          <a:xfrm>
            <a:off x="506993" y="1540494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dorzální </a:t>
            </a:r>
            <a:r>
              <a:rPr lang="cs-CZ" i="1" dirty="0"/>
              <a:t>strana</a:t>
            </a:r>
            <a:endParaRPr lang="en-GB" i="1" dirty="0"/>
          </a:p>
        </p:txBody>
      </p:sp>
      <p:sp>
        <p:nvSpPr>
          <p:cNvPr id="8" name="Rectangle 7"/>
          <p:cNvSpPr/>
          <p:nvPr/>
        </p:nvSpPr>
        <p:spPr>
          <a:xfrm>
            <a:off x="9982200" y="1540494"/>
            <a:ext cx="1312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sagitální řez</a:t>
            </a:r>
            <a:endParaRPr lang="en-GB" i="1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19275" y="400574"/>
            <a:ext cx="7772400" cy="914479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3. týden vývoje – zárodečný terčík</a:t>
            </a:r>
            <a:br>
              <a:rPr lang="cs-CZ" sz="4000" dirty="0" smtClean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721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Gastrulace</a:t>
            </a:r>
            <a:endParaRPr lang="en-GB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47" y="1347226"/>
            <a:ext cx="6396831" cy="3567674"/>
          </a:xfrm>
          <a:prstGeom prst="rect">
            <a:avLst/>
          </a:prstGeom>
        </p:spPr>
      </p:pic>
      <p:pic>
        <p:nvPicPr>
          <p:cNvPr id="5" name="Obrázek 3"/>
          <p:cNvPicPr>
            <a:picLocks noChangeAspect="1"/>
          </p:cNvPicPr>
          <p:nvPr/>
        </p:nvPicPr>
        <p:blipFill rotWithShape="1">
          <a:blip r:embed="rId3"/>
          <a:srcRect t="57663"/>
          <a:stretch/>
        </p:blipFill>
        <p:spPr>
          <a:xfrm>
            <a:off x="6935856" y="3575599"/>
            <a:ext cx="4874052" cy="29051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072523" y="972726"/>
            <a:ext cx="92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16 den                          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6935857" y="1132928"/>
            <a:ext cx="4976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</a:rPr>
              <a:t>roces založený na proliferaci a migraci buněk ektodermu, na jehož konci zárodek dosáhne třívrstevného stadia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5089885"/>
            <a:ext cx="74621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m</a:t>
            </a:r>
            <a:r>
              <a:rPr lang="cs-CZ" sz="2000" dirty="0" smtClean="0">
                <a:latin typeface="Arial" panose="020B0604020202020204" pitchFamily="34" charset="0"/>
              </a:rPr>
              <a:t>esoderm (</a:t>
            </a:r>
            <a:r>
              <a:rPr lang="cs-CZ" sz="2000" dirty="0" err="1" smtClean="0">
                <a:latin typeface="Arial" panose="020B0604020202020204" pitchFamily="34" charset="0"/>
              </a:rPr>
              <a:t>extraemnryonální</a:t>
            </a:r>
            <a:r>
              <a:rPr lang="cs-CZ" sz="2000" dirty="0" smtClean="0">
                <a:latin typeface="Arial" panose="020B0604020202020204" pitchFamily="34" charset="0"/>
              </a:rPr>
              <a:t> a později i embryonální)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e</a:t>
            </a:r>
            <a:r>
              <a:rPr lang="cs-CZ" sz="2000" dirty="0" smtClean="0">
                <a:latin typeface="Arial" panose="020B0604020202020204" pitchFamily="34" charset="0"/>
              </a:rPr>
              <a:t>mbryonální endoderm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</a:rPr>
              <a:t>Primitivní rýha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</a:rPr>
              <a:t>Primitivní jamka (</a:t>
            </a:r>
            <a:r>
              <a:rPr lang="cs-CZ" sz="2000" dirty="0" err="1" smtClean="0">
                <a:latin typeface="Arial" panose="020B0604020202020204" pitchFamily="34" charset="0"/>
              </a:rPr>
              <a:t>Hensenův</a:t>
            </a:r>
            <a:r>
              <a:rPr lang="cs-CZ" sz="2000" dirty="0" smtClean="0">
                <a:latin typeface="Arial" panose="020B0604020202020204" pitchFamily="34" charset="0"/>
              </a:rPr>
              <a:t> uzlík) – migrace buněk ve směru </a:t>
            </a:r>
            <a:r>
              <a:rPr lang="cs-CZ" sz="2000" dirty="0" err="1" smtClean="0">
                <a:latin typeface="Arial" panose="020B0604020202020204" pitchFamily="34" charset="0"/>
              </a:rPr>
              <a:t>anterior</a:t>
            </a:r>
            <a:r>
              <a:rPr lang="cs-CZ" sz="2000" dirty="0" smtClean="0">
                <a:latin typeface="Arial" panose="020B0604020202020204" pitchFamily="34" charset="0"/>
              </a:rPr>
              <a:t>, signalizační </a:t>
            </a:r>
            <a:r>
              <a:rPr lang="cs-CZ" sz="2000" dirty="0" err="1" smtClean="0">
                <a:latin typeface="Arial" panose="020B0604020202020204" pitchFamily="34" charset="0"/>
              </a:rPr>
              <a:t>centrum“posterior</a:t>
            </a:r>
            <a:r>
              <a:rPr lang="cs-CZ" sz="2000" dirty="0" smtClean="0">
                <a:latin typeface="Arial" panose="020B0604020202020204" pitchFamily="34" charset="0"/>
              </a:rPr>
              <a:t> části embrya“</a:t>
            </a:r>
          </a:p>
        </p:txBody>
      </p:sp>
    </p:spTree>
    <p:extLst>
      <p:ext uri="{BB962C8B-B14F-4D97-AF65-F5344CB8AC3E}">
        <p14:creationId xmlns:p14="http://schemas.microsoft.com/office/powerpoint/2010/main" val="6784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5880" r="-420"/>
          <a:stretch/>
        </p:blipFill>
        <p:spPr>
          <a:xfrm>
            <a:off x="1142718" y="1062733"/>
            <a:ext cx="9581640" cy="563198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Gastrulace</a:t>
            </a:r>
            <a:endParaRPr lang="en-GB" sz="4000" dirty="0"/>
          </a:p>
        </p:txBody>
      </p:sp>
      <p:sp>
        <p:nvSpPr>
          <p:cNvPr id="5" name="Obdélník 4"/>
          <p:cNvSpPr/>
          <p:nvPr/>
        </p:nvSpPr>
        <p:spPr>
          <a:xfrm>
            <a:off x="6935857" y="1132928"/>
            <a:ext cx="4976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>
                <a:latin typeface="Arial" panose="020B0604020202020204" pitchFamily="34" charset="0"/>
              </a:rPr>
              <a:t>Mesendoderm</a:t>
            </a:r>
            <a:r>
              <a:rPr lang="cs-CZ" sz="2000" dirty="0" smtClean="0">
                <a:latin typeface="Arial" panose="020B0604020202020204" pitchFamily="34" charset="0"/>
              </a:rPr>
              <a:t> – </a:t>
            </a:r>
            <a:r>
              <a:rPr lang="cs-CZ" sz="20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notochord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cs-CZ" sz="20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prechordální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 ploténka</a:t>
            </a:r>
          </a:p>
        </p:txBody>
      </p:sp>
    </p:spTree>
    <p:extLst>
      <p:ext uri="{BB962C8B-B14F-4D97-AF65-F5344CB8AC3E}">
        <p14:creationId xmlns:p14="http://schemas.microsoft.com/office/powerpoint/2010/main" val="23919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Neurulace</a:t>
            </a:r>
            <a:endParaRPr lang="en-GB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5" r="701"/>
          <a:stretch/>
        </p:blipFill>
        <p:spPr>
          <a:xfrm>
            <a:off x="6188766" y="1529351"/>
            <a:ext cx="4797288" cy="42748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" b="55556"/>
          <a:stretch/>
        </p:blipFill>
        <p:spPr>
          <a:xfrm>
            <a:off x="334777" y="2061250"/>
            <a:ext cx="5559482" cy="387061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14351" y="1092455"/>
            <a:ext cx="11005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Neurulace</a:t>
            </a:r>
            <a:r>
              <a:rPr lang="cs-CZ" sz="2000" dirty="0" smtClean="0">
                <a:latin typeface="Arial" panose="020B0604020202020204" pitchFamily="34" charset="0"/>
              </a:rPr>
              <a:t> - proces tvorby nervové trubice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88205" y="5972814"/>
            <a:ext cx="7201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</a:rPr>
              <a:t>Časná stádia tvorby nervového systému člověka</a:t>
            </a:r>
          </a:p>
        </p:txBody>
      </p:sp>
    </p:spTree>
    <p:extLst>
      <p:ext uri="{BB962C8B-B14F-4D97-AF65-F5344CB8AC3E}">
        <p14:creationId xmlns:p14="http://schemas.microsoft.com/office/powerpoint/2010/main" val="32075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79" y="1172041"/>
            <a:ext cx="3305235" cy="568595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Neurulace</a:t>
            </a:r>
            <a:endParaRPr lang="en-GB" sz="4000" dirty="0"/>
          </a:p>
        </p:txBody>
      </p:sp>
      <p:sp>
        <p:nvSpPr>
          <p:cNvPr id="5" name="Obdélník 4"/>
          <p:cNvSpPr/>
          <p:nvPr/>
        </p:nvSpPr>
        <p:spPr>
          <a:xfrm>
            <a:off x="437086" y="1377857"/>
            <a:ext cx="49760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</a:rPr>
              <a:t>Neurální indukce – buňky ektodermu nad </a:t>
            </a:r>
            <a:r>
              <a:rPr lang="cs-CZ" sz="2000" dirty="0" err="1" smtClean="0">
                <a:latin typeface="Arial" panose="020B0604020202020204" pitchFamily="34" charset="0"/>
              </a:rPr>
              <a:t>notochordem</a:t>
            </a:r>
            <a:r>
              <a:rPr lang="cs-CZ" sz="2000" dirty="0" smtClean="0">
                <a:latin typeface="Arial" panose="020B0604020202020204" pitchFamily="34" charset="0"/>
              </a:rPr>
              <a:t> se přemění v buňky 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neurální ploténky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</a:rPr>
              <a:t>Buňky 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nerurální ploténky </a:t>
            </a:r>
            <a:r>
              <a:rPr lang="cs-CZ" sz="2000" dirty="0" smtClean="0">
                <a:latin typeface="Arial" panose="020B0604020202020204" pitchFamily="34" charset="0"/>
              </a:rPr>
              <a:t>rychle </a:t>
            </a:r>
            <a:r>
              <a:rPr lang="cs-CZ" sz="2000" dirty="0" err="1" smtClean="0">
                <a:latin typeface="Arial" panose="020B0604020202020204" pitchFamily="34" charset="0"/>
              </a:rPr>
              <a:t>proliferují</a:t>
            </a:r>
            <a:r>
              <a:rPr lang="cs-CZ" sz="2000" dirty="0" smtClean="0">
                <a:latin typeface="Arial" panose="020B0604020202020204" pitchFamily="34" charset="0"/>
              </a:rPr>
              <a:t>, vzniká 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neurální brázda</a:t>
            </a:r>
            <a:r>
              <a:rPr lang="cs-CZ" sz="2000" dirty="0" smtClean="0">
                <a:latin typeface="Arial" panose="020B0604020202020204" pitchFamily="34" charset="0"/>
              </a:rPr>
              <a:t>, tuto ohraničují neurální valy.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</a:rPr>
              <a:t>Neurální valy tloustnou a přibližují se k sobě, v mediální rovině srostou (fúze začíná na úrovní 4 </a:t>
            </a:r>
            <a:r>
              <a:rPr lang="cs-CZ" sz="2000" dirty="0" err="1" smtClean="0">
                <a:latin typeface="Arial" panose="020B0604020202020204" pitchFamily="34" charset="0"/>
              </a:rPr>
              <a:t>somitu</a:t>
            </a:r>
            <a:r>
              <a:rPr lang="cs-CZ" sz="2000" dirty="0" smtClean="0">
                <a:latin typeface="Arial" panose="020B0604020202020204" pitchFamily="34" charset="0"/>
              </a:rPr>
              <a:t>) a vzniká 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neurální trubice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</a:rPr>
              <a:t>Odštěpení </a:t>
            </a:r>
            <a:r>
              <a:rPr lang="cs-CZ" sz="2000" dirty="0" err="1" smtClean="0">
                <a:solidFill>
                  <a:schemeClr val="accent1"/>
                </a:solidFill>
                <a:latin typeface="Arial" panose="020B0604020202020204" pitchFamily="34" charset="0"/>
              </a:rPr>
              <a:t>cristae</a:t>
            </a:r>
            <a:r>
              <a:rPr lang="cs-CZ" sz="2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 smtClean="0">
                <a:solidFill>
                  <a:schemeClr val="accent1"/>
                </a:solidFill>
                <a:latin typeface="Arial" panose="020B0604020202020204" pitchFamily="34" charset="0"/>
              </a:rPr>
              <a:t>neurales</a:t>
            </a:r>
            <a:endParaRPr lang="cs-CZ" sz="2000" dirty="0" smtClean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Flexe zárodku</a:t>
            </a:r>
            <a:endParaRPr lang="en-GB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7311"/>
          <a:stretch/>
        </p:blipFill>
        <p:spPr>
          <a:xfrm>
            <a:off x="5739492" y="963855"/>
            <a:ext cx="4920343" cy="5833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26666" y="-83855"/>
            <a:ext cx="7772400" cy="91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Neurulace a flexe zárodku</a:t>
            </a:r>
            <a:endParaRPr lang="en-GB" sz="4000" dirty="0"/>
          </a:p>
        </p:txBody>
      </p:sp>
      <p:sp>
        <p:nvSpPr>
          <p:cNvPr id="7" name="Obdélník 6"/>
          <p:cNvSpPr/>
          <p:nvPr/>
        </p:nvSpPr>
        <p:spPr>
          <a:xfrm>
            <a:off x="371772" y="1810564"/>
            <a:ext cx="43880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Flexe zárodku</a:t>
            </a:r>
            <a:r>
              <a:rPr lang="cs-CZ" sz="2000" dirty="0" smtClean="0">
                <a:latin typeface="Arial" panose="020B0604020202020204" pitchFamily="34" charset="0"/>
              </a:rPr>
              <a:t>: od počátku 4 týdne dochází ke zvětšování </a:t>
            </a:r>
            <a:r>
              <a:rPr lang="cs-CZ" sz="2000" dirty="0" err="1" smtClean="0">
                <a:latin typeface="Arial" panose="020B0604020202020204" pitchFamily="34" charset="0"/>
              </a:rPr>
              <a:t>amniového</a:t>
            </a:r>
            <a:r>
              <a:rPr lang="cs-CZ" sz="2000" dirty="0" smtClean="0">
                <a:latin typeface="Arial" panose="020B0604020202020204" pitchFamily="34" charset="0"/>
              </a:rPr>
              <a:t> váčku, který se přesouvá přes okraje zárodečného terčíku ventrálním směrem a způsobí tak zformování zárodku do válcovitého tvaru, stočeného do ¾ kruhu, dochází tak k </a:t>
            </a:r>
            <a:r>
              <a:rPr lang="cs-CZ" sz="2000" dirty="0" err="1" smtClean="0">
                <a:latin typeface="Arial" panose="020B0604020202020204" pitchFamily="34" charset="0"/>
              </a:rPr>
              <a:t>odškrcení</a:t>
            </a:r>
            <a:r>
              <a:rPr lang="cs-CZ" sz="2000" dirty="0" smtClean="0">
                <a:latin typeface="Arial" panose="020B0604020202020204" pitchFamily="34" charset="0"/>
              </a:rPr>
              <a:t> zárodku od okolí</a:t>
            </a:r>
          </a:p>
        </p:txBody>
      </p:sp>
    </p:spTree>
    <p:extLst>
      <p:ext uri="{BB962C8B-B14F-4D97-AF65-F5344CB8AC3E}">
        <p14:creationId xmlns:p14="http://schemas.microsoft.com/office/powerpoint/2010/main" val="9627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Dynamika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61495" y="1572353"/>
            <a:ext cx="106735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Gastrulace</a:t>
            </a:r>
          </a:p>
          <a:p>
            <a:r>
              <a:rPr lang="cs-CZ" sz="2800" dirty="0">
                <a:solidFill>
                  <a:srgbClr val="0070C0"/>
                </a:solidFill>
              </a:rPr>
              <a:t>https://www.youtube.com/watch?v=ADlYn0ImTNg&amp;fbclid=IwAR37AznLMWaNJABDtTDcoKB156zgv1GoDSazyDOaFy9kSA8U1hwVdLXCCsw</a:t>
            </a:r>
          </a:p>
          <a:p>
            <a:r>
              <a:rPr lang="cs-CZ" sz="2800" dirty="0" err="1" smtClean="0">
                <a:solidFill>
                  <a:srgbClr val="FF0000"/>
                </a:solidFill>
              </a:rPr>
              <a:t>Neurulace</a:t>
            </a:r>
            <a:endParaRPr lang="cs-CZ" sz="2800" dirty="0" smtClean="0">
              <a:solidFill>
                <a:srgbClr val="FF0000"/>
              </a:solidFill>
            </a:endParaRPr>
          </a:p>
          <a:p>
            <a:r>
              <a:rPr lang="cs-CZ" sz="2800" dirty="0">
                <a:solidFill>
                  <a:srgbClr val="0070C0"/>
                </a:solidFill>
              </a:rPr>
              <a:t>https://</a:t>
            </a:r>
            <a:r>
              <a:rPr lang="cs-CZ" sz="2800" dirty="0" smtClean="0">
                <a:solidFill>
                  <a:srgbClr val="0070C0"/>
                </a:solidFill>
              </a:rPr>
              <a:t>www.youtube.com/watch?v=lGLexQR9xGs&amp;fbclid=IwAR31zL-Vyl1wrGxofzIiQFPKz7UAqdv0H-Ddk-Z2x6hHkEuFmTBiT_xpadM</a:t>
            </a:r>
          </a:p>
          <a:p>
            <a:r>
              <a:rPr lang="cs-CZ" sz="2800" dirty="0" smtClean="0">
                <a:solidFill>
                  <a:srgbClr val="FF0000"/>
                </a:solidFill>
              </a:rPr>
              <a:t>Flexe </a:t>
            </a:r>
          </a:p>
          <a:p>
            <a:r>
              <a:rPr lang="cs-CZ" sz="2800" dirty="0" smtClean="0">
                <a:solidFill>
                  <a:srgbClr val="0070C0"/>
                </a:solidFill>
              </a:rPr>
              <a:t>https</a:t>
            </a:r>
            <a:r>
              <a:rPr lang="cs-CZ" sz="2800" dirty="0">
                <a:solidFill>
                  <a:srgbClr val="0070C0"/>
                </a:solidFill>
              </a:rPr>
              <a:t>://www.youtube.com/watch?v=yXUv4MPuNTA&amp;fbclid=IwAR3JJ_vYTuncXe4watGEpnbrgob_gVhHeIQR7DDpXOU2a4cXytt2Pmr_70o</a:t>
            </a:r>
            <a:endParaRPr lang="cs-CZ" sz="2800" dirty="0" smtClean="0">
              <a:solidFill>
                <a:srgbClr val="0070C0"/>
              </a:solidFill>
            </a:endParaRPr>
          </a:p>
          <a:p>
            <a:endParaRPr lang="cs-CZ" sz="2800" dirty="0">
              <a:solidFill>
                <a:srgbClr val="0070C0"/>
              </a:solidFill>
            </a:endParaRPr>
          </a:p>
          <a:p>
            <a:r>
              <a:rPr lang="cs-CZ" sz="2800" dirty="0" smtClean="0">
                <a:solidFill>
                  <a:srgbClr val="0070C0"/>
                </a:solidFill>
              </a:rPr>
              <a:t>https</a:t>
            </a:r>
            <a:r>
              <a:rPr lang="cs-CZ" sz="2800" dirty="0">
                <a:solidFill>
                  <a:srgbClr val="0070C0"/>
                </a:solidFill>
              </a:rPr>
              <a:t>://www.youtube.com/watch?v=qMnpxP6EeIY</a:t>
            </a:r>
          </a:p>
        </p:txBody>
      </p:sp>
    </p:spTree>
    <p:extLst>
      <p:ext uri="{BB962C8B-B14F-4D97-AF65-F5344CB8AC3E}">
        <p14:creationId xmlns:p14="http://schemas.microsoft.com/office/powerpoint/2010/main" val="15280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20" y="842372"/>
            <a:ext cx="4721467" cy="6038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Implantace lidského zárodku</a:t>
            </a:r>
            <a:endParaRPr lang="en-GB" sz="4000" dirty="0"/>
          </a:p>
        </p:txBody>
      </p:sp>
      <p:sp>
        <p:nvSpPr>
          <p:cNvPr id="4" name="Obdélník 3"/>
          <p:cNvSpPr/>
          <p:nvPr/>
        </p:nvSpPr>
        <p:spPr>
          <a:xfrm>
            <a:off x="5890236" y="914480"/>
            <a:ext cx="581841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Způsoby výživy </a:t>
            </a: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zárodku</a:t>
            </a:r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cytotrofé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(do zahájení 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implantace –zásoby živiny v </a:t>
            </a:r>
            <a:r>
              <a:rPr lang="cs-CZ" sz="20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oocytu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postačí na 6-7 dnů)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histiotrofé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(od zahájení implantace do narušení krevních 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cév, resorpce živin obsažených děložní sliznici-sekrety žlázek, enzymatické narušení struktur endometria..)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hemotrofé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(od počátku kontaktu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syncytiotrofoblastu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s krví do konce 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těhotenství, živiny jsou prostřednictvím resorpčního </a:t>
            </a:r>
            <a:r>
              <a:rPr lang="cs-CZ" sz="20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plasmodia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získávany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přímo z krve)</a:t>
            </a:r>
          </a:p>
          <a:p>
            <a:endParaRPr lang="cs-CZ" sz="2000" i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Implantace  = </a:t>
            </a:r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nidace</a:t>
            </a:r>
            <a:endParaRPr lang="cs-CZ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6-7 den po oplození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embryo ve stádiu 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„zralé“,  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plně „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vyhatchované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“ blastocysty (bez </a:t>
            </a:r>
            <a:r>
              <a:rPr lang="cs-CZ" sz="2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zony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0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pellucidy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cs-CZ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ejčastěji ve sliznici zadní strany děložního těla</a:t>
            </a:r>
            <a:endParaRPr lang="cs-CZ" sz="20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Vznik </a:t>
            </a:r>
            <a:r>
              <a:rPr lang="cs-CZ" sz="4000" dirty="0" err="1" smtClean="0"/>
              <a:t>somitů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diferenciace začátkem 4 týdne z mezodermu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p</a:t>
            </a:r>
            <a:r>
              <a:rPr lang="cs-CZ" sz="2400" dirty="0" err="1" smtClean="0"/>
              <a:t>araaxiální</a:t>
            </a:r>
            <a:r>
              <a:rPr lang="cs-CZ" sz="2400" dirty="0" smtClean="0"/>
              <a:t> mezoderm se dělí příčně postavenými zářezy na párové (po stranách chordy uložené útvary epitelové stavby) prvosegmenty  - </a:t>
            </a:r>
            <a:r>
              <a:rPr lang="cs-CZ" sz="2400" b="1" dirty="0" err="1" smtClean="0">
                <a:solidFill>
                  <a:srgbClr val="0070C0"/>
                </a:solidFill>
              </a:rPr>
              <a:t>somity</a:t>
            </a:r>
            <a:endParaRPr lang="cs-CZ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Segmentační proces počíná v úrovní kraniálního konce chordy a pokračuje kaudálně – </a:t>
            </a:r>
            <a:r>
              <a:rPr lang="cs-CZ" sz="2400" b="1" dirty="0" err="1" smtClean="0">
                <a:solidFill>
                  <a:srgbClr val="0070C0"/>
                </a:solidFill>
              </a:rPr>
              <a:t>somitové</a:t>
            </a:r>
            <a:r>
              <a:rPr lang="cs-CZ" sz="2400" b="1" dirty="0" smtClean="0">
                <a:solidFill>
                  <a:srgbClr val="0070C0"/>
                </a:solidFill>
              </a:rPr>
              <a:t> stádium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Provosegment</a:t>
            </a:r>
            <a:r>
              <a:rPr lang="cs-CZ" sz="2400" dirty="0" smtClean="0"/>
              <a:t> se záhy diferencuje do 3 částí:</a:t>
            </a:r>
            <a:r>
              <a:rPr lang="cs-CZ" sz="2400" b="1" dirty="0" smtClean="0"/>
              <a:t> </a:t>
            </a:r>
            <a:r>
              <a:rPr lang="cs-CZ" sz="2400" dirty="0" err="1" smtClean="0"/>
              <a:t>ventromediální</a:t>
            </a:r>
            <a:r>
              <a:rPr lang="cs-CZ" sz="2400" b="1" dirty="0" smtClean="0">
                <a:solidFill>
                  <a:srgbClr val="0070C0"/>
                </a:solidFill>
              </a:rPr>
              <a:t> </a:t>
            </a:r>
            <a:r>
              <a:rPr lang="cs-CZ" sz="2400" b="1" dirty="0" err="1" smtClean="0">
                <a:solidFill>
                  <a:srgbClr val="0070C0"/>
                </a:solidFill>
              </a:rPr>
              <a:t>sklerotom</a:t>
            </a:r>
            <a:r>
              <a:rPr lang="cs-CZ" sz="2400" b="1" dirty="0" smtClean="0">
                <a:solidFill>
                  <a:srgbClr val="0070C0"/>
                </a:solidFill>
              </a:rPr>
              <a:t> </a:t>
            </a:r>
            <a:r>
              <a:rPr lang="cs-CZ" sz="2400" dirty="0" smtClean="0"/>
              <a:t>(→axiální skelet), mediální</a:t>
            </a:r>
            <a:r>
              <a:rPr lang="cs-CZ" sz="2400" b="1" dirty="0" smtClean="0">
                <a:solidFill>
                  <a:srgbClr val="0070C0"/>
                </a:solidFill>
              </a:rPr>
              <a:t> </a:t>
            </a:r>
            <a:r>
              <a:rPr lang="cs-CZ" sz="2400" b="1" dirty="0" err="1" smtClean="0">
                <a:solidFill>
                  <a:srgbClr val="0070C0"/>
                </a:solidFill>
              </a:rPr>
              <a:t>myotom</a:t>
            </a:r>
            <a:r>
              <a:rPr lang="cs-CZ" sz="2400" dirty="0" smtClean="0"/>
              <a:t> (→ kosterní svalstvo), </a:t>
            </a:r>
            <a:r>
              <a:rPr lang="cs-CZ" sz="2400" dirty="0" err="1" smtClean="0"/>
              <a:t>dorzolaterální</a:t>
            </a:r>
            <a:r>
              <a:rPr lang="cs-CZ" sz="2400" dirty="0" smtClean="0"/>
              <a:t> </a:t>
            </a:r>
            <a:r>
              <a:rPr lang="cs-CZ" sz="2400" b="1" dirty="0" smtClean="0">
                <a:solidFill>
                  <a:srgbClr val="0070C0"/>
                </a:solidFill>
              </a:rPr>
              <a:t>dermatom </a:t>
            </a:r>
            <a:r>
              <a:rPr lang="cs-CZ" sz="2400" dirty="0"/>
              <a:t>(→ škára a podkožní vazivo</a:t>
            </a:r>
            <a:r>
              <a:rPr lang="cs-CZ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Do konce 5. týdne se vytvoří 42-44 párů </a:t>
            </a:r>
            <a:r>
              <a:rPr lang="cs-CZ" sz="2400" dirty="0" err="1" smtClean="0"/>
              <a:t>somitů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70C0"/>
                </a:solidFill>
              </a:rPr>
              <a:t>Podle počtu </a:t>
            </a:r>
            <a:r>
              <a:rPr lang="cs-CZ" sz="2400" dirty="0" err="1" smtClean="0">
                <a:solidFill>
                  <a:srgbClr val="0070C0"/>
                </a:solidFill>
              </a:rPr>
              <a:t>somitů</a:t>
            </a:r>
            <a:r>
              <a:rPr lang="cs-CZ" sz="2400" dirty="0" smtClean="0">
                <a:solidFill>
                  <a:srgbClr val="0070C0"/>
                </a:solidFill>
              </a:rPr>
              <a:t> se určuje stáří zárodku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331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Organizace </a:t>
            </a:r>
            <a:r>
              <a:rPr lang="cs-CZ" sz="4000" dirty="0" err="1" smtClean="0"/>
              <a:t>somitů</a:t>
            </a:r>
            <a:endParaRPr lang="en-GB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8" r="689"/>
          <a:stretch/>
        </p:blipFill>
        <p:spPr>
          <a:xfrm>
            <a:off x="6414052" y="1322589"/>
            <a:ext cx="5009322" cy="456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6" b="54976"/>
          <a:stretch/>
        </p:blipFill>
        <p:spPr>
          <a:xfrm>
            <a:off x="859016" y="1537252"/>
            <a:ext cx="4918932" cy="416118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59679" y="6237351"/>
            <a:ext cx="4605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Organizace </a:t>
            </a:r>
            <a:r>
              <a:rPr lang="cs-CZ" dirty="0" err="1" smtClean="0"/>
              <a:t>somitů</a:t>
            </a:r>
            <a:r>
              <a:rPr lang="cs-CZ" dirty="0" smtClean="0"/>
              <a:t> v </a:t>
            </a:r>
            <a:r>
              <a:rPr lang="cs-CZ" dirty="0" err="1" smtClean="0"/>
              <a:t>častné</a:t>
            </a:r>
            <a:r>
              <a:rPr lang="cs-CZ" dirty="0" smtClean="0"/>
              <a:t> a pozdní fázi vývoje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853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4. týden vývoje embrya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083572"/>
            <a:ext cx="9855200" cy="57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Buněčné a tkáňové linie v savčím embryu</a:t>
            </a:r>
            <a:endParaRPr lang="en-GB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93" y="1153169"/>
            <a:ext cx="8535853" cy="56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Deriváty ektodermu</a:t>
            </a:r>
            <a:endParaRPr lang="en-GB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2035" y="1245704"/>
            <a:ext cx="108394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Neuroektoderm</a:t>
            </a:r>
            <a:r>
              <a:rPr lang="cs-CZ" sz="2400" dirty="0" smtClean="0"/>
              <a:t> (nervový systém , sítnice oka)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Epidermis kůže a adnexa kožní (žlázy potní, mazové, mléčná, vlas, nehet)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Vnitřní ucho (výstelka blanitého </a:t>
            </a:r>
            <a:r>
              <a:rPr lang="cs-CZ" sz="2400" dirty="0" smtClean="0"/>
              <a:t>labyrintu)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Epitel rohovky, čočka oční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Část výstelky dutiny ústní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Sklovina zubu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Přední lalok hypofýzy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27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Deriváty mezodermu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4313" y="2226365"/>
            <a:ext cx="108394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Svalová tkáň příčně pruhovaná kosterní a srdeční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Močové a pohlavní ústrojí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Kůra nadledviny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Výstelka tělních dutin (hrudní, břišní, perikardové)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69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Deriváty entodermu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04801" y="1497495"/>
            <a:ext cx="108394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Trávící trubice (výstelka i žlázy)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Dýchací systém (výstelka a žlázy dýchacích cest, výstelka plicních alveolů)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Část vývodných cest močových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Výstelka středoušní dutiny a Eustachovy trubice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Štítná žláza a příštítná tělíska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Epitelové retikulum brzlíku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7847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Deriváty mezenchymu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24069" y="2372138"/>
            <a:ext cx="108394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Pojivové tkáně (vazivo chrupavka, kost)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Hladká svalová tkáň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Krevní a lymfatické cévy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Lymfatická tkáň (slezina a lymfatické uzliny)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801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1. týden vývoje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Oplození (zygota)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 rýhování (blastomery)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Morula (3dny)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Blastocysta časná a pozdní  (5-6 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70C0"/>
                </a:solidFill>
              </a:rPr>
              <a:t>Implantace</a:t>
            </a:r>
            <a:endParaRPr lang="cs-CZ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. týden vývoje 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5044" y="1484243"/>
            <a:ext cx="108394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Implantace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Diferenciace </a:t>
            </a:r>
            <a:r>
              <a:rPr lang="cs-CZ" sz="2400" dirty="0" err="1" smtClean="0"/>
              <a:t>embryoblastu</a:t>
            </a:r>
            <a:r>
              <a:rPr lang="cs-CZ" sz="2400" dirty="0" smtClean="0"/>
              <a:t> na ektoderm a entoderm; </a:t>
            </a:r>
            <a:r>
              <a:rPr lang="cs-CZ" sz="2400" b="1" dirty="0" smtClean="0">
                <a:solidFill>
                  <a:srgbClr val="0070C0"/>
                </a:solidFill>
              </a:rPr>
              <a:t>dvouvrstevný zárodečný terčík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Vznik </a:t>
            </a:r>
            <a:r>
              <a:rPr lang="cs-CZ" sz="2400" dirty="0" err="1" smtClean="0"/>
              <a:t>amniové</a:t>
            </a:r>
            <a:r>
              <a:rPr lang="cs-CZ" sz="2400" dirty="0" smtClean="0"/>
              <a:t> dutiny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Vývoj primárního a sekundárního žloutkového váčku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Vznik </a:t>
            </a:r>
            <a:r>
              <a:rPr lang="cs-CZ" sz="2400" dirty="0" err="1" smtClean="0"/>
              <a:t>extraembryonálního</a:t>
            </a:r>
            <a:r>
              <a:rPr lang="cs-CZ" sz="2400" dirty="0" smtClean="0"/>
              <a:t> coelomu (choriové dutiny)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Zárodečný stvol, chorion a primární choriové klky</a:t>
            </a:r>
          </a:p>
        </p:txBody>
      </p:sp>
    </p:spTree>
    <p:extLst>
      <p:ext uri="{BB962C8B-B14F-4D97-AF65-F5344CB8AC3E}">
        <p14:creationId xmlns:p14="http://schemas.microsoft.com/office/powerpoint/2010/main" val="12488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Implantace</a:t>
            </a:r>
            <a:endParaRPr lang="en-GB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08" y="1294728"/>
            <a:ext cx="7946292" cy="54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3</a:t>
            </a:r>
            <a:r>
              <a:rPr lang="cs-CZ" sz="4000" dirty="0" smtClean="0">
                <a:solidFill>
                  <a:srgbClr val="FF0000"/>
                </a:solidFill>
              </a:rPr>
              <a:t>. týden vývoje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Trojvrstevný zárodečný terčík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Primitivní proužek a primitivní rýha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Primitivní uzel a primitivní jamka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Chordomezodermový</a:t>
            </a:r>
            <a:r>
              <a:rPr lang="cs-CZ" sz="2400" dirty="0" smtClean="0"/>
              <a:t> výběžek a chorda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Neurální ploténka, neurální rýha, postupné uzavírání nervové trubice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Somity</a:t>
            </a:r>
            <a:r>
              <a:rPr lang="cs-CZ" sz="2400" dirty="0" smtClean="0"/>
              <a:t> (21 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Mezi 21 a 22 dnem začíná tepat </a:t>
            </a:r>
            <a:r>
              <a:rPr lang="cs-CZ" sz="2400" dirty="0" err="1" smtClean="0"/>
              <a:t>srdcce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853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4. týden vývoje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Ohraničování a flexe zárodku- vznik trubicového těla a vývoj pupečníku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Funguje srdce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Základ mozku (3 váčky)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Tvoří se základy oka a  ucha (24-25 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Tvoří se žaberní oblouky (1. a 2., 22-23 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Vzniká horní končetinový pupen (26.- 27 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19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62" y="119388"/>
            <a:ext cx="6244127" cy="6690599"/>
          </a:xfrm>
        </p:spPr>
      </p:pic>
      <p:sp>
        <p:nvSpPr>
          <p:cNvPr id="6" name="TextovéPole 5"/>
          <p:cNvSpPr txBox="1"/>
          <p:nvPr/>
        </p:nvSpPr>
        <p:spPr>
          <a:xfrm>
            <a:off x="9934831" y="3177805"/>
            <a:ext cx="906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r>
              <a:rPr lang="cs-CZ" sz="5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cs-CZ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endParaRPr lang="en-GB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8" y="0"/>
            <a:ext cx="5575603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647583" y="245165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22. den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352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23" y="0"/>
            <a:ext cx="5445354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723" y="152400"/>
            <a:ext cx="5445354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123" y="304800"/>
            <a:ext cx="5445354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647583" y="245165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25. den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875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969" y="0"/>
            <a:ext cx="6936061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647583" y="245165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26. den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2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65" y="786239"/>
            <a:ext cx="3557535" cy="6128725"/>
          </a:xfrm>
        </p:spPr>
      </p:pic>
      <p:sp>
        <p:nvSpPr>
          <p:cNvPr id="5" name="TextovéPole 4"/>
          <p:cNvSpPr txBox="1"/>
          <p:nvPr/>
        </p:nvSpPr>
        <p:spPr>
          <a:xfrm>
            <a:off x="8611263" y="3632752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26. den 3 mm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535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237" y="0"/>
            <a:ext cx="687352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647583" y="245165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29. den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739" y="11907"/>
            <a:ext cx="1352550" cy="2857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72250" y="124898"/>
            <a:ext cx="1675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Auditory </a:t>
            </a:r>
            <a:r>
              <a:rPr lang="cs-CZ" dirty="0" err="1" smtClean="0"/>
              <a:t>vesicle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1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 txBox="1">
            <a:spLocks noGrp="1"/>
          </p:cNvSpPr>
          <p:nvPr>
            <p:ph idx="1"/>
          </p:nvPr>
        </p:nvSpPr>
        <p:spPr>
          <a:xfrm>
            <a:off x="8046720" y="2526665"/>
            <a:ext cx="10515600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400" dirty="0" smtClean="0"/>
              <a:t>30. den</a:t>
            </a:r>
          </a:p>
          <a:p>
            <a:pPr marL="0" indent="0">
              <a:buNone/>
            </a:pPr>
            <a:r>
              <a:rPr lang="cs-CZ" sz="2400" dirty="0" smtClean="0"/>
              <a:t> 4 mm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0"/>
            <a:ext cx="3982212" cy="62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719" y="0"/>
            <a:ext cx="6898561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088880" y="2509520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31 den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559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Implantace</a:t>
            </a:r>
            <a:endParaRPr lang="en-GB" sz="4000" dirty="0"/>
          </a:p>
        </p:txBody>
      </p:sp>
      <p:pic>
        <p:nvPicPr>
          <p:cNvPr id="4" name="Weimar et al PlosOne 2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7387" y="1197621"/>
            <a:ext cx="6888386" cy="5160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92593" y="6431363"/>
            <a:ext cx="1526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Weimar et al 2012</a:t>
            </a:r>
            <a:endParaRPr lang="en-GB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77890" y="3316413"/>
            <a:ext cx="140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Modelov</a:t>
            </a:r>
            <a:r>
              <a:rPr lang="cs-CZ" dirty="0" smtClean="0"/>
              <a:t>á</a:t>
            </a:r>
            <a:r>
              <a:rPr lang="en-GB" dirty="0" smtClean="0"/>
              <a:t>n</a:t>
            </a:r>
            <a:r>
              <a:rPr lang="cs-CZ" dirty="0" smtClean="0"/>
              <a:t>í</a:t>
            </a:r>
            <a:r>
              <a:rPr lang="en-GB" dirty="0" smtClean="0"/>
              <a:t> </a:t>
            </a:r>
            <a:r>
              <a:rPr lang="en-GB" dirty="0" err="1" smtClean="0"/>
              <a:t>implantace</a:t>
            </a:r>
            <a:r>
              <a:rPr lang="en-GB" dirty="0" smtClean="0"/>
              <a:t> </a:t>
            </a:r>
            <a:r>
              <a:rPr lang="en-GB" i="1" dirty="0" smtClean="0"/>
              <a:t>ex vivo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1108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088880" y="2509520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34 den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648" y="0"/>
            <a:ext cx="7094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088880" y="250952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36. den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30" y="0"/>
            <a:ext cx="6798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088880" y="250952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40. den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375" y="0"/>
            <a:ext cx="656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088880" y="250952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43. den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045" y="0"/>
            <a:ext cx="6589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088880" y="250952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47. den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71" y="0"/>
            <a:ext cx="556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0088880" y="250952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60. den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225" y="0"/>
            <a:ext cx="563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Vývoj končetin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Začíná koncem 4 týdne vývoje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Končetinové pupeny – ložiskové proliferace mezenchymu somatopleury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Pupeny rostou </a:t>
            </a:r>
            <a:r>
              <a:rPr lang="cs-CZ" sz="2400" dirty="0" err="1" smtClean="0"/>
              <a:t>ventrokaudálně</a:t>
            </a:r>
            <a:r>
              <a:rPr lang="cs-CZ" sz="2400" dirty="0" smtClean="0"/>
              <a:t>, tvar ploutvičky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Počátkem 7 týdne se vyvíjí základy prstů, přechodně jsou spojeny kožní duplikaturou, která koncem 2 měsíce vymizí </a:t>
            </a:r>
            <a:r>
              <a:rPr lang="cs-CZ" sz="2400" dirty="0" smtClean="0">
                <a:solidFill>
                  <a:srgbClr val="0070C0"/>
                </a:solidFill>
              </a:rPr>
              <a:t>(</a:t>
            </a:r>
            <a:r>
              <a:rPr lang="cs-CZ" sz="2400" dirty="0" err="1" smtClean="0">
                <a:solidFill>
                  <a:srgbClr val="0070C0"/>
                </a:solidFill>
              </a:rPr>
              <a:t>apoptóza</a:t>
            </a:r>
            <a:r>
              <a:rPr lang="cs-CZ" sz="2400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58" r="357"/>
          <a:stretch/>
        </p:blipFill>
        <p:spPr>
          <a:xfrm>
            <a:off x="2004060" y="4244340"/>
            <a:ext cx="6812280" cy="18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Vývoj končetin</a:t>
            </a:r>
            <a:endParaRPr lang="en-GB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966" y="1245704"/>
            <a:ext cx="5102457" cy="5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Anomálie vývoje končetin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50235" y="1361894"/>
            <a:ext cx="108394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Genetické mutace, drogy, narušená interakce tkání, mechanické efekty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Intrauterinní amputace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/>
              <a:t>Polydaktylie </a:t>
            </a:r>
            <a:r>
              <a:rPr lang="cs-CZ" sz="2400" dirty="0" smtClean="0"/>
              <a:t>(nadpočetné prsty)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/>
              <a:t>Syndaktylie </a:t>
            </a:r>
            <a:r>
              <a:rPr lang="cs-CZ" sz="2400" dirty="0" smtClean="0"/>
              <a:t>(srůst prstů)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Brachydaktylie</a:t>
            </a:r>
            <a:r>
              <a:rPr lang="cs-CZ" sz="2400" dirty="0" smtClean="0"/>
              <a:t> (abnormálně krátké </a:t>
            </a:r>
          </a:p>
          <a:p>
            <a:r>
              <a:rPr lang="cs-CZ" sz="2400" dirty="0" smtClean="0"/>
              <a:t>   	prsty)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Ektrodaktylie</a:t>
            </a:r>
            <a:r>
              <a:rPr lang="cs-CZ" sz="2400" dirty="0" smtClean="0"/>
              <a:t> (vrozené nevyvinutí </a:t>
            </a:r>
          </a:p>
          <a:p>
            <a:pPr lvl="1"/>
            <a:r>
              <a:rPr lang="cs-CZ" sz="2400" dirty="0"/>
              <a:t>	</a:t>
            </a:r>
            <a:r>
              <a:rPr lang="cs-CZ" sz="2400" dirty="0" smtClean="0"/>
              <a:t>prstů)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66" y="3854169"/>
            <a:ext cx="3149286" cy="15244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127760" y="5725894"/>
            <a:ext cx="9923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hlinkClick r:id="rId3"/>
              </a:rPr>
              <a:t>https://</a:t>
            </a:r>
            <a:r>
              <a:rPr lang="cs-CZ" sz="1600" dirty="0" smtClean="0">
                <a:hlinkClick r:id="rId3"/>
              </a:rPr>
              <a:t>www.kispi.uzh.ch/de/patienten-und-angehoerige/fachbereiche/handchirurgie/Seiten/Syndaktylie.aspx</a:t>
            </a:r>
            <a:endParaRPr lang="cs-CZ" sz="1600" dirty="0" smtClean="0"/>
          </a:p>
          <a:p>
            <a:r>
              <a:rPr lang="cs-CZ" sz="1600" dirty="0">
                <a:hlinkClick r:id="rId4"/>
              </a:rPr>
              <a:t>https://</a:t>
            </a:r>
            <a:r>
              <a:rPr lang="cs-CZ" sz="1600" dirty="0" smtClean="0">
                <a:hlinkClick r:id="rId4"/>
              </a:rPr>
              <a:t>www.kispi.uzh.ch/de/zuweiser/fachbereiche/handchirurgie/Seiten/Polydaktylie.aspx</a:t>
            </a:r>
            <a:endParaRPr lang="cs-CZ" sz="1600" dirty="0" smtClean="0"/>
          </a:p>
          <a:p>
            <a:r>
              <a:rPr lang="cs-CZ" sz="1600" dirty="0">
                <a:hlinkClick r:id="rId5"/>
              </a:rPr>
              <a:t>http://m.handsurgery.cz/news/vrozene-vady-ruky</a:t>
            </a:r>
            <a:r>
              <a:rPr lang="cs-CZ" sz="1600" dirty="0" smtClean="0">
                <a:hlinkClick r:id="rId5"/>
              </a:rPr>
              <a:t>/</a:t>
            </a:r>
            <a:endParaRPr lang="cs-CZ" sz="1600" dirty="0" smtClean="0"/>
          </a:p>
          <a:p>
            <a:r>
              <a:rPr lang="cs-CZ" sz="1600" dirty="0"/>
              <a:t>https://www.wikiwand.com/de/Ektrodaktylie</a:t>
            </a:r>
            <a:endParaRPr lang="cs-CZ" sz="1600" dirty="0" smtClean="0"/>
          </a:p>
          <a:p>
            <a:endParaRPr lang="cs-CZ" sz="1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66" y="1945054"/>
            <a:ext cx="3149286" cy="15244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1777" y="4057650"/>
            <a:ext cx="2056099" cy="14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Syndaktylie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" r="44785"/>
          <a:stretch/>
        </p:blipFill>
        <p:spPr>
          <a:xfrm>
            <a:off x="2766060" y="891917"/>
            <a:ext cx="6118860" cy="49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Implantace</a:t>
            </a:r>
            <a:endParaRPr lang="en-GB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5" y="1081958"/>
            <a:ext cx="7765094" cy="577604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759796" y="1750171"/>
            <a:ext cx="4432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 smtClean="0"/>
          </a:p>
          <a:p>
            <a:r>
              <a:rPr lang="cs-CZ" sz="2000" b="1" dirty="0" smtClean="0"/>
              <a:t>Endometrium</a:t>
            </a:r>
            <a:r>
              <a:rPr lang="cs-CZ" sz="2000" dirty="0" smtClean="0"/>
              <a:t>: </a:t>
            </a:r>
            <a:r>
              <a:rPr lang="cs-CZ" sz="2000" dirty="0" err="1" smtClean="0"/>
              <a:t>endometriální</a:t>
            </a:r>
            <a:r>
              <a:rPr lang="cs-CZ" sz="2000" dirty="0" smtClean="0"/>
              <a:t> epitel,</a:t>
            </a:r>
          </a:p>
          <a:p>
            <a:r>
              <a:rPr lang="cs-CZ" sz="2000" dirty="0" smtClean="0"/>
              <a:t> </a:t>
            </a:r>
            <a:r>
              <a:rPr lang="cs-CZ" sz="2000" dirty="0" err="1" smtClean="0"/>
              <a:t>endometriální</a:t>
            </a:r>
            <a:r>
              <a:rPr lang="cs-CZ" sz="2000" dirty="0" smtClean="0"/>
              <a:t> stroma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 smtClean="0"/>
              <a:t>Adhesivní molekuly </a:t>
            </a:r>
            <a:r>
              <a:rPr lang="cs-CZ" sz="2000" dirty="0" smtClean="0"/>
              <a:t>– adheze  a aktivace </a:t>
            </a:r>
          </a:p>
          <a:p>
            <a:r>
              <a:rPr lang="cs-CZ" sz="2000" dirty="0" smtClean="0"/>
              <a:t>trofoblastu (vysoce invazivní tkáň)</a:t>
            </a:r>
          </a:p>
          <a:p>
            <a:endParaRPr lang="cs-CZ" sz="2000" dirty="0"/>
          </a:p>
          <a:p>
            <a:r>
              <a:rPr lang="cs-CZ" sz="2000" dirty="0" smtClean="0">
                <a:solidFill>
                  <a:srgbClr val="FF0000"/>
                </a:solidFill>
              </a:rPr>
              <a:t>Lokání imunitní reakce – nutná selektivní imunosuprese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err="1" smtClean="0"/>
              <a:t>Diplopodie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3" t="3278"/>
          <a:stretch/>
        </p:blipFill>
        <p:spPr>
          <a:xfrm>
            <a:off x="3505200" y="2103120"/>
            <a:ext cx="5030724" cy="39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Split hand/split foot malformation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491" y="1217338"/>
            <a:ext cx="3869310" cy="553519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846820" y="3070860"/>
            <a:ext cx="130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Mutace P63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9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Amelie </a:t>
            </a:r>
            <a:r>
              <a:rPr lang="cs-CZ" sz="4000" dirty="0" err="1" smtClean="0"/>
              <a:t>of</a:t>
            </a:r>
            <a:r>
              <a:rPr lang="cs-CZ" sz="4000" dirty="0" smtClean="0"/>
              <a:t> </a:t>
            </a:r>
            <a:r>
              <a:rPr lang="cs-CZ" sz="4000" dirty="0" err="1" smtClean="0"/>
              <a:t>right</a:t>
            </a:r>
            <a:r>
              <a:rPr lang="cs-CZ" sz="4000" dirty="0" smtClean="0"/>
              <a:t> and </a:t>
            </a:r>
            <a:r>
              <a:rPr lang="cs-CZ" sz="4000" dirty="0" err="1"/>
              <a:t>l</a:t>
            </a:r>
            <a:r>
              <a:rPr lang="cs-CZ" sz="4000" dirty="0" err="1" smtClean="0"/>
              <a:t>eft</a:t>
            </a:r>
            <a:r>
              <a:rPr lang="cs-CZ" sz="4000" dirty="0" smtClean="0"/>
              <a:t> leg</a:t>
            </a:r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4" y="1245704"/>
            <a:ext cx="4395216" cy="541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914479"/>
          </a:xfrm>
        </p:spPr>
        <p:txBody>
          <a:bodyPr>
            <a:normAutofit/>
          </a:bodyPr>
          <a:lstStyle/>
          <a:p>
            <a:endParaRPr lang="en-GB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035" y="1245704"/>
            <a:ext cx="10839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80" y="1245704"/>
            <a:ext cx="5440679" cy="49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5525" y="-93801"/>
            <a:ext cx="7772400" cy="914479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Implantace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44933"/>
            <a:ext cx="4535734" cy="26908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859" y="1328295"/>
            <a:ext cx="3891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Implantační </a:t>
            </a:r>
            <a:r>
              <a:rPr lang="cs-CZ" b="1" dirty="0" smtClean="0"/>
              <a:t>okno</a:t>
            </a:r>
            <a:r>
              <a:rPr lang="cs-CZ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20-24 </a:t>
            </a:r>
            <a:r>
              <a:rPr lang="cs-CZ" dirty="0"/>
              <a:t>den </a:t>
            </a:r>
            <a:r>
              <a:rPr lang="cs-CZ" dirty="0" smtClean="0"/>
              <a:t>cyklu   - 6-7 den po početí</a:t>
            </a:r>
            <a:endParaRPr lang="cs-CZ" dirty="0"/>
          </a:p>
        </p:txBody>
      </p:sp>
      <p:sp>
        <p:nvSpPr>
          <p:cNvPr id="8" name="Rectangle 7"/>
          <p:cNvSpPr/>
          <p:nvPr/>
        </p:nvSpPr>
        <p:spPr>
          <a:xfrm>
            <a:off x="350859" y="2166085"/>
            <a:ext cx="68595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Z</a:t>
            </a:r>
            <a:r>
              <a:rPr lang="cs-CZ" b="1" dirty="0" smtClean="0"/>
              <a:t>naky probíhající implantace</a:t>
            </a:r>
            <a:r>
              <a:rPr lang="cs-CZ" dirty="0" smtClean="0"/>
              <a:t>: </a:t>
            </a:r>
          </a:p>
          <a:p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Implantační </a:t>
            </a:r>
            <a:r>
              <a:rPr lang="cs-CZ" b="1" dirty="0"/>
              <a:t>kráter </a:t>
            </a:r>
            <a:r>
              <a:rPr lang="cs-CZ" dirty="0"/>
              <a:t>– </a:t>
            </a:r>
            <a:r>
              <a:rPr lang="cs-CZ" dirty="0" smtClean="0"/>
              <a:t>morfologicky rozpoznatelný slizniční </a:t>
            </a:r>
            <a:r>
              <a:rPr lang="cs-CZ" dirty="0"/>
              <a:t>defekt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Operculum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/>
              <a:t>víčko, </a:t>
            </a:r>
            <a:r>
              <a:rPr lang="cs-CZ" dirty="0" smtClean="0"/>
              <a:t>10-11 den - </a:t>
            </a:r>
            <a:r>
              <a:rPr lang="cs-CZ" dirty="0" err="1" smtClean="0"/>
              <a:t>koaguovaná</a:t>
            </a:r>
            <a:r>
              <a:rPr lang="cs-CZ" dirty="0" smtClean="0"/>
              <a:t> krev, fibrin a nekrotické 		buňky </a:t>
            </a:r>
          </a:p>
          <a:p>
            <a:r>
              <a:rPr lang="cs-CZ" dirty="0"/>
              <a:t> </a:t>
            </a:r>
            <a:r>
              <a:rPr lang="cs-CZ" dirty="0" smtClean="0"/>
              <a:t>     	- zanořené embryo překryto </a:t>
            </a:r>
            <a:r>
              <a:rPr lang="cs-CZ" dirty="0"/>
              <a:t>endometriálním epitelem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Deciduální reakce </a:t>
            </a:r>
            <a:r>
              <a:rPr lang="cs-CZ" dirty="0"/>
              <a:t>– zmnoží se cévy kolem implantovaného embrya  a fibrobrasty děložního epitelia se transformují na deciduální buňky, které akumulují glykogen a tuky , vznikne </a:t>
            </a:r>
            <a:r>
              <a:rPr lang="cs-CZ" b="1" dirty="0"/>
              <a:t>decidua </a:t>
            </a:r>
            <a:r>
              <a:rPr lang="cs-CZ" dirty="0"/>
              <a:t>= těhotenská děložní </a:t>
            </a:r>
            <a:r>
              <a:rPr lang="cs-CZ" dirty="0" smtClean="0"/>
              <a:t>sliznice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Implantační krvácení (špinění)</a:t>
            </a:r>
            <a:endParaRPr lang="cs-C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69" y="5399275"/>
            <a:ext cx="1686955" cy="12652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1"/>
          <a:stretch/>
        </p:blipFill>
        <p:spPr>
          <a:xfrm>
            <a:off x="7362825" y="3735746"/>
            <a:ext cx="4229177" cy="21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16970"/>
          <a:stretch/>
        </p:blipFill>
        <p:spPr>
          <a:xfrm>
            <a:off x="5037083" y="1022122"/>
            <a:ext cx="6907267" cy="58358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04836"/>
            <a:ext cx="55934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Trofoblast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se po kontaktu s děložním epitelem diferencuje v 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cytotrofoblast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vnitřní) a 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</a:rPr>
              <a:t>syncytiotrofoblast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vnější) mnohojadernou cytoplazmatickou masu</a:t>
            </a:r>
          </a:p>
          <a:p>
            <a:endParaRPr lang="cs-CZ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cs-CZ" dirty="0" err="1" smtClean="0">
                <a:latin typeface="Arial" panose="020B0604020202020204" pitchFamily="34" charset="0"/>
              </a:rPr>
              <a:t>Cytotrofoblast</a:t>
            </a:r>
            <a:r>
              <a:rPr lang="cs-CZ" dirty="0" smtClean="0">
                <a:latin typeface="Arial" panose="020B0604020202020204" pitchFamily="34" charset="0"/>
              </a:rPr>
              <a:t> má z počátku jednobuněčnou stavbu a ohraničuje dutinu blastocysty, jeho buňky se rychle mitoticky dělí.</a:t>
            </a:r>
          </a:p>
          <a:p>
            <a:endParaRPr lang="cs-CZ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95525" y="-93801"/>
            <a:ext cx="7772400" cy="91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Implantace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569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833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 prstMaterial="plastic">
            <a:bevelT w="177800"/>
            <a:bevelB w="1905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167" t="-651" r="8102" b="651"/>
          <a:stretch/>
        </p:blipFill>
        <p:spPr>
          <a:xfrm>
            <a:off x="4502589" y="1007788"/>
            <a:ext cx="7489386" cy="5850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217" y="2952404"/>
            <a:ext cx="510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Od 8. dne vývoje se v  </a:t>
            </a:r>
            <a:r>
              <a:rPr lang="cs-CZ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syncytiotrofoblastu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 začínají vytvářet vakuoly a  lakuny obsahující krev z rozrušených vlásečnic, kolem těchto lakun se diferencuje tzv. 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resorpční plazmódium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95525" y="-93801"/>
            <a:ext cx="7772400" cy="9144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Implantace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958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1584</Words>
  <Application>Microsoft Office PowerPoint</Application>
  <PresentationFormat>Širokoúhlá obrazovka</PresentationFormat>
  <Paragraphs>353</Paragraphs>
  <Slides>63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Wingdings</vt:lpstr>
      <vt:lpstr>Motiv Office</vt:lpstr>
      <vt:lpstr>EMBRYOLOGIE</vt:lpstr>
      <vt:lpstr>27.10.2020</vt:lpstr>
      <vt:lpstr>Implantace lidského zárodku</vt:lpstr>
      <vt:lpstr>Implantace</vt:lpstr>
      <vt:lpstr>Implantace</vt:lpstr>
      <vt:lpstr>Implantace</vt:lpstr>
      <vt:lpstr>Implantace</vt:lpstr>
      <vt:lpstr>Prezentace aplikace PowerPoint</vt:lpstr>
      <vt:lpstr>Prezentace aplikace PowerPoint</vt:lpstr>
      <vt:lpstr>Prezentace aplikace PowerPoint</vt:lpstr>
      <vt:lpstr>Prezentace aplikace PowerPoint</vt:lpstr>
      <vt:lpstr>Vícečetné těhotenství</vt:lpstr>
      <vt:lpstr>Prezentace aplikace PowerPoint</vt:lpstr>
      <vt:lpstr>Prezentace aplikace PowerPoint</vt:lpstr>
      <vt:lpstr>Prezentace aplikace PowerPoint</vt:lpstr>
      <vt:lpstr>Orientace</vt:lpstr>
      <vt:lpstr>Změny v blastocystě v průběhu implantace</vt:lpstr>
      <vt:lpstr>Změny v blastocystě v průběhu implantace</vt:lpstr>
      <vt:lpstr>Změny v blastocystě v průběhu implantace</vt:lpstr>
      <vt:lpstr>Změny v blastocystě v průběhu implantace</vt:lpstr>
      <vt:lpstr>Změny v blastocystě v průběhu implantace</vt:lpstr>
      <vt:lpstr>3. týden vývoje – zárodečný terčík </vt:lpstr>
      <vt:lpstr>3. týden vývoje – zárodečný terčík </vt:lpstr>
      <vt:lpstr>Gastrulace</vt:lpstr>
      <vt:lpstr>Gastrulace</vt:lpstr>
      <vt:lpstr>Neurulace</vt:lpstr>
      <vt:lpstr>Neurulace</vt:lpstr>
      <vt:lpstr>Flexe zárodku</vt:lpstr>
      <vt:lpstr>Dynamika</vt:lpstr>
      <vt:lpstr>Vznik somitů</vt:lpstr>
      <vt:lpstr>Organizace somitů</vt:lpstr>
      <vt:lpstr>4. týden vývoje embrya</vt:lpstr>
      <vt:lpstr>Buněčné a tkáňové linie v savčím embryu</vt:lpstr>
      <vt:lpstr>Deriváty ektodermu</vt:lpstr>
      <vt:lpstr>Deriváty mezodermu</vt:lpstr>
      <vt:lpstr>Deriváty entodermu</vt:lpstr>
      <vt:lpstr>Deriváty mezenchymu</vt:lpstr>
      <vt:lpstr>1. týden vývoje</vt:lpstr>
      <vt:lpstr>2. týden vývoje </vt:lpstr>
      <vt:lpstr>3. týden vývoje</vt:lpstr>
      <vt:lpstr>4. týden vývoje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končetin</vt:lpstr>
      <vt:lpstr>Vývoj končetin</vt:lpstr>
      <vt:lpstr>Anomálie vývoje končetin</vt:lpstr>
      <vt:lpstr>Syndaktylie</vt:lpstr>
      <vt:lpstr>Diplopodie</vt:lpstr>
      <vt:lpstr>Split hand/split foot malformation</vt:lpstr>
      <vt:lpstr>Amelie of right and left leg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EMBRYOLOGIE</dc:title>
  <dc:creator>Soňa Kloudová</dc:creator>
  <cp:lastModifiedBy>Soňa Kloudová</cp:lastModifiedBy>
  <cp:revision>111</cp:revision>
  <cp:lastPrinted>2019-10-10T08:27:56Z</cp:lastPrinted>
  <dcterms:created xsi:type="dcterms:W3CDTF">2019-10-01T08:49:41Z</dcterms:created>
  <dcterms:modified xsi:type="dcterms:W3CDTF">2020-10-27T13:27:26Z</dcterms:modified>
</cp:coreProperties>
</file>