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9" r:id="rId6"/>
    <p:sldId id="292" r:id="rId7"/>
    <p:sldId id="294" r:id="rId8"/>
    <p:sldId id="268" r:id="rId9"/>
    <p:sldId id="293" r:id="rId10"/>
    <p:sldId id="297" r:id="rId11"/>
    <p:sldId id="270" r:id="rId12"/>
    <p:sldId id="298" r:id="rId13"/>
    <p:sldId id="299" r:id="rId14"/>
    <p:sldId id="300" r:id="rId15"/>
    <p:sldId id="29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291" autoAdjust="0"/>
  </p:normalViewPr>
  <p:slideViewPr>
    <p:cSldViewPr>
      <p:cViewPr varScale="1">
        <p:scale>
          <a:sx n="72" d="100"/>
          <a:sy n="72" d="100"/>
        </p:scale>
        <p:origin x="13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ka Veselá" userId="e7428b7e-5e61-4cd9-aada-5d24650e5088" providerId="ADAL" clId="{F426B0F2-DFC2-41B6-96C9-0B5217EFF46D}"/>
    <pc:docChg chg="modSld">
      <pc:chgData name="Lenka Veselá" userId="e7428b7e-5e61-4cd9-aada-5d24650e5088" providerId="ADAL" clId="{F426B0F2-DFC2-41B6-96C9-0B5217EFF46D}" dt="2020-11-11T10:50:21.908" v="28" actId="20577"/>
      <pc:docMkLst>
        <pc:docMk/>
      </pc:docMkLst>
      <pc:sldChg chg="modSp">
        <pc:chgData name="Lenka Veselá" userId="e7428b7e-5e61-4cd9-aada-5d24650e5088" providerId="ADAL" clId="{F426B0F2-DFC2-41B6-96C9-0B5217EFF46D}" dt="2020-11-11T10:50:21.908" v="28" actId="20577"/>
        <pc:sldMkLst>
          <pc:docMk/>
          <pc:sldMk cId="0" sldId="256"/>
        </pc:sldMkLst>
        <pc:spChg chg="mod">
          <ac:chgData name="Lenka Veselá" userId="e7428b7e-5e61-4cd9-aada-5d24650e5088" providerId="ADAL" clId="{F426B0F2-DFC2-41B6-96C9-0B5217EFF46D}" dt="2020-11-11T10:50:21.908" v="28" actId="20577"/>
          <ac:spMkLst>
            <pc:docMk/>
            <pc:sldMk cId="0" sldId="256"/>
            <ac:spMk id="2050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DD8BDF-A055-41A8-999F-77A80DBAB253}" type="doc">
      <dgm:prSet loTypeId="urn:microsoft.com/office/officeart/2005/8/layout/cycle1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cs-CZ"/>
        </a:p>
      </dgm:t>
    </dgm:pt>
    <dgm:pt modelId="{58CC6FD3-4D33-445C-869D-059D87EECFC4}">
      <dgm:prSet phldrT="[Text]" custT="1"/>
      <dgm:spPr/>
      <dgm:t>
        <a:bodyPr/>
        <a:lstStyle/>
        <a:p>
          <a:r>
            <a:rPr lang="cs-CZ" sz="2800" dirty="0">
              <a:solidFill>
                <a:srgbClr val="FFFF00"/>
              </a:solidFill>
            </a:rPr>
            <a:t>plánování</a:t>
          </a:r>
        </a:p>
      </dgm:t>
    </dgm:pt>
    <dgm:pt modelId="{472F0AAB-3A17-4FA8-95D8-71C20532CD29}" type="parTrans" cxnId="{0B834F36-928B-4846-BB61-7D3714FC239D}">
      <dgm:prSet/>
      <dgm:spPr/>
      <dgm:t>
        <a:bodyPr/>
        <a:lstStyle/>
        <a:p>
          <a:endParaRPr lang="cs-CZ"/>
        </a:p>
      </dgm:t>
    </dgm:pt>
    <dgm:pt modelId="{0BE3FFF1-E0F8-4B53-A8A7-1E98E5B626D5}" type="sibTrans" cxnId="{0B834F36-928B-4846-BB61-7D3714FC239D}">
      <dgm:prSet/>
      <dgm:spPr/>
      <dgm:t>
        <a:bodyPr/>
        <a:lstStyle/>
        <a:p>
          <a:endParaRPr lang="cs-CZ"/>
        </a:p>
      </dgm:t>
    </dgm:pt>
    <dgm:pt modelId="{2EC4249C-F4C6-47E6-80D2-5C9ADCCB0725}">
      <dgm:prSet phldrT="[Text]" custT="1"/>
      <dgm:spPr/>
      <dgm:t>
        <a:bodyPr/>
        <a:lstStyle/>
        <a:p>
          <a:r>
            <a:rPr lang="cs-CZ" sz="2800" dirty="0">
              <a:solidFill>
                <a:srgbClr val="FFFF00"/>
              </a:solidFill>
            </a:rPr>
            <a:t>organizace</a:t>
          </a:r>
        </a:p>
      </dgm:t>
    </dgm:pt>
    <dgm:pt modelId="{418A242A-26B6-485A-8B18-E281A1FA6C0C}" type="parTrans" cxnId="{A22038C6-9E86-469D-A238-A766A770206A}">
      <dgm:prSet/>
      <dgm:spPr/>
      <dgm:t>
        <a:bodyPr/>
        <a:lstStyle/>
        <a:p>
          <a:endParaRPr lang="cs-CZ"/>
        </a:p>
      </dgm:t>
    </dgm:pt>
    <dgm:pt modelId="{6BFABC42-AF7B-48F6-84F9-F98AD7ED99F1}" type="sibTrans" cxnId="{A22038C6-9E86-469D-A238-A766A770206A}">
      <dgm:prSet/>
      <dgm:spPr/>
      <dgm:t>
        <a:bodyPr/>
        <a:lstStyle/>
        <a:p>
          <a:endParaRPr lang="cs-CZ"/>
        </a:p>
      </dgm:t>
    </dgm:pt>
    <dgm:pt modelId="{906E910D-7933-4E07-BE14-0D73E4CED604}">
      <dgm:prSet phldrT="[Text]" custT="1"/>
      <dgm:spPr/>
      <dgm:t>
        <a:bodyPr/>
        <a:lstStyle/>
        <a:p>
          <a:r>
            <a:rPr lang="cs-CZ" sz="2800" dirty="0" err="1">
              <a:solidFill>
                <a:srgbClr val="FFFF00"/>
              </a:solidFill>
            </a:rPr>
            <a:t>leadership</a:t>
          </a:r>
          <a:r>
            <a:rPr lang="cs-CZ" sz="2800" dirty="0">
              <a:solidFill>
                <a:srgbClr val="FFFF00"/>
              </a:solidFill>
            </a:rPr>
            <a:t> </a:t>
          </a:r>
        </a:p>
      </dgm:t>
    </dgm:pt>
    <dgm:pt modelId="{74423679-0713-4D8D-A1D6-61B731169DD9}" type="parTrans" cxnId="{7532B716-3B13-4478-A393-24D7340EA2A6}">
      <dgm:prSet/>
      <dgm:spPr/>
      <dgm:t>
        <a:bodyPr/>
        <a:lstStyle/>
        <a:p>
          <a:endParaRPr lang="cs-CZ"/>
        </a:p>
      </dgm:t>
    </dgm:pt>
    <dgm:pt modelId="{CD71BD77-E858-4A1F-8D56-79720233E92A}" type="sibTrans" cxnId="{7532B716-3B13-4478-A393-24D7340EA2A6}">
      <dgm:prSet/>
      <dgm:spPr/>
      <dgm:t>
        <a:bodyPr/>
        <a:lstStyle/>
        <a:p>
          <a:endParaRPr lang="cs-CZ"/>
        </a:p>
      </dgm:t>
    </dgm:pt>
    <dgm:pt modelId="{1D2BACAE-7076-4AC0-AD64-132F0D44AC0D}">
      <dgm:prSet phldrT="[Text]" custT="1"/>
      <dgm:spPr/>
      <dgm:t>
        <a:bodyPr/>
        <a:lstStyle/>
        <a:p>
          <a:r>
            <a:rPr lang="cs-CZ" sz="2800" dirty="0">
              <a:solidFill>
                <a:srgbClr val="FFFF00"/>
              </a:solidFill>
            </a:rPr>
            <a:t>kontrola</a:t>
          </a:r>
        </a:p>
      </dgm:t>
    </dgm:pt>
    <dgm:pt modelId="{380DC0B5-9441-43E5-B0D0-30814E6CB85C}" type="parTrans" cxnId="{544F019F-779C-4272-9C71-FF8ABD18185F}">
      <dgm:prSet/>
      <dgm:spPr/>
      <dgm:t>
        <a:bodyPr/>
        <a:lstStyle/>
        <a:p>
          <a:endParaRPr lang="cs-CZ"/>
        </a:p>
      </dgm:t>
    </dgm:pt>
    <dgm:pt modelId="{93387ACB-BA64-4891-9751-20B12DEF50F6}" type="sibTrans" cxnId="{544F019F-779C-4272-9C71-FF8ABD18185F}">
      <dgm:prSet/>
      <dgm:spPr/>
      <dgm:t>
        <a:bodyPr/>
        <a:lstStyle/>
        <a:p>
          <a:endParaRPr lang="cs-CZ"/>
        </a:p>
      </dgm:t>
    </dgm:pt>
    <dgm:pt modelId="{80718657-75AD-4C2D-8ED2-7A4131E6C8C6}">
      <dgm:prSet phldrT="[Text]" custT="1"/>
      <dgm:spPr/>
      <dgm:t>
        <a:bodyPr/>
        <a:lstStyle/>
        <a:p>
          <a:r>
            <a:rPr lang="cs-CZ" sz="2800" dirty="0">
              <a:solidFill>
                <a:srgbClr val="FFFF00"/>
              </a:solidFill>
            </a:rPr>
            <a:t>a dosažení cíle</a:t>
          </a:r>
        </a:p>
      </dgm:t>
    </dgm:pt>
    <dgm:pt modelId="{E4DA3749-A2C4-4CD1-8E7F-E51B3D19F0AF}" type="parTrans" cxnId="{166B854B-9506-469D-A9A8-F038DE580BA0}">
      <dgm:prSet/>
      <dgm:spPr/>
      <dgm:t>
        <a:bodyPr/>
        <a:lstStyle/>
        <a:p>
          <a:endParaRPr lang="cs-CZ"/>
        </a:p>
      </dgm:t>
    </dgm:pt>
    <dgm:pt modelId="{B92B30AD-9D1C-46B0-9035-56844BCF20D3}" type="sibTrans" cxnId="{166B854B-9506-469D-A9A8-F038DE580BA0}">
      <dgm:prSet/>
      <dgm:spPr/>
      <dgm:t>
        <a:bodyPr/>
        <a:lstStyle/>
        <a:p>
          <a:endParaRPr lang="cs-CZ"/>
        </a:p>
      </dgm:t>
    </dgm:pt>
    <dgm:pt modelId="{54724E46-D05B-423F-936C-3BCB5E5EE717}" type="pres">
      <dgm:prSet presAssocID="{B4DD8BDF-A055-41A8-999F-77A80DBAB253}" presName="cycle" presStyleCnt="0">
        <dgm:presLayoutVars>
          <dgm:dir/>
          <dgm:resizeHandles val="exact"/>
        </dgm:presLayoutVars>
      </dgm:prSet>
      <dgm:spPr/>
    </dgm:pt>
    <dgm:pt modelId="{CC1DA5B0-AAEF-48C7-BB6A-551BF6902124}" type="pres">
      <dgm:prSet presAssocID="{58CC6FD3-4D33-445C-869D-059D87EECFC4}" presName="dummy" presStyleCnt="0"/>
      <dgm:spPr/>
    </dgm:pt>
    <dgm:pt modelId="{4F1DD9AA-44DC-44E9-8044-AA741001297E}" type="pres">
      <dgm:prSet presAssocID="{58CC6FD3-4D33-445C-869D-059D87EECFC4}" presName="node" presStyleLbl="revTx" presStyleIdx="0" presStyleCnt="5" custScaleX="200081" custRadScaleRad="111398" custRadScaleInc="25187">
        <dgm:presLayoutVars>
          <dgm:bulletEnabled val="1"/>
        </dgm:presLayoutVars>
      </dgm:prSet>
      <dgm:spPr/>
    </dgm:pt>
    <dgm:pt modelId="{3D87369B-B8EB-4833-B5BE-DE3106CBF8B6}" type="pres">
      <dgm:prSet presAssocID="{0BE3FFF1-E0F8-4B53-A8A7-1E98E5B626D5}" presName="sibTrans" presStyleLbl="node1" presStyleIdx="0" presStyleCnt="5"/>
      <dgm:spPr/>
    </dgm:pt>
    <dgm:pt modelId="{1DFEE503-44A7-423B-9574-0B5120E6BAAD}" type="pres">
      <dgm:prSet presAssocID="{2EC4249C-F4C6-47E6-80D2-5C9ADCCB0725}" presName="dummy" presStyleCnt="0"/>
      <dgm:spPr/>
    </dgm:pt>
    <dgm:pt modelId="{F6BA5DAE-5F2B-4A1D-8DB8-5A76D5B9EC8C}" type="pres">
      <dgm:prSet presAssocID="{2EC4249C-F4C6-47E6-80D2-5C9ADCCB0725}" presName="node" presStyleLbl="revTx" presStyleIdx="1" presStyleCnt="5" custScaleX="211916" custRadScaleRad="113533" custRadScaleInc="-6099">
        <dgm:presLayoutVars>
          <dgm:bulletEnabled val="1"/>
        </dgm:presLayoutVars>
      </dgm:prSet>
      <dgm:spPr/>
    </dgm:pt>
    <dgm:pt modelId="{2AF1484E-E5E3-4C18-BDDE-CDAE3E19B70F}" type="pres">
      <dgm:prSet presAssocID="{6BFABC42-AF7B-48F6-84F9-F98AD7ED99F1}" presName="sibTrans" presStyleLbl="node1" presStyleIdx="1" presStyleCnt="5"/>
      <dgm:spPr/>
    </dgm:pt>
    <dgm:pt modelId="{D6E0481D-27E8-4885-82DC-CD060C7302C7}" type="pres">
      <dgm:prSet presAssocID="{906E910D-7933-4E07-BE14-0D73E4CED604}" presName="dummy" presStyleCnt="0"/>
      <dgm:spPr/>
    </dgm:pt>
    <dgm:pt modelId="{1056FA8B-55C6-4234-8636-9DAE5C358DF4}" type="pres">
      <dgm:prSet presAssocID="{906E910D-7933-4E07-BE14-0D73E4CED604}" presName="node" presStyleLbl="revTx" presStyleIdx="2" presStyleCnt="5" custScaleX="175972" custRadScaleRad="111316" custRadScaleInc="-23168">
        <dgm:presLayoutVars>
          <dgm:bulletEnabled val="1"/>
        </dgm:presLayoutVars>
      </dgm:prSet>
      <dgm:spPr/>
    </dgm:pt>
    <dgm:pt modelId="{754B6D3E-D6CA-49B3-AE4F-675E74CDB028}" type="pres">
      <dgm:prSet presAssocID="{CD71BD77-E858-4A1F-8D56-79720233E92A}" presName="sibTrans" presStyleLbl="node1" presStyleIdx="2" presStyleCnt="5"/>
      <dgm:spPr/>
    </dgm:pt>
    <dgm:pt modelId="{A214280C-6D83-44FB-AF77-F576EB312F2B}" type="pres">
      <dgm:prSet presAssocID="{1D2BACAE-7076-4AC0-AD64-132F0D44AC0D}" presName="dummy" presStyleCnt="0"/>
      <dgm:spPr/>
    </dgm:pt>
    <dgm:pt modelId="{91186952-E2B6-4FA5-BE3C-0EECAF849CEB}" type="pres">
      <dgm:prSet presAssocID="{1D2BACAE-7076-4AC0-AD64-132F0D44AC0D}" presName="node" presStyleLbl="revTx" presStyleIdx="3" presStyleCnt="5" custScaleX="198972">
        <dgm:presLayoutVars>
          <dgm:bulletEnabled val="1"/>
        </dgm:presLayoutVars>
      </dgm:prSet>
      <dgm:spPr/>
    </dgm:pt>
    <dgm:pt modelId="{60B540BE-A809-4AD7-8F55-29E9A1519246}" type="pres">
      <dgm:prSet presAssocID="{93387ACB-BA64-4891-9751-20B12DEF50F6}" presName="sibTrans" presStyleLbl="node1" presStyleIdx="3" presStyleCnt="5"/>
      <dgm:spPr/>
    </dgm:pt>
    <dgm:pt modelId="{E128FEE6-EEE1-4066-B466-6FC1994A7761}" type="pres">
      <dgm:prSet presAssocID="{80718657-75AD-4C2D-8ED2-7A4131E6C8C6}" presName="dummy" presStyleCnt="0"/>
      <dgm:spPr/>
    </dgm:pt>
    <dgm:pt modelId="{3484BA9B-1566-4780-B92A-DBD4F51767CB}" type="pres">
      <dgm:prSet presAssocID="{80718657-75AD-4C2D-8ED2-7A4131E6C8C6}" presName="node" presStyleLbl="revTx" presStyleIdx="4" presStyleCnt="5" custScaleX="239564" custRadScaleRad="113029" custRadScaleInc="-39893">
        <dgm:presLayoutVars>
          <dgm:bulletEnabled val="1"/>
        </dgm:presLayoutVars>
      </dgm:prSet>
      <dgm:spPr/>
    </dgm:pt>
    <dgm:pt modelId="{4DDEFEB6-B01C-42A0-A747-75A56207CBE8}" type="pres">
      <dgm:prSet presAssocID="{B92B30AD-9D1C-46B0-9035-56844BCF20D3}" presName="sibTrans" presStyleLbl="node1" presStyleIdx="4" presStyleCnt="5" custLinFactNeighborX="473" custLinFactNeighborY="5730"/>
      <dgm:spPr/>
    </dgm:pt>
  </dgm:ptLst>
  <dgm:cxnLst>
    <dgm:cxn modelId="{7532B716-3B13-4478-A393-24D7340EA2A6}" srcId="{B4DD8BDF-A055-41A8-999F-77A80DBAB253}" destId="{906E910D-7933-4E07-BE14-0D73E4CED604}" srcOrd="2" destOrd="0" parTransId="{74423679-0713-4D8D-A1D6-61B731169DD9}" sibTransId="{CD71BD77-E858-4A1F-8D56-79720233E92A}"/>
    <dgm:cxn modelId="{DACC7E1D-A544-4E06-A81A-D77220A41D16}" type="presOf" srcId="{93387ACB-BA64-4891-9751-20B12DEF50F6}" destId="{60B540BE-A809-4AD7-8F55-29E9A1519246}" srcOrd="0" destOrd="0" presId="urn:microsoft.com/office/officeart/2005/8/layout/cycle1"/>
    <dgm:cxn modelId="{0EC4B628-A92F-4DB8-A864-2905BE0910CA}" type="presOf" srcId="{CD71BD77-E858-4A1F-8D56-79720233E92A}" destId="{754B6D3E-D6CA-49B3-AE4F-675E74CDB028}" srcOrd="0" destOrd="0" presId="urn:microsoft.com/office/officeart/2005/8/layout/cycle1"/>
    <dgm:cxn modelId="{0B834F36-928B-4846-BB61-7D3714FC239D}" srcId="{B4DD8BDF-A055-41A8-999F-77A80DBAB253}" destId="{58CC6FD3-4D33-445C-869D-059D87EECFC4}" srcOrd="0" destOrd="0" parTransId="{472F0AAB-3A17-4FA8-95D8-71C20532CD29}" sibTransId="{0BE3FFF1-E0F8-4B53-A8A7-1E98E5B626D5}"/>
    <dgm:cxn modelId="{166B854B-9506-469D-A9A8-F038DE580BA0}" srcId="{B4DD8BDF-A055-41A8-999F-77A80DBAB253}" destId="{80718657-75AD-4C2D-8ED2-7A4131E6C8C6}" srcOrd="4" destOrd="0" parTransId="{E4DA3749-A2C4-4CD1-8E7F-E51B3D19F0AF}" sibTransId="{B92B30AD-9D1C-46B0-9035-56844BCF20D3}"/>
    <dgm:cxn modelId="{E473224C-F105-4A3A-9A2C-B0C1E31DFFC4}" type="presOf" srcId="{80718657-75AD-4C2D-8ED2-7A4131E6C8C6}" destId="{3484BA9B-1566-4780-B92A-DBD4F51767CB}" srcOrd="0" destOrd="0" presId="urn:microsoft.com/office/officeart/2005/8/layout/cycle1"/>
    <dgm:cxn modelId="{9E9CDD53-89A1-4935-A9EF-441164F8CD20}" type="presOf" srcId="{2EC4249C-F4C6-47E6-80D2-5C9ADCCB0725}" destId="{F6BA5DAE-5F2B-4A1D-8DB8-5A76D5B9EC8C}" srcOrd="0" destOrd="0" presId="urn:microsoft.com/office/officeart/2005/8/layout/cycle1"/>
    <dgm:cxn modelId="{6B09DB7E-6C2E-485F-A994-A50D61931F3B}" type="presOf" srcId="{906E910D-7933-4E07-BE14-0D73E4CED604}" destId="{1056FA8B-55C6-4234-8636-9DAE5C358DF4}" srcOrd="0" destOrd="0" presId="urn:microsoft.com/office/officeart/2005/8/layout/cycle1"/>
    <dgm:cxn modelId="{D77CF682-34CC-4E23-81C5-ECF7EC99F5FD}" type="presOf" srcId="{6BFABC42-AF7B-48F6-84F9-F98AD7ED99F1}" destId="{2AF1484E-E5E3-4C18-BDDE-CDAE3E19B70F}" srcOrd="0" destOrd="0" presId="urn:microsoft.com/office/officeart/2005/8/layout/cycle1"/>
    <dgm:cxn modelId="{45723F87-4A9E-46F0-96B6-5E782BF3DD30}" type="presOf" srcId="{B92B30AD-9D1C-46B0-9035-56844BCF20D3}" destId="{4DDEFEB6-B01C-42A0-A747-75A56207CBE8}" srcOrd="0" destOrd="0" presId="urn:microsoft.com/office/officeart/2005/8/layout/cycle1"/>
    <dgm:cxn modelId="{544F019F-779C-4272-9C71-FF8ABD18185F}" srcId="{B4DD8BDF-A055-41A8-999F-77A80DBAB253}" destId="{1D2BACAE-7076-4AC0-AD64-132F0D44AC0D}" srcOrd="3" destOrd="0" parTransId="{380DC0B5-9441-43E5-B0D0-30814E6CB85C}" sibTransId="{93387ACB-BA64-4891-9751-20B12DEF50F6}"/>
    <dgm:cxn modelId="{A5B502B0-E2EC-4576-811D-1FC6355F6D6A}" type="presOf" srcId="{1D2BACAE-7076-4AC0-AD64-132F0D44AC0D}" destId="{91186952-E2B6-4FA5-BE3C-0EECAF849CEB}" srcOrd="0" destOrd="0" presId="urn:microsoft.com/office/officeart/2005/8/layout/cycle1"/>
    <dgm:cxn modelId="{EA83F0B1-337C-4A63-9802-021B3A9F5549}" type="presOf" srcId="{58CC6FD3-4D33-445C-869D-059D87EECFC4}" destId="{4F1DD9AA-44DC-44E9-8044-AA741001297E}" srcOrd="0" destOrd="0" presId="urn:microsoft.com/office/officeart/2005/8/layout/cycle1"/>
    <dgm:cxn modelId="{A22038C6-9E86-469D-A238-A766A770206A}" srcId="{B4DD8BDF-A055-41A8-999F-77A80DBAB253}" destId="{2EC4249C-F4C6-47E6-80D2-5C9ADCCB0725}" srcOrd="1" destOrd="0" parTransId="{418A242A-26B6-485A-8B18-E281A1FA6C0C}" sibTransId="{6BFABC42-AF7B-48F6-84F9-F98AD7ED99F1}"/>
    <dgm:cxn modelId="{75966FFB-7D40-446E-9E20-9DA2B37A4681}" type="presOf" srcId="{B4DD8BDF-A055-41A8-999F-77A80DBAB253}" destId="{54724E46-D05B-423F-936C-3BCB5E5EE717}" srcOrd="0" destOrd="0" presId="urn:microsoft.com/office/officeart/2005/8/layout/cycle1"/>
    <dgm:cxn modelId="{589177FE-F4D5-4E24-AD61-F528A11805D8}" type="presOf" srcId="{0BE3FFF1-E0F8-4B53-A8A7-1E98E5B626D5}" destId="{3D87369B-B8EB-4833-B5BE-DE3106CBF8B6}" srcOrd="0" destOrd="0" presId="urn:microsoft.com/office/officeart/2005/8/layout/cycle1"/>
    <dgm:cxn modelId="{B3867E0B-72A1-4D39-ACBE-8FB86B008C98}" type="presParOf" srcId="{54724E46-D05B-423F-936C-3BCB5E5EE717}" destId="{CC1DA5B0-AAEF-48C7-BB6A-551BF6902124}" srcOrd="0" destOrd="0" presId="urn:microsoft.com/office/officeart/2005/8/layout/cycle1"/>
    <dgm:cxn modelId="{DBAD93FE-96F6-454C-9A35-C43B869B894D}" type="presParOf" srcId="{54724E46-D05B-423F-936C-3BCB5E5EE717}" destId="{4F1DD9AA-44DC-44E9-8044-AA741001297E}" srcOrd="1" destOrd="0" presId="urn:microsoft.com/office/officeart/2005/8/layout/cycle1"/>
    <dgm:cxn modelId="{8087656C-E8C7-4530-AF95-F511F3339AB7}" type="presParOf" srcId="{54724E46-D05B-423F-936C-3BCB5E5EE717}" destId="{3D87369B-B8EB-4833-B5BE-DE3106CBF8B6}" srcOrd="2" destOrd="0" presId="urn:microsoft.com/office/officeart/2005/8/layout/cycle1"/>
    <dgm:cxn modelId="{00AFA1DE-A328-4579-A4F0-D7F297BFED9B}" type="presParOf" srcId="{54724E46-D05B-423F-936C-3BCB5E5EE717}" destId="{1DFEE503-44A7-423B-9574-0B5120E6BAAD}" srcOrd="3" destOrd="0" presId="urn:microsoft.com/office/officeart/2005/8/layout/cycle1"/>
    <dgm:cxn modelId="{E53CBAEC-09D5-43A8-89F4-82CEA74020A1}" type="presParOf" srcId="{54724E46-D05B-423F-936C-3BCB5E5EE717}" destId="{F6BA5DAE-5F2B-4A1D-8DB8-5A76D5B9EC8C}" srcOrd="4" destOrd="0" presId="urn:microsoft.com/office/officeart/2005/8/layout/cycle1"/>
    <dgm:cxn modelId="{6E83DC65-4515-4D0C-9CF5-F18CD0D7272C}" type="presParOf" srcId="{54724E46-D05B-423F-936C-3BCB5E5EE717}" destId="{2AF1484E-E5E3-4C18-BDDE-CDAE3E19B70F}" srcOrd="5" destOrd="0" presId="urn:microsoft.com/office/officeart/2005/8/layout/cycle1"/>
    <dgm:cxn modelId="{E40BA164-B581-46E1-8DC8-1FCFCEB1A194}" type="presParOf" srcId="{54724E46-D05B-423F-936C-3BCB5E5EE717}" destId="{D6E0481D-27E8-4885-82DC-CD060C7302C7}" srcOrd="6" destOrd="0" presId="urn:microsoft.com/office/officeart/2005/8/layout/cycle1"/>
    <dgm:cxn modelId="{C0F66416-DA9F-43FB-BD55-B36D38F9D8F8}" type="presParOf" srcId="{54724E46-D05B-423F-936C-3BCB5E5EE717}" destId="{1056FA8B-55C6-4234-8636-9DAE5C358DF4}" srcOrd="7" destOrd="0" presId="urn:microsoft.com/office/officeart/2005/8/layout/cycle1"/>
    <dgm:cxn modelId="{15B81EF2-009E-40FB-A764-A5637A1B11BD}" type="presParOf" srcId="{54724E46-D05B-423F-936C-3BCB5E5EE717}" destId="{754B6D3E-D6CA-49B3-AE4F-675E74CDB028}" srcOrd="8" destOrd="0" presId="urn:microsoft.com/office/officeart/2005/8/layout/cycle1"/>
    <dgm:cxn modelId="{A6EB7B93-A95A-479D-9E54-4851FB38BF39}" type="presParOf" srcId="{54724E46-D05B-423F-936C-3BCB5E5EE717}" destId="{A214280C-6D83-44FB-AF77-F576EB312F2B}" srcOrd="9" destOrd="0" presId="urn:microsoft.com/office/officeart/2005/8/layout/cycle1"/>
    <dgm:cxn modelId="{863F84A8-1B32-4A08-B16B-A3438EFED6E0}" type="presParOf" srcId="{54724E46-D05B-423F-936C-3BCB5E5EE717}" destId="{91186952-E2B6-4FA5-BE3C-0EECAF849CEB}" srcOrd="10" destOrd="0" presId="urn:microsoft.com/office/officeart/2005/8/layout/cycle1"/>
    <dgm:cxn modelId="{7149B120-895B-40A0-B549-F95D3FBEE586}" type="presParOf" srcId="{54724E46-D05B-423F-936C-3BCB5E5EE717}" destId="{60B540BE-A809-4AD7-8F55-29E9A1519246}" srcOrd="11" destOrd="0" presId="urn:microsoft.com/office/officeart/2005/8/layout/cycle1"/>
    <dgm:cxn modelId="{FCCB99BD-900A-4B9B-98E3-9B530A371C5E}" type="presParOf" srcId="{54724E46-D05B-423F-936C-3BCB5E5EE717}" destId="{E128FEE6-EEE1-4066-B466-6FC1994A7761}" srcOrd="12" destOrd="0" presId="urn:microsoft.com/office/officeart/2005/8/layout/cycle1"/>
    <dgm:cxn modelId="{39B0FD4F-6E22-4BF9-B8F0-12091FE0C89A}" type="presParOf" srcId="{54724E46-D05B-423F-936C-3BCB5E5EE717}" destId="{3484BA9B-1566-4780-B92A-DBD4F51767CB}" srcOrd="13" destOrd="0" presId="urn:microsoft.com/office/officeart/2005/8/layout/cycle1"/>
    <dgm:cxn modelId="{A5EB06E5-B24E-453B-95E5-652151818265}" type="presParOf" srcId="{54724E46-D05B-423F-936C-3BCB5E5EE717}" destId="{4DDEFEB6-B01C-42A0-A747-75A56207CBE8}" srcOrd="14" destOrd="0" presId="urn:microsoft.com/office/officeart/2005/8/layout/cycle1"/>
  </dgm:cxnLst>
  <dgm:bg>
    <a:solidFill>
      <a:schemeClr val="accent2">
        <a:lumMod val="75000"/>
      </a:schemeClr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DD9AA-44DC-44E9-8044-AA741001297E}">
      <dsp:nvSpPr>
        <dsp:cNvPr id="0" name=""/>
        <dsp:cNvSpPr/>
      </dsp:nvSpPr>
      <dsp:spPr>
        <a:xfrm>
          <a:off x="3923933" y="0"/>
          <a:ext cx="2387668" cy="1193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rgbClr val="FFFF00"/>
              </a:solidFill>
            </a:rPr>
            <a:t>plánování</a:t>
          </a:r>
        </a:p>
      </dsp:txBody>
      <dsp:txXfrm>
        <a:off x="3923933" y="0"/>
        <a:ext cx="2387668" cy="1193351"/>
      </dsp:txXfrm>
    </dsp:sp>
    <dsp:sp modelId="{3D87369B-B8EB-4833-B5BE-DE3106CBF8B6}">
      <dsp:nvSpPr>
        <dsp:cNvPr id="0" name=""/>
        <dsp:cNvSpPr/>
      </dsp:nvSpPr>
      <dsp:spPr>
        <a:xfrm>
          <a:off x="1667529" y="13540"/>
          <a:ext cx="4475049" cy="4475049"/>
        </a:xfrm>
        <a:prstGeom prst="circularArrow">
          <a:avLst>
            <a:gd name="adj1" fmla="val 5200"/>
            <a:gd name="adj2" fmla="val 335903"/>
            <a:gd name="adj3" fmla="val 21320527"/>
            <a:gd name="adj4" fmla="val 19668561"/>
            <a:gd name="adj5" fmla="val 606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A5DAE-5F2B-4A1D-8DB8-5A76D5B9EC8C}">
      <dsp:nvSpPr>
        <dsp:cNvPr id="0" name=""/>
        <dsp:cNvSpPr/>
      </dsp:nvSpPr>
      <dsp:spPr>
        <a:xfrm>
          <a:off x="4532981" y="2283653"/>
          <a:ext cx="2528901" cy="1193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rgbClr val="FFFF00"/>
              </a:solidFill>
            </a:rPr>
            <a:t>organizace</a:t>
          </a:r>
        </a:p>
      </dsp:txBody>
      <dsp:txXfrm>
        <a:off x="4532981" y="2283653"/>
        <a:ext cx="2528901" cy="1193351"/>
      </dsp:txXfrm>
    </dsp:sp>
    <dsp:sp modelId="{2AF1484E-E5E3-4C18-BDDE-CDAE3E19B70F}">
      <dsp:nvSpPr>
        <dsp:cNvPr id="0" name=""/>
        <dsp:cNvSpPr/>
      </dsp:nvSpPr>
      <dsp:spPr>
        <a:xfrm>
          <a:off x="2095371" y="-351893"/>
          <a:ext cx="4475049" cy="4475049"/>
        </a:xfrm>
        <a:prstGeom prst="circularArrow">
          <a:avLst>
            <a:gd name="adj1" fmla="val 5200"/>
            <a:gd name="adj2" fmla="val 335903"/>
            <a:gd name="adj3" fmla="val 4067082"/>
            <a:gd name="adj4" fmla="val 3196564"/>
            <a:gd name="adj5" fmla="val 606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6FA8B-55C6-4234-8636-9DAE5C358DF4}">
      <dsp:nvSpPr>
        <dsp:cNvPr id="0" name=""/>
        <dsp:cNvSpPr/>
      </dsp:nvSpPr>
      <dsp:spPr>
        <a:xfrm>
          <a:off x="2800708" y="3630237"/>
          <a:ext cx="2099963" cy="1193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 err="1">
              <a:solidFill>
                <a:srgbClr val="FFFF00"/>
              </a:solidFill>
            </a:rPr>
            <a:t>leadership</a:t>
          </a:r>
          <a:r>
            <a:rPr lang="cs-CZ" sz="2800" kern="1200" dirty="0">
              <a:solidFill>
                <a:srgbClr val="FFFF00"/>
              </a:solidFill>
            </a:rPr>
            <a:t> </a:t>
          </a:r>
        </a:p>
      </dsp:txBody>
      <dsp:txXfrm>
        <a:off x="2800708" y="3630237"/>
        <a:ext cx="2099963" cy="1193351"/>
      </dsp:txXfrm>
    </dsp:sp>
    <dsp:sp modelId="{754B6D3E-D6CA-49B3-AE4F-675E74CDB028}">
      <dsp:nvSpPr>
        <dsp:cNvPr id="0" name=""/>
        <dsp:cNvSpPr/>
      </dsp:nvSpPr>
      <dsp:spPr>
        <a:xfrm>
          <a:off x="1417432" y="25564"/>
          <a:ext cx="4475049" cy="4475049"/>
        </a:xfrm>
        <a:prstGeom prst="circularArrow">
          <a:avLst>
            <a:gd name="adj1" fmla="val 5200"/>
            <a:gd name="adj2" fmla="val 335903"/>
            <a:gd name="adj3" fmla="val 8263536"/>
            <a:gd name="adj4" fmla="val 6929041"/>
            <a:gd name="adj5" fmla="val 606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86952-E2B6-4FA5-BE3C-0EECAF849CEB}">
      <dsp:nvSpPr>
        <dsp:cNvPr id="0" name=""/>
        <dsp:cNvSpPr/>
      </dsp:nvSpPr>
      <dsp:spPr>
        <a:xfrm>
          <a:off x="561072" y="2255614"/>
          <a:ext cx="2374434" cy="1193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rgbClr val="FFFF00"/>
              </a:solidFill>
            </a:rPr>
            <a:t>kontrola</a:t>
          </a:r>
        </a:p>
      </dsp:txBody>
      <dsp:txXfrm>
        <a:off x="561072" y="2255614"/>
        <a:ext cx="2374434" cy="1193351"/>
      </dsp:txXfrm>
    </dsp:sp>
    <dsp:sp modelId="{60B540BE-A809-4AD7-8F55-29E9A1519246}">
      <dsp:nvSpPr>
        <dsp:cNvPr id="0" name=""/>
        <dsp:cNvSpPr/>
      </dsp:nvSpPr>
      <dsp:spPr>
        <a:xfrm>
          <a:off x="1316750" y="-547762"/>
          <a:ext cx="4475049" cy="4475049"/>
        </a:xfrm>
        <a:prstGeom prst="circularArrow">
          <a:avLst>
            <a:gd name="adj1" fmla="val 5200"/>
            <a:gd name="adj2" fmla="val 335903"/>
            <a:gd name="adj3" fmla="val 11206017"/>
            <a:gd name="adj4" fmla="val 9806460"/>
            <a:gd name="adj5" fmla="val 606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84BA9B-1566-4780-B92A-DBD4F51767CB}">
      <dsp:nvSpPr>
        <dsp:cNvPr id="0" name=""/>
        <dsp:cNvSpPr/>
      </dsp:nvSpPr>
      <dsp:spPr>
        <a:xfrm>
          <a:off x="604473" y="71242"/>
          <a:ext cx="2858839" cy="1193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rgbClr val="FFFF00"/>
              </a:solidFill>
            </a:rPr>
            <a:t>a dosažení cíle</a:t>
          </a:r>
        </a:p>
      </dsp:txBody>
      <dsp:txXfrm>
        <a:off x="604473" y="71242"/>
        <a:ext cx="2858839" cy="1193351"/>
      </dsp:txXfrm>
    </dsp:sp>
    <dsp:sp modelId="{4DDEFEB6-B01C-42A0-A747-75A56207CBE8}">
      <dsp:nvSpPr>
        <dsp:cNvPr id="0" name=""/>
        <dsp:cNvSpPr/>
      </dsp:nvSpPr>
      <dsp:spPr>
        <a:xfrm>
          <a:off x="1329337" y="14037"/>
          <a:ext cx="4475049" cy="4475049"/>
        </a:xfrm>
        <a:prstGeom prst="circularArrow">
          <a:avLst>
            <a:gd name="adj1" fmla="val 5200"/>
            <a:gd name="adj2" fmla="val 335903"/>
            <a:gd name="adj3" fmla="val 16523039"/>
            <a:gd name="adj4" fmla="val 15341913"/>
            <a:gd name="adj5" fmla="val 606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68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68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1AC24-27EC-4010-9412-300D976AA819}" type="datetimeFigureOut">
              <a:rPr lang="en-US" smtClean="0"/>
              <a:t>11/11/2020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706"/>
            <a:ext cx="2971800" cy="4568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706"/>
            <a:ext cx="2971800" cy="4568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99C91-31A4-4FF3-ABFA-2DF25B399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714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CD075E-DA07-460F-8C1B-B674D4877B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6218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64E8D-9531-49D7-AD5C-375D0A1C9F51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7D70A-060D-446D-BEED-D4E405121249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/>
              <a:t>První linie – smysl pro spravedlnost při odměnách a sankcích.</a:t>
            </a:r>
          </a:p>
          <a:p>
            <a:pPr eaLnBrk="1" hangingPunct="1"/>
            <a:r>
              <a:rPr lang="cs-CZ"/>
              <a:t>Střední – koordinace prvků koncepčního a operativního rázu, musí se orientovat v mezilidských vztazích.</a:t>
            </a:r>
          </a:p>
          <a:p>
            <a:pPr eaLnBrk="1" hangingPunct="1"/>
            <a:r>
              <a:rPr lang="cs-CZ"/>
              <a:t>Vrcholoví – usměrnění a koordinace hlavních činností s velkou zodpovědností, očekáváme od nich nejvíce manažerského charismatu.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/>
              <a:t>Dobrými manažery nebývají obvykle introverti a neurotici.</a:t>
            </a:r>
          </a:p>
          <a:p>
            <a:r>
              <a:rPr lang="cs-CZ"/>
              <a:t>Preferované vlastnosti – Svobodník str. 48</a:t>
            </a:r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ABB59-E771-4991-9920-6082228A080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EEE1CA-2B29-4DF9-85EF-62A0C84E927B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D8B9385-DC70-4E90-848D-20A97AA10FD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000"/>
            <a:ext cx="1160207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2796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8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9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593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7"/>
            <a:ext cx="649064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773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55" y="2014648"/>
            <a:ext cx="307969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251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78" y="1950397"/>
            <a:ext cx="6514043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037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868"/>
            <a:ext cx="1160207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2712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F6A1FF12-D083-4356-B3A1-55E769267F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6956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90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7251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1695075"/>
            <a:ext cx="3913810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0836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1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3860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692151"/>
            <a:ext cx="3913810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5777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406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16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hf sldNum="0" hdr="0" ft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484784"/>
            <a:ext cx="7772400" cy="2372844"/>
          </a:xfrm>
        </p:spPr>
        <p:txBody>
          <a:bodyPr>
            <a:normAutofit/>
          </a:bodyPr>
          <a:lstStyle/>
          <a:p>
            <a:pPr algn="ctr">
              <a:defRPr/>
            </a:pPr>
            <a:br>
              <a:rPr lang="cs-CZ" sz="2000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br>
              <a:rPr lang="cs-CZ" sz="3600" dirty="0">
                <a:solidFill>
                  <a:schemeClr val="tx1"/>
                </a:solidFill>
              </a:rPr>
            </a:br>
            <a:br>
              <a:rPr lang="cs-CZ" sz="4000" dirty="0">
                <a:solidFill>
                  <a:schemeClr val="tx1"/>
                </a:solidFill>
              </a:rPr>
            </a:br>
            <a:r>
              <a:rPr lang="cs-CZ" dirty="0"/>
              <a:t>Co je management, manažer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49E1C-B932-4436-8197-9EAFEAF58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Rola manažera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3D71F0-FF97-45F2-B698-FB17A9FF7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40768"/>
            <a:ext cx="8064900" cy="4797232"/>
          </a:xfrm>
        </p:spPr>
        <p:txBody>
          <a:bodyPr/>
          <a:lstStyle/>
          <a:p>
            <a:pPr marL="54000" indent="0">
              <a:buNone/>
            </a:pPr>
            <a:r>
              <a:rPr lang="cs-CZ" sz="2400" dirty="0"/>
              <a:t>Interpersonální: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Představitel, vedoucí, spojovatel.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54000" indent="0">
              <a:buNone/>
            </a:pPr>
            <a:r>
              <a:rPr lang="cs-CZ" sz="2400" dirty="0"/>
              <a:t>Informační: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Pozorovatel, šiřitel, mluvčí.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54000" indent="0">
              <a:buNone/>
            </a:pPr>
            <a:r>
              <a:rPr lang="cs-CZ" sz="2400" dirty="0"/>
              <a:t>Rozhodovací: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Podnikatel, alokátor zdrojů, řešitel konfliktů, vyjednavač.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54000" indent="0">
              <a:buNone/>
            </a:pPr>
            <a:r>
              <a:rPr lang="cs-CZ" sz="2400" dirty="0"/>
              <a:t>Administrativní</a:t>
            </a:r>
          </a:p>
          <a:p>
            <a:pPr marL="54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07076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2C0C6-AD84-47C4-89C4-EFD3F461D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manažera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221A4F-25B4-430F-B136-A8A3DFAE8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vůči vlastníkovi (zřizovateli),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vůči zaměstnancům,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vůči sobě sama,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státu,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společnosti,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pacientům.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Chyby: zanedbání osobního a odborného růstu, absence loajality, manipulace, chybění sociálních kompetencí, nerozhodnost, …</a:t>
            </a:r>
          </a:p>
        </p:txBody>
      </p:sp>
    </p:spTree>
    <p:extLst>
      <p:ext uri="{BB962C8B-B14F-4D97-AF65-F5344CB8AC3E}">
        <p14:creationId xmlns:p14="http://schemas.microsoft.com/office/powerpoint/2010/main" val="275986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Leadership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výsledky založeny na koučujícím přístupu lídra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lídr ovlivňuje pracovní výkon podřízených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jde příkladem v budování loajality a důvěryhodnosti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lídr dosahuje výsledků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partnerství je uplatňováno uvnitř i mimo tým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lídr ovlivňuje skrz svou osobnost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umí rozpoznat talent a vychovává své následovníky</a:t>
            </a:r>
          </a:p>
        </p:txBody>
      </p:sp>
    </p:spTree>
    <p:extLst>
      <p:ext uri="{BB962C8B-B14F-4D97-AF65-F5344CB8AC3E}">
        <p14:creationId xmlns:p14="http://schemas.microsoft.com/office/powerpoint/2010/main" val="3150214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Co je to management 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dirty="0" err="1"/>
              <a:t>Koontz</a:t>
            </a:r>
            <a:r>
              <a:rPr lang="cs-CZ" b="1" dirty="0"/>
              <a:t>, </a:t>
            </a:r>
            <a:r>
              <a:rPr lang="cs-CZ" b="1" dirty="0" err="1"/>
              <a:t>Weihrich</a:t>
            </a:r>
            <a:r>
              <a:rPr lang="cs-CZ" b="1" dirty="0"/>
              <a:t>:</a:t>
            </a:r>
          </a:p>
          <a:p>
            <a:pPr eaLnBrk="1" hangingPunct="1">
              <a:buFontTx/>
              <a:buNone/>
            </a:pPr>
            <a:r>
              <a:rPr lang="cs-CZ" dirty="0"/>
              <a:t>Proces tvorby a udržování prostředí, ve kterém jednotlivci pracují společně ve skupinách a účinně dosahují vybraných cílů.</a:t>
            </a:r>
          </a:p>
          <a:p>
            <a:pPr eaLnBrk="1" hangingPunct="1">
              <a:buFontTx/>
              <a:buNone/>
            </a:pPr>
            <a:endParaRPr lang="cs-CZ" dirty="0"/>
          </a:p>
          <a:p>
            <a:pPr eaLnBrk="1" hangingPunct="1">
              <a:buFontTx/>
              <a:buNone/>
            </a:pPr>
            <a:r>
              <a:rPr lang="cs-CZ" b="1" dirty="0" err="1"/>
              <a:t>Dale</a:t>
            </a:r>
            <a:r>
              <a:rPr lang="cs-CZ" b="1" dirty="0"/>
              <a:t>, </a:t>
            </a:r>
            <a:r>
              <a:rPr lang="cs-CZ" b="1" dirty="0" err="1"/>
              <a:t>Hayes</a:t>
            </a:r>
            <a:r>
              <a:rPr lang="cs-CZ" b="1" dirty="0"/>
              <a:t>:</a:t>
            </a:r>
          </a:p>
          <a:p>
            <a:pPr eaLnBrk="1" hangingPunct="1">
              <a:buFontTx/>
              <a:buNone/>
            </a:pPr>
            <a:r>
              <a:rPr lang="cs-CZ" dirty="0"/>
              <a:t>Vykonávání věcí prostřednictvím jiných lidí.</a:t>
            </a:r>
          </a:p>
          <a:p>
            <a:pPr eaLnBrk="1" hangingPunct="1">
              <a:buFontTx/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Moderní management (MM) 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sz="2800" dirty="0"/>
              <a:t>Posun od modelu „lidských zdrojů“ k modelu „principiálního vedení“.</a:t>
            </a:r>
          </a:p>
          <a:p>
            <a:endParaRPr lang="cs-CZ" sz="2800" dirty="0"/>
          </a:p>
          <a:p>
            <a:pPr>
              <a:buFontTx/>
              <a:buNone/>
            </a:pPr>
            <a:r>
              <a:rPr lang="cs-CZ" sz="2800" i="1" dirty="0">
                <a:solidFill>
                  <a:schemeClr val="tx2">
                    <a:lumMod val="75000"/>
                  </a:schemeClr>
                </a:solidFill>
              </a:rPr>
              <a:t>Principiální vedení </a:t>
            </a:r>
            <a:r>
              <a:rPr lang="cs-CZ" sz="2800" dirty="0"/>
              <a:t>– </a:t>
            </a:r>
            <a:r>
              <a:rPr lang="cs-CZ" sz="2400" dirty="0"/>
              <a:t>správné zacházení s lidmi a jejich správné využití + navíc rozvoj pracovníků se širšími pravomocemi, jejichž rozvoj se opírá o společně sdílený systém hodnot. (principy společnosti, firmy)</a:t>
            </a: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86649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Cyklus řízení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073826"/>
              </p:ext>
            </p:extLst>
          </p:nvPr>
        </p:nvGraphicFramePr>
        <p:xfrm>
          <a:off x="750067" y="1269707"/>
          <a:ext cx="7350325" cy="4823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729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Úrovně managementu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539550" y="1484784"/>
            <a:ext cx="8064900" cy="4139998"/>
          </a:xfrm>
        </p:spPr>
        <p:txBody>
          <a:bodyPr>
            <a:noAutofit/>
          </a:bodyPr>
          <a:lstStyle/>
          <a:p>
            <a:pPr marL="54000" indent="0" eaLnBrk="1" hangingPunct="1">
              <a:buNone/>
            </a:pPr>
            <a:r>
              <a:rPr lang="cs-CZ" sz="2400" b="1" dirty="0"/>
              <a:t>Manažeři první linie</a:t>
            </a:r>
          </a:p>
          <a:p>
            <a:pPr marL="54000" indent="0">
              <a:buNone/>
            </a:pPr>
            <a:r>
              <a:rPr lang="cs-CZ" sz="2400" b="1" dirty="0"/>
              <a:t>   </a:t>
            </a:r>
            <a:r>
              <a:rPr lang="cs-CZ" sz="2400" dirty="0"/>
              <a:t>- vedoucí lékař, vedoucí úseků, staniční sestra</a:t>
            </a:r>
          </a:p>
          <a:p>
            <a:pPr marL="54000" indent="0">
              <a:buNone/>
            </a:pPr>
            <a:r>
              <a:rPr lang="cs-CZ" sz="2400" dirty="0"/>
              <a:t>	- činnosti spjaté s každodenními úkoly</a:t>
            </a:r>
          </a:p>
          <a:p>
            <a:pPr marL="54000" indent="0" eaLnBrk="1" hangingPunct="1">
              <a:buNone/>
            </a:pPr>
            <a:r>
              <a:rPr lang="cs-CZ" sz="2400" b="1" dirty="0"/>
              <a:t>Střední manažeři</a:t>
            </a:r>
          </a:p>
          <a:p>
            <a:pPr marL="54000" indent="0">
              <a:buNone/>
            </a:pPr>
            <a:r>
              <a:rPr lang="cs-CZ" sz="2400" dirty="0"/>
              <a:t>    - primář, vrchní sestra</a:t>
            </a:r>
          </a:p>
          <a:p>
            <a:pPr marL="54000" indent="0">
              <a:buNone/>
            </a:pPr>
            <a:r>
              <a:rPr lang="cs-CZ" sz="2400" dirty="0"/>
              <a:t>	- taktické vedení, střednědobé plánování</a:t>
            </a:r>
          </a:p>
          <a:p>
            <a:pPr marL="54000" indent="0" eaLnBrk="1" hangingPunct="1">
              <a:buNone/>
            </a:pPr>
            <a:r>
              <a:rPr lang="cs-CZ" sz="2400" b="1" dirty="0"/>
              <a:t>Vrcholoví manažeři</a:t>
            </a:r>
          </a:p>
          <a:p>
            <a:pPr marL="54000" indent="0">
              <a:buNone/>
            </a:pPr>
            <a:r>
              <a:rPr lang="cs-CZ" sz="2400" b="1" dirty="0"/>
              <a:t>   </a:t>
            </a:r>
            <a:r>
              <a:rPr lang="cs-CZ" sz="2400" dirty="0"/>
              <a:t>- ředitel nemocnice, náměstek LPP, ředitelka </a:t>
            </a:r>
            <a:r>
              <a:rPr lang="cs-CZ" sz="2400" dirty="0" err="1"/>
              <a:t>oš</a:t>
            </a:r>
            <a:r>
              <a:rPr lang="cs-CZ" sz="2400" dirty="0"/>
              <a:t>. </a:t>
            </a:r>
            <a:r>
              <a:rPr lang="en-GB" sz="2400" dirty="0"/>
              <a:t>p</a:t>
            </a:r>
            <a:r>
              <a:rPr lang="cs-CZ" sz="2400" dirty="0" err="1"/>
              <a:t>éče</a:t>
            </a:r>
            <a:endParaRPr lang="cs-CZ" sz="2400" dirty="0"/>
          </a:p>
          <a:p>
            <a:pPr marL="54000" indent="0">
              <a:buNone/>
            </a:pPr>
            <a:r>
              <a:rPr lang="cs-CZ" sz="2400" dirty="0"/>
              <a:t>	- vize, koncepce, strategické plánování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Vlastnosti manažera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cs-CZ" sz="2800" dirty="0"/>
              <a:t>„Lidé se neustále vyvíjejí. Jsou jen dvě možnosti: zda se budou vyvíjet v souladu se svým potenciálem nebo zda se budou vyvíjet chybně.“</a:t>
            </a:r>
          </a:p>
          <a:p>
            <a:pPr>
              <a:buFontTx/>
              <a:buNone/>
            </a:pPr>
            <a:r>
              <a:rPr lang="cs-CZ" sz="2800" dirty="0"/>
              <a:t>                                  			</a:t>
            </a:r>
            <a:r>
              <a:rPr lang="cs-CZ" sz="2000" dirty="0"/>
              <a:t>Peter F. </a:t>
            </a:r>
            <a:r>
              <a:rPr lang="cs-CZ" sz="2000" dirty="0" err="1"/>
              <a:t>Drucker</a:t>
            </a:r>
            <a:endParaRPr lang="cs-CZ" sz="2000" dirty="0"/>
          </a:p>
          <a:p>
            <a:pPr>
              <a:buFontTx/>
              <a:buNone/>
            </a:pPr>
            <a:endParaRPr lang="cs-CZ" sz="2000" dirty="0"/>
          </a:p>
          <a:p>
            <a:r>
              <a:rPr lang="cs-CZ" sz="2800" dirty="0"/>
              <a:t>Vrozené – </a:t>
            </a:r>
            <a:r>
              <a:rPr lang="cs-CZ" sz="2400" dirty="0"/>
              <a:t>sociální cítění, charisma, potřeba řídit, inteligence, důslednost, komunikativnost výkonová orientace, extroverze.</a:t>
            </a:r>
          </a:p>
          <a:p>
            <a:r>
              <a:rPr lang="cs-CZ" sz="2800" dirty="0"/>
              <a:t>Získané – </a:t>
            </a:r>
            <a:r>
              <a:rPr lang="cs-CZ" sz="2400" dirty="0"/>
              <a:t>odborné znalosti, praktické a technické dovednosti, dobrá duševní a tělesná kondice, sociálně-psychologické znalosti.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B1A45-B1C1-4F16-9ED9-E0F0612CC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6896A2-4D3B-4C29-84E2-D951BC13E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1576"/>
            <a:ext cx="8064900" cy="4660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Komunikativnost a schopnost naslouchat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Schopnost učit 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Týmová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Schopnost řešení problémů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Jazyková a počítačová gramotnost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Sebeovládání, spolehlivost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Výkonnost, ctižádostivost, řídící schopnosti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Empatie, diplomacie, takt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EQ – sebeovládání, znalost sebe sama, sociální vědomí, sociální dovednosti.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986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10209" y="54868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Funkce manažera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71611"/>
            <a:ext cx="8229600" cy="4554551"/>
          </a:xfrm>
        </p:spPr>
        <p:txBody>
          <a:bodyPr>
            <a:normAutofit/>
          </a:bodyPr>
          <a:lstStyle/>
          <a:p>
            <a:pPr marL="54000" indent="0" eaLnBrk="1" hangingPunct="1">
              <a:lnSpc>
                <a:spcPct val="100000"/>
              </a:lnSpc>
              <a:buNone/>
            </a:pPr>
            <a:r>
              <a:rPr lang="cs-CZ" sz="2400" b="1" dirty="0"/>
              <a:t>Sekvenční (cyklické)</a:t>
            </a:r>
            <a:r>
              <a:rPr lang="cs-CZ" sz="2400" dirty="0"/>
              <a:t> – plánování, organizování, vedení lidí, kontrola.</a:t>
            </a:r>
          </a:p>
          <a:p>
            <a:pPr marL="54000" indent="0" eaLnBrk="1" hangingPunct="1">
              <a:lnSpc>
                <a:spcPct val="100000"/>
              </a:lnSpc>
              <a:buNone/>
            </a:pPr>
            <a:r>
              <a:rPr lang="cs-CZ" sz="2400" b="1" dirty="0"/>
              <a:t>Průběžné (paralelní)</a:t>
            </a:r>
            <a:r>
              <a:rPr lang="cs-CZ" sz="2400" dirty="0"/>
              <a:t> – rozhodování, analýza, komunikace, motivování.</a:t>
            </a:r>
            <a:endParaRPr lang="cs-CZ" sz="2400" b="1" dirty="0"/>
          </a:p>
          <a:p>
            <a:pPr marL="54000" indent="0" eaLnBrk="1" hangingPunct="1">
              <a:lnSpc>
                <a:spcPct val="100000"/>
              </a:lnSpc>
              <a:buNone/>
            </a:pPr>
            <a:endParaRPr lang="cs-CZ" sz="2400" b="1" dirty="0"/>
          </a:p>
          <a:p>
            <a:pPr marL="54000" indent="0" eaLnBrk="1" hangingPunct="1">
              <a:lnSpc>
                <a:spcPct val="100000"/>
              </a:lnSpc>
              <a:buNone/>
            </a:pPr>
            <a:r>
              <a:rPr lang="cs-CZ" sz="2400" b="1" dirty="0"/>
              <a:t>Požadavky – 4 E:</a:t>
            </a:r>
          </a:p>
          <a:p>
            <a:pPr marL="54000" indent="0">
              <a:lnSpc>
                <a:spcPct val="100000"/>
              </a:lnSpc>
              <a:buNone/>
            </a:pPr>
            <a:r>
              <a:rPr lang="cs-CZ" sz="2400" dirty="0"/>
              <a:t>    - </a:t>
            </a:r>
            <a:r>
              <a:rPr lang="cs-CZ" sz="2400" dirty="0" err="1"/>
              <a:t>effectiveness</a:t>
            </a:r>
            <a:r>
              <a:rPr lang="cs-CZ" sz="2400" dirty="0"/>
              <a:t> (účelnost) – dělání správných věcí</a:t>
            </a:r>
          </a:p>
          <a:p>
            <a:pPr marL="54000" indent="0">
              <a:lnSpc>
                <a:spcPct val="100000"/>
              </a:lnSpc>
              <a:buNone/>
            </a:pPr>
            <a:r>
              <a:rPr lang="cs-CZ" sz="2400" dirty="0"/>
              <a:t>    - </a:t>
            </a:r>
            <a:r>
              <a:rPr lang="cs-CZ" sz="2400" dirty="0" err="1"/>
              <a:t>efficiency</a:t>
            </a:r>
            <a:r>
              <a:rPr lang="cs-CZ" sz="2400" dirty="0"/>
              <a:t> (účinnost) – správným způsobem</a:t>
            </a:r>
          </a:p>
          <a:p>
            <a:pPr marL="54000" indent="0">
              <a:lnSpc>
                <a:spcPct val="100000"/>
              </a:lnSpc>
              <a:buNone/>
            </a:pPr>
            <a:r>
              <a:rPr lang="cs-CZ" sz="2400" dirty="0"/>
              <a:t>    - </a:t>
            </a:r>
            <a:r>
              <a:rPr lang="cs-CZ" sz="2400" dirty="0" err="1"/>
              <a:t>economy</a:t>
            </a:r>
            <a:r>
              <a:rPr lang="cs-CZ" sz="2400" dirty="0"/>
              <a:t> (hospodárnost) – s minimálními náklady</a:t>
            </a:r>
          </a:p>
          <a:p>
            <a:pPr marL="54000" indent="0">
              <a:lnSpc>
                <a:spcPct val="100000"/>
              </a:lnSpc>
              <a:buNone/>
            </a:pPr>
            <a:r>
              <a:rPr lang="cs-CZ" sz="2400" dirty="0"/>
              <a:t>    - </a:t>
            </a:r>
            <a:r>
              <a:rPr lang="cs-CZ" sz="2400" dirty="0" err="1"/>
              <a:t>equity</a:t>
            </a:r>
            <a:r>
              <a:rPr lang="cs-CZ" sz="2400" dirty="0"/>
              <a:t> (odpovědnost) – spravedlivě a podle práva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0B706-163D-4F72-8376-5474D7327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času manažerů na různých úrovních </a:t>
            </a:r>
            <a:r>
              <a:rPr lang="cs-CZ" sz="1800" dirty="0"/>
              <a:t>(Bělohlávek a kol.) 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C9074D44-0D89-4E6A-A120-02ABFA188E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041712"/>
              </p:ext>
            </p:extLst>
          </p:nvPr>
        </p:nvGraphicFramePr>
        <p:xfrm>
          <a:off x="683568" y="1772816"/>
          <a:ext cx="7416824" cy="4365186"/>
        </p:xfrm>
        <a:graphic>
          <a:graphicData uri="http://schemas.openxmlformats.org/drawingml/2006/table">
            <a:tbl>
              <a:tblPr/>
              <a:tblGrid>
                <a:gridCol w="2375323">
                  <a:extLst>
                    <a:ext uri="{9D8B030D-6E8A-4147-A177-3AD203B41FA5}">
                      <a16:colId xmlns:a16="http://schemas.microsoft.com/office/drawing/2014/main" val="868438163"/>
                    </a:ext>
                  </a:extLst>
                </a:gridCol>
                <a:gridCol w="2456116">
                  <a:extLst>
                    <a:ext uri="{9D8B030D-6E8A-4147-A177-3AD203B41FA5}">
                      <a16:colId xmlns:a16="http://schemas.microsoft.com/office/drawing/2014/main" val="375082007"/>
                    </a:ext>
                  </a:extLst>
                </a:gridCol>
                <a:gridCol w="2585385">
                  <a:extLst>
                    <a:ext uri="{9D8B030D-6E8A-4147-A177-3AD203B41FA5}">
                      <a16:colId xmlns:a16="http://schemas.microsoft.com/office/drawing/2014/main" val="2734682321"/>
                    </a:ext>
                  </a:extLst>
                </a:gridCol>
              </a:tblGrid>
              <a:tr h="62359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Liniový management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Střední management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Vrcholový management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21249"/>
                  </a:ext>
                </a:extLst>
              </a:tr>
              <a:tr h="62359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plánování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plánování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plánování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478703"/>
                  </a:ext>
                </a:extLst>
              </a:tr>
              <a:tr h="62359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792724"/>
                  </a:ext>
                </a:extLst>
              </a:tr>
              <a:tr h="6235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vedení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282645"/>
                  </a:ext>
                </a:extLst>
              </a:tr>
              <a:tr h="6235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vedení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218388"/>
                  </a:ext>
                </a:extLst>
              </a:tr>
              <a:tr h="6235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kontrolování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vedení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916964"/>
                  </a:ext>
                </a:extLst>
              </a:tr>
              <a:tr h="6235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kontrolování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kontrolování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499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9105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5F51271-44A8-4B53-A788-85F89546F1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F89B4C-3087-4313-852E-1AF16D4D22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A27FF7-6EB5-40D8-9E2B-D46356E5483C}">
  <ds:schemaRefs>
    <ds:schemaRef ds:uri="http://schemas.openxmlformats.org/package/2006/metadata/core-properties"/>
    <ds:schemaRef ds:uri="567f2e8e-f82b-4e20-adde-3167ac8dcb2e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1be74145-1369-4350-a552-f90e39977260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</Template>
  <TotalTime>1120</TotalTime>
  <Words>475</Words>
  <Application>Microsoft Office PowerPoint</Application>
  <PresentationFormat>Předvádění na obrazovce (4:3)</PresentationFormat>
  <Paragraphs>106</Paragraphs>
  <Slides>12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Prezentace_MU_CZ</vt:lpstr>
      <vt:lpstr>    Co je management, manažer</vt:lpstr>
      <vt:lpstr>Co je to management </vt:lpstr>
      <vt:lpstr>Moderní management (MM) </vt:lpstr>
      <vt:lpstr>Cyklus řízení</vt:lpstr>
      <vt:lpstr>Úrovně managementu</vt:lpstr>
      <vt:lpstr>Vlastnosti manažera</vt:lpstr>
      <vt:lpstr>Klíčové vlastnosti</vt:lpstr>
      <vt:lpstr>Funkce manažera</vt:lpstr>
      <vt:lpstr>Rozdělení času manažerů na různých úrovních (Bělohlávek a kol.) </vt:lpstr>
      <vt:lpstr>Rola manažera</vt:lpstr>
      <vt:lpstr>Odpovědnost manažera</vt:lpstr>
      <vt:lpstr>Leadership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49</cp:revision>
  <dcterms:created xsi:type="dcterms:W3CDTF">2008-09-14T17:29:12Z</dcterms:created>
  <dcterms:modified xsi:type="dcterms:W3CDTF">2020-11-11T10:50:29Z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