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4"/>
  </p:sldMasterIdLst>
  <p:sldIdLst>
    <p:sldId id="256" r:id="rId5"/>
    <p:sldId id="262" r:id="rId6"/>
    <p:sldId id="263" r:id="rId7"/>
    <p:sldId id="257" r:id="rId8"/>
    <p:sldId id="258" r:id="rId9"/>
    <p:sldId id="260" r:id="rId10"/>
    <p:sldId id="261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0" r:id="rId19"/>
    <p:sldId id="272" r:id="rId20"/>
    <p:sldId id="273" r:id="rId21"/>
    <p:sldId id="274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75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CC00"/>
    <a:srgbClr val="336699"/>
    <a:srgbClr val="006699"/>
    <a:srgbClr val="0066CC"/>
    <a:srgbClr val="0033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91" autoAdjust="0"/>
  </p:normalViewPr>
  <p:slideViewPr>
    <p:cSldViewPr>
      <p:cViewPr varScale="1">
        <p:scale>
          <a:sx n="68" d="100"/>
          <a:sy n="68" d="100"/>
        </p:scale>
        <p:origin x="14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nka Veselá" userId="e7428b7e-5e61-4cd9-aada-5d24650e5088" providerId="ADAL" clId="{F0916E45-2739-4E4E-BDDB-98B9CB9C86CE}"/>
    <pc:docChg chg="custSel addSld modSld">
      <pc:chgData name="Lenka Veselá" userId="e7428b7e-5e61-4cd9-aada-5d24650e5088" providerId="ADAL" clId="{F0916E45-2739-4E4E-BDDB-98B9CB9C86CE}" dt="2020-11-11T15:00:30.304" v="1256" actId="1076"/>
      <pc:docMkLst>
        <pc:docMk/>
      </pc:docMkLst>
      <pc:sldChg chg="modSp add">
        <pc:chgData name="Lenka Veselá" userId="e7428b7e-5e61-4cd9-aada-5d24650e5088" providerId="ADAL" clId="{F0916E45-2739-4E4E-BDDB-98B9CB9C86CE}" dt="2020-11-11T14:42:58.761" v="134" actId="20577"/>
        <pc:sldMkLst>
          <pc:docMk/>
          <pc:sldMk cId="1285725046" sldId="276"/>
        </pc:sldMkLst>
        <pc:spChg chg="mod">
          <ac:chgData name="Lenka Veselá" userId="e7428b7e-5e61-4cd9-aada-5d24650e5088" providerId="ADAL" clId="{F0916E45-2739-4E4E-BDDB-98B9CB9C86CE}" dt="2020-11-11T13:45:36.029" v="13" actId="20577"/>
          <ac:spMkLst>
            <pc:docMk/>
            <pc:sldMk cId="1285725046" sldId="276"/>
            <ac:spMk id="2" creationId="{62BC5E85-BE23-4E01-B4A5-D0697A5EBEC6}"/>
          </ac:spMkLst>
        </pc:spChg>
        <pc:spChg chg="mod">
          <ac:chgData name="Lenka Veselá" userId="e7428b7e-5e61-4cd9-aada-5d24650e5088" providerId="ADAL" clId="{F0916E45-2739-4E4E-BDDB-98B9CB9C86CE}" dt="2020-11-11T14:42:58.761" v="134" actId="20577"/>
          <ac:spMkLst>
            <pc:docMk/>
            <pc:sldMk cId="1285725046" sldId="276"/>
            <ac:spMk id="3" creationId="{6B378DC0-9444-4D57-9B1A-6E7D0CC34AA4}"/>
          </ac:spMkLst>
        </pc:spChg>
      </pc:sldChg>
      <pc:sldChg chg="modSp add">
        <pc:chgData name="Lenka Veselá" userId="e7428b7e-5e61-4cd9-aada-5d24650e5088" providerId="ADAL" clId="{F0916E45-2739-4E4E-BDDB-98B9CB9C86CE}" dt="2020-11-11T14:44:12.893" v="191" actId="20577"/>
        <pc:sldMkLst>
          <pc:docMk/>
          <pc:sldMk cId="471299791" sldId="277"/>
        </pc:sldMkLst>
        <pc:spChg chg="mod">
          <ac:chgData name="Lenka Veselá" userId="e7428b7e-5e61-4cd9-aada-5d24650e5088" providerId="ADAL" clId="{F0916E45-2739-4E4E-BDDB-98B9CB9C86CE}" dt="2020-11-11T14:43:45.567" v="169" actId="20577"/>
          <ac:spMkLst>
            <pc:docMk/>
            <pc:sldMk cId="471299791" sldId="277"/>
            <ac:spMk id="2" creationId="{231A07D0-63DE-4DB8-BC38-691203729518}"/>
          </ac:spMkLst>
        </pc:spChg>
        <pc:spChg chg="mod">
          <ac:chgData name="Lenka Veselá" userId="e7428b7e-5e61-4cd9-aada-5d24650e5088" providerId="ADAL" clId="{F0916E45-2739-4E4E-BDDB-98B9CB9C86CE}" dt="2020-11-11T14:44:12.893" v="191" actId="20577"/>
          <ac:spMkLst>
            <pc:docMk/>
            <pc:sldMk cId="471299791" sldId="277"/>
            <ac:spMk id="3" creationId="{BC9084A7-8497-4E48-BA11-1D64516812C0}"/>
          </ac:spMkLst>
        </pc:spChg>
      </pc:sldChg>
      <pc:sldChg chg="modSp add">
        <pc:chgData name="Lenka Veselá" userId="e7428b7e-5e61-4cd9-aada-5d24650e5088" providerId="ADAL" clId="{F0916E45-2739-4E4E-BDDB-98B9CB9C86CE}" dt="2020-11-11T14:50:25.051" v="474" actId="255"/>
        <pc:sldMkLst>
          <pc:docMk/>
          <pc:sldMk cId="962451131" sldId="278"/>
        </pc:sldMkLst>
        <pc:spChg chg="mod">
          <ac:chgData name="Lenka Veselá" userId="e7428b7e-5e61-4cd9-aada-5d24650e5088" providerId="ADAL" clId="{F0916E45-2739-4E4E-BDDB-98B9CB9C86CE}" dt="2020-11-11T14:50:25.051" v="474" actId="255"/>
          <ac:spMkLst>
            <pc:docMk/>
            <pc:sldMk cId="962451131" sldId="278"/>
            <ac:spMk id="2" creationId="{44543D74-79AB-416A-B52D-99802F03C4CD}"/>
          </ac:spMkLst>
        </pc:spChg>
        <pc:spChg chg="mod">
          <ac:chgData name="Lenka Veselá" userId="e7428b7e-5e61-4cd9-aada-5d24650e5088" providerId="ADAL" clId="{F0916E45-2739-4E4E-BDDB-98B9CB9C86CE}" dt="2020-11-11T14:47:00.372" v="349" actId="1076"/>
          <ac:spMkLst>
            <pc:docMk/>
            <pc:sldMk cId="962451131" sldId="278"/>
            <ac:spMk id="3" creationId="{B878B85E-3318-43EF-9457-A3F4E94FBF51}"/>
          </ac:spMkLst>
        </pc:spChg>
      </pc:sldChg>
      <pc:sldChg chg="modSp add">
        <pc:chgData name="Lenka Veselá" userId="e7428b7e-5e61-4cd9-aada-5d24650e5088" providerId="ADAL" clId="{F0916E45-2739-4E4E-BDDB-98B9CB9C86CE}" dt="2020-11-11T14:50:15.683" v="472" actId="255"/>
        <pc:sldMkLst>
          <pc:docMk/>
          <pc:sldMk cId="1361014143" sldId="279"/>
        </pc:sldMkLst>
        <pc:spChg chg="mod">
          <ac:chgData name="Lenka Veselá" userId="e7428b7e-5e61-4cd9-aada-5d24650e5088" providerId="ADAL" clId="{F0916E45-2739-4E4E-BDDB-98B9CB9C86CE}" dt="2020-11-11T14:50:15.683" v="472" actId="255"/>
          <ac:spMkLst>
            <pc:docMk/>
            <pc:sldMk cId="1361014143" sldId="279"/>
            <ac:spMk id="2" creationId="{345608D5-0C72-412A-B109-C8A59F0C5902}"/>
          </ac:spMkLst>
        </pc:spChg>
        <pc:spChg chg="mod">
          <ac:chgData name="Lenka Veselá" userId="e7428b7e-5e61-4cd9-aada-5d24650e5088" providerId="ADAL" clId="{F0916E45-2739-4E4E-BDDB-98B9CB9C86CE}" dt="2020-11-11T14:49:23.307" v="469" actId="20577"/>
          <ac:spMkLst>
            <pc:docMk/>
            <pc:sldMk cId="1361014143" sldId="279"/>
            <ac:spMk id="3" creationId="{C20351D7-9052-4E7B-B118-AC583FD7A95A}"/>
          </ac:spMkLst>
        </pc:spChg>
      </pc:sldChg>
      <pc:sldChg chg="modSp add">
        <pc:chgData name="Lenka Veselá" userId="e7428b7e-5e61-4cd9-aada-5d24650e5088" providerId="ADAL" clId="{F0916E45-2739-4E4E-BDDB-98B9CB9C86CE}" dt="2020-11-11T14:53:44.846" v="690" actId="255"/>
        <pc:sldMkLst>
          <pc:docMk/>
          <pc:sldMk cId="2207977411" sldId="280"/>
        </pc:sldMkLst>
        <pc:spChg chg="mod">
          <ac:chgData name="Lenka Veselá" userId="e7428b7e-5e61-4cd9-aada-5d24650e5088" providerId="ADAL" clId="{F0916E45-2739-4E4E-BDDB-98B9CB9C86CE}" dt="2020-11-11T14:50:57.877" v="520" actId="20577"/>
          <ac:spMkLst>
            <pc:docMk/>
            <pc:sldMk cId="2207977411" sldId="280"/>
            <ac:spMk id="2" creationId="{61891CDF-BE7C-4E1E-9BD6-A8AA9E095A44}"/>
          </ac:spMkLst>
        </pc:spChg>
        <pc:spChg chg="mod">
          <ac:chgData name="Lenka Veselá" userId="e7428b7e-5e61-4cd9-aada-5d24650e5088" providerId="ADAL" clId="{F0916E45-2739-4E4E-BDDB-98B9CB9C86CE}" dt="2020-11-11T14:53:44.846" v="690" actId="255"/>
          <ac:spMkLst>
            <pc:docMk/>
            <pc:sldMk cId="2207977411" sldId="280"/>
            <ac:spMk id="3" creationId="{974CEFD0-EFEA-4F11-9051-BA87C561EEFC}"/>
          </ac:spMkLst>
        </pc:spChg>
      </pc:sldChg>
      <pc:sldChg chg="modSp add">
        <pc:chgData name="Lenka Veselá" userId="e7428b7e-5e61-4cd9-aada-5d24650e5088" providerId="ADAL" clId="{F0916E45-2739-4E4E-BDDB-98B9CB9C86CE}" dt="2020-11-11T14:57:38.315" v="1013" actId="20577"/>
        <pc:sldMkLst>
          <pc:docMk/>
          <pc:sldMk cId="2769884290" sldId="281"/>
        </pc:sldMkLst>
        <pc:spChg chg="mod">
          <ac:chgData name="Lenka Veselá" userId="e7428b7e-5e61-4cd9-aada-5d24650e5088" providerId="ADAL" clId="{F0916E45-2739-4E4E-BDDB-98B9CB9C86CE}" dt="2020-11-11T14:54:34.741" v="737" actId="20577"/>
          <ac:spMkLst>
            <pc:docMk/>
            <pc:sldMk cId="2769884290" sldId="281"/>
            <ac:spMk id="2" creationId="{4EF8831D-FC8F-438C-B8A2-D5649681AC28}"/>
          </ac:spMkLst>
        </pc:spChg>
        <pc:spChg chg="mod">
          <ac:chgData name="Lenka Veselá" userId="e7428b7e-5e61-4cd9-aada-5d24650e5088" providerId="ADAL" clId="{F0916E45-2739-4E4E-BDDB-98B9CB9C86CE}" dt="2020-11-11T14:57:38.315" v="1013" actId="20577"/>
          <ac:spMkLst>
            <pc:docMk/>
            <pc:sldMk cId="2769884290" sldId="281"/>
            <ac:spMk id="3" creationId="{01D3F4F8-A214-4D91-B82E-3B6FC9AE274F}"/>
          </ac:spMkLst>
        </pc:spChg>
      </pc:sldChg>
      <pc:sldChg chg="modSp add">
        <pc:chgData name="Lenka Veselá" userId="e7428b7e-5e61-4cd9-aada-5d24650e5088" providerId="ADAL" clId="{F0916E45-2739-4E4E-BDDB-98B9CB9C86CE}" dt="2020-11-11T15:00:30.304" v="1256" actId="1076"/>
        <pc:sldMkLst>
          <pc:docMk/>
          <pc:sldMk cId="2583413460" sldId="282"/>
        </pc:sldMkLst>
        <pc:spChg chg="mod">
          <ac:chgData name="Lenka Veselá" userId="e7428b7e-5e61-4cd9-aada-5d24650e5088" providerId="ADAL" clId="{F0916E45-2739-4E4E-BDDB-98B9CB9C86CE}" dt="2020-11-11T14:58:27.043" v="1075" actId="255"/>
          <ac:spMkLst>
            <pc:docMk/>
            <pc:sldMk cId="2583413460" sldId="282"/>
            <ac:spMk id="2" creationId="{CDA3F0D4-74D0-48BE-AB96-3856DC240F32}"/>
          </ac:spMkLst>
        </pc:spChg>
        <pc:spChg chg="mod">
          <ac:chgData name="Lenka Veselá" userId="e7428b7e-5e61-4cd9-aada-5d24650e5088" providerId="ADAL" clId="{F0916E45-2739-4E4E-BDDB-98B9CB9C86CE}" dt="2020-11-11T15:00:30.304" v="1256" actId="1076"/>
          <ac:spMkLst>
            <pc:docMk/>
            <pc:sldMk cId="2583413460" sldId="282"/>
            <ac:spMk id="3" creationId="{F600D695-0B1B-4FA0-9DF3-FA1B4BC28BF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57FA39-4CE3-46D0-9AE8-0914788DC18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2900365"/>
            <a:ext cx="8521200" cy="1171580"/>
          </a:xfrm>
        </p:spPr>
        <p:txBody>
          <a:bodyPr anchor="t"/>
          <a:lstStyle>
            <a:lvl1pPr algn="l">
              <a:lnSpc>
                <a:spcPts val="4399"/>
              </a:lnSpc>
              <a:defRPr sz="4399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876" y="4116404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00" y="414000"/>
            <a:ext cx="1546674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151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999" y="718714"/>
            <a:ext cx="3915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19ACF-0604-4C65-BE65-5E03DB68E7C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003" y="4068000"/>
            <a:ext cx="3915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8459" y="718714"/>
            <a:ext cx="3915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5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19ACF-0604-4C65-BE65-5E03DB68E7C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33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1" y="6228000"/>
            <a:ext cx="189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A19ACF-0604-4C65-BE65-5E03DB68E7C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54" y="6048047"/>
            <a:ext cx="86526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18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1" y="6228000"/>
            <a:ext cx="189000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pPr>
              <a:defRPr/>
            </a:pPr>
            <a:fld id="{ECA19ACF-0604-4C65-BE65-5E03DB68E7C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430" y="2019301"/>
            <a:ext cx="4105542" cy="28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70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82330877-15CC-4407-8FF1-75EB5074E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225ADAA-BAB5-47B6-A5E0-6A14E2AE7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1" y="6228000"/>
            <a:ext cx="189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pPr>
              <a:defRPr/>
            </a:pPr>
            <a:fld id="{ECA19ACF-0604-4C65-BE65-5E03DB68E7C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24" y="2434289"/>
            <a:ext cx="7186746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69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12A23-53E4-479A-9291-B278516CAA4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01" y="1692002"/>
            <a:ext cx="8064900" cy="4139998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911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A19ACF-0604-4C65-BE65-5E03DB68E7C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2900365"/>
            <a:ext cx="8521200" cy="1171580"/>
          </a:xfrm>
        </p:spPr>
        <p:txBody>
          <a:bodyPr anchor="t"/>
          <a:lstStyle>
            <a:lvl1pPr algn="l">
              <a:lnSpc>
                <a:spcPts val="4399"/>
              </a:lnSpc>
              <a:defRPr sz="4399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876" y="4116404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9" y="414000"/>
            <a:ext cx="1549297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761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1" y="1692002"/>
            <a:ext cx="8064900" cy="4139998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19ACF-0604-4C65-BE65-5E03DB68E7C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58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19ACF-0604-4C65-BE65-5E03DB68E7C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720000"/>
            <a:ext cx="80649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00" y="1692001"/>
            <a:ext cx="3914998" cy="414000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8460" y="1690271"/>
            <a:ext cx="3914998" cy="414000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310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354" y="1695076"/>
            <a:ext cx="3913809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19ACF-0604-4C65-BE65-5E03DB68E7C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8460" y="1667024"/>
            <a:ext cx="3914998" cy="414000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773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001" y="1692004"/>
            <a:ext cx="2483644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19ACF-0604-4C65-BE65-5E03DB68E7C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001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00" y="1692004"/>
            <a:ext cx="2483644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0002" y="1692004"/>
            <a:ext cx="2483644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720000"/>
            <a:ext cx="80649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047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19ACF-0604-4C65-BE65-5E03DB68E7C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159" y="692150"/>
            <a:ext cx="3900741" cy="513985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354" y="692152"/>
            <a:ext cx="3913809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443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19ACF-0604-4C65-BE65-5E03DB68E7C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01" y="692150"/>
            <a:ext cx="8064900" cy="5139850"/>
          </a:xfrm>
          <a:prstGeom prst="rect">
            <a:avLst/>
          </a:prstGeom>
        </p:spPr>
        <p:txBody>
          <a:bodyPr/>
          <a:lstStyle>
            <a:lvl1pPr marL="251950" indent="-179964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899" indent="-17996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217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73" y="6048048"/>
            <a:ext cx="867191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662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1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ECA19ACF-0604-4C65-BE65-5E03DB68E7C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24487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</p:sldLayoutIdLst>
  <p:txStyles>
    <p:titleStyle>
      <a:lvl1pPr algn="l" rtl="0" eaLnBrk="1" fontAlgn="base" hangingPunct="1">
        <a:lnSpc>
          <a:spcPts val="3999"/>
        </a:lnSpc>
        <a:spcBef>
          <a:spcPct val="0"/>
        </a:spcBef>
        <a:spcAft>
          <a:spcPct val="0"/>
        </a:spcAft>
        <a:defRPr sz="3999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10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21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326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434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799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217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326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434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097" indent="-228554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2651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19976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6868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keholdermap.com/stakeholder-analysis.html?utm_source=link&amp;utm_campaign=images/stakeholder-analysis-strategy.gif#tegy" TargetMode="External"/><Relationship Id="rId2" Type="http://schemas.openxmlformats.org/officeDocument/2006/relationships/hyperlink" Target="http://www.tools4dev.org/resources/stakeholder-analysis-matrix-templat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1AD606D-3D85-44E3-988A-8580A0FC9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Plánování, organizování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Techniky uplatnitelné v plánování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Techniky prognózování – statistické a subjektivní techniky.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Statistické – metody popisné statistiky, pravděpodobnost, prognózování, projektový management, výzkum trhu, atd.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Subjektivní – Delfská metoda, brainstorming, atd.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Techniky strategické analýzy.</a:t>
            </a:r>
          </a:p>
        </p:txBody>
      </p:sp>
    </p:spTree>
    <p:extLst>
      <p:ext uri="{BB962C8B-B14F-4D97-AF65-F5344CB8AC3E}">
        <p14:creationId xmlns:p14="http://schemas.microsoft.com/office/powerpoint/2010/main" val="612427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PEST(EL) analýza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1" y="1359001"/>
            <a:ext cx="8064900" cy="4139998"/>
          </a:xfrm>
        </p:spPr>
        <p:txBody>
          <a:bodyPr/>
          <a:lstStyle/>
          <a:p>
            <a:pPr marL="71986" indent="0">
              <a:buNone/>
            </a:pPr>
            <a:r>
              <a:rPr lang="cs-CZ" sz="2400" dirty="0"/>
              <a:t>Analýza vnějšího prostředí.</a:t>
            </a:r>
          </a:p>
          <a:p>
            <a:pPr marL="71986" indent="0">
              <a:buNone/>
            </a:pPr>
            <a:r>
              <a:rPr lang="cs-CZ" sz="2400" dirty="0"/>
              <a:t>Segmenty:</a:t>
            </a:r>
          </a:p>
          <a:p>
            <a:pPr marL="71986" indent="0">
              <a:buNone/>
            </a:pPr>
            <a:r>
              <a:rPr lang="cs-CZ" sz="2400" dirty="0"/>
              <a:t>	</a:t>
            </a:r>
            <a:r>
              <a:rPr lang="cs-CZ" sz="2400" b="1" dirty="0">
                <a:solidFill>
                  <a:schemeClr val="tx2"/>
                </a:solidFill>
              </a:rPr>
              <a:t>P</a:t>
            </a:r>
            <a:r>
              <a:rPr lang="cs-CZ" sz="2400" dirty="0"/>
              <a:t>olitický,</a:t>
            </a:r>
          </a:p>
          <a:p>
            <a:pPr marL="71986" indent="0">
              <a:buNone/>
            </a:pPr>
            <a:r>
              <a:rPr lang="cs-CZ" sz="2400" dirty="0"/>
              <a:t>	</a:t>
            </a:r>
            <a:r>
              <a:rPr lang="cs-CZ" sz="2400" b="1" dirty="0">
                <a:solidFill>
                  <a:schemeClr val="tx2"/>
                </a:solidFill>
              </a:rPr>
              <a:t>E</a:t>
            </a:r>
            <a:r>
              <a:rPr lang="cs-CZ" sz="2400" dirty="0"/>
              <a:t>konomický,</a:t>
            </a:r>
          </a:p>
          <a:p>
            <a:pPr marL="71986" indent="0">
              <a:buNone/>
            </a:pPr>
            <a:r>
              <a:rPr lang="cs-CZ" sz="2400" dirty="0"/>
              <a:t>	</a:t>
            </a:r>
            <a:r>
              <a:rPr lang="cs-CZ" sz="2400" b="1" dirty="0">
                <a:solidFill>
                  <a:schemeClr val="tx2"/>
                </a:solidFill>
              </a:rPr>
              <a:t>S</a:t>
            </a:r>
            <a:r>
              <a:rPr lang="cs-CZ" sz="2400" dirty="0"/>
              <a:t>ociální,</a:t>
            </a:r>
          </a:p>
          <a:p>
            <a:pPr marL="71986" indent="0">
              <a:buNone/>
            </a:pPr>
            <a:r>
              <a:rPr lang="cs-CZ" sz="2400" dirty="0"/>
              <a:t>	</a:t>
            </a:r>
            <a:r>
              <a:rPr lang="cs-CZ" sz="2400" b="1" dirty="0">
                <a:solidFill>
                  <a:schemeClr val="tx2"/>
                </a:solidFill>
              </a:rPr>
              <a:t>T</a:t>
            </a:r>
            <a:r>
              <a:rPr lang="cs-CZ" sz="2400" dirty="0"/>
              <a:t>echnologický,</a:t>
            </a:r>
          </a:p>
          <a:p>
            <a:pPr marL="71986" indent="0">
              <a:buNone/>
            </a:pPr>
            <a:r>
              <a:rPr lang="cs-CZ" sz="2400" dirty="0"/>
              <a:t>	</a:t>
            </a:r>
            <a:r>
              <a:rPr lang="cs-CZ" sz="2400" b="1" dirty="0">
                <a:solidFill>
                  <a:schemeClr val="tx2"/>
                </a:solidFill>
              </a:rPr>
              <a:t>E</a:t>
            </a:r>
            <a:r>
              <a:rPr lang="cs-CZ" sz="2400" dirty="0"/>
              <a:t>kologický,</a:t>
            </a:r>
          </a:p>
          <a:p>
            <a:pPr marL="71986" indent="0">
              <a:buNone/>
            </a:pPr>
            <a:r>
              <a:rPr lang="cs-CZ" sz="2400" dirty="0"/>
              <a:t>	</a:t>
            </a:r>
            <a:r>
              <a:rPr lang="cs-CZ" sz="2400" b="1" dirty="0">
                <a:solidFill>
                  <a:schemeClr val="tx2"/>
                </a:solidFill>
              </a:rPr>
              <a:t>L</a:t>
            </a:r>
            <a:r>
              <a:rPr lang="cs-CZ" sz="2400" dirty="0"/>
              <a:t>egislativní,</a:t>
            </a:r>
          </a:p>
          <a:p>
            <a:pPr marL="71986" indent="0">
              <a:buNone/>
            </a:pPr>
            <a:r>
              <a:rPr lang="cs-CZ" sz="2400" dirty="0"/>
              <a:t>popř. geografický, demografický a kulturně-historický.</a:t>
            </a:r>
          </a:p>
        </p:txBody>
      </p:sp>
    </p:spTree>
    <p:extLst>
      <p:ext uri="{BB962C8B-B14F-4D97-AF65-F5344CB8AC3E}">
        <p14:creationId xmlns:p14="http://schemas.microsoft.com/office/powerpoint/2010/main" val="3217867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SWOT analýza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Zjištění interních možností X dopady vlivů vnějšího prostředí.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Pohotová, velmi užitečná a snadno využitelná.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Negativem může být přílišná jednoduchost a značná subjektivita.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35358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8640"/>
            <a:ext cx="6120680" cy="6192688"/>
          </a:xfrm>
        </p:spPr>
      </p:pic>
      <p:sp>
        <p:nvSpPr>
          <p:cNvPr id="6" name="TextovéPole 5"/>
          <p:cNvSpPr txBox="1"/>
          <p:nvPr/>
        </p:nvSpPr>
        <p:spPr>
          <a:xfrm>
            <a:off x="1475656" y="6165304"/>
            <a:ext cx="64807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Autor: </a:t>
            </a:r>
            <a:r>
              <a:rPr lang="cs-CZ" sz="1000" dirty="0" err="1"/>
              <a:t>SWOT_en.svg</a:t>
            </a:r>
            <a:r>
              <a:rPr lang="cs-CZ" sz="1000" dirty="0"/>
              <a:t>: </a:t>
            </a:r>
            <a:r>
              <a:rPr lang="cs-CZ" sz="1000" dirty="0" err="1"/>
              <a:t>Xhiennederivative</a:t>
            </a:r>
            <a:r>
              <a:rPr lang="cs-CZ" sz="1000" dirty="0"/>
              <a:t> </a:t>
            </a:r>
            <a:r>
              <a:rPr lang="cs-CZ" sz="1000" dirty="0" err="1"/>
              <a:t>work</a:t>
            </a:r>
            <a:r>
              <a:rPr lang="cs-CZ" sz="1000" dirty="0"/>
              <a:t>: </a:t>
            </a:r>
            <a:r>
              <a:rPr lang="cs-CZ" sz="1000" dirty="0" err="1"/>
              <a:t>ToOb</a:t>
            </a:r>
            <a:r>
              <a:rPr lang="cs-CZ" sz="1000" dirty="0"/>
              <a:t> (talk) – </a:t>
            </a:r>
            <a:r>
              <a:rPr lang="cs-CZ" sz="1000" dirty="0" err="1"/>
              <a:t>SWOT_en.svg</a:t>
            </a:r>
            <a:r>
              <a:rPr lang="cs-CZ" sz="1000" dirty="0"/>
              <a:t>, CC BY-SA 3.0, Https://commons.wikimedia.org/w/index.php?curid=7160770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3868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SWOT analýza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5899" y="1359001"/>
            <a:ext cx="8064900" cy="413999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sz="2400" dirty="0"/>
              <a:t>Stanovit si cíl.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/>
              <a:t>Zhodnocení vnitřního kontextu. </a:t>
            </a:r>
            <a:r>
              <a:rPr lang="cs-CZ" sz="2000" dirty="0"/>
              <a:t>(např. naše pracovní místo)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/>
              <a:t>Zhodnocení vnějšího kontextu. </a:t>
            </a:r>
            <a:r>
              <a:rPr lang="cs-CZ" sz="2000" dirty="0"/>
              <a:t>(vše ostatní)</a:t>
            </a:r>
          </a:p>
          <a:p>
            <a:r>
              <a:rPr lang="cs-CZ" sz="2400" dirty="0"/>
              <a:t>Snažit se W a T změnit na S a O.</a:t>
            </a:r>
          </a:p>
          <a:p>
            <a:r>
              <a:rPr lang="cs-CZ" sz="2400" dirty="0"/>
              <a:t>Strategie, jak to změnit. </a:t>
            </a:r>
            <a:r>
              <a:rPr lang="cs-CZ" sz="2000" dirty="0"/>
              <a:t>(např. najít mezi lékaři spojence v diskusi s ostatními lékaři)</a:t>
            </a:r>
          </a:p>
          <a:p>
            <a:r>
              <a:rPr lang="cs-CZ" sz="2400" dirty="0">
                <a:solidFill>
                  <a:prstClr val="black"/>
                </a:solidFill>
              </a:rPr>
              <a:t>Vědomí naléhavosti (</a:t>
            </a:r>
            <a:r>
              <a:rPr lang="cs-CZ" sz="2400" dirty="0" err="1">
                <a:solidFill>
                  <a:prstClr val="black"/>
                </a:solidFill>
              </a:rPr>
              <a:t>awareness</a:t>
            </a:r>
            <a:r>
              <a:rPr lang="cs-CZ" sz="2400" dirty="0">
                <a:solidFill>
                  <a:prstClr val="black"/>
                </a:solidFill>
              </a:rPr>
              <a:t> </a:t>
            </a:r>
            <a:r>
              <a:rPr lang="cs-CZ" sz="2400" dirty="0" err="1">
                <a:solidFill>
                  <a:prstClr val="black"/>
                </a:solidFill>
              </a:rPr>
              <a:t>of</a:t>
            </a:r>
            <a:r>
              <a:rPr lang="cs-CZ" sz="2400" dirty="0">
                <a:solidFill>
                  <a:prstClr val="black"/>
                </a:solidFill>
              </a:rPr>
              <a:t> </a:t>
            </a:r>
            <a:r>
              <a:rPr lang="cs-CZ" sz="2400" dirty="0" err="1">
                <a:solidFill>
                  <a:prstClr val="black"/>
                </a:solidFill>
              </a:rPr>
              <a:t>urgency</a:t>
            </a:r>
            <a:r>
              <a:rPr lang="cs-CZ" sz="2400" dirty="0">
                <a:solidFill>
                  <a:prstClr val="black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prstClr val="black"/>
                </a:solidFill>
              </a:rPr>
              <a:t> co se stane, když se spojí W a T,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prstClr val="black"/>
                </a:solidFill>
              </a:rPr>
              <a:t> souhrn S a O.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12861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0648"/>
            <a:ext cx="6552728" cy="6070226"/>
          </a:xfrm>
        </p:spPr>
      </p:pic>
      <p:sp>
        <p:nvSpPr>
          <p:cNvPr id="5" name="TextovéPole 4"/>
          <p:cNvSpPr txBox="1"/>
          <p:nvPr/>
        </p:nvSpPr>
        <p:spPr>
          <a:xfrm>
            <a:off x="1259632" y="6381328"/>
            <a:ext cx="4320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Plevová a kol.: Management v ošetřovatelství, str.57</a:t>
            </a:r>
          </a:p>
        </p:txBody>
      </p:sp>
    </p:spTree>
    <p:extLst>
      <p:ext uri="{BB962C8B-B14F-4D97-AF65-F5344CB8AC3E}">
        <p14:creationId xmlns:p14="http://schemas.microsoft.com/office/powerpoint/2010/main" val="3389481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Analýza zainteresovaných stran </a:t>
            </a:r>
            <a:r>
              <a:rPr lang="cs-CZ" sz="2700" dirty="0"/>
              <a:t>(</a:t>
            </a:r>
            <a:r>
              <a:rPr lang="cs-CZ" sz="2700" dirty="0" err="1"/>
              <a:t>stakeholder</a:t>
            </a:r>
            <a:r>
              <a:rPr lang="cs-CZ" sz="2700" dirty="0"/>
              <a:t> </a:t>
            </a:r>
            <a:r>
              <a:rPr lang="cs-CZ" sz="2700" dirty="0" err="1"/>
              <a:t>analysis</a:t>
            </a:r>
            <a:r>
              <a:rPr lang="cs-CZ" sz="2700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0" y="2132856"/>
            <a:ext cx="8064900" cy="4139998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Používá se při řízení projektů, řešení konfliktů.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Identifikace a analýza subjektů, které jsou buď aktivně zapojeny nebo budou či mohou projekt nějak ovlivnit.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Cílem je posouzení tohoto ovlivnění a naplánování strategie pro jednání se zainteresovanými stranami.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Každý subjekt má jiný zájem na projektu a jinou úroveň.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Ninja – vypadají, že nemají velkou moc, pohybují se potichu, ale účinně pracují.</a:t>
            </a:r>
          </a:p>
        </p:txBody>
      </p:sp>
    </p:spTree>
    <p:extLst>
      <p:ext uri="{BB962C8B-B14F-4D97-AF65-F5344CB8AC3E}">
        <p14:creationId xmlns:p14="http://schemas.microsoft.com/office/powerpoint/2010/main" val="3428798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0" y="404664"/>
            <a:ext cx="8064900" cy="4139998"/>
          </a:xfrm>
        </p:spPr>
        <p:txBody>
          <a:bodyPr/>
          <a:lstStyle/>
          <a:p>
            <a:pPr marL="71986" indent="0">
              <a:buNone/>
            </a:pPr>
            <a:r>
              <a:rPr lang="cs-CZ" dirty="0"/>
              <a:t>Identifikace subjektů a popis subjektů.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612201"/>
              </p:ext>
            </p:extLst>
          </p:nvPr>
        </p:nvGraphicFramePr>
        <p:xfrm>
          <a:off x="179512" y="1138502"/>
          <a:ext cx="8640961" cy="54588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1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5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63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70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70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74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13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1205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 dirty="0">
                          <a:effectLst/>
                        </a:rPr>
                        <a:t>Stakeholder Name</a:t>
                      </a:r>
                      <a:endParaRPr lang="cs-CZ" sz="900" dirty="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Contact Person</a:t>
                      </a:r>
                      <a:endParaRPr lang="cs-CZ" sz="9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Phone, Email, Website, Address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Impact</a:t>
                      </a:r>
                      <a:endParaRPr lang="cs-CZ" sz="9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How much does the project impact them? (Low, Medium, High)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Influence</a:t>
                      </a:r>
                      <a:endParaRPr lang="cs-CZ" sz="9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How much influence do they have over the project? (Low, Medium, High)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What is important to the stakeholder?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How could the stakeholder contribute to the project?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How could the stakeholder block the project?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Strategy for engaging the stakeholder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35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EXAMPLE</a:t>
                      </a:r>
                      <a:endParaRPr lang="cs-CZ" sz="9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Nurses &amp; Midwives Union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 dirty="0">
                          <a:effectLst/>
                        </a:rPr>
                        <a:t>Carlos </a:t>
                      </a:r>
                      <a:r>
                        <a:rPr lang="en-AU" sz="800" dirty="0" err="1">
                          <a:effectLst/>
                        </a:rPr>
                        <a:t>Davida</a:t>
                      </a:r>
                      <a:br>
                        <a:rPr lang="en-AU" sz="800" dirty="0">
                          <a:effectLst/>
                        </a:rPr>
                      </a:br>
                      <a:r>
                        <a:rPr lang="en-AU" sz="800" dirty="0">
                          <a:effectLst/>
                        </a:rPr>
                        <a:t>cdavida@nu.org</a:t>
                      </a:r>
                      <a:br>
                        <a:rPr lang="en-AU" sz="800" dirty="0">
                          <a:effectLst/>
                        </a:rPr>
                      </a:br>
                      <a:r>
                        <a:rPr lang="en-AU" sz="800" dirty="0">
                          <a:effectLst/>
                        </a:rPr>
                        <a:t>0998 765 287</a:t>
                      </a:r>
                      <a:endParaRPr lang="cs-CZ" sz="900" dirty="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High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High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Maintaining working conditions for nurses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Agree for union members to implement the new reforms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Going on strike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Monthly round-table discussions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045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Patient Advocacy Group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Viki Chan</a:t>
                      </a:r>
                      <a:br>
                        <a:rPr lang="en-AU" sz="800">
                          <a:effectLst/>
                        </a:rPr>
                      </a:br>
                      <a:r>
                        <a:rPr lang="en-AU" sz="800">
                          <a:effectLst/>
                        </a:rPr>
                        <a:t>vchan@pag.org</a:t>
                      </a:r>
                      <a:br>
                        <a:rPr lang="en-AU" sz="800">
                          <a:effectLst/>
                        </a:rPr>
                      </a:br>
                      <a:r>
                        <a:rPr lang="en-AU" sz="800">
                          <a:effectLst/>
                        </a:rPr>
                        <a:t>888 587 101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High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Medium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Maximising quality of care for patients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Communicate with other stakeholders to express their support for reforms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Making complaints about quality of service after the reports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Information and feedback meetings every 6 months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49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Sunday Times Newspaper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Jane Smith</a:t>
                      </a:r>
                      <a:br>
                        <a:rPr lang="en-AU" sz="800">
                          <a:effectLst/>
                        </a:rPr>
                      </a:br>
                      <a:r>
                        <a:rPr lang="en-AU" sz="800">
                          <a:effectLst/>
                        </a:rPr>
                        <a:t>jsmith@stn.com</a:t>
                      </a:r>
                      <a:br>
                        <a:rPr lang="en-AU" sz="800">
                          <a:effectLst/>
                        </a:rPr>
                      </a:br>
                      <a:r>
                        <a:rPr lang="en-AU" sz="800">
                          <a:effectLst/>
                        </a:rPr>
                        <a:t>888 587 101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Low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High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Getting a good story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Print stories that support the new reforms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Printing stories that oppose the new reforms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Quarterly press meetings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49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49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49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49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49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49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49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49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49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800" dirty="0">
                          <a:effectLst/>
                        </a:rPr>
                        <a:t> </a:t>
                      </a:r>
                      <a:endParaRPr lang="cs-CZ" sz="900" dirty="0">
                        <a:effectLst/>
                        <a:latin typeface="Georgia"/>
                        <a:ea typeface="Times New Roman"/>
                        <a:cs typeface="DaunPenh"/>
                      </a:endParaRPr>
                    </a:p>
                  </a:txBody>
                  <a:tcPr marL="57210" marR="5721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043608" y="6597352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http://www.tools4dev.org/resources/stakeholder-analysis-matrix-template/</a:t>
            </a:r>
          </a:p>
        </p:txBody>
      </p:sp>
    </p:spTree>
    <p:extLst>
      <p:ext uri="{BB962C8B-B14F-4D97-AF65-F5344CB8AC3E}">
        <p14:creationId xmlns:p14="http://schemas.microsoft.com/office/powerpoint/2010/main" val="3758680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0" y="260648"/>
            <a:ext cx="8064900" cy="4139998"/>
          </a:xfrm>
        </p:spPr>
        <p:txBody>
          <a:bodyPr/>
          <a:lstStyle/>
          <a:p>
            <a:pPr marL="71986" indent="0">
              <a:buNone/>
            </a:pPr>
            <a:r>
              <a:rPr lang="cs-CZ" dirty="0"/>
              <a:t>Matice vlivu a zájmu: 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971600" y="6381328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https://www.stakeholdermap.com/stakeholder-analysis.html?utm_source=link&amp;utm_campaign=images/stakeholder-analysis-strategy.gif#tegy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4610377" cy="481219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377" y="1340768"/>
            <a:ext cx="4533623" cy="48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91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BC5E85-BE23-4E01-B4A5-D0697A5EB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Organizování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378DC0-9444-4D57-9B1A-6E7D0CC34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1986" indent="0">
              <a:buNone/>
            </a:pPr>
            <a:r>
              <a:rPr lang="cs-CZ" sz="2400" dirty="0"/>
              <a:t>Cílem je uspořádat prvky do systému a koordinovat aktivity směrem k naplnění cílů organizace.</a:t>
            </a:r>
          </a:p>
          <a:p>
            <a:pPr marL="71986" indent="0">
              <a:buNone/>
            </a:pPr>
            <a:r>
              <a:rPr lang="cs-CZ" sz="2400" dirty="0"/>
              <a:t>Výsledkem je organizace.</a:t>
            </a:r>
          </a:p>
          <a:p>
            <a:pPr marL="71986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8572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Plánování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0" y="1484784"/>
            <a:ext cx="8064900" cy="413999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Manažerská činnost určující čeho, jak a jakými prostředky má být dosaženo v určitém čase.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Je zaměřeno do budoucnosti.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Vytváří spojení (přechod) mezi současnou situací (kde jsme) a budoucnem (kde chceme být).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Prováděno na všech úrovních managementu.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Dlouhodobé – strategické.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Střednědobé – taktické.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Krátkodobé – operativní.</a:t>
            </a:r>
          </a:p>
        </p:txBody>
      </p:sp>
    </p:spTree>
    <p:extLst>
      <p:ext uri="{BB962C8B-B14F-4D97-AF65-F5344CB8AC3E}">
        <p14:creationId xmlns:p14="http://schemas.microsoft.com/office/powerpoint/2010/main" val="2007347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1A07D0-63DE-4DB8-BC38-691203729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Organizační struktury dané účelem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9084A7-8497-4E48-BA11-1D6451681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formální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neformální</a:t>
            </a:r>
          </a:p>
        </p:txBody>
      </p:sp>
    </p:spTree>
    <p:extLst>
      <p:ext uri="{BB962C8B-B14F-4D97-AF65-F5344CB8AC3E}">
        <p14:creationId xmlns:p14="http://schemas.microsoft.com/office/powerpoint/2010/main" val="471299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543D74-79AB-416A-B52D-99802F03C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err="1"/>
              <a:t>Org</a:t>
            </a:r>
            <a:r>
              <a:rPr lang="cs-CZ" sz="3200" dirty="0"/>
              <a:t>. struktury vycházející z pravomoci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78B85E-3318-43EF-9457-A3F4E94FB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2132856"/>
            <a:ext cx="8064900" cy="41399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liniová struktura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funkcionální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liniově štábní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s pružnými prvky (maticová)</a:t>
            </a:r>
          </a:p>
        </p:txBody>
      </p:sp>
    </p:spTree>
    <p:extLst>
      <p:ext uri="{BB962C8B-B14F-4D97-AF65-F5344CB8AC3E}">
        <p14:creationId xmlns:p14="http://schemas.microsoft.com/office/powerpoint/2010/main" val="962451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5608D5-0C72-412A-B109-C8A59F0C5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Druhy zdravotní péče dle časové naléhavosti jejího poskytnutí: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20351D7-9052-4E7B-B118-AC583FD7A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127" y="1998002"/>
            <a:ext cx="8064900" cy="41399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neodkladná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akutní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nezbytná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plánovaná</a:t>
            </a:r>
          </a:p>
        </p:txBody>
      </p:sp>
    </p:spTree>
    <p:extLst>
      <p:ext uri="{BB962C8B-B14F-4D97-AF65-F5344CB8AC3E}">
        <p14:creationId xmlns:p14="http://schemas.microsoft.com/office/powerpoint/2010/main" val="1361014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891CDF-BE7C-4E1E-9BD6-A8AA9E095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Druhy </a:t>
            </a:r>
            <a:r>
              <a:rPr lang="cs-CZ" sz="2800" dirty="0" err="1"/>
              <a:t>zdr</a:t>
            </a:r>
            <a:r>
              <a:rPr lang="cs-CZ" sz="2800" dirty="0"/>
              <a:t>. péče dle účelu jejího poskytnutí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4CEFD0-EFEA-4F11-9051-BA87C561E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359001"/>
            <a:ext cx="8064900" cy="41399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preventivní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diagnostická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dispenzární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léčebná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posudková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(lázeňská) léčebně rehabilitační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ošetřovatelská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paliativní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lékárenská a </a:t>
            </a:r>
            <a:r>
              <a:rPr lang="cs-CZ" sz="2400" dirty="0" err="1"/>
              <a:t>klinickofarmaceutická</a:t>
            </a:r>
            <a:r>
              <a:rPr 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7977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F8831D-FC8F-438C-B8A2-D5649681A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Formy zdravotní péče </a:t>
            </a:r>
            <a:r>
              <a:rPr lang="cs-CZ" sz="2000" dirty="0"/>
              <a:t>dle zákona č.372/2011Sb.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D3F4F8-A214-4D91-B82E-3B6FC9AE2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ambulantní – primární, specializovaná, stacionární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jednodenní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péče poskytovaná ve vlastním sociálním prostředí pacienta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lůžková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1" dirty="0"/>
              <a:t>akutní lůžková péče intenzivní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1" dirty="0"/>
              <a:t>akutní lůžková péče standardní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1" dirty="0"/>
              <a:t>následná lůžková péče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601" dirty="0"/>
              <a:t>dlouhodobá lůžková péče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1601" dirty="0"/>
          </a:p>
          <a:p>
            <a:pPr lvl="1">
              <a:buFont typeface="Arial" panose="020B0604020202020204" pitchFamily="34" charset="0"/>
              <a:buChar char="•"/>
            </a:pPr>
            <a:endParaRPr lang="cs-CZ" sz="1601" dirty="0"/>
          </a:p>
          <a:p>
            <a:pPr lvl="1">
              <a:buFont typeface="Arial" panose="020B0604020202020204" pitchFamily="34" charset="0"/>
              <a:buChar char="•"/>
            </a:pPr>
            <a:endParaRPr lang="cs-CZ" sz="1601" dirty="0"/>
          </a:p>
        </p:txBody>
      </p:sp>
    </p:spTree>
    <p:extLst>
      <p:ext uri="{BB962C8B-B14F-4D97-AF65-F5344CB8AC3E}">
        <p14:creationId xmlns:p14="http://schemas.microsoft.com/office/powerpoint/2010/main" val="2769884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A3F0D4-74D0-48BE-AB96-3856DC240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Organizační formy péče ošetřovatelské a v porodní asistenci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00D695-0B1B-4FA0-9DF3-FA1B4BC28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163" y="1998002"/>
            <a:ext cx="8064900" cy="41399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funkční (výkonová) metoda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celková (skupinová) metoda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týmová (vícestupňová) metoda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metoda péče poskytované primární sestrou/PA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metoda zaměřená na případ (case management)</a:t>
            </a:r>
          </a:p>
        </p:txBody>
      </p:sp>
    </p:spTree>
    <p:extLst>
      <p:ext uri="{BB962C8B-B14F-4D97-AF65-F5344CB8AC3E}">
        <p14:creationId xmlns:p14="http://schemas.microsoft.com/office/powerpoint/2010/main" val="2583413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Plevová a kol.: Management v ošetřovatelství</a:t>
            </a:r>
          </a:p>
          <a:p>
            <a:r>
              <a:rPr lang="cs-CZ" sz="2000" dirty="0"/>
              <a:t>Zlámal a kol.: Základy managementu pro posluchače zdravotnických oborů</a:t>
            </a:r>
          </a:p>
          <a:p>
            <a:r>
              <a:rPr lang="cs-CZ" sz="2000" dirty="0">
                <a:hlinkClick r:id="rId2"/>
              </a:rPr>
              <a:t>http://www.tools4dev.org/resources/stakeholder-analysis-matrix-template</a:t>
            </a:r>
            <a:endParaRPr lang="cs-CZ" sz="2000" dirty="0"/>
          </a:p>
          <a:p>
            <a:r>
              <a:rPr lang="cs-CZ" sz="2000" dirty="0">
                <a:hlinkClick r:id="rId3"/>
              </a:rPr>
              <a:t>https://www.stakeholdermap.com/stakeholder-analysis.html?utm_source=link&amp;utm_campaign=images/stakeholder-analysis-strategy.gif#tegy</a:t>
            </a:r>
            <a:endParaRPr lang="cs-CZ" sz="2000" dirty="0"/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endParaRPr lang="cs-CZ" sz="32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342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Postup plánování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0" y="1359001"/>
            <a:ext cx="8064900" cy="413999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Východiska (příležitosti, potřeby).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Stanovení cílů.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Přijetí plánovacích předpokladů.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Produkce alternativních postupů.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Hodnocení alternativ.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Výběr postupu.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Formulování návazných plánů.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Realizace a sledování.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Přijímání nápravných opatření.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Vyhodnocení.</a:t>
            </a:r>
          </a:p>
        </p:txBody>
      </p:sp>
    </p:spTree>
    <p:extLst>
      <p:ext uri="{BB962C8B-B14F-4D97-AF65-F5344CB8AC3E}">
        <p14:creationId xmlns:p14="http://schemas.microsoft.com/office/powerpoint/2010/main" val="1657628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dirty="0"/>
              <a:t>Operativní plánování</a:t>
            </a:r>
            <a:endParaRPr lang="en-US" sz="36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40001" y="1556792"/>
            <a:ext cx="8064900" cy="413999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Krátkodobé plánování.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Nejdetailnější úroveň.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Bezproblémové fungování každodenní procesů.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Specifické cíle.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Jasně definované, obsahově, časově i personálně vymezeny.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Na všech úrovních a ve všech oblastech.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Ošetřovatelský proces. </a:t>
            </a:r>
            <a:r>
              <a:rPr lang="cs-CZ" sz="1600" dirty="0"/>
              <a:t>(Věstník MZČR č.9/2004, Vyhláška č.98/2012 Sb., o </a:t>
            </a:r>
            <a:r>
              <a:rPr lang="cs-CZ" sz="1600" dirty="0" err="1"/>
              <a:t>zdr</a:t>
            </a:r>
            <a:r>
              <a:rPr lang="cs-CZ" sz="1600" dirty="0"/>
              <a:t>. dok., Vyhláška č. 55/2011 Sb., resp. č. 2/2016 Sb.)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dirty="0"/>
              <a:t>Taktické plánování</a:t>
            </a:r>
            <a:endParaRPr lang="en-US" sz="36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Střednědobé plánování.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„Spojník“ mezi operativním a strategickým plánováním.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Určuje, na které specifické oblasti služeb a činností se zaměřit.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Např. plánování systému kvality poskytnuté péče, plánování kvalifikačního rozvoje personálu, apod.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dirty="0"/>
              <a:t>Strategické plánování</a:t>
            </a:r>
            <a:endParaRPr lang="en-US" sz="36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tabLst>
                <a:tab pos="2170113" algn="l"/>
              </a:tabLst>
              <a:defRPr/>
            </a:pPr>
            <a:r>
              <a:rPr lang="cs-CZ" sz="2400" dirty="0"/>
              <a:t>Disciplinovaná metoda zajišťující posun organizace či oddělení ke sdílené vizi nebo preferované budoucnosti.</a:t>
            </a:r>
          </a:p>
          <a:p>
            <a:pPr eaLnBrk="1" hangingPunct="1">
              <a:buFont typeface="Arial" panose="020B0604020202020204" pitchFamily="34" charset="0"/>
              <a:buChar char="•"/>
              <a:tabLst>
                <a:tab pos="2170113" algn="l"/>
              </a:tabLst>
              <a:defRPr/>
            </a:pPr>
            <a:r>
              <a:rPr lang="cs-CZ" sz="2400" dirty="0"/>
              <a:t>Nejdůležitější a současně nejnáročnější úkol managementu.</a:t>
            </a:r>
          </a:p>
          <a:p>
            <a:pPr eaLnBrk="1" hangingPunct="1">
              <a:buFont typeface="Arial" panose="020B0604020202020204" pitchFamily="34" charset="0"/>
              <a:buChar char="•"/>
              <a:tabLst>
                <a:tab pos="2170113" algn="l"/>
              </a:tabLst>
              <a:defRPr/>
            </a:pPr>
            <a:r>
              <a:rPr lang="cs-CZ" sz="2400" dirty="0"/>
              <a:t>Strategie obsahuje vizi firmy, strategické cíle a strategické operace.</a:t>
            </a:r>
          </a:p>
          <a:p>
            <a:pPr eaLnBrk="1" hangingPunct="1">
              <a:buFont typeface="Arial" panose="020B0604020202020204" pitchFamily="34" charset="0"/>
              <a:buChar char="•"/>
              <a:tabLst>
                <a:tab pos="2170113" algn="l"/>
              </a:tabLst>
              <a:defRPr/>
            </a:pPr>
            <a:r>
              <a:rPr lang="cs-CZ" sz="2400" dirty="0"/>
              <a:t>Vize formuluje budoucí obraz daného </a:t>
            </a:r>
            <a:r>
              <a:rPr lang="cs-CZ" sz="2400" dirty="0" err="1"/>
              <a:t>zdr</a:t>
            </a:r>
            <a:r>
              <a:rPr lang="cs-CZ" sz="2400" dirty="0"/>
              <a:t>. zařízení.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dirty="0"/>
              <a:t>Vize</a:t>
            </a:r>
            <a:endParaRPr lang="en-US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cs-CZ" sz="2600" dirty="0"/>
              <a:t>Neměla by být ani příliš obecná, ani příliš konkrétní.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sz="2600" dirty="0"/>
              <a:t>Měla by být: </a:t>
            </a:r>
          </a:p>
          <a:p>
            <a:pPr marL="71986" indent="0" eaLnBrk="1" hangingPunct="1">
              <a:buNone/>
            </a:pPr>
            <a:r>
              <a:rPr lang="cs-CZ" sz="2600" dirty="0"/>
              <a:t>	srozumitelná,</a:t>
            </a:r>
          </a:p>
          <a:p>
            <a:pPr marL="71986" indent="0" eaLnBrk="1" hangingPunct="1">
              <a:buNone/>
            </a:pPr>
            <a:r>
              <a:rPr lang="cs-CZ" sz="2600" dirty="0"/>
              <a:t>	obrazná,</a:t>
            </a:r>
          </a:p>
          <a:p>
            <a:pPr marL="71986" indent="0" eaLnBrk="1" hangingPunct="1">
              <a:buNone/>
            </a:pPr>
            <a:r>
              <a:rPr lang="cs-CZ" sz="2600" dirty="0"/>
              <a:t>	aktuální,</a:t>
            </a:r>
          </a:p>
          <a:p>
            <a:pPr marL="71986" indent="0" eaLnBrk="1" hangingPunct="1">
              <a:buNone/>
            </a:pPr>
            <a:r>
              <a:rPr lang="cs-CZ" sz="2600" dirty="0"/>
              <a:t>	uskutečnitelná,</a:t>
            </a:r>
          </a:p>
          <a:p>
            <a:pPr marL="71986" indent="0" eaLnBrk="1" hangingPunct="1">
              <a:buNone/>
            </a:pPr>
            <a:r>
              <a:rPr lang="cs-CZ" sz="2600" dirty="0"/>
              <a:t>	flexibilní.</a:t>
            </a:r>
          </a:p>
          <a:p>
            <a:pPr marL="0" indent="0" eaLnBrk="1" hangingPunct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Příklady vize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prstClr val="black"/>
                </a:solidFill>
              </a:rPr>
              <a:t>Spokojený pacient.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prstClr val="black"/>
                </a:solidFill>
              </a:rPr>
              <a:t>Vzdělaný personál řešící problémy pacientů s vysokou odborností.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prstClr val="black"/>
                </a:solidFill>
              </a:rPr>
              <a:t>Ekonomická stabilita.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prstClr val="black"/>
                </a:solidFill>
              </a:rPr>
              <a:t>Prosperující organizace s vysokou firemní kulturou.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prstClr val="black"/>
                </a:solidFill>
              </a:rPr>
              <a:t>Nejlepší organizace v dané specializaci.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prstClr val="black"/>
                </a:solidFill>
              </a:rPr>
              <a:t>Získání mezinárodní akreditace.</a:t>
            </a:r>
          </a:p>
          <a:p>
            <a:pPr lvl="0">
              <a:buFont typeface="Arial" panose="020B0604020202020204" pitchFamily="34" charset="0"/>
              <a:buChar char="•"/>
            </a:pPr>
            <a:endParaRPr lang="cs-CZ" sz="2400" dirty="0">
              <a:solidFill>
                <a:prstClr val="black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66373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Stanovování cílů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1" y="1433224"/>
            <a:ext cx="8064900" cy="4689326"/>
          </a:xfrm>
        </p:spPr>
        <p:txBody>
          <a:bodyPr>
            <a:noAutofit/>
          </a:bodyPr>
          <a:lstStyle/>
          <a:p>
            <a:pPr marL="71986" indent="0">
              <a:buNone/>
            </a:pPr>
            <a:r>
              <a:rPr lang="cs-CZ" sz="2400" b="1" i="1" dirty="0"/>
              <a:t>Pravidlo SMART(ER):</a:t>
            </a:r>
          </a:p>
          <a:p>
            <a:pPr marL="71986" indent="0">
              <a:buNone/>
            </a:pPr>
            <a:r>
              <a:rPr lang="cs-CZ" sz="2400" b="1" dirty="0">
                <a:solidFill>
                  <a:schemeClr val="tx2"/>
                </a:solidFill>
              </a:rPr>
              <a:t>S</a:t>
            </a:r>
            <a:r>
              <a:rPr lang="cs-CZ" sz="2400" dirty="0"/>
              <a:t>pecifický (</a:t>
            </a:r>
            <a:r>
              <a:rPr lang="cs-CZ" sz="2400" dirty="0" err="1"/>
              <a:t>specific</a:t>
            </a:r>
            <a:r>
              <a:rPr lang="cs-CZ" sz="2400" dirty="0"/>
              <a:t>)</a:t>
            </a:r>
          </a:p>
          <a:p>
            <a:pPr marL="71986" indent="0">
              <a:buNone/>
            </a:pPr>
            <a:r>
              <a:rPr lang="cs-CZ" sz="2400" b="1" dirty="0">
                <a:solidFill>
                  <a:schemeClr val="tx2"/>
                </a:solidFill>
              </a:rPr>
              <a:t>M</a:t>
            </a:r>
            <a:r>
              <a:rPr lang="cs-CZ" sz="2400" dirty="0"/>
              <a:t>ěřitelný (</a:t>
            </a:r>
            <a:r>
              <a:rPr lang="cs-CZ" sz="2400" dirty="0" err="1"/>
              <a:t>measurable</a:t>
            </a:r>
            <a:r>
              <a:rPr lang="cs-CZ" sz="2400" dirty="0"/>
              <a:t>)</a:t>
            </a:r>
          </a:p>
          <a:p>
            <a:pPr marL="71986" indent="0">
              <a:buNone/>
            </a:pPr>
            <a:r>
              <a:rPr lang="cs-CZ" sz="2400" b="1" dirty="0">
                <a:solidFill>
                  <a:schemeClr val="tx2"/>
                </a:solidFill>
              </a:rPr>
              <a:t>A</a:t>
            </a:r>
            <a:r>
              <a:rPr lang="cs-CZ" sz="2400" dirty="0"/>
              <a:t>kceptovatelný (</a:t>
            </a:r>
            <a:r>
              <a:rPr lang="cs-CZ" sz="2400" dirty="0" err="1"/>
              <a:t>agreed</a:t>
            </a:r>
            <a:r>
              <a:rPr lang="cs-CZ" sz="2400" dirty="0"/>
              <a:t>)</a:t>
            </a:r>
          </a:p>
          <a:p>
            <a:pPr marL="71986" indent="0">
              <a:buNone/>
            </a:pPr>
            <a:r>
              <a:rPr lang="cs-CZ" sz="2400" b="1" dirty="0">
                <a:solidFill>
                  <a:schemeClr val="tx2"/>
                </a:solidFill>
              </a:rPr>
              <a:t>R</a:t>
            </a:r>
            <a:r>
              <a:rPr lang="cs-CZ" sz="2400" dirty="0"/>
              <a:t>eálný (</a:t>
            </a:r>
            <a:r>
              <a:rPr lang="cs-CZ" sz="2400" dirty="0" err="1"/>
              <a:t>realistic</a:t>
            </a:r>
            <a:r>
              <a:rPr lang="cs-CZ" sz="2400" dirty="0"/>
              <a:t>)</a:t>
            </a:r>
          </a:p>
          <a:p>
            <a:pPr marL="71986" indent="0">
              <a:buNone/>
            </a:pPr>
            <a:r>
              <a:rPr lang="cs-CZ" sz="2400" b="1" dirty="0">
                <a:solidFill>
                  <a:schemeClr val="tx2"/>
                </a:solidFill>
              </a:rPr>
              <a:t>T</a:t>
            </a:r>
            <a:r>
              <a:rPr lang="cs-CZ" sz="2400" dirty="0"/>
              <a:t>rasovaný/sledovatelný/termínovaný (</a:t>
            </a:r>
            <a:r>
              <a:rPr lang="cs-CZ" sz="2400" dirty="0" err="1"/>
              <a:t>trackable</a:t>
            </a:r>
            <a:r>
              <a:rPr lang="cs-CZ" sz="2400" dirty="0"/>
              <a:t>/</a:t>
            </a:r>
            <a:r>
              <a:rPr lang="cs-CZ" sz="2400" dirty="0" err="1"/>
              <a:t>time</a:t>
            </a:r>
            <a:r>
              <a:rPr lang="cs-CZ" sz="2400" dirty="0"/>
              <a:t> </a:t>
            </a:r>
            <a:r>
              <a:rPr lang="cs-CZ" sz="2400" dirty="0" err="1"/>
              <a:t>bound</a:t>
            </a:r>
            <a:r>
              <a:rPr lang="cs-CZ" sz="2400" dirty="0"/>
              <a:t>)</a:t>
            </a:r>
          </a:p>
          <a:p>
            <a:pPr marL="71986" indent="0">
              <a:buNone/>
            </a:pPr>
            <a:r>
              <a:rPr lang="cs-CZ" sz="2400" dirty="0" err="1"/>
              <a:t>popř</a:t>
            </a:r>
            <a:r>
              <a:rPr lang="cs-CZ" sz="2400" dirty="0"/>
              <a:t>: hodnocený (</a:t>
            </a:r>
            <a:r>
              <a:rPr lang="cs-CZ" sz="2400" b="1" dirty="0" err="1">
                <a:solidFill>
                  <a:schemeClr val="tx2"/>
                </a:solidFill>
              </a:rPr>
              <a:t>e</a:t>
            </a:r>
            <a:r>
              <a:rPr lang="cs-CZ" sz="2400" dirty="0" err="1"/>
              <a:t>valuate</a:t>
            </a:r>
            <a:r>
              <a:rPr lang="cs-CZ" sz="2400" dirty="0"/>
              <a:t>/</a:t>
            </a:r>
            <a:r>
              <a:rPr lang="cs-CZ" sz="2400" dirty="0" err="1"/>
              <a:t>ethical</a:t>
            </a:r>
            <a:r>
              <a:rPr lang="cs-CZ" sz="2400" dirty="0"/>
              <a:t>/</a:t>
            </a:r>
            <a:r>
              <a:rPr lang="cs-CZ" sz="2400" dirty="0" err="1"/>
              <a:t>enjoyable</a:t>
            </a:r>
            <a:r>
              <a:rPr lang="cs-CZ" sz="2400" dirty="0"/>
              <a:t>…)</a:t>
            </a:r>
          </a:p>
          <a:p>
            <a:pPr marL="71986" indent="0">
              <a:buNone/>
            </a:pPr>
            <a:r>
              <a:rPr lang="cs-CZ" sz="2400" dirty="0"/>
              <a:t>průběžně hodnocený (</a:t>
            </a:r>
            <a:r>
              <a:rPr lang="cs-CZ" sz="2400" b="1" dirty="0" err="1">
                <a:solidFill>
                  <a:schemeClr val="tx2"/>
                </a:solidFill>
              </a:rPr>
              <a:t>r</a:t>
            </a:r>
            <a:r>
              <a:rPr lang="cs-CZ" sz="2400" dirty="0" err="1"/>
              <a:t>eevaluate</a:t>
            </a:r>
            <a:r>
              <a:rPr lang="cs-CZ" sz="2400" dirty="0"/>
              <a:t>/</a:t>
            </a:r>
            <a:r>
              <a:rPr lang="cs-CZ" sz="2400" dirty="0" err="1"/>
              <a:t>recordable</a:t>
            </a:r>
            <a:r>
              <a:rPr lang="cs-CZ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6326320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.potx" id="{1927B253-FB08-41F5-B38D-80E9F802FC2D}" vid="{7C5ABD59-4F0A-4D9D-A126-85E5800F092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8FE5651468A3D4B90D1EC95A79DCF21" ma:contentTypeVersion="12" ma:contentTypeDescription="Vytvoří nový dokument" ma:contentTypeScope="" ma:versionID="41a5a22b5f6957070628bb1f196bf70a">
  <xsd:schema xmlns:xsd="http://www.w3.org/2001/XMLSchema" xmlns:xs="http://www.w3.org/2001/XMLSchema" xmlns:p="http://schemas.microsoft.com/office/2006/metadata/properties" xmlns:ns3="567f2e8e-f82b-4e20-adde-3167ac8dcb2e" xmlns:ns4="1be74145-1369-4350-a552-f90e39977260" targetNamespace="http://schemas.microsoft.com/office/2006/metadata/properties" ma:root="true" ma:fieldsID="cab981897b0b28a950dfb81227713704" ns3:_="" ns4:_="">
    <xsd:import namespace="567f2e8e-f82b-4e20-adde-3167ac8dcb2e"/>
    <xsd:import namespace="1be74145-1369-4350-a552-f90e399772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ingHintHash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7f2e8e-f82b-4e20-adde-3167ac8dcb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e74145-1369-4350-a552-f90e3997726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8" nillable="true" ma:displayName="Hodnota hash upozornění na sdílení" ma:hidden="true" ma:internalName="SharingHintHash" ma:readOnly="true">
      <xsd:simpleType>
        <xsd:restriction base="dms:Text"/>
      </xsd:simple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2B6C29-AA65-4605-AC88-A3C5F34A60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CB5EC1-6721-4B93-92E3-5F715C9B24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7f2e8e-f82b-4e20-adde-3167ac8dcb2e"/>
    <ds:schemaRef ds:uri="1be74145-1369-4350-a552-f90e399772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224E3E-6DF2-4DEE-8597-433B03A5E61B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purl.org/dc/dcmitype/"/>
    <ds:schemaRef ds:uri="567f2e8e-f82b-4e20-adde-3167ac8dcb2e"/>
    <ds:schemaRef ds:uri="http://schemas.openxmlformats.org/package/2006/metadata/core-properties"/>
    <ds:schemaRef ds:uri="1be74145-1369-4350-a552-f90e39977260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prezentace-med-cz-4-3</Template>
  <TotalTime>2360</TotalTime>
  <Words>1110</Words>
  <Application>Microsoft Office PowerPoint</Application>
  <PresentationFormat>Předvádění na obrazovce (4:3)</PresentationFormat>
  <Paragraphs>262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3" baseType="lpstr">
      <vt:lpstr>Arial</vt:lpstr>
      <vt:lpstr>DaunPenh</vt:lpstr>
      <vt:lpstr>Georgia</vt:lpstr>
      <vt:lpstr>Tahoma</vt:lpstr>
      <vt:lpstr>Times New Roman</vt:lpstr>
      <vt:lpstr>Wingdings</vt:lpstr>
      <vt:lpstr>Prezentace_MU_CZ</vt:lpstr>
      <vt:lpstr>Plánování, organizování</vt:lpstr>
      <vt:lpstr>Plánování</vt:lpstr>
      <vt:lpstr>Postup plánování</vt:lpstr>
      <vt:lpstr>Operativní plánování</vt:lpstr>
      <vt:lpstr>Taktické plánování</vt:lpstr>
      <vt:lpstr>Strategické plánování</vt:lpstr>
      <vt:lpstr>Vize</vt:lpstr>
      <vt:lpstr>Příklady vize</vt:lpstr>
      <vt:lpstr>Stanovování cílů</vt:lpstr>
      <vt:lpstr>Techniky uplatnitelné v plánování</vt:lpstr>
      <vt:lpstr>PEST(EL) analýza</vt:lpstr>
      <vt:lpstr>SWOT analýza</vt:lpstr>
      <vt:lpstr>Prezentace aplikace PowerPoint</vt:lpstr>
      <vt:lpstr>SWOT analýza</vt:lpstr>
      <vt:lpstr>Prezentace aplikace PowerPoint</vt:lpstr>
      <vt:lpstr>Analýza zainteresovaných stran (stakeholder analysis)</vt:lpstr>
      <vt:lpstr>Prezentace aplikace PowerPoint</vt:lpstr>
      <vt:lpstr>Prezentace aplikace PowerPoint</vt:lpstr>
      <vt:lpstr>Organizování</vt:lpstr>
      <vt:lpstr>Organizační struktury dané účelem</vt:lpstr>
      <vt:lpstr>Org. struktury vycházející z pravomoci</vt:lpstr>
      <vt:lpstr>Druhy zdravotní péče dle časové naléhavosti jejího poskytnutí:</vt:lpstr>
      <vt:lpstr>Druhy zdr. péče dle účelu jejího poskytnutí</vt:lpstr>
      <vt:lpstr>Formy zdravotní péče dle zákona č.372/2011Sb.</vt:lpstr>
      <vt:lpstr>Organizační formy péče ošetřovatelské a v porodní asistenci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Řízení a organizace ošetřovatelské péče</dc:title>
  <dc:creator>Lenka</dc:creator>
  <cp:lastModifiedBy>Lenka Veselá</cp:lastModifiedBy>
  <cp:revision>42</cp:revision>
  <dcterms:created xsi:type="dcterms:W3CDTF">2008-09-14T17:29:12Z</dcterms:created>
  <dcterms:modified xsi:type="dcterms:W3CDTF">2020-11-11T15:00:48Z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0x01010008FE5651468A3D4B90D1EC95A79DCF21</vt:lpwstr>
  </property>
</Properties>
</file>