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57"/>
  </p:notesMasterIdLst>
  <p:sldIdLst>
    <p:sldId id="256" r:id="rId5"/>
    <p:sldId id="257" r:id="rId6"/>
    <p:sldId id="258" r:id="rId7"/>
    <p:sldId id="259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90" r:id="rId20"/>
    <p:sldId id="291" r:id="rId21"/>
    <p:sldId id="261" r:id="rId22"/>
    <p:sldId id="292" r:id="rId23"/>
    <p:sldId id="293" r:id="rId24"/>
    <p:sldId id="294" r:id="rId25"/>
    <p:sldId id="295" r:id="rId26"/>
    <p:sldId id="296" r:id="rId27"/>
    <p:sldId id="297" r:id="rId28"/>
    <p:sldId id="298" r:id="rId29"/>
    <p:sldId id="299" r:id="rId30"/>
    <p:sldId id="300" r:id="rId31"/>
    <p:sldId id="30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315" r:id="rId41"/>
    <p:sldId id="306" r:id="rId42"/>
    <p:sldId id="316" r:id="rId43"/>
    <p:sldId id="317" r:id="rId44"/>
    <p:sldId id="307" r:id="rId45"/>
    <p:sldId id="302" r:id="rId46"/>
    <p:sldId id="304" r:id="rId47"/>
    <p:sldId id="305" r:id="rId48"/>
    <p:sldId id="308" r:id="rId49"/>
    <p:sldId id="309" r:id="rId50"/>
    <p:sldId id="310" r:id="rId51"/>
    <p:sldId id="311" r:id="rId52"/>
    <p:sldId id="312" r:id="rId53"/>
    <p:sldId id="313" r:id="rId54"/>
    <p:sldId id="314" r:id="rId55"/>
    <p:sldId id="278" r:id="rId5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CC00"/>
    <a:srgbClr val="336699"/>
    <a:srgbClr val="006699"/>
    <a:srgbClr val="0066CC"/>
    <a:srgbClr val="0033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6" autoAdjust="0"/>
    <p:restoredTop sz="94660"/>
  </p:normalViewPr>
  <p:slideViewPr>
    <p:cSldViewPr>
      <p:cViewPr varScale="1">
        <p:scale>
          <a:sx n="72" d="100"/>
          <a:sy n="72" d="100"/>
        </p:scale>
        <p:origin x="11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presProps" Target="presProps.xml"/><Relationship Id="rId5" Type="http://schemas.openxmlformats.org/officeDocument/2006/relationships/slide" Target="slides/slide1.xml"/><Relationship Id="rId61" Type="http://schemas.openxmlformats.org/officeDocument/2006/relationships/tableStyles" Target="tableStyle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viewProps" Target="view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nka Veselá" userId="e7428b7e-5e61-4cd9-aada-5d24650e5088" providerId="ADAL" clId="{A3458917-5824-4657-AE2F-2772FBCE993F}"/>
    <pc:docChg chg="delSld">
      <pc:chgData name="Lenka Veselá" userId="e7428b7e-5e61-4cd9-aada-5d24650e5088" providerId="ADAL" clId="{A3458917-5824-4657-AE2F-2772FBCE993F}" dt="2020-12-02T08:05:25.875" v="0" actId="2696"/>
      <pc:docMkLst>
        <pc:docMk/>
      </pc:docMkLst>
      <pc:sldChg chg="del">
        <pc:chgData name="Lenka Veselá" userId="e7428b7e-5e61-4cd9-aada-5d24650e5088" providerId="ADAL" clId="{A3458917-5824-4657-AE2F-2772FBCE993F}" dt="2020-12-02T08:05:25.875" v="0" actId="2696"/>
        <pc:sldMkLst>
          <pc:docMk/>
          <pc:sldMk cId="0" sldId="27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CAAD107-9434-42C1-B639-190060EB5D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12778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9A93ED3-142C-47D8-8127-C3387F7B50B7}" type="slidenum">
              <a:rPr lang="cs-CZ" altLang="cs-CZ" smtClean="0"/>
              <a:pPr eaLnBrk="1" hangingPunct="1"/>
              <a:t>11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DD9AA2-E24A-4254-8383-949D061E4399}" type="slidenum">
              <a:rPr lang="cs-CZ" altLang="cs-CZ" smtClean="0"/>
              <a:pPr eaLnBrk="1" hangingPunct="1"/>
              <a:t>29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16B6B4-9DB9-44FF-A054-A7944A8D14E0}" type="slidenum">
              <a:rPr lang="cs-CZ" altLang="cs-CZ" smtClean="0"/>
              <a:pPr eaLnBrk="1" hangingPunct="1"/>
              <a:t>34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2293582-5932-4614-A24A-5D2F8A55EA9D}" type="slidenum">
              <a:rPr lang="cs-CZ" altLang="cs-CZ" smtClean="0"/>
              <a:pPr eaLnBrk="1" hangingPunct="1"/>
              <a:t>35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32C039-0FC7-4A99-ACF8-19BD490A8F96}" type="slidenum">
              <a:rPr lang="cs-CZ" altLang="cs-CZ" smtClean="0"/>
              <a:pPr eaLnBrk="1" hangingPunct="1"/>
              <a:t>36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29BA51D-54AE-4C0B-8C4B-A032E96607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8521200" cy="1171580"/>
          </a:xfrm>
        </p:spPr>
        <p:txBody>
          <a:bodyPr anchor="t"/>
          <a:lstStyle>
            <a:lvl1pPr algn="l">
              <a:lnSpc>
                <a:spcPts val="4399"/>
              </a:lnSpc>
              <a:defRPr sz="4399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6" y="4116404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109" indent="0" algn="ctr">
              <a:buNone/>
              <a:defRPr sz="2000"/>
            </a:lvl2pPr>
            <a:lvl3pPr marL="914217" indent="0" algn="ctr">
              <a:buNone/>
              <a:defRPr sz="1800"/>
            </a:lvl3pPr>
            <a:lvl4pPr marL="1371326" indent="0" algn="ctr">
              <a:buNone/>
              <a:defRPr sz="1600"/>
            </a:lvl4pPr>
            <a:lvl5pPr marL="1828434" indent="0" algn="ctr">
              <a:buNone/>
              <a:defRPr sz="1600"/>
            </a:lvl5pPr>
            <a:lvl6pPr marL="2285543" indent="0" algn="ctr">
              <a:buNone/>
              <a:defRPr sz="1600"/>
            </a:lvl6pPr>
            <a:lvl7pPr marL="2742651" indent="0" algn="ctr">
              <a:buNone/>
              <a:defRPr sz="1600"/>
            </a:lvl7pPr>
            <a:lvl8pPr marL="3199760" indent="0" algn="ctr">
              <a:buNone/>
              <a:defRPr sz="1600"/>
            </a:lvl8pPr>
            <a:lvl9pPr marL="3656868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00" y="414000"/>
            <a:ext cx="1546674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23934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F566C-1EDB-4BAA-A25A-C4368D4F821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159" y="692150"/>
            <a:ext cx="3900741" cy="513985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4" y="692152"/>
            <a:ext cx="391380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4179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F566C-1EDB-4BAA-A25A-C4368D4F821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01" y="692150"/>
            <a:ext cx="8064900" cy="513985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76155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999" y="718714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F566C-1EDB-4BAA-A25A-C4368D4F821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003" y="4068000"/>
            <a:ext cx="3915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8459" y="718714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4371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F566C-1EDB-4BAA-A25A-C4368D4F821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2679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C3F566C-1EDB-4BAA-A25A-C4368D4F821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754" y="6048047"/>
            <a:ext cx="86526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8213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pPr>
              <a:defRPr/>
            </a:pPr>
            <a:fld id="{2C3F566C-1EDB-4BAA-A25A-C4368D4F821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430" y="2019301"/>
            <a:ext cx="4105542" cy="283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584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82330877-15CC-4407-8FF1-75EB5074EA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225ADAA-BAB5-47B6-A5E0-6A14E2AE70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pPr>
              <a:defRPr/>
            </a:pPr>
            <a:fld id="{2C3F566C-1EDB-4BAA-A25A-C4368D4F821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824" y="2434289"/>
            <a:ext cx="7186746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1073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80963FFF-2D4F-4956-A076-FB5267ACFCE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08525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A57ADC8-1534-4D45-9A98-E41961407E7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349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5753C-1F1F-42F8-8B6A-1991E350AA2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0">
                <a:solidFill>
                  <a:schemeClr val="tx2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01" y="1692002"/>
            <a:ext cx="8064900" cy="4139998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24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03648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6C8C12-4830-4211-B5B3-393B06D42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7B48AE5-3185-45AE-8E35-8DD273A0FF3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817C221-CF8F-4766-9F10-1C7246E2CC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C3F566C-1EDB-4BAA-A25A-C4368D4F821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4223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4FDA76-79F7-486C-A06E-96D84102C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C0A42E2-6EE5-4F9E-903C-220B513D42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90F44F5-AA01-48AB-9773-8AC1CBD548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C3F566C-1EDB-4BAA-A25A-C4368D4F821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035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C3F566C-1EDB-4BAA-A25A-C4368D4F821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8521200" cy="1171580"/>
          </a:xfrm>
        </p:spPr>
        <p:txBody>
          <a:bodyPr anchor="t"/>
          <a:lstStyle>
            <a:lvl1pPr algn="l">
              <a:lnSpc>
                <a:spcPts val="4399"/>
              </a:lnSpc>
              <a:defRPr sz="4399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6" y="4116404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109" indent="0" algn="ctr">
              <a:buNone/>
              <a:defRPr sz="2000"/>
            </a:lvl2pPr>
            <a:lvl3pPr marL="914217" indent="0" algn="ctr">
              <a:buNone/>
              <a:defRPr sz="1800"/>
            </a:lvl3pPr>
            <a:lvl4pPr marL="1371326" indent="0" algn="ctr">
              <a:buNone/>
              <a:defRPr sz="1600"/>
            </a:lvl4pPr>
            <a:lvl5pPr marL="1828434" indent="0" algn="ctr">
              <a:buNone/>
              <a:defRPr sz="1600"/>
            </a:lvl5pPr>
            <a:lvl6pPr marL="2285543" indent="0" algn="ctr">
              <a:buNone/>
              <a:defRPr sz="1600"/>
            </a:lvl6pPr>
            <a:lvl7pPr marL="2742651" indent="0" algn="ctr">
              <a:buNone/>
              <a:defRPr sz="1600"/>
            </a:lvl7pPr>
            <a:lvl8pPr marL="3199760" indent="0" algn="ctr">
              <a:buNone/>
              <a:defRPr sz="1600"/>
            </a:lvl8pPr>
            <a:lvl9pPr marL="3656868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99" y="414000"/>
            <a:ext cx="1549297" cy="10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5903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1" y="1692002"/>
            <a:ext cx="8064900" cy="4139998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24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F566C-1EDB-4BAA-A25A-C4368D4F821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639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F566C-1EDB-4BAA-A25A-C4368D4F821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1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90271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38356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4" y="1695076"/>
            <a:ext cx="391380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F566C-1EDB-4BAA-A25A-C4368D4F821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67024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47440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001" y="1692004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F566C-1EDB-4BAA-A25A-C4368D4F821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001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00" y="1692004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0002" y="1692004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88103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1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fld id="{2C3F566C-1EDB-4BAA-A25A-C4368D4F821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  <p:extLst>
      <p:ext uri="{BB962C8B-B14F-4D97-AF65-F5344CB8AC3E}">
        <p14:creationId xmlns:p14="http://schemas.microsoft.com/office/powerpoint/2010/main" val="73559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700" r:id="rId3"/>
    <p:sldLayoutId id="2147483699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  <p:sldLayoutId id="2147483697" r:id="rId15"/>
    <p:sldLayoutId id="2147483698" r:id="rId16"/>
    <p:sldLayoutId id="2147483701" r:id="rId17"/>
    <p:sldLayoutId id="2147483702" r:id="rId18"/>
  </p:sldLayoutIdLst>
  <p:hf sldNum="0" hdr="0" ftr="0" dt="0"/>
  <p:txStyles>
    <p:titleStyle>
      <a:lvl1pPr algn="l" rtl="0" eaLnBrk="1" fontAlgn="base" hangingPunct="1">
        <a:lnSpc>
          <a:spcPts val="3999"/>
        </a:lnSpc>
        <a:spcBef>
          <a:spcPct val="0"/>
        </a:spcBef>
        <a:spcAft>
          <a:spcPct val="0"/>
        </a:spcAft>
        <a:defRPr sz="3600" b="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109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217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326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434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799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217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326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434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097" indent="-228554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2651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19976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6868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9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7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6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34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43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51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68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0"/>
            <a:ext cx="7772400" cy="3573015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br>
              <a:rPr lang="cs-CZ" sz="3600" dirty="0"/>
            </a:br>
            <a:br>
              <a:rPr lang="cs-CZ" sz="3600" dirty="0"/>
            </a:br>
            <a:br>
              <a:rPr lang="cs-CZ" sz="3600" dirty="0"/>
            </a:br>
            <a:br>
              <a:rPr lang="cs-CZ" sz="3600" dirty="0"/>
            </a:br>
            <a:br>
              <a:rPr lang="cs-CZ" sz="3600" dirty="0"/>
            </a:br>
            <a:br>
              <a:rPr lang="cs-CZ" sz="3600" dirty="0"/>
            </a:br>
            <a:r>
              <a:rPr lang="cs-CZ" sz="3600" dirty="0"/>
              <a:t>Personální management a vedení lidí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b="0" dirty="0"/>
              <a:t>Personální činnosti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Personální odbor</a:t>
            </a:r>
          </a:p>
          <a:p>
            <a:pPr eaLnBrk="1" hangingPunct="1">
              <a:buFontTx/>
              <a:buNone/>
            </a:pPr>
            <a:r>
              <a:rPr lang="cs-CZ" altLang="cs-CZ" sz="2400" dirty="0"/>
              <a:t>    - krátkodobé personální plánování, přijímání pracovníků, propouštění, personální administrativa</a:t>
            </a:r>
          </a:p>
          <a:p>
            <a:pPr eaLnBrk="1" hangingPunct="1">
              <a:buFontTx/>
              <a:buNone/>
            </a:pPr>
            <a:endParaRPr lang="cs-CZ" altLang="cs-CZ" sz="2400" dirty="0"/>
          </a:p>
          <a:p>
            <a:pPr eaLnBrk="1" hangingPunct="1"/>
            <a:r>
              <a:rPr lang="cs-CZ" altLang="cs-CZ" dirty="0"/>
              <a:t>Analýza a popis pracovních míst</a:t>
            </a:r>
          </a:p>
          <a:p>
            <a:pPr eaLnBrk="1" hangingPunct="1">
              <a:buFontTx/>
              <a:buNone/>
            </a:pPr>
            <a:r>
              <a:rPr lang="cs-CZ" altLang="cs-CZ" sz="2400" dirty="0"/>
              <a:t>    - cílem je popis pracovního místa, požadavky kladené na zaměstnance, vždy písemně, formulář popisu práce</a:t>
            </a:r>
          </a:p>
          <a:p>
            <a:pPr eaLnBrk="1" hangingPunct="1">
              <a:buFontTx/>
              <a:buNone/>
            </a:pPr>
            <a:endParaRPr lang="cs-CZ" altLang="cs-CZ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Personální činnosti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dirty="0"/>
              <a:t>Rozmisťování pracovníků, vnitřní mobilita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    - povyšování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↑</a:t>
            </a:r>
            <a:endParaRPr lang="cs-CZ" altLang="cs-CZ" sz="2400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    - převedení 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endParaRPr lang="cs-CZ" altLang="cs-CZ" sz="2400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    - přeřazení  ↓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endParaRPr lang="cs-CZ" altLang="cs-CZ" sz="2400" dirty="0"/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Vznik pracovního poměru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800" dirty="0"/>
              <a:t>   </a:t>
            </a:r>
            <a:r>
              <a:rPr lang="cs-CZ" altLang="cs-CZ" sz="2400" dirty="0"/>
              <a:t>- Zákoník práce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   - smlouvou, volbou, jmenováním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   - pracovní smlouva musí mít určité náležitosti </a:t>
            </a:r>
          </a:p>
          <a:p>
            <a:pPr eaLnBrk="1" hangingPunct="1">
              <a:buFontTx/>
              <a:buNone/>
            </a:pPr>
            <a:r>
              <a:rPr lang="cs-CZ" altLang="cs-CZ" sz="2800" dirty="0">
                <a:solidFill>
                  <a:srgbClr val="FFFF00"/>
                </a:solidFill>
              </a:rPr>
              <a:t> 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Personální činnosti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>
          <a:xfrm>
            <a:off x="540001" y="1692002"/>
            <a:ext cx="7776415" cy="4139998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dirty="0"/>
              <a:t>Ukončení pracovního poměru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dirty="0"/>
              <a:t>   </a:t>
            </a:r>
            <a:r>
              <a:rPr lang="cs-CZ" altLang="cs-CZ" sz="2400" dirty="0"/>
              <a:t>- dle Zákoníku práce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    - dohodou, výpovědí, okamžitým zrušením, zrušením ve zkušební době</a:t>
            </a:r>
            <a:endParaRPr lang="cs-CZ" alt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/>
              <a:t>Kariérové postupy ve zdravotnictví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dirty="0"/>
              <a:t>Kariéra – profesionální dráha člověka životem, získávání zkušeností, realizace vlastního potenciálu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endParaRPr lang="cs-CZ" altLang="cs-CZ" dirty="0"/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3 směry – postup v hierarchii</a:t>
            </a:r>
          </a:p>
          <a:p>
            <a:pPr lvl="4"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  -  prohlubování odbornosti</a:t>
            </a:r>
          </a:p>
          <a:p>
            <a:pPr lvl="4"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  - získávání dalších odborností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584" y="692696"/>
            <a:ext cx="7772400" cy="3933825"/>
          </a:xfrm>
        </p:spPr>
        <p:txBody>
          <a:bodyPr/>
          <a:lstStyle/>
          <a:p>
            <a:pPr algn="ctr" eaLnBrk="1" hangingPunct="1">
              <a:defRPr/>
            </a:pPr>
            <a:br>
              <a:rPr lang="cs-CZ" sz="2000" dirty="0"/>
            </a:br>
            <a:br>
              <a:rPr lang="cs-CZ" sz="2000" dirty="0"/>
            </a:br>
            <a:br>
              <a:rPr lang="cs-CZ" sz="2000" dirty="0"/>
            </a:br>
            <a:br>
              <a:rPr lang="cs-CZ" sz="3200" dirty="0"/>
            </a:br>
            <a:r>
              <a:rPr lang="cs-CZ" dirty="0" err="1"/>
              <a:t>Leadership</a:t>
            </a:r>
            <a:r>
              <a:rPr lang="cs-CZ" dirty="0"/>
              <a:t>, tým, motivace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Vedení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dirty="0"/>
              <a:t>Působení na podřízené s cílem optimálně využít jejich schopnosti v zájmu organizace.</a:t>
            </a:r>
          </a:p>
          <a:p>
            <a:r>
              <a:rPr lang="cs-CZ" altLang="cs-CZ" dirty="0"/>
              <a:t>Manažer potřebuje znát osobnost pracovníka, rozsah práce a být připraven pro vedení lidí.</a:t>
            </a:r>
          </a:p>
          <a:p>
            <a:endParaRPr lang="cs-CZ" altLang="cs-CZ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vedení lidí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Důvěra ve schopnosti pracovníků.</a:t>
            </a:r>
          </a:p>
          <a:p>
            <a:r>
              <a:rPr lang="cs-CZ" dirty="0"/>
              <a:t>Pochopení k pracovním problémům podřízených.</a:t>
            </a:r>
          </a:p>
          <a:p>
            <a:r>
              <a:rPr lang="cs-CZ" dirty="0"/>
              <a:t>Vydávat příkazy a rozhodovat stručně a srozumitelně.</a:t>
            </a:r>
          </a:p>
          <a:p>
            <a:r>
              <a:rPr lang="cs-CZ" dirty="0"/>
              <a:t>Být rozvážný, klidný, nepodléhat emocím a panice.</a:t>
            </a:r>
          </a:p>
          <a:p>
            <a:r>
              <a:rPr lang="cs-CZ" dirty="0"/>
              <a:t>Působit jako spolupracovník, ale ne důvěrný přítel.</a:t>
            </a:r>
          </a:p>
          <a:p>
            <a:r>
              <a:rPr lang="cs-CZ" dirty="0"/>
              <a:t>Seznámit s tím, co se od nich očekává a jak budou hodnoceni.</a:t>
            </a:r>
          </a:p>
        </p:txBody>
      </p:sp>
    </p:spTree>
    <p:extLst>
      <p:ext uri="{BB962C8B-B14F-4D97-AF65-F5344CB8AC3E}">
        <p14:creationId xmlns:p14="http://schemas.microsoft.com/office/powerpoint/2010/main" val="6472667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vedení lidí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Dbát na kariéru podřízených.</a:t>
            </a:r>
          </a:p>
          <a:p>
            <a:r>
              <a:rPr lang="cs-CZ" dirty="0"/>
              <a:t>Vhodná a účelná kontrola, která působí stimulačně.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80450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Základní styly vedení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Autokratický styl.</a:t>
            </a:r>
          </a:p>
          <a:p>
            <a:pPr eaLnBrk="1" hangingPunct="1"/>
            <a:r>
              <a:rPr lang="cs-CZ" altLang="cs-CZ" dirty="0"/>
              <a:t>Demokratický styl.</a:t>
            </a:r>
          </a:p>
          <a:p>
            <a:pPr eaLnBrk="1" hangingPunct="1"/>
            <a:r>
              <a:rPr lang="cs-CZ" altLang="cs-CZ" dirty="0"/>
              <a:t>Liberální styl.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styly vedení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Situační moderní styly:</a:t>
            </a:r>
          </a:p>
          <a:p>
            <a:pPr>
              <a:buFont typeface="Arial" panose="020B0604020202020204" pitchFamily="34" charset="0"/>
              <a:buChar char="→"/>
            </a:pPr>
            <a:r>
              <a:rPr lang="cs-CZ" sz="2400" dirty="0"/>
              <a:t> direktivní,</a:t>
            </a:r>
          </a:p>
          <a:p>
            <a:pPr>
              <a:buFont typeface="Arial" panose="020B0604020202020204" pitchFamily="34" charset="0"/>
              <a:buChar char="→"/>
            </a:pPr>
            <a:r>
              <a:rPr lang="cs-CZ" sz="2400" dirty="0"/>
              <a:t> koučování,</a:t>
            </a:r>
          </a:p>
          <a:p>
            <a:pPr>
              <a:buFont typeface="Arial" panose="020B0604020202020204" pitchFamily="34" charset="0"/>
              <a:buChar char="→"/>
            </a:pPr>
            <a:r>
              <a:rPr lang="cs-CZ" sz="2400" dirty="0"/>
              <a:t> mentorování,</a:t>
            </a:r>
          </a:p>
          <a:p>
            <a:pPr>
              <a:buFont typeface="Arial" panose="020B0604020202020204" pitchFamily="34" charset="0"/>
              <a:buChar char="→"/>
            </a:pPr>
            <a:r>
              <a:rPr lang="cs-CZ" sz="2400" dirty="0"/>
              <a:t> delegování,</a:t>
            </a:r>
          </a:p>
          <a:p>
            <a:pPr>
              <a:buFont typeface="Arial" panose="020B0604020202020204" pitchFamily="34" charset="0"/>
              <a:buChar char="→"/>
            </a:pPr>
            <a:r>
              <a:rPr lang="cs-CZ" sz="2400" dirty="0"/>
              <a:t> participační vedení.</a:t>
            </a:r>
          </a:p>
          <a:p>
            <a:pPr marL="71986" indent="0">
              <a:buNone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51020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b="0" dirty="0"/>
              <a:t>Řízení lidských zdrojů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cs-CZ" altLang="cs-CZ" dirty="0">
              <a:solidFill>
                <a:srgbClr val="FFFF00"/>
              </a:solidFill>
            </a:endParaRPr>
          </a:p>
          <a:p>
            <a:pPr algn="ctr" eaLnBrk="1" hangingPunct="1">
              <a:buFontTx/>
              <a:buNone/>
            </a:pPr>
            <a:r>
              <a:rPr lang="cs-CZ" altLang="cs-CZ" dirty="0"/>
              <a:t>Řízení lidských zdrojů je nejdůležitější oblastí celého řízení, neboť lidské zdroje determinují a uvádějí do pohybu všechny ostatní zdroje.</a:t>
            </a:r>
          </a:p>
          <a:p>
            <a:pPr eaLnBrk="1" hangingPunct="1">
              <a:buFontTx/>
              <a:buNone/>
            </a:pPr>
            <a:r>
              <a:rPr lang="cs-CZ" altLang="cs-CZ" dirty="0">
                <a:solidFill>
                  <a:srgbClr val="FFFF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Direktivní styl vedení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Přímý, příkazové vedení.</a:t>
            </a:r>
          </a:p>
          <a:p>
            <a:pPr eaLnBrk="1" hangingPunct="1"/>
            <a:r>
              <a:rPr lang="cs-CZ" altLang="cs-CZ" dirty="0"/>
              <a:t>Autokratický, má absolutní moc.</a:t>
            </a:r>
          </a:p>
          <a:p>
            <a:pPr eaLnBrk="1" hangingPunct="1"/>
            <a:r>
              <a:rPr lang="cs-CZ" altLang="cs-CZ" dirty="0"/>
              <a:t>Použitelný tam, kde je třeba rychle rozhodovat.</a:t>
            </a:r>
          </a:p>
          <a:p>
            <a:pPr eaLnBrk="1" hangingPunct="1"/>
            <a:r>
              <a:rPr lang="cs-CZ" altLang="cs-CZ" dirty="0"/>
              <a:t>Vysoká míra direktivního usměrňování a malá míra motivace.</a:t>
            </a:r>
          </a:p>
          <a:p>
            <a:pPr eaLnBrk="1" hangingPunct="1"/>
            <a:r>
              <a:rPr lang="cs-CZ" altLang="cs-CZ" dirty="0"/>
              <a:t>Výsledkem je instrukce a dohled.</a:t>
            </a:r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Koučování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100000"/>
              </a:lnSpc>
            </a:pPr>
            <a:r>
              <a:rPr lang="cs-CZ" altLang="cs-CZ" dirty="0"/>
              <a:t>Prodávající vedení.</a:t>
            </a:r>
          </a:p>
          <a:p>
            <a:pPr marL="609600" indent="-609600" eaLnBrk="1" hangingPunct="1">
              <a:lnSpc>
                <a:spcPct val="100000"/>
              </a:lnSpc>
            </a:pPr>
            <a:r>
              <a:rPr lang="cs-CZ" altLang="cs-CZ" dirty="0"/>
              <a:t>Vysoce podpůrné chování, usměrňované zkušeným kolegou.</a:t>
            </a:r>
          </a:p>
          <a:p>
            <a:pPr marL="609600" indent="-609600" eaLnBrk="1" hangingPunct="1">
              <a:lnSpc>
                <a:spcPct val="100000"/>
              </a:lnSpc>
            </a:pPr>
            <a:r>
              <a:rPr lang="cs-CZ" altLang="cs-CZ" dirty="0"/>
              <a:t>Podpora a povzbuzení, ale i častá kontrola.</a:t>
            </a:r>
          </a:p>
          <a:p>
            <a:pPr marL="609600" indent="-609600" eaLnBrk="1" hangingPunct="1">
              <a:lnSpc>
                <a:spcPct val="100000"/>
              </a:lnSpc>
            </a:pPr>
            <a:r>
              <a:rPr lang="cs-CZ" altLang="cs-CZ" dirty="0"/>
              <a:t>Kombinace vyšší míry přímého řízení a vysoké míry motivační podpory.</a:t>
            </a:r>
          </a:p>
          <a:p>
            <a:pPr marL="609600" indent="-609600" eaLnBrk="1" hangingPunct="1">
              <a:lnSpc>
                <a:spcPct val="100000"/>
              </a:lnSpc>
            </a:pPr>
            <a:r>
              <a:rPr lang="cs-CZ" altLang="cs-CZ" dirty="0"/>
              <a:t>Cílem je pomoci lidem uvědomit si, kde je třeba se zlepšit a co je třeba se naučit.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Mentorování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Podporování.</a:t>
            </a:r>
          </a:p>
          <a:p>
            <a:r>
              <a:rPr lang="cs-CZ" dirty="0"/>
              <a:t>Na podporu a řízení kariérového růstu talentovaných pracovníků.</a:t>
            </a:r>
          </a:p>
          <a:p>
            <a:r>
              <a:rPr lang="cs-CZ" dirty="0"/>
              <a:t>Poskytuje motivační podporu a nízkou míru direktivy.</a:t>
            </a:r>
          </a:p>
          <a:p>
            <a:r>
              <a:rPr lang="cs-CZ" dirty="0"/>
              <a:t>Cílem je získání důvěry pracovníků ve své schopnosti.</a:t>
            </a:r>
          </a:p>
        </p:txBody>
      </p:sp>
    </p:spTree>
    <p:extLst>
      <p:ext uri="{BB962C8B-B14F-4D97-AF65-F5344CB8AC3E}">
        <p14:creationId xmlns:p14="http://schemas.microsoft.com/office/powerpoint/2010/main" val="17657160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Delegování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Zplnomocňující vedení.</a:t>
            </a:r>
          </a:p>
          <a:p>
            <a:pPr eaLnBrk="1" hangingPunct="1"/>
            <a:r>
              <a:rPr lang="cs-CZ" altLang="cs-CZ" dirty="0"/>
              <a:t>Převádění zodpovědnosti za rozhodování a řešení problémů na podřízené.</a:t>
            </a:r>
          </a:p>
          <a:p>
            <a:pPr eaLnBrk="1" hangingPunct="1"/>
            <a:r>
              <a:rPr lang="cs-CZ" altLang="cs-CZ" dirty="0"/>
              <a:t>Méně dohledu, více pochvaly.</a:t>
            </a:r>
          </a:p>
          <a:p>
            <a:pPr eaLnBrk="1" hangingPunct="1"/>
            <a:r>
              <a:rPr lang="cs-CZ" altLang="cs-CZ" dirty="0"/>
              <a:t>Vhodný pro kompetentní a zodpovědné, kteří jsou schopni si sami poradit.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Participační vedení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Trvalá konzultace vedoucího a pracovníků při řešení problémů.</a:t>
            </a:r>
          </a:p>
          <a:p>
            <a:r>
              <a:rPr lang="cs-CZ" dirty="0"/>
              <a:t>Při rozhodování se počítá s názory pracovníků.</a:t>
            </a:r>
          </a:p>
          <a:p>
            <a:r>
              <a:rPr lang="cs-CZ" dirty="0"/>
              <a:t>Málo metodické vedení.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8514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Manažerská mřížka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Používá se na hodnocení stylu řízení/vedení. </a:t>
            </a:r>
          </a:p>
          <a:p>
            <a:r>
              <a:rPr lang="cs-CZ" dirty="0"/>
              <a:t>Autory jsou Robert Blake a Jane </a:t>
            </a:r>
            <a:r>
              <a:rPr lang="cs-CZ" dirty="0" err="1"/>
              <a:t>Mouton</a:t>
            </a:r>
            <a:r>
              <a:rPr lang="cs-CZ" dirty="0"/>
              <a:t>. </a:t>
            </a:r>
          </a:p>
          <a:p>
            <a:r>
              <a:rPr lang="cs-CZ" dirty="0"/>
              <a:t>Mřížka se skládá ze dvou dimenzí: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   </a:t>
            </a:r>
            <a:r>
              <a:rPr lang="cs-CZ" sz="2800" dirty="0"/>
              <a:t>Pozornost zaměřená na výrobu (výsledky)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    Pozornost zaměřená na lidi.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27647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Manažerská mřížka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2"/>
          </p:nvPr>
        </p:nvSpPr>
        <p:spPr>
          <a:xfrm>
            <a:off x="4932040" y="1196752"/>
            <a:ext cx="4211959" cy="5400600"/>
          </a:xfrm>
        </p:spPr>
        <p:txBody>
          <a:bodyPr>
            <a:normAutofit fontScale="62500" lnSpcReduction="20000"/>
          </a:bodyPr>
          <a:lstStyle/>
          <a:p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   1.1 - „volný průběh“ (ochuzené, lhostejné) - minimální řízení/vedení a minimální požadavky na splnění úkolu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   1.9 - „venkovský klub“ (charitativní, sociální) - vysoká orientace na lidi a mezilidské vztahy, minimální orientace na splnění úkolu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   5.5 - „kompromisní vedení“ - střední úroveň orientace na vztahy a orientace na uspokojivé splnění úkolu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   9.1 - „autoritativní vedení“ (technické) - minimální ohled na lidi, vysoké požadavky na splnění úkolu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   9.9 - „týmové vedení“ (efektivní) - nejvyšší orientace na lidi a vztahy i na splnění úkolu.</a:t>
            </a:r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11560" y="6381328"/>
            <a:ext cx="37444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>
                <a:effectLst/>
              </a:rPr>
              <a:t>https://managementmania.com/cs/manazerska-mrizka</a:t>
            </a:r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716349"/>
            <a:ext cx="4824536" cy="4574560"/>
          </a:xfrm>
        </p:spPr>
      </p:pic>
    </p:spTree>
    <p:extLst>
      <p:ext uri="{BB962C8B-B14F-4D97-AF65-F5344CB8AC3E}">
        <p14:creationId xmlns:p14="http://schemas.microsoft.com/office/powerpoint/2010/main" val="20009845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Moc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Obecně – síla vyvolávající respekt, strach a obavy, nutnost podřídit se jí a jejím nositelům.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Manažersky – schopnost mobilizovat zdroje k vykonání produktivní práce v prostředí, které si nositelé formují.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Pravomoc – poskytnutí práv a odpovědnosti zaměstnancům na všech úrovních.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1428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moci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/>
              <a:t>Formální (poziční) </a:t>
            </a:r>
            <a:r>
              <a:rPr lang="cs-CZ" dirty="0"/>
              <a:t>– součást pozice manažera v </a:t>
            </a:r>
            <a:r>
              <a:rPr lang="cs-CZ" dirty="0" err="1"/>
              <a:t>org</a:t>
            </a:r>
            <a:r>
              <a:rPr lang="cs-CZ" dirty="0"/>
              <a:t>. struktuře. Získání či ztráta je pod kontrolou vyšších úrovních managementu. Vnějším projevem je autorita.</a:t>
            </a:r>
          </a:p>
          <a:p>
            <a:endParaRPr lang="cs-CZ" dirty="0"/>
          </a:p>
          <a:p>
            <a:r>
              <a:rPr lang="cs-CZ" i="1" dirty="0"/>
              <a:t>Neformální</a:t>
            </a:r>
            <a:r>
              <a:rPr lang="cs-CZ" dirty="0"/>
              <a:t> – souvisí s osobnostními vlastnostmi, charakterem, vědomostmi, zkušenostmi, …Vnějším projevem je respekt. Nositelem nemusí být manažer.</a:t>
            </a:r>
          </a:p>
        </p:txBody>
      </p:sp>
    </p:spTree>
    <p:extLst>
      <p:ext uri="{BB962C8B-B14F-4D97-AF65-F5344CB8AC3E}">
        <p14:creationId xmlns:p14="http://schemas.microsoft.com/office/powerpoint/2010/main" val="15142462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err="1"/>
              <a:t>Leadership</a:t>
            </a:r>
            <a:endParaRPr lang="cs-CZ" dirty="0"/>
          </a:p>
        </p:txBody>
      </p:sp>
      <p:sp>
        <p:nvSpPr>
          <p:cNvPr id="1126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cs-CZ" altLang="cs-CZ" dirty="0"/>
              <a:t>Výsledky založeny na koučujícím a rozvojovém přístupu lídra.</a:t>
            </a:r>
          </a:p>
          <a:p>
            <a:pPr eaLnBrk="1" hangingPunct="1"/>
            <a:r>
              <a:rPr lang="cs-CZ" altLang="cs-CZ" dirty="0"/>
              <a:t>Lídr ovlivňuje pracovní výkon podřízených.</a:t>
            </a:r>
          </a:p>
          <a:p>
            <a:pPr eaLnBrk="1" hangingPunct="1"/>
            <a:r>
              <a:rPr lang="cs-CZ" altLang="cs-CZ" dirty="0"/>
              <a:t>Jde příkladem v budování loajality a důvěryhodnosti.</a:t>
            </a:r>
          </a:p>
          <a:p>
            <a:pPr eaLnBrk="1" hangingPunct="1"/>
            <a:r>
              <a:rPr lang="cs-CZ" altLang="cs-CZ" dirty="0"/>
              <a:t>Lídr dosahuje výsledků.</a:t>
            </a:r>
          </a:p>
          <a:p>
            <a:pPr eaLnBrk="1" hangingPunct="1"/>
            <a:r>
              <a:rPr lang="cs-CZ" altLang="cs-CZ" dirty="0"/>
              <a:t>Partnerství je uplatňováno uvnitř i mimo tým.</a:t>
            </a:r>
          </a:p>
          <a:p>
            <a:pPr eaLnBrk="1" hangingPunct="1"/>
            <a:r>
              <a:rPr lang="cs-CZ" altLang="cs-CZ" dirty="0"/>
              <a:t>Lídr ovlivňuje skrze svou osobnost.</a:t>
            </a:r>
          </a:p>
          <a:p>
            <a:pPr eaLnBrk="1" hangingPunct="1"/>
            <a:r>
              <a:rPr lang="cs-CZ" altLang="cs-CZ" dirty="0"/>
              <a:t>Umí rozpoznat talent a vychovává následovníky.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3600" b="0" dirty="0"/>
              <a:t>Úkoly personálního managementu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b="1" dirty="0"/>
              <a:t>Personální marketing</a:t>
            </a:r>
          </a:p>
          <a:p>
            <a:pPr marL="71986" indent="0">
              <a:lnSpc>
                <a:spcPct val="100000"/>
              </a:lnSpc>
              <a:buNone/>
            </a:pPr>
            <a:r>
              <a:rPr lang="cs-CZ" altLang="cs-CZ" sz="2400" dirty="0"/>
              <a:t> - trh práce, fluktuace, zdravotnické vzdělání a specializace</a:t>
            </a:r>
          </a:p>
          <a:p>
            <a:pPr marL="71986" indent="0">
              <a:lnSpc>
                <a:spcPct val="100000"/>
              </a:lnSpc>
              <a:buNone/>
            </a:pPr>
            <a:endParaRPr lang="cs-CZ" altLang="cs-CZ" sz="2400" dirty="0"/>
          </a:p>
          <a:p>
            <a:pPr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b="1" dirty="0"/>
              <a:t>Personální strategie a plánování</a:t>
            </a:r>
          </a:p>
          <a:p>
            <a:pPr marL="71986" indent="0">
              <a:lnSpc>
                <a:spcPct val="100000"/>
              </a:lnSpc>
              <a:buNone/>
            </a:pPr>
            <a:r>
              <a:rPr lang="cs-CZ" altLang="cs-CZ" sz="2400" dirty="0"/>
              <a:t>  - analýza, vznik, zrušení, </a:t>
            </a:r>
            <a:r>
              <a:rPr lang="cs-CZ" altLang="cs-CZ" sz="2400" dirty="0" err="1"/>
              <a:t>redesign</a:t>
            </a:r>
            <a:r>
              <a:rPr lang="cs-CZ" altLang="cs-CZ" sz="2400" dirty="0"/>
              <a:t> pracovních míst,   plánování lidských zdrojů</a:t>
            </a:r>
          </a:p>
          <a:p>
            <a:pPr marL="71986" indent="0">
              <a:lnSpc>
                <a:spcPct val="100000"/>
              </a:lnSpc>
              <a:buNone/>
            </a:pPr>
            <a:endParaRPr lang="cs-CZ" altLang="cs-CZ" sz="2400" dirty="0"/>
          </a:p>
          <a:p>
            <a:pPr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b="1" dirty="0"/>
              <a:t>Personální činnosti</a:t>
            </a:r>
          </a:p>
          <a:p>
            <a:pPr marL="71986" indent="0">
              <a:lnSpc>
                <a:spcPct val="100000"/>
              </a:lnSpc>
              <a:buNone/>
            </a:pPr>
            <a:r>
              <a:rPr lang="cs-CZ" altLang="cs-CZ" sz="2800" dirty="0"/>
              <a:t> - </a:t>
            </a:r>
            <a:r>
              <a:rPr lang="cs-CZ" altLang="cs-CZ" sz="2400" dirty="0"/>
              <a:t>vznik a ukončení pracovního poměru, pracovní náplně, přeložení na jinou práci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Lídr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28750"/>
            <a:ext cx="8229600" cy="4697413"/>
          </a:xfrm>
        </p:spPr>
        <p:txBody>
          <a:bodyPr/>
          <a:lstStyle/>
          <a:p>
            <a:pPr eaLnBrk="1" hangingPunct="1"/>
            <a:r>
              <a:rPr lang="cs-CZ" altLang="cs-CZ" dirty="0"/>
              <a:t>Zvyšuje sebevědomí a sebedůvěru druhých.</a:t>
            </a:r>
          </a:p>
          <a:p>
            <a:pPr eaLnBrk="1" hangingPunct="1"/>
            <a:r>
              <a:rPr lang="cs-CZ" altLang="cs-CZ" dirty="0"/>
              <a:t>Naslouchá a reaguje s empatií.</a:t>
            </a:r>
          </a:p>
          <a:p>
            <a:pPr eaLnBrk="1" hangingPunct="1"/>
            <a:r>
              <a:rPr lang="cs-CZ" altLang="cs-CZ" dirty="0"/>
              <a:t>Ptá se, pomáhá a povzbuzuje v angažovanosti.</a:t>
            </a:r>
          </a:p>
          <a:p>
            <a:pPr marL="71986" indent="0" eaLnBrk="1" hangingPunct="1">
              <a:buNone/>
            </a:pPr>
            <a:endParaRPr lang="cs-CZ" altLang="cs-CZ" sz="28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7 návyků vůdčích osobností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7544" y="1484784"/>
            <a:ext cx="8229600" cy="4840288"/>
          </a:xfrm>
        </p:spPr>
        <p:txBody>
          <a:bodyPr/>
          <a:lstStyle/>
          <a:p>
            <a:pPr eaLnBrk="1" hangingPunct="1"/>
            <a:r>
              <a:rPr lang="cs-CZ" altLang="cs-CZ" sz="2800" dirty="0"/>
              <a:t>Návyk č.1 – Buďte proaktivní</a:t>
            </a:r>
          </a:p>
          <a:p>
            <a:pPr lvl="1" eaLnBrk="1" hangingPunct="1">
              <a:buFontTx/>
              <a:buNone/>
            </a:pPr>
            <a:r>
              <a:rPr lang="cs-CZ" altLang="cs-CZ" sz="2000" dirty="0"/>
              <a:t>Jedinci jsou odpovědní za svá rozhodnutí a mají svobodu volby.</a:t>
            </a:r>
          </a:p>
          <a:p>
            <a:pPr lvl="1" eaLnBrk="1" hangingPunct="1">
              <a:buFontTx/>
              <a:buNone/>
            </a:pPr>
            <a:endParaRPr lang="cs-CZ" altLang="cs-CZ" sz="2000" dirty="0"/>
          </a:p>
          <a:p>
            <a:pPr eaLnBrk="1" hangingPunct="1"/>
            <a:r>
              <a:rPr lang="cs-CZ" altLang="cs-CZ" sz="2800" dirty="0"/>
              <a:t>Návyk č.2 – Začínejte s myšlenkou na konec</a:t>
            </a:r>
          </a:p>
          <a:p>
            <a:pPr lvl="1" eaLnBrk="1" hangingPunct="1">
              <a:buFontTx/>
              <a:buNone/>
            </a:pPr>
            <a:r>
              <a:rPr lang="cs-CZ" altLang="cs-CZ" sz="2000" dirty="0"/>
              <a:t>Duševní vytváření předchází fyzickému vytváření.</a:t>
            </a:r>
          </a:p>
          <a:p>
            <a:pPr lvl="1" eaLnBrk="1" hangingPunct="1">
              <a:buFontTx/>
              <a:buNone/>
            </a:pPr>
            <a:endParaRPr lang="cs-CZ" altLang="cs-CZ" sz="2000" dirty="0"/>
          </a:p>
          <a:p>
            <a:pPr eaLnBrk="1" hangingPunct="1"/>
            <a:r>
              <a:rPr lang="cs-CZ" altLang="cs-CZ" sz="2800" dirty="0"/>
              <a:t>Návyk č.3 – To nejdůležitější na prvním místě.</a:t>
            </a:r>
          </a:p>
          <a:p>
            <a:pPr lvl="1" eaLnBrk="1" hangingPunct="1">
              <a:buFontTx/>
              <a:buNone/>
            </a:pPr>
            <a:r>
              <a:rPr lang="cs-CZ" altLang="cs-CZ" sz="2000" dirty="0"/>
              <a:t>Skutečná efektivita vyžaduje rovnováhu mezi důležitými vztahy, rolemi a úkoly.</a:t>
            </a:r>
          </a:p>
          <a:p>
            <a:pPr lvl="1" eaLnBrk="1" hangingPunct="1">
              <a:buFontTx/>
              <a:buNone/>
            </a:pPr>
            <a:endParaRPr lang="cs-CZ" altLang="cs-CZ" sz="2000" dirty="0">
              <a:solidFill>
                <a:srgbClr val="FFFF00"/>
              </a:solidFill>
            </a:endParaRPr>
          </a:p>
          <a:p>
            <a:pPr lvl="1" eaLnBrk="1" hangingPunct="1">
              <a:buFontTx/>
              <a:buNone/>
            </a:pPr>
            <a:endParaRPr lang="cs-CZ" altLang="cs-CZ" sz="2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7 návyků vůdčích osobností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7544" y="1556792"/>
            <a:ext cx="8229600" cy="4840288"/>
          </a:xfrm>
        </p:spPr>
        <p:txBody>
          <a:bodyPr/>
          <a:lstStyle/>
          <a:p>
            <a:pPr eaLnBrk="1" hangingPunct="1"/>
            <a:r>
              <a:rPr lang="cs-CZ" altLang="cs-CZ" sz="2800" dirty="0"/>
              <a:t>Návyk č.4 – Myslete a jednejte způsobem </a:t>
            </a:r>
            <a:br>
              <a:rPr lang="cs-CZ" altLang="cs-CZ" sz="2800" dirty="0"/>
            </a:br>
            <a:r>
              <a:rPr lang="cs-CZ" altLang="cs-CZ" sz="2800" dirty="0"/>
              <a:t>Výhra - Výhra</a:t>
            </a:r>
          </a:p>
          <a:p>
            <a:pPr lvl="1" eaLnBrk="1" hangingPunct="1">
              <a:buFontTx/>
              <a:buNone/>
            </a:pPr>
            <a:r>
              <a:rPr lang="cs-CZ" altLang="cs-CZ" sz="2000" dirty="0"/>
              <a:t>Přínosné dlouhodobé vztahy jsou založeny na principu vzájemného prospěchu a otevřené komunikaci.</a:t>
            </a:r>
          </a:p>
          <a:p>
            <a:pPr lvl="1" eaLnBrk="1" hangingPunct="1">
              <a:buFontTx/>
              <a:buNone/>
            </a:pPr>
            <a:endParaRPr lang="cs-CZ" altLang="cs-CZ" sz="2000" dirty="0"/>
          </a:p>
          <a:p>
            <a:pPr eaLnBrk="1" hangingPunct="1"/>
            <a:r>
              <a:rPr lang="cs-CZ" altLang="cs-CZ" sz="2800" dirty="0"/>
              <a:t>Návyk č.5 – Nejdříve se snažte pochopit, potom být pochopeni</a:t>
            </a:r>
          </a:p>
          <a:p>
            <a:pPr lvl="1" eaLnBrk="1" hangingPunct="1">
              <a:buFontTx/>
              <a:buNone/>
            </a:pPr>
            <a:r>
              <a:rPr lang="cs-CZ" altLang="cs-CZ" sz="2000" dirty="0"/>
              <a:t>Určete diagnózu dříve, než začnete přepisovat. Pochopení přichází prostřednictvím naslouchání.</a:t>
            </a:r>
          </a:p>
          <a:p>
            <a:pPr lvl="1" eaLnBrk="1" hangingPunct="1">
              <a:buFontTx/>
              <a:buNone/>
            </a:pPr>
            <a:endParaRPr lang="cs-CZ" altLang="cs-CZ" sz="2000" dirty="0">
              <a:solidFill>
                <a:srgbClr val="FFFF00"/>
              </a:solidFill>
            </a:endParaRPr>
          </a:p>
          <a:p>
            <a:pPr lvl="1" eaLnBrk="1" hangingPunct="1">
              <a:buFontTx/>
              <a:buNone/>
            </a:pPr>
            <a:endParaRPr lang="cs-CZ" altLang="cs-CZ" sz="2000" dirty="0">
              <a:solidFill>
                <a:srgbClr val="FFFF00"/>
              </a:solidFill>
            </a:endParaRPr>
          </a:p>
          <a:p>
            <a:pPr lvl="1" eaLnBrk="1" hangingPunct="1">
              <a:buFontTx/>
              <a:buNone/>
            </a:pPr>
            <a:endParaRPr lang="cs-CZ" altLang="cs-CZ" sz="2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7 návyků vůdčích osobností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84783"/>
            <a:ext cx="8229600" cy="4641379"/>
          </a:xfrm>
        </p:spPr>
        <p:txBody>
          <a:bodyPr/>
          <a:lstStyle/>
          <a:p>
            <a:pPr eaLnBrk="1" hangingPunct="1"/>
            <a:r>
              <a:rPr lang="cs-CZ" altLang="cs-CZ" sz="2800" dirty="0"/>
              <a:t>Návyk č.6 – Vytvářejte synergii</a:t>
            </a:r>
          </a:p>
          <a:p>
            <a:pPr lvl="1" eaLnBrk="1" hangingPunct="1">
              <a:buFontTx/>
              <a:buNone/>
            </a:pPr>
            <a:r>
              <a:rPr lang="cs-CZ" altLang="cs-CZ" sz="2000" dirty="0"/>
              <a:t>Celek je víc než součet jeho částí.</a:t>
            </a:r>
          </a:p>
          <a:p>
            <a:pPr lvl="1" eaLnBrk="1" hangingPunct="1">
              <a:buFontTx/>
              <a:buNone/>
            </a:pPr>
            <a:endParaRPr lang="cs-CZ" altLang="cs-CZ" sz="2000" dirty="0"/>
          </a:p>
          <a:p>
            <a:pPr eaLnBrk="1" hangingPunct="1"/>
            <a:r>
              <a:rPr lang="cs-CZ" altLang="cs-CZ" sz="2800" dirty="0"/>
              <a:t>Návyk č.7 – Ostřete pilu</a:t>
            </a:r>
          </a:p>
          <a:p>
            <a:pPr lvl="1" eaLnBrk="1" hangingPunct="1">
              <a:buFontTx/>
              <a:buNone/>
            </a:pPr>
            <a:r>
              <a:rPr lang="cs-CZ" altLang="cs-CZ" sz="2000" dirty="0"/>
              <a:t>Výsledky vyžadují rozvoj a ošetřování zdroje.</a:t>
            </a:r>
          </a:p>
          <a:p>
            <a:pPr lvl="1" eaLnBrk="1" hangingPunct="1">
              <a:buFontTx/>
              <a:buNone/>
            </a:pPr>
            <a:endParaRPr lang="cs-CZ" altLang="cs-CZ" sz="2000" dirty="0">
              <a:solidFill>
                <a:srgbClr val="FFFF00"/>
              </a:solidFill>
            </a:endParaRPr>
          </a:p>
          <a:p>
            <a:pPr lvl="1" eaLnBrk="1" hangingPunct="1">
              <a:buFontTx/>
              <a:buNone/>
            </a:pPr>
            <a:endParaRPr lang="cs-CZ" altLang="cs-CZ" sz="2000" dirty="0">
              <a:solidFill>
                <a:srgbClr val="FFFF00"/>
              </a:solidFill>
            </a:endParaRPr>
          </a:p>
          <a:p>
            <a:pPr lvl="1" eaLnBrk="1" hangingPunct="1">
              <a:buFontTx/>
              <a:buNone/>
            </a:pPr>
            <a:endParaRPr lang="cs-CZ" altLang="cs-CZ" sz="2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Tým   </a:t>
            </a:r>
            <a:r>
              <a:rPr lang="cs-CZ" sz="3200" dirty="0"/>
              <a:t>(</a:t>
            </a:r>
            <a:r>
              <a:rPr lang="cs-CZ" sz="3200" b="1" dirty="0" err="1"/>
              <a:t>T</a:t>
            </a:r>
            <a:r>
              <a:rPr lang="cs-CZ" sz="3200" dirty="0" err="1"/>
              <a:t>ogether</a:t>
            </a:r>
            <a:r>
              <a:rPr lang="cs-CZ" sz="3200" dirty="0"/>
              <a:t> </a:t>
            </a:r>
            <a:r>
              <a:rPr lang="cs-CZ" sz="3200" b="1" dirty="0" err="1"/>
              <a:t>E</a:t>
            </a:r>
            <a:r>
              <a:rPr lang="cs-CZ" sz="3200" dirty="0" err="1"/>
              <a:t>verybody</a:t>
            </a:r>
            <a:r>
              <a:rPr lang="cs-CZ" sz="3200" dirty="0"/>
              <a:t> </a:t>
            </a:r>
            <a:r>
              <a:rPr lang="cs-CZ" sz="3200" b="1" dirty="0" err="1"/>
              <a:t>A</a:t>
            </a:r>
            <a:r>
              <a:rPr lang="cs-CZ" sz="3200" dirty="0" err="1"/>
              <a:t>chieve</a:t>
            </a:r>
            <a:r>
              <a:rPr lang="cs-CZ" sz="3200" dirty="0"/>
              <a:t> </a:t>
            </a:r>
            <a:r>
              <a:rPr lang="cs-CZ" sz="3200" b="1" dirty="0"/>
              <a:t>M</a:t>
            </a:r>
            <a:r>
              <a:rPr lang="cs-CZ" sz="3200" dirty="0"/>
              <a:t>ore)</a:t>
            </a:r>
            <a:endParaRPr lang="cs-CZ" dirty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/>
              <a:t>Malá pracovní skupina, dvou a více jedinců: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400" dirty="0"/>
              <a:t> členěna podle funkcí,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400" dirty="0"/>
              <a:t> má společně stanovené cíle,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400" dirty="0"/>
              <a:t> má intenzivní vzájemné vztahy,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400" dirty="0"/>
              <a:t> má výrazný kolektivní duch,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400" dirty="0"/>
              <a:t> panuje silná soudržnost mezi členy týmu.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Význam týmu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altLang="cs-CZ" sz="2800" dirty="0"/>
              <a:t>Pro člena: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obohacuje se o nové znalosti a dovednosti od ostatních,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atmosféra důvěry přispívá k lepším pracovním výkonům,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prostor k tvořivé práci, tím dochází ke zvýšení sebevědomí,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opora ve složitých a kritických situacích.</a:t>
            </a:r>
          </a:p>
          <a:p>
            <a:pPr lvl="1" eaLnBrk="1" hangingPunct="1"/>
            <a:endParaRPr lang="cs-CZ" altLang="cs-CZ" sz="2000" dirty="0"/>
          </a:p>
          <a:p>
            <a:pPr eaLnBrk="1" hangingPunct="1"/>
            <a:r>
              <a:rPr lang="cs-CZ" altLang="cs-CZ" sz="2800" dirty="0"/>
              <a:t>Pro vedoucího: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ve fungujícím týmu odpadá řešení osobních sporů mezi jedinci,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umožňuje delegování složitých úkolů,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v týmu opora při zvládání složitých úkolů,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v týmu vzniká více nápadů a možností řešení než při direktivním vedení lidí.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Význam týmu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/>
              <a:t>Pro organizaci: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zvyšují výkonnost pracovníků,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firma je lépe připravena na změny – je pružnější,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umožňuje lépe řešit složité situace,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rozvíjí se odpovědnost a zastupitelnost pracovníků.</a:t>
            </a:r>
          </a:p>
          <a:p>
            <a:pPr lvl="1" eaLnBrk="1" hangingPunct="1"/>
            <a:endParaRPr lang="cs-CZ" altLang="cs-CZ" sz="2000" dirty="0"/>
          </a:p>
          <a:p>
            <a:pPr eaLnBrk="1" hangingPunct="1"/>
            <a:r>
              <a:rPr lang="cs-CZ" altLang="cs-CZ" sz="2800" dirty="0"/>
              <a:t>Synergický efekt týmu – propojenost.</a:t>
            </a:r>
          </a:p>
          <a:p>
            <a:pPr eaLnBrk="1" hangingPunct="1"/>
            <a:endParaRPr lang="cs-CZ" altLang="cs-CZ" sz="28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Podmínkou efektivní týmové práce je spolupráce členů týmu, důvěra mezi členy týmu a soudržnost.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852677-B850-49AA-9293-1923CF206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Vlastnosti týmu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4ABDB3-C381-4ECB-97A3-20EEDDC9C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Sdílené cíle</a:t>
            </a:r>
          </a:p>
          <a:p>
            <a:r>
              <a:rPr lang="cs-CZ" dirty="0"/>
              <a:t>Kvalitní komunikace</a:t>
            </a:r>
          </a:p>
          <a:p>
            <a:r>
              <a:rPr lang="cs-CZ" dirty="0"/>
              <a:t>Sdílené cesty</a:t>
            </a:r>
          </a:p>
          <a:p>
            <a:r>
              <a:rPr lang="cs-CZ" dirty="0"/>
              <a:t>Rozdělení rolí</a:t>
            </a:r>
          </a:p>
          <a:p>
            <a:r>
              <a:rPr lang="cs-CZ" dirty="0"/>
              <a:t>Kvalitní vztahy</a:t>
            </a:r>
          </a:p>
          <a:p>
            <a:r>
              <a:rPr lang="cs-CZ" dirty="0"/>
              <a:t>Možnosti rozvoje</a:t>
            </a:r>
          </a:p>
        </p:txBody>
      </p:sp>
    </p:spTree>
    <p:extLst>
      <p:ext uri="{BB962C8B-B14F-4D97-AF65-F5344CB8AC3E}">
        <p14:creationId xmlns:p14="http://schemas.microsoft.com/office/powerpoint/2010/main" val="117160139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B3D8CB-444A-43A8-A4D8-FB155BB71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Rozdělení lidí v týmu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F3153C-166C-4C8C-9E36-2857C7B1F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altLang="cs-CZ" sz="2400" dirty="0"/>
              <a:t>16% angažovaní (spolehliví)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altLang="cs-CZ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400" dirty="0"/>
              <a:t>69% neangažovaní (podmínečně spolupracující)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altLang="cs-CZ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400" dirty="0"/>
              <a:t>15% aktivně neangažovaní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96956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BD6208-3100-4D6C-913D-B4A8F6C0E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Konflikt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68543D5-A3DE-4EBC-B56D-E5F14926D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profesionální vs. byrokratický konflikt </a:t>
            </a:r>
          </a:p>
          <a:p>
            <a:r>
              <a:rPr lang="cs-CZ" dirty="0" err="1"/>
              <a:t>nelékař</a:t>
            </a:r>
            <a:r>
              <a:rPr lang="cs-CZ" dirty="0"/>
              <a:t> vs. </a:t>
            </a:r>
            <a:r>
              <a:rPr lang="cs-CZ" dirty="0" err="1"/>
              <a:t>nelékař</a:t>
            </a:r>
            <a:endParaRPr lang="cs-CZ" dirty="0"/>
          </a:p>
          <a:p>
            <a:r>
              <a:rPr lang="cs-CZ" dirty="0" err="1"/>
              <a:t>nelékař</a:t>
            </a:r>
            <a:r>
              <a:rPr lang="cs-CZ" dirty="0"/>
              <a:t> vs. lékař</a:t>
            </a:r>
          </a:p>
          <a:p>
            <a:r>
              <a:rPr lang="cs-CZ" dirty="0"/>
              <a:t>z nedostatku osobní kompetence</a:t>
            </a:r>
          </a:p>
          <a:p>
            <a:r>
              <a:rPr lang="cs-CZ" dirty="0"/>
              <a:t>konkurenční role (PA – matka – studentka - …)</a:t>
            </a:r>
          </a:p>
          <a:p>
            <a:r>
              <a:rPr lang="cs-CZ" dirty="0"/>
              <a:t>expresivní vs. instrumentální (potřeby pac. vs. technika)</a:t>
            </a:r>
          </a:p>
          <a:p>
            <a:r>
              <a:rPr lang="cs-CZ" dirty="0"/>
              <a:t>pacient vs. </a:t>
            </a:r>
            <a:r>
              <a:rPr lang="cs-CZ" dirty="0" err="1"/>
              <a:t>nelékař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48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cs-CZ" sz="3600" b="0" dirty="0"/>
              <a:t>Úkoly personálního managementu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b="1" dirty="0"/>
              <a:t>Sociální konsensus</a:t>
            </a:r>
          </a:p>
          <a:p>
            <a:pPr marL="71986" indent="0" eaLnBrk="1" hangingPunct="1">
              <a:lnSpc>
                <a:spcPct val="100000"/>
              </a:lnSpc>
              <a:buNone/>
            </a:pPr>
            <a:r>
              <a:rPr lang="cs-CZ" altLang="cs-CZ" sz="2800" dirty="0"/>
              <a:t> </a:t>
            </a:r>
            <a:r>
              <a:rPr lang="cs-CZ" altLang="cs-CZ" sz="2400" dirty="0"/>
              <a:t>- odměňování, péče o pracovníky, kolektivní smlouva, bezpečnost a hygiena při práci</a:t>
            </a:r>
          </a:p>
          <a:p>
            <a:pPr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altLang="cs-CZ" sz="2400" dirty="0"/>
          </a:p>
          <a:p>
            <a:pPr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b="1" dirty="0"/>
              <a:t>Kariérové postupy</a:t>
            </a:r>
          </a:p>
          <a:p>
            <a:pPr marL="71986" indent="0" eaLnBrk="1" hangingPunct="1">
              <a:lnSpc>
                <a:spcPct val="100000"/>
              </a:lnSpc>
              <a:buNone/>
            </a:pPr>
            <a:r>
              <a:rPr lang="cs-CZ" altLang="cs-CZ" sz="2400" dirty="0"/>
              <a:t>  - systém celoživotního vzdělávání pracovníků a získávání odborných způsobilostí ve zdravotnictví, vzájemné uznávání diplomů, změny ve vzdělávání </a:t>
            </a:r>
            <a:r>
              <a:rPr lang="cs-CZ" altLang="cs-CZ" sz="2400" dirty="0" err="1"/>
              <a:t>nelékařů</a:t>
            </a:r>
            <a:endParaRPr lang="cs-CZ" altLang="cs-CZ" sz="24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6B1928-853A-4079-B72A-15AF13C54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Mobbing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76AD75-DA00-44AB-AF48-76A623E41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1" y="1692002"/>
            <a:ext cx="2807863" cy="4139998"/>
          </a:xfrm>
        </p:spPr>
        <p:txBody>
          <a:bodyPr/>
          <a:lstStyle/>
          <a:p>
            <a:r>
              <a:rPr lang="cs-CZ" dirty="0" err="1"/>
              <a:t>bullying</a:t>
            </a:r>
            <a:endParaRPr lang="cs-CZ" dirty="0"/>
          </a:p>
          <a:p>
            <a:r>
              <a:rPr lang="cs-CZ" dirty="0" err="1"/>
              <a:t>bossing</a:t>
            </a:r>
            <a:endParaRPr lang="cs-CZ" dirty="0"/>
          </a:p>
          <a:p>
            <a:r>
              <a:rPr lang="cs-CZ" dirty="0" err="1"/>
              <a:t>staffing</a:t>
            </a:r>
            <a:endParaRPr lang="cs-CZ" dirty="0"/>
          </a:p>
          <a:p>
            <a:r>
              <a:rPr lang="cs-CZ" dirty="0" err="1"/>
              <a:t>stalking</a:t>
            </a:r>
            <a:endParaRPr lang="cs-CZ" dirty="0"/>
          </a:p>
          <a:p>
            <a:r>
              <a:rPr lang="cs-CZ" dirty="0" err="1"/>
              <a:t>chairing</a:t>
            </a:r>
            <a:endParaRPr lang="cs-CZ" dirty="0"/>
          </a:p>
          <a:p>
            <a:r>
              <a:rPr lang="cs-CZ" dirty="0" err="1"/>
              <a:t>defaming</a:t>
            </a:r>
            <a:endParaRPr lang="cs-CZ" dirty="0"/>
          </a:p>
          <a:p>
            <a:r>
              <a:rPr lang="cs-CZ" dirty="0" err="1"/>
              <a:t>shaming</a:t>
            </a:r>
            <a:endParaRPr lang="cs-CZ" dirty="0"/>
          </a:p>
          <a:p>
            <a:r>
              <a:rPr lang="cs-CZ" dirty="0"/>
              <a:t>happy </a:t>
            </a:r>
            <a:r>
              <a:rPr lang="cs-CZ" dirty="0" err="1"/>
              <a:t>slapping</a:t>
            </a:r>
            <a:endParaRPr lang="cs-CZ" dirty="0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337072F9-BF48-4DA5-95F0-36F241FD340C}"/>
              </a:ext>
            </a:extLst>
          </p:cNvPr>
          <p:cNvSpPr txBox="1">
            <a:spLocks/>
          </p:cNvSpPr>
          <p:nvPr/>
        </p:nvSpPr>
        <p:spPr>
          <a:xfrm>
            <a:off x="4716016" y="1692002"/>
            <a:ext cx="3887983" cy="41399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1950" indent="-179964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24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899" indent="-179964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217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326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434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097" indent="-22855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2651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19976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6868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endParaRPr lang="cs-CZ" kern="0" dirty="0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D0295D3D-5D41-449E-B0FF-AE11788676FA}"/>
              </a:ext>
            </a:extLst>
          </p:cNvPr>
          <p:cNvSpPr txBox="1">
            <a:spLocks/>
          </p:cNvSpPr>
          <p:nvPr/>
        </p:nvSpPr>
        <p:spPr>
          <a:xfrm>
            <a:off x="4563075" y="1694352"/>
            <a:ext cx="3887983" cy="41399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1950" indent="-179964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24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899" indent="-179964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217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326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434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097" indent="-22855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2651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19976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6868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kern="0" dirty="0"/>
              <a:t>útoky na možnost vyjádřit se</a:t>
            </a:r>
          </a:p>
          <a:p>
            <a:r>
              <a:rPr lang="cs-CZ" kern="0" dirty="0"/>
              <a:t>útoky na sociální vztahy</a:t>
            </a:r>
          </a:p>
          <a:p>
            <a:r>
              <a:rPr lang="cs-CZ" kern="0" dirty="0"/>
              <a:t>útoky na pověst, úctu a vážnost</a:t>
            </a:r>
          </a:p>
          <a:p>
            <a:r>
              <a:rPr lang="cs-CZ" kern="0" dirty="0"/>
              <a:t>útoky na kvalitu pracovního života</a:t>
            </a:r>
          </a:p>
          <a:p>
            <a:r>
              <a:rPr lang="cs-CZ" kern="0" dirty="0"/>
              <a:t>útoky na zdraví </a:t>
            </a:r>
          </a:p>
        </p:txBody>
      </p:sp>
    </p:spTree>
    <p:extLst>
      <p:ext uri="{BB962C8B-B14F-4D97-AF65-F5344CB8AC3E}">
        <p14:creationId xmlns:p14="http://schemas.microsoft.com/office/powerpoint/2010/main" val="27638996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2A8344-CB7E-47E4-8566-1A063B296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85C3F3-1693-44E2-A294-1A7CFF6B0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Proč (k čemu) chceme motivovat?</a:t>
            </a:r>
          </a:p>
          <a:p>
            <a:r>
              <a:rPr lang="cs-CZ" dirty="0"/>
              <a:t>Čím chceme lidi motivovat?</a:t>
            </a:r>
          </a:p>
          <a:p>
            <a:r>
              <a:rPr lang="cs-CZ" dirty="0"/>
              <a:t>Co jsou bariéry motivování?</a:t>
            </a:r>
          </a:p>
        </p:txBody>
      </p:sp>
    </p:spTree>
    <p:extLst>
      <p:ext uri="{BB962C8B-B14F-4D97-AF65-F5344CB8AC3E}">
        <p14:creationId xmlns:p14="http://schemas.microsoft.com/office/powerpoint/2010/main" val="7812351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Motivace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36588" y="1612037"/>
            <a:ext cx="8507412" cy="4525963"/>
          </a:xfrm>
        </p:spPr>
        <p:txBody>
          <a:bodyPr/>
          <a:lstStyle/>
          <a:p>
            <a:pPr marL="609600" indent="-609600" eaLnBrk="1" hangingPunct="1">
              <a:lnSpc>
                <a:spcPct val="100000"/>
              </a:lnSpc>
              <a:buFontTx/>
              <a:buAutoNum type="arabicPeriod"/>
            </a:pPr>
            <a:r>
              <a:rPr lang="cs-CZ" altLang="cs-CZ" dirty="0"/>
              <a:t>Buďte sami vysoce motivovaní.</a:t>
            </a:r>
          </a:p>
          <a:p>
            <a:pPr marL="609600" indent="-609600" eaLnBrk="1" hangingPunct="1">
              <a:lnSpc>
                <a:spcPct val="100000"/>
              </a:lnSpc>
              <a:buFontTx/>
              <a:buAutoNum type="arabicPeriod"/>
            </a:pPr>
            <a:r>
              <a:rPr lang="cs-CZ" altLang="cs-CZ" dirty="0"/>
              <a:t>Vybírejte si vysoce motivované lidi.</a:t>
            </a:r>
          </a:p>
          <a:p>
            <a:pPr marL="609600" indent="-609600" eaLnBrk="1" hangingPunct="1">
              <a:lnSpc>
                <a:spcPct val="100000"/>
              </a:lnSpc>
              <a:buFontTx/>
              <a:buAutoNum type="arabicPeriod"/>
            </a:pPr>
            <a:r>
              <a:rPr lang="cs-CZ" altLang="cs-CZ" dirty="0"/>
              <a:t>Stanovte si reálné cíle.</a:t>
            </a:r>
          </a:p>
          <a:p>
            <a:pPr marL="609600" indent="-609600" eaLnBrk="1" hangingPunct="1">
              <a:lnSpc>
                <a:spcPct val="100000"/>
              </a:lnSpc>
              <a:buFontTx/>
              <a:buAutoNum type="arabicPeriod"/>
            </a:pPr>
            <a:r>
              <a:rPr lang="cs-CZ" altLang="cs-CZ" dirty="0"/>
              <a:t>Chovejte se ke každému jako k jednotlivci.</a:t>
            </a:r>
          </a:p>
          <a:p>
            <a:pPr marL="609600" indent="-609600" eaLnBrk="1" hangingPunct="1">
              <a:lnSpc>
                <a:spcPct val="100000"/>
              </a:lnSpc>
              <a:buFontTx/>
              <a:buAutoNum type="arabicPeriod"/>
            </a:pPr>
            <a:r>
              <a:rPr lang="cs-CZ" altLang="cs-CZ" dirty="0"/>
              <a:t>Pokrok motivuje.</a:t>
            </a:r>
          </a:p>
          <a:p>
            <a:pPr marL="609600" indent="-609600" eaLnBrk="1" hangingPunct="1">
              <a:lnSpc>
                <a:spcPct val="100000"/>
              </a:lnSpc>
              <a:buFontTx/>
              <a:buAutoNum type="arabicPeriod"/>
            </a:pPr>
            <a:r>
              <a:rPr lang="cs-CZ" altLang="cs-CZ" dirty="0"/>
              <a:t>Vytvořte motivující pracovní prostředí.</a:t>
            </a:r>
          </a:p>
          <a:p>
            <a:pPr marL="609600" indent="-609600" eaLnBrk="1" hangingPunct="1">
              <a:lnSpc>
                <a:spcPct val="100000"/>
              </a:lnSpc>
              <a:buFontTx/>
              <a:buAutoNum type="arabicPeriod"/>
            </a:pPr>
            <a:r>
              <a:rPr lang="cs-CZ" altLang="cs-CZ" dirty="0"/>
              <a:t>Zajistěte spravedlivé odměňování.</a:t>
            </a:r>
          </a:p>
          <a:p>
            <a:pPr marL="609600" indent="-609600" eaLnBrk="1" hangingPunct="1">
              <a:lnSpc>
                <a:spcPct val="100000"/>
              </a:lnSpc>
              <a:buFontTx/>
              <a:buAutoNum type="arabicPeriod"/>
            </a:pPr>
            <a:r>
              <a:rPr lang="cs-CZ" altLang="cs-CZ" dirty="0"/>
              <a:t>Projevujte uznání.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cs-CZ" altLang="cs-CZ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err="1"/>
              <a:t>Maslowova</a:t>
            </a:r>
            <a:r>
              <a:rPr lang="cs-CZ" dirty="0"/>
              <a:t> teorie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Další potřeba až v okamžiku uspokojení předchozí</a:t>
            </a:r>
          </a:p>
          <a:p>
            <a:pPr eaLnBrk="1" hangingPunct="1"/>
            <a:r>
              <a:rPr lang="cs-CZ" altLang="cs-CZ" dirty="0"/>
              <a:t>Hierarchie potřeb</a:t>
            </a:r>
          </a:p>
          <a:p>
            <a:pPr eaLnBrk="1" hangingPunct="1"/>
            <a:r>
              <a:rPr lang="cs-CZ" altLang="cs-CZ" dirty="0"/>
              <a:t>Problematická – máme vice potřeb najednou.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Teorie X a Y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 err="1"/>
              <a:t>McGregor</a:t>
            </a:r>
            <a:endParaRPr lang="cs-CZ" altLang="cs-CZ" dirty="0"/>
          </a:p>
          <a:p>
            <a:pPr eaLnBrk="1" hangingPunct="1"/>
            <a:r>
              <a:rPr lang="cs-CZ" altLang="cs-CZ" b="1" dirty="0"/>
              <a:t>Teorie X</a:t>
            </a:r>
          </a:p>
          <a:p>
            <a:pPr eaLnBrk="1" hangingPunct="1">
              <a:buFontTx/>
              <a:buNone/>
            </a:pPr>
            <a:r>
              <a:rPr lang="cs-CZ" altLang="cs-CZ" dirty="0"/>
              <a:t>	- tradiční pohled na řízení a kontrolu</a:t>
            </a:r>
          </a:p>
          <a:p>
            <a:pPr eaLnBrk="1" hangingPunct="1"/>
            <a:r>
              <a:rPr lang="cs-CZ" altLang="cs-CZ" b="1" dirty="0"/>
              <a:t>Teorie Y</a:t>
            </a:r>
          </a:p>
          <a:p>
            <a:pPr eaLnBrk="1" hangingPunct="1">
              <a:buFontTx/>
              <a:buNone/>
            </a:pPr>
            <a:r>
              <a:rPr lang="cs-CZ" altLang="cs-CZ" dirty="0"/>
              <a:t>	- spojení cílů jednotlivce a společnosti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921487-BFB7-4BB3-B6EE-259B4CFD5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spravedlnosti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15EA3D-96BA-4B08-B498-E2015DB4B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Sklon porovnávat svůj výkon a odměnu s druhými</a:t>
            </a:r>
          </a:p>
          <a:p>
            <a:r>
              <a:rPr lang="cs-CZ" dirty="0"/>
              <a:t>Posouzení vstupů do práce</a:t>
            </a:r>
          </a:p>
          <a:p>
            <a:r>
              <a:rPr lang="cs-CZ" dirty="0"/>
              <a:t>Výstupy z činnosti</a:t>
            </a:r>
          </a:p>
          <a:p>
            <a:r>
              <a:rPr lang="cs-CZ" dirty="0"/>
              <a:t>Preference kritéria hodnocení závisí na filozofii organizace</a:t>
            </a:r>
          </a:p>
        </p:txBody>
      </p:sp>
    </p:spTree>
    <p:extLst>
      <p:ext uri="{BB962C8B-B14F-4D97-AF65-F5344CB8AC3E}">
        <p14:creationId xmlns:p14="http://schemas.microsoft.com/office/powerpoint/2010/main" val="805121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F33923-A3B4-4638-8D98-8EFDEE0D9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spokojenost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AF6930-6497-4D80-94DD-A98F4CE83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Úroveň není stálá</a:t>
            </a:r>
          </a:p>
          <a:p>
            <a:r>
              <a:rPr lang="cs-CZ" dirty="0"/>
              <a:t>Ideální je zdravá spokojenost, která motivuje</a:t>
            </a:r>
          </a:p>
          <a:p>
            <a:r>
              <a:rPr lang="cs-CZ" dirty="0"/>
              <a:t>Vnější X vnitřní faktory</a:t>
            </a:r>
          </a:p>
          <a:p>
            <a:endParaRPr lang="cs-CZ" dirty="0"/>
          </a:p>
          <a:p>
            <a:r>
              <a:rPr lang="cs-CZ" dirty="0"/>
              <a:t>Pracovní nespokojenost</a:t>
            </a:r>
          </a:p>
        </p:txBody>
      </p:sp>
    </p:spTree>
    <p:extLst>
      <p:ext uri="{BB962C8B-B14F-4D97-AF65-F5344CB8AC3E}">
        <p14:creationId xmlns:p14="http://schemas.microsoft.com/office/powerpoint/2010/main" val="54948242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9D27F3-29C8-4EBE-9102-76EEB5858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Vnější faktory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420284-6B88-4758-8C85-D6187B759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Mzda</a:t>
            </a:r>
          </a:p>
          <a:p>
            <a:r>
              <a:rPr lang="cs-CZ" dirty="0"/>
              <a:t>Charakter práce</a:t>
            </a:r>
          </a:p>
          <a:p>
            <a:r>
              <a:rPr lang="cs-CZ" dirty="0"/>
              <a:t>Způsob vedení</a:t>
            </a:r>
          </a:p>
          <a:p>
            <a:r>
              <a:rPr lang="cs-CZ" dirty="0"/>
              <a:t>Vztahy na pracovišti</a:t>
            </a:r>
          </a:p>
          <a:p>
            <a:r>
              <a:rPr lang="cs-CZ" dirty="0"/>
              <a:t>Fyzické podmínky práce</a:t>
            </a:r>
          </a:p>
          <a:p>
            <a:r>
              <a:rPr lang="cs-CZ" dirty="0"/>
              <a:t>Péče o zaměstnance – zaměstnanecké výhody</a:t>
            </a:r>
          </a:p>
        </p:txBody>
      </p:sp>
    </p:spTree>
    <p:extLst>
      <p:ext uri="{BB962C8B-B14F-4D97-AF65-F5344CB8AC3E}">
        <p14:creationId xmlns:p14="http://schemas.microsoft.com/office/powerpoint/2010/main" val="173751253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1D5D94-CF42-4EA3-9029-D01FE4552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Nástroje motivování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B76020-4377-4EC0-9895-01C860C9F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Pochvala</a:t>
            </a:r>
          </a:p>
          <a:p>
            <a:r>
              <a:rPr lang="cs-CZ" dirty="0"/>
              <a:t>Kritika</a:t>
            </a:r>
          </a:p>
          <a:p>
            <a:r>
              <a:rPr lang="cs-CZ" dirty="0"/>
              <a:t>Odměňování</a:t>
            </a:r>
          </a:p>
          <a:p>
            <a:endParaRPr lang="cs-CZ" dirty="0"/>
          </a:p>
          <a:p>
            <a:r>
              <a:rPr lang="cs-CZ" dirty="0"/>
              <a:t>Motivační program organizace</a:t>
            </a:r>
          </a:p>
        </p:txBody>
      </p:sp>
    </p:spTree>
    <p:extLst>
      <p:ext uri="{BB962C8B-B14F-4D97-AF65-F5344CB8AC3E}">
        <p14:creationId xmlns:p14="http://schemas.microsoft.com/office/powerpoint/2010/main" val="387409397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A6C9B9-1B48-49D3-9BD7-AAA7350E8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Pochvala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64BED9-6892-4C2C-9C62-E9AC6ECD9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Adresná</a:t>
            </a:r>
          </a:p>
          <a:p>
            <a:r>
              <a:rPr lang="cs-CZ" dirty="0"/>
              <a:t>Konkrétní</a:t>
            </a:r>
          </a:p>
          <a:p>
            <a:r>
              <a:rPr lang="cs-CZ" dirty="0"/>
              <a:t>Spojit pochvalu s otázkami a povídáním</a:t>
            </a:r>
          </a:p>
          <a:p>
            <a:r>
              <a:rPr lang="cs-CZ" dirty="0"/>
              <a:t>Měla by se dostat k těm, kdo se o ni zasloužili</a:t>
            </a:r>
          </a:p>
          <a:p>
            <a:r>
              <a:rPr lang="cs-CZ" dirty="0"/>
              <a:t>Zveřejnění</a:t>
            </a:r>
          </a:p>
          <a:p>
            <a:r>
              <a:rPr lang="cs-CZ" dirty="0"/>
              <a:t>Hledat příležitosti pro pochvalu</a:t>
            </a:r>
          </a:p>
        </p:txBody>
      </p:sp>
    </p:spTree>
    <p:extLst>
      <p:ext uri="{BB962C8B-B14F-4D97-AF65-F5344CB8AC3E}">
        <p14:creationId xmlns:p14="http://schemas.microsoft.com/office/powerpoint/2010/main" val="3396294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b="0" dirty="0"/>
              <a:t>Personální plánování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100000"/>
              </a:lnSpc>
              <a:buFontTx/>
              <a:buNone/>
            </a:pPr>
            <a:r>
              <a:rPr lang="cs-CZ" altLang="cs-CZ" sz="2400" b="1" dirty="0"/>
              <a:t>Obecný postup:</a:t>
            </a:r>
          </a:p>
          <a:p>
            <a:pPr marL="609600" indent="-609600" eaLnBrk="1" hangingPunct="1">
              <a:lnSpc>
                <a:spcPct val="100000"/>
              </a:lnSpc>
              <a:buFontTx/>
              <a:buAutoNum type="arabicPeriod"/>
            </a:pPr>
            <a:r>
              <a:rPr lang="cs-CZ" altLang="cs-CZ" sz="2400" dirty="0"/>
              <a:t>Analýza a popis práce</a:t>
            </a:r>
          </a:p>
          <a:p>
            <a:pPr marL="609600" indent="-609600" eaLnBrk="1" hangingPunct="1">
              <a:lnSpc>
                <a:spcPct val="100000"/>
              </a:lnSpc>
              <a:buFontTx/>
              <a:buAutoNum type="arabicPeriod"/>
            </a:pPr>
            <a:r>
              <a:rPr lang="cs-CZ" altLang="cs-CZ" sz="2400" dirty="0"/>
              <a:t>Nábor nových pracovníků a jejich výběr</a:t>
            </a:r>
          </a:p>
          <a:p>
            <a:pPr marL="609600" indent="-609600" eaLnBrk="1" hangingPunct="1">
              <a:lnSpc>
                <a:spcPct val="100000"/>
              </a:lnSpc>
              <a:buFontTx/>
              <a:buAutoNum type="arabicPeriod"/>
            </a:pPr>
            <a:r>
              <a:rPr lang="cs-CZ" altLang="cs-CZ" sz="2400" dirty="0"/>
              <a:t>Zaškolení a rozvoj</a:t>
            </a:r>
          </a:p>
          <a:p>
            <a:pPr marL="609600" indent="-609600" eaLnBrk="1" hangingPunct="1">
              <a:lnSpc>
                <a:spcPct val="100000"/>
              </a:lnSpc>
              <a:buFontTx/>
              <a:buAutoNum type="arabicPeriod"/>
            </a:pPr>
            <a:r>
              <a:rPr lang="cs-CZ" altLang="cs-CZ" sz="2400" dirty="0"/>
              <a:t>Management výkonnosti</a:t>
            </a:r>
          </a:p>
          <a:p>
            <a:pPr marL="609600" indent="-609600" eaLnBrk="1" hangingPunct="1">
              <a:lnSpc>
                <a:spcPct val="100000"/>
              </a:lnSpc>
              <a:buFontTx/>
              <a:buAutoNum type="arabicPeriod"/>
            </a:pPr>
            <a:r>
              <a:rPr lang="cs-CZ" altLang="cs-CZ" sz="2400" dirty="0"/>
              <a:t>Mzdová politika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D5A66-5DC1-4592-8EB6-5C56E4CCA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4AAA67-6666-4E33-88E6-D086755A4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1" y="1692002"/>
            <a:ext cx="8064900" cy="4905350"/>
          </a:xfrm>
        </p:spPr>
        <p:txBody>
          <a:bodyPr/>
          <a:lstStyle/>
          <a:p>
            <a:r>
              <a:rPr lang="cs-CZ" dirty="0"/>
              <a:t>Citlivá záležitost</a:t>
            </a:r>
          </a:p>
          <a:p>
            <a:r>
              <a:rPr lang="cs-CZ" dirty="0"/>
              <a:t>Jasně nastavená pravidla</a:t>
            </a:r>
          </a:p>
          <a:p>
            <a:r>
              <a:rPr lang="cs-CZ" dirty="0"/>
              <a:t>Zjistit proč se to stalo</a:t>
            </a:r>
          </a:p>
          <a:p>
            <a:r>
              <a:rPr lang="cs-CZ" dirty="0"/>
              <a:t>Adresná</a:t>
            </a:r>
          </a:p>
          <a:p>
            <a:r>
              <a:rPr lang="cs-CZ" dirty="0"/>
              <a:t>Pozor na osobní napadání!</a:t>
            </a:r>
          </a:p>
          <a:p>
            <a:r>
              <a:rPr lang="cs-CZ" dirty="0"/>
              <a:t>Mezi 4 očima</a:t>
            </a:r>
          </a:p>
          <a:p>
            <a:r>
              <a:rPr lang="cs-CZ" dirty="0"/>
              <a:t>Odpovídající forma</a:t>
            </a:r>
          </a:p>
          <a:p>
            <a:r>
              <a:rPr lang="cs-CZ" dirty="0"/>
              <a:t>Vytýkat konkrétní věci</a:t>
            </a:r>
          </a:p>
        </p:txBody>
      </p:sp>
    </p:spTree>
    <p:extLst>
      <p:ext uri="{BB962C8B-B14F-4D97-AF65-F5344CB8AC3E}">
        <p14:creationId xmlns:p14="http://schemas.microsoft.com/office/powerpoint/2010/main" val="411312951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BEEFF8-E5B2-4520-A312-8EA6C57C3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Odměňování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A665DE5-9DC9-4E7A-8BE2-5518F558C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Hmotné odměny přímé (finanční)</a:t>
            </a:r>
          </a:p>
          <a:p>
            <a:r>
              <a:rPr lang="cs-CZ" dirty="0"/>
              <a:t>Hmotné nepřímé (naturální)</a:t>
            </a:r>
          </a:p>
          <a:p>
            <a:r>
              <a:rPr lang="cs-CZ" dirty="0"/>
              <a:t>Nehmotné</a:t>
            </a:r>
          </a:p>
          <a:p>
            <a:endParaRPr lang="cs-CZ" dirty="0"/>
          </a:p>
          <a:p>
            <a:r>
              <a:rPr lang="cs-CZ" dirty="0"/>
              <a:t>Problematika finanční odměny</a:t>
            </a:r>
          </a:p>
        </p:txBody>
      </p:sp>
    </p:spTree>
    <p:extLst>
      <p:ext uri="{BB962C8B-B14F-4D97-AF65-F5344CB8AC3E}">
        <p14:creationId xmlns:p14="http://schemas.microsoft.com/office/powerpoint/2010/main" val="114457919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9" name="Rectangle 7"/>
          <p:cNvSpPr>
            <a:spLocks noGrp="1" noChangeArrowheads="1"/>
          </p:cNvSpPr>
          <p:nvPr>
            <p:ph type="title"/>
          </p:nvPr>
        </p:nvSpPr>
        <p:spPr>
          <a:xfrm>
            <a:off x="467544" y="1844824"/>
            <a:ext cx="8229600" cy="2951857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2800" dirty="0">
                <a:solidFill>
                  <a:schemeClr val="tx1"/>
                </a:solidFill>
              </a:rPr>
              <a:t>Nestačí udělat, co je ve vašich silách.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Někdy musíme udělat to, co se 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od nás požaduje.</a:t>
            </a:r>
            <a:br>
              <a:rPr lang="cs-CZ" dirty="0">
                <a:solidFill>
                  <a:srgbClr val="FFFF00"/>
                </a:solidFill>
              </a:rPr>
            </a:br>
            <a:br>
              <a:rPr lang="cs-CZ" dirty="0">
                <a:solidFill>
                  <a:srgbClr val="FFFF00"/>
                </a:solidFill>
              </a:rPr>
            </a:br>
            <a:br>
              <a:rPr lang="cs-CZ" dirty="0">
                <a:solidFill>
                  <a:srgbClr val="FFFF00"/>
                </a:solidFill>
              </a:rPr>
            </a:br>
            <a:r>
              <a:rPr lang="cs-CZ" sz="2400" dirty="0">
                <a:solidFill>
                  <a:schemeClr val="tx1"/>
                </a:solidFill>
              </a:rPr>
              <a:t>W. Churchill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b="0" dirty="0"/>
              <a:t>Sociální konsensus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 dirty="0"/>
              <a:t>Sociální klima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 dirty="0"/>
              <a:t>Dohodnutý a oboustranně přijatelný kompromis mezi zaměstnaneckými a zaměstnavatelskými zájmy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 dirty="0"/>
              <a:t>Výsledkem je </a:t>
            </a:r>
            <a:r>
              <a:rPr lang="cs-CZ" altLang="cs-CZ" sz="2400" b="1" dirty="0"/>
              <a:t>kolektivní smlouva, </a:t>
            </a:r>
            <a:r>
              <a:rPr lang="cs-CZ" altLang="cs-CZ" sz="2400" dirty="0"/>
              <a:t>která musí obsahovat předepsané části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altLang="cs-CZ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b="0" dirty="0"/>
              <a:t>Odměňování zaměstnanců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/>
              <a:t>Odměna nejsou jen peníze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altLang="cs-CZ" sz="2400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/>
              <a:t>Lidé mají tendenci své vložené úsilí nadhodnotit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altLang="cs-CZ" sz="2400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/>
              <a:t>Pocit nespravedlnosti – sníží pracovní úsilí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>
                <a:solidFill>
                  <a:srgbClr val="FFFF00"/>
                </a:solidFill>
              </a:rPr>
              <a:t>    </a:t>
            </a:r>
            <a:endParaRPr lang="cs-CZ" altLang="cs-CZ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b="0" dirty="0"/>
              <a:t>Systémy odměňování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 dirty="0"/>
              <a:t>Konkrétní pro každou instituci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 dirty="0"/>
              <a:t>Kompenzace za odvedenou práci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 dirty="0"/>
              <a:t>Udržuje konkurenceschopné postavení na trhu práce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 dirty="0"/>
              <a:t>Musí být v souladu s veřejnými zájmy a právními normami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b="0" dirty="0"/>
              <a:t>Péče o zaměstnance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>
          <a:xfrm>
            <a:off x="540000" y="1484784"/>
            <a:ext cx="8603999" cy="5373216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povinná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smluvní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dobrovolná</a:t>
            </a:r>
          </a:p>
          <a:p>
            <a:pPr eaLnBrk="1" hangingPunct="1">
              <a:buFontTx/>
              <a:buNone/>
            </a:pPr>
            <a:endParaRPr lang="cs-CZ" altLang="cs-CZ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.potx" id="{1927B253-FB08-41F5-B38D-80E9F802FC2D}" vid="{7C5ABD59-4F0A-4D9D-A126-85E5800F092A}"/>
    </a:ext>
  </a:ext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8FE5651468A3D4B90D1EC95A79DCF21" ma:contentTypeVersion="12" ma:contentTypeDescription="Vytvoří nový dokument" ma:contentTypeScope="" ma:versionID="41a5a22b5f6957070628bb1f196bf70a">
  <xsd:schema xmlns:xsd="http://www.w3.org/2001/XMLSchema" xmlns:xs="http://www.w3.org/2001/XMLSchema" xmlns:p="http://schemas.microsoft.com/office/2006/metadata/properties" xmlns:ns3="567f2e8e-f82b-4e20-adde-3167ac8dcb2e" xmlns:ns4="1be74145-1369-4350-a552-f90e39977260" targetNamespace="http://schemas.microsoft.com/office/2006/metadata/properties" ma:root="true" ma:fieldsID="cab981897b0b28a950dfb81227713704" ns3:_="" ns4:_="">
    <xsd:import namespace="567f2e8e-f82b-4e20-adde-3167ac8dcb2e"/>
    <xsd:import namespace="1be74145-1369-4350-a552-f90e3997726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ingHintHash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7f2e8e-f82b-4e20-adde-3167ac8dcb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e74145-1369-4350-a552-f90e399772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8" nillable="true" ma:displayName="Hodnota hash upozornění na sdílení" ma:hidden="true" ma:internalName="SharingHintHash" ma:readOnly="true">
      <xsd:simpleType>
        <xsd:restriction base="dms:Text"/>
      </xsd:simple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C29C847-894B-4558-8371-A5B5FD64CCE5}">
  <ds:schemaRefs>
    <ds:schemaRef ds:uri="http://purl.org/dc/terms/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1be74145-1369-4350-a552-f90e39977260"/>
    <ds:schemaRef ds:uri="567f2e8e-f82b-4e20-adde-3167ac8dcb2e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D941AC9E-C0AA-4323-9E50-A67C29BB00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7f2e8e-f82b-4e20-adde-3167ac8dcb2e"/>
    <ds:schemaRef ds:uri="1be74145-1369-4350-a552-f90e399772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A151F2F-DEBA-4C10-8089-66852945722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prezentace-med-cz-4-3</Template>
  <TotalTime>1288</TotalTime>
  <Words>1637</Words>
  <Application>Microsoft Office PowerPoint</Application>
  <PresentationFormat>Předvádění na obrazovce (4:3)</PresentationFormat>
  <Paragraphs>327</Paragraphs>
  <Slides>52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52</vt:i4>
      </vt:variant>
    </vt:vector>
  </HeadingPairs>
  <TitlesOfParts>
    <vt:vector size="57" baseType="lpstr">
      <vt:lpstr>Arial</vt:lpstr>
      <vt:lpstr>Calibri</vt:lpstr>
      <vt:lpstr>Tahoma</vt:lpstr>
      <vt:lpstr>Wingdings</vt:lpstr>
      <vt:lpstr>Prezentace_MU_CZ</vt:lpstr>
      <vt:lpstr>      Personální management a vedení lidí</vt:lpstr>
      <vt:lpstr>Řízení lidských zdrojů</vt:lpstr>
      <vt:lpstr>Úkoly personálního managementu</vt:lpstr>
      <vt:lpstr>Úkoly personálního managementu</vt:lpstr>
      <vt:lpstr>Personální plánování</vt:lpstr>
      <vt:lpstr>Sociální konsensus</vt:lpstr>
      <vt:lpstr>Odměňování zaměstnanců</vt:lpstr>
      <vt:lpstr>Systémy odměňování</vt:lpstr>
      <vt:lpstr>Péče o zaměstnance</vt:lpstr>
      <vt:lpstr>Personální činnosti</vt:lpstr>
      <vt:lpstr>Personální činnosti</vt:lpstr>
      <vt:lpstr>Personální činnosti</vt:lpstr>
      <vt:lpstr>Kariérové postupy ve zdravotnictví</vt:lpstr>
      <vt:lpstr>    Leadership, tým, motivace</vt:lpstr>
      <vt:lpstr>Vedení</vt:lpstr>
      <vt:lpstr>Zásady vedení lidí</vt:lpstr>
      <vt:lpstr>Zásady vedení lidí</vt:lpstr>
      <vt:lpstr>Základní styly vedení</vt:lpstr>
      <vt:lpstr>Další styly vedení</vt:lpstr>
      <vt:lpstr>Direktivní styl vedení</vt:lpstr>
      <vt:lpstr>Koučování</vt:lpstr>
      <vt:lpstr>Mentorování</vt:lpstr>
      <vt:lpstr>Delegování</vt:lpstr>
      <vt:lpstr>Participační vedení</vt:lpstr>
      <vt:lpstr>Manažerská mřížka</vt:lpstr>
      <vt:lpstr>Manažerská mřížka</vt:lpstr>
      <vt:lpstr>Moc</vt:lpstr>
      <vt:lpstr>Dělení moci</vt:lpstr>
      <vt:lpstr>Leadership</vt:lpstr>
      <vt:lpstr>Lídr</vt:lpstr>
      <vt:lpstr>7 návyků vůdčích osobností</vt:lpstr>
      <vt:lpstr>7 návyků vůdčích osobností</vt:lpstr>
      <vt:lpstr>7 návyků vůdčích osobností</vt:lpstr>
      <vt:lpstr>Tým   (Together Everybody Achieve More)</vt:lpstr>
      <vt:lpstr>Význam týmu</vt:lpstr>
      <vt:lpstr>Význam týmu</vt:lpstr>
      <vt:lpstr>Vlastnosti týmu</vt:lpstr>
      <vt:lpstr>Rozdělení lidí v týmu</vt:lpstr>
      <vt:lpstr>Konflikt</vt:lpstr>
      <vt:lpstr>Mobbing</vt:lpstr>
      <vt:lpstr>Motivace</vt:lpstr>
      <vt:lpstr>Motivace</vt:lpstr>
      <vt:lpstr>Maslowova teorie</vt:lpstr>
      <vt:lpstr>Teorie X a Y</vt:lpstr>
      <vt:lpstr>Teorie spravedlnosti</vt:lpstr>
      <vt:lpstr>Pracovní spokojenost</vt:lpstr>
      <vt:lpstr>Vnější faktory</vt:lpstr>
      <vt:lpstr>Nástroje motivování</vt:lpstr>
      <vt:lpstr>Pochvala</vt:lpstr>
      <vt:lpstr>Kritika</vt:lpstr>
      <vt:lpstr>Odměňování</vt:lpstr>
      <vt:lpstr>Nestačí udělat, co je ve vašich silách. Někdy musíme udělat to, co se  od nás požaduje.   W. Churchill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a organizace ošetřovatelské péče</dc:title>
  <dc:creator>Lenka</dc:creator>
  <cp:lastModifiedBy>Lenka Veselá</cp:lastModifiedBy>
  <cp:revision>37</cp:revision>
  <dcterms:created xsi:type="dcterms:W3CDTF">2008-09-14T17:29:12Z</dcterms:created>
  <dcterms:modified xsi:type="dcterms:W3CDTF">2020-12-02T08:05:34Z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0x01010008FE5651468A3D4B90D1EC95A79DCF21</vt:lpwstr>
  </property>
</Properties>
</file>