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  <p:sldMasterId id="2147483692" r:id="rId2"/>
  </p:sldMasterIdLst>
  <p:notesMasterIdLst>
    <p:notesMasterId r:id="rId9"/>
  </p:notesMasterIdLst>
  <p:sldIdLst>
    <p:sldId id="338" r:id="rId3"/>
    <p:sldId id="365" r:id="rId4"/>
    <p:sldId id="366" r:id="rId5"/>
    <p:sldId id="367" r:id="rId6"/>
    <p:sldId id="368" r:id="rId7"/>
    <p:sldId id="3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echt" initials="K" lastIdx="37" clrIdx="0">
    <p:extLst>
      <p:ext uri="{19B8F6BF-5375-455C-9EA6-DF929625EA0E}">
        <p15:presenceInfo xmlns:p15="http://schemas.microsoft.com/office/powerpoint/2012/main" userId="Knecht" providerId="None"/>
      </p:ext>
    </p:extLst>
  </p:cmAuthor>
  <p:cmAuthor id="2" name="Alena Pospíšilová" initials="AP" lastIdx="1" clrIdx="1">
    <p:extLst>
      <p:ext uri="{19B8F6BF-5375-455C-9EA6-DF929625EA0E}">
        <p15:presenceInfo xmlns:p15="http://schemas.microsoft.com/office/powerpoint/2012/main" userId="S-1-5-21-3451901064-902568176-4053310204-812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B4D"/>
    <a:srgbClr val="4B4D6A"/>
    <a:srgbClr val="86889B"/>
    <a:srgbClr val="FBCB00"/>
    <a:srgbClr val="FF7000"/>
    <a:srgbClr val="013D9A"/>
    <a:srgbClr val="F8F87B"/>
    <a:srgbClr val="EE3F53"/>
    <a:srgbClr val="B9BFCA"/>
    <a:srgbClr val="66C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2" autoAdjust="0"/>
    <p:restoredTop sz="96149" autoAdjust="0"/>
  </p:normalViewPr>
  <p:slideViewPr>
    <p:cSldViewPr snapToGrid="0" showGuides="1">
      <p:cViewPr varScale="1">
        <p:scale>
          <a:sx n="104" d="100"/>
          <a:sy n="104" d="100"/>
        </p:scale>
        <p:origin x="91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5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2FFA0406-201C-4130-BBAD-41E4A7081ABA}"/>
              </a:ext>
            </a:extLst>
          </p:cNvPr>
          <p:cNvSpPr/>
          <p:nvPr userDrawn="1"/>
        </p:nvSpPr>
        <p:spPr>
          <a:xfrm>
            <a:off x="-455" y="1714501"/>
            <a:ext cx="9144455" cy="51434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753"/>
                </a:moveTo>
                <a:cubicBezTo>
                  <a:pt x="0" y="16753"/>
                  <a:pt x="12785" y="13870"/>
                  <a:pt x="21600" y="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6753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70916B9-1DC6-4BC6-A2CC-5C603F617EFB}"/>
              </a:ext>
            </a:extLst>
          </p:cNvPr>
          <p:cNvSpPr/>
          <p:nvPr userDrawn="1"/>
        </p:nvSpPr>
        <p:spPr>
          <a:xfrm>
            <a:off x="442083" y="2"/>
            <a:ext cx="8247732" cy="6872086"/>
          </a:xfrm>
          <a:custGeom>
            <a:avLst/>
            <a:gdLst>
              <a:gd name="connsiteX0" fmla="*/ 7566738 w 8247732"/>
              <a:gd name="connsiteY0" fmla="*/ 0 h 6872086"/>
              <a:gd name="connsiteX1" fmla="*/ 7815688 w 8247732"/>
              <a:gd name="connsiteY1" fmla="*/ 0 h 6872086"/>
              <a:gd name="connsiteX2" fmla="*/ 7905869 w 8247732"/>
              <a:gd name="connsiteY2" fmla="*/ 100916 h 6872086"/>
              <a:gd name="connsiteX3" fmla="*/ 5384762 w 8247732"/>
              <a:gd name="connsiteY3" fmla="*/ 6754488 h 6872086"/>
              <a:gd name="connsiteX4" fmla="*/ 5176523 w 8247732"/>
              <a:gd name="connsiteY4" fmla="*/ 6872086 h 6872086"/>
              <a:gd name="connsiteX5" fmla="*/ 2552675 w 8247732"/>
              <a:gd name="connsiteY5" fmla="*/ 6872086 h 6872086"/>
              <a:gd name="connsiteX6" fmla="*/ 2398510 w 8247732"/>
              <a:gd name="connsiteY6" fmla="*/ 6790757 h 6872086"/>
              <a:gd name="connsiteX7" fmla="*/ 0 w 8247732"/>
              <a:gd name="connsiteY7" fmla="*/ 3199544 h 6872086"/>
              <a:gd name="connsiteX8" fmla="*/ 3487423 w 8247732"/>
              <a:gd name="connsiteY8" fmla="*/ 6629997 h 6872086"/>
              <a:gd name="connsiteX9" fmla="*/ 7566738 w 8247732"/>
              <a:gd name="connsiteY9" fmla="*/ 0 h 687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47732" h="6872086">
                <a:moveTo>
                  <a:pt x="7566738" y="0"/>
                </a:moveTo>
                <a:lnTo>
                  <a:pt x="7815688" y="0"/>
                </a:lnTo>
                <a:cubicBezTo>
                  <a:pt x="7848289" y="32156"/>
                  <a:pt x="7878349" y="65681"/>
                  <a:pt x="7905869" y="100916"/>
                </a:cubicBezTo>
                <a:cubicBezTo>
                  <a:pt x="8912758" y="1374465"/>
                  <a:pt x="7583304" y="5389830"/>
                  <a:pt x="5384762" y="6754488"/>
                </a:cubicBezTo>
                <a:lnTo>
                  <a:pt x="5176523" y="6872086"/>
                </a:lnTo>
                <a:lnTo>
                  <a:pt x="2552675" y="6872086"/>
                </a:lnTo>
                <a:lnTo>
                  <a:pt x="2398510" y="6790757"/>
                </a:lnTo>
                <a:cubicBezTo>
                  <a:pt x="1102812" y="6068396"/>
                  <a:pt x="38422" y="4544204"/>
                  <a:pt x="0" y="3199544"/>
                </a:cubicBezTo>
                <a:cubicBezTo>
                  <a:pt x="169354" y="4803250"/>
                  <a:pt x="1840878" y="6562606"/>
                  <a:pt x="3487423" y="6629997"/>
                </a:cubicBezTo>
                <a:cubicBezTo>
                  <a:pt x="6425715" y="6750412"/>
                  <a:pt x="8691248" y="1458661"/>
                  <a:pt x="7566738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1" name="Picture Placeholder 4">
            <a:extLst>
              <a:ext uri="{FF2B5EF4-FFF2-40B4-BE49-F238E27FC236}">
                <a16:creationId xmlns:a16="http://schemas.microsoft.com/office/drawing/2014/main" id="{77A6522A-241E-4A89-8311-BA772313C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r="979"/>
          <a:stretch>
            <a:fillRect/>
          </a:stretch>
        </p:blipFill>
        <p:spPr>
          <a:xfrm>
            <a:off x="532414" y="0"/>
            <a:ext cx="7653298" cy="6565702"/>
          </a:xfrm>
          <a:custGeom>
            <a:avLst/>
            <a:gdLst>
              <a:gd name="connsiteX0" fmla="*/ 2883005 w 7653298"/>
              <a:gd name="connsiteY0" fmla="*/ 0 h 6565702"/>
              <a:gd name="connsiteX1" fmla="*/ 7258662 w 7653298"/>
              <a:gd name="connsiteY1" fmla="*/ 0 h 6565702"/>
              <a:gd name="connsiteX2" fmla="*/ 7355003 w 7653298"/>
              <a:gd name="connsiteY2" fmla="*/ 103622 h 6565702"/>
              <a:gd name="connsiteX3" fmla="*/ 3403408 w 7653298"/>
              <a:gd name="connsiteY3" fmla="*/ 6563735 h 6565702"/>
              <a:gd name="connsiteX4" fmla="*/ 23409 w 7653298"/>
              <a:gd name="connsiteY4" fmla="*/ 2655189 h 6565702"/>
              <a:gd name="connsiteX5" fmla="*/ 2883005 w 7653298"/>
              <a:gd name="connsiteY5" fmla="*/ 0 h 656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53298" h="6565702">
                <a:moveTo>
                  <a:pt x="2883005" y="0"/>
                </a:moveTo>
                <a:lnTo>
                  <a:pt x="7258662" y="0"/>
                </a:lnTo>
                <a:cubicBezTo>
                  <a:pt x="7293732" y="32788"/>
                  <a:pt x="7325576" y="67432"/>
                  <a:pt x="7355003" y="103622"/>
                </a:cubicBezTo>
                <a:cubicBezTo>
                  <a:pt x="8478041" y="1497410"/>
                  <a:pt x="6270259" y="6681276"/>
                  <a:pt x="3403408" y="6563735"/>
                </a:cubicBezTo>
                <a:cubicBezTo>
                  <a:pt x="1602757" y="6490117"/>
                  <a:pt x="-228932" y="4334478"/>
                  <a:pt x="23409" y="2655189"/>
                </a:cubicBezTo>
                <a:cubicBezTo>
                  <a:pt x="204401" y="1450394"/>
                  <a:pt x="1452401" y="526151"/>
                  <a:pt x="2883005" y="0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E052D6-66FC-4268-A6C3-F7A5DDCC0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984" y="2020886"/>
            <a:ext cx="5339625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27EB8-4C71-42A2-BA62-9E2BB59E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984" y="4500561"/>
            <a:ext cx="5339625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7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0408F-B9EF-4C28-8F0A-B35A03B9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1C9ED-9439-4044-8BB4-D4FB97C7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BCF51-F255-490F-95E4-B7867985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AA161-D46E-4560-BF52-B256B9AA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A4748-2643-4B94-922F-0F18255C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58EF2F-1895-473C-91A1-2281DE90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20444-D191-4595-AF24-33A38966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93DC-71CD-4072-8E34-25181628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77D2F-516F-4B08-BDF7-DBA6DBAB2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AEE75-4B09-41EE-B45F-8D568BC7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6333E-E666-4C4B-B2B2-B84ED5FF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58C3-1D4A-4728-9754-94B4E195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5BB00-1B2C-4BF6-ABF2-CD52F761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63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F7B8E-7FA5-4FC4-868D-11CB4AD2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702CC-F922-46CB-9F63-1BABA6DD3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0BD5D-2D41-478A-B19D-BDC441858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114C8-5A14-4FCD-B65D-33C4930D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738EB-E1DD-4CBF-8877-A442EDA0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F47DE-ED59-462B-A1A3-1437E66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3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CA498-8B1B-4D31-9D0A-C480BBF2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1490F-4759-41F9-A051-957E2DC2D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FBADE-9434-4065-A6EE-0D9FDBFD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1034-2A58-4742-BFCF-EF0C59D9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788E-6D81-4340-9F9A-749F716B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03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BDF10-A6BF-4E58-862C-05AFE965A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14561-51A0-43CE-8298-BB054BC8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D2406-8646-4952-A1A2-9B4147F0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A4A95-7B7F-4965-9A89-9CEFE3BD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529BA-869C-4099-8F34-7949D2F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02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7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4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 userDrawn="1"/>
        </p:nvSpPr>
        <p:spPr>
          <a:xfrm>
            <a:off x="3178967" y="6156024"/>
            <a:ext cx="2786084" cy="3000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50" dirty="0">
                <a:solidFill>
                  <a:srgbClr val="A5CD00"/>
                </a:solidFill>
              </a:rPr>
              <a:t>T</a:t>
            </a:r>
            <a:r>
              <a:rPr lang="en-US" sz="1350" baseline="0" dirty="0">
                <a:solidFill>
                  <a:srgbClr val="A5CD00"/>
                </a:solidFill>
              </a:rPr>
              <a:t>he free </a:t>
            </a:r>
            <a:r>
              <a:rPr lang="en-US" sz="1350" baseline="0">
                <a:solidFill>
                  <a:srgbClr val="A5CD00"/>
                </a:solidFill>
              </a:rPr>
              <a:t>PowerPoint template library</a:t>
            </a:r>
            <a:endParaRPr lang="en-US" sz="135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721062" y="2667758"/>
            <a:ext cx="1701877" cy="300082"/>
            <a:chOff x="3437418" y="2667758"/>
            <a:chExt cx="2269169" cy="30008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37418" y="2667758"/>
              <a:ext cx="2269169" cy="30008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350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sz="1350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sz="1350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">
            <a:extLst>
              <a:ext uri="{FF2B5EF4-FFF2-40B4-BE49-F238E27FC236}">
                <a16:creationId xmlns:a16="http://schemas.microsoft.com/office/drawing/2014/main" id="{5197E550-4F53-419D-970D-F5D20A5F76F7}"/>
              </a:ext>
            </a:extLst>
          </p:cNvPr>
          <p:cNvSpPr/>
          <p:nvPr userDrawn="1"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59C582DF-11CB-4EA5-9A2B-B71A3FA95C8F}"/>
              </a:ext>
            </a:extLst>
          </p:cNvPr>
          <p:cNvSpPr/>
          <p:nvPr userDrawn="1"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5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" name="Picture Placeholder 3">
            <a:extLst>
              <a:ext uri="{FF2B5EF4-FFF2-40B4-BE49-F238E27FC236}">
                <a16:creationId xmlns:a16="http://schemas.microsoft.com/office/drawing/2014/main" id="{B133B7B0-FF26-40B8-A9CD-52C8E333C3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33E909F-44A8-4D01-B95F-8D2C0738A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3074DC3-E26D-49D9-9F3D-4A8BBD6EC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C00D712C-49AD-4B1C-A039-71A32B1C8E19}"/>
              </a:ext>
            </a:extLst>
          </p:cNvPr>
          <p:cNvSpPr/>
          <p:nvPr userDrawn="1"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1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7D7BD867-A01A-4E74-92F4-F53A86E88F85}"/>
              </a:ext>
            </a:extLst>
          </p:cNvPr>
          <p:cNvSpPr/>
          <p:nvPr userDrawn="1"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pic>
        <p:nvPicPr>
          <p:cNvPr id="12" name="Picture Placeholder 3">
            <a:extLst>
              <a:ext uri="{FF2B5EF4-FFF2-40B4-BE49-F238E27FC236}">
                <a16:creationId xmlns:a16="http://schemas.microsoft.com/office/drawing/2014/main" id="{AD3E2563-2969-4CE2-96A2-A34D87DD4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7BACBE4-039D-49A7-BC72-A08A440EA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E13D1D4-6AFE-49C8-B0D0-ED018A1BC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0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501900" y="365126"/>
            <a:ext cx="57023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4D20-7947-426C-9790-3C1E30EE54FB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187450" y="1825625"/>
            <a:ext cx="5829300" cy="4351338"/>
          </a:xfrm>
        </p:spPr>
        <p:txBody>
          <a:bodyPr vert="horz" lIns="91440" tIns="45720" rIns="91440" bIns="45720" rtlCol="0">
            <a:normAutofit/>
          </a:bodyPr>
          <a:lstStyle>
            <a:lvl1pPr algn="just">
              <a:spcAft>
                <a:spcPts val="1200"/>
              </a:spcAft>
              <a:defRPr lang="en-US" sz="2800" dirty="0"/>
            </a:lvl1pPr>
            <a:lvl2pPr algn="just">
              <a:spcAft>
                <a:spcPts val="1200"/>
              </a:spcAft>
              <a:defRPr lang="en-US" sz="2400" dirty="0"/>
            </a:lvl2pPr>
            <a:lvl3pPr algn="just">
              <a:spcAft>
                <a:spcPts val="1200"/>
              </a:spcAft>
              <a:defRPr lang="en-US" sz="1800" dirty="0"/>
            </a:lvl3pPr>
            <a:lvl4pPr algn="just">
              <a:spcAft>
                <a:spcPts val="1200"/>
              </a:spcAft>
              <a:defRPr lang="en-US" sz="1600" dirty="0"/>
            </a:lvl4pPr>
            <a:lvl5pPr algn="just">
              <a:spcAft>
                <a:spcPts val="1200"/>
              </a:spcAft>
              <a:defRPr lang="en-US" sz="1600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559050" y="635635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958E8CD-D4BF-4DD0-B765-800835EC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8444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3DDFB4-2B90-4DD2-8FC4-F24A9B40A49E}"/>
              </a:ext>
            </a:extLst>
          </p:cNvPr>
          <p:cNvSpPr/>
          <p:nvPr userDrawn="1"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4D20-7947-426C-9790-3C1E30EE54FB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11300" y="1825625"/>
            <a:ext cx="7004050" cy="435133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18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53C739A-EB61-43FE-AC0E-D983A600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7850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3DDFB4-2B90-4DD2-8FC4-F24A9B40A49E}"/>
              </a:ext>
            </a:extLst>
          </p:cNvPr>
          <p:cNvSpPr/>
          <p:nvPr userDrawn="1"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B5003-AA53-433A-A581-1C01FE0DC058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D4BD1B-4B34-4107-82C0-ABAE717A1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294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8829E12-92FB-4B64-9E5A-C40C54D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6650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7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2B04-0488-4236-B5A2-E1E5CED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E31EE-31A9-4A13-BFD5-7288C7CED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6DC7F-8A58-435D-A96E-B950F6B5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42021-B761-449C-B7A0-4A138E3D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AB43-8227-4152-8878-7DC3A742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2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482E-2795-4669-84DE-3C3991B8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C4DC3-3987-4655-ACFE-80191DFDA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10B7B-8C4C-4DD8-8605-AE7DD689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0A180-F009-4E35-876C-B6C31E15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70380-AC22-477B-9C87-F50EC5B4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00AE6-766E-4DF0-923A-00FE1D4B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FED8-2232-4F24-8E36-2420AC1B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56AD-0583-4D45-AB53-ADA0237F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CDCCE-BBC8-45F4-A179-32557C29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B11662-BB76-49C9-A1BF-6B408D1C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ECAA-FD71-49D3-8558-140577D1A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9C2ED4-9795-4873-8D51-452C42CC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95AE3-E664-4663-9190-5637CDEA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F510F-66F0-43C7-A82D-D2462587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01F50-F214-472D-B10F-8B3DEC56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E5BC2-9560-41D4-913B-F4BD646D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6050" y="1825625"/>
            <a:ext cx="5829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59C4D-ECD7-4CD9-AE00-4DDC5A018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B5B2C-4F32-4746-A4D4-F66C4ECF4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12FBD-A04D-42A6-88B0-9FBD4E80A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DE18575-B01A-41F4-BD76-017ABF2EB5E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9880D1-4800-4B0F-A6D7-46F596759304}"/>
              </a:ext>
            </a:extLst>
          </p:cNvPr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696F05-8EA5-4DFF-9240-4BBD6A7E6516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1AC7E3-C037-469A-A96E-6EE4BB2AFCD1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AD17963-3E6D-4753-B96B-68598061E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DBAC0E3-1886-411D-A89B-11EB2A592A47}"/>
              </a:ext>
            </a:extLst>
          </p:cNvPr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8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3489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80" r:id="rId2"/>
    <p:sldLayoutId id="2147483781" r:id="rId3"/>
    <p:sldLayoutId id="2147483768" r:id="rId4"/>
    <p:sldLayoutId id="2147483782" r:id="rId5"/>
    <p:sldLayoutId id="2147483783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8D36C0-8096-418D-AD28-0992F98E6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915"/>
            <a:ext cx="9144000" cy="653697"/>
          </a:xfrm>
        </p:spPr>
        <p:txBody>
          <a:bodyPr/>
          <a:lstStyle/>
          <a:p>
            <a:r>
              <a:rPr lang="cs-CZ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Prezentace: výzkum</a:t>
            </a:r>
            <a:endParaRPr lang="en-US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2DFD28A0-14DC-4F42-A8F3-13A434ED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1</a:t>
            </a:fld>
            <a:endParaRPr lang="en-US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8570D7FE-50F4-4368-A863-F2E2264E0B2B}"/>
              </a:ext>
            </a:extLst>
          </p:cNvPr>
          <p:cNvSpPr txBox="1">
            <a:spLocks/>
          </p:cNvSpPr>
          <p:nvPr/>
        </p:nvSpPr>
        <p:spPr>
          <a:xfrm>
            <a:off x="0" y="696257"/>
            <a:ext cx="9144000" cy="9235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Téma práce:</a:t>
            </a:r>
            <a:endParaRPr lang="en-US" sz="5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1AD61DD-13ED-4FA8-A9D1-24648BCDD394}"/>
              </a:ext>
            </a:extLst>
          </p:cNvPr>
          <p:cNvSpPr txBox="1"/>
          <p:nvPr/>
        </p:nvSpPr>
        <p:spPr>
          <a:xfrm>
            <a:off x="-1" y="5345723"/>
            <a:ext cx="14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Autor:</a:t>
            </a:r>
          </a:p>
          <a:p>
            <a:r>
              <a:rPr lang="cs-CZ" dirty="0"/>
              <a:t>Školitel:</a:t>
            </a:r>
          </a:p>
        </p:txBody>
      </p:sp>
    </p:spTree>
    <p:extLst>
      <p:ext uri="{BB962C8B-B14F-4D97-AF65-F5344CB8AC3E}">
        <p14:creationId xmlns:p14="http://schemas.microsoft.com/office/powerpoint/2010/main" val="60401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675110-0022-455F-97D1-B4AF0C43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0838B2-D8ED-44C4-9048-884D6C8D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2</a:t>
            </a:fld>
            <a:endParaRPr lang="en-US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4E5B077F-5633-4C43-A643-24B0A279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30B6BE7-1BCA-4F94-B977-C5E6F5EF8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344482"/>
              </p:ext>
            </p:extLst>
          </p:nvPr>
        </p:nvGraphicFramePr>
        <p:xfrm>
          <a:off x="0" y="2"/>
          <a:ext cx="9144000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3027">
                  <a:extLst>
                    <a:ext uri="{9D8B030D-6E8A-4147-A177-3AD203B41FA5}">
                      <a16:colId xmlns:a16="http://schemas.microsoft.com/office/drawing/2014/main" val="573681429"/>
                    </a:ext>
                  </a:extLst>
                </a:gridCol>
                <a:gridCol w="6020973">
                  <a:extLst>
                    <a:ext uri="{9D8B030D-6E8A-4147-A177-3AD203B41FA5}">
                      <a16:colId xmlns:a16="http://schemas.microsoft.com/office/drawing/2014/main" val="3242381965"/>
                    </a:ext>
                  </a:extLst>
                </a:gridCol>
              </a:tblGrid>
              <a:tr h="5426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Vymezení výzkumné otázky pomocí PICO(TS) rámce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326446"/>
                  </a:ext>
                </a:extLst>
              </a:tr>
              <a:tr h="699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 – populace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18285"/>
                  </a:ext>
                </a:extLst>
              </a:tr>
              <a:tr h="1059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 – intervence 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nebo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 – expozice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45813"/>
                  </a:ext>
                </a:extLst>
              </a:tr>
              <a:tr h="1059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 – srovnání </a:t>
                      </a: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 kvalitativního výzkumu být nemusí)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3558628"/>
                  </a:ext>
                </a:extLst>
              </a:tr>
              <a:tr h="699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 – co chci zjistit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6735276"/>
                  </a:ext>
                </a:extLst>
              </a:tr>
              <a:tr h="699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 – čas </a:t>
                      </a: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(nepovinné)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1646260"/>
                  </a:ext>
                </a:extLst>
              </a:tr>
              <a:tr h="69939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S – prostředí </a:t>
                      </a:r>
                      <a:r>
                        <a:rPr lang="cs-CZ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(nepovinné)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765309"/>
                  </a:ext>
                </a:extLst>
              </a:tr>
              <a:tr h="13984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Vyjádření výzkumné otázky větou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94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89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89F9-C0C9-4430-B6D4-CCE7AD3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9144000" cy="938348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Plán Empirické fáze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03114D-0BE8-423E-884B-26341DA2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6604"/>
            <a:ext cx="9144000" cy="6077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Výzkumný designe:</a:t>
            </a:r>
          </a:p>
          <a:p>
            <a:pPr marL="0" indent="0">
              <a:buNone/>
            </a:pPr>
            <a:r>
              <a:rPr lang="cs-CZ" b="1" dirty="0"/>
              <a:t>Cíle práce nebo výzkumné otázky:</a:t>
            </a:r>
          </a:p>
          <a:p>
            <a:pPr marL="0" indent="0">
              <a:buNone/>
            </a:pPr>
            <a:r>
              <a:rPr lang="cs-CZ" b="1" dirty="0"/>
              <a:t>Klíčová slova:</a:t>
            </a:r>
          </a:p>
          <a:p>
            <a:pPr marL="0" indent="0">
              <a:buNone/>
            </a:pPr>
            <a:r>
              <a:rPr lang="cs-CZ" b="1" dirty="0"/>
              <a:t>Metoda výběru výzkumného souboru:</a:t>
            </a:r>
          </a:p>
          <a:p>
            <a:pPr marL="0" indent="0">
              <a:buNone/>
            </a:pPr>
            <a:r>
              <a:rPr lang="cs-CZ" b="1" dirty="0"/>
              <a:t>Kritéria inkluze výzkumného souboru:</a:t>
            </a:r>
          </a:p>
          <a:p>
            <a:pPr marL="0" indent="0">
              <a:buNone/>
            </a:pPr>
            <a:r>
              <a:rPr lang="cs-CZ" b="1" dirty="0"/>
              <a:t>Kritéria exkluze výzkumného souboru:</a:t>
            </a:r>
          </a:p>
          <a:p>
            <a:pPr marL="0" indent="0">
              <a:buNone/>
            </a:pPr>
            <a:r>
              <a:rPr lang="cs-CZ" b="1" dirty="0"/>
              <a:t>Předpokládaná velikost výzkumného souboru: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E0AD50-AA29-4191-9B4D-2A2003ED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DD6767-EBA6-4B18-A145-93C29492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3</a:t>
            </a:fld>
            <a:endParaRPr lang="en-US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52648DE8-F339-45A6-8D9A-05959F98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793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89F9-C0C9-4430-B6D4-CCE7AD3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9144000" cy="938348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Výzkumný nástroj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03114D-0BE8-423E-884B-26341DA2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6604"/>
            <a:ext cx="9144000" cy="6077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Typ výzkumného nástroje: </a:t>
            </a:r>
            <a:r>
              <a:rPr lang="cs-CZ" sz="1600" dirty="0"/>
              <a:t>standardizovaný dotazník, </a:t>
            </a:r>
            <a:r>
              <a:rPr lang="cs-CZ" sz="1600" dirty="0" err="1"/>
              <a:t>polostrukturovaný</a:t>
            </a:r>
            <a:r>
              <a:rPr lang="cs-CZ" sz="1600" dirty="0"/>
              <a:t> rozhovor…..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Důvod volby výzkumného nástroje:</a:t>
            </a:r>
          </a:p>
          <a:p>
            <a:pPr marL="0" indent="0">
              <a:buNone/>
            </a:pPr>
            <a:r>
              <a:rPr lang="cs-CZ" b="1" dirty="0"/>
              <a:t>Příklad otázek nebo kategorií: </a:t>
            </a:r>
            <a:r>
              <a:rPr lang="cs-CZ" sz="1600" dirty="0"/>
              <a:t>dotazníkových, tazatelských, pozorovaných kategorií…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E0AD50-AA29-4191-9B4D-2A2003ED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DD6767-EBA6-4B18-A145-93C29492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4</a:t>
            </a:fld>
            <a:endParaRPr lang="en-US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52648DE8-F339-45A6-8D9A-05959F98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2653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89F9-C0C9-4430-B6D4-CCE7AD3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9144000" cy="938348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MS Excel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03114D-0BE8-423E-884B-26341DA2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6604"/>
            <a:ext cx="9144000" cy="6077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Vzorová tabulka: </a:t>
            </a:r>
          </a:p>
          <a:p>
            <a:pPr marL="0" indent="0">
              <a:buNone/>
            </a:pPr>
            <a:r>
              <a:rPr lang="cs-CZ" b="1" dirty="0"/>
              <a:t>Vzorový graf:</a:t>
            </a:r>
          </a:p>
          <a:p>
            <a:pPr marL="0" indent="0">
              <a:buNone/>
            </a:pPr>
            <a:r>
              <a:rPr lang="cs-CZ" b="1" dirty="0"/>
              <a:t>Slovní analýza dat v tabulce:</a:t>
            </a:r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E0AD50-AA29-4191-9B4D-2A2003ED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DD6767-EBA6-4B18-A145-93C29492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5</a:t>
            </a:fld>
            <a:endParaRPr lang="en-US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52648DE8-F339-45A6-8D9A-05959F98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B76C6374-58D5-413A-AE8F-CDBE9394F69A}"/>
              </a:ext>
            </a:extLst>
          </p:cNvPr>
          <p:cNvSpPr/>
          <p:nvPr/>
        </p:nvSpPr>
        <p:spPr>
          <a:xfrm>
            <a:off x="3929974" y="428018"/>
            <a:ext cx="4085617" cy="938348"/>
          </a:xfrm>
          <a:prstGeom prst="wedgeRoundRectCallout">
            <a:avLst>
              <a:gd name="adj1" fmla="val -45501"/>
              <a:gd name="adj2" fmla="val 982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Data pro tvorbu tabulky a grafu obdrží každý student od vyučujícího</a:t>
            </a:r>
          </a:p>
        </p:txBody>
      </p:sp>
    </p:spTree>
    <p:extLst>
      <p:ext uri="{BB962C8B-B14F-4D97-AF65-F5344CB8AC3E}">
        <p14:creationId xmlns:p14="http://schemas.microsoft.com/office/powerpoint/2010/main" val="4246054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73B512-5B13-4256-A3B7-52FAC3FA0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E0EDBF-965A-413C-A6A6-189E01E4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32DC06-0223-471E-89E2-1E98C780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6</a:t>
            </a:fld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7EC9D1B-9609-4080-988F-B78308640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62" y="136524"/>
            <a:ext cx="7515225" cy="884880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749F886F-14A5-4908-8579-0ED916BBC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68228"/>
            <a:ext cx="5653223" cy="1655762"/>
          </a:xfrm>
        </p:spPr>
        <p:txBody>
          <a:bodyPr>
            <a:normAutofit/>
          </a:bodyPr>
          <a:lstStyle/>
          <a:p>
            <a:r>
              <a:rPr lang="cs-CZ" sz="2400" dirty="0"/>
              <a:t>Očekávaný přínos závěrečné práce:</a:t>
            </a:r>
          </a:p>
        </p:txBody>
      </p:sp>
    </p:spTree>
    <p:extLst>
      <p:ext uri="{BB962C8B-B14F-4D97-AF65-F5344CB8AC3E}">
        <p14:creationId xmlns:p14="http://schemas.microsoft.com/office/powerpoint/2010/main" val="245288124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19-04-DOCTOR-4x3" id="{89356B97-8A82-4FC4-B40B-A9F5CD33F4C4}" vid="{A04D48B7-1F52-4F0D-AFA6-DED2CE78113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19-04-DOCTOR-4x3" id="{89356B97-8A82-4FC4-B40B-A9F5CD33F4C4}" vid="{5BC80732-1516-4F76-A527-710E796A0B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0119-04-DOCTOR-4x3</Template>
  <TotalTime>684</TotalTime>
  <Words>200</Words>
  <Application>Microsoft Office PowerPoint</Application>
  <PresentationFormat>Předvádění na obrazovce (4:3)</PresentationFormat>
  <Paragraphs>57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Times New Roman</vt:lpstr>
      <vt:lpstr>PRESENTATIONGO</vt:lpstr>
      <vt:lpstr>Custom Design</vt:lpstr>
      <vt:lpstr>Prezentace: výzkum</vt:lpstr>
      <vt:lpstr>Prezentace aplikace PowerPoint</vt:lpstr>
      <vt:lpstr>Plán Empirické fáze výzkumu</vt:lpstr>
      <vt:lpstr>Výzkumný nástroj</vt:lpstr>
      <vt:lpstr>MS Excel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</dc:title>
  <dc:creator>Alena Pospíšilová</dc:creator>
  <dc:description>© Copyright PresentationGo.com</dc:description>
  <cp:lastModifiedBy>Alena Pospíšilová</cp:lastModifiedBy>
  <cp:revision>57</cp:revision>
  <dcterms:created xsi:type="dcterms:W3CDTF">2019-04-10T07:40:36Z</dcterms:created>
  <dcterms:modified xsi:type="dcterms:W3CDTF">2020-09-14T08:53:32Z</dcterms:modified>
  <cp:category>Templates</cp:category>
</cp:coreProperties>
</file>