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39"/>
  </p:notesMasterIdLst>
  <p:handoutMasterIdLst>
    <p:handoutMasterId r:id="rId40"/>
  </p:handoutMasterIdLst>
  <p:sldIdLst>
    <p:sldId id="256" r:id="rId5"/>
    <p:sldId id="275" r:id="rId6"/>
    <p:sldId id="328" r:id="rId7"/>
    <p:sldId id="357" r:id="rId8"/>
    <p:sldId id="329" r:id="rId9"/>
    <p:sldId id="332" r:id="rId10"/>
    <p:sldId id="324" r:id="rId11"/>
    <p:sldId id="330" r:id="rId12"/>
    <p:sldId id="333" r:id="rId13"/>
    <p:sldId id="334" r:id="rId14"/>
    <p:sldId id="335" r:id="rId15"/>
    <p:sldId id="336" r:id="rId16"/>
    <p:sldId id="331" r:id="rId17"/>
    <p:sldId id="339" r:id="rId18"/>
    <p:sldId id="340" r:id="rId19"/>
    <p:sldId id="341" r:id="rId20"/>
    <p:sldId id="337" r:id="rId21"/>
    <p:sldId id="343" r:id="rId22"/>
    <p:sldId id="342" r:id="rId23"/>
    <p:sldId id="344" r:id="rId24"/>
    <p:sldId id="360" r:id="rId25"/>
    <p:sldId id="359" r:id="rId26"/>
    <p:sldId id="346" r:id="rId27"/>
    <p:sldId id="347" r:id="rId28"/>
    <p:sldId id="345" r:id="rId29"/>
    <p:sldId id="348" r:id="rId30"/>
    <p:sldId id="361" r:id="rId31"/>
    <p:sldId id="338" r:id="rId32"/>
    <p:sldId id="362" r:id="rId33"/>
    <p:sldId id="349" r:id="rId34"/>
    <p:sldId id="351" r:id="rId35"/>
    <p:sldId id="353" r:id="rId36"/>
    <p:sldId id="354" r:id="rId37"/>
    <p:sldId id="274" r:id="rId3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ít Weinberger" initials="V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DC"/>
    <a:srgbClr val="333333"/>
    <a:srgbClr val="660033"/>
    <a:srgbClr val="000066"/>
    <a:srgbClr val="993300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82A8EA-D02D-4FE2-BE3E-F7F71EDA601C}" v="3" dt="2020-10-11T14:11:32.3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830" autoAdjust="0"/>
  </p:normalViewPr>
  <p:slideViewPr>
    <p:cSldViewPr snapToGrid="0">
      <p:cViewPr varScale="1">
        <p:scale>
          <a:sx n="81" d="100"/>
          <a:sy n="81" d="100"/>
        </p:scale>
        <p:origin x="883" y="4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-35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bor" userId="2e4c201a-ef5e-4a17-81a3-45b3b697fa96" providerId="ADAL" clId="{6A82A8EA-D02D-4FE2-BE3E-F7F71EDA601C}"/>
    <pc:docChg chg="custSel addSld delSld modSld sldOrd">
      <pc:chgData name="Libor" userId="2e4c201a-ef5e-4a17-81a3-45b3b697fa96" providerId="ADAL" clId="{6A82A8EA-D02D-4FE2-BE3E-F7F71EDA601C}" dt="2020-10-11T14:17:11.766" v="709" actId="20577"/>
      <pc:docMkLst>
        <pc:docMk/>
      </pc:docMkLst>
      <pc:sldChg chg="addSp modSp mod">
        <pc:chgData name="Libor" userId="2e4c201a-ef5e-4a17-81a3-45b3b697fa96" providerId="ADAL" clId="{6A82A8EA-D02D-4FE2-BE3E-F7F71EDA601C}" dt="2020-10-11T14:06:31.745" v="4" actId="1076"/>
        <pc:sldMkLst>
          <pc:docMk/>
          <pc:sldMk cId="1485308338" sldId="343"/>
        </pc:sldMkLst>
        <pc:picChg chg="add mod">
          <ac:chgData name="Libor" userId="2e4c201a-ef5e-4a17-81a3-45b3b697fa96" providerId="ADAL" clId="{6A82A8EA-D02D-4FE2-BE3E-F7F71EDA601C}" dt="2020-10-11T14:06:31.745" v="4" actId="1076"/>
          <ac:picMkLst>
            <pc:docMk/>
            <pc:sldMk cId="1485308338" sldId="343"/>
            <ac:picMk id="2" creationId="{27174CA7-7811-4D91-831F-1AD93D1CA410}"/>
          </ac:picMkLst>
        </pc:picChg>
      </pc:sldChg>
      <pc:sldChg chg="del">
        <pc:chgData name="Libor" userId="2e4c201a-ef5e-4a17-81a3-45b3b697fa96" providerId="ADAL" clId="{6A82A8EA-D02D-4FE2-BE3E-F7F71EDA601C}" dt="2020-10-11T14:08:35.882" v="5" actId="2696"/>
        <pc:sldMkLst>
          <pc:docMk/>
          <pc:sldMk cId="933115827" sldId="352"/>
        </pc:sldMkLst>
      </pc:sldChg>
      <pc:sldChg chg="addSp delSp modSp add mod">
        <pc:chgData name="Libor" userId="2e4c201a-ef5e-4a17-81a3-45b3b697fa96" providerId="ADAL" clId="{6A82A8EA-D02D-4FE2-BE3E-F7F71EDA601C}" dt="2020-10-11T14:11:32.325" v="71" actId="1076"/>
        <pc:sldMkLst>
          <pc:docMk/>
          <pc:sldMk cId="1178041728" sldId="355"/>
        </pc:sldMkLst>
        <pc:spChg chg="del mod">
          <ac:chgData name="Libor" userId="2e4c201a-ef5e-4a17-81a3-45b3b697fa96" providerId="ADAL" clId="{6A82A8EA-D02D-4FE2-BE3E-F7F71EDA601C}" dt="2020-10-11T14:11:23.496" v="66" actId="478"/>
          <ac:spMkLst>
            <pc:docMk/>
            <pc:sldMk cId="1178041728" sldId="355"/>
            <ac:spMk id="5" creationId="{00000000-0000-0000-0000-000000000000}"/>
          </ac:spMkLst>
        </pc:spChg>
        <pc:spChg chg="del mod">
          <ac:chgData name="Libor" userId="2e4c201a-ef5e-4a17-81a3-45b3b697fa96" providerId="ADAL" clId="{6A82A8EA-D02D-4FE2-BE3E-F7F71EDA601C}" dt="2020-10-11T14:11:26.280" v="68" actId="478"/>
          <ac:spMkLst>
            <pc:docMk/>
            <pc:sldMk cId="1178041728" sldId="355"/>
            <ac:spMk id="8" creationId="{00000000-0000-0000-0000-000000000000}"/>
          </ac:spMkLst>
        </pc:spChg>
        <pc:spChg chg="mod">
          <ac:chgData name="Libor" userId="2e4c201a-ef5e-4a17-81a3-45b3b697fa96" providerId="ADAL" clId="{6A82A8EA-D02D-4FE2-BE3E-F7F71EDA601C}" dt="2020-10-11T14:11:17.786" v="61" actId="20577"/>
          <ac:spMkLst>
            <pc:docMk/>
            <pc:sldMk cId="1178041728" sldId="355"/>
            <ac:spMk id="9" creationId="{BFF6D323-A238-44BA-B507-A05A5F0F3413}"/>
          </ac:spMkLst>
        </pc:spChg>
        <pc:picChg chg="del mod">
          <ac:chgData name="Libor" userId="2e4c201a-ef5e-4a17-81a3-45b3b697fa96" providerId="ADAL" clId="{6A82A8EA-D02D-4FE2-BE3E-F7F71EDA601C}" dt="2020-10-11T14:11:20.944" v="64" actId="478"/>
          <ac:picMkLst>
            <pc:docMk/>
            <pc:sldMk cId="1178041728" sldId="355"/>
            <ac:picMk id="2" creationId="{00000000-0000-0000-0000-000000000000}"/>
          </ac:picMkLst>
        </pc:picChg>
        <pc:picChg chg="del">
          <ac:chgData name="Libor" userId="2e4c201a-ef5e-4a17-81a3-45b3b697fa96" providerId="ADAL" clId="{6A82A8EA-D02D-4FE2-BE3E-F7F71EDA601C}" dt="2020-10-11T14:11:20.384" v="62" actId="478"/>
          <ac:picMkLst>
            <pc:docMk/>
            <pc:sldMk cId="1178041728" sldId="355"/>
            <ac:picMk id="3" creationId="{00000000-0000-0000-0000-000000000000}"/>
          </ac:picMkLst>
        </pc:picChg>
        <pc:picChg chg="add mod">
          <ac:chgData name="Libor" userId="2e4c201a-ef5e-4a17-81a3-45b3b697fa96" providerId="ADAL" clId="{6A82A8EA-D02D-4FE2-BE3E-F7F71EDA601C}" dt="2020-10-11T14:11:32.325" v="71" actId="1076"/>
          <ac:picMkLst>
            <pc:docMk/>
            <pc:sldMk cId="1178041728" sldId="355"/>
            <ac:picMk id="6" creationId="{284F82C5-8A7D-4F3B-B633-F64E00289D65}"/>
          </ac:picMkLst>
        </pc:picChg>
      </pc:sldChg>
      <pc:sldChg chg="delSp modSp add del mod">
        <pc:chgData name="Libor" userId="2e4c201a-ef5e-4a17-81a3-45b3b697fa96" providerId="ADAL" clId="{6A82A8EA-D02D-4FE2-BE3E-F7F71EDA601C}" dt="2020-10-11T14:15:36.748" v="570" actId="2696"/>
        <pc:sldMkLst>
          <pc:docMk/>
          <pc:sldMk cId="4155931904" sldId="356"/>
        </pc:sldMkLst>
        <pc:spChg chg="del mod">
          <ac:chgData name="Libor" userId="2e4c201a-ef5e-4a17-81a3-45b3b697fa96" providerId="ADAL" clId="{6A82A8EA-D02D-4FE2-BE3E-F7F71EDA601C}" dt="2020-10-11T14:13:34.881" v="76"/>
          <ac:spMkLst>
            <pc:docMk/>
            <pc:sldMk cId="4155931904" sldId="356"/>
            <ac:spMk id="9" creationId="{BFF6D323-A238-44BA-B507-A05A5F0F3413}"/>
          </ac:spMkLst>
        </pc:spChg>
        <pc:spChg chg="mod">
          <ac:chgData name="Libor" userId="2e4c201a-ef5e-4a17-81a3-45b3b697fa96" providerId="ADAL" clId="{6A82A8EA-D02D-4FE2-BE3E-F7F71EDA601C}" dt="2020-10-11T14:15:21.668" v="568" actId="20577"/>
          <ac:spMkLst>
            <pc:docMk/>
            <pc:sldMk cId="4155931904" sldId="356"/>
            <ac:spMk id="10" creationId="{484B1FFB-F6C0-406E-B26C-4F420A74BDC9}"/>
          </ac:spMkLst>
        </pc:spChg>
      </pc:sldChg>
      <pc:sldChg chg="modSp add mod ord">
        <pc:chgData name="Libor" userId="2e4c201a-ef5e-4a17-81a3-45b3b697fa96" providerId="ADAL" clId="{6A82A8EA-D02D-4FE2-BE3E-F7F71EDA601C}" dt="2020-10-11T14:17:11.766" v="709" actId="20577"/>
        <pc:sldMkLst>
          <pc:docMk/>
          <pc:sldMk cId="1956719591" sldId="357"/>
        </pc:sldMkLst>
        <pc:spChg chg="mod">
          <ac:chgData name="Libor" userId="2e4c201a-ef5e-4a17-81a3-45b3b697fa96" providerId="ADAL" clId="{6A82A8EA-D02D-4FE2-BE3E-F7F71EDA601C}" dt="2020-10-11T14:16:14.624" v="676" actId="20577"/>
          <ac:spMkLst>
            <pc:docMk/>
            <pc:sldMk cId="1956719591" sldId="357"/>
            <ac:spMk id="9" creationId="{BFF6D323-A238-44BA-B507-A05A5F0F3413}"/>
          </ac:spMkLst>
        </pc:spChg>
        <pc:spChg chg="mod">
          <ac:chgData name="Libor" userId="2e4c201a-ef5e-4a17-81a3-45b3b697fa96" providerId="ADAL" clId="{6A82A8EA-D02D-4FE2-BE3E-F7F71EDA601C}" dt="2020-10-11T14:17:11.766" v="709" actId="20577"/>
          <ac:spMkLst>
            <pc:docMk/>
            <pc:sldMk cId="1956719591" sldId="357"/>
            <ac:spMk id="10" creationId="{484B1FFB-F6C0-406E-B26C-4F420A74BDC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verz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MUNI 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FBE0B78-FC15-8C43-8794-278D33D54307}"/>
              </a:ext>
            </a:extLst>
          </p:cNvPr>
          <p:cNvSpPr txBox="1"/>
          <p:nvPr userDrawn="1"/>
        </p:nvSpPr>
        <p:spPr>
          <a:xfrm>
            <a:off x="0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131621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FBE0B78-FC15-8C43-8794-278D33D54307}"/>
              </a:ext>
            </a:extLst>
          </p:cNvPr>
          <p:cNvSpPr txBox="1"/>
          <p:nvPr userDrawn="1"/>
        </p:nvSpPr>
        <p:spPr>
          <a:xfrm>
            <a:off x="0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00DC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819517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fif"/><Relationship Id="rId4" Type="http://schemas.openxmlformats.org/officeDocument/2006/relationships/image" Target="../media/image2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139" y="48990"/>
            <a:ext cx="2928542" cy="138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146623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Gynekologicko</a:t>
            </a:r>
            <a:r>
              <a:rPr lang="cs-CZ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- porodnická klinika </a:t>
            </a:r>
            <a:br>
              <a:rPr lang="cs-CZ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Lékařské fakulty MU a FN Brno </a:t>
            </a: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přednosta: doc. MUDr. Vít Weinberger, Ph.D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16128"/>
            <a:ext cx="12192000" cy="7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Malé operační výkony v gynekologii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3351023" y="5267719"/>
            <a:ext cx="5896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Gynekologie a porodnictví </a:t>
            </a:r>
            <a:r>
              <a:rPr lang="cs-CZ" altLang="cs-CZ" sz="28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přednášky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5D95FC-3FBF-4D0C-8A44-99CFD88AB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747" y="6397011"/>
            <a:ext cx="68065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u"/>
              <a:defRPr sz="28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F"/>
              <a:defRPr sz="2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buNone/>
            </a:pPr>
            <a:r>
              <a:rPr lang="cs-CZ" alt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říjen 2020</a:t>
            </a:r>
          </a:p>
        </p:txBody>
      </p:sp>
      <p:pic>
        <p:nvPicPr>
          <p:cNvPr id="12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43198"/>
            <a:ext cx="2445098" cy="1631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23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Manuální lýze placenty</a:t>
            </a:r>
          </a:p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provedení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505742" y="2020208"/>
            <a:ext cx="11225672" cy="4549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pacientka uvedena do celkové anestesie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pacientka připravena do gynekologické polohy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 proudem desinfekce porodník proniká rukou </a:t>
            </a:r>
          </a:p>
          <a:p>
            <a:pPr>
              <a:lnSpc>
                <a:spcPct val="150000"/>
              </a:lnSpc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do dutiny děložní, druhá ruka drží děložní fundus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šetrná snaha o odloučení placenty od stěny děložní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vybavení následuje instrumentální revize dutiny děložní tupou kyretou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/>
                </a:solidFill>
              </a:rPr>
              <a:t>Malé operační výkony v gynekologii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F6B223F-7E41-4DAE-85DD-E5EFA3E40F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03" y="1803495"/>
            <a:ext cx="2857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80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Cerclage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505742" y="2020208"/>
            <a:ext cx="11225672" cy="4549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operační řešení inkompetence děložního hrdla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provádíme v II. příp. počátkem III. trimestru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indikace: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opakované potraty způsobené inkompetencí děl. hrdla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zjištění pokročilého nálezu na porodních cestách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komplikace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/>
                </a:solidFill>
              </a:rPr>
              <a:t>Malé operační výkony v gynekologii</a:t>
            </a:r>
          </a:p>
        </p:txBody>
      </p:sp>
    </p:spTree>
    <p:extLst>
      <p:ext uri="{BB962C8B-B14F-4D97-AF65-F5344CB8AC3E}">
        <p14:creationId xmlns:p14="http://schemas.microsoft.com/office/powerpoint/2010/main" val="2326614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Cerclage</a:t>
            </a: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505742" y="2020208"/>
            <a:ext cx="11225672" cy="4549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Výkon: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elektivní (úspěšnost 80-90%)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emergentní  (úspěšnost 40-60%)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Typy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cerclage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McDonald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Shirodkar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abdominální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cerclage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permanentní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/>
                </a:solidFill>
              </a:rPr>
              <a:t>Malé operační výkony v gynekologii</a:t>
            </a:r>
          </a:p>
        </p:txBody>
      </p:sp>
    </p:spTree>
    <p:extLst>
      <p:ext uri="{BB962C8B-B14F-4D97-AF65-F5344CB8AC3E}">
        <p14:creationId xmlns:p14="http://schemas.microsoft.com/office/powerpoint/2010/main" val="4137341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Cerclage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sec. McDonald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/>
                </a:solidFill>
              </a:rPr>
              <a:t>Malé operační výkony v gynekologii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D81B2DA-CFE5-4BDB-920C-5A20DD585C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998" b="4994"/>
          <a:stretch/>
        </p:blipFill>
        <p:spPr>
          <a:xfrm>
            <a:off x="3878137" y="2418252"/>
            <a:ext cx="4869479" cy="329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20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Cerclage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sec. </a:t>
            </a: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Shirodkar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/>
                </a:solidFill>
              </a:rPr>
              <a:t>Malé operační výkony v gynekologii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A0CE5EC-8729-4541-8E8A-1EE217556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915" y="2089589"/>
            <a:ext cx="4194170" cy="424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1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Bartholiniho</a:t>
            </a: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žláza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83164" y="1983282"/>
            <a:ext cx="11225672" cy="3903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gll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Bartholini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dvě malé žlázy hned vedle spodní části vaginálního introitu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patologie: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cysta – vzniká při zablokování vývodu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absces – vzniká při infekci žlázy a nahromadění hnisu</a:t>
            </a:r>
          </a:p>
          <a:p>
            <a:pPr marL="1828800" lvl="3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příznaky: otok, zduření, vysoká bolestivost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/>
                </a:solidFill>
              </a:rPr>
              <a:t>Malé operační výkony v gynekologii</a:t>
            </a:r>
          </a:p>
        </p:txBody>
      </p:sp>
    </p:spTree>
    <p:extLst>
      <p:ext uri="{BB962C8B-B14F-4D97-AF65-F5344CB8AC3E}">
        <p14:creationId xmlns:p14="http://schemas.microsoft.com/office/powerpoint/2010/main" val="1413699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Absces </a:t>
            </a: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Bartholiniho</a:t>
            </a: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žlázy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83164" y="1983282"/>
            <a:ext cx="11225672" cy="4549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Terapie: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28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cs-CZ" sz="28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Ubi</a:t>
            </a:r>
            <a:r>
              <a:rPr lang="cs-CZ" sz="28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pus, </a:t>
            </a:r>
            <a:r>
              <a:rPr lang="cs-CZ" sz="28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ibi</a:t>
            </a:r>
            <a:r>
              <a:rPr lang="cs-CZ" sz="28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i="0" dirty="0" err="1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evacua</a:t>
            </a:r>
            <a:r>
              <a:rPr lang="cs-CZ" sz="28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provedení incize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28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proplach nejčastěji peroxidem vodíku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28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rukavicový drén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ATB terapie  - nejčastěji </a:t>
            </a:r>
            <a:r>
              <a:rPr 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Doxyhexal</a:t>
            </a: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100mg á 12 hod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sz="28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pravidelné proplachy </a:t>
            </a:r>
            <a:r>
              <a:rPr 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každý</a:t>
            </a:r>
            <a:r>
              <a:rPr lang="cs-CZ" sz="2800" b="1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den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/>
                </a:solidFill>
              </a:rPr>
              <a:t>Malé operační výkony v gynekologii</a:t>
            </a:r>
          </a:p>
        </p:txBody>
      </p:sp>
    </p:spTree>
    <p:extLst>
      <p:ext uri="{BB962C8B-B14F-4D97-AF65-F5344CB8AC3E}">
        <p14:creationId xmlns:p14="http://schemas.microsoft.com/office/powerpoint/2010/main" val="359709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Absces </a:t>
            </a: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Bartholiniho</a:t>
            </a: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žlázy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/>
                </a:solidFill>
              </a:rPr>
              <a:t>Malé operační výkony v gynekologii</a:t>
            </a:r>
          </a:p>
        </p:txBody>
      </p:sp>
      <p:pic>
        <p:nvPicPr>
          <p:cNvPr id="3" name="Obrázek 2" descr="Obsah obrázku osoba, interiér, muž, vsedě&#10;&#10;Popis byl vytvořen automaticky">
            <a:extLst>
              <a:ext uri="{FF2B5EF4-FFF2-40B4-BE49-F238E27FC236}">
                <a16:creationId xmlns:a16="http://schemas.microsoft.com/office/drawing/2014/main" id="{D3918CAB-F692-4F28-B89F-CCDE4D8D5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694" y="1821099"/>
            <a:ext cx="3694352" cy="461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44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Incize abscesu </a:t>
            </a: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gl</a:t>
            </a: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Barholini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instrumentárium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/>
                </a:solidFill>
              </a:rPr>
              <a:t>Malé operační výkony v gynekologii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7174CA7-7811-4D91-831F-1AD93D1CA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424" y="2125289"/>
            <a:ext cx="5676307" cy="42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08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Separovaná abraze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83164" y="1983282"/>
            <a:ext cx="11225672" cy="3903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diagnosticko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terapeutická metoda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Indikace: 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suspektní UZ nález v oblasti endometria (polyp, hyperplasie)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silné jinak nezastavitelné děložní krvácení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Provádíme v celkové anestesii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Komplikace: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fausse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route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embolie, trombóza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/>
                </a:solidFill>
              </a:rPr>
              <a:t>Malé operační výkony v gynekologii</a:t>
            </a:r>
          </a:p>
        </p:txBody>
      </p:sp>
    </p:spTree>
    <p:extLst>
      <p:ext uri="{BB962C8B-B14F-4D97-AF65-F5344CB8AC3E}">
        <p14:creationId xmlns:p14="http://schemas.microsoft.com/office/powerpoint/2010/main" val="53804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Úvod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4401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Vyčlenění z chirurgie v polovině 19. století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Indikace – základ úspěšného operačního výkonu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Indikace je umění, operace „pouhé“ provedení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není indikováno je kontraindikováno – „primum non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nocere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  <a:p>
            <a:pPr lvl="1"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Předoperační vyšetření a příprava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Vyšetření interním či praktickým lékařem (laboratoř, EKG)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Důsledné vyprázdnění před operačními výkony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Sanace vaginálních a močových zánětů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Důsledná prevence TEN (vysazení HAK, HRT)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/>
                </a:solidFill>
              </a:rPr>
              <a:t>Malé operační výkony v gynekologii</a:t>
            </a:r>
          </a:p>
        </p:txBody>
      </p:sp>
    </p:spTree>
    <p:extLst>
      <p:ext uri="{BB962C8B-B14F-4D97-AF65-F5344CB8AC3E}">
        <p14:creationId xmlns:p14="http://schemas.microsoft.com/office/powerpoint/2010/main" val="1209810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Separovaná abraze</a:t>
            </a:r>
          </a:p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UZ korporální polyp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83164" y="1983282"/>
            <a:ext cx="11225672" cy="671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/>
                </a:solidFill>
              </a:rPr>
              <a:t>Malé operační výkony v gynekologii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0"/>
          <a:stretch/>
        </p:blipFill>
        <p:spPr>
          <a:xfrm>
            <a:off x="2403226" y="2096741"/>
            <a:ext cx="7430703" cy="448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40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Separovaná abraze</a:t>
            </a:r>
          </a:p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UZ ca endometria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83164" y="1983282"/>
            <a:ext cx="11225672" cy="671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/>
                </a:solidFill>
              </a:rPr>
              <a:t>Malé operační výkony v gynekologii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8"/>
          <a:stretch/>
        </p:blipFill>
        <p:spPr>
          <a:xfrm>
            <a:off x="2511885" y="2096741"/>
            <a:ext cx="7601983" cy="458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96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Separovaná abraze</a:t>
            </a:r>
          </a:p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instrumentárium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83164" y="1983282"/>
            <a:ext cx="11225672" cy="671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/>
                </a:solidFill>
              </a:rPr>
              <a:t>Malé operační výkony v gynekologii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DBFB0E6-5ED1-4D24-A11E-23275C603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03" y="2074077"/>
            <a:ext cx="3728572" cy="3728572"/>
          </a:xfrm>
          <a:prstGeom prst="rect">
            <a:avLst/>
          </a:prstGeom>
        </p:spPr>
      </p:pic>
      <p:pic>
        <p:nvPicPr>
          <p:cNvPr id="12" name="Obrázek 11" descr="Obsah obrázku nůžky, nástroj&#10;&#10;Popis byl vytvořen automaticky">
            <a:extLst>
              <a:ext uri="{FF2B5EF4-FFF2-40B4-BE49-F238E27FC236}">
                <a16:creationId xmlns:a16="http://schemas.microsoft.com/office/drawing/2014/main" id="{C541F72C-088A-4C3B-9FD4-F8C9E0BFD9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161" y="2137897"/>
            <a:ext cx="3186158" cy="370752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43A70CD6-6011-4747-B499-C5512D599C83}"/>
              </a:ext>
            </a:extLst>
          </p:cNvPr>
          <p:cNvSpPr txBox="1"/>
          <p:nvPr/>
        </p:nvSpPr>
        <p:spPr>
          <a:xfrm>
            <a:off x="1092003" y="6134470"/>
            <a:ext cx="3648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err="1">
                <a:solidFill>
                  <a:schemeClr val="accent1"/>
                </a:solidFill>
              </a:rPr>
              <a:t>Scherbakovo</a:t>
            </a:r>
            <a:r>
              <a:rPr lang="cs-CZ" sz="1400" dirty="0">
                <a:solidFill>
                  <a:schemeClr val="accent1"/>
                </a:solidFill>
              </a:rPr>
              <a:t> zrcadlo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E34315C-EEBB-420F-98DF-6F38B73AE640}"/>
              </a:ext>
            </a:extLst>
          </p:cNvPr>
          <p:cNvSpPr txBox="1"/>
          <p:nvPr/>
        </p:nvSpPr>
        <p:spPr>
          <a:xfrm>
            <a:off x="4783086" y="6092492"/>
            <a:ext cx="3441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/>
                </a:solidFill>
              </a:rPr>
              <a:t>Americké kleště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612C3EA-D51B-4555-B349-5623C5B3EA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163" y="2137897"/>
            <a:ext cx="3459544" cy="2844664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4E557946-3E46-4FC4-B836-4D9EBAFE62EB}"/>
              </a:ext>
            </a:extLst>
          </p:cNvPr>
          <p:cNvSpPr txBox="1"/>
          <p:nvPr/>
        </p:nvSpPr>
        <p:spPr>
          <a:xfrm>
            <a:off x="7945016" y="6092491"/>
            <a:ext cx="3441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/>
                </a:solidFill>
              </a:rPr>
              <a:t>děložní sonda</a:t>
            </a:r>
          </a:p>
        </p:txBody>
      </p:sp>
    </p:spTree>
    <p:extLst>
      <p:ext uri="{BB962C8B-B14F-4D97-AF65-F5344CB8AC3E}">
        <p14:creationId xmlns:p14="http://schemas.microsoft.com/office/powerpoint/2010/main" val="4029062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Separovaná abraze</a:t>
            </a:r>
          </a:p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instrumentárium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83164" y="1983282"/>
            <a:ext cx="11225672" cy="671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/>
                </a:solidFill>
              </a:rPr>
              <a:t>Malé operační výkony v gynekologii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3A70CD6-6011-4747-B499-C5512D599C83}"/>
              </a:ext>
            </a:extLst>
          </p:cNvPr>
          <p:cNvSpPr txBox="1"/>
          <p:nvPr/>
        </p:nvSpPr>
        <p:spPr>
          <a:xfrm>
            <a:off x="1056493" y="5042516"/>
            <a:ext cx="3648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err="1">
                <a:solidFill>
                  <a:schemeClr val="accent1"/>
                </a:solidFill>
              </a:rPr>
              <a:t>Hegarův</a:t>
            </a:r>
            <a:r>
              <a:rPr lang="cs-CZ" sz="1400" dirty="0">
                <a:solidFill>
                  <a:schemeClr val="accent1"/>
                </a:solidFill>
              </a:rPr>
              <a:t> dilatátor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E34315C-EEBB-420F-98DF-6F38B73AE640}"/>
              </a:ext>
            </a:extLst>
          </p:cNvPr>
          <p:cNvSpPr txBox="1"/>
          <p:nvPr/>
        </p:nvSpPr>
        <p:spPr>
          <a:xfrm>
            <a:off x="7279689" y="6239134"/>
            <a:ext cx="3441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/>
                </a:solidFill>
              </a:rPr>
              <a:t>děložní kyrety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EAAF2D5-BEBA-4D28-9D37-EBC7DC6CD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8" y="3117729"/>
            <a:ext cx="5134688" cy="1298715"/>
          </a:xfrm>
          <a:prstGeom prst="rect">
            <a:avLst/>
          </a:prstGeom>
        </p:spPr>
      </p:pic>
      <p:pic>
        <p:nvPicPr>
          <p:cNvPr id="15" name="Obrázek 14" descr="Obsah obrázku stůl&#10;&#10;Popis byl vytvořen automaticky">
            <a:extLst>
              <a:ext uri="{FF2B5EF4-FFF2-40B4-BE49-F238E27FC236}">
                <a16:creationId xmlns:a16="http://schemas.microsoft.com/office/drawing/2014/main" id="{F1812FDD-960A-463A-85A2-D94DB60A8C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389" y="2364671"/>
            <a:ext cx="2756433" cy="367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54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Separovaná abraze</a:t>
            </a:r>
          </a:p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provedení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83164" y="1983282"/>
            <a:ext cx="11225672" cy="671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/>
                </a:solidFill>
              </a:rPr>
              <a:t>Malé operační výkony v gynekologii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5B9B362-6A50-4FE9-9E16-34D181E21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687" y="2283580"/>
            <a:ext cx="423862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97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Umělé přerušení těhotenství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83164" y="1983282"/>
            <a:ext cx="11225672" cy="4616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Interupce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malý operační výkon, při němž dochází uměle k přerušení těhotenství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Legislativa  -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Zák.č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66/1986 Sb., o umělém přerušení těhotenství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Indikace: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přání pacientky (do 12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t.g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 zdravotní indikace (do 24t.g.)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/>
                </a:solidFill>
              </a:rPr>
              <a:t>Malé operační výkony v gynekologii</a:t>
            </a:r>
          </a:p>
        </p:txBody>
      </p:sp>
    </p:spTree>
    <p:extLst>
      <p:ext uri="{BB962C8B-B14F-4D97-AF65-F5344CB8AC3E}">
        <p14:creationId xmlns:p14="http://schemas.microsoft.com/office/powerpoint/2010/main" val="2359332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Umělé přerušení těhotenství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83164" y="1983282"/>
            <a:ext cx="11225672" cy="4616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Provedení dle týdne gravidity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10t.g. – po dilataci děl. hrdla –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vakuumexhausce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doplněna o instrumentální revizi dutiny děložní kyretou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11.-12.t.g – značná dilatace, revize děložní kyretou +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abortovými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kleštěmi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Komplikace – krvácení - hysterektomie, infekce, rezidua,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fausse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route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/>
                </a:solidFill>
              </a:rPr>
              <a:t>Malé operační výkony v gynekologii</a:t>
            </a:r>
          </a:p>
        </p:txBody>
      </p:sp>
    </p:spTree>
    <p:extLst>
      <p:ext uri="{BB962C8B-B14F-4D97-AF65-F5344CB8AC3E}">
        <p14:creationId xmlns:p14="http://schemas.microsoft.com/office/powerpoint/2010/main" val="3609139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Umělé přerušení </a:t>
            </a: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těhotenství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/>
                </a:solidFill>
              </a:rPr>
              <a:t>Malé operační výkony v gynekologii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1"/>
          <a:stretch/>
        </p:blipFill>
        <p:spPr>
          <a:xfrm>
            <a:off x="715107" y="2087017"/>
            <a:ext cx="4572000" cy="312719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495" y="1964721"/>
            <a:ext cx="3683244" cy="368324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94287" y="5673307"/>
            <a:ext cx="3613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accent1"/>
                </a:solidFill>
              </a:rPr>
              <a:t>7. týden těhotenství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353667" y="5919538"/>
            <a:ext cx="2628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accent1"/>
                </a:solidFill>
              </a:rPr>
              <a:t>12. týden těhotenství</a:t>
            </a:r>
          </a:p>
        </p:txBody>
      </p:sp>
    </p:spTree>
    <p:extLst>
      <p:ext uri="{BB962C8B-B14F-4D97-AF65-F5344CB8AC3E}">
        <p14:creationId xmlns:p14="http://schemas.microsoft.com/office/powerpoint/2010/main" val="3891996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Umělé přerušení těhotenství</a:t>
            </a:r>
          </a:p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vakuumexhausce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/>
                </a:solidFill>
              </a:rPr>
              <a:t>Malé operační výkony v gynekologii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94" y="2133667"/>
            <a:ext cx="3688597" cy="368859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763" y="2133667"/>
            <a:ext cx="3512186" cy="368859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455794" y="5887080"/>
            <a:ext cx="3688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vakuumaspirační</a:t>
            </a:r>
            <a:r>
              <a:rPr lang="cs-CZ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kyreta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426400" y="5887080"/>
            <a:ext cx="4122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generátor podtlaku</a:t>
            </a:r>
          </a:p>
        </p:txBody>
      </p:sp>
    </p:spTree>
    <p:extLst>
      <p:ext uri="{BB962C8B-B14F-4D97-AF65-F5344CB8AC3E}">
        <p14:creationId xmlns:p14="http://schemas.microsoft.com/office/powerpoint/2010/main" val="2670039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Umělé přerušení těhotenství</a:t>
            </a:r>
          </a:p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 instrumentální revize dutiny děložní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/>
                </a:solidFill>
              </a:rPr>
              <a:t>Malé operační výkony v gynekologii</a:t>
            </a:r>
          </a:p>
        </p:txBody>
      </p:sp>
      <p:pic>
        <p:nvPicPr>
          <p:cNvPr id="6" name="Picture 2" descr="711">
            <a:extLst>
              <a:ext uri="{FF2B5EF4-FFF2-40B4-BE49-F238E27FC236}">
                <a16:creationId xmlns:a16="http://schemas.microsoft.com/office/drawing/2014/main" id="{284F82C5-8A7D-4F3B-B633-F64E00289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36" y="2125289"/>
            <a:ext cx="5559527" cy="41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401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Přehled výkonů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505742" y="2020208"/>
            <a:ext cx="11225672" cy="4401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biopsie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punkce (cysty, ascites,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lymfocysty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manuální lýze placenty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cerclage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separovaná abraze (frakcionovaná kyretáž)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interruptio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graviditas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(ITP, UPT)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zdravotní důvody, přání pacientky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revize dutiny děložní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abortu, po porodu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/>
                </a:solidFill>
              </a:rPr>
              <a:t>Malé operační výkony v gynekologii</a:t>
            </a:r>
          </a:p>
        </p:txBody>
      </p:sp>
    </p:spTree>
    <p:extLst>
      <p:ext uri="{BB962C8B-B14F-4D97-AF65-F5344CB8AC3E}">
        <p14:creationId xmlns:p14="http://schemas.microsoft.com/office/powerpoint/2010/main" val="1304027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Konizace</a:t>
            </a: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děložního hrdla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83164" y="1983282"/>
            <a:ext cx="11225672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diagnosticko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terapeutický výkon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Indikace: léčba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předrakovinných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nálezů v oblasti děl. hrdla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Provádí se v lokální, celkové anestezii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Technika provedení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zásivsí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na: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umístění léze – povrchová, hluboká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reproduknčím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přání pacientky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/>
                </a:solidFill>
              </a:rPr>
              <a:t>Malé operační výkony v gynekologii</a:t>
            </a:r>
          </a:p>
        </p:txBody>
      </p:sp>
    </p:spTree>
    <p:extLst>
      <p:ext uri="{BB962C8B-B14F-4D97-AF65-F5344CB8AC3E}">
        <p14:creationId xmlns:p14="http://schemas.microsoft.com/office/powerpoint/2010/main" val="1016070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Konizace</a:t>
            </a: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děložního hrdla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83164" y="1983282"/>
            <a:ext cx="11225672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Excizní metody: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NETZ –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needle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excision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transformation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LEEP –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loop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electrosurgcical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excision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LLETZ –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loop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excision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transformation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SWETZ –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straight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wire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excision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transformation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Cold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knife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konizace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pomocí skalpelu – již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obsolentní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/>
                </a:solidFill>
              </a:rPr>
              <a:t>Malé operační výkony v gynekologii</a:t>
            </a:r>
          </a:p>
        </p:txBody>
      </p:sp>
    </p:spTree>
    <p:extLst>
      <p:ext uri="{BB962C8B-B14F-4D97-AF65-F5344CB8AC3E}">
        <p14:creationId xmlns:p14="http://schemas.microsoft.com/office/powerpoint/2010/main" val="2700534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Konizace</a:t>
            </a: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děložního hrdla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83164" y="1983282"/>
            <a:ext cx="11225672" cy="671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/>
                </a:solidFill>
              </a:rPr>
              <a:t>Malé operační výkony v gynekologii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176" y="1964721"/>
            <a:ext cx="7883648" cy="394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98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Konizace</a:t>
            </a: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děložního hrdla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83164" y="1983282"/>
            <a:ext cx="11225672" cy="671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/>
                </a:solidFill>
              </a:rPr>
              <a:t>Malé operační výkony v gynekologii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61" y="1635191"/>
            <a:ext cx="6753632" cy="522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562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Děkuji za pozornost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/>
                </a:solidFill>
              </a:rPr>
              <a:t>Malé operační výkony v gynekologii</a:t>
            </a:r>
          </a:p>
        </p:txBody>
      </p:sp>
    </p:spTree>
    <p:extLst>
      <p:ext uri="{BB962C8B-B14F-4D97-AF65-F5344CB8AC3E}">
        <p14:creationId xmlns:p14="http://schemas.microsoft.com/office/powerpoint/2010/main" val="317008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Polohování pacientky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výkony se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provadí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gynekologické poloze (flexe a abdukce v kyčelních kloubech, flexe v kolenou)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 na trombózy či parézy nervů – neopírat se !!!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dezinfekce operační pole jako u abdominálních operací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postavení operačního týmu: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operatér sedí mezi DKK pacientky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asistenti většinou stojí z vnitřní strany mezi DKK – lepší přehled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instrumentářka za operatérem vpravo či vlevo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/>
                </a:solidFill>
              </a:rPr>
              <a:t>Malé operační výkony v gynekologii</a:t>
            </a:r>
          </a:p>
        </p:txBody>
      </p:sp>
    </p:spTree>
    <p:extLst>
      <p:ext uri="{BB962C8B-B14F-4D97-AF65-F5344CB8AC3E}">
        <p14:creationId xmlns:p14="http://schemas.microsoft.com/office/powerpoint/2010/main" val="1956719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Punkce I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505742" y="2020208"/>
            <a:ext cx="11225672" cy="4549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nejméně invazivní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diagnosticko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terapeutický přístup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nejčastěji v gynekologii punkce funkčních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onko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nesusp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cyst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odběr materiálu na cytologické vyšetření z postižené oblasti</a:t>
            </a:r>
          </a:p>
          <a:p>
            <a:pPr marL="971550" lvl="1" indent="-5143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dg. – hnis, krev, náplň cysty, moč, ascites, lymfa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využíváme navigaci pomocí ultrazvuku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nezatěžuje pacientku, dynamická metoda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přístup dle lokalizace – transabdominální,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transvaginální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/>
                </a:solidFill>
              </a:rPr>
              <a:t>Malé operační výkony v gynekologii</a:t>
            </a:r>
          </a:p>
        </p:txBody>
      </p:sp>
    </p:spTree>
    <p:extLst>
      <p:ext uri="{BB962C8B-B14F-4D97-AF65-F5344CB8AC3E}">
        <p14:creationId xmlns:p14="http://schemas.microsoft.com/office/powerpoint/2010/main" val="2642997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Punkce II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505742" y="2020208"/>
            <a:ext cx="11225672" cy="4549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Výhody: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možno provedení v analgosedaci (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polymorbidní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rizikové pacientky)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snadné provedení, levná metoda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Nevýhody: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případě ovariálních cyst častá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rekurence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obtíží (znovunaplnění)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 každé ložisko je přístupné k provedení punkce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riziko poranění okolních orgánů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/>
                </a:solidFill>
              </a:rPr>
              <a:t>Malé operační výkony v gynekologii</a:t>
            </a:r>
          </a:p>
        </p:txBody>
      </p:sp>
    </p:spTree>
    <p:extLst>
      <p:ext uri="{BB962C8B-B14F-4D97-AF65-F5344CB8AC3E}">
        <p14:creationId xmlns:p14="http://schemas.microsoft.com/office/powerpoint/2010/main" val="4117010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Transvaginální</a:t>
            </a: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punkce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/>
                </a:solidFill>
              </a:rPr>
              <a:t>Malé operační výkony v gynekologii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8E47E97A-489A-48C0-8472-1C4F4DFAA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7" y="1613231"/>
            <a:ext cx="5675714" cy="1350820"/>
          </a:xfrm>
          <a:prstGeom prst="rect">
            <a:avLst/>
          </a:prstGeom>
        </p:spPr>
      </p:pic>
      <p:pic>
        <p:nvPicPr>
          <p:cNvPr id="8" name="Obrázek 7" descr="Obsah obrázku interiér, vsedě, tmavé, stůl&#10;&#10;Popis byl vytvořen automaticky">
            <a:extLst>
              <a:ext uri="{FF2B5EF4-FFF2-40B4-BE49-F238E27FC236}">
                <a16:creationId xmlns:a16="http://schemas.microsoft.com/office/drawing/2014/main" id="{230A4799-05E7-4778-9A84-55F5EAF454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64051"/>
            <a:ext cx="5780633" cy="347191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AB2147E-C47F-440F-B6D1-C3626C6EDDA6}"/>
              </a:ext>
            </a:extLst>
          </p:cNvPr>
          <p:cNvSpPr txBox="1"/>
          <p:nvPr/>
        </p:nvSpPr>
        <p:spPr>
          <a:xfrm>
            <a:off x="327919" y="3329126"/>
            <a:ext cx="55372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1"/>
                </a:solidFill>
              </a:rPr>
              <a:t>Obr A, B – </a:t>
            </a:r>
            <a:r>
              <a:rPr lang="cs-CZ" sz="1400" dirty="0" err="1">
                <a:solidFill>
                  <a:schemeClr val="accent1"/>
                </a:solidFill>
              </a:rPr>
              <a:t>transvaginální</a:t>
            </a:r>
            <a:r>
              <a:rPr lang="cs-CZ" sz="1400" dirty="0">
                <a:solidFill>
                  <a:schemeClr val="accent1"/>
                </a:solidFill>
              </a:rPr>
              <a:t> sonda s </a:t>
            </a:r>
            <a:r>
              <a:rPr lang="cs-CZ" sz="1400" dirty="0" err="1">
                <a:solidFill>
                  <a:schemeClr val="accent1"/>
                </a:solidFill>
              </a:rPr>
              <a:t>navaděčem</a:t>
            </a:r>
            <a:r>
              <a:rPr lang="cs-CZ" sz="1400" dirty="0">
                <a:solidFill>
                  <a:schemeClr val="accent1"/>
                </a:solidFill>
              </a:rPr>
              <a:t> punkční jehly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1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224E93A-DC6E-48AF-B39B-ACA5E9607827}"/>
              </a:ext>
            </a:extLst>
          </p:cNvPr>
          <p:cNvSpPr txBox="1"/>
          <p:nvPr/>
        </p:nvSpPr>
        <p:spPr>
          <a:xfrm>
            <a:off x="7361452" y="2219823"/>
            <a:ext cx="34693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>
                <a:solidFill>
                  <a:schemeClr val="accent1"/>
                </a:solidFill>
              </a:rPr>
              <a:t>Transvaginální</a:t>
            </a:r>
            <a:r>
              <a:rPr lang="cs-CZ" sz="1400" dirty="0">
                <a:solidFill>
                  <a:schemeClr val="accent1"/>
                </a:solidFill>
              </a:rPr>
              <a:t> UZ snímek punkce ovariální cysty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77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Transbdominální</a:t>
            </a: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punkce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/>
                </a:solidFill>
              </a:rPr>
              <a:t>Malé operační výkony v gynekologii</a:t>
            </a:r>
          </a:p>
        </p:txBody>
      </p:sp>
      <p:pic>
        <p:nvPicPr>
          <p:cNvPr id="3" name="Obrázek 2" descr="Obsah obrázku malé, dvojice, stůl, modrá&#10;&#10;Popis byl vytvořen automaticky">
            <a:extLst>
              <a:ext uri="{FF2B5EF4-FFF2-40B4-BE49-F238E27FC236}">
                <a16:creationId xmlns:a16="http://schemas.microsoft.com/office/drawing/2014/main" id="{CA4B247E-4125-45FF-B6D0-00AF58067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3" y="1556386"/>
            <a:ext cx="3947234" cy="394723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DB0EDC6-F8D1-4FD1-8289-8D405A652A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4" b="3464"/>
          <a:stretch/>
        </p:blipFill>
        <p:spPr>
          <a:xfrm>
            <a:off x="5853688" y="1681496"/>
            <a:ext cx="5437624" cy="369701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D525185-3847-4079-ABF2-84255B3D8A27}"/>
              </a:ext>
            </a:extLst>
          </p:cNvPr>
          <p:cNvSpPr txBox="1"/>
          <p:nvPr/>
        </p:nvSpPr>
        <p:spPr>
          <a:xfrm>
            <a:off x="754602" y="5877017"/>
            <a:ext cx="3802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1"/>
                </a:solidFill>
              </a:rPr>
              <a:t>Transabdominální sonda s </a:t>
            </a:r>
            <a:r>
              <a:rPr lang="cs-CZ" sz="1400" dirty="0" err="1">
                <a:solidFill>
                  <a:schemeClr val="accent1"/>
                </a:solidFill>
              </a:rPr>
              <a:t>navaděčem</a:t>
            </a:r>
            <a:r>
              <a:rPr lang="cs-CZ" sz="1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3254056-026B-419C-81D2-C302AEE80BA9}"/>
              </a:ext>
            </a:extLst>
          </p:cNvPr>
          <p:cNvSpPr txBox="1"/>
          <p:nvPr/>
        </p:nvSpPr>
        <p:spPr>
          <a:xfrm>
            <a:off x="6567749" y="5877017"/>
            <a:ext cx="5349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1"/>
                </a:solidFill>
              </a:rPr>
              <a:t>Transabdominální UZ ascitu při ca ovarií</a:t>
            </a:r>
          </a:p>
        </p:txBody>
      </p:sp>
    </p:spTree>
    <p:extLst>
      <p:ext uri="{BB962C8B-B14F-4D97-AF65-F5344CB8AC3E}">
        <p14:creationId xmlns:p14="http://schemas.microsoft.com/office/powerpoint/2010/main" val="2333401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Manuální lýze placenty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505742" y="2020208"/>
            <a:ext cx="11225672" cy="45498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porodnický výkon indikovaný v případě neodloučení placenty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provádíme do 60 minut od porodu plodu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výkon prováděn v celkové anestezii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existují stavy, kdy tento výkon nemožno provést: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patologická invaze placenta (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accreta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increta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percreta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komplikace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infekce dělohy, krvácení, rezidua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tkáně, hysterektomie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accent1"/>
                </a:solidFill>
              </a:rPr>
              <a:t>Malé operační výkony v gynekologii</a:t>
            </a:r>
          </a:p>
        </p:txBody>
      </p:sp>
    </p:spTree>
    <p:extLst>
      <p:ext uri="{BB962C8B-B14F-4D97-AF65-F5344CB8AC3E}">
        <p14:creationId xmlns:p14="http://schemas.microsoft.com/office/powerpoint/2010/main" val="341608743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ctr">
          <a:defRPr sz="1400" dirty="0" smtClean="0">
            <a:solidFill>
              <a:schemeClr val="accent1"/>
            </a:solidFill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_porada_vedeni_LF_vzor-Najbrt" id="{29B59449-88FB-4147-877A-6D929B371094}" vid="{C05BAC1A-30A0-7C45-A2F4-18E22ADECFF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4C8765E4C29EE469FEBB6977FCB44A5" ma:contentTypeVersion="2" ma:contentTypeDescription="Vytvoří nový dokument" ma:contentTypeScope="" ma:versionID="f0b65d7abd1287ab4fbce6ac3387beae">
  <xsd:schema xmlns:xsd="http://www.w3.org/2001/XMLSchema" xmlns:xs="http://www.w3.org/2001/XMLSchema" xmlns:p="http://schemas.microsoft.com/office/2006/metadata/properties" xmlns:ns2="0490eced-6324-4fb8-85d1-7d7d20b03f3c" targetNamespace="http://schemas.microsoft.com/office/2006/metadata/properties" ma:root="true" ma:fieldsID="ae70e71cb686eda1015e90b99c78a351" ns2:_="">
    <xsd:import namespace="0490eced-6324-4fb8-85d1-7d7d20b03f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0eced-6324-4fb8-85d1-7d7d20b03f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150C79-E5FA-44EF-88CC-180AEC5191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90eced-6324-4fb8-85d1-7d7d20b03f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BF45D5-8BA4-4848-B771-8890D2BA4A99}">
  <ds:schemaRefs>
    <ds:schemaRef ds:uri="http://schemas.microsoft.com/office/2006/metadata/properties"/>
    <ds:schemaRef ds:uri="http://purl.org/dc/terms/"/>
    <ds:schemaRef ds:uri="0490eced-6324-4fb8-85d1-7d7d20b03f3c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3BD3BAD-D469-4561-9DA7-0B871AD7DE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14091</TotalTime>
  <Words>1035</Words>
  <Application>Microsoft Office PowerPoint</Application>
  <PresentationFormat>Širokoúhlá obrazovka</PresentationFormat>
  <Paragraphs>205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Arial</vt:lpstr>
      <vt:lpstr>Calibri</vt:lpstr>
      <vt:lpstr>Monotype Sorts</vt:lpstr>
      <vt:lpstr>Tahoma</vt:lpstr>
      <vt:lpstr>Wingdings</vt:lpstr>
      <vt:lpstr>Prezentace_MU_CZ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Vojtěch Bulhart</dc:creator>
  <cp:lastModifiedBy>Janků Petr</cp:lastModifiedBy>
  <cp:revision>690</cp:revision>
  <cp:lastPrinted>1601-01-01T00:00:00Z</cp:lastPrinted>
  <dcterms:created xsi:type="dcterms:W3CDTF">2018-10-31T08:40:07Z</dcterms:created>
  <dcterms:modified xsi:type="dcterms:W3CDTF">2020-10-11T22:26:37Z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0x01010074C8765E4C29EE469FEBB6977FCB44A5</vt:lpwstr>
  </property>
</Properties>
</file>