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436" r:id="rId2"/>
    <p:sldId id="387" r:id="rId3"/>
    <p:sldId id="388" r:id="rId4"/>
    <p:sldId id="389" r:id="rId5"/>
    <p:sldId id="390" r:id="rId6"/>
    <p:sldId id="391" r:id="rId7"/>
    <p:sldId id="392" r:id="rId8"/>
    <p:sldId id="393" r:id="rId9"/>
    <p:sldId id="394" r:id="rId10"/>
    <p:sldId id="397" r:id="rId11"/>
    <p:sldId id="399" r:id="rId12"/>
    <p:sldId id="398" r:id="rId13"/>
    <p:sldId id="401" r:id="rId14"/>
    <p:sldId id="412" r:id="rId15"/>
    <p:sldId id="434" r:id="rId16"/>
    <p:sldId id="435" r:id="rId17"/>
    <p:sldId id="425" r:id="rId18"/>
    <p:sldId id="426" r:id="rId19"/>
    <p:sldId id="427" r:id="rId20"/>
    <p:sldId id="414" r:id="rId21"/>
    <p:sldId id="430" r:id="rId22"/>
    <p:sldId id="431" r:id="rId23"/>
    <p:sldId id="428" r:id="rId24"/>
    <p:sldId id="429" r:id="rId25"/>
    <p:sldId id="432" r:id="rId26"/>
    <p:sldId id="433" r:id="rId27"/>
    <p:sldId id="438" r:id="rId28"/>
    <p:sldId id="439" r:id="rId29"/>
    <p:sldId id="346" r:id="rId30"/>
    <p:sldId id="437" r:id="rId31"/>
    <p:sldId id="406" r:id="rId32"/>
    <p:sldId id="417" r:id="rId33"/>
    <p:sldId id="418" r:id="rId34"/>
    <p:sldId id="419" r:id="rId35"/>
    <p:sldId id="359" r:id="rId36"/>
    <p:sldId id="421" r:id="rId37"/>
    <p:sldId id="420" r:id="rId38"/>
    <p:sldId id="405" r:id="rId39"/>
    <p:sldId id="422" r:id="rId40"/>
    <p:sldId id="423" r:id="rId41"/>
    <p:sldId id="404" r:id="rId42"/>
    <p:sldId id="400" r:id="rId43"/>
    <p:sldId id="362" r:id="rId44"/>
    <p:sldId id="403" r:id="rId45"/>
    <p:sldId id="413" r:id="rId46"/>
    <p:sldId id="424" r:id="rId47"/>
  </p:sldIdLst>
  <p:sldSz cx="9144000" cy="6858000" type="screen4x3"/>
  <p:notesSz cx="6858000" cy="9144000"/>
  <p:custDataLst>
    <p:tags r:id="rId49"/>
  </p:custDataLst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0000"/>
    <a:srgbClr val="D7220D"/>
    <a:srgbClr val="165616"/>
    <a:srgbClr val="2CB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93D81CF-94F2-401A-BA57-92F5A7B2D0C5}" styleName="Styl Středně sytá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41" autoAdjust="0"/>
    <p:restoredTop sz="84545" autoAdjust="0"/>
  </p:normalViewPr>
  <p:slideViewPr>
    <p:cSldViewPr>
      <p:cViewPr varScale="1">
        <p:scale>
          <a:sx n="56" d="100"/>
          <a:sy n="56" d="100"/>
        </p:scale>
        <p:origin x="1764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40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B8A1F-81DA-4DAD-8841-12B6C42DBC9B}" type="datetimeFigureOut">
              <a:rPr lang="cs-CZ" smtClean="0"/>
              <a:pPr/>
              <a:t>10.11.2020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568B9-1369-41EB-A4E2-0896F5F454A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51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70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Některé látky se mohou vázat např. na kostní tkáň a ty jsou pak hůře vylučovány (např. stroncium)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cs-CZ" dirty="0"/>
              <a:t>Rovnice popisuje úbytek jader 1 způsobený jejich rozpadem (u</a:t>
            </a:r>
            <a:r>
              <a:rPr lang="cs-CZ" baseline="0" dirty="0"/>
              <a:t> členu N1 je záporné znaménko = úbytek).</a:t>
            </a:r>
          </a:p>
          <a:p>
            <a:pPr marL="228600" indent="-228600">
              <a:buAutoNum type="arabicPeriod"/>
            </a:pPr>
            <a:r>
              <a:rPr lang="cs-CZ" baseline="0" dirty="0"/>
              <a:t>Rovnice popisuje úbytek jader 2 způsobených jejich rozpadem (vyjádřeno členem s –N2) a přírůstek jader 2 způsobených rozpadem jader 1 (vyjádřeno členem +N1)</a:t>
            </a:r>
          </a:p>
          <a:p>
            <a:pPr marL="228600" indent="-228600">
              <a:buAutoNum type="arabicPeriod"/>
            </a:pPr>
            <a:r>
              <a:rPr lang="cs-CZ" baseline="0" dirty="0"/>
              <a:t>Rovnice popisuje přírůstek jader 3. Předpokládá se, že toto jádro je již stabilní.</a:t>
            </a:r>
          </a:p>
          <a:p>
            <a:pPr marL="0" indent="0">
              <a:buNone/>
            </a:pPr>
            <a:r>
              <a:rPr lang="cs-CZ" baseline="0" dirty="0"/>
              <a:t>Na počátku (v čase t=0) jsme měli pouze jádra 1 o celkovém počtu N0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Symbol m značí metastabilní stav (dalo by se přirovnat k elektronové</a:t>
            </a:r>
            <a:r>
              <a:rPr lang="cs-CZ" baseline="0" dirty="0"/>
              <a:t> excitaci, avšak v jádře)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Podrobnější popis celé reakce. Tc99 je také nestabilní a rozpadá</a:t>
            </a:r>
            <a:r>
              <a:rPr lang="cs-CZ" baseline="0" dirty="0"/>
              <a:t> se pomalu beta-přeměnou na Ru99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Všimněte si, že na obrázku „letí“ </a:t>
            </a:r>
            <a:r>
              <a:rPr lang="cs-CZ" dirty="0" err="1"/>
              <a:t>Th</a:t>
            </a:r>
            <a:r>
              <a:rPr lang="cs-CZ" dirty="0"/>
              <a:t> opačným směrem než alfa a velikost</a:t>
            </a:r>
            <a:r>
              <a:rPr lang="cs-CZ" baseline="0" dirty="0"/>
              <a:t> rychlosti („délka šipek“) je také rozdílná. Plyne ze zákona zachování hybnosti!!!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Nikl přechází z „excitovaného“ do základního stavu téměř okamžitě.</a:t>
            </a:r>
          </a:p>
          <a:p>
            <a:r>
              <a:rPr lang="cs-CZ" dirty="0"/>
              <a:t>Kobalt se uchovává v tzv. „Kobaltové bombě“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Podrobnější popis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Hmotnostní úbytek je záporný, tudíž se neuvolní žádná energie, ale naopak bylo by potřeba energii dodat, aby reakce mohla proběhnout.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66795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Hmotnost pozitronu je odečtena při přeměně</a:t>
            </a:r>
            <a:r>
              <a:rPr lang="cs-CZ" baseline="0" dirty="0"/>
              <a:t> protonu, proto není potřeba znovu odečítat u přeměny jader. (A i kdyby se odečetla, tak nemění se nic na kladnosti hmotnostního schodku)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512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 vnitřní konverzi dojde k vyzáření</a:t>
            </a:r>
            <a:r>
              <a:rPr lang="cs-CZ" baseline="0" dirty="0"/>
              <a:t> RTG</a:t>
            </a:r>
            <a:r>
              <a:rPr lang="cs-CZ" dirty="0"/>
              <a:t> záření o odpovídající vlnové délce.</a:t>
            </a:r>
            <a:r>
              <a:rPr lang="cs-CZ" baseline="0" dirty="0"/>
              <a:t> Ovšem může dojít k interakci s elektronem z některé slupky obalu (K,L,M…). </a:t>
            </a:r>
          </a:p>
          <a:p>
            <a:r>
              <a:rPr lang="cs-CZ" baseline="0" dirty="0"/>
              <a:t>V takovém případě se neemituje RTG záření, ale jeho energie je pohlcena elektronem, který je vyražen z obalu a má navíc dostatečnou kinetickou energii (kolonka </a:t>
            </a:r>
            <a:r>
              <a:rPr lang="cs-CZ" baseline="0" dirty="0" err="1"/>
              <a:t>Conversion</a:t>
            </a:r>
            <a:r>
              <a:rPr lang="cs-CZ" baseline="0" dirty="0"/>
              <a:t> </a:t>
            </a:r>
            <a:r>
              <a:rPr lang="cs-CZ" baseline="0" dirty="0" err="1"/>
              <a:t>Electrons</a:t>
            </a:r>
            <a:r>
              <a:rPr lang="cs-CZ" baseline="0" dirty="0"/>
              <a:t>).</a:t>
            </a:r>
          </a:p>
          <a:p>
            <a:r>
              <a:rPr lang="cs-CZ" dirty="0"/>
              <a:t>Takto se uvolnění</a:t>
            </a:r>
            <a:r>
              <a:rPr lang="cs-CZ" baseline="0" dirty="0"/>
              <a:t> místo v nižší elektronové vrstvě a to může být obsazeno elektronem z vyšší vrstvy, čímž dojde k vyzáření charakteristického RTG (v případě těžších prvků).</a:t>
            </a:r>
          </a:p>
          <a:p>
            <a:r>
              <a:rPr lang="cs-CZ" baseline="0" dirty="0"/>
              <a:t>Ovšem toto RTG může také interagovat s elektronem a tím emitovat druhý tzv. </a:t>
            </a:r>
            <a:r>
              <a:rPr lang="cs-CZ" baseline="0" dirty="0" err="1"/>
              <a:t>Augerův</a:t>
            </a:r>
            <a:r>
              <a:rPr lang="cs-CZ" baseline="0" dirty="0"/>
              <a:t> elektron s příslušnou kinetickou energií (kolonka </a:t>
            </a:r>
            <a:r>
              <a:rPr lang="cs-CZ" baseline="0" dirty="0" err="1"/>
              <a:t>Auger</a:t>
            </a:r>
            <a:r>
              <a:rPr lang="cs-CZ" baseline="0" dirty="0"/>
              <a:t> </a:t>
            </a:r>
            <a:r>
              <a:rPr lang="cs-CZ" baseline="0" dirty="0" err="1"/>
              <a:t>Electrons</a:t>
            </a:r>
            <a:r>
              <a:rPr lang="cs-CZ" baseline="0" dirty="0"/>
              <a:t>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23783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Nejprve</a:t>
            </a:r>
            <a:r>
              <a:rPr lang="cs-CZ" baseline="0" dirty="0"/>
              <a:t> separujeme proměnné neboli snažíme se všechny výrazy obsahující počet částic N dát na jednu stranu k diferenciálu </a:t>
            </a:r>
            <a:r>
              <a:rPr lang="cs-CZ" baseline="0" dirty="0" err="1"/>
              <a:t>dN</a:t>
            </a:r>
            <a:r>
              <a:rPr lang="cs-CZ" baseline="0" dirty="0"/>
              <a:t> a ostatní členy dostat k druhému diferenciálu </a:t>
            </a:r>
            <a:r>
              <a:rPr lang="cs-CZ" baseline="0" dirty="0" err="1"/>
              <a:t>dt</a:t>
            </a:r>
            <a:r>
              <a:rPr lang="cs-CZ" baseline="0" dirty="0"/>
              <a:t> (ne každá rovnice jde takto upravit. Pokud to jde, jedná se o velmi triviální diferenciální rovnici)</a:t>
            </a:r>
          </a:p>
          <a:p>
            <a:r>
              <a:rPr lang="cs-CZ" dirty="0"/>
              <a:t>Poté obě strany integrujeme.</a:t>
            </a:r>
          </a:p>
          <a:p>
            <a:r>
              <a:rPr lang="cs-CZ" dirty="0"/>
              <a:t>Aplikují se integrační pravidla (například: integrál N^-1 </a:t>
            </a:r>
            <a:r>
              <a:rPr lang="cs-CZ" dirty="0" err="1"/>
              <a:t>dN</a:t>
            </a:r>
            <a:r>
              <a:rPr lang="cs-CZ" dirty="0"/>
              <a:t> = </a:t>
            </a:r>
            <a:r>
              <a:rPr lang="cs-CZ" dirty="0" err="1"/>
              <a:t>ln</a:t>
            </a:r>
            <a:r>
              <a:rPr lang="cs-CZ" dirty="0"/>
              <a:t> N + konstanta nebo integrál konstanty </a:t>
            </a:r>
            <a:r>
              <a:rPr lang="cs-CZ" dirty="0" err="1"/>
              <a:t>dt</a:t>
            </a:r>
            <a:r>
              <a:rPr lang="cs-CZ" dirty="0"/>
              <a:t> = konstanta*t + konstanta2 … těchto pravidel je více a užijete si jich v matematice)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60141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</a:t>
            </a:r>
            <a:r>
              <a:rPr lang="cs-CZ" baseline="0" dirty="0"/>
              <a:t> počátku máme N0 atomů (na počátku znamená v čase t=0, proto si za t dosadíme 0 a za N=N0). Tímto krokem si dopočteme počáteční konstantu c a tu zpětně dosadíme do výsledku integrace a dostáváme finální vztah!!!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466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!!! Může</a:t>
            </a:r>
            <a:r>
              <a:rPr lang="cs-CZ" baseline="0" dirty="0"/>
              <a:t> být vyzářen i pouze jeden foton !!!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400945"/>
            <a:ext cx="6858000" cy="1470025"/>
          </a:xfrm>
        </p:spPr>
        <p:txBody>
          <a:bodyPr anchor="b">
            <a:noAutofit/>
          </a:bodyPr>
          <a:lstStyle>
            <a:lvl1pPr algn="l"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bs-Latn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915544"/>
            <a:ext cx="6858000" cy="504056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10. 11. 2020.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40649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10. 11. 2020.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378186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10. 11. 2020.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194088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bs-Latn-BA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45693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bs-Latn-BA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00" y="6248400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BEA1FFC-0729-4B4E-874A-BB33F34F7B19}" type="datetimeFigureOut">
              <a:rPr lang="bs-Latn-BA" smtClean="0"/>
              <a:pPr/>
              <a:t>10. 11. 2020.</a:t>
            </a:fld>
            <a:endParaRPr lang="bs-Latn-BA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2778" y="6237312"/>
            <a:ext cx="2466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bs-Latn-BA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7888" y="6237312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340254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4687" y="4406900"/>
            <a:ext cx="6970713" cy="1362075"/>
          </a:xfr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40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4687" y="3861048"/>
            <a:ext cx="6970713" cy="432048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10. 11. 2020.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721858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600200"/>
            <a:ext cx="3352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600200"/>
            <a:ext cx="350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bs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10. 11. 2020.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896292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bs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10. 11. 2020.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07144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10. 11. 2020.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133948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10. 11. 2020.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75356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10. 11. 2020.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800301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10. 11. 2020.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48999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0" y="1556792"/>
            <a:ext cx="7010400" cy="45693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00" y="6248400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BEA1FFC-0729-4B4E-874A-BB33F34F7B19}" type="datetimeFigureOut">
              <a:rPr lang="bs-Latn-BA" smtClean="0"/>
              <a:pPr/>
              <a:t>10. 11. 2020.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2778" y="6237312"/>
            <a:ext cx="2466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bs-Latn-B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7888" y="6237312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41317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bs-Latn-BA" sz="5400" b="1" kern="1200" dirty="0">
          <a:ln w="19050">
            <a:solidFill>
              <a:sysClr val="windowText" lastClr="000000"/>
            </a:solidFill>
          </a:ln>
          <a:solidFill>
            <a:schemeClr val="tx1"/>
          </a:solidFill>
          <a:effectLst/>
          <a:latin typeface="Microsoft New Tai Lue" pitchFamily="34" charset="0"/>
          <a:ea typeface="+mj-ea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cleonica.com/wiki/images/9/90/Ra226keV.pn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1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cleonica.com/wiki/images/5/54/Co60DS.pn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1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slide" Target="slide12.xml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slide" Target="slide12.xml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8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2472" y="908720"/>
            <a:ext cx="6858000" cy="1800200"/>
          </a:xfrm>
        </p:spPr>
        <p:txBody>
          <a:bodyPr/>
          <a:lstStyle/>
          <a:p>
            <a:pPr algn="ctr"/>
            <a:r>
              <a:rPr lang="cs-CZ" dirty="0"/>
              <a:t>Radiologická fyzika a radiobiologie </a:t>
            </a:r>
            <a:endParaRPr lang="bs-Latn-BA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962472" y="3501008"/>
            <a:ext cx="6858000" cy="86409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/>
            <a:r>
              <a:rPr lang="cs-CZ" sz="4400" dirty="0"/>
              <a:t>Radioaktivita</a:t>
            </a:r>
          </a:p>
          <a:p>
            <a:pPr algn="ctr"/>
            <a:r>
              <a:rPr lang="cs-CZ" sz="1800" dirty="0">
                <a:solidFill>
                  <a:srgbClr val="FF0000"/>
                </a:solidFill>
              </a:rPr>
              <a:t>Přednáška obsahuje komentáře v poznámkách!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653136"/>
            <a:ext cx="1944216" cy="194421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509120"/>
            <a:ext cx="2811388" cy="22013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1331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Radioaktivita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5000" y="1556793"/>
            <a:ext cx="7239000" cy="6480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Existuje pouze jedna cesta?</a:t>
            </a:r>
          </a:p>
        </p:txBody>
      </p:sp>
      <p:pic>
        <p:nvPicPr>
          <p:cNvPr id="7" name="Picture 14" descr="File:Ra226keV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50118"/>
            <a:ext cx="5616624" cy="402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The ratio of internal conversion to gamma emission photons is known as the internal conversion coefficient   </a:t>
            </a:r>
            <a:r>
              <a:rPr kumimoji="0" lang="cs-CZ" sz="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cs-CZ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where</a:t>
            </a:r>
            <a:endParaRPr kumimoji="0" lang="cs-CZ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</a:br>
            <a:r>
              <a:rPr kumimoji="0" lang="cs-CZ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 </a:t>
            </a:r>
            <a:endParaRPr kumimoji="0" lang="cs-CZ" sz="2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2466" name="Picture 2" descr="\alph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8300" y="-204788"/>
            <a:ext cx="95250" cy="66675"/>
          </a:xfrm>
          <a:prstGeom prst="rect">
            <a:avLst/>
          </a:prstGeom>
          <a:noFill/>
        </p:spPr>
      </p:pic>
      <p:pic>
        <p:nvPicPr>
          <p:cNvPr id="62467" name="Picture 3" descr="\alpha = {N_e \over N_{\gamma}}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750" y="68263"/>
            <a:ext cx="542925" cy="361950"/>
          </a:xfrm>
          <a:prstGeom prst="rect">
            <a:avLst/>
          </a:prstGeom>
          <a:noFill/>
        </p:spPr>
      </p:pic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The ratio of internal conversion to gamma emission photons is known as the internal conversion coefficient   </a:t>
            </a:r>
            <a:r>
              <a:rPr kumimoji="0" lang="cs-CZ" sz="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cs-CZ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where</a:t>
            </a:r>
            <a:endParaRPr kumimoji="0" lang="cs-CZ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</a:br>
            <a:r>
              <a:rPr kumimoji="0" lang="cs-CZ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 </a:t>
            </a:r>
            <a:endParaRPr kumimoji="0" lang="cs-CZ" sz="2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2469" name="Picture 5" descr="\alph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8300" y="-204788"/>
            <a:ext cx="95250" cy="66675"/>
          </a:xfrm>
          <a:prstGeom prst="rect">
            <a:avLst/>
          </a:prstGeom>
          <a:noFill/>
        </p:spPr>
      </p:pic>
      <p:pic>
        <p:nvPicPr>
          <p:cNvPr id="62470" name="Picture 6" descr="\alpha = {N_e \over N_{\gamma}}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750" y="68263"/>
            <a:ext cx="542925" cy="361950"/>
          </a:xfrm>
          <a:prstGeom prst="rect">
            <a:avLst/>
          </a:prstGeom>
          <a:noFill/>
        </p:spPr>
      </p:pic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2123728" y="6444734"/>
            <a:ext cx="70202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The</a:t>
            </a:r>
            <a:r>
              <a:rPr kumimoji="0" lang="cs-CZ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ratio </a:t>
            </a:r>
            <a:r>
              <a:rPr kumimoji="0" lang="cs-CZ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of</a:t>
            </a:r>
            <a:r>
              <a:rPr kumimoji="0" lang="cs-CZ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internal</a:t>
            </a:r>
            <a:r>
              <a:rPr kumimoji="0" lang="cs-CZ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conversion</a:t>
            </a:r>
            <a:r>
              <a:rPr kumimoji="0" lang="cs-CZ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to </a:t>
            </a:r>
            <a:r>
              <a:rPr kumimoji="0" lang="cs-CZ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gamma</a:t>
            </a:r>
            <a:r>
              <a:rPr kumimoji="0" lang="cs-CZ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emission</a:t>
            </a:r>
            <a:r>
              <a:rPr kumimoji="0" lang="cs-CZ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photons</a:t>
            </a:r>
            <a:r>
              <a:rPr kumimoji="0" lang="cs-CZ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is</a:t>
            </a:r>
            <a:r>
              <a:rPr kumimoji="0" lang="cs-CZ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known</a:t>
            </a:r>
            <a:r>
              <a:rPr kumimoji="0" lang="cs-CZ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as </a:t>
            </a:r>
            <a:r>
              <a:rPr kumimoji="0" lang="cs-CZ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the</a:t>
            </a:r>
            <a:r>
              <a:rPr kumimoji="0" lang="cs-CZ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internal</a:t>
            </a:r>
            <a:r>
              <a:rPr kumimoji="0" lang="cs-CZ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conversion</a:t>
            </a:r>
            <a:r>
              <a:rPr kumimoji="0" lang="cs-CZ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coefficient</a:t>
            </a:r>
            <a:r>
              <a:rPr kumimoji="0" lang="cs-CZ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  </a:t>
            </a:r>
            <a:r>
              <a:rPr kumimoji="0" lang="cs-CZ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cs typeface="Arial" charset="0"/>
              </a:rPr>
              <a:t>a</a:t>
            </a:r>
            <a:r>
              <a:rPr kumimoji="0" lang="cs-CZ" sz="900" b="0" i="0" u="none" strike="noStrike" cap="none" normalizeH="0" baseline="-2500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T</a:t>
            </a:r>
            <a:endParaRPr kumimoji="0" lang="cs-CZ" sz="900" b="0" i="0" u="none" strike="noStrike" cap="none" normalizeH="0" baseline="-2500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900" dirty="0" err="1">
                <a:solidFill>
                  <a:srgbClr val="000000"/>
                </a:solidFill>
                <a:latin typeface="Arial" charset="0"/>
                <a:cs typeface="Arial" charset="0"/>
              </a:rPr>
              <a:t>ce</a:t>
            </a:r>
            <a:r>
              <a:rPr lang="cs-CZ" sz="900" dirty="0">
                <a:solidFill>
                  <a:srgbClr val="000000"/>
                </a:solidFill>
                <a:latin typeface="Arial" charset="0"/>
                <a:cs typeface="Arial" charset="0"/>
              </a:rPr>
              <a:t> – </a:t>
            </a:r>
            <a:r>
              <a:rPr lang="cs-CZ" sz="900" dirty="0" err="1">
                <a:solidFill>
                  <a:srgbClr val="000000"/>
                </a:solidFill>
                <a:latin typeface="Arial" charset="0"/>
                <a:cs typeface="Arial" charset="0"/>
              </a:rPr>
              <a:t>conversion</a:t>
            </a:r>
            <a:r>
              <a:rPr lang="cs-CZ" sz="9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cs-CZ" sz="900" dirty="0" err="1">
                <a:solidFill>
                  <a:srgbClr val="000000"/>
                </a:solidFill>
                <a:latin typeface="Arial" charset="0"/>
                <a:cs typeface="Arial" charset="0"/>
              </a:rPr>
              <a:t>electrons</a:t>
            </a:r>
            <a:endParaRPr lang="cs-CZ" sz="9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62472" name="Picture 8" descr="\alph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8300" y="-204788"/>
            <a:ext cx="95250" cy="66675"/>
          </a:xfrm>
          <a:prstGeom prst="rect">
            <a:avLst/>
          </a:prstGeom>
          <a:noFill/>
        </p:spPr>
      </p:pic>
      <p:pic>
        <p:nvPicPr>
          <p:cNvPr id="62473" name="Picture 9" descr="\alpha = {N_e \over N_{\gamma}}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750" y="68263"/>
            <a:ext cx="542925" cy="361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7213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Zákon radioaktivity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5000" y="1556793"/>
            <a:ext cx="7239000" cy="6480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Rychlost přeměny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4231160" y="2014567"/>
                <a:ext cx="1781000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𝑅</m:t>
                      </m:r>
                      <m:r>
                        <a:rPr lang="cs-CZ" sz="28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𝑑𝑁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160" y="2014567"/>
                <a:ext cx="1781000" cy="91037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ástupný symbol pro obsah 2"/>
          <p:cNvSpPr txBox="1">
            <a:spLocks/>
          </p:cNvSpPr>
          <p:nvPr/>
        </p:nvSpPr>
        <p:spPr>
          <a:xfrm>
            <a:off x="1907704" y="2852937"/>
            <a:ext cx="7239000" cy="6480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úměrná počtu částic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4231160" y="3454727"/>
                <a:ext cx="1987660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𝑑𝑁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</a:rPr>
                        <m:t>λ</m:t>
                      </m:r>
                      <m:r>
                        <a:rPr lang="cs-CZ" sz="28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160" y="3454727"/>
                <a:ext cx="1987660" cy="91037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ástupný symbol pro obsah 2"/>
          <p:cNvSpPr txBox="1">
            <a:spLocks/>
          </p:cNvSpPr>
          <p:nvPr/>
        </p:nvSpPr>
        <p:spPr>
          <a:xfrm>
            <a:off x="1907704" y="4365105"/>
            <a:ext cx="7239000" cy="151216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 – rozpadová 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přeměnová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[s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Charakteristická pro daný rozpad a prvek.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1907704" y="5877272"/>
            <a:ext cx="7239000" cy="79208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– aktivita vzorku [s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26381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Zákon radioaktivity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5000" y="1556793"/>
            <a:ext cx="7239000" cy="6480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integraci dostáváme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3347864" y="2156653"/>
                <a:ext cx="3664786" cy="552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a:rPr lang="cs-CZ" sz="2800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λ</m:t>
                          </m:r>
                          <m:d>
                            <m:d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cs-CZ" sz="2800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cs-CZ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cs-CZ" sz="28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2156653"/>
                <a:ext cx="3664786" cy="55226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ástupný symbol pro obsah 2"/>
          <p:cNvSpPr txBox="1">
            <a:spLocks/>
          </p:cNvSpPr>
          <p:nvPr/>
        </p:nvSpPr>
        <p:spPr>
          <a:xfrm>
            <a:off x="1907704" y="2708920"/>
            <a:ext cx="7239000" cy="136815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Počáteční podmínky volíme t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 a 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N(t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N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4146589" y="3789040"/>
                <a:ext cx="2081595" cy="54341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𝑁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λ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589" y="3789040"/>
                <a:ext cx="2081595" cy="543418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ástupný symbol pro obsah 2"/>
          <p:cNvSpPr txBox="1">
            <a:spLocks/>
          </p:cNvSpPr>
          <p:nvPr/>
        </p:nvSpPr>
        <p:spPr>
          <a:xfrm>
            <a:off x="1907704" y="4437113"/>
            <a:ext cx="7239000" cy="11521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Tato rovnice popisuje zákon radioaktivního rozpadu.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7740352" y="169616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5" action="ppaction://hlinksldjump"/>
              </a:rPr>
              <a:t>Podrobněji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492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Poločas rozpadu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5000" y="1556793"/>
            <a:ext cx="7239000" cy="158417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Fyzikální poločas rozpadu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Čas, za který klesne počet jader na ½ původního počtu.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3747688" y="3166502"/>
                <a:ext cx="1904432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1/2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2800" b="0" i="0" smtClean="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func>
                        </m:num>
                        <m:den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λ</m:t>
                          </m:r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688" y="3166502"/>
                <a:ext cx="1904432" cy="91057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ovéPole 12"/>
          <p:cNvSpPr txBox="1"/>
          <p:nvPr/>
        </p:nvSpPr>
        <p:spPr>
          <a:xfrm>
            <a:off x="7740352" y="335699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4" action="ppaction://hlinksldjump"/>
              </a:rPr>
              <a:t>Podrobněji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6858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Poločas rozpadu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5000" y="1556793"/>
            <a:ext cx="7239000" cy="223224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Často se stává, že se nuklid může rozpadat více způsoby. Potom je jeho poločas rozpadu odlišný.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Poločas rozpadu při 2 cestách.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3635896" y="3789039"/>
                <a:ext cx="2952328" cy="1183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</a:rPr>
                            <m:t>1/2</m:t>
                          </m:r>
                        </m:sub>
                      </m:sSub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1/2</m:t>
                              </m:r>
                            </m:sub>
                            <m:sup>
                              <m:r>
                                <a:rPr lang="cs-CZ" sz="2400" i="1">
                                  <a:latin typeface="Cambria Math"/>
                                </a:rPr>
                                <m:t>(1) 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1/2</m:t>
                              </m:r>
                            </m:sub>
                            <m:sup>
                              <m:r>
                                <a:rPr lang="cs-CZ" sz="2400" i="1">
                                  <a:latin typeface="Cambria Math"/>
                                </a:rPr>
                                <m:t>(2)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24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</a:rPr>
                                <m:t>1/2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bSup>
                          <m:r>
                            <a:rPr lang="cs-CZ" sz="2400" b="0" i="1" smtClean="0"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24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</a:rPr>
                                <m:t>1/2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bSup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3789039"/>
                <a:ext cx="2952328" cy="1183273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ovéPole 6"/>
          <p:cNvSpPr txBox="1"/>
          <p:nvPr/>
        </p:nvSpPr>
        <p:spPr>
          <a:xfrm>
            <a:off x="7740352" y="421179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4" action="ppaction://hlinksldjump"/>
              </a:rPr>
              <a:t>Podrobněji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0717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Poločas rozpadu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5000" y="1556793"/>
            <a:ext cx="7239000" cy="511256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Biologický poločas rozpadu T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1/2Bi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Čas, za který je z těla vyloučena polovina látky.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Odbourávají (umožňují vyloučení z těla) především játra, ledviny…...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Závisí na: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Rozpustnosti látky ve vodě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Chemické vaznosti látky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Kapacitě biodegradačních drah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651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Poločas rozpadu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Zástupný symbol pro obsah 2"/>
              <p:cNvSpPr txBox="1">
                <a:spLocks/>
              </p:cNvSpPr>
              <p:nvPr/>
            </p:nvSpPr>
            <p:spPr>
              <a:xfrm>
                <a:off x="1905000" y="1556793"/>
                <a:ext cx="7239000" cy="511256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Efektivní poločas rozpadu T</a:t>
                </a:r>
                <a:r>
                  <a:rPr lang="cs-CZ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1/2Ef</a:t>
                </a:r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Čas jak dlouho setrvává radioaktivní prvek v těle.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Je kombinací fyzikálního a biologického</a:t>
                </a: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1/2</m:t>
                              </m:r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𝐸𝑓</m:t>
                              </m:r>
                            </m:sub>
                          </m:sSub>
                        </m:den>
                      </m:f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1/2</m:t>
                              </m:r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𝐹𝑦</m:t>
                              </m:r>
                            </m:sub>
                          </m:sSub>
                        </m:den>
                      </m:f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1/2</m:t>
                              </m:r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𝐵𝑖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Je vždy menší než Fy a </a:t>
                </a:r>
                <a:r>
                  <a:rPr lang="cs-CZ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poločas.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Radionuklidy s kratším T</a:t>
                </a:r>
                <a:r>
                  <a:rPr lang="cs-CZ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1/2Ef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jsou vhodnější pro využití v praxi. Proč?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556793"/>
                <a:ext cx="7239000" cy="5112567"/>
              </a:xfrm>
              <a:prstGeom prst="rect">
                <a:avLst/>
              </a:prstGeom>
              <a:blipFill>
                <a:blip r:embed="rId3"/>
                <a:stretch>
                  <a:fillRect l="-1938" t="-1669" r="-1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406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7452320" cy="1143000"/>
          </a:xfrm>
        </p:spPr>
        <p:txBody>
          <a:bodyPr/>
          <a:lstStyle/>
          <a:p>
            <a:r>
              <a:rPr lang="cs-CZ" dirty="0"/>
              <a:t>Dvoustupňový rozpad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1905000" y="1556793"/>
            <a:ext cx="7239000" cy="11161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Občas musíme uvažovat o rozpadu jako vícestupňovém procesu.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3228005" y="2780928"/>
                <a:ext cx="4517775" cy="596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cs-CZ" sz="32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200" b="0" i="1" smtClean="0">
                              <a:latin typeface="Cambria Math"/>
                            </a:rPr>
                            <m:t>42</m:t>
                          </m:r>
                        </m:sub>
                        <m:sup>
                          <m:r>
                            <a:rPr lang="cs-CZ" sz="3200" b="0" i="1" smtClean="0">
                              <a:latin typeface="Cambria Math"/>
                            </a:rPr>
                            <m:t>99</m:t>
                          </m:r>
                        </m:sup>
                        <m:e>
                          <m:r>
                            <a:rPr lang="cs-CZ" sz="3200" b="0" i="1" smtClean="0">
                              <a:latin typeface="Cambria Math"/>
                            </a:rPr>
                            <m:t>𝑀𝑜</m:t>
                          </m:r>
                          <m:r>
                            <a:rPr lang="cs-CZ" sz="3200" b="0" i="1" smtClean="0">
                              <a:latin typeface="Cambria Math"/>
                            </a:rPr>
                            <m:t> →</m:t>
                          </m:r>
                          <m:sPre>
                            <m:sPrePr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cs-CZ" sz="3200" b="0" i="1" smtClean="0">
                                  <a:latin typeface="Cambria Math"/>
                                </a:rPr>
                                <m:t>43</m:t>
                              </m:r>
                            </m:sub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99</m:t>
                              </m:r>
                              <m:r>
                                <a:rPr lang="cs-CZ" sz="3200" b="0" i="1" smtClean="0">
                                  <a:latin typeface="Cambria Math"/>
                                </a:rPr>
                                <m:t>𝑚</m:t>
                              </m:r>
                            </m:sup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𝑇</m:t>
                              </m:r>
                              <m:sSup>
                                <m:sSupPr>
                                  <m:ctrlPr>
                                    <a:rPr lang="cs-CZ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3200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cs-CZ" sz="3200" b="0" i="1" smtClean="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cs-CZ" sz="3200" b="0" i="1" smtClean="0">
                                  <a:latin typeface="Cambria Math"/>
                                </a:rPr>
                                <m:t>→</m:t>
                              </m:r>
                              <m:sPre>
                                <m:sPrePr>
                                  <m:ctrlPr>
                                    <a:rPr lang="cs-CZ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cs-CZ" sz="3200" b="0" i="1" smtClean="0">
                                      <a:latin typeface="Cambria Math"/>
                                    </a:rPr>
                                    <m:t>43</m:t>
                                  </m:r>
                                </m:sub>
                                <m:sup>
                                  <m:r>
                                    <a:rPr lang="cs-CZ" sz="3200" b="0" i="1" smtClean="0">
                                      <a:latin typeface="Cambria Math"/>
                                    </a:rPr>
                                    <m:t>99</m:t>
                                  </m:r>
                                </m:sup>
                                <m:e>
                                  <m:r>
                                    <a:rPr lang="cs-CZ" sz="3200" b="0" i="1" smtClean="0">
                                      <a:latin typeface="Cambria Math"/>
                                    </a:rPr>
                                    <m:t>𝑇𝑐</m:t>
                                  </m:r>
                                </m:e>
                              </m:sPre>
                            </m:e>
                          </m:sPre>
                        </m:e>
                      </m:sPre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8005" y="2780928"/>
                <a:ext cx="4517775" cy="59657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ástupný symbol pro obsah 2"/>
          <p:cNvSpPr txBox="1">
            <a:spLocks/>
          </p:cNvSpPr>
          <p:nvPr/>
        </p:nvSpPr>
        <p:spPr>
          <a:xfrm>
            <a:off x="1867392" y="3573016"/>
            <a:ext cx="7239000" cy="162017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Rozpady probíhají zároveň a ovlivňují rychlost přeměny (plyne ze zákona radioaktivního rozpadu).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4311485" y="5182919"/>
                <a:ext cx="1781000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𝑅</m:t>
                      </m:r>
                      <m:r>
                        <a:rPr lang="cs-CZ" sz="28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𝑑𝑁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485" y="5182919"/>
                <a:ext cx="1781000" cy="91037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1750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7452320" cy="1143000"/>
          </a:xfrm>
        </p:spPr>
        <p:txBody>
          <a:bodyPr/>
          <a:lstStyle/>
          <a:p>
            <a:r>
              <a:rPr lang="cs-CZ" dirty="0"/>
              <a:t>Dvoustupňový rozpad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1905000" y="1556793"/>
            <a:ext cx="7239000" cy="11161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Celý problém lze popsat třemi diferenciálními rovnicemi.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2974507" y="2806655"/>
                <a:ext cx="5099986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λ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   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=0</m:t>
                          </m:r>
                        </m:e>
                      </m:d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507" y="2806655"/>
                <a:ext cx="5099986" cy="91037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2366872" y="3886775"/>
                <a:ext cx="6315255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λ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23</m:t>
                          </m:r>
                        </m:sub>
                      </m:sSub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/>
                            </a:rPr>
                            <m:t>λ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1</m:t>
                          </m:r>
                          <m:r>
                            <a:rPr lang="cs-CZ" sz="28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    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=0</m:t>
                          </m:r>
                        </m:e>
                      </m:d>
                      <m:r>
                        <a:rPr lang="cs-CZ" sz="28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872" y="3886775"/>
                <a:ext cx="6315255" cy="91037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3192546" y="4894887"/>
                <a:ext cx="4663905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λ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23</m:t>
                          </m:r>
                        </m:sub>
                      </m:sSub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   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=0</m:t>
                          </m:r>
                        </m:e>
                      </m:d>
                      <m:r>
                        <a:rPr lang="cs-CZ" sz="28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546" y="4894887"/>
                <a:ext cx="4663905" cy="910377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5021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7452320" cy="1143000"/>
          </a:xfrm>
        </p:spPr>
        <p:txBody>
          <a:bodyPr/>
          <a:lstStyle/>
          <a:p>
            <a:r>
              <a:rPr lang="cs-CZ" dirty="0"/>
              <a:t>Dvoustupňový rozpad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1905000" y="1556793"/>
            <a:ext cx="7239000" cy="11161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Integrací rovnic dostáváme rovnice pro počty jader jednotlivých izotopů.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4159591" y="2785146"/>
                <a:ext cx="2469201" cy="543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b="0" i="1" smtClean="0"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12</m:t>
                              </m:r>
                            </m:sub>
                          </m:sSub>
                          <m:r>
                            <a:rPr lang="cs-CZ" sz="28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9591" y="2785146"/>
                <a:ext cx="2469201" cy="54341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2787645" y="3453894"/>
                <a:ext cx="5213094" cy="983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cs-CZ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800" b="0" i="1" smtClean="0">
                                      <a:latin typeface="Cambria Math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cs-CZ" sz="2800" b="0" i="1" smtClean="0">
                                      <a:latin typeface="Cambria Math"/>
                                    </a:rPr>
                                    <m:t>12</m:t>
                                  </m:r>
                                </m:sub>
                              </m:sSub>
                              <m:r>
                                <a:rPr lang="cs-CZ" sz="28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23</m:t>
                              </m:r>
                            </m:sub>
                          </m:sSub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12</m:t>
                              </m:r>
                            </m:sub>
                          </m:sSub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b="0" i="1" smtClean="0"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12</m:t>
                              </m:r>
                            </m:sub>
                          </m:sSub>
                          <m:r>
                            <a:rPr lang="cs-CZ" sz="28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23</m:t>
                              </m:r>
                            </m:sub>
                          </m:sSub>
                          <m:r>
                            <a:rPr lang="cs-CZ" sz="28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645" y="3453894"/>
                <a:ext cx="5213094" cy="983218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1905000" y="4589220"/>
                <a:ext cx="6978385" cy="8560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12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b="0" i="1" smtClean="0">
                                      <a:latin typeface="Cambria Math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23</m:t>
                                  </m:r>
                                </m:sub>
                              </m:sSub>
                              <m:r>
                                <a:rPr lang="cs-CZ" sz="24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</a:rPr>
                                <m:t>23</m:t>
                              </m:r>
                            </m:sub>
                          </m:sSub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</a:rPr>
                                <m:t>12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12</m:t>
                              </m:r>
                            </m:sub>
                          </m:sSub>
                          <m:d>
                            <m:d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cs-CZ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400" i="1">
                                          <a:latin typeface="Cambria Math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cs-CZ" sz="2400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cs-CZ" sz="24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cs-CZ" sz="2400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cs-CZ" sz="24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cs-CZ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400" i="1">
                                          <a:latin typeface="Cambria Math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cs-CZ" sz="2400" i="1">
                                          <a:latin typeface="Cambria Math"/>
                                        </a:rPr>
                                        <m:t>12</m:t>
                                      </m:r>
                                    </m:sub>
                                  </m:sSub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cs-CZ" sz="2400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589220"/>
                <a:ext cx="6978385" cy="856004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524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Radioaktivita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239000" cy="648071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Přeměna struktury atomových jader.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7704" y="2132856"/>
            <a:ext cx="7239000" cy="15841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Samovolný (přirozený) proces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Uměle vyvolaný (působením jiných částic nebo jader)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10027" y="3600400"/>
            <a:ext cx="7239000" cy="32576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Platí zákony zachování: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Energie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Hybnosti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Elektrického náboje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Momentu hybnosti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Počtu nukleonů</a:t>
            </a:r>
          </a:p>
        </p:txBody>
      </p:sp>
    </p:spTree>
    <p:extLst>
      <p:ext uri="{BB962C8B-B14F-4D97-AF65-F5344CB8AC3E}">
        <p14:creationId xmlns:p14="http://schemas.microsoft.com/office/powerpoint/2010/main" val="540943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Příprava </a:t>
            </a:r>
            <a:r>
              <a:rPr lang="cs-CZ" dirty="0" err="1"/>
              <a:t>Tc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5000" y="1484784"/>
            <a:ext cx="7239000" cy="70207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Proč je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Tc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důležité?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907704" y="2060848"/>
            <a:ext cx="7239000" cy="70207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Významný izotop v nukleární medicíně.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3698872" y="3840923"/>
                <a:ext cx="3651256" cy="596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cs-CZ" sz="32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2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cs-CZ" sz="3200" b="0" i="1" smtClean="0">
                              <a:latin typeface="Cambria Math"/>
                            </a:rPr>
                            <m:t>1</m:t>
                          </m:r>
                        </m:sup>
                        <m:e>
                          <m:r>
                            <a:rPr lang="cs-CZ" sz="32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cs-CZ" sz="3200" b="0" i="1" smtClean="0">
                              <a:latin typeface="Cambria Math"/>
                            </a:rPr>
                            <m:t>+</m:t>
                          </m:r>
                          <m:sPre>
                            <m:sPrePr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cs-CZ" sz="3200" b="0" i="1" smtClean="0">
                                  <a:latin typeface="Cambria Math"/>
                                </a:rPr>
                                <m:t>42</m:t>
                              </m:r>
                            </m:sub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98</m:t>
                              </m:r>
                            </m:sup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𝑀𝑜</m:t>
                              </m:r>
                            </m:e>
                          </m:sPre>
                          <m:r>
                            <a:rPr lang="cs-CZ" sz="3200" b="0" i="1" smtClean="0">
                              <a:latin typeface="Cambria Math"/>
                            </a:rPr>
                            <m:t>→</m:t>
                          </m:r>
                          <m:sPre>
                            <m:sPrePr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cs-CZ" sz="3200" b="0" i="1" smtClean="0">
                                  <a:latin typeface="Cambria Math"/>
                                </a:rPr>
                                <m:t>42</m:t>
                              </m:r>
                            </m:sub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99</m:t>
                              </m:r>
                            </m:sup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𝑀𝑜</m:t>
                              </m:r>
                            </m:e>
                          </m:sPre>
                        </m:e>
                      </m:sPre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872" y="3840923"/>
                <a:ext cx="3651256" cy="596189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ástupný symbol pro obsah 2"/>
          <p:cNvSpPr txBox="1">
            <a:spLocks/>
          </p:cNvSpPr>
          <p:nvPr/>
        </p:nvSpPr>
        <p:spPr>
          <a:xfrm>
            <a:off x="1907704" y="2654914"/>
            <a:ext cx="7239000" cy="106211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reaktoru neutrony ostřelujeme jádro molybdenu 98.</a:t>
            </a:r>
          </a:p>
        </p:txBody>
      </p:sp>
    </p:spTree>
    <p:extLst>
      <p:ext uri="{BB962C8B-B14F-4D97-AF65-F5344CB8AC3E}">
        <p14:creationId xmlns:p14="http://schemas.microsoft.com/office/powerpoint/2010/main" val="1057759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Příprava </a:t>
            </a:r>
            <a:r>
              <a:rPr lang="cs-CZ" dirty="0" err="1"/>
              <a:t>Tc</a:t>
            </a:r>
            <a:endParaRPr lang="cs-CZ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1907704" y="3014954"/>
            <a:ext cx="7239000" cy="70207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66 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2848383" y="3696522"/>
                <a:ext cx="5352234" cy="596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cs-CZ" sz="32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200" b="0" i="1" smtClean="0">
                              <a:latin typeface="Cambria Math"/>
                            </a:rPr>
                            <m:t>42</m:t>
                          </m:r>
                        </m:sub>
                        <m:sup>
                          <m:r>
                            <a:rPr lang="cs-CZ" sz="3200" b="0" i="1" smtClean="0">
                              <a:latin typeface="Cambria Math"/>
                            </a:rPr>
                            <m:t>99</m:t>
                          </m:r>
                        </m:sup>
                        <m:e>
                          <m:r>
                            <a:rPr lang="cs-CZ" sz="3200" b="0" i="1" smtClean="0">
                              <a:latin typeface="Cambria Math"/>
                            </a:rPr>
                            <m:t>𝑀𝑜</m:t>
                          </m:r>
                          <m:r>
                            <a:rPr lang="cs-CZ" sz="3200" b="0" i="1" smtClean="0">
                              <a:latin typeface="Cambria Math"/>
                            </a:rPr>
                            <m:t>→+</m:t>
                          </m:r>
                          <m:sPre>
                            <m:sPrePr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cs-CZ" sz="3200" b="0" i="1" smtClean="0">
                                  <a:latin typeface="Cambria Math"/>
                                </a:rPr>
                                <m:t>43</m:t>
                              </m:r>
                            </m:sub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99</m:t>
                              </m:r>
                              <m:r>
                                <a:rPr lang="cs-CZ" sz="3200" b="0" i="1" smtClean="0">
                                  <a:latin typeface="Cambria Math"/>
                                </a:rPr>
                                <m:t>𝑚</m:t>
                              </m:r>
                            </m:sup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𝑇</m:t>
                              </m:r>
                              <m:sSup>
                                <m:sSupPr>
                                  <m:ctrlPr>
                                    <a:rPr lang="cs-CZ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3200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cs-CZ" sz="3200" b="0" i="1" smtClean="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sPre>
                          <m:r>
                            <a:rPr lang="cs-CZ" sz="32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  <m:r>
                            <a:rPr lang="cs-CZ" sz="3200" b="0" i="1" smtClean="0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̅"/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cs-CZ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3200" b="0" i="1" smtClean="0">
                                      <a:latin typeface="Cambria Math"/>
                                    </a:rPr>
                                    <m:t>ν</m:t>
                                  </m:r>
                                </m:e>
                                <m:sub>
                                  <m:r>
                                    <a:rPr lang="cs-CZ" sz="3200" b="0" i="1" smtClean="0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acc>
                        </m:e>
                      </m:sPre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8383" y="3696522"/>
                <a:ext cx="5352234" cy="59657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ástupný symbol pro obsah 2"/>
          <p:cNvSpPr txBox="1">
            <a:spLocks/>
          </p:cNvSpPr>
          <p:nvPr/>
        </p:nvSpPr>
        <p:spPr>
          <a:xfrm>
            <a:off x="1907704" y="1502786"/>
            <a:ext cx="7239000" cy="14941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Takto připravený molybden je přepraven k diagnostickému zařízení a probíhá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-rozpad.</a:t>
            </a:r>
          </a:p>
        </p:txBody>
      </p:sp>
    </p:spTree>
    <p:extLst>
      <p:ext uri="{BB962C8B-B14F-4D97-AF65-F5344CB8AC3E}">
        <p14:creationId xmlns:p14="http://schemas.microsoft.com/office/powerpoint/2010/main" val="2730694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Příprava </a:t>
            </a:r>
            <a:r>
              <a:rPr lang="cs-CZ" dirty="0" err="1"/>
              <a:t>Tc</a:t>
            </a:r>
            <a:endParaRPr lang="cs-CZ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1907704" y="2942946"/>
            <a:ext cx="7239000" cy="70207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361 min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3720972" y="3645024"/>
                <a:ext cx="3612464" cy="596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cs-CZ" sz="32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200" b="0" i="1" smtClean="0">
                              <a:latin typeface="Cambria Math"/>
                            </a:rPr>
                            <m:t>43</m:t>
                          </m:r>
                        </m:sub>
                        <m:sup>
                          <m:r>
                            <a:rPr lang="cs-CZ" sz="3200" b="0" i="1" smtClean="0">
                              <a:latin typeface="Cambria Math"/>
                            </a:rPr>
                            <m:t>99</m:t>
                          </m:r>
                          <m:r>
                            <a:rPr lang="cs-CZ" sz="3200" b="0" i="1" smtClean="0">
                              <a:latin typeface="Cambria Math"/>
                            </a:rPr>
                            <m:t>𝑚</m:t>
                          </m:r>
                        </m:sup>
                        <m:e>
                          <m:r>
                            <a:rPr lang="cs-CZ" sz="3200" b="0" i="1" smtClean="0">
                              <a:latin typeface="Cambria Math"/>
                            </a:rPr>
                            <m:t>𝑇</m:t>
                          </m:r>
                          <m:sSup>
                            <m:sSupPr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cs-CZ" sz="3200" b="0" i="1" smtClean="0">
                              <a:latin typeface="Cambria Math"/>
                            </a:rPr>
                            <m:t>→</m:t>
                          </m:r>
                          <m:sPre>
                            <m:sPrePr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cs-CZ" sz="3200" b="0" i="1" smtClean="0">
                                  <a:latin typeface="Cambria Math"/>
                                </a:rPr>
                                <m:t>43</m:t>
                              </m:r>
                            </m:sub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99</m:t>
                              </m:r>
                            </m:sup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𝑇𝑐</m:t>
                              </m:r>
                            </m:e>
                          </m:sPre>
                          <m:r>
                            <a:rPr lang="cs-CZ" sz="3200" b="0" i="1" smtClean="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3200" b="0" i="1" smtClean="0">
                              <a:latin typeface="Cambria Math"/>
                            </a:rPr>
                            <m:t>γ</m:t>
                          </m:r>
                        </m:e>
                      </m:sPre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0972" y="3645024"/>
                <a:ext cx="3612464" cy="59657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ástupný symbol pro obsah 2"/>
          <p:cNvSpPr txBox="1">
            <a:spLocks/>
          </p:cNvSpPr>
          <p:nvPr/>
        </p:nvSpPr>
        <p:spPr>
          <a:xfrm>
            <a:off x="1907704" y="1502786"/>
            <a:ext cx="7239000" cy="14941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Technecium je chemicky separováno a poté navázáno na vhodnou látku, která je dopravena k vyšetřovanému místu.</a:t>
            </a: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1907704" y="4311098"/>
            <a:ext cx="7239000" cy="12061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Detekujeme gama fotony o energii 141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66461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Příprava </a:t>
            </a:r>
            <a:r>
              <a:rPr lang="cs-CZ" dirty="0" err="1"/>
              <a:t>Tc</a:t>
            </a:r>
            <a:endParaRPr lang="cs-CZ" dirty="0"/>
          </a:p>
        </p:txBody>
      </p:sp>
      <p:pic>
        <p:nvPicPr>
          <p:cNvPr id="12" name="Picture 2" descr="http://www.nucleonica.net/wiki/images/thumb/0/01/Mo99DS.png/393px-Mo99D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3439" y="1844824"/>
            <a:ext cx="5618961" cy="3960440"/>
          </a:xfrm>
          <a:prstGeom prst="rect">
            <a:avLst/>
          </a:prstGeom>
          <a:noFill/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123728" y="6447929"/>
            <a:ext cx="702027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The</a:t>
            </a:r>
            <a:r>
              <a:rPr kumimoji="0" lang="cs-CZ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ratio </a:t>
            </a:r>
            <a:r>
              <a:rPr kumimoji="0" lang="cs-CZ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of</a:t>
            </a:r>
            <a:r>
              <a:rPr kumimoji="0" lang="cs-CZ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internal</a:t>
            </a:r>
            <a:r>
              <a:rPr kumimoji="0" lang="cs-CZ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conversion</a:t>
            </a:r>
            <a:r>
              <a:rPr kumimoji="0" lang="cs-CZ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to </a:t>
            </a:r>
            <a:r>
              <a:rPr kumimoji="0" lang="cs-CZ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gamma</a:t>
            </a:r>
            <a:r>
              <a:rPr kumimoji="0" lang="cs-CZ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emission</a:t>
            </a:r>
            <a:r>
              <a:rPr kumimoji="0" lang="cs-CZ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photons</a:t>
            </a:r>
            <a:r>
              <a:rPr kumimoji="0" lang="cs-CZ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is</a:t>
            </a:r>
            <a:r>
              <a:rPr kumimoji="0" lang="cs-CZ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known</a:t>
            </a:r>
            <a:r>
              <a:rPr kumimoji="0" lang="cs-CZ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as </a:t>
            </a:r>
            <a:r>
              <a:rPr kumimoji="0" lang="cs-CZ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the</a:t>
            </a:r>
            <a:r>
              <a:rPr kumimoji="0" lang="cs-CZ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internal</a:t>
            </a:r>
            <a:r>
              <a:rPr kumimoji="0" lang="cs-CZ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conversion</a:t>
            </a:r>
            <a:r>
              <a:rPr kumimoji="0" lang="cs-CZ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coefficient</a:t>
            </a:r>
            <a:r>
              <a:rPr kumimoji="0" lang="cs-CZ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  </a:t>
            </a:r>
            <a:r>
              <a:rPr kumimoji="0" lang="cs-CZ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cs typeface="Arial" charset="0"/>
              </a:rPr>
              <a:t>a</a:t>
            </a:r>
            <a:r>
              <a:rPr kumimoji="0" lang="cs-CZ" sz="1100" b="0" i="0" u="none" strike="noStrike" cap="none" normalizeH="0" baseline="-2500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T</a:t>
            </a:r>
            <a:r>
              <a:rPr kumimoji="0" lang="cs-CZ" sz="11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kumimoji="0" lang="cs-CZ" sz="11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I</a:t>
            </a:r>
            <a:r>
              <a:rPr kumimoji="0" lang="cs-CZ" sz="11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charset="0"/>
              </a:rPr>
              <a:t>g</a:t>
            </a:r>
            <a:r>
              <a:rPr kumimoji="0" lang="cs-CZ" sz="11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– </a:t>
            </a:r>
            <a:r>
              <a:rPr kumimoji="0" lang="cs-CZ" sz="11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Isomeric</a:t>
            </a:r>
            <a:r>
              <a:rPr kumimoji="0" lang="cs-CZ" sz="11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sz="11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gamma</a:t>
            </a:r>
            <a:r>
              <a:rPr kumimoji="0" lang="cs-CZ" sz="11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sz="11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decay</a:t>
            </a:r>
            <a:endParaRPr kumimoji="0" lang="cs-CZ" sz="1100" b="0" i="0" u="none" strike="noStrike" cap="none" normalizeH="0" baseline="-2500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9876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Příprava </a:t>
            </a:r>
            <a:r>
              <a:rPr lang="cs-CZ" dirty="0" err="1"/>
              <a:t>Tc</a:t>
            </a:r>
            <a:endParaRPr lang="cs-CZ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30735"/>
            <a:ext cx="2879725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1979711" y="1502786"/>
            <a:ext cx="3023741" cy="74708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Vyšetření mozku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088020" y="4912181"/>
            <a:ext cx="252028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baseline="30000" dirty="0">
                <a:latin typeface="Times New Roman" pitchFamily="18" charset="0"/>
                <a:cs typeface="Arial" charset="0"/>
              </a:rPr>
              <a:t>99m</a:t>
            </a:r>
            <a:r>
              <a:rPr lang="cs-CZ" altLang="cs-CZ" sz="2000" dirty="0">
                <a:latin typeface="Times New Roman" pitchFamily="18" charset="0"/>
                <a:cs typeface="Arial" charset="0"/>
              </a:rPr>
              <a:t>TcO-</a:t>
            </a:r>
            <a:r>
              <a:rPr lang="en-GB" altLang="cs-CZ" sz="2000" dirty="0" err="1">
                <a:latin typeface="Times New Roman" pitchFamily="18" charset="0"/>
                <a:cs typeface="Arial" charset="0"/>
                <a:sym typeface="Wingdings" pitchFamily="2" charset="2"/>
              </a:rPr>
              <a:t>hexamethyl</a:t>
            </a:r>
            <a:endParaRPr lang="cs-CZ" altLang="cs-CZ" sz="2000" dirty="0">
              <a:latin typeface="Times New Roman" pitchFamily="18" charset="0"/>
              <a:cs typeface="Arial" charset="0"/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2000" dirty="0" err="1">
                <a:latin typeface="Times New Roman" pitchFamily="18" charset="0"/>
                <a:cs typeface="Arial" charset="0"/>
                <a:sym typeface="Wingdings" pitchFamily="2" charset="2"/>
              </a:rPr>
              <a:t>Propyleneamineoxime</a:t>
            </a:r>
            <a:endParaRPr lang="cs-CZ" altLang="cs-CZ" sz="2000" dirty="0">
              <a:latin typeface="Times New Roman" pitchFamily="18" charset="0"/>
              <a:cs typeface="Arial" charset="0"/>
              <a:sym typeface="Wingdings" pitchFamily="2" charset="2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>
                <a:cs typeface="Arial" charset="0"/>
                <a:sym typeface="Wingdings" pitchFamily="2" charset="2"/>
              </a:rPr>
              <a:t>„</a:t>
            </a:r>
            <a:r>
              <a:rPr lang="cs-CZ" altLang="cs-CZ" sz="2000" dirty="0" err="1">
                <a:cs typeface="Arial" charset="0"/>
                <a:sym typeface="Wingdings" pitchFamily="2" charset="2"/>
              </a:rPr>
              <a:t>Ceretec</a:t>
            </a:r>
            <a:r>
              <a:rPr lang="cs-CZ" altLang="cs-CZ" sz="2000" dirty="0">
                <a:cs typeface="Arial" charset="0"/>
                <a:sym typeface="Wingdings" pitchFamily="2" charset="2"/>
              </a:rPr>
              <a:t>“</a:t>
            </a:r>
            <a:endParaRPr lang="de-DE" altLang="cs-CZ" sz="2000" dirty="0">
              <a:latin typeface="Times New Roman" pitchFamily="18" charset="0"/>
              <a:cs typeface="Arial" charset="0"/>
              <a:sym typeface="Wingdings" pitchFamily="2" charset="2"/>
            </a:endParaRP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4" r="9128"/>
          <a:stretch>
            <a:fillRect/>
          </a:stretch>
        </p:blipFill>
        <p:spPr bwMode="auto">
          <a:xfrm>
            <a:off x="5580112" y="2296775"/>
            <a:ext cx="2974975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5552896" y="1474916"/>
            <a:ext cx="3023741" cy="74708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Vyšetření ledvin</a:t>
            </a: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5298672" y="5144630"/>
            <a:ext cx="355392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aseline="30000" dirty="0">
                <a:latin typeface="Times New Roman" pitchFamily="18" charset="0"/>
                <a:cs typeface="Arial" charset="0"/>
              </a:rPr>
              <a:t>99m</a:t>
            </a:r>
            <a:r>
              <a:rPr lang="cs-CZ" altLang="cs-CZ" sz="2000" dirty="0">
                <a:latin typeface="Times New Roman" pitchFamily="18" charset="0"/>
                <a:cs typeface="Arial" charset="0"/>
              </a:rPr>
              <a:t>TcO-mercaptoacetyltriglycine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cs typeface="Arial" charset="0"/>
              </a:rPr>
              <a:t>„</a:t>
            </a:r>
            <a:r>
              <a:rPr lang="cs-CZ" altLang="cs-CZ" sz="2000" dirty="0" err="1">
                <a:cs typeface="Arial" charset="0"/>
              </a:rPr>
              <a:t>Sestamibi</a:t>
            </a:r>
            <a:r>
              <a:rPr lang="cs-CZ" altLang="cs-CZ" sz="2000" dirty="0">
                <a:cs typeface="Arial" charset="0"/>
              </a:rPr>
              <a:t>“</a:t>
            </a:r>
            <a:endParaRPr lang="cs-CZ" altLang="cs-CZ" sz="2000" dirty="0"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203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Příprava Co-60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1907704" y="1412776"/>
            <a:ext cx="7239000" cy="70207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Příprava podobná jako u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Tc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3698872" y="3041910"/>
                <a:ext cx="3442866" cy="603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cs-CZ" sz="32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2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cs-CZ" sz="3200" b="0" i="1" smtClean="0">
                              <a:latin typeface="Cambria Math"/>
                            </a:rPr>
                            <m:t>1</m:t>
                          </m:r>
                        </m:sup>
                        <m:e>
                          <m:r>
                            <a:rPr lang="cs-CZ" sz="32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cs-CZ" sz="3200" b="0" i="1" smtClean="0">
                              <a:latin typeface="Cambria Math"/>
                            </a:rPr>
                            <m:t>+</m:t>
                          </m:r>
                          <m:sPre>
                            <m:sPrePr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cs-CZ" sz="3200" b="0" i="1" smtClean="0">
                                  <a:latin typeface="Cambria Math"/>
                                </a:rPr>
                                <m:t>27</m:t>
                              </m:r>
                            </m:sub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59</m:t>
                              </m:r>
                            </m:sup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𝐶𝑜</m:t>
                              </m:r>
                            </m:e>
                          </m:sPre>
                          <m:r>
                            <a:rPr lang="cs-CZ" sz="3200" b="0" i="1" smtClean="0">
                              <a:latin typeface="Cambria Math"/>
                            </a:rPr>
                            <m:t>→</m:t>
                          </m:r>
                          <m:sPre>
                            <m:sPrePr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cs-CZ" sz="3200" b="0" i="1" smtClean="0">
                                  <a:latin typeface="Cambria Math"/>
                                </a:rPr>
                                <m:t>27</m:t>
                              </m:r>
                            </m:sub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60</m:t>
                              </m:r>
                            </m:sup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𝐶𝑜</m:t>
                              </m:r>
                            </m:e>
                          </m:sPre>
                        </m:e>
                      </m:sPre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872" y="3041910"/>
                <a:ext cx="3442866" cy="60311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Zástupný symbol pro obsah 2"/>
          <p:cNvSpPr txBox="1">
            <a:spLocks/>
          </p:cNvSpPr>
          <p:nvPr/>
        </p:nvSpPr>
        <p:spPr>
          <a:xfrm>
            <a:off x="1907704" y="2006842"/>
            <a:ext cx="7239000" cy="106211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reaktoru ostřelujeme jádro kobaltu 59 neutrony.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3024361" y="4365104"/>
                <a:ext cx="4791888" cy="596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cs-CZ" sz="32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200" b="0" i="1" smtClean="0">
                              <a:latin typeface="Cambria Math"/>
                            </a:rPr>
                            <m:t>27</m:t>
                          </m:r>
                        </m:sub>
                        <m:sup>
                          <m:r>
                            <a:rPr lang="cs-CZ" sz="3200" b="0" i="1" smtClean="0">
                              <a:latin typeface="Cambria Math"/>
                            </a:rPr>
                            <m:t>60</m:t>
                          </m:r>
                        </m:sup>
                        <m:e>
                          <m:r>
                            <a:rPr lang="cs-CZ" sz="3200" b="0" i="1" smtClean="0">
                              <a:latin typeface="Cambria Math"/>
                            </a:rPr>
                            <m:t>𝐶𝑜</m:t>
                          </m:r>
                          <m:r>
                            <a:rPr lang="cs-CZ" sz="3200" b="0" i="1" smtClean="0">
                              <a:latin typeface="Cambria Math"/>
                            </a:rPr>
                            <m:t>→+</m:t>
                          </m:r>
                          <m:sPre>
                            <m:sPrePr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cs-CZ" sz="3200" b="0" i="1" smtClean="0">
                                  <a:latin typeface="Cambria Math"/>
                                </a:rPr>
                                <m:t>28</m:t>
                              </m:r>
                            </m:sub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60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cs-CZ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3200" b="0" i="1" smtClean="0">
                                      <a:latin typeface="Cambria Math"/>
                                    </a:rPr>
                                    <m:t>𝑁𝑖</m:t>
                                  </m:r>
                                </m:e>
                                <m:sup>
                                  <m:r>
                                    <a:rPr lang="cs-CZ" sz="3200" b="0" i="1" smtClean="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sPre>
                          <m:r>
                            <a:rPr lang="cs-CZ" sz="32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  <m:r>
                            <a:rPr lang="cs-CZ" sz="3200" b="0" i="1" smtClean="0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̅"/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cs-CZ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3200" b="0" i="1" smtClean="0">
                                      <a:latin typeface="Cambria Math"/>
                                    </a:rPr>
                                    <m:t>ν</m:t>
                                  </m:r>
                                </m:e>
                                <m:sub>
                                  <m:r>
                                    <a:rPr lang="cs-CZ" sz="3200" b="0" i="1" smtClean="0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acc>
                        </m:e>
                      </m:sPre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361" y="4365104"/>
                <a:ext cx="4791888" cy="59683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Zástupný symbol pro obsah 2"/>
          <p:cNvSpPr txBox="1">
            <a:spLocks/>
          </p:cNvSpPr>
          <p:nvPr/>
        </p:nvSpPr>
        <p:spPr>
          <a:xfrm>
            <a:off x="1905000" y="3789040"/>
            <a:ext cx="7239000" cy="70207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5,27 let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3247947" y="5207343"/>
                <a:ext cx="4344716" cy="5979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cs-CZ" sz="32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200" b="0" i="1" smtClean="0">
                              <a:latin typeface="Cambria Math"/>
                            </a:rPr>
                            <m:t>28</m:t>
                          </m:r>
                        </m:sub>
                        <m:sup>
                          <m:r>
                            <a:rPr lang="cs-CZ" sz="3200" b="0" i="1" smtClean="0">
                              <a:latin typeface="Cambria Math"/>
                            </a:rPr>
                            <m:t>60</m:t>
                          </m:r>
                        </m:sup>
                        <m:e>
                          <m:r>
                            <a:rPr lang="cs-CZ" sz="3200" b="0" i="1" smtClean="0">
                              <a:latin typeface="Cambria Math"/>
                            </a:rPr>
                            <m:t>𝑁</m:t>
                          </m:r>
                          <m:sSup>
                            <m:sSupPr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cs-CZ" sz="3200" b="0" i="1" smtClean="0">
                              <a:latin typeface="Cambria Math"/>
                            </a:rPr>
                            <m:t>→+</m:t>
                          </m:r>
                          <m:sPre>
                            <m:sPrePr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cs-CZ" sz="3200" b="0" i="1" smtClean="0">
                                  <a:latin typeface="Cambria Math"/>
                                </a:rPr>
                                <m:t>28</m:t>
                              </m:r>
                            </m:sub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60</m:t>
                              </m:r>
                            </m:sup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𝑁𝑖</m:t>
                              </m:r>
                            </m:e>
                          </m:sPre>
                          <m:r>
                            <a:rPr lang="cs-CZ" sz="3200" b="0" i="1" smtClean="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3200" b="0" i="1" smtClean="0">
                              <a:latin typeface="Cambria Math"/>
                            </a:rPr>
                            <m:t>γ</m:t>
                          </m:r>
                          <m:r>
                            <a:rPr lang="cs-CZ" sz="3200" b="0" i="1" smtClean="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3200" b="0" i="1" smtClean="0">
                              <a:latin typeface="Cambria Math"/>
                            </a:rPr>
                            <m:t>γ</m:t>
                          </m:r>
                        </m:e>
                      </m:sPre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7947" y="5207343"/>
                <a:ext cx="4344716" cy="597921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26388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Přeměna Co-60</a:t>
            </a:r>
          </a:p>
        </p:txBody>
      </p:sp>
      <p:pic>
        <p:nvPicPr>
          <p:cNvPr id="9" name="Picture 12" descr="File:Co60DS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00808"/>
            <a:ext cx="5856651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6244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5000" y="1556793"/>
            <a:ext cx="7239000" cy="496855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Máme perfektní přehled o základních radioaktivních rozpadech a přeměnách, jak fungují, co je pro ně specifické atp.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Umíme odvodit, proč je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částice jádro 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a ne lehčí jádra.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Umíme odůvodnit, proč může z protonu vzniknout těžší neutron.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Známe zákon radioaktivity, umíme jej zapsat matematicky, okomentovat slovně i odvodit.</a:t>
            </a:r>
          </a:p>
        </p:txBody>
      </p:sp>
    </p:spTree>
    <p:extLst>
      <p:ext uri="{BB962C8B-B14F-4D97-AF65-F5344CB8AC3E}">
        <p14:creationId xmlns:p14="http://schemas.microsoft.com/office/powerpoint/2010/main" val="11503543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5000" y="1556793"/>
            <a:ext cx="7239000" cy="496855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Víme, jaké máme poločasy rozpadů a jejich charakteristiky.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Známe přípravu metastabilního technecia a víme jeho praktické využití.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Známe přípravu „kobaltové bomby“ a víme její praktické použití.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Víme, co jsou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Augerovy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elektrony a princip jejich vzniku.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2399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Konec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628800"/>
            <a:ext cx="3124989" cy="4422839"/>
          </a:xfrm>
        </p:spPr>
      </p:pic>
    </p:spTree>
    <p:extLst>
      <p:ext uri="{BB962C8B-B14F-4D97-AF65-F5344CB8AC3E}">
        <p14:creationId xmlns:p14="http://schemas.microsoft.com/office/powerpoint/2010/main" val="1624996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Radioaktivita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239000" cy="3888431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 rozpady a přeměny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rozpad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rozpad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/>
                <a:cs typeface="Times New Roman"/>
              </a:rPr>
              <a:t> </a:t>
            </a:r>
            <a:r>
              <a:rPr lang="el-GR" dirty="0">
                <a:latin typeface="Times New Roman"/>
                <a:cs typeface="Times New Roman"/>
              </a:rPr>
              <a:t>γ</a:t>
            </a:r>
            <a:r>
              <a:rPr lang="cs-CZ" dirty="0">
                <a:latin typeface="Times New Roman"/>
                <a:cs typeface="Times New Roman"/>
              </a:rPr>
              <a:t> rozpad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/>
                <a:cs typeface="Times New Roman"/>
              </a:rPr>
              <a:t> </a:t>
            </a:r>
            <a:r>
              <a:rPr lang="el-GR" dirty="0">
                <a:latin typeface="Times New Roman"/>
                <a:cs typeface="Times New Roman"/>
              </a:rPr>
              <a:t>β</a:t>
            </a:r>
            <a:r>
              <a:rPr lang="cs-CZ" baseline="30000" dirty="0">
                <a:latin typeface="Times New Roman"/>
                <a:cs typeface="Times New Roman"/>
              </a:rPr>
              <a:t>+</a:t>
            </a:r>
            <a:r>
              <a:rPr lang="cs-CZ" dirty="0">
                <a:latin typeface="Times New Roman"/>
                <a:cs typeface="Times New Roman"/>
              </a:rPr>
              <a:t> rozpad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/>
                <a:cs typeface="Times New Roman"/>
              </a:rPr>
              <a:t> Elektronový záchyt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/>
                <a:cs typeface="Times New Roman"/>
              </a:rPr>
              <a:t> Vnitřní konverze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488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3468" y="188640"/>
            <a:ext cx="7001588" cy="6583362"/>
          </a:xfrm>
        </p:spPr>
        <p:txBody>
          <a:bodyPr/>
          <a:lstStyle/>
          <a:p>
            <a:br>
              <a:rPr lang="cs-CZ" dirty="0"/>
            </a:br>
            <a:r>
              <a:rPr lang="cs-CZ" dirty="0"/>
              <a:t>Děkuji za pozornost</a:t>
            </a:r>
            <a:br>
              <a:rPr lang="cs-CZ" dirty="0"/>
            </a:br>
            <a:br>
              <a:rPr lang="cs-CZ" dirty="0"/>
            </a:br>
            <a:r>
              <a:rPr lang="cs-CZ" dirty="0"/>
              <a:t>Konec </a:t>
            </a:r>
            <a:br>
              <a:rPr lang="cs-CZ" dirty="0"/>
            </a:br>
            <a:r>
              <a:rPr lang="cs-CZ" dirty="0"/>
              <a:t>4. přednášky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sz="2400" dirty="0"/>
              <a:t>Prezentace vznikla v rámci projektu </a:t>
            </a:r>
            <a:br>
              <a:rPr lang="cs-CZ" sz="2400" dirty="0"/>
            </a:br>
            <a:r>
              <a:rPr lang="cs-CZ" sz="2400" dirty="0"/>
              <a:t>fondu rozvoje MU 1515/2014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56951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010400" cy="648071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Proč je alfa částice zrovna jádro 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He?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 action="ppaction://hlinksldjump"/>
              </a:rPr>
              <a:t>zpět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7704" y="2132857"/>
            <a:ext cx="7010400" cy="6480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Mějme třeba 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233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 (233,040247277)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7704" y="2636913"/>
            <a:ext cx="7010400" cy="11521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Předpokládejme, že se rozštěpí na 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232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 (232,038055325) a 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H(1,00782503207)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907704" y="3717033"/>
            <a:ext cx="7010400" cy="5760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Vypočítejme si hmotnostní úbytek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1835696" y="4221088"/>
                <a:ext cx="71225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=233,0402472−232,0380553−1,007825032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221088"/>
                <a:ext cx="7122526" cy="46166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3923928" y="4695527"/>
                <a:ext cx="29263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400" b="0" i="0" smtClean="0">
                          <a:latin typeface="Cambria Math"/>
                          <a:ea typeface="Cambria Math"/>
                        </a:rPr>
                        <m:t>−0,00563313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4695527"/>
                <a:ext cx="2926314" cy="46166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ástupný symbol pro obsah 2"/>
          <p:cNvSpPr txBox="1">
            <a:spLocks/>
          </p:cNvSpPr>
          <p:nvPr/>
        </p:nvSpPr>
        <p:spPr>
          <a:xfrm>
            <a:off x="1907704" y="5157193"/>
            <a:ext cx="7010400" cy="6480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Vodík 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nemůže být alfa částicí.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61B9514-E519-4EC5-B1F1-400AE54D6488}"/>
              </a:ext>
            </a:extLst>
          </p:cNvPr>
          <p:cNvSpPr txBox="1"/>
          <p:nvPr/>
        </p:nvSpPr>
        <p:spPr>
          <a:xfrm>
            <a:off x="2339752" y="601882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Pa = protaktinium</a:t>
            </a:r>
          </a:p>
        </p:txBody>
      </p:sp>
    </p:spTree>
    <p:extLst>
      <p:ext uri="{BB962C8B-B14F-4D97-AF65-F5344CB8AC3E}">
        <p14:creationId xmlns:p14="http://schemas.microsoft.com/office/powerpoint/2010/main" val="10516389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1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 action="ppaction://hlinksldjump"/>
              </a:rPr>
              <a:t>zpět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7704" y="1556793"/>
            <a:ext cx="7010400" cy="6480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Mějme třeba 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233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 (233,040247277)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7704" y="2132856"/>
            <a:ext cx="7010400" cy="11521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Předpokládejme, že se rozštěpí na 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231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 (231,036304) a 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H(2,01410177)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907704" y="3212976"/>
            <a:ext cx="7010400" cy="5760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Vypočítejme si hmotnostní úbytek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1835696" y="3789040"/>
                <a:ext cx="67826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=233,0402472−231,036304−2,01410177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3789040"/>
                <a:ext cx="6782691" cy="46166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3923928" y="4293096"/>
                <a:ext cx="25864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400" b="0" i="0" smtClean="0">
                          <a:latin typeface="Cambria Math"/>
                          <a:ea typeface="Cambria Math"/>
                        </a:rPr>
                        <m:t>−0,010158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4293096"/>
                <a:ext cx="2586477" cy="46166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ástupný symbol pro obsah 2"/>
          <p:cNvSpPr txBox="1">
            <a:spLocks/>
          </p:cNvSpPr>
          <p:nvPr/>
        </p:nvSpPr>
        <p:spPr>
          <a:xfrm>
            <a:off x="1907704" y="4725144"/>
            <a:ext cx="7010400" cy="6480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Vodík 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nemůže být alfa částicí.</a:t>
            </a:r>
          </a:p>
        </p:txBody>
      </p:sp>
    </p:spTree>
    <p:extLst>
      <p:ext uri="{BB962C8B-B14F-4D97-AF65-F5344CB8AC3E}">
        <p14:creationId xmlns:p14="http://schemas.microsoft.com/office/powerpoint/2010/main" val="40856212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1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 action="ppaction://hlinksldjump"/>
              </a:rPr>
              <a:t>zpět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7704" y="1556793"/>
            <a:ext cx="7010400" cy="6480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Mějme třeba 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233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 (233,040247277)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7704" y="2132856"/>
            <a:ext cx="7010400" cy="11521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Předpokládejme, že se rozštěpí na 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230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 (230,036294) a 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He(3,0160293)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907704" y="3212976"/>
            <a:ext cx="7010400" cy="5760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Vypočítejme si hmotnostní úbytek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1835696" y="3789040"/>
                <a:ext cx="66127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=233,0402472−230,036294−3,0160293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3789040"/>
                <a:ext cx="6612772" cy="46166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3923928" y="4293096"/>
                <a:ext cx="25864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400" b="0" i="0" smtClean="0">
                          <a:latin typeface="Cambria Math"/>
                          <a:ea typeface="Cambria Math"/>
                        </a:rPr>
                        <m:t>−0,012076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4293096"/>
                <a:ext cx="2586477" cy="46166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ástupný symbol pro obsah 2"/>
          <p:cNvSpPr txBox="1">
            <a:spLocks/>
          </p:cNvSpPr>
          <p:nvPr/>
        </p:nvSpPr>
        <p:spPr>
          <a:xfrm>
            <a:off x="1907704" y="4725144"/>
            <a:ext cx="7010400" cy="6480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Helium 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nemůže být alfa částicí.</a:t>
            </a:r>
          </a:p>
        </p:txBody>
      </p:sp>
    </p:spTree>
    <p:extLst>
      <p:ext uri="{BB962C8B-B14F-4D97-AF65-F5344CB8AC3E}">
        <p14:creationId xmlns:p14="http://schemas.microsoft.com/office/powerpoint/2010/main" val="16472355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1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 action="ppaction://hlinksldjump"/>
              </a:rPr>
              <a:t>zpět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7704" y="1556793"/>
            <a:ext cx="7010400" cy="6480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Mějme třeba 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233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 (233,040247277)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7704" y="2132856"/>
            <a:ext cx="7010400" cy="11521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Předpokládejme, že se rozštěpí na 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229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 (229,0330152) a 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He(4,0026032)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907704" y="3212976"/>
            <a:ext cx="7010400" cy="5760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Vypočítejme si hmotnostní úbytek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1835696" y="3789040"/>
                <a:ext cx="67826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=233,0402472−229,0330152−4,0026032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3789040"/>
                <a:ext cx="6782691" cy="46166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3923928" y="4293096"/>
                <a:ext cx="25271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400" b="0" i="0" smtClean="0">
                          <a:latin typeface="Cambria Math"/>
                          <a:ea typeface="Cambria Math"/>
                        </a:rPr>
                        <m:t>0,0048536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4293096"/>
                <a:ext cx="2527167" cy="46166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ástupný symbol pro obsah 2"/>
          <p:cNvSpPr txBox="1">
            <a:spLocks/>
          </p:cNvSpPr>
          <p:nvPr/>
        </p:nvSpPr>
        <p:spPr>
          <a:xfrm>
            <a:off x="1907704" y="4725144"/>
            <a:ext cx="7010400" cy="6480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Helium 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může být alfa částicí.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691680" y="6488668"/>
            <a:ext cx="1638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1. dodatku</a:t>
            </a:r>
          </a:p>
        </p:txBody>
      </p:sp>
    </p:spTree>
    <p:extLst>
      <p:ext uri="{BB962C8B-B14F-4D97-AF65-F5344CB8AC3E}">
        <p14:creationId xmlns:p14="http://schemas.microsoft.com/office/powerpoint/2010/main" val="862204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010400" cy="648071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 beta rozpad platí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3923928" y="2185700"/>
                <a:ext cx="29917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ν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185700"/>
                <a:ext cx="2991781" cy="52322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3923928" y="2780928"/>
                <a:ext cx="29917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</a:rPr>
                        <m:t>ν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780928"/>
                <a:ext cx="2991781" cy="52322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ástupný symbol pro obsah 2"/>
          <p:cNvSpPr txBox="1">
            <a:spLocks/>
          </p:cNvSpPr>
          <p:nvPr/>
        </p:nvSpPr>
        <p:spPr>
          <a:xfrm>
            <a:off x="1907704" y="3284985"/>
            <a:ext cx="7010400" cy="122413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Dochází k takové přeměně, aby nové jádro bylo stabilnější.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1907704" y="4365105"/>
            <a:ext cx="7010400" cy="122413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může z lehčího protonu vzniknout těžší neutron?</a:t>
            </a:r>
          </a:p>
        </p:txBody>
      </p:sp>
    </p:spTree>
    <p:extLst>
      <p:ext uri="{BB962C8B-B14F-4D97-AF65-F5344CB8AC3E}">
        <p14:creationId xmlns:p14="http://schemas.microsoft.com/office/powerpoint/2010/main" val="5787656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010400" cy="648071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Musíme se na rozpad dívat globálně.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 action="ppaction://hlinksldjump"/>
              </a:rPr>
              <a:t>zpět</a:t>
            </a:r>
            <a:endParaRPr lang="cs-CZ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1907704" y="2132856"/>
            <a:ext cx="7010400" cy="165618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Víme, že 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176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Hg (175,987354) může podlehnout beta + rozpadu na 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176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Au(175,980099).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1907704" y="3645025"/>
            <a:ext cx="7010400" cy="194421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M(e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0,00054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M(p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1,00727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M(n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1,00866</a:t>
            </a:r>
          </a:p>
        </p:txBody>
      </p:sp>
    </p:spTree>
    <p:extLst>
      <p:ext uri="{BB962C8B-B14F-4D97-AF65-F5344CB8AC3E}">
        <p14:creationId xmlns:p14="http://schemas.microsoft.com/office/powerpoint/2010/main" val="7202937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2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3039318" y="4335487"/>
                <a:ext cx="44850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=175,98735−175,980099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9318" y="4335487"/>
                <a:ext cx="4485010" cy="46166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4145763" y="4839543"/>
                <a:ext cx="23572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400" b="0" i="0" smtClean="0">
                          <a:latin typeface="Cambria Math"/>
                          <a:ea typeface="Cambria Math"/>
                        </a:rPr>
                        <m:t>0,007251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763" y="4839543"/>
                <a:ext cx="2357248" cy="46166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2771800" y="2636912"/>
                <a:ext cx="50835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=1,00727−1,00866−0,00054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2636912"/>
                <a:ext cx="5083508" cy="461665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4139952" y="3183359"/>
                <a:ext cx="24165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=−0,00193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183359"/>
                <a:ext cx="2416559" cy="461665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010400" cy="1224135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Nejprve se podíváme na rozpad protonu na neutron a pozitron</a:t>
            </a:r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>
          <a:xfrm>
            <a:off x="1907704" y="3645025"/>
            <a:ext cx="7010400" cy="61206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Nyní se podíváme na přeměnu jader</a:t>
            </a:r>
          </a:p>
        </p:txBody>
      </p:sp>
      <p:sp>
        <p:nvSpPr>
          <p:cNvPr id="19" name="Zástupný symbol pro obsah 2"/>
          <p:cNvSpPr txBox="1">
            <a:spLocks/>
          </p:cNvSpPr>
          <p:nvPr/>
        </p:nvSpPr>
        <p:spPr>
          <a:xfrm>
            <a:off x="1907704" y="5265205"/>
            <a:ext cx="7010400" cy="11161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Uvolní se víc E, než je potřeba na přeměnu protonu.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1691680" y="6488668"/>
            <a:ext cx="1638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2. dodatku</a:t>
            </a:r>
          </a:p>
        </p:txBody>
      </p:sp>
    </p:spTree>
    <p:extLst>
      <p:ext uri="{BB962C8B-B14F-4D97-AF65-F5344CB8AC3E}">
        <p14:creationId xmlns:p14="http://schemas.microsoft.com/office/powerpoint/2010/main" val="30240763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010400" cy="1224135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 elektronovém záchytu dochází k podobné situaci jako při beta rozpadu.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3707904" y="2833772"/>
                <a:ext cx="29917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</a:rPr>
                        <m:t>ν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2833772"/>
                <a:ext cx="2991781" cy="52322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délník 5"/>
          <p:cNvSpPr/>
          <p:nvPr/>
        </p:nvSpPr>
        <p:spPr>
          <a:xfrm>
            <a:off x="1691680" y="6488668"/>
            <a:ext cx="1638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3. dodatku</a:t>
            </a:r>
          </a:p>
        </p:txBody>
      </p:sp>
    </p:spTree>
    <p:extLst>
      <p:ext uri="{BB962C8B-B14F-4D97-AF65-F5344CB8AC3E}">
        <p14:creationId xmlns:p14="http://schemas.microsoft.com/office/powerpoint/2010/main" val="3485331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4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 action="ppaction://hlinksldjump"/>
              </a:rPr>
              <a:t>zpět</a:t>
            </a:r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239000" cy="648071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Vnitřní konverze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1907704" y="2060848"/>
            <a:ext cx="7239000" cy="216023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tomto vyražení většinou nastává zaplnění volného místa elektronem z vyšší vrstvy, přičemž se vyzáří další foton.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1907704" y="4005064"/>
            <a:ext cx="7239000" cy="22322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případě slupek K nebo L těžkých prvků se jedná o charakteristické RTG, které může vyrazit další elektrony tzv.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Augerovy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elektrony.</a:t>
            </a:r>
          </a:p>
        </p:txBody>
      </p:sp>
    </p:spTree>
    <p:extLst>
      <p:ext uri="{BB962C8B-B14F-4D97-AF65-F5344CB8AC3E}">
        <p14:creationId xmlns:p14="http://schemas.microsoft.com/office/powerpoint/2010/main" val="2061322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Radioaktivita</a:t>
            </a:r>
          </a:p>
        </p:txBody>
      </p:sp>
      <p:pic>
        <p:nvPicPr>
          <p:cNvPr id="4" name="Picture 16" descr="C:\Michal\prednasky\radiologie\obrazky\alpha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" b="9623"/>
          <a:stretch/>
        </p:blipFill>
        <p:spPr bwMode="auto">
          <a:xfrm>
            <a:off x="2195736" y="1124744"/>
            <a:ext cx="6413455" cy="42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3474753" y="5733256"/>
                <a:ext cx="3761543" cy="6572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cs-CZ" sz="36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600" b="0" i="1" smtClean="0">
                              <a:latin typeface="Cambria Math"/>
                            </a:rPr>
                            <m:t>𝑍</m:t>
                          </m:r>
                        </m:sub>
                        <m:sup>
                          <m:r>
                            <a:rPr lang="cs-CZ" sz="3600" b="0" i="1" smtClean="0">
                              <a:latin typeface="Cambria Math"/>
                            </a:rPr>
                            <m:t>𝐴</m:t>
                          </m:r>
                        </m:sup>
                        <m:e>
                          <m:r>
                            <a:rPr lang="cs-CZ" sz="36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=</m:t>
                          </m:r>
                        </m:e>
                      </m:sPre>
                      <m:sPre>
                        <m:sPrePr>
                          <m:ctrlPr>
                            <a:rPr lang="cs-CZ" sz="36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600" i="1">
                              <a:latin typeface="Cambria Math"/>
                            </a:rPr>
                            <m:t>𝑍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−2</m:t>
                          </m:r>
                        </m:sub>
                        <m:sup>
                          <m:r>
                            <a:rPr lang="cs-CZ" sz="3600" i="1">
                              <a:latin typeface="Cambria Math"/>
                            </a:rPr>
                            <m:t>𝐴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−4</m:t>
                          </m:r>
                        </m:sup>
                        <m:e>
                          <m:r>
                            <a:rPr lang="cs-CZ" sz="3600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+</m:t>
                          </m:r>
                          <m:sPre>
                            <m:sPrePr>
                              <m:ctrlPr>
                                <a:rPr lang="cs-CZ" sz="36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cs-CZ" sz="3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cs-CZ" sz="3600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  <m:e>
                              <m:r>
                                <a:rPr lang="cs-CZ" sz="3600" b="0" i="1" smtClean="0">
                                  <a:latin typeface="Cambria Math"/>
                                </a:rPr>
                                <m:t>𝐻𝑒</m:t>
                              </m:r>
                            </m:e>
                          </m:sPre>
                        </m:e>
                      </m:sPre>
                    </m:oMath>
                  </m:oMathPara>
                </a14:m>
                <a:endParaRPr lang="cs-CZ" sz="3600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753" y="5733256"/>
                <a:ext cx="3761543" cy="657296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/>
          <p:cNvSpPr txBox="1"/>
          <p:nvPr/>
        </p:nvSpPr>
        <p:spPr>
          <a:xfrm>
            <a:off x="7740352" y="587727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5" action="ppaction://hlinksldjump"/>
              </a:rPr>
              <a:t>Podrobněji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74229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4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 action="ppaction://hlinksldjump"/>
              </a:rPr>
              <a:t>zpět</a:t>
            </a:r>
            <a:endParaRPr lang="cs-CZ" dirty="0"/>
          </a:p>
        </p:txBody>
      </p:sp>
      <p:pic>
        <p:nvPicPr>
          <p:cNvPr id="12" name="Picture 2" descr="\includegraphics[scale=0.6,angle=0]{mossbauer_figs/cems_decay}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211153"/>
            <a:ext cx="5328592" cy="5530215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1691680" y="6488668"/>
            <a:ext cx="1638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4. dodatku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907704" y="5229200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Metastabilní </a:t>
            </a:r>
            <a:r>
              <a:rPr lang="cs-CZ" dirty="0" err="1"/>
              <a:t>Fe</a:t>
            </a:r>
            <a:r>
              <a:rPr lang="cs-CZ" dirty="0"/>
              <a:t>-57</a:t>
            </a:r>
          </a:p>
        </p:txBody>
      </p:sp>
    </p:spTree>
    <p:extLst>
      <p:ext uri="{BB962C8B-B14F-4D97-AF65-F5344CB8AC3E}">
        <p14:creationId xmlns:p14="http://schemas.microsoft.com/office/powerpoint/2010/main" val="12905680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5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010400" cy="648071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Integrace zákona radioaktivní přeměny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2843808" y="2230591"/>
                <a:ext cx="1987660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𝑑𝑁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</a:rPr>
                        <m:t>λ</m:t>
                      </m:r>
                      <m:r>
                        <a:rPr lang="cs-CZ" sz="28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2230591"/>
                <a:ext cx="1987660" cy="91037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ástupný symbol pro obsah 2"/>
          <p:cNvSpPr txBox="1">
            <a:spLocks/>
          </p:cNvSpPr>
          <p:nvPr/>
        </p:nvSpPr>
        <p:spPr>
          <a:xfrm>
            <a:off x="6228184" y="2574196"/>
            <a:ext cx="2592288" cy="3507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separace proměnných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2843808" y="3284984"/>
                <a:ext cx="2074221" cy="9075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𝑑𝑁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</a:rPr>
                        <m:t>λ</m:t>
                      </m:r>
                      <m:r>
                        <a:rPr lang="cs-CZ" sz="2800" b="0" i="1" smtClean="0">
                          <a:latin typeface="Cambria Math"/>
                        </a:rPr>
                        <m:t>𝑑𝑡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3284984"/>
                <a:ext cx="2074221" cy="907556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ástupný symbol pro obsah 2"/>
          <p:cNvSpPr txBox="1">
            <a:spLocks/>
          </p:cNvSpPr>
          <p:nvPr/>
        </p:nvSpPr>
        <p:spPr>
          <a:xfrm>
            <a:off x="6228184" y="3582308"/>
            <a:ext cx="1440160" cy="3507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integrace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2195736" y="4221088"/>
                <a:ext cx="3104632" cy="12225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800" b="0" i="1" smtClean="0">
                                  <a:latin typeface="Cambria Math"/>
                                </a:rPr>
                                <m:t>𝑁</m:t>
                              </m:r>
                            </m:den>
                          </m:f>
                          <m:r>
                            <a:rPr lang="cs-CZ" sz="2800" b="0" i="1" smtClean="0">
                              <a:latin typeface="Cambria Math"/>
                            </a:rPr>
                            <m:t>𝑑𝑁</m:t>
                          </m:r>
                        </m:e>
                      </m:nary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/>
                            </a:rPr>
                            <m:t>λ</m:t>
                          </m:r>
                          <m:r>
                            <a:rPr lang="cs-CZ" sz="2800" i="1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4221088"/>
                <a:ext cx="3104632" cy="1222514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2771800" y="5282044"/>
                <a:ext cx="26191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e>
                      </m:func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</a:rPr>
                        <m:t>λ</m:t>
                      </m:r>
                      <m:r>
                        <a:rPr lang="cs-CZ" sz="2800" b="0" i="1" smtClean="0">
                          <a:latin typeface="Cambria Math"/>
                        </a:rPr>
                        <m:t>𝑡</m:t>
                      </m:r>
                      <m:r>
                        <a:rPr lang="cs-CZ" sz="2800" b="0" i="1" smtClean="0">
                          <a:latin typeface="Cambria Math"/>
                        </a:rPr>
                        <m:t>+</m:t>
                      </m:r>
                      <m:r>
                        <a:rPr lang="cs-CZ" sz="2800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5282044"/>
                <a:ext cx="2619179" cy="523220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3491880" y="5901069"/>
                <a:ext cx="2203039" cy="552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800" i="1" smtClean="0">
                          <a:latin typeface="Cambria Math"/>
                        </a:rPr>
                        <m:t>N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800" b="0" i="1" smtClean="0">
                                  <a:latin typeface="Cambria Math"/>
                                </a:rPr>
                                <m:t>λ</m:t>
                              </m:r>
                              <m:r>
                                <a:rPr lang="cs-CZ" sz="28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cs-CZ" sz="28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cs-CZ" sz="28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5901069"/>
                <a:ext cx="2203039" cy="552267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Zástupný symbol pro obsah 2"/>
          <p:cNvSpPr txBox="1">
            <a:spLocks/>
          </p:cNvSpPr>
          <p:nvPr/>
        </p:nvSpPr>
        <p:spPr>
          <a:xfrm>
            <a:off x="6228184" y="5382508"/>
            <a:ext cx="2448272" cy="3507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odlogaritmujeme</a:t>
            </a:r>
          </a:p>
        </p:txBody>
      </p:sp>
    </p:spTree>
    <p:extLst>
      <p:ext uri="{BB962C8B-B14F-4D97-AF65-F5344CB8AC3E}">
        <p14:creationId xmlns:p14="http://schemas.microsoft.com/office/powerpoint/2010/main" val="417305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2" grpId="0" animBg="1"/>
      <p:bldP spid="13" grpId="0" animBg="1"/>
      <p:bldP spid="14" grpId="0" animBg="1"/>
      <p:bldP spid="1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5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3449081" y="3573016"/>
                <a:ext cx="2197525" cy="543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800" i="1" smtClean="0">
                          <a:latin typeface="Cambria Math"/>
                        </a:rPr>
                        <m:t>N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λ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𝑐</m:t>
                          </m:r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081" y="3573016"/>
                <a:ext cx="2197525" cy="543418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Zástupný symbol pro obsah 2"/>
          <p:cNvSpPr txBox="1">
            <a:spLocks/>
          </p:cNvSpPr>
          <p:nvPr/>
        </p:nvSpPr>
        <p:spPr>
          <a:xfrm>
            <a:off x="6012160" y="1724605"/>
            <a:ext cx="3024336" cy="39895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na počátku máme N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atomů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3419872" y="1580589"/>
                <a:ext cx="2203039" cy="552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800" i="1" smtClean="0">
                          <a:latin typeface="Cambria Math"/>
                        </a:rPr>
                        <m:t>N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800" b="0" i="1" smtClean="0">
                                  <a:latin typeface="Cambria Math"/>
                                </a:rPr>
                                <m:t>λ</m:t>
                              </m:r>
                              <m:r>
                                <a:rPr lang="cs-CZ" sz="28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cs-CZ" sz="28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cs-CZ" sz="28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1580589"/>
                <a:ext cx="2203039" cy="552267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3275856" y="2276872"/>
                <a:ext cx="2400016" cy="552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sz="2800" i="1" smtClean="0">
                              <a:latin typeface="Cambria Math"/>
                            </a:rPr>
                            <m:t>N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800" b="0" i="1" smtClean="0">
                                  <a:latin typeface="Cambria Math"/>
                                </a:rPr>
                                <m:t>λ</m:t>
                              </m:r>
                              <m:r>
                                <a:rPr lang="cs-CZ" sz="2800" b="0" i="1" smtClean="0">
                                  <a:latin typeface="Cambria Math"/>
                                </a:rPr>
                                <m:t>0+</m:t>
                              </m:r>
                              <m:r>
                                <a:rPr lang="cs-CZ" sz="28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2276872"/>
                <a:ext cx="2400016" cy="55226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3275856" y="2905780"/>
                <a:ext cx="16886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sz="2800" i="1" smtClean="0">
                              <a:latin typeface="Cambria Math"/>
                            </a:rPr>
                            <m:t>N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𝑐</m:t>
                          </m:r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2905780"/>
                <a:ext cx="1688667" cy="523220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Zástupný symbol pro obsah 2"/>
          <p:cNvSpPr txBox="1">
            <a:spLocks/>
          </p:cNvSpPr>
          <p:nvPr/>
        </p:nvSpPr>
        <p:spPr>
          <a:xfrm>
            <a:off x="6012160" y="2958033"/>
            <a:ext cx="3024336" cy="39895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cs-C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dosadíme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3454595" y="4253734"/>
                <a:ext cx="2053574" cy="543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800" i="1" smtClean="0">
                          <a:latin typeface="Cambria Math"/>
                        </a:rPr>
                        <m:t>N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λ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595" y="4253734"/>
                <a:ext cx="2053574" cy="543418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bdélník 20"/>
          <p:cNvSpPr/>
          <p:nvPr/>
        </p:nvSpPr>
        <p:spPr>
          <a:xfrm>
            <a:off x="1691680" y="6488668"/>
            <a:ext cx="1638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5. dodatku</a:t>
            </a:r>
          </a:p>
        </p:txBody>
      </p:sp>
    </p:spTree>
    <p:extLst>
      <p:ext uri="{BB962C8B-B14F-4D97-AF65-F5344CB8AC3E}">
        <p14:creationId xmlns:p14="http://schemas.microsoft.com/office/powerpoint/2010/main" val="9462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  <p:bldP spid="17" grpId="0" animBg="1"/>
      <p:bldP spid="18" grpId="0" animBg="1"/>
      <p:bldP spid="19" grpId="0"/>
      <p:bldP spid="2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6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010400" cy="5193867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Fyzikální poločas rozpadu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Doba za jakou se rozpadne ½ jader ve vzorku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3958586" y="3029598"/>
                <a:ext cx="2053574" cy="543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800" i="1" smtClean="0">
                          <a:latin typeface="Cambria Math"/>
                        </a:rPr>
                        <m:t>N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λ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586" y="3029598"/>
                <a:ext cx="2053574" cy="54341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3812526" y="3573016"/>
                <a:ext cx="2631682" cy="896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cs-CZ" sz="2800" i="1" smtClean="0">
                                  <a:latin typeface="Cambria Math"/>
                                </a:rPr>
                                <m:t>N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λ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1/2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2526" y="3573016"/>
                <a:ext cx="2631682" cy="896143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4064769" y="4509120"/>
                <a:ext cx="2019399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λ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1/2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769" y="4509120"/>
                <a:ext cx="2019399" cy="898964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ástupný symbol pro obsah 2"/>
          <p:cNvSpPr txBox="1">
            <a:spLocks/>
          </p:cNvSpPr>
          <p:nvPr/>
        </p:nvSpPr>
        <p:spPr>
          <a:xfrm>
            <a:off x="6444208" y="4830241"/>
            <a:ext cx="3024336" cy="39895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cs-C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logaritmujeme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3881323" y="5482364"/>
                <a:ext cx="2346861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8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a:rPr lang="cs-CZ" sz="2800" i="1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2800" i="1">
                          <a:latin typeface="Cambria Math"/>
                        </a:rPr>
                        <m:t>λ</m:t>
                      </m:r>
                      <m:sSub>
                        <m:sSub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</a:rPr>
                            <m:t>1/2</m:t>
                          </m:r>
                        </m:sub>
                      </m:sSub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323" y="5482364"/>
                <a:ext cx="2346861" cy="898964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5603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6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010400" cy="5193867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Fyzikální poločas rozpadu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 action="ppaction://hlinksldjump"/>
              </a:rPr>
              <a:t>zpět</a:t>
            </a:r>
            <a:endParaRPr lang="cs-CZ" dirty="0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6444208" y="2420888"/>
            <a:ext cx="3024336" cy="39895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cs-C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úpravy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3881323" y="2132856"/>
                <a:ext cx="2346861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8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a:rPr lang="cs-CZ" sz="2800" i="1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2800" i="1">
                          <a:latin typeface="Cambria Math"/>
                        </a:rPr>
                        <m:t>λ</m:t>
                      </m:r>
                      <m:sSub>
                        <m:sSub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</a:rPr>
                            <m:t>1/2</m:t>
                          </m:r>
                        </m:sub>
                      </m:sSub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323" y="2132856"/>
                <a:ext cx="2346861" cy="89896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3635896" y="2996952"/>
                <a:ext cx="2704778" cy="569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sSup>
                            <m:sSup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func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a:rPr lang="cs-CZ" sz="2800" i="1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2800" i="1">
                          <a:latin typeface="Cambria Math"/>
                        </a:rPr>
                        <m:t>λ</m:t>
                      </m:r>
                      <m:sSub>
                        <m:sSub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</a:rPr>
                            <m:t>1/2</m:t>
                          </m:r>
                        </m:sub>
                      </m:sSub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996952"/>
                <a:ext cx="2704778" cy="569643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3667422" y="3645024"/>
                <a:ext cx="2614562" cy="561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cs-CZ" sz="2800" b="0" i="0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e>
                      </m:func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a:rPr lang="cs-CZ" sz="2800" i="1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2800" i="1">
                          <a:latin typeface="Cambria Math"/>
                        </a:rPr>
                        <m:t>λ</m:t>
                      </m:r>
                      <m:sSub>
                        <m:sSub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</a:rPr>
                            <m:t>1/2</m:t>
                          </m:r>
                        </m:sub>
                      </m:sSub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422" y="3645024"/>
                <a:ext cx="2614562" cy="56188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3963712" y="4246622"/>
                <a:ext cx="1904432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2800" b="0" i="0" smtClean="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func>
                        </m:num>
                        <m:den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λ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</a:rPr>
                            <m:t>1/2</m:t>
                          </m:r>
                        </m:sub>
                      </m:sSub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712" y="4246622"/>
                <a:ext cx="1904432" cy="910570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bdélník 15"/>
          <p:cNvSpPr/>
          <p:nvPr/>
        </p:nvSpPr>
        <p:spPr>
          <a:xfrm>
            <a:off x="1691680" y="6488668"/>
            <a:ext cx="1638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6. dodatku</a:t>
            </a:r>
          </a:p>
        </p:txBody>
      </p:sp>
    </p:spTree>
    <p:extLst>
      <p:ext uri="{BB962C8B-B14F-4D97-AF65-F5344CB8AC3E}">
        <p14:creationId xmlns:p14="http://schemas.microsoft.com/office/powerpoint/2010/main" val="22789673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556793"/>
                <a:ext cx="7010400" cy="1656183"/>
              </a:xfrm>
            </p:spPr>
            <p:txBody>
              <a:bodyPr>
                <a:normAutofit/>
              </a:bodyPr>
              <a:lstStyle/>
              <a:p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Nechť se prvek X může rozpadat dvěma cestami charakterizovanými rozpadovými konstantami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(1)</m:t>
                        </m:r>
                      </m:sup>
                    </m:sSup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;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(2)</m:t>
                        </m:r>
                      </m:sup>
                    </m:sSup>
                  </m:oMath>
                </a14:m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556793"/>
                <a:ext cx="7010400" cy="1656183"/>
              </a:xfrm>
              <a:blipFill rotWithShape="1">
                <a:blip r:embed="rId2" cstate="print"/>
                <a:stretch>
                  <a:fillRect l="-2000" t="-5147" b="-698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 action="ppaction://hlinksldjump"/>
              </a:rPr>
              <a:t>zpět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7704" y="3068961"/>
            <a:ext cx="7010400" cy="6480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 zákona radioaktivity plyne: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3275856" y="3697811"/>
                <a:ext cx="4126130" cy="1027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200" b="0" i="1" smtClean="0">
                              <a:latin typeface="Cambria Math"/>
                            </a:rPr>
                            <m:t>𝑑𝑁</m:t>
                          </m:r>
                        </m:num>
                        <m:den>
                          <m:r>
                            <a:rPr lang="cs-CZ" sz="32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cs-CZ" sz="3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3200" i="1">
                              <a:latin typeface="Cambria Math"/>
                              <a:cs typeface="Times New Roman" panose="02020603050405020304" pitchFamily="18" charset="0"/>
                            </a:rPr>
                            <m:t>λ</m:t>
                          </m:r>
                        </m:e>
                        <m:sup>
                          <m:d>
                            <m:dPr>
                              <m:ctrlPr>
                                <a:rPr lang="cs-CZ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32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cs-CZ" sz="3200" b="0" i="1" smtClean="0">
                          <a:latin typeface="Cambria Math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cs-CZ" sz="3200" b="0" i="1" smtClean="0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3200" i="1">
                              <a:latin typeface="Cambria Math"/>
                              <a:cs typeface="Times New Roman" panose="020206030504050203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cs-CZ" sz="3200" i="1">
                              <a:latin typeface="Cambria Math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cs-CZ" sz="32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cs-CZ" sz="3200" i="1">
                              <a:latin typeface="Cambria Math"/>
                              <a:cs typeface="Times New Roman" panose="02020603050405020304" pitchFamily="18" charset="0"/>
                            </a:rPr>
                            <m:t>)</m:t>
                          </m:r>
                        </m:sup>
                      </m:sSup>
                      <m:r>
                        <a:rPr lang="cs-CZ" sz="3200" b="0" i="1" smtClean="0">
                          <a:latin typeface="Cambria Math"/>
                          <a:cs typeface="Times New Roman" panose="02020603050405020304" pitchFamily="18" charset="0"/>
                        </a:rPr>
                        <m:t>𝑁</m:t>
                      </m:r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3697811"/>
                <a:ext cx="4126130" cy="1027333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ástupný symbol pro obsah 2"/>
          <p:cNvSpPr txBox="1">
            <a:spLocks/>
          </p:cNvSpPr>
          <p:nvPr/>
        </p:nvSpPr>
        <p:spPr>
          <a:xfrm>
            <a:off x="1907704" y="4725144"/>
            <a:ext cx="7010400" cy="6480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Stejnými úpravami dostaneme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3572346" y="5373216"/>
                <a:ext cx="3807966" cy="687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b="0" i="1" smtClean="0">
                          <a:latin typeface="Cambria Math"/>
                        </a:rPr>
                        <m:t>𝑁</m:t>
                      </m:r>
                      <m:r>
                        <a:rPr lang="cs-CZ" sz="3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2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32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cs-CZ" sz="32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cs-CZ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32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cs-CZ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2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−(</m:t>
                              </m:r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λ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cs-CZ" sz="3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32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cs-CZ" sz="3200" i="1">
                              <a:latin typeface="Cambria Math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cs-CZ" sz="32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(2)</m:t>
                              </m:r>
                            </m:sup>
                          </m:sSup>
                          <m:r>
                            <a:rPr lang="cs-CZ" sz="32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cs-CZ" sz="32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346" y="5373216"/>
                <a:ext cx="3807966" cy="68794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15417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7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010400" cy="1152127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Stejným způsobem jak u jednoduchého poločasu rozpadu postupujeme i nyní.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1907704" y="3717032"/>
            <a:ext cx="7010400" cy="6480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Dosadíme za rozpadové konstanty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3572346" y="2636912"/>
                <a:ext cx="3281091" cy="10570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2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cs-CZ" sz="3200" b="0" i="1" smtClean="0">
                              <a:latin typeface="Cambria Math"/>
                            </a:rPr>
                            <m:t>1/2</m:t>
                          </m:r>
                        </m:sub>
                      </m:sSub>
                      <m:r>
                        <a:rPr lang="cs-CZ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3200" b="0" i="0" smtClean="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cs-CZ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λ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cs-CZ" sz="3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32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cs-CZ" sz="3200" b="0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cs-CZ" sz="32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(2)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346" y="2636912"/>
                <a:ext cx="3281091" cy="1057021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1964234" y="4221088"/>
                <a:ext cx="6784230" cy="23614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40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cs-CZ" sz="4000" b="0" i="1" smtClean="0">
                              <a:latin typeface="Cambria Math"/>
                            </a:rPr>
                            <m:t>1/2</m:t>
                          </m:r>
                        </m:sub>
                      </m:sSub>
                      <m:r>
                        <a:rPr lang="cs-CZ" sz="4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cs-CZ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4000" b="0" i="0" smtClean="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cs-CZ" sz="40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func>
                        </m:num>
                        <m:den>
                          <m:f>
                            <m:fPr>
                              <m:ctrlPr>
                                <a:rPr lang="cs-CZ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cs-CZ" sz="4000" b="0" i="0" smtClean="0">
                                  <a:latin typeface="Cambria Math"/>
                                </a:rPr>
                                <m:t>ln</m:t>
                              </m:r>
                              <m:r>
                                <a:rPr lang="cs-CZ" sz="4000" b="0" i="0" smtClean="0">
                                  <a:latin typeface="Cambria Math"/>
                                </a:rPr>
                                <m:t> 2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cs-CZ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4000" b="0" i="0" smtClean="0">
                                      <a:latin typeface="Cambria Math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a:rPr lang="cs-CZ" sz="4000" b="0" i="0" smtClean="0">
                                      <a:latin typeface="Cambria Math"/>
                                    </a:rPr>
                                    <m:t>1/2</m:t>
                                  </m:r>
                                </m:sub>
                                <m:sup>
                                  <m:r>
                                    <a:rPr lang="cs-CZ" sz="4000" b="0" i="0" smtClean="0">
                                      <a:latin typeface="Cambria Math"/>
                                    </a:rPr>
                                    <m:t>(1)</m:t>
                                  </m:r>
                                </m:sup>
                              </m:sSubSup>
                            </m:den>
                          </m:f>
                          <m:r>
                            <a:rPr lang="cs-CZ" sz="4000" b="0" i="0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cs-CZ" sz="4000" b="0" i="0" smtClean="0">
                                  <a:latin typeface="Cambria Math"/>
                                </a:rPr>
                                <m:t>ln</m:t>
                              </m:r>
                              <m:r>
                                <a:rPr lang="cs-CZ" sz="4000" b="0" i="0" smtClean="0">
                                  <a:latin typeface="Cambria Math"/>
                                </a:rPr>
                                <m:t> 2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cs-CZ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4000" b="0" i="0" smtClean="0">
                                      <a:latin typeface="Cambria Math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a:rPr lang="cs-CZ" sz="4000" b="0" i="0" smtClean="0">
                                      <a:latin typeface="Cambria Math"/>
                                    </a:rPr>
                                    <m:t>1/2</m:t>
                                  </m:r>
                                </m:sub>
                                <m:sup>
                                  <m:r>
                                    <a:rPr lang="cs-CZ" sz="4000" b="0" i="0" smtClean="0">
                                      <a:latin typeface="Cambria Math"/>
                                    </a:rPr>
                                    <m:t>(2)</m:t>
                                  </m:r>
                                </m:sup>
                              </m:sSubSup>
                            </m:den>
                          </m:f>
                        </m:den>
                      </m:f>
                      <m:r>
                        <a:rPr lang="cs-CZ" sz="4000" b="0" i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cs-CZ" sz="3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32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3200" i="1">
                                  <a:latin typeface="Cambria Math"/>
                                </a:rPr>
                                <m:t>1/2</m:t>
                              </m:r>
                            </m:sub>
                            <m:sup>
                              <m:r>
                                <a:rPr lang="cs-CZ" sz="3200" i="1">
                                  <a:latin typeface="Cambria Math"/>
                                </a:rPr>
                                <m:t>(1) 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cs-CZ" sz="3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32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3200" i="1">
                                  <a:latin typeface="Cambria Math"/>
                                </a:rPr>
                                <m:t>1/2</m:t>
                              </m:r>
                            </m:sub>
                            <m:sup>
                              <m:r>
                                <a:rPr lang="cs-CZ" sz="3200" i="1">
                                  <a:latin typeface="Cambria Math"/>
                                </a:rPr>
                                <m:t>(2)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cs-CZ" sz="3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32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3200" i="1">
                                  <a:latin typeface="Cambria Math"/>
                                </a:rPr>
                                <m:t>1/2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cs-CZ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320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bSup>
                          <m:r>
                            <a:rPr lang="cs-CZ" sz="3200" i="1"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cs-CZ" sz="3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32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3200" i="1">
                                  <a:latin typeface="Cambria Math"/>
                                </a:rPr>
                                <m:t>1/2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cs-CZ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32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bSup>
                        </m:den>
                      </m:f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234" y="4221088"/>
                <a:ext cx="6784230" cy="236148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bdélník 11"/>
          <p:cNvSpPr/>
          <p:nvPr/>
        </p:nvSpPr>
        <p:spPr>
          <a:xfrm>
            <a:off x="1691680" y="6488668"/>
            <a:ext cx="1638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7. dodatku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4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688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Radioaktivita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2987824" y="5661248"/>
                <a:ext cx="4463721" cy="6601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cs-CZ" sz="36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600" b="0" i="1" smtClean="0">
                              <a:latin typeface="Cambria Math"/>
                            </a:rPr>
                            <m:t>𝑍</m:t>
                          </m:r>
                        </m:sub>
                        <m:sup>
                          <m:r>
                            <a:rPr lang="cs-CZ" sz="3600" b="0" i="1" smtClean="0">
                              <a:latin typeface="Cambria Math"/>
                            </a:rPr>
                            <m:t>𝐴</m:t>
                          </m:r>
                        </m:sup>
                        <m:e>
                          <m:r>
                            <a:rPr lang="cs-CZ" sz="36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=</m:t>
                          </m:r>
                        </m:e>
                      </m:sPre>
                      <m:sPre>
                        <m:sPrePr>
                          <m:ctrlPr>
                            <a:rPr lang="cs-CZ" sz="36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600" i="1">
                              <a:latin typeface="Cambria Math"/>
                            </a:rPr>
                            <m:t>𝑍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+1</m:t>
                          </m:r>
                        </m:sub>
                        <m:sup>
                          <m:r>
                            <a:rPr lang="cs-CZ" sz="3600" i="1">
                              <a:latin typeface="Cambria Math"/>
                            </a:rPr>
                            <m:t>𝐴</m:t>
                          </m:r>
                        </m:sup>
                        <m:e>
                          <m:r>
                            <a:rPr lang="cs-CZ" sz="3600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6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sz="3600" b="0" i="1" smtClean="0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  <m:r>
                            <a:rPr lang="cs-CZ" sz="36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cs-CZ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3600" b="0" i="1" smtClean="0">
                                      <a:latin typeface="Cambria Math"/>
                                    </a:rPr>
                                    <m:t>ν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sz="3600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sPre>
                    </m:oMath>
                  </m:oMathPara>
                </a14:m>
                <a:endParaRPr lang="cs-CZ" sz="3600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5661248"/>
                <a:ext cx="4463721" cy="660117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5" descr="C:\Michal\prednasky\radiologie\obrazky\beta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32"/>
          <a:stretch/>
        </p:blipFill>
        <p:spPr bwMode="auto">
          <a:xfrm>
            <a:off x="2051720" y="1268760"/>
            <a:ext cx="6582772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978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Radioaktivita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2987824" y="5661248"/>
                <a:ext cx="4463722" cy="6572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cs-CZ" sz="36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600" b="0" i="1" smtClean="0">
                              <a:latin typeface="Cambria Math"/>
                            </a:rPr>
                            <m:t>𝑍</m:t>
                          </m:r>
                        </m:sub>
                        <m:sup>
                          <m:r>
                            <a:rPr lang="cs-CZ" sz="3600" b="0" i="1" smtClean="0">
                              <a:latin typeface="Cambria Math"/>
                            </a:rPr>
                            <m:t>𝐴</m:t>
                          </m:r>
                        </m:sup>
                        <m:e>
                          <m:r>
                            <a:rPr lang="cs-CZ" sz="36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=</m:t>
                          </m:r>
                        </m:e>
                      </m:sPre>
                      <m:sPre>
                        <m:sPrePr>
                          <m:ctrlPr>
                            <a:rPr lang="cs-CZ" sz="36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600" i="1">
                              <a:latin typeface="Cambria Math"/>
                            </a:rPr>
                            <m:t>𝑍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−1</m:t>
                          </m:r>
                        </m:sub>
                        <m:sup>
                          <m:r>
                            <a:rPr lang="cs-CZ" sz="3600" i="1">
                              <a:latin typeface="Cambria Math"/>
                            </a:rPr>
                            <m:t>𝐴</m:t>
                          </m:r>
                        </m:sup>
                        <m:e>
                          <m:r>
                            <a:rPr lang="cs-CZ" sz="3600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6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sz="3600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r>
                            <a:rPr lang="cs-CZ" sz="36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3600" b="0" i="1" smtClean="0">
                                  <a:latin typeface="Cambria Math"/>
                                </a:rPr>
                                <m:t>ν</m:t>
                              </m:r>
                            </m:e>
                            <m:sub>
                              <m:r>
                                <a:rPr lang="cs-CZ" sz="3600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sPre>
                    </m:oMath>
                  </m:oMathPara>
                </a14:m>
                <a:endParaRPr lang="cs-CZ" sz="3600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5661248"/>
                <a:ext cx="4463722" cy="657296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5" descr="C:\Michal\prednasky\radiologie\obrazky\betaplus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4988"/>
          <a:stretch/>
        </p:blipFill>
        <p:spPr bwMode="auto">
          <a:xfrm>
            <a:off x="1983929" y="1268760"/>
            <a:ext cx="6692527" cy="42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740352" y="587727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4" action="ppaction://hlinksldjump"/>
              </a:rPr>
              <a:t>Podrobněji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8330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Radioaktivita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3065155" y="5661248"/>
                <a:ext cx="4243149" cy="6572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cs-CZ" sz="36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600" b="0" i="1" smtClean="0">
                              <a:latin typeface="Cambria Math"/>
                            </a:rPr>
                            <m:t>𝑍</m:t>
                          </m:r>
                        </m:sub>
                        <m:sup>
                          <m:r>
                            <a:rPr lang="cs-CZ" sz="3600" b="0" i="1" smtClean="0">
                              <a:latin typeface="Cambria Math"/>
                            </a:rPr>
                            <m:t>𝐴</m:t>
                          </m:r>
                        </m:sup>
                        <m:e>
                          <m:sSup>
                            <m:sSupPr>
                              <m:ctrlPr>
                                <a:rPr lang="cs-CZ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6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cs-CZ" sz="3600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cs-CZ" sz="3600" b="0" i="1" smtClean="0">
                              <a:latin typeface="Cambria Math"/>
                            </a:rPr>
                            <m:t>=</m:t>
                          </m:r>
                        </m:e>
                      </m:sPre>
                      <m:sPre>
                        <m:sPrePr>
                          <m:ctrlPr>
                            <a:rPr lang="cs-CZ" sz="36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600" i="1">
                              <a:latin typeface="Cambria Math"/>
                            </a:rPr>
                            <m:t>𝑍</m:t>
                          </m:r>
                        </m:sub>
                        <m:sup>
                          <m:r>
                            <a:rPr lang="cs-CZ" sz="3600" i="1">
                              <a:latin typeface="Cambria Math"/>
                            </a:rPr>
                            <m:t>𝐴</m:t>
                          </m:r>
                        </m:sup>
                        <m:e>
                          <m:r>
                            <a:rPr lang="cs-CZ" sz="36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3600" b="0" i="1" smtClean="0">
                              <a:latin typeface="Cambria Math"/>
                            </a:rPr>
                            <m:t>γ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  (+ </m:t>
                          </m:r>
                          <m:r>
                            <m:rPr>
                              <m:sty m:val="p"/>
                            </m:rPr>
                            <a:rPr lang="el-GR" sz="3600" b="0" i="1" smtClean="0">
                              <a:latin typeface="Cambria Math"/>
                            </a:rPr>
                            <m:t>γ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)</m:t>
                          </m:r>
                        </m:e>
                      </m:sPre>
                    </m:oMath>
                  </m:oMathPara>
                </a14:m>
                <a:endParaRPr lang="cs-CZ" sz="3600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155" y="5661248"/>
                <a:ext cx="4243149" cy="65729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5" descr="C:\Michal\prednasky\radiologie\obrazky\gamma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4668"/>
          <a:stretch/>
        </p:blipFill>
        <p:spPr bwMode="auto">
          <a:xfrm>
            <a:off x="1846263" y="1434306"/>
            <a:ext cx="7118225" cy="39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222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Radioaktivita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2987824" y="5733256"/>
                <a:ext cx="4463721" cy="6572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cs-CZ" sz="36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600" b="0" i="1" smtClean="0">
                              <a:latin typeface="Cambria Math"/>
                            </a:rPr>
                            <m:t>𝑍</m:t>
                          </m:r>
                        </m:sub>
                        <m:sup>
                          <m:r>
                            <a:rPr lang="cs-CZ" sz="3600" b="0" i="1" smtClean="0">
                              <a:latin typeface="Cambria Math"/>
                            </a:rPr>
                            <m:t>𝐴</m:t>
                          </m:r>
                        </m:sup>
                        <m:e>
                          <m:r>
                            <a:rPr lang="cs-CZ" sz="36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6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sz="3600" b="0" i="1" smtClean="0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  <m:r>
                            <a:rPr lang="cs-CZ" sz="3600" b="0" i="1" smtClean="0">
                              <a:latin typeface="Cambria Math"/>
                            </a:rPr>
                            <m:t>=</m:t>
                          </m:r>
                        </m:e>
                      </m:sPre>
                      <m:sPre>
                        <m:sPrePr>
                          <m:ctrlPr>
                            <a:rPr lang="cs-CZ" sz="36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600" i="1">
                              <a:latin typeface="Cambria Math"/>
                            </a:rPr>
                            <m:t>𝑍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−1</m:t>
                          </m:r>
                        </m:sub>
                        <m:sup>
                          <m:r>
                            <a:rPr lang="cs-CZ" sz="3600" i="1">
                              <a:latin typeface="Cambria Math"/>
                            </a:rPr>
                            <m:t>𝐴</m:t>
                          </m:r>
                        </m:sup>
                        <m:e>
                          <m:r>
                            <a:rPr lang="cs-CZ" sz="3600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3600" b="0" i="1" smtClean="0">
                                  <a:latin typeface="Cambria Math"/>
                                </a:rPr>
                                <m:t>ν</m:t>
                              </m:r>
                            </m:e>
                            <m:sub>
                              <m:r>
                                <a:rPr lang="cs-CZ" sz="3600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sPre>
                    </m:oMath>
                  </m:oMathPara>
                </a14:m>
                <a:endParaRPr lang="cs-CZ" sz="3600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5733256"/>
                <a:ext cx="4463721" cy="65729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5" descr="C:\Michal\prednasky\radiologie\obrazky\betacapture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3"/>
          <a:stretch/>
        </p:blipFill>
        <p:spPr bwMode="auto">
          <a:xfrm>
            <a:off x="1979712" y="1196752"/>
            <a:ext cx="6836544" cy="44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740352" y="593998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5" action="ppaction://hlinksldjump"/>
              </a:rPr>
              <a:t>Podrobněji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2917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Radioaktivita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3483791" y="5013176"/>
                <a:ext cx="3536481" cy="6572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cs-CZ" sz="36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600" b="0" i="1" smtClean="0">
                              <a:latin typeface="Cambria Math"/>
                            </a:rPr>
                            <m:t>𝑍</m:t>
                          </m:r>
                        </m:sub>
                        <m:sup>
                          <m:r>
                            <a:rPr lang="cs-CZ" sz="3600" b="0" i="1" smtClean="0">
                              <a:latin typeface="Cambria Math"/>
                            </a:rPr>
                            <m:t>𝐴</m:t>
                          </m:r>
                        </m:sup>
                        <m:e>
                          <m:sSup>
                            <m:sSupPr>
                              <m:ctrlPr>
                                <a:rPr lang="cs-CZ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6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cs-CZ" sz="3600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cs-CZ" sz="3600" b="0" i="1" smtClean="0">
                              <a:latin typeface="Cambria Math"/>
                            </a:rPr>
                            <m:t>=</m:t>
                          </m:r>
                        </m:e>
                      </m:sPre>
                      <m:sPre>
                        <m:sPrePr>
                          <m:ctrlPr>
                            <a:rPr lang="cs-CZ" sz="36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600" i="1">
                              <a:latin typeface="Cambria Math"/>
                            </a:rPr>
                            <m:t>𝑍</m:t>
                          </m:r>
                        </m:sub>
                        <m:sup>
                          <m:r>
                            <a:rPr lang="cs-CZ" sz="3600" i="1">
                              <a:latin typeface="Cambria Math"/>
                            </a:rPr>
                            <m:t>𝐴</m:t>
                          </m:r>
                        </m:sup>
                        <m:e>
                          <m:sSup>
                            <m:sSupPr>
                              <m:ctrlPr>
                                <a:rPr lang="cs-CZ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6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cs-CZ" sz="3600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r>
                            <a:rPr lang="cs-CZ" sz="36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6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sz="3600" b="0" i="1" smtClean="0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e>
                      </m:sPre>
                    </m:oMath>
                  </m:oMathPara>
                </a14:m>
                <a:endParaRPr lang="cs-CZ" sz="3600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791" y="5013176"/>
                <a:ext cx="3536481" cy="65729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239000" cy="648071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Vnitřní konverze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1907704" y="2060849"/>
            <a:ext cx="7239000" cy="122413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Excitované jádro často přebytečnou energii vyzáří ve formě </a:t>
            </a:r>
            <a:r>
              <a:rPr lang="el-GR" dirty="0">
                <a:latin typeface="Times New Roman"/>
                <a:cs typeface="Times New Roman"/>
              </a:rPr>
              <a:t>γ</a:t>
            </a:r>
            <a:r>
              <a:rPr lang="cs-CZ" dirty="0">
                <a:latin typeface="Times New Roman"/>
                <a:cs typeface="Times New Roman"/>
              </a:rPr>
              <a:t> záření.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1907704" y="3140969"/>
            <a:ext cx="7239000" cy="151216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Tento foton může interagovat s elektrony z obalu, což má za následek jeho vyražení a ionizaci atomu.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740352" y="593998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4" action="ppaction://hlinksldjump"/>
              </a:rPr>
              <a:t>Podrobněji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35562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670ca5a9-5098-4f27-9ae9-197004ff46ea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heme/theme1.xml><?xml version="1.0" encoding="utf-8"?>
<a:theme xmlns:a="http://schemas.openxmlformats.org/drawingml/2006/main" name="Physics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Physics-PowerPoint-Template</Template>
  <TotalTime>5194</TotalTime>
  <Words>1958</Words>
  <Application>Microsoft Office PowerPoint</Application>
  <PresentationFormat>Předvádění na obrazovce (4:3)</PresentationFormat>
  <Paragraphs>326</Paragraphs>
  <Slides>46</Slides>
  <Notes>29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4" baseType="lpstr">
      <vt:lpstr>Arial</vt:lpstr>
      <vt:lpstr>Calibri</vt:lpstr>
      <vt:lpstr>Cambria Math</vt:lpstr>
      <vt:lpstr>Microsoft New Tai Lue</vt:lpstr>
      <vt:lpstr>Symbol</vt:lpstr>
      <vt:lpstr>Times New Roman</vt:lpstr>
      <vt:lpstr>Wingdings</vt:lpstr>
      <vt:lpstr>Physics-PowerPoint-Template</vt:lpstr>
      <vt:lpstr>Radiologická fyzika a radiobiologie </vt:lpstr>
      <vt:lpstr>Radioaktivita</vt:lpstr>
      <vt:lpstr>Radioaktivita</vt:lpstr>
      <vt:lpstr>Radioaktivita</vt:lpstr>
      <vt:lpstr>Radioaktivita</vt:lpstr>
      <vt:lpstr>Radioaktivita</vt:lpstr>
      <vt:lpstr>Radioaktivita</vt:lpstr>
      <vt:lpstr>Radioaktivita</vt:lpstr>
      <vt:lpstr>Radioaktivita</vt:lpstr>
      <vt:lpstr>Radioaktivita</vt:lpstr>
      <vt:lpstr>Zákon radioaktivity</vt:lpstr>
      <vt:lpstr>Zákon radioaktivity</vt:lpstr>
      <vt:lpstr>Poločas rozpadu</vt:lpstr>
      <vt:lpstr>Poločas rozpadu</vt:lpstr>
      <vt:lpstr>Poločas rozpadu</vt:lpstr>
      <vt:lpstr>Poločas rozpadu</vt:lpstr>
      <vt:lpstr>Dvoustupňový rozpad</vt:lpstr>
      <vt:lpstr>Dvoustupňový rozpad</vt:lpstr>
      <vt:lpstr>Dvoustupňový rozpad</vt:lpstr>
      <vt:lpstr>Příprava Tc</vt:lpstr>
      <vt:lpstr>Příprava Tc</vt:lpstr>
      <vt:lpstr>Příprava Tc</vt:lpstr>
      <vt:lpstr>Příprava Tc</vt:lpstr>
      <vt:lpstr>Příprava Tc</vt:lpstr>
      <vt:lpstr>Příprava Co-60</vt:lpstr>
      <vt:lpstr>Přeměna Co-60</vt:lpstr>
      <vt:lpstr>Shrnutí</vt:lpstr>
      <vt:lpstr>Shrnutí</vt:lpstr>
      <vt:lpstr>Konec</vt:lpstr>
      <vt:lpstr> Děkuji za pozornost  Konec  4. přednášky   Prezentace vznikla v rámci projektu  fondu rozvoje MU 1515/2014</vt:lpstr>
      <vt:lpstr>Dodatky 1</vt:lpstr>
      <vt:lpstr>Dodatky 1</vt:lpstr>
      <vt:lpstr>Dodatky 1</vt:lpstr>
      <vt:lpstr>Dodatky 1</vt:lpstr>
      <vt:lpstr>Dodatky 2</vt:lpstr>
      <vt:lpstr>Dodatky 2</vt:lpstr>
      <vt:lpstr>Dodatky 2</vt:lpstr>
      <vt:lpstr>Dodatky 3</vt:lpstr>
      <vt:lpstr>Dodatky 4</vt:lpstr>
      <vt:lpstr>Dodatky 4</vt:lpstr>
      <vt:lpstr>Dodatky 5</vt:lpstr>
      <vt:lpstr>Dodatky 5</vt:lpstr>
      <vt:lpstr>Dodatky 6</vt:lpstr>
      <vt:lpstr>Dodatky 6</vt:lpstr>
      <vt:lpstr>Dodatky 7</vt:lpstr>
      <vt:lpstr>Dodatky 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</dc:creator>
  <cp:lastModifiedBy>Vojtěch Mornstein</cp:lastModifiedBy>
  <cp:revision>293</cp:revision>
  <dcterms:created xsi:type="dcterms:W3CDTF">2015-01-23T09:47:57Z</dcterms:created>
  <dcterms:modified xsi:type="dcterms:W3CDTF">2020-11-10T13:15:02Z</dcterms:modified>
</cp:coreProperties>
</file>