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82" r:id="rId6"/>
    <p:sldId id="281" r:id="rId7"/>
    <p:sldId id="284" r:id="rId8"/>
    <p:sldId id="273" r:id="rId9"/>
    <p:sldId id="283" r:id="rId10"/>
    <p:sldId id="262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66BC3F-7BA4-4F2E-80A1-F5C147029C14}" type="datetimeFigureOut">
              <a:rPr lang="cs-CZ" smtClean="0"/>
              <a:t>26.09.2019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2. lekce</a:t>
            </a:r>
          </a:p>
        </p:txBody>
      </p:sp>
    </p:spTree>
    <p:extLst>
      <p:ext uri="{BB962C8B-B14F-4D97-AF65-F5344CB8AC3E}">
        <p14:creationId xmlns:p14="http://schemas.microsoft.com/office/powerpoint/2010/main" val="86804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Dejte do správného tvaru a přeložte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err="1"/>
              <a:t>fractura</a:t>
            </a:r>
            <a:r>
              <a:rPr lang="cs-CZ" sz="2400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clavicula</a:t>
            </a:r>
            <a:r>
              <a:rPr lang="cs-CZ" sz="2400" i="1" dirty="0"/>
              <a:t>; </a:t>
            </a:r>
            <a:r>
              <a:rPr lang="cs-CZ" sz="2400" i="1" dirty="0" err="1"/>
              <a:t>complicata</a:t>
            </a:r>
            <a:r>
              <a:rPr lang="cs-CZ" sz="2400" i="1" dirty="0"/>
              <a:t>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err="1"/>
              <a:t>fractura</a:t>
            </a:r>
            <a:r>
              <a:rPr lang="cs-CZ" sz="2000" dirty="0"/>
              <a:t> </a:t>
            </a:r>
            <a:r>
              <a:rPr lang="cs-CZ" sz="2000" dirty="0" err="1"/>
              <a:t>claviculae</a:t>
            </a:r>
            <a:r>
              <a:rPr lang="cs-CZ" sz="2000" dirty="0"/>
              <a:t> </a:t>
            </a:r>
            <a:r>
              <a:rPr lang="cs-CZ" sz="2000" dirty="0" err="1"/>
              <a:t>complicata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400" dirty="0"/>
              <a:t>in </a:t>
            </a:r>
            <a:r>
              <a:rPr lang="cs-CZ" sz="2400" i="1" dirty="0"/>
              <a:t>(</a:t>
            </a:r>
            <a:r>
              <a:rPr lang="cs-CZ" sz="2400" i="1" dirty="0" err="1"/>
              <a:t>vena</a:t>
            </a:r>
            <a:r>
              <a:rPr lang="cs-CZ" sz="2400" i="1" dirty="0"/>
              <a:t> - </a:t>
            </a:r>
            <a:r>
              <a:rPr lang="cs-CZ" sz="2400" i="1" dirty="0" err="1"/>
              <a:t>pl</a:t>
            </a:r>
            <a:r>
              <a:rPr lang="cs-CZ" sz="2400" i="1" dirty="0"/>
              <a:t>.; </a:t>
            </a:r>
            <a:r>
              <a:rPr lang="cs-CZ" sz="2400" i="1" dirty="0" err="1"/>
              <a:t>profunda</a:t>
            </a:r>
            <a:r>
              <a:rPr lang="cs-CZ" sz="2400" i="1" dirty="0"/>
              <a:t>; lingua)</a:t>
            </a:r>
            <a:endParaRPr lang="cs-CZ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in </a:t>
            </a:r>
            <a:r>
              <a:rPr lang="cs-CZ" sz="2000" dirty="0" err="1"/>
              <a:t>venis</a:t>
            </a:r>
            <a:r>
              <a:rPr lang="cs-CZ" sz="2000" dirty="0"/>
              <a:t> </a:t>
            </a:r>
            <a:r>
              <a:rPr lang="cs-CZ" sz="2000" dirty="0" err="1"/>
              <a:t>profundis</a:t>
            </a:r>
            <a:r>
              <a:rPr lang="cs-CZ" sz="2000" dirty="0"/>
              <a:t> linguae / in </a:t>
            </a:r>
            <a:r>
              <a:rPr lang="cs-CZ" sz="2000" dirty="0" err="1"/>
              <a:t>venas</a:t>
            </a:r>
            <a:r>
              <a:rPr lang="cs-CZ" sz="2000" dirty="0"/>
              <a:t> </a:t>
            </a:r>
            <a:r>
              <a:rPr lang="cs-CZ" sz="2000" dirty="0" err="1"/>
              <a:t>profundas</a:t>
            </a:r>
            <a:r>
              <a:rPr lang="cs-CZ" sz="2000" dirty="0"/>
              <a:t> linguae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ad </a:t>
            </a:r>
            <a:r>
              <a:rPr lang="cs-CZ" sz="2400" i="1" dirty="0"/>
              <a:t>(</a:t>
            </a:r>
            <a:r>
              <a:rPr lang="cs-CZ" sz="2400" i="1" dirty="0" err="1"/>
              <a:t>aqua</a:t>
            </a:r>
            <a:r>
              <a:rPr lang="cs-CZ" sz="2400" i="1" dirty="0"/>
              <a:t>; </a:t>
            </a:r>
            <a:r>
              <a:rPr lang="cs-CZ" sz="2400" i="1" dirty="0" err="1"/>
              <a:t>pura</a:t>
            </a:r>
            <a:r>
              <a:rPr lang="cs-CZ" sz="2400" i="1" dirty="0"/>
              <a:t>)</a:t>
            </a:r>
            <a:endParaRPr lang="cs-CZ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ad </a:t>
            </a:r>
            <a:r>
              <a:rPr lang="cs-CZ" sz="2000" dirty="0" err="1"/>
              <a:t>aquam</a:t>
            </a:r>
            <a:r>
              <a:rPr lang="cs-CZ" sz="2000" dirty="0"/>
              <a:t> </a:t>
            </a:r>
            <a:r>
              <a:rPr lang="cs-CZ" sz="2000" dirty="0" err="1"/>
              <a:t>puram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400" dirty="0"/>
              <a:t>in </a:t>
            </a:r>
            <a:r>
              <a:rPr lang="cs-CZ" sz="2400" i="1" dirty="0"/>
              <a:t>(</a:t>
            </a:r>
            <a:r>
              <a:rPr lang="cs-CZ" sz="2400" i="1" dirty="0" err="1"/>
              <a:t>vena</a:t>
            </a:r>
            <a:r>
              <a:rPr lang="cs-CZ" sz="2400" i="1" dirty="0"/>
              <a:t>; </a:t>
            </a:r>
            <a:r>
              <a:rPr lang="cs-CZ" sz="2400" i="1" dirty="0" err="1"/>
              <a:t>coronaria</a:t>
            </a:r>
            <a:r>
              <a:rPr lang="cs-CZ" sz="2400" i="1" dirty="0"/>
              <a:t>)</a:t>
            </a:r>
            <a:endParaRPr lang="cs-CZ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in </a:t>
            </a:r>
            <a:r>
              <a:rPr lang="cs-CZ" sz="2000" dirty="0" err="1"/>
              <a:t>vena</a:t>
            </a:r>
            <a:r>
              <a:rPr lang="cs-CZ" sz="2000" dirty="0"/>
              <a:t> </a:t>
            </a:r>
            <a:r>
              <a:rPr lang="cs-CZ" sz="2000" dirty="0" err="1"/>
              <a:t>coronaria</a:t>
            </a:r>
            <a:r>
              <a:rPr lang="cs-CZ" sz="2000" dirty="0"/>
              <a:t> / in </a:t>
            </a:r>
            <a:r>
              <a:rPr lang="cs-CZ" sz="2000" dirty="0" err="1"/>
              <a:t>venam</a:t>
            </a:r>
            <a:r>
              <a:rPr lang="cs-CZ" sz="2000" dirty="0"/>
              <a:t> </a:t>
            </a:r>
            <a:r>
              <a:rPr lang="cs-CZ" sz="2000" dirty="0" err="1"/>
              <a:t>coronariam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fractura</a:t>
            </a:r>
            <a:r>
              <a:rPr lang="cs-CZ" sz="2400" dirty="0"/>
              <a:t> </a:t>
            </a:r>
            <a:r>
              <a:rPr lang="cs-CZ" sz="2400" i="1" dirty="0"/>
              <a:t>(fibula; </a:t>
            </a:r>
            <a:r>
              <a:rPr lang="cs-CZ" sz="2400" i="1" dirty="0" err="1"/>
              <a:t>dextra</a:t>
            </a:r>
            <a:r>
              <a:rPr lang="cs-CZ" sz="2400" i="1" dirty="0"/>
              <a:t>; </a:t>
            </a:r>
            <a:r>
              <a:rPr lang="cs-CZ" sz="2400" i="1" dirty="0" err="1"/>
              <a:t>aperta</a:t>
            </a:r>
            <a:r>
              <a:rPr lang="cs-CZ" sz="2400" i="1" dirty="0"/>
              <a:t>)</a:t>
            </a:r>
            <a:endParaRPr lang="cs-CZ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err="1"/>
              <a:t>fractura</a:t>
            </a:r>
            <a:r>
              <a:rPr lang="cs-CZ" sz="2000" dirty="0"/>
              <a:t> </a:t>
            </a:r>
            <a:r>
              <a:rPr lang="cs-CZ" sz="2000" dirty="0" err="1"/>
              <a:t>fibulae</a:t>
            </a:r>
            <a:r>
              <a:rPr lang="cs-CZ" sz="2000" dirty="0"/>
              <a:t> </a:t>
            </a:r>
            <a:r>
              <a:rPr lang="cs-CZ" sz="2000" dirty="0" err="1"/>
              <a:t>dextrae</a:t>
            </a:r>
            <a:r>
              <a:rPr lang="cs-CZ" sz="2000" dirty="0"/>
              <a:t> </a:t>
            </a:r>
            <a:r>
              <a:rPr lang="cs-CZ" sz="2000" dirty="0" err="1"/>
              <a:t>aperta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fractura</a:t>
            </a:r>
            <a:r>
              <a:rPr lang="cs-CZ" sz="2400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costa</a:t>
            </a:r>
            <a:r>
              <a:rPr lang="cs-CZ" sz="2400" i="1" dirty="0"/>
              <a:t>; vera; et; </a:t>
            </a:r>
            <a:r>
              <a:rPr lang="cs-CZ" sz="2400" i="1" dirty="0" err="1"/>
              <a:t>spuria</a:t>
            </a:r>
            <a:r>
              <a:rPr lang="cs-CZ" sz="2400" i="1" dirty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err="1"/>
              <a:t>fractura</a:t>
            </a:r>
            <a:r>
              <a:rPr lang="cs-CZ" sz="2000" dirty="0"/>
              <a:t> </a:t>
            </a:r>
            <a:r>
              <a:rPr lang="cs-CZ" sz="2000" dirty="0" err="1"/>
              <a:t>costae</a:t>
            </a:r>
            <a:r>
              <a:rPr lang="cs-CZ" sz="2000" dirty="0"/>
              <a:t> </a:t>
            </a:r>
            <a:r>
              <a:rPr lang="cs-CZ" sz="2000" dirty="0" err="1"/>
              <a:t>verae</a:t>
            </a:r>
            <a:r>
              <a:rPr lang="cs-CZ" sz="2000" dirty="0"/>
              <a:t> et </a:t>
            </a:r>
            <a:r>
              <a:rPr lang="cs-CZ" sz="2000" dirty="0" err="1"/>
              <a:t>spuriae</a:t>
            </a:r>
            <a:endParaRPr lang="cs-CZ" sz="2000" dirty="0"/>
          </a:p>
          <a:p>
            <a:pPr>
              <a:lnSpc>
                <a:spcPct val="80000"/>
              </a:lnSpc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6097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698168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dirty="0"/>
              <a:t>Vyskloňujte v singuláru spojení: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400" i="1" dirty="0"/>
              <a:t>		</a:t>
            </a:r>
            <a:r>
              <a:rPr lang="cs-CZ" altLang="cs-CZ" sz="2400" i="1" dirty="0" err="1"/>
              <a:t>cholē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ēs</a:t>
            </a:r>
            <a:r>
              <a:rPr lang="cs-CZ" altLang="cs-CZ" sz="2400" i="1" dirty="0"/>
              <a:t>, f. + </a:t>
            </a:r>
            <a:r>
              <a:rPr lang="cs-CZ" altLang="cs-CZ" sz="2400" i="1" dirty="0" err="1"/>
              <a:t>pūrus</a:t>
            </a:r>
            <a:r>
              <a:rPr lang="cs-CZ" altLang="cs-CZ" sz="2400" i="1" dirty="0"/>
              <a:t>, a, um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>
              <a:spcBef>
                <a:spcPts val="0"/>
              </a:spcBef>
            </a:pPr>
            <a:r>
              <a:rPr lang="cs-CZ" sz="2400" dirty="0"/>
              <a:t>Vyskloňujte v singuláru slovo </a:t>
            </a:r>
            <a:r>
              <a:rPr lang="cs-CZ" altLang="cs-CZ" sz="2400" i="1" dirty="0" err="1"/>
              <a:t>ascitēs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ae</a:t>
            </a:r>
            <a:r>
              <a:rPr lang="cs-CZ" altLang="cs-CZ" sz="2400" i="1" dirty="0"/>
              <a:t>, m.</a:t>
            </a:r>
            <a:r>
              <a:rPr lang="cs-CZ" sz="24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900" dirty="0">
                <a:solidFill>
                  <a:schemeClr val="tx1"/>
                </a:solidFill>
              </a:rPr>
              <a:t>Jak bude vypadat </a:t>
            </a:r>
            <a:r>
              <a:rPr lang="cs-CZ" altLang="cs-CZ" sz="1900" dirty="0" err="1">
                <a:solidFill>
                  <a:schemeClr val="tx1"/>
                </a:solidFill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</a:rPr>
              <a:t>. </a:t>
            </a:r>
            <a:r>
              <a:rPr lang="cs-CZ" altLang="cs-CZ" sz="1900" dirty="0" err="1"/>
              <a:t>s</a:t>
            </a:r>
            <a:r>
              <a:rPr lang="cs-CZ" altLang="cs-CZ" sz="1900" dirty="0" err="1">
                <a:solidFill>
                  <a:schemeClr val="tx1"/>
                </a:solidFill>
              </a:rPr>
              <a:t>g</a:t>
            </a:r>
            <a:r>
              <a:rPr lang="cs-CZ" altLang="cs-CZ" sz="1900" dirty="0">
                <a:solidFill>
                  <a:schemeClr val="tx1"/>
                </a:solidFill>
              </a:rPr>
              <a:t>. při spojení s adjektivem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hemorrhagicus</a:t>
            </a:r>
            <a:r>
              <a:rPr lang="cs-CZ" altLang="cs-CZ" sz="1900" i="1" dirty="0">
                <a:solidFill>
                  <a:schemeClr val="tx1"/>
                </a:solidFill>
                <a:cs typeface="Arial" charset="0"/>
              </a:rPr>
              <a:t>, a, um 						            </a:t>
            </a: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(krvavý, krvácivý)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03648" y="2276872"/>
            <a:ext cx="576064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cs-CZ" sz="2400" dirty="0"/>
              <a:t>Nominativ</a:t>
            </a:r>
          </a:p>
          <a:p>
            <a:pPr lvl="1"/>
            <a:r>
              <a:rPr lang="cs-CZ" sz="2400" dirty="0"/>
              <a:t>Genitiv</a:t>
            </a:r>
          </a:p>
          <a:p>
            <a:pPr lvl="1"/>
            <a:r>
              <a:rPr lang="cs-CZ" sz="2400" dirty="0"/>
              <a:t>Akuzativ</a:t>
            </a:r>
          </a:p>
          <a:p>
            <a:pPr lvl="1"/>
            <a:r>
              <a:rPr lang="cs-CZ" sz="2400" dirty="0"/>
              <a:t>Ablativ</a:t>
            </a:r>
          </a:p>
          <a:p>
            <a:pPr lvl="1"/>
            <a:endParaRPr lang="cs-CZ" altLang="cs-CZ" sz="2400" i="1" dirty="0"/>
          </a:p>
          <a:p>
            <a:pPr lvl="1"/>
            <a:r>
              <a:rPr lang="cs-CZ" altLang="cs-CZ" sz="2400" i="1" dirty="0" err="1"/>
              <a:t>cholē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pūra</a:t>
            </a:r>
            <a:r>
              <a:rPr lang="cs-CZ" altLang="cs-CZ" sz="2400" dirty="0"/>
              <a:t> </a:t>
            </a:r>
          </a:p>
          <a:p>
            <a:pPr lvl="1"/>
            <a:r>
              <a:rPr lang="cs-CZ" altLang="cs-CZ" sz="2400" i="1" dirty="0" err="1"/>
              <a:t>cholēs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pūrae</a:t>
            </a:r>
            <a:endParaRPr lang="cs-CZ" altLang="cs-CZ" sz="2400" i="1" dirty="0"/>
          </a:p>
          <a:p>
            <a:pPr lvl="1"/>
            <a:r>
              <a:rPr lang="cs-CZ" altLang="cs-CZ" sz="2400" i="1" dirty="0" err="1"/>
              <a:t>cholēn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pūram</a:t>
            </a:r>
            <a:endParaRPr lang="cs-CZ" altLang="cs-CZ" sz="2400" i="1" dirty="0"/>
          </a:p>
          <a:p>
            <a:pPr lvl="1"/>
            <a:r>
              <a:rPr lang="cs-CZ" altLang="cs-CZ" sz="2400" i="1" dirty="0" err="1"/>
              <a:t>cholē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pūrā</a:t>
            </a:r>
            <a:r>
              <a:rPr lang="cs-CZ" altLang="cs-CZ" sz="2400" dirty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4900813"/>
            <a:ext cx="7272808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cs-CZ" sz="2400" dirty="0"/>
              <a:t>Nominativ</a:t>
            </a:r>
          </a:p>
          <a:p>
            <a:pPr lvl="1"/>
            <a:r>
              <a:rPr lang="cs-CZ" sz="2400" dirty="0"/>
              <a:t>Genitiv</a:t>
            </a:r>
          </a:p>
          <a:p>
            <a:pPr lvl="1"/>
            <a:r>
              <a:rPr lang="cs-CZ" sz="2400" dirty="0"/>
              <a:t>Akuzativ</a:t>
            </a:r>
          </a:p>
          <a:p>
            <a:pPr lvl="1"/>
            <a:r>
              <a:rPr lang="cs-CZ" sz="2400" dirty="0"/>
              <a:t>Ablativ</a:t>
            </a:r>
          </a:p>
          <a:p>
            <a:pPr lvl="1"/>
            <a:endParaRPr lang="cs-CZ" altLang="cs-CZ" sz="2400" i="1" dirty="0"/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ascitēs</a:t>
            </a:r>
            <a:r>
              <a:rPr lang="cs-CZ" altLang="cs-CZ" sz="24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  <a:cs typeface="Arial" charset="0"/>
              </a:rPr>
              <a:t>hemorrhagicus</a:t>
            </a:r>
            <a:r>
              <a:rPr lang="cs-CZ" altLang="cs-CZ" sz="2400" i="1" dirty="0"/>
              <a:t> </a:t>
            </a:r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ascitae</a:t>
            </a:r>
            <a:r>
              <a:rPr lang="cs-CZ" altLang="cs-CZ" sz="2400" i="1" dirty="0"/>
              <a:t> </a:t>
            </a:r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ascitēn</a:t>
            </a:r>
            <a:r>
              <a:rPr lang="cs-CZ" altLang="cs-CZ" sz="2400" i="1" dirty="0"/>
              <a:t> / </a:t>
            </a:r>
            <a:r>
              <a:rPr lang="cs-CZ" altLang="cs-CZ" sz="2400" i="1" dirty="0" err="1"/>
              <a:t>ascitam</a:t>
            </a:r>
            <a:endParaRPr lang="cs-CZ" altLang="cs-CZ" sz="2400" i="1" dirty="0"/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ascitē</a:t>
            </a:r>
            <a:r>
              <a:rPr lang="cs-CZ" altLang="cs-CZ" sz="2400" i="1" dirty="0">
                <a:solidFill>
                  <a:schemeClr val="tx1"/>
                </a:solidFill>
              </a:rPr>
              <a:t> / </a:t>
            </a:r>
            <a:r>
              <a:rPr lang="cs-CZ" altLang="cs-CZ" sz="2400" i="1" dirty="0" err="1">
                <a:solidFill>
                  <a:schemeClr val="tx1"/>
                </a:solidFill>
              </a:rPr>
              <a:t>ascit</a:t>
            </a:r>
            <a:r>
              <a:rPr lang="cs-CZ" altLang="cs-CZ" sz="2400" i="1" dirty="0" err="1"/>
              <a:t>ā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88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2. deklinace</a:t>
            </a:r>
          </a:p>
        </p:txBody>
      </p:sp>
    </p:spTree>
    <p:extLst>
      <p:ext uri="{BB962C8B-B14F-4D97-AF65-F5344CB8AC3E}">
        <p14:creationId xmlns:p14="http://schemas.microsoft.com/office/powerpoint/2010/main" val="104992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Patří sem substantiva v genitivu singuláru zakončena na: ī</a:t>
            </a:r>
          </a:p>
          <a:p>
            <a:r>
              <a:rPr lang="cs-CZ" dirty="0"/>
              <a:t>ō-kmenová</a:t>
            </a:r>
          </a:p>
          <a:p>
            <a:r>
              <a:rPr lang="cs-CZ" dirty="0"/>
              <a:t>vzory: </a:t>
            </a:r>
            <a:r>
              <a:rPr lang="cs-CZ" dirty="0" err="1"/>
              <a:t>musculus</a:t>
            </a:r>
            <a:r>
              <a:rPr lang="cs-CZ" dirty="0"/>
              <a:t>, ī, m. = sval</a:t>
            </a:r>
          </a:p>
          <a:p>
            <a:pPr marL="0" indent="0">
              <a:buNone/>
            </a:pPr>
            <a:r>
              <a:rPr lang="cs-CZ" dirty="0"/>
              <a:t>	     </a:t>
            </a:r>
            <a:r>
              <a:rPr lang="cs-CZ" sz="2800" dirty="0">
                <a:solidFill>
                  <a:schemeClr val="dk1"/>
                </a:solidFill>
              </a:rPr>
              <a:t>sept</a:t>
            </a:r>
            <a:r>
              <a:rPr lang="cs-CZ" dirty="0"/>
              <a:t>um, ī, n. = přepážka</a:t>
            </a:r>
          </a:p>
          <a:p>
            <a:pPr lvl="1"/>
            <a:r>
              <a:rPr lang="cs-CZ" dirty="0"/>
              <a:t>Podle těchto vzorů se skloňují i adjektiva 1. a 2. deklinace pro mužský a střední rod</a:t>
            </a:r>
          </a:p>
        </p:txBody>
      </p:sp>
    </p:spTree>
    <p:extLst>
      <p:ext uri="{BB962C8B-B14F-4D97-AF65-F5344CB8AC3E}">
        <p14:creationId xmlns:p14="http://schemas.microsoft.com/office/powerpoint/2010/main" val="101806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dirty="0" err="1"/>
              <a:t>musculus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37423737"/>
              </p:ext>
            </p:extLst>
          </p:nvPr>
        </p:nvGraphicFramePr>
        <p:xfrm>
          <a:off x="1357628" y="1628800"/>
          <a:ext cx="642264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nom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nervus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</a:rPr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ak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abl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01752" y="4077072"/>
            <a:ext cx="85344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Podle vzoru </a:t>
            </a:r>
            <a:r>
              <a:rPr lang="cs-CZ" sz="2000" dirty="0" err="1"/>
              <a:t>musculus</a:t>
            </a:r>
            <a:r>
              <a:rPr lang="cs-CZ" sz="2000" dirty="0"/>
              <a:t> se skloňují i substantiva 2. deklinace zakončena v nominativu na – </a:t>
            </a:r>
            <a:r>
              <a:rPr lang="cs-CZ" sz="2000" dirty="0" err="1"/>
              <a:t>er</a:t>
            </a:r>
            <a:r>
              <a:rPr lang="cs-CZ" sz="2000" dirty="0"/>
              <a:t>: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	např. </a:t>
            </a:r>
            <a:r>
              <a:rPr lang="cs-CZ" sz="2000" dirty="0" err="1"/>
              <a:t>cancer</a:t>
            </a:r>
            <a:r>
              <a:rPr lang="cs-CZ" sz="2000" dirty="0"/>
              <a:t>, </a:t>
            </a:r>
            <a:r>
              <a:rPr lang="cs-CZ" sz="2000" dirty="0" err="1"/>
              <a:t>crī</a:t>
            </a:r>
            <a:r>
              <a:rPr lang="cs-CZ" sz="2000" dirty="0"/>
              <a:t>, m. = rakovina</a:t>
            </a:r>
            <a:endParaRPr lang="cs-CZ" sz="500" dirty="0"/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dirty="0"/>
              <a:t>Kmen: to co nám zůstane, když odtrhneme koncovku </a:t>
            </a:r>
            <a:r>
              <a:rPr lang="cs-CZ" sz="2000" b="1" dirty="0"/>
              <a:t>gen. </a:t>
            </a:r>
            <a:r>
              <a:rPr lang="cs-CZ" sz="2000" b="1" dirty="0" err="1"/>
              <a:t>sg</a:t>
            </a:r>
            <a:r>
              <a:rPr lang="cs-CZ" sz="2000" b="1" dirty="0"/>
              <a:t>.</a:t>
            </a:r>
            <a:r>
              <a:rPr lang="cs-CZ" sz="2000" dirty="0"/>
              <a:t>: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i="1" dirty="0"/>
              <a:t>	</a:t>
            </a:r>
            <a:r>
              <a:rPr lang="cs-CZ" sz="2000" i="1" dirty="0" err="1"/>
              <a:t>muscul</a:t>
            </a:r>
            <a:r>
              <a:rPr lang="cs-CZ" sz="2000" i="1" dirty="0"/>
              <a:t>-, </a:t>
            </a:r>
            <a:r>
              <a:rPr lang="cs-CZ" sz="2000" i="1" dirty="0" err="1"/>
              <a:t>cancr</a:t>
            </a:r>
            <a:r>
              <a:rPr lang="cs-CZ" sz="2000" i="1" dirty="0"/>
              <a:t>-, </a:t>
            </a:r>
            <a:r>
              <a:rPr lang="cs-CZ" sz="2000" i="1" dirty="0" err="1"/>
              <a:t>puer</a:t>
            </a:r>
            <a:r>
              <a:rPr lang="cs-CZ" sz="2000" i="1" dirty="0"/>
              <a:t>-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dirty="0"/>
              <a:t>Ke kmeni se připojují jednotlivé pádové koncovky.</a:t>
            </a:r>
          </a:p>
          <a:p>
            <a:pPr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3673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dirty="0" err="1"/>
              <a:t>musculus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/>
          <a:lstStyle/>
          <a:p>
            <a:r>
              <a:rPr lang="cs-CZ" dirty="0"/>
              <a:t>Podle vzoru </a:t>
            </a:r>
            <a:r>
              <a:rPr lang="cs-CZ" dirty="0" err="1"/>
              <a:t>musculus</a:t>
            </a:r>
            <a:r>
              <a:rPr lang="cs-CZ" dirty="0"/>
              <a:t> se skloňují </a:t>
            </a:r>
            <a:r>
              <a:rPr lang="cs-CZ" u="sng" dirty="0"/>
              <a:t>většinou</a:t>
            </a:r>
            <a:r>
              <a:rPr lang="cs-CZ" dirty="0"/>
              <a:t> maskulina</a:t>
            </a:r>
          </a:p>
          <a:p>
            <a:endParaRPr lang="cs-CZ" dirty="0"/>
          </a:p>
          <a:p>
            <a:r>
              <a:rPr lang="cs-CZ" dirty="0"/>
              <a:t>Některá slova jsou rodu ženského:</a:t>
            </a:r>
          </a:p>
          <a:p>
            <a:pPr lvl="1"/>
            <a:r>
              <a:rPr lang="cs-CZ" sz="2300" dirty="0" err="1"/>
              <a:t>diameter</a:t>
            </a:r>
            <a:r>
              <a:rPr lang="cs-CZ" sz="2300" dirty="0"/>
              <a:t>, </a:t>
            </a:r>
            <a:r>
              <a:rPr lang="cs-CZ" sz="2300" dirty="0" err="1"/>
              <a:t>trī</a:t>
            </a:r>
            <a:r>
              <a:rPr lang="cs-CZ" sz="2300" dirty="0"/>
              <a:t>, f. ; </a:t>
            </a:r>
            <a:r>
              <a:rPr lang="cs-CZ" sz="2300" dirty="0" err="1"/>
              <a:t>methodus</a:t>
            </a:r>
            <a:r>
              <a:rPr lang="cs-CZ" sz="2300" dirty="0"/>
              <a:t>, ī, f., </a:t>
            </a:r>
            <a:r>
              <a:rPr lang="cs-CZ" sz="2300" dirty="0" err="1"/>
              <a:t>periodus</a:t>
            </a:r>
            <a:r>
              <a:rPr lang="cs-CZ" sz="2300" dirty="0"/>
              <a:t>, ī, f. aj.</a:t>
            </a:r>
          </a:p>
          <a:p>
            <a:endParaRPr lang="cs-CZ" sz="2800" dirty="0"/>
          </a:p>
          <a:p>
            <a:r>
              <a:rPr lang="cs-CZ" sz="2800" dirty="0"/>
              <a:t>Podle vzoru musculus se skloňují i převzatá řecká substantiva zakončena v </a:t>
            </a:r>
            <a:r>
              <a:rPr lang="cs-CZ" sz="2800" dirty="0" err="1"/>
              <a:t>nom</a:t>
            </a:r>
            <a:r>
              <a:rPr lang="cs-CZ" sz="2800" dirty="0"/>
              <a:t>. </a:t>
            </a:r>
            <a:r>
              <a:rPr lang="cs-CZ" sz="2800" dirty="0" err="1"/>
              <a:t>sg</a:t>
            </a:r>
            <a:r>
              <a:rPr lang="cs-CZ" sz="2800" dirty="0"/>
              <a:t>. na -os.</a:t>
            </a:r>
          </a:p>
          <a:p>
            <a:pPr lvl="1"/>
            <a:r>
              <a:rPr lang="cs-CZ" sz="2300" dirty="0"/>
              <a:t>v </a:t>
            </a:r>
            <a:r>
              <a:rPr lang="cs-CZ" sz="2300" dirty="0" err="1"/>
              <a:t>ak</a:t>
            </a:r>
            <a:r>
              <a:rPr lang="cs-CZ" sz="2300" dirty="0"/>
              <a:t>. </a:t>
            </a:r>
            <a:r>
              <a:rPr lang="cs-CZ" sz="2300" dirty="0" err="1"/>
              <a:t>sg</a:t>
            </a:r>
            <a:r>
              <a:rPr lang="cs-CZ" sz="2300" dirty="0"/>
              <a:t>. mají potom koncovku –on</a:t>
            </a:r>
          </a:p>
          <a:p>
            <a:pPr lvl="1"/>
            <a:r>
              <a:rPr lang="cs-CZ" sz="2300" dirty="0"/>
              <a:t>př. </a:t>
            </a:r>
            <a:r>
              <a:rPr lang="cs-CZ" sz="2300" dirty="0" err="1"/>
              <a:t>nephros</a:t>
            </a:r>
            <a:r>
              <a:rPr lang="cs-CZ" sz="2300" dirty="0"/>
              <a:t>, ī, m.; </a:t>
            </a:r>
            <a:r>
              <a:rPr lang="cs-CZ" sz="2300" dirty="0" err="1"/>
              <a:t>opthalmos</a:t>
            </a:r>
            <a:r>
              <a:rPr lang="cs-CZ" sz="2300" dirty="0"/>
              <a:t>, ī, m; </a:t>
            </a:r>
            <a:r>
              <a:rPr lang="cs-CZ" sz="2300" dirty="0" err="1"/>
              <a:t>stomachos</a:t>
            </a:r>
            <a:r>
              <a:rPr lang="cs-CZ" sz="2300" dirty="0"/>
              <a:t>, ī, m.</a:t>
            </a:r>
          </a:p>
        </p:txBody>
      </p:sp>
    </p:spTree>
    <p:extLst>
      <p:ext uri="{BB962C8B-B14F-4D97-AF65-F5344CB8AC3E}">
        <p14:creationId xmlns:p14="http://schemas.microsoft.com/office/powerpoint/2010/main" val="31251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septum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32232" y="4103440"/>
            <a:ext cx="8503920" cy="2754560"/>
          </a:xfrm>
        </p:spPr>
        <p:txBody>
          <a:bodyPr>
            <a:normAutofit/>
          </a:bodyPr>
          <a:lstStyle/>
          <a:p>
            <a:r>
              <a:rPr lang="cs-CZ" dirty="0"/>
              <a:t>Podle vzoru septum se skloňují jen neutra</a:t>
            </a:r>
          </a:p>
          <a:p>
            <a:r>
              <a:rPr lang="cs-CZ" sz="2400" dirty="0"/>
              <a:t>Patří sem i převzatá řecká substantiva zakončená v </a:t>
            </a:r>
            <a:r>
              <a:rPr lang="cs-CZ" sz="2400" dirty="0" err="1"/>
              <a:t>nom</a:t>
            </a:r>
            <a:r>
              <a:rPr lang="cs-CZ" sz="2400" dirty="0"/>
              <a:t>. </a:t>
            </a:r>
            <a:r>
              <a:rPr lang="cs-CZ" sz="2400" dirty="0" err="1"/>
              <a:t>sg</a:t>
            </a:r>
            <a:r>
              <a:rPr lang="cs-CZ" sz="2400" dirty="0"/>
              <a:t>. na  </a:t>
            </a:r>
            <a:r>
              <a:rPr lang="cs-CZ" sz="2400" b="1" i="1" dirty="0"/>
              <a:t>-on</a:t>
            </a:r>
            <a:r>
              <a:rPr lang="cs-CZ" sz="2400" dirty="0"/>
              <a:t>	(</a:t>
            </a:r>
            <a:r>
              <a:rPr lang="cs-CZ" sz="2400" i="1" dirty="0" err="1"/>
              <a:t>cōlon</a:t>
            </a:r>
            <a:r>
              <a:rPr lang="cs-CZ" sz="2400" dirty="0"/>
              <a:t>, </a:t>
            </a:r>
            <a:r>
              <a:rPr lang="cs-CZ" sz="2400" i="1" dirty="0" err="1"/>
              <a:t>encephalon</a:t>
            </a:r>
            <a:r>
              <a:rPr lang="cs-CZ" sz="2400" dirty="0"/>
              <a:t>, </a:t>
            </a:r>
            <a:r>
              <a:rPr lang="cs-CZ" sz="2400" i="1" dirty="0" err="1"/>
              <a:t>enteron</a:t>
            </a:r>
            <a:r>
              <a:rPr lang="cs-CZ" sz="2400" i="1" dirty="0"/>
              <a:t>)</a:t>
            </a:r>
          </a:p>
          <a:p>
            <a:pPr lvl="1"/>
            <a:r>
              <a:rPr lang="cs-CZ" i="1" dirty="0"/>
              <a:t>akuzativ </a:t>
            </a:r>
            <a:r>
              <a:rPr lang="cs-CZ" i="1" dirty="0" err="1"/>
              <a:t>sg</a:t>
            </a:r>
            <a:r>
              <a:rPr lang="cs-CZ" i="1" dirty="0"/>
              <a:t>. bude zakončen také na –on.</a:t>
            </a:r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767443"/>
              </p:ext>
            </p:extLst>
          </p:nvPr>
        </p:nvGraphicFramePr>
        <p:xfrm>
          <a:off x="1357628" y="1556792"/>
          <a:ext cx="642264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nom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septum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ak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>
                          <a:solidFill>
                            <a:srgbClr val="00B050"/>
                          </a:solidFill>
                        </a:rPr>
                        <a:t>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abl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3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8792" y="1628800"/>
            <a:ext cx="8503920" cy="45662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Pravidla pro VŠECHNA neutra, se kterými se kdy setkáme (tzn. i u všech dalších deklinací):</a:t>
            </a:r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/>
              <a:t>Nominativ = Akuzativ</a:t>
            </a:r>
          </a:p>
          <a:p>
            <a:pPr marL="594360" lvl="2" indent="0">
              <a:lnSpc>
                <a:spcPct val="90000"/>
              </a:lnSpc>
              <a:buNone/>
            </a:pPr>
            <a:r>
              <a:rPr lang="cs-CZ" b="1" dirty="0"/>
              <a:t>c</a:t>
            </a:r>
            <a:r>
              <a:rPr lang="cs-CZ" sz="2000" b="1" dirty="0"/>
              <a:t>erebrum – cerebrum; </a:t>
            </a:r>
            <a:r>
              <a:rPr lang="cs-CZ" sz="2000" b="1" dirty="0" err="1"/>
              <a:t>encephalon</a:t>
            </a:r>
            <a:r>
              <a:rPr lang="cs-CZ" sz="2000" b="1" dirty="0"/>
              <a:t> - </a:t>
            </a:r>
            <a:r>
              <a:rPr lang="cs-CZ" sz="2000" b="1" dirty="0" err="1"/>
              <a:t>encephalon</a:t>
            </a:r>
            <a:endParaRPr lang="cs-CZ" sz="2000" b="1" dirty="0"/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err="1"/>
              <a:t>Nom</a:t>
            </a:r>
            <a:r>
              <a:rPr lang="cs-CZ" sz="2400" b="1" dirty="0"/>
              <a:t>. </a:t>
            </a:r>
            <a:r>
              <a:rPr lang="cs-CZ" sz="2400" b="1" dirty="0" err="1"/>
              <a:t>pl</a:t>
            </a:r>
            <a:r>
              <a:rPr lang="cs-CZ" sz="2400" b="1" dirty="0"/>
              <a:t>. zakončený na –a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cs-CZ" sz="2400" dirty="0"/>
              <a:t>a protože platí pravidlo 1, tak je i </a:t>
            </a:r>
            <a:r>
              <a:rPr lang="cs-CZ" sz="2400" dirty="0" err="1"/>
              <a:t>ak</a:t>
            </a:r>
            <a:r>
              <a:rPr lang="cs-CZ" sz="2400" dirty="0"/>
              <a:t>. </a:t>
            </a:r>
            <a:r>
              <a:rPr lang="cs-CZ" sz="2400" dirty="0" err="1"/>
              <a:t>pl</a:t>
            </a:r>
            <a:r>
              <a:rPr lang="cs-CZ" sz="2400" dirty="0"/>
              <a:t>. zakončen na –a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dirty="0"/>
              <a:t>Jak bude vypadat </a:t>
            </a:r>
            <a:r>
              <a:rPr lang="cs-CZ" dirty="0" err="1"/>
              <a:t>nom</a:t>
            </a:r>
            <a:r>
              <a:rPr lang="cs-CZ" dirty="0"/>
              <a:t>. (a </a:t>
            </a:r>
            <a:r>
              <a:rPr lang="cs-CZ" dirty="0" err="1"/>
              <a:t>ak</a:t>
            </a:r>
            <a:r>
              <a:rPr lang="cs-CZ" dirty="0"/>
              <a:t>.) </a:t>
            </a:r>
            <a:r>
              <a:rPr lang="cs-CZ" dirty="0" err="1"/>
              <a:t>pl</a:t>
            </a:r>
            <a:r>
              <a:rPr lang="cs-CZ" dirty="0"/>
              <a:t>. od substantiv: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	</a:t>
            </a:r>
            <a:r>
              <a:rPr lang="cs-CZ" sz="2400" dirty="0"/>
              <a:t>signum, ī, n.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corpus, </a:t>
            </a:r>
            <a:r>
              <a:rPr lang="cs-CZ" sz="2400" dirty="0" err="1"/>
              <a:t>oris</a:t>
            </a:r>
            <a:r>
              <a:rPr lang="cs-CZ" sz="2400" dirty="0"/>
              <a:t>, n.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</a:t>
            </a:r>
            <a:r>
              <a:rPr lang="cs-CZ" sz="2400" dirty="0" err="1"/>
              <a:t>cornū</a:t>
            </a:r>
            <a:r>
              <a:rPr lang="cs-CZ" sz="2400" dirty="0"/>
              <a:t>, </a:t>
            </a:r>
            <a:r>
              <a:rPr lang="cs-CZ" sz="2400" dirty="0" err="1"/>
              <a:t>ūs</a:t>
            </a:r>
            <a:r>
              <a:rPr lang="cs-CZ" sz="2400" dirty="0"/>
              <a:t>, n.		</a:t>
            </a:r>
            <a:endParaRPr lang="cs-CZ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cs-CZ" sz="29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95936" y="450912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signa</a:t>
            </a:r>
          </a:p>
          <a:p>
            <a:r>
              <a:rPr lang="cs-CZ" sz="2400" dirty="0" err="1"/>
              <a:t>corpora</a:t>
            </a:r>
            <a:endParaRPr lang="cs-CZ" sz="2400" dirty="0"/>
          </a:p>
          <a:p>
            <a:r>
              <a:rPr lang="cs-CZ" sz="2400" dirty="0" err="1"/>
              <a:t>cornua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20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1. a 2. deklinace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70528114"/>
              </p:ext>
            </p:extLst>
          </p:nvPr>
        </p:nvGraphicFramePr>
        <p:xfrm>
          <a:off x="290317" y="1572375"/>
          <a:ext cx="8504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688"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Maskulina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Feminina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Neutra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nominativ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longus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chemeClr val="accent4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ae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akuzativ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am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chemeClr val="accent4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ablativ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11235"/>
              </p:ext>
            </p:extLst>
          </p:nvPr>
        </p:nvGraphicFramePr>
        <p:xfrm>
          <a:off x="301752" y="4077072"/>
          <a:ext cx="8504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Maskulina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Feminina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Neutra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nominativ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ae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</a:t>
                      </a:r>
                      <a:r>
                        <a:rPr lang="cs-CZ" sz="24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ārum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akuzativ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</a:t>
                      </a:r>
                      <a:r>
                        <a:rPr lang="cs-CZ" sz="24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ablativ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714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1. a 2. deklinace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Adjektiva 1. a 2. deklinace jsou trojvýchodná – mají pro každý rod zvláštní tvar 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sg</a:t>
            </a:r>
            <a:r>
              <a:rPr lang="cs-CZ" dirty="0"/>
              <a:t>.</a:t>
            </a:r>
          </a:p>
          <a:p>
            <a:r>
              <a:rPr lang="cs-CZ" dirty="0"/>
              <a:t>3 typy zobrazení ve slovníku:</a:t>
            </a:r>
          </a:p>
          <a:p>
            <a:pPr lvl="1"/>
            <a:r>
              <a:rPr lang="cs-CZ" sz="2300" i="1" dirty="0" err="1"/>
              <a:t>pūrus</a:t>
            </a:r>
            <a:r>
              <a:rPr lang="cs-CZ" sz="2300" i="1" dirty="0"/>
              <a:t>, -a, -um</a:t>
            </a:r>
          </a:p>
          <a:p>
            <a:pPr lvl="1"/>
            <a:r>
              <a:rPr lang="cs-CZ" sz="2300" i="1" dirty="0"/>
              <a:t>liber, -</a:t>
            </a:r>
            <a:r>
              <a:rPr lang="cs-CZ" sz="2300" i="1" dirty="0" err="1"/>
              <a:t>era</a:t>
            </a:r>
            <a:r>
              <a:rPr lang="cs-CZ" sz="2300" i="1" dirty="0"/>
              <a:t>, -</a:t>
            </a:r>
            <a:r>
              <a:rPr lang="cs-CZ" sz="2300" i="1" dirty="0" err="1"/>
              <a:t>erum</a:t>
            </a:r>
            <a:endParaRPr lang="cs-CZ" sz="2300" i="1" dirty="0"/>
          </a:p>
          <a:p>
            <a:pPr lvl="1"/>
            <a:r>
              <a:rPr lang="cs-CZ" sz="2300" i="1" dirty="0" err="1"/>
              <a:t>sinister</a:t>
            </a:r>
            <a:r>
              <a:rPr lang="cs-CZ" sz="2300" i="1" dirty="0"/>
              <a:t>, -tra, -</a:t>
            </a:r>
            <a:r>
              <a:rPr lang="cs-CZ" sz="2300" i="1" dirty="0" err="1"/>
              <a:t>trum</a:t>
            </a:r>
            <a:r>
              <a:rPr lang="cs-CZ" sz="2300" i="1" dirty="0"/>
              <a:t> (-e- vypadne u většiny </a:t>
            </a:r>
            <a:r>
              <a:rPr lang="cs-CZ" sz="2300" i="1" dirty="0" err="1"/>
              <a:t>adj</a:t>
            </a:r>
            <a:r>
              <a:rPr lang="cs-CZ" sz="2300" i="1" dirty="0"/>
              <a:t>.</a:t>
            </a:r>
            <a:r>
              <a:rPr lang="cs-CZ" sz="2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606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92628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Jak poznám, do které deklinace patří latinské substantivum?</a:t>
            </a:r>
          </a:p>
          <a:p>
            <a:pPr lvl="1"/>
            <a:r>
              <a:rPr lang="cs-CZ" dirty="0"/>
              <a:t>Podle zakončení v genitivu singuláru.</a:t>
            </a:r>
          </a:p>
          <a:p>
            <a:r>
              <a:rPr lang="cs-CZ" dirty="0"/>
              <a:t>Do které deklinace patří tato substantiva?</a:t>
            </a:r>
          </a:p>
          <a:p>
            <a:pPr lvl="1"/>
            <a:r>
              <a:rPr lang="cs-CZ" dirty="0" err="1"/>
              <a:t>carcinoma</a:t>
            </a:r>
            <a:r>
              <a:rPr lang="cs-CZ" dirty="0"/>
              <a:t>, </a:t>
            </a:r>
            <a:r>
              <a:rPr lang="cs-CZ" dirty="0" err="1"/>
              <a:t>atis</a:t>
            </a:r>
            <a:r>
              <a:rPr lang="cs-CZ" dirty="0"/>
              <a:t>, n.; </a:t>
            </a:r>
            <a:r>
              <a:rPr lang="cs-CZ" dirty="0" err="1"/>
              <a:t>belladona</a:t>
            </a:r>
            <a:r>
              <a:rPr lang="cs-CZ" dirty="0"/>
              <a:t>, </a:t>
            </a:r>
            <a:r>
              <a:rPr lang="cs-CZ" dirty="0" err="1"/>
              <a:t>ae</a:t>
            </a:r>
            <a:r>
              <a:rPr lang="cs-CZ" dirty="0"/>
              <a:t>, f.; </a:t>
            </a:r>
            <a:r>
              <a:rPr lang="cs-CZ" dirty="0" err="1"/>
              <a:t>diameter</a:t>
            </a:r>
            <a:r>
              <a:rPr lang="cs-CZ" dirty="0"/>
              <a:t>, </a:t>
            </a:r>
            <a:r>
              <a:rPr lang="cs-CZ" dirty="0" err="1"/>
              <a:t>trī</a:t>
            </a:r>
            <a:r>
              <a:rPr lang="cs-CZ" dirty="0"/>
              <a:t>, f.</a:t>
            </a:r>
          </a:p>
          <a:p>
            <a:r>
              <a:rPr lang="cs-CZ" dirty="0"/>
              <a:t>K čemu je potřeba znát gramatický rod substantiva?</a:t>
            </a:r>
          </a:p>
          <a:p>
            <a:pPr lvl="1"/>
            <a:r>
              <a:rPr lang="cs-CZ" dirty="0"/>
              <a:t>Rod substantiva ovlivňuje tvar a způsob skloňování adjektiva.</a:t>
            </a:r>
          </a:p>
          <a:p>
            <a:r>
              <a:rPr lang="cs-CZ" dirty="0"/>
              <a:t>Jak bude vypadat 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sg</a:t>
            </a:r>
            <a:r>
              <a:rPr lang="cs-CZ" dirty="0"/>
              <a:t>. po spojení substantiva </a:t>
            </a:r>
            <a:r>
              <a:rPr lang="cs-CZ" dirty="0" err="1"/>
              <a:t>vertebra</a:t>
            </a:r>
            <a:r>
              <a:rPr lang="cs-CZ" dirty="0"/>
              <a:t>, </a:t>
            </a:r>
            <a:r>
              <a:rPr lang="cs-CZ" dirty="0" err="1"/>
              <a:t>ae</a:t>
            </a:r>
            <a:r>
              <a:rPr lang="cs-CZ" dirty="0"/>
              <a:t>, f. s adjektivem </a:t>
            </a:r>
            <a:r>
              <a:rPr lang="cs-CZ" dirty="0" err="1"/>
              <a:t>thoracicus</a:t>
            </a:r>
            <a:r>
              <a:rPr lang="cs-CZ" dirty="0"/>
              <a:t>, a, um?</a:t>
            </a:r>
          </a:p>
          <a:p>
            <a:pPr lvl="1"/>
            <a:r>
              <a:rPr lang="cs-CZ" dirty="0" err="1"/>
              <a:t>vertebra</a:t>
            </a:r>
            <a:r>
              <a:rPr lang="cs-CZ" dirty="0"/>
              <a:t> </a:t>
            </a:r>
            <a:r>
              <a:rPr lang="cs-CZ" dirty="0" err="1"/>
              <a:t>thoracica</a:t>
            </a:r>
            <a:r>
              <a:rPr lang="cs-CZ" dirty="0"/>
              <a:t> 	  = hrudní obratel</a:t>
            </a:r>
          </a:p>
          <a:p>
            <a:r>
              <a:rPr lang="cs-CZ" dirty="0"/>
              <a:t>Jak vypadá nominativ plurálu tohoto spojení?</a:t>
            </a:r>
          </a:p>
          <a:p>
            <a:pPr lvl="1"/>
            <a:r>
              <a:rPr lang="cs-CZ" dirty="0" err="1"/>
              <a:t>vertebrae</a:t>
            </a:r>
            <a:r>
              <a:rPr lang="cs-CZ" dirty="0"/>
              <a:t> </a:t>
            </a:r>
            <a:r>
              <a:rPr lang="cs-CZ" dirty="0" err="1"/>
              <a:t>thoracicae</a:t>
            </a:r>
            <a:r>
              <a:rPr lang="cs-CZ" dirty="0"/>
              <a:t> = hrudní obratle</a:t>
            </a:r>
          </a:p>
          <a:p>
            <a:r>
              <a:rPr lang="cs-CZ" dirty="0"/>
              <a:t>Jak vypadá genitiv singuláru tohoto spojení?</a:t>
            </a:r>
          </a:p>
          <a:p>
            <a:pPr lvl="1"/>
            <a:r>
              <a:rPr lang="cs-CZ" dirty="0"/>
              <a:t>např. po slově </a:t>
            </a:r>
            <a:r>
              <a:rPr lang="cs-CZ" dirty="0" err="1"/>
              <a:t>frāctūra</a:t>
            </a:r>
            <a:endParaRPr lang="cs-CZ" dirty="0"/>
          </a:p>
          <a:p>
            <a:pPr lvl="1"/>
            <a:r>
              <a:rPr lang="cs-CZ" dirty="0" err="1"/>
              <a:t>frāctūra</a:t>
            </a:r>
            <a:r>
              <a:rPr lang="cs-CZ" dirty="0"/>
              <a:t> </a:t>
            </a:r>
            <a:r>
              <a:rPr lang="cs-CZ" dirty="0" err="1"/>
              <a:t>vertebrae</a:t>
            </a:r>
            <a:r>
              <a:rPr lang="cs-CZ" dirty="0"/>
              <a:t> </a:t>
            </a:r>
            <a:r>
              <a:rPr lang="cs-CZ" dirty="0" err="1"/>
              <a:t>thoracicae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6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Vyskloňujte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digitus</a:t>
            </a:r>
            <a:r>
              <a:rPr lang="cs-CZ" dirty="0"/>
              <a:t> + </a:t>
            </a:r>
            <a:r>
              <a:rPr lang="cs-CZ" sz="2800" i="1" dirty="0" err="1"/>
              <a:t>tertius</a:t>
            </a:r>
            <a:r>
              <a:rPr lang="cs-CZ" sz="2800" i="1" dirty="0"/>
              <a:t>, -a, -um </a:t>
            </a:r>
            <a:r>
              <a:rPr lang="cs-CZ" sz="2800" dirty="0"/>
              <a:t>	třetí</a:t>
            </a:r>
          </a:p>
          <a:p>
            <a:endParaRPr lang="cs-CZ" dirty="0"/>
          </a:p>
          <a:p>
            <a:r>
              <a:rPr lang="cs-CZ" sz="2800" dirty="0" err="1"/>
              <a:t>ligamentum</a:t>
            </a:r>
            <a:r>
              <a:rPr lang="cs-CZ" sz="2800" dirty="0"/>
              <a:t> + </a:t>
            </a:r>
            <a:r>
              <a:rPr lang="cs-CZ" sz="2800" i="1" dirty="0" err="1"/>
              <a:t>transversus</a:t>
            </a:r>
            <a:r>
              <a:rPr lang="cs-CZ" sz="2800" i="1" dirty="0"/>
              <a:t>, -a, -um </a:t>
            </a:r>
            <a:r>
              <a:rPr lang="cs-CZ" sz="2800" dirty="0"/>
              <a:t>příčný</a:t>
            </a:r>
          </a:p>
          <a:p>
            <a:endParaRPr lang="cs-CZ" sz="2400" dirty="0"/>
          </a:p>
          <a:p>
            <a:r>
              <a:rPr lang="cs-CZ" dirty="0" err="1"/>
              <a:t>diameter</a:t>
            </a:r>
            <a:r>
              <a:rPr lang="cs-CZ" dirty="0"/>
              <a:t> + </a:t>
            </a:r>
            <a:r>
              <a:rPr lang="cs-CZ" sz="2800" i="1" dirty="0" err="1"/>
              <a:t>obliquus</a:t>
            </a:r>
            <a:r>
              <a:rPr lang="cs-CZ" sz="2800" i="1" dirty="0"/>
              <a:t>, -a, -um </a:t>
            </a:r>
            <a:r>
              <a:rPr lang="cs-CZ" sz="2800" dirty="0"/>
              <a:t>šikmý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21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je struktura tohoto termínu?</a:t>
            </a:r>
          </a:p>
          <a:p>
            <a:pPr lvl="1"/>
            <a:r>
              <a:rPr lang="cs-CZ" dirty="0" err="1"/>
              <a:t>Frāctūra</a:t>
            </a:r>
            <a:r>
              <a:rPr lang="cs-CZ" dirty="0"/>
              <a:t> </a:t>
            </a:r>
            <a:r>
              <a:rPr lang="cs-CZ" dirty="0" err="1"/>
              <a:t>clāviculae</a:t>
            </a:r>
            <a:r>
              <a:rPr lang="cs-CZ" dirty="0"/>
              <a:t> </a:t>
            </a:r>
            <a:r>
              <a:rPr lang="cs-CZ" dirty="0" err="1"/>
              <a:t>dextrae</a:t>
            </a:r>
            <a:r>
              <a:rPr lang="cs-CZ" dirty="0"/>
              <a:t> </a:t>
            </a:r>
            <a:r>
              <a:rPr lang="cs-CZ" dirty="0" err="1"/>
              <a:t>complicāta</a:t>
            </a: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frāctūra</a:t>
            </a:r>
            <a:r>
              <a:rPr lang="cs-CZ" dirty="0"/>
              <a:t>  </a:t>
            </a:r>
            <a:r>
              <a:rPr lang="cs-CZ" baseline="30000" dirty="0"/>
              <a:t>substantivum a adjektivum</a:t>
            </a:r>
            <a:r>
              <a:rPr lang="cs-CZ" dirty="0"/>
              <a:t>	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complicāta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aseline="-25000" dirty="0"/>
              <a:t>neshodný</a:t>
            </a:r>
          </a:p>
          <a:p>
            <a:pPr marL="0" indent="0">
              <a:buNone/>
            </a:pPr>
            <a:r>
              <a:rPr lang="cs-CZ" baseline="-25000" dirty="0"/>
              <a:t>	   </a:t>
            </a:r>
            <a:r>
              <a:rPr lang="cs-CZ" baseline="30000" dirty="0"/>
              <a:t>přívlastek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clāviculae</a:t>
            </a:r>
            <a:r>
              <a:rPr lang="cs-CZ" dirty="0"/>
              <a:t>   </a:t>
            </a:r>
            <a:r>
              <a:rPr lang="cs-CZ" sz="2600" baseline="-25000" dirty="0" err="1"/>
              <a:t>subst</a:t>
            </a:r>
            <a:r>
              <a:rPr lang="cs-CZ" sz="2600" baseline="-25000" dirty="0"/>
              <a:t>. a </a:t>
            </a:r>
            <a:r>
              <a:rPr lang="cs-CZ" sz="2600" baseline="-25000" dirty="0" err="1"/>
              <a:t>adj</a:t>
            </a:r>
            <a:r>
              <a:rPr lang="cs-CZ" sz="2600" baseline="-25000" dirty="0"/>
              <a:t>. v GEN. SG.</a:t>
            </a:r>
            <a:r>
              <a:rPr lang="cs-CZ" dirty="0"/>
              <a:t>	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dextrae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/>
              <a:t>Jak bude vypadat uvedený termín, pokud před něj dáme předložku „post“?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post</a:t>
            </a:r>
            <a:r>
              <a:rPr lang="cs-CZ" dirty="0"/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fractur</a:t>
            </a:r>
            <a:r>
              <a:rPr lang="cs-CZ" dirty="0" err="1">
                <a:solidFill>
                  <a:srgbClr val="FF0000"/>
                </a:solidFill>
              </a:rPr>
              <a:t>am</a:t>
            </a:r>
            <a:r>
              <a:rPr lang="cs-CZ" dirty="0"/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claviculae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dextrae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complicat</a:t>
            </a:r>
            <a:r>
              <a:rPr lang="cs-CZ" dirty="0" err="1">
                <a:solidFill>
                  <a:srgbClr val="FF0000"/>
                </a:solidFill>
              </a:rPr>
              <a:t>am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691680" y="2708920"/>
            <a:ext cx="32403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915816" y="4005064"/>
            <a:ext cx="29523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971600" y="2838127"/>
            <a:ext cx="504056" cy="10229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incisura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mandibulae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D51384-0BC8-489B-A845-5FEC56BABC17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9BB07A-63A6-4EE2-96BB-11170DE53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9357"/>
            <a:ext cx="5688632" cy="58582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A3E8D60-009C-4063-9251-EECBD78F2B68}"/>
              </a:ext>
            </a:extLst>
          </p:cNvPr>
          <p:cNvSpPr/>
          <p:nvPr/>
        </p:nvSpPr>
        <p:spPr>
          <a:xfrm>
            <a:off x="5076056" y="5301208"/>
            <a:ext cx="432048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zvíře, kráva, interiér&#10;&#10;Popis byl vytvořen automaticky">
            <a:extLst>
              <a:ext uri="{FF2B5EF4-FFF2-40B4-BE49-F238E27FC236}">
                <a16:creationId xmlns:a16="http://schemas.microsoft.com/office/drawing/2014/main" id="{4A9B6DD0-7205-40DB-ACF5-B9C79DF35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15" y="188640"/>
            <a:ext cx="61926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fossa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vesicae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felleae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D51384-0BC8-489B-A845-5FEC56BABC17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9BB07A-63A6-4EE2-96BB-11170DE53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9357"/>
            <a:ext cx="5688632" cy="58582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A3E8D60-009C-4063-9251-EECBD78F2B68}"/>
              </a:ext>
            </a:extLst>
          </p:cNvPr>
          <p:cNvSpPr/>
          <p:nvPr/>
        </p:nvSpPr>
        <p:spPr>
          <a:xfrm>
            <a:off x="5076056" y="5301208"/>
            <a:ext cx="432048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77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2555776" y="476672"/>
            <a:ext cx="14401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19872" y="620688"/>
            <a:ext cx="72846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995936" y="476672"/>
            <a:ext cx="36004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crista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iliaca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D51384-0BC8-489B-A845-5FEC56BABC17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1</a:t>
            </a:r>
          </a:p>
        </p:txBody>
      </p:sp>
      <p:pic>
        <p:nvPicPr>
          <p:cNvPr id="3" name="Obrázek 2" descr="Obsah obrázku zeď, interiér&#10;&#10;Popis byl vytvořen automaticky">
            <a:extLst>
              <a:ext uri="{FF2B5EF4-FFF2-40B4-BE49-F238E27FC236}">
                <a16:creationId xmlns:a16="http://schemas.microsoft.com/office/drawing/2014/main" id="{C4927FC3-EC26-4FE7-9247-6CE21CEE5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538"/>
            <a:ext cx="8820472" cy="61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1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spina </a:t>
            </a:r>
            <a:r>
              <a:rPr lang="cs-CZ" sz="2000" b="1" dirty="0" err="1">
                <a:solidFill>
                  <a:schemeClr val="bg1"/>
                </a:solidFill>
              </a:rPr>
              <a:t>scapulae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D51384-0BC8-489B-A845-5FEC56BABC17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D6C0267-7E67-4746-AEEF-B12995B28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68"/>
          <a:stretch/>
        </p:blipFill>
        <p:spPr>
          <a:xfrm>
            <a:off x="141836" y="1556793"/>
            <a:ext cx="8712142" cy="4392488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B23803F-C2E5-496F-A768-98A9438A8581}"/>
              </a:ext>
            </a:extLst>
          </p:cNvPr>
          <p:cNvCxnSpPr/>
          <p:nvPr/>
        </p:nvCxnSpPr>
        <p:spPr>
          <a:xfrm>
            <a:off x="7341810" y="2996952"/>
            <a:ext cx="7585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75656" y="63555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fossa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iliaca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C1CEC7A-D024-483F-818A-EB1D14A5C666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693745-8F09-432A-85CB-BC38E2A1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8" y="95250"/>
            <a:ext cx="4330210" cy="624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75656" y="63555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uvula </a:t>
            </a:r>
            <a:r>
              <a:rPr lang="cs-CZ" sz="2000" b="1" dirty="0" err="1">
                <a:solidFill>
                  <a:schemeClr val="bg1"/>
                </a:solidFill>
              </a:rPr>
              <a:t>palatina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C1CEC7A-D024-483F-818A-EB1D14A5C666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2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C8181AF-AD28-4CDB-875F-02E997281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89422"/>
            <a:ext cx="6120680" cy="60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39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694</TotalTime>
  <Words>662</Words>
  <Application>Microsoft Office PowerPoint</Application>
  <PresentationFormat>Předvádění na obrazovce (4:3)</PresentationFormat>
  <Paragraphs>200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Century Schoolbook</vt:lpstr>
      <vt:lpstr>Wingdings</vt:lpstr>
      <vt:lpstr>Wingdings 2</vt:lpstr>
      <vt:lpstr>Administrativní</vt:lpstr>
      <vt:lpstr>2. lekce</vt:lpstr>
      <vt:lpstr>Opakování</vt:lpstr>
      <vt:lpstr>Opakování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Dejte do správného tvaru a přeložte</vt:lpstr>
      <vt:lpstr>Cvičení</vt:lpstr>
      <vt:lpstr>2. deklinace</vt:lpstr>
      <vt:lpstr>2. deklinace</vt:lpstr>
      <vt:lpstr>2. deklinace – vzor musculus</vt:lpstr>
      <vt:lpstr>2. deklinace – vzor musculus</vt:lpstr>
      <vt:lpstr>2. deklinace – vzor septum</vt:lpstr>
      <vt:lpstr>Neutra</vt:lpstr>
      <vt:lpstr>Adjektiva 1. a 2. deklinace</vt:lpstr>
      <vt:lpstr>Adjektiva 1. a 2. deklinace</vt:lpstr>
      <vt:lpstr>Vyskloňujte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lekce</dc:title>
  <dc:creator>Ševčíková Tereza</dc:creator>
  <cp:lastModifiedBy>tomsu.tereza@gmail.com</cp:lastModifiedBy>
  <cp:revision>44</cp:revision>
  <dcterms:created xsi:type="dcterms:W3CDTF">2015-09-24T07:42:48Z</dcterms:created>
  <dcterms:modified xsi:type="dcterms:W3CDTF">2019-09-26T21:03:22Z</dcterms:modified>
</cp:coreProperties>
</file>