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9" r:id="rId9"/>
    <p:sldId id="268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>
      <p:cViewPr varScale="1">
        <p:scale>
          <a:sx n="74" d="100"/>
          <a:sy n="74" d="100"/>
        </p:scale>
        <p:origin x="66" y="12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10.10.2019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10.10.2019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10.10.2019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10.10.2019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10.10.2019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9CCF3E9-B376-429A-9178-8B6DCC34C063}" type="datetimeFigureOut">
              <a:rPr lang="cs-CZ" smtClean="0"/>
              <a:pPr/>
              <a:t>10.10.2019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10.10.2019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10.10.2019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10.10.2019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10.10.2019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9CCF3E9-B376-429A-9178-8B6DCC34C063}" type="datetimeFigureOut">
              <a:rPr lang="cs-CZ" smtClean="0"/>
              <a:pPr/>
              <a:t>10.10.2019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9CCF3E9-B376-429A-9178-8B6DCC34C063}" type="datetimeFigureOut">
              <a:rPr lang="cs-CZ" smtClean="0"/>
              <a:pPr/>
              <a:t>10.10.2019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Adjektiva 3. deklinace</a:t>
            </a:r>
          </a:p>
        </p:txBody>
      </p:sp>
    </p:spTree>
    <p:extLst>
      <p:ext uri="{BB962C8B-B14F-4D97-AF65-F5344CB8AC3E}">
        <p14:creationId xmlns:p14="http://schemas.microsoft.com/office/powerpoint/2010/main" val="3289588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 anchor="ctr">
            <a:noAutofit/>
          </a:bodyPr>
          <a:lstStyle/>
          <a:p>
            <a:r>
              <a:rPr lang="cs-CZ" altLang="cs-CZ" sz="3100" dirty="0"/>
              <a:t>Dejte do závislosti na slovech před závorkou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50825" y="1484313"/>
            <a:ext cx="8642350" cy="5040312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cs-CZ" altLang="cs-CZ" sz="2800" b="1" dirty="0" err="1"/>
              <a:t>laesio</a:t>
            </a:r>
            <a:r>
              <a:rPr lang="cs-CZ" altLang="cs-CZ" sz="2800" b="1" dirty="0"/>
              <a:t> </a:t>
            </a:r>
            <a:r>
              <a:rPr lang="cs-CZ" altLang="cs-CZ" sz="2800" dirty="0"/>
              <a:t>(</a:t>
            </a:r>
            <a:r>
              <a:rPr lang="cs-CZ" altLang="cs-CZ" sz="2800" dirty="0" err="1"/>
              <a:t>medulla</a:t>
            </a:r>
            <a:r>
              <a:rPr lang="cs-CZ" altLang="cs-CZ" sz="2800" dirty="0"/>
              <a:t> </a:t>
            </a:r>
            <a:r>
              <a:rPr lang="cs-CZ" altLang="cs-CZ" sz="2800" dirty="0" err="1"/>
              <a:t>spinalis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nervus</a:t>
            </a:r>
            <a:r>
              <a:rPr lang="cs-CZ" altLang="cs-CZ" sz="2800" dirty="0"/>
              <a:t> </a:t>
            </a:r>
            <a:r>
              <a:rPr lang="cs-CZ" altLang="cs-CZ" sz="2800" dirty="0" err="1"/>
              <a:t>cranialis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caput</a:t>
            </a:r>
            <a:r>
              <a:rPr lang="cs-CZ" altLang="cs-CZ" sz="2800" dirty="0"/>
              <a:t> </a:t>
            </a:r>
            <a:r>
              <a:rPr lang="cs-CZ" altLang="cs-CZ" sz="2800" dirty="0" err="1"/>
              <a:t>laterale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musculi</a:t>
            </a:r>
            <a:r>
              <a:rPr lang="cs-CZ" altLang="cs-CZ" sz="2800" dirty="0"/>
              <a:t> </a:t>
            </a:r>
            <a:r>
              <a:rPr lang="cs-CZ" altLang="cs-CZ" sz="2800" dirty="0" err="1"/>
              <a:t>tricipitis</a:t>
            </a:r>
            <a:r>
              <a:rPr lang="cs-CZ" altLang="cs-CZ" sz="2800" dirty="0"/>
              <a:t> </a:t>
            </a:r>
            <a:r>
              <a:rPr lang="cs-CZ" altLang="cs-CZ" sz="2800" dirty="0" err="1"/>
              <a:t>brachii</a:t>
            </a:r>
            <a:r>
              <a:rPr lang="cs-CZ" altLang="cs-CZ" sz="2800" dirty="0"/>
              <a:t>)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cs-CZ" altLang="cs-CZ" sz="2800" b="1" dirty="0"/>
              <a:t>causa </a:t>
            </a:r>
            <a:r>
              <a:rPr lang="cs-CZ" altLang="cs-CZ" sz="2800" dirty="0"/>
              <a:t>(delirium tremens, </a:t>
            </a:r>
            <a:r>
              <a:rPr lang="cs-CZ" altLang="cs-CZ" sz="2800" dirty="0" err="1"/>
              <a:t>senilitas</a:t>
            </a:r>
            <a:r>
              <a:rPr lang="cs-CZ" altLang="cs-CZ" sz="2800" dirty="0"/>
              <a:t> </a:t>
            </a:r>
            <a:r>
              <a:rPr lang="cs-CZ" altLang="cs-CZ" sz="2800" dirty="0" err="1"/>
              <a:t>praecox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spondylitis</a:t>
            </a:r>
            <a:r>
              <a:rPr lang="cs-CZ" altLang="cs-CZ" sz="2800" dirty="0"/>
              <a:t> </a:t>
            </a:r>
            <a:r>
              <a:rPr lang="cs-CZ" altLang="cs-CZ" sz="2800" dirty="0" err="1"/>
              <a:t>deformans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sclerosis</a:t>
            </a:r>
            <a:r>
              <a:rPr lang="cs-CZ" altLang="cs-CZ" sz="2800" dirty="0"/>
              <a:t> multiplex, </a:t>
            </a:r>
            <a:r>
              <a:rPr lang="cs-CZ" altLang="cs-CZ" sz="2800" dirty="0" err="1"/>
              <a:t>icterus</a:t>
            </a:r>
            <a:r>
              <a:rPr lang="cs-CZ" altLang="cs-CZ" sz="2800" dirty="0"/>
              <a:t> gravis, </a:t>
            </a:r>
            <a:r>
              <a:rPr lang="cs-CZ" altLang="cs-CZ" sz="2800" dirty="0" err="1"/>
              <a:t>dolor</a:t>
            </a:r>
            <a:r>
              <a:rPr lang="cs-CZ" altLang="cs-CZ" sz="2800" dirty="0"/>
              <a:t> </a:t>
            </a:r>
            <a:r>
              <a:rPr lang="cs-CZ" altLang="cs-CZ" sz="2800" dirty="0" err="1"/>
              <a:t>acutus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thrombosis</a:t>
            </a:r>
            <a:r>
              <a:rPr lang="cs-CZ" altLang="cs-CZ" sz="2800" dirty="0"/>
              <a:t> </a:t>
            </a:r>
            <a:r>
              <a:rPr lang="cs-CZ" altLang="cs-CZ" sz="2800" dirty="0" err="1"/>
              <a:t>venae</a:t>
            </a:r>
            <a:r>
              <a:rPr lang="cs-CZ" altLang="cs-CZ" sz="2800" dirty="0"/>
              <a:t>)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9285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Adjektiva 3. deklinace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784976" cy="4572000"/>
          </a:xfrm>
        </p:spPr>
        <p:txBody>
          <a:bodyPr>
            <a:normAutofit/>
          </a:bodyPr>
          <a:lstStyle/>
          <a:p>
            <a:r>
              <a:rPr lang="cs-CZ" dirty="0"/>
              <a:t>trojvýchodná: </a:t>
            </a:r>
            <a:r>
              <a:rPr lang="cs-CZ" i="1" dirty="0"/>
              <a:t>ācer, </a:t>
            </a:r>
            <a:r>
              <a:rPr lang="cs-CZ" i="1" dirty="0" err="1"/>
              <a:t>ācris</a:t>
            </a:r>
            <a:r>
              <a:rPr lang="cs-CZ" i="1" dirty="0"/>
              <a:t>, </a:t>
            </a:r>
            <a:r>
              <a:rPr lang="cs-CZ" i="1" dirty="0" err="1"/>
              <a:t>ācre</a:t>
            </a:r>
            <a:r>
              <a:rPr lang="cs-CZ" i="1" dirty="0"/>
              <a:t> (celer, </a:t>
            </a:r>
            <a:r>
              <a:rPr lang="cs-CZ" i="1" dirty="0" err="1"/>
              <a:t>celeris</a:t>
            </a:r>
            <a:r>
              <a:rPr lang="cs-CZ" i="1" dirty="0"/>
              <a:t>, celere)</a:t>
            </a:r>
          </a:p>
          <a:p>
            <a:pPr lvl="1"/>
            <a:r>
              <a:rPr lang="cs-CZ" altLang="cs-CZ" dirty="0"/>
              <a:t>každý rod má vlastní tvar </a:t>
            </a:r>
            <a:r>
              <a:rPr lang="cs-CZ" altLang="cs-CZ" dirty="0" err="1"/>
              <a:t>nom</a:t>
            </a:r>
            <a:r>
              <a:rPr lang="cs-CZ" altLang="cs-CZ" dirty="0"/>
              <a:t>. </a:t>
            </a:r>
            <a:r>
              <a:rPr lang="cs-CZ" altLang="cs-CZ" dirty="0" err="1"/>
              <a:t>sg</a:t>
            </a:r>
            <a:r>
              <a:rPr lang="cs-CZ" altLang="cs-CZ" dirty="0"/>
              <a:t>.</a:t>
            </a:r>
          </a:p>
          <a:p>
            <a:r>
              <a:rPr lang="cs-CZ" dirty="0" err="1"/>
              <a:t>dvojvýchodná</a:t>
            </a:r>
            <a:r>
              <a:rPr lang="cs-CZ" dirty="0"/>
              <a:t>: </a:t>
            </a:r>
            <a:r>
              <a:rPr lang="cs-CZ" i="1" dirty="0" err="1"/>
              <a:t>nāsālis</a:t>
            </a:r>
            <a:r>
              <a:rPr lang="cs-CZ" i="1" dirty="0"/>
              <a:t>, </a:t>
            </a:r>
            <a:r>
              <a:rPr lang="cs-CZ" i="1" dirty="0" err="1"/>
              <a:t>nāsale</a:t>
            </a:r>
            <a:endParaRPr lang="cs-CZ" i="1" dirty="0"/>
          </a:p>
          <a:p>
            <a:pPr lvl="1"/>
            <a:r>
              <a:rPr lang="cs-CZ" altLang="cs-CZ" dirty="0"/>
              <a:t>maskulina a feminina mají stejný tvar </a:t>
            </a:r>
            <a:r>
              <a:rPr lang="cs-CZ" altLang="cs-CZ" dirty="0" err="1"/>
              <a:t>nom</a:t>
            </a:r>
            <a:r>
              <a:rPr lang="cs-CZ" altLang="cs-CZ" dirty="0"/>
              <a:t>. </a:t>
            </a:r>
            <a:r>
              <a:rPr lang="cs-CZ" altLang="cs-CZ" dirty="0" err="1"/>
              <a:t>sg</a:t>
            </a:r>
            <a:r>
              <a:rPr lang="cs-CZ" altLang="cs-CZ" dirty="0"/>
              <a:t>.</a:t>
            </a:r>
            <a:endParaRPr lang="cs-CZ" dirty="0"/>
          </a:p>
          <a:p>
            <a:r>
              <a:rPr lang="cs-CZ" dirty="0"/>
              <a:t>jednovýchodná: </a:t>
            </a:r>
            <a:r>
              <a:rPr lang="cs-CZ" i="1" dirty="0"/>
              <a:t>simplex, </a:t>
            </a:r>
            <a:r>
              <a:rPr lang="cs-CZ" i="1" dirty="0" err="1"/>
              <a:t>simplicis</a:t>
            </a:r>
            <a:endParaRPr lang="cs-CZ" i="1" dirty="0"/>
          </a:p>
          <a:p>
            <a:pPr lvl="1"/>
            <a:r>
              <a:rPr lang="cs-CZ" altLang="cs-CZ" dirty="0"/>
              <a:t>všechny tři rody mají společný tvar </a:t>
            </a:r>
            <a:r>
              <a:rPr lang="cs-CZ" altLang="cs-CZ" dirty="0" err="1"/>
              <a:t>nom</a:t>
            </a:r>
            <a:r>
              <a:rPr lang="cs-CZ" altLang="cs-CZ" dirty="0"/>
              <a:t>. </a:t>
            </a:r>
            <a:r>
              <a:rPr lang="cs-CZ" altLang="cs-CZ" dirty="0" err="1"/>
              <a:t>sg</a:t>
            </a:r>
            <a:r>
              <a:rPr lang="cs-CZ" altLang="cs-CZ" dirty="0"/>
              <a:t>.</a:t>
            </a:r>
          </a:p>
          <a:p>
            <a:pPr lvl="1"/>
            <a:r>
              <a:rPr lang="cs-CZ" altLang="cs-CZ" dirty="0"/>
              <a:t>je nutné učit se i jejich genitiv (ve slovníku)</a:t>
            </a:r>
          </a:p>
          <a:p>
            <a:pPr lvl="1"/>
            <a:endParaRPr lang="cs-CZ" altLang="cs-CZ" dirty="0"/>
          </a:p>
          <a:p>
            <a:pPr lvl="1"/>
            <a:endParaRPr lang="cs-CZ" altLang="cs-CZ" dirty="0"/>
          </a:p>
          <a:p>
            <a:r>
              <a:rPr lang="cs-CZ" altLang="cs-CZ" sz="2400" dirty="0"/>
              <a:t>je třeba pamatovat si všechny tvary </a:t>
            </a:r>
            <a:r>
              <a:rPr lang="cs-CZ" altLang="cs-CZ" sz="2400" dirty="0" err="1"/>
              <a:t>nom</a:t>
            </a:r>
            <a:r>
              <a:rPr lang="cs-CZ" altLang="cs-CZ" sz="2400" dirty="0"/>
              <a:t>. </a:t>
            </a:r>
            <a:r>
              <a:rPr lang="cs-CZ" altLang="cs-CZ" sz="2400" dirty="0" err="1"/>
              <a:t>sg</a:t>
            </a:r>
            <a:r>
              <a:rPr lang="cs-CZ" altLang="cs-CZ" sz="2400" dirty="0"/>
              <a:t>.</a:t>
            </a:r>
          </a:p>
          <a:p>
            <a:endParaRPr lang="cs-CZ" alt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907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Trojvýchodná adjektiva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14904671"/>
              </p:ext>
            </p:extLst>
          </p:nvPr>
        </p:nvGraphicFramePr>
        <p:xfrm>
          <a:off x="331912" y="1988840"/>
          <a:ext cx="850424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59">
                <a:tc gridSpan="3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singulár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plurál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22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ācer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ācris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ācre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ācr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ācr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ācr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ācr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-ium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ācr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-em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ācre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ācr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ācr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ācr</a:t>
                      </a:r>
                      <a:r>
                        <a:rPr lang="cs-CZ" sz="24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-ī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acr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-ibus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5544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Dvojvýchodná</a:t>
            </a:r>
            <a:r>
              <a:rPr lang="cs-CZ" dirty="0"/>
              <a:t> adjektiva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42883939"/>
              </p:ext>
            </p:extLst>
          </p:nvPr>
        </p:nvGraphicFramePr>
        <p:xfrm>
          <a:off x="331912" y="1988840"/>
          <a:ext cx="850424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1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59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singulár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plurál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22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nāsālis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nāsāle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nāsāl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nāsāl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nāsāl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nāsāl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-ium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nāsāl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-em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nāsāle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nāsāl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nāsāl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nāsāl</a:t>
                      </a:r>
                      <a:r>
                        <a:rPr lang="cs-CZ" sz="24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-ī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nāsāl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-ibus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54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Jednovýchodná adjektiva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34239400"/>
              </p:ext>
            </p:extLst>
          </p:nvPr>
        </p:nvGraphicFramePr>
        <p:xfrm>
          <a:off x="331912" y="1988840"/>
          <a:ext cx="850424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1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59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singulár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plurál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223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simplex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simplic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simplic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simplic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simplic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-ium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simplic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-em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simplex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simplic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simplic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simplic</a:t>
                      </a:r>
                      <a:r>
                        <a:rPr lang="cs-CZ" sz="24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-ī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simplic</a:t>
                      </a:r>
                      <a:r>
                        <a:rPr lang="cs-CZ" sz="24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-ibus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7748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Všechny tři typy adjektiv 3. deklinace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36238189"/>
              </p:ext>
            </p:extLst>
          </p:nvPr>
        </p:nvGraphicFramePr>
        <p:xfrm>
          <a:off x="301752" y="4869160"/>
          <a:ext cx="850424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1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8002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singulár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plurál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305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simplex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simplic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simplic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305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simplic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simplic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-ium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305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simplic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-em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simplex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simplic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simplic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305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simplic</a:t>
                      </a:r>
                      <a:r>
                        <a:rPr lang="cs-CZ" sz="18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-ī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simplic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-ibus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1758229"/>
              </p:ext>
            </p:extLst>
          </p:nvPr>
        </p:nvGraphicFramePr>
        <p:xfrm>
          <a:off x="301752" y="1112704"/>
          <a:ext cx="850424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8674">
                <a:tc gridSpan="3"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singulár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plurál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7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ācer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ācris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ācre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ācr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ācr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674">
                <a:tc gridSpan="3"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ācr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ācr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-ium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674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ācr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-em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ācre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ācr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ācr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674">
                <a:tc gridSpan="3"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ācr</a:t>
                      </a:r>
                      <a:r>
                        <a:rPr lang="cs-CZ" sz="18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-ī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acr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-ibus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770970"/>
              </p:ext>
            </p:extLst>
          </p:nvPr>
        </p:nvGraphicFramePr>
        <p:xfrm>
          <a:off x="302401" y="2990356"/>
          <a:ext cx="850424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1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7432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singulár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plurál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432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nāsālis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nāsāle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nāsāl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nāsāl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432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nāsāl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nāsāl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-ium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432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nāsāl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-em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nāsāle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nāsāl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nāsāl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432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nāsāl</a:t>
                      </a:r>
                      <a:r>
                        <a:rPr lang="cs-CZ" sz="18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-ī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nāsāl</a:t>
                      </a:r>
                      <a:r>
                        <a:rPr lang="cs-CZ" sz="18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-ibus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989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Adjektiva 3. deklinace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/>
          </a:bodyPr>
          <a:lstStyle/>
          <a:p>
            <a:r>
              <a:rPr lang="cs-CZ" altLang="cs-CZ" dirty="0"/>
              <a:t>maskulina a feminina se skloňují podle </a:t>
            </a:r>
            <a:r>
              <a:rPr lang="cs-CZ" altLang="cs-CZ" i="1" dirty="0" err="1"/>
              <a:t>auris</a:t>
            </a:r>
            <a:endParaRPr lang="cs-CZ" altLang="cs-CZ" dirty="0"/>
          </a:p>
          <a:p>
            <a:pPr lvl="1"/>
            <a:r>
              <a:rPr lang="cs-CZ" altLang="cs-CZ" dirty="0"/>
              <a:t>!ale </a:t>
            </a:r>
            <a:r>
              <a:rPr lang="cs-CZ" altLang="cs-CZ" dirty="0" err="1"/>
              <a:t>abl</a:t>
            </a:r>
            <a:r>
              <a:rPr lang="cs-CZ" altLang="cs-CZ" dirty="0"/>
              <a:t>. </a:t>
            </a:r>
            <a:r>
              <a:rPr lang="cs-CZ" altLang="cs-CZ" dirty="0" err="1"/>
              <a:t>sg</a:t>
            </a:r>
            <a:r>
              <a:rPr lang="cs-CZ" altLang="cs-CZ" dirty="0"/>
              <a:t>.: </a:t>
            </a:r>
            <a:r>
              <a:rPr lang="cs-CZ" altLang="cs-CZ" i="1" dirty="0"/>
              <a:t>-ī</a:t>
            </a:r>
            <a:r>
              <a:rPr lang="cs-CZ" altLang="cs-CZ" dirty="0"/>
              <a:t>!</a:t>
            </a:r>
          </a:p>
          <a:p>
            <a:r>
              <a:rPr lang="cs-CZ" altLang="cs-CZ" dirty="0"/>
              <a:t>neutra podle </a:t>
            </a:r>
            <a:r>
              <a:rPr lang="cs-CZ" altLang="cs-CZ" i="1" dirty="0"/>
              <a:t>rete</a:t>
            </a:r>
            <a:endParaRPr lang="cs-CZ" altLang="cs-CZ" dirty="0"/>
          </a:p>
          <a:p>
            <a:pPr>
              <a:buFontTx/>
              <a:buNone/>
            </a:pPr>
            <a:endParaRPr lang="cs-CZ" altLang="cs-CZ" dirty="0"/>
          </a:p>
          <a:p>
            <a:pPr>
              <a:buFontTx/>
              <a:buNone/>
            </a:pPr>
            <a:r>
              <a:rPr lang="cs-CZ" altLang="cs-CZ" dirty="0"/>
              <a:t>	</a:t>
            </a:r>
            <a:r>
              <a:rPr lang="cs-CZ" altLang="cs-CZ" dirty="0" err="1"/>
              <a:t>Abl</a:t>
            </a:r>
            <a:r>
              <a:rPr lang="cs-CZ" altLang="cs-CZ" dirty="0"/>
              <a:t>. </a:t>
            </a:r>
            <a:r>
              <a:rPr lang="cs-CZ" altLang="cs-CZ" dirty="0" err="1"/>
              <a:t>sg</a:t>
            </a:r>
            <a:r>
              <a:rPr lang="cs-CZ" altLang="cs-CZ" dirty="0"/>
              <a:t>. 		</a:t>
            </a:r>
            <a:r>
              <a:rPr lang="cs-CZ" altLang="cs-CZ" b="1" dirty="0"/>
              <a:t>-ī</a:t>
            </a:r>
          </a:p>
          <a:p>
            <a:pPr>
              <a:buFontTx/>
              <a:buNone/>
            </a:pPr>
            <a:r>
              <a:rPr lang="cs-CZ" altLang="cs-CZ" dirty="0"/>
              <a:t>	Gen. </a:t>
            </a:r>
            <a:r>
              <a:rPr lang="cs-CZ" altLang="cs-CZ" dirty="0" err="1"/>
              <a:t>pl</a:t>
            </a:r>
            <a:r>
              <a:rPr lang="cs-CZ" altLang="cs-CZ" dirty="0"/>
              <a:t>. 		</a:t>
            </a:r>
            <a:r>
              <a:rPr lang="cs-CZ" altLang="cs-CZ" b="1" dirty="0"/>
              <a:t>-</a:t>
            </a:r>
            <a:r>
              <a:rPr lang="cs-CZ" altLang="cs-CZ" b="1" dirty="0" err="1"/>
              <a:t>ium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dirty="0"/>
              <a:t>	</a:t>
            </a:r>
            <a:r>
              <a:rPr lang="cs-CZ" altLang="cs-CZ" dirty="0" err="1"/>
              <a:t>Nom</a:t>
            </a:r>
            <a:r>
              <a:rPr lang="cs-CZ" altLang="cs-CZ" dirty="0"/>
              <a:t>. a </a:t>
            </a:r>
            <a:r>
              <a:rPr lang="cs-CZ" altLang="cs-CZ" dirty="0" err="1"/>
              <a:t>Ak</a:t>
            </a:r>
            <a:r>
              <a:rPr lang="cs-CZ" altLang="cs-CZ" dirty="0"/>
              <a:t>. </a:t>
            </a:r>
            <a:r>
              <a:rPr lang="cs-CZ" altLang="cs-CZ" dirty="0" err="1"/>
              <a:t>pl</a:t>
            </a:r>
            <a:r>
              <a:rPr lang="cs-CZ" altLang="cs-CZ" dirty="0"/>
              <a:t>.	</a:t>
            </a:r>
            <a:r>
              <a:rPr lang="cs-CZ" altLang="cs-CZ" b="1" dirty="0"/>
              <a:t>-</a:t>
            </a:r>
            <a:r>
              <a:rPr lang="cs-CZ" altLang="cs-CZ" b="1" dirty="0" err="1"/>
              <a:t>ia</a:t>
            </a:r>
            <a:r>
              <a:rPr lang="cs-CZ" altLang="cs-CZ" b="1" dirty="0"/>
              <a:t>	</a:t>
            </a:r>
            <a:r>
              <a:rPr lang="cs-CZ" altLang="cs-CZ" dirty="0"/>
              <a:t>(neutra)</a:t>
            </a:r>
          </a:p>
          <a:p>
            <a:pPr>
              <a:buFontTx/>
              <a:buNone/>
            </a:pPr>
            <a:endParaRPr lang="cs-CZ" dirty="0"/>
          </a:p>
          <a:p>
            <a:pPr>
              <a:buFontTx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7912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E6ECC2-D73F-4057-9612-5ECD2E19C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272" y="379476"/>
            <a:ext cx="8765224" cy="758952"/>
          </a:xfrm>
        </p:spPr>
        <p:txBody>
          <a:bodyPr>
            <a:noAutofit/>
          </a:bodyPr>
          <a:lstStyle/>
          <a:p>
            <a:r>
              <a:rPr lang="cs-CZ" sz="2800" dirty="0"/>
              <a:t>Odvozování adjektiv vyjadřujících vztah/příslušnost (k určité anatomické struktuře) pomocí přípon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E09368-A9EC-4B26-BF64-CC21E3716A2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/>
          <a:lstStyle/>
          <a:p>
            <a:r>
              <a:rPr lang="cs-CZ" dirty="0"/>
              <a:t>Latinská adjektiva se obvykle tvoří od genitivního kmene substantiv přidáním koncovek</a:t>
            </a:r>
          </a:p>
          <a:p>
            <a:pPr lvl="1"/>
            <a:r>
              <a:rPr lang="cs-CZ" dirty="0"/>
              <a:t>-</a:t>
            </a:r>
            <a:r>
              <a:rPr lang="cs-CZ" dirty="0" err="1"/>
              <a:t>alis</a:t>
            </a:r>
            <a:r>
              <a:rPr lang="cs-CZ" dirty="0"/>
              <a:t>, e; -</a:t>
            </a:r>
            <a:r>
              <a:rPr lang="cs-CZ" dirty="0" err="1"/>
              <a:t>aris</a:t>
            </a:r>
            <a:r>
              <a:rPr lang="cs-CZ" dirty="0"/>
              <a:t>, e; </a:t>
            </a:r>
          </a:p>
          <a:p>
            <a:pPr lvl="2"/>
            <a:r>
              <a:rPr lang="cs-CZ" dirty="0" err="1"/>
              <a:t>ren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, m. -&gt; </a:t>
            </a:r>
            <a:r>
              <a:rPr lang="cs-CZ" dirty="0" err="1"/>
              <a:t>ren-is</a:t>
            </a:r>
            <a:r>
              <a:rPr lang="cs-CZ" dirty="0"/>
              <a:t> -&gt; </a:t>
            </a:r>
            <a:r>
              <a:rPr lang="cs-CZ" dirty="0" err="1"/>
              <a:t>renalis</a:t>
            </a:r>
            <a:r>
              <a:rPr lang="cs-CZ" dirty="0"/>
              <a:t>, e</a:t>
            </a:r>
          </a:p>
          <a:p>
            <a:pPr lvl="2"/>
            <a:r>
              <a:rPr lang="cs-CZ" dirty="0" err="1"/>
              <a:t>vertebra</a:t>
            </a:r>
            <a:r>
              <a:rPr lang="cs-CZ" dirty="0"/>
              <a:t>, </a:t>
            </a:r>
            <a:r>
              <a:rPr lang="cs-CZ" dirty="0" err="1"/>
              <a:t>ae</a:t>
            </a:r>
            <a:r>
              <a:rPr lang="cs-CZ" dirty="0"/>
              <a:t> -&gt; vertebrae -&gt; </a:t>
            </a:r>
            <a:r>
              <a:rPr lang="cs-CZ" dirty="0" err="1"/>
              <a:t>vertebralis</a:t>
            </a:r>
            <a:r>
              <a:rPr lang="cs-CZ" dirty="0"/>
              <a:t>, e</a:t>
            </a:r>
          </a:p>
          <a:p>
            <a:pPr lvl="2"/>
            <a:r>
              <a:rPr lang="cs-CZ" dirty="0"/>
              <a:t>vestibulum, i, n. -&gt; </a:t>
            </a:r>
            <a:r>
              <a:rPr lang="cs-CZ" dirty="0" err="1"/>
              <a:t>vestibularis</a:t>
            </a:r>
            <a:r>
              <a:rPr lang="cs-CZ"/>
              <a:t>, e</a:t>
            </a:r>
            <a:endParaRPr lang="cs-CZ" dirty="0"/>
          </a:p>
          <a:p>
            <a:r>
              <a:rPr lang="cs-CZ" dirty="0"/>
              <a:t>Řecká adjektiva se také obvykle tvoří od genitivního kmene substantiv přidáním koncovek</a:t>
            </a:r>
          </a:p>
          <a:p>
            <a:pPr lvl="1"/>
            <a:r>
              <a:rPr lang="cs-CZ" dirty="0"/>
              <a:t>-</a:t>
            </a:r>
            <a:r>
              <a:rPr lang="cs-CZ" dirty="0" err="1"/>
              <a:t>eus</a:t>
            </a:r>
            <a:r>
              <a:rPr lang="cs-CZ" dirty="0"/>
              <a:t>, a, um; -</a:t>
            </a:r>
            <a:r>
              <a:rPr lang="cs-CZ" dirty="0" err="1"/>
              <a:t>icus</a:t>
            </a:r>
            <a:r>
              <a:rPr lang="cs-CZ" dirty="0"/>
              <a:t>, a, um</a:t>
            </a:r>
          </a:p>
          <a:p>
            <a:pPr lvl="2"/>
            <a:r>
              <a:rPr lang="cs-CZ" dirty="0" err="1"/>
              <a:t>hepar</a:t>
            </a:r>
            <a:r>
              <a:rPr lang="cs-CZ" dirty="0"/>
              <a:t>, </a:t>
            </a:r>
            <a:r>
              <a:rPr lang="cs-CZ" dirty="0" err="1"/>
              <a:t>atis</a:t>
            </a:r>
            <a:r>
              <a:rPr lang="cs-CZ" dirty="0"/>
              <a:t>, n. -&gt; </a:t>
            </a:r>
            <a:r>
              <a:rPr lang="cs-CZ" dirty="0" err="1"/>
              <a:t>hepat-is</a:t>
            </a:r>
            <a:r>
              <a:rPr lang="cs-CZ" dirty="0"/>
              <a:t> -&gt; </a:t>
            </a:r>
            <a:r>
              <a:rPr lang="cs-CZ" dirty="0" err="1"/>
              <a:t>hepaticus</a:t>
            </a:r>
            <a:r>
              <a:rPr lang="cs-CZ" dirty="0"/>
              <a:t>, a, um</a:t>
            </a:r>
          </a:p>
          <a:p>
            <a:pPr lvl="2"/>
            <a:r>
              <a:rPr lang="cs-CZ" dirty="0"/>
              <a:t>larynx, </a:t>
            </a:r>
            <a:r>
              <a:rPr lang="cs-CZ" dirty="0" err="1"/>
              <a:t>ngis</a:t>
            </a:r>
            <a:r>
              <a:rPr lang="cs-CZ" dirty="0"/>
              <a:t>, m. -&gt; laryng-</a:t>
            </a:r>
            <a:r>
              <a:rPr lang="cs-CZ" dirty="0" err="1"/>
              <a:t>is</a:t>
            </a:r>
            <a:r>
              <a:rPr lang="cs-CZ" dirty="0"/>
              <a:t> -&gt; </a:t>
            </a:r>
            <a:r>
              <a:rPr lang="cs-CZ" dirty="0" err="1"/>
              <a:t>laryngeus</a:t>
            </a:r>
            <a:r>
              <a:rPr lang="cs-CZ" dirty="0"/>
              <a:t>, a, um</a:t>
            </a:r>
          </a:p>
          <a:p>
            <a:pPr lvl="2"/>
            <a:r>
              <a:rPr lang="cs-CZ" dirty="0" err="1"/>
              <a:t>thorax</a:t>
            </a:r>
            <a:r>
              <a:rPr lang="cs-CZ" dirty="0"/>
              <a:t>, </a:t>
            </a:r>
            <a:r>
              <a:rPr lang="cs-CZ" dirty="0" err="1"/>
              <a:t>acis</a:t>
            </a:r>
            <a:r>
              <a:rPr lang="cs-CZ" dirty="0"/>
              <a:t>, m. -&gt; </a:t>
            </a:r>
            <a:r>
              <a:rPr lang="cs-CZ" dirty="0" err="1"/>
              <a:t>thoracicus</a:t>
            </a:r>
            <a:r>
              <a:rPr lang="cs-CZ" dirty="0"/>
              <a:t>, a, um</a:t>
            </a:r>
          </a:p>
        </p:txBody>
      </p:sp>
    </p:spTree>
    <p:extLst>
      <p:ext uri="{BB962C8B-B14F-4D97-AF65-F5344CB8AC3E}">
        <p14:creationId xmlns:p14="http://schemas.microsoft.com/office/powerpoint/2010/main" val="2583077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Skloňujte: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i="1" dirty="0" err="1"/>
              <a:t>dolor</a:t>
            </a:r>
            <a:r>
              <a:rPr lang="cs-CZ" altLang="cs-CZ" i="1" dirty="0"/>
              <a:t> acer (prudká bolest)</a:t>
            </a:r>
          </a:p>
          <a:p>
            <a:r>
              <a:rPr lang="cs-CZ" altLang="cs-CZ" i="1" dirty="0" err="1"/>
              <a:t>nervus</a:t>
            </a:r>
            <a:r>
              <a:rPr lang="cs-CZ" altLang="cs-CZ" i="1" dirty="0"/>
              <a:t> </a:t>
            </a:r>
            <a:r>
              <a:rPr lang="cs-CZ" altLang="cs-CZ" i="1" dirty="0" err="1"/>
              <a:t>cranialis</a:t>
            </a:r>
            <a:r>
              <a:rPr lang="cs-CZ" altLang="cs-CZ" i="1" dirty="0"/>
              <a:t> (lebeční nerv)</a:t>
            </a:r>
          </a:p>
          <a:p>
            <a:r>
              <a:rPr lang="cs-CZ" altLang="cs-CZ" i="1" dirty="0" err="1"/>
              <a:t>vertebra</a:t>
            </a:r>
            <a:r>
              <a:rPr lang="cs-CZ" altLang="cs-CZ" i="1" dirty="0"/>
              <a:t> </a:t>
            </a:r>
            <a:r>
              <a:rPr lang="cs-CZ" altLang="cs-CZ" i="1" dirty="0" err="1"/>
              <a:t>cervicalis</a:t>
            </a:r>
            <a:r>
              <a:rPr lang="cs-CZ" altLang="cs-CZ" i="1" dirty="0"/>
              <a:t> (krční obratel)</a:t>
            </a:r>
          </a:p>
          <a:p>
            <a:r>
              <a:rPr lang="cs-CZ" altLang="cs-CZ" i="1" dirty="0" err="1"/>
              <a:t>caput</a:t>
            </a:r>
            <a:r>
              <a:rPr lang="cs-CZ" altLang="cs-CZ" i="1" dirty="0"/>
              <a:t> breve</a:t>
            </a:r>
          </a:p>
          <a:p>
            <a:r>
              <a:rPr lang="cs-CZ" altLang="cs-CZ" i="1" dirty="0"/>
              <a:t>os </a:t>
            </a:r>
            <a:r>
              <a:rPr lang="cs-CZ" altLang="cs-CZ" i="1" dirty="0" err="1"/>
              <a:t>ethmoides</a:t>
            </a:r>
            <a:r>
              <a:rPr lang="cs-CZ" altLang="cs-CZ" i="1" dirty="0"/>
              <a:t> </a:t>
            </a:r>
            <a:r>
              <a:rPr lang="cs-CZ" altLang="cs-CZ" dirty="0"/>
              <a:t>(čichová kost)</a:t>
            </a:r>
          </a:p>
          <a:p>
            <a:r>
              <a:rPr lang="cs-CZ" altLang="cs-CZ" i="1" dirty="0" err="1"/>
              <a:t>musculus</a:t>
            </a:r>
            <a:r>
              <a:rPr lang="cs-CZ" altLang="cs-CZ" i="1" dirty="0"/>
              <a:t> biceps (dvouhlavý sval)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32348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7" id="{7B450C71-CB2C-42BA-A52E-03A368022182}" vid="{51BD023E-DB09-4319-B38B-F18A888694A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administrativní</Template>
  <TotalTime>119</TotalTime>
  <Words>411</Words>
  <Application>Microsoft Office PowerPoint</Application>
  <PresentationFormat>Předvádění na obrazovce (4:3)</PresentationFormat>
  <Paragraphs>129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Century Schoolbook</vt:lpstr>
      <vt:lpstr>Wingdings</vt:lpstr>
      <vt:lpstr>Wingdings 2</vt:lpstr>
      <vt:lpstr>Administrativní</vt:lpstr>
      <vt:lpstr>Adjektiva 3. deklinace</vt:lpstr>
      <vt:lpstr>Adjektiva 3. deklinace</vt:lpstr>
      <vt:lpstr>Trojvýchodná adjektiva</vt:lpstr>
      <vt:lpstr>Dvojvýchodná adjektiva</vt:lpstr>
      <vt:lpstr>Jednovýchodná adjektiva</vt:lpstr>
      <vt:lpstr>Všechny tři typy adjektiv 3. deklinace</vt:lpstr>
      <vt:lpstr>Adjektiva 3. deklinace</vt:lpstr>
      <vt:lpstr>Odvozování adjektiv vyjadřujících vztah/příslušnost (k určité anatomické struktuře) pomocí přípon</vt:lpstr>
      <vt:lpstr>Skloňujte:</vt:lpstr>
      <vt:lpstr>Dejte do závislosti na slovech před závorkou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Adjektiva 3. deklinace</dc:title>
  <dc:creator>Pavel Ševčík</dc:creator>
  <cp:lastModifiedBy>Pavel Ševčík</cp:lastModifiedBy>
  <cp:revision>9</cp:revision>
  <dcterms:created xsi:type="dcterms:W3CDTF">2015-11-02T20:10:44Z</dcterms:created>
  <dcterms:modified xsi:type="dcterms:W3CDTF">2019-10-10T21:23:10Z</dcterms:modified>
</cp:coreProperties>
</file>