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256" r:id="rId2"/>
    <p:sldId id="298" r:id="rId3"/>
    <p:sldId id="286" r:id="rId4"/>
    <p:sldId id="297" r:id="rId5"/>
    <p:sldId id="288" r:id="rId6"/>
    <p:sldId id="284" r:id="rId7"/>
    <p:sldId id="259" r:id="rId8"/>
    <p:sldId id="289" r:id="rId9"/>
    <p:sldId id="290" r:id="rId10"/>
    <p:sldId id="299" r:id="rId11"/>
    <p:sldId id="260" r:id="rId12"/>
    <p:sldId id="295" r:id="rId13"/>
    <p:sldId id="296" r:id="rId14"/>
    <p:sldId id="277" r:id="rId15"/>
    <p:sldId id="293" r:id="rId16"/>
    <p:sldId id="294" r:id="rId17"/>
    <p:sldId id="291" r:id="rId18"/>
    <p:sldId id="280" r:id="rId19"/>
    <p:sldId id="270" r:id="rId20"/>
    <p:sldId id="292" r:id="rId21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6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8" d="100"/>
          <a:sy n="158" d="100"/>
        </p:scale>
        <p:origin x="-21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2DD230-21A1-47D0-AD43-4A79567F777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85FCF-A14D-47B6-B5D3-AA46D2B0CE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8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>
              <a:extLst>
                <a:ext uri="{FF2B5EF4-FFF2-40B4-BE49-F238E27FC236}"/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sk-SK" altLang="sk-SK" sz="2400">
                <a:latin typeface="Times New Roman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/>
              </a:extLst>
            </p:cNvPr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sk-SK" altLang="sk-SK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T0" fmla="*/ 0 w 4917"/>
                <a:gd name="T1" fmla="*/ 0 h 1000"/>
                <a:gd name="T2" fmla="*/ 50729 w 4917"/>
                <a:gd name="T3" fmla="*/ 0 h 1000"/>
                <a:gd name="T4" fmla="*/ 56486 w 4917"/>
                <a:gd name="T5" fmla="*/ 1169 h 1000"/>
                <a:gd name="T6" fmla="*/ 50741 w 4917"/>
                <a:gd name="T7" fmla="*/ 2337 h 1000"/>
                <a:gd name="T8" fmla="*/ 0 w 4917"/>
                <a:gd name="T9" fmla="*/ 2337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17"/>
                <a:gd name="T16" fmla="*/ 0 h 1000"/>
                <a:gd name="T17" fmla="*/ 2459 w 4917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cs-CZ" altLang="sk-SK" noProof="0"/>
              <a:t>Klepnutím lze upravit styl předlohy nadpisů.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sk-SK" noProof="0"/>
              <a:t>Klepnutím lze upravit styl předlohy podnadpisů.</a:t>
            </a:r>
          </a:p>
        </p:txBody>
      </p:sp>
      <p:sp>
        <p:nvSpPr>
          <p:cNvPr id="9" name="Rectangle 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10" name="Rectangle 1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11" name="Rectangle 11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9EE18-7208-426A-8705-84DC41563138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446175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5" name="Rectangle 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" name="Rectangle 1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56E8B-2894-4373-B975-E1B532234855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215547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5" name="Rectangle 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" name="Rectangle 1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15DF0-E98F-4F55-9311-D8C2C588487E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50121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5" name="Rectangle 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" name="Rectangle 1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DFE93-5178-4A8E-8D68-340A264714DC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868269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5" name="Rectangle 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" name="Rectangle 1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C72B1-7964-4D92-9F38-C17414D0A1FF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136098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5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" name="Rectangle 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7" name="Rectangle 1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8CCBA-3AF4-408E-AF1F-8AC55003C7F2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533576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7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8" name="Rectangle 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9" name="Rectangle 1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7F243-2CDB-40ED-8721-97B0893ED25E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695451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4" name="Rectangle 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5" name="Rectangle 1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59D27-0AE1-436C-83EE-5EA1D25B041E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70350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3" name="Rectangle 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4" name="Rectangle 1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D3009-FA37-4942-AB2F-747B5A4A71F8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770282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" name="Rectangle 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7" name="Rectangle 1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52573-D13C-4FE2-8C3E-0DF8CF92327B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085234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6" name="Rectangle 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7" name="Rectangle 1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5D6CB-85B6-4D06-9848-744BFA41DC96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745663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sk-SK" altLang="sk-SK" sz="2400">
                <a:latin typeface="Times New Roman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9335 w 7000"/>
                <a:gd name="T3" fmla="*/ 0 h 1000"/>
                <a:gd name="T4" fmla="*/ 10055 w 7000"/>
                <a:gd name="T5" fmla="*/ 103 h 1000"/>
                <a:gd name="T6" fmla="*/ 9337 w 7000"/>
                <a:gd name="T7" fmla="*/ 205 h 1000"/>
                <a:gd name="T8" fmla="*/ 0 w 7000"/>
                <a:gd name="T9" fmla="*/ 205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 smtClean="0"/>
              <a:t>Klepnutím lze upravit styl předlohy nadpisů.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 smtClean="0"/>
              <a:t>Klepnutím lze upravit styly předlohy textu.</a:t>
            </a:r>
          </a:p>
          <a:p>
            <a:pPr lvl="1"/>
            <a:r>
              <a:rPr lang="cs-CZ" altLang="sk-SK" smtClean="0"/>
              <a:t>Druhá úroveň</a:t>
            </a:r>
          </a:p>
          <a:p>
            <a:pPr lvl="2"/>
            <a:r>
              <a:rPr lang="cs-CZ" altLang="sk-SK" smtClean="0"/>
              <a:t>Třetí úroveň</a:t>
            </a:r>
          </a:p>
          <a:p>
            <a:pPr lvl="3"/>
            <a:r>
              <a:rPr lang="cs-CZ" altLang="sk-SK" smtClean="0"/>
              <a:t>Čtvrtá úroveň</a:t>
            </a:r>
          </a:p>
          <a:p>
            <a:pPr lvl="4"/>
            <a:r>
              <a:rPr lang="cs-CZ" altLang="sk-SK" smtClean="0"/>
              <a:t>Pátá úroveň</a:t>
            </a:r>
          </a:p>
        </p:txBody>
      </p:sp>
      <p:sp>
        <p:nvSpPr>
          <p:cNvPr id="4104" name="Rectangle 8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4105" name="Rectangle 9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sk-SK"/>
          </a:p>
        </p:txBody>
      </p:sp>
      <p:sp>
        <p:nvSpPr>
          <p:cNvPr id="4106" name="Rectangle 10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9A91B66E-8A5E-4929-A3E2-200BFDD2C444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altLang="sk-SK" sz="5400" dirty="0" smtClean="0"/>
              <a:t/>
            </a:r>
            <a:br>
              <a:rPr lang="cs-CZ" altLang="sk-SK" sz="5400" dirty="0" smtClean="0"/>
            </a:br>
            <a:r>
              <a:rPr lang="cs-CZ" altLang="sk-SK" sz="5400" dirty="0" smtClean="0"/>
              <a:t>Alimentární nákazy</a:t>
            </a:r>
            <a:endParaRPr lang="cs-CZ" altLang="sk-SK" sz="5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sk-SK" b="1" smtClean="0"/>
          </a:p>
          <a:p>
            <a:pPr eaLnBrk="1" hangingPunct="1"/>
            <a:r>
              <a:rPr lang="cs-CZ" altLang="sk-SK" b="1" smtClean="0"/>
              <a:t>MUDr. Miroslava Zavřelová</a:t>
            </a:r>
          </a:p>
          <a:p>
            <a:pPr eaLnBrk="1" hangingPunct="1"/>
            <a:r>
              <a:rPr lang="cs-CZ" altLang="sk-SK" b="1" smtClean="0"/>
              <a:t>ÚOPZ  LF MU</a:t>
            </a:r>
          </a:p>
          <a:p>
            <a:pPr eaLnBrk="1" hangingPunct="1"/>
            <a:endParaRPr lang="cs-CZ" altLang="sk-S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Listerióza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b="1" dirty="0" smtClean="0"/>
          </a:p>
          <a:p>
            <a:r>
              <a:rPr lang="cs-CZ" sz="2000" b="1" dirty="0" smtClean="0"/>
              <a:t>riziko </a:t>
            </a:r>
            <a:r>
              <a:rPr lang="cs-CZ" sz="2000" b="1" dirty="0" err="1"/>
              <a:t>transplacentárního</a:t>
            </a:r>
            <a:r>
              <a:rPr lang="cs-CZ" sz="2000" b="1" dirty="0"/>
              <a:t> </a:t>
            </a:r>
            <a:r>
              <a:rPr lang="cs-CZ" sz="2000" b="1" dirty="0" smtClean="0"/>
              <a:t>přenosu</a:t>
            </a:r>
          </a:p>
          <a:p>
            <a:pPr marL="0" indent="0">
              <a:buNone/>
            </a:pPr>
            <a:endParaRPr lang="cs-CZ" sz="2000" b="1" dirty="0"/>
          </a:p>
          <a:p>
            <a:pPr lvl="1"/>
            <a:r>
              <a:rPr lang="cs-CZ" sz="2000" b="1" dirty="0"/>
              <a:t>možný spontánní abortus v časné fázi </a:t>
            </a:r>
            <a:r>
              <a:rPr lang="cs-CZ" sz="2000" b="1" dirty="0" smtClean="0"/>
              <a:t>těhotenství</a:t>
            </a:r>
          </a:p>
          <a:p>
            <a:pPr lvl="1"/>
            <a:endParaRPr lang="cs-CZ" sz="2000" b="1" dirty="0"/>
          </a:p>
          <a:p>
            <a:pPr lvl="1"/>
            <a:r>
              <a:rPr lang="cs-CZ" sz="2000" b="1" dirty="0"/>
              <a:t>možný předčasný porod mrtvého </a:t>
            </a:r>
            <a:r>
              <a:rPr lang="cs-CZ" sz="2000" b="1" dirty="0" smtClean="0"/>
              <a:t>dítěte</a:t>
            </a:r>
          </a:p>
          <a:p>
            <a:pPr marL="457200" lvl="1" indent="0">
              <a:buNone/>
            </a:pPr>
            <a:endParaRPr lang="cs-CZ" sz="2000" b="1" dirty="0"/>
          </a:p>
          <a:p>
            <a:pPr lvl="1"/>
            <a:r>
              <a:rPr lang="cs-CZ" sz="2000" b="1" dirty="0"/>
              <a:t>v případě nákazy matky krátce před porodem se u novorozence může manifestovat listerióza (forma septická – letalita 90% nebo purulentní meningitida (hnisavý zánět mozkových blan)</a:t>
            </a:r>
          </a:p>
          <a:p>
            <a:pPr marL="0" indent="0">
              <a:buNone/>
            </a:pPr>
            <a:endParaRPr lang="cs-CZ" sz="48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   </a:t>
            </a:r>
            <a:endParaRPr lang="sk-SK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563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sk-SK" b="1" dirty="0" smtClean="0"/>
              <a:t>Původci alimentárních nákaz</a:t>
            </a:r>
          </a:p>
        </p:txBody>
      </p:sp>
      <p:sp>
        <p:nvSpPr>
          <p:cNvPr id="9219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sk-SK" b="1" dirty="0"/>
              <a:t>Viry:</a:t>
            </a:r>
          </a:p>
          <a:p>
            <a:pPr lvl="1" eaLnBrk="1" hangingPunct="1">
              <a:defRPr/>
            </a:pPr>
            <a:r>
              <a:rPr lang="cs-CZ" altLang="sk-SK" b="1" dirty="0" err="1"/>
              <a:t>noroviry</a:t>
            </a:r>
            <a:r>
              <a:rPr lang="cs-CZ" altLang="sk-SK" b="1" dirty="0"/>
              <a:t> (</a:t>
            </a:r>
            <a:r>
              <a:rPr lang="cs-CZ" altLang="sk-SK" b="1" dirty="0" err="1"/>
              <a:t>Norwalk-like</a:t>
            </a:r>
            <a:r>
              <a:rPr lang="cs-CZ" altLang="sk-SK" b="1" dirty="0"/>
              <a:t> virus)</a:t>
            </a:r>
          </a:p>
          <a:p>
            <a:pPr lvl="1" eaLnBrk="1" hangingPunct="1">
              <a:defRPr/>
            </a:pPr>
            <a:r>
              <a:rPr lang="cs-CZ" altLang="sk-SK" b="1" dirty="0" err="1"/>
              <a:t>rotaviry</a:t>
            </a:r>
            <a:r>
              <a:rPr lang="cs-CZ" altLang="sk-SK" b="1" dirty="0"/>
              <a:t>, adenoviry, </a:t>
            </a:r>
            <a:r>
              <a:rPr lang="cs-CZ" altLang="sk-SK" b="1" dirty="0" err="1"/>
              <a:t>astroviry</a:t>
            </a:r>
            <a:r>
              <a:rPr lang="cs-CZ" altLang="sk-SK" b="1" dirty="0"/>
              <a:t> -  děti</a:t>
            </a:r>
          </a:p>
          <a:p>
            <a:pPr lvl="1" eaLnBrk="1" hangingPunct="1">
              <a:defRPr/>
            </a:pPr>
            <a:r>
              <a:rPr lang="cs-CZ" altLang="sk-SK" b="1" dirty="0"/>
              <a:t>virus hepatitidy A</a:t>
            </a:r>
          </a:p>
          <a:p>
            <a:pPr lvl="1" eaLnBrk="1" hangingPunct="1">
              <a:defRPr/>
            </a:pPr>
            <a:r>
              <a:rPr lang="cs-CZ" altLang="sk-SK" b="1" dirty="0"/>
              <a:t>virus hepatitidy E – </a:t>
            </a:r>
            <a:r>
              <a:rPr lang="cs-CZ" altLang="sk-SK" b="1" dirty="0" smtClean="0"/>
              <a:t>v Evropě vzácně</a:t>
            </a:r>
            <a:endParaRPr lang="cs-CZ" altLang="sk-SK" b="1" dirty="0"/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endParaRPr lang="cs-CZ" altLang="sk-SK" b="1" dirty="0"/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r>
              <a:rPr lang="cs-CZ" altLang="sk-SK" b="1" dirty="0"/>
              <a:t>U virových nákaz převažuje přenos fekálně-orální,  alimentární je vzácný.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cs-CZ" altLang="sk-SK" b="1" dirty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/>
              <a:t>Parazitární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b="1" dirty="0" smtClean="0"/>
              <a:t>Giardióza </a:t>
            </a:r>
            <a:r>
              <a:rPr lang="cs-CZ" dirty="0" smtClean="0"/>
              <a:t> </a:t>
            </a:r>
            <a:r>
              <a:rPr lang="cs-CZ" sz="2200" b="1" dirty="0" smtClean="0"/>
              <a:t>(</a:t>
            </a:r>
            <a:r>
              <a:rPr lang="cs-CZ" sz="2200" b="1" i="1" dirty="0" err="1" smtClean="0"/>
              <a:t>Giardia</a:t>
            </a:r>
            <a:r>
              <a:rPr lang="cs-CZ" sz="2200" b="1" i="1" dirty="0" smtClean="0"/>
              <a:t> </a:t>
            </a:r>
            <a:r>
              <a:rPr lang="cs-CZ" sz="2200" b="1" i="1" dirty="0" err="1" smtClean="0"/>
              <a:t>intestinalis</a:t>
            </a:r>
            <a:r>
              <a:rPr lang="cs-CZ" sz="2200" b="1" dirty="0" smtClean="0"/>
              <a:t>)</a:t>
            </a:r>
          </a:p>
          <a:p>
            <a:pPr lvl="1"/>
            <a:r>
              <a:rPr lang="cs-CZ" sz="1800" dirty="0"/>
              <a:t> </a:t>
            </a:r>
            <a:r>
              <a:rPr lang="cs-CZ" sz="1800" dirty="0" smtClean="0"/>
              <a:t>   </a:t>
            </a:r>
            <a:r>
              <a:rPr lang="cs-CZ" sz="1800" b="1" dirty="0" smtClean="0"/>
              <a:t>přenos fekálně-orální (nemyté ruce)</a:t>
            </a:r>
          </a:p>
          <a:p>
            <a:pPr marL="457200" lvl="1" indent="0">
              <a:buNone/>
            </a:pPr>
            <a:endParaRPr lang="cs-CZ" sz="1800" b="1" dirty="0" smtClean="0"/>
          </a:p>
          <a:p>
            <a:r>
              <a:rPr lang="cs-CZ" sz="2600" b="1" dirty="0" err="1" smtClean="0"/>
              <a:t>Ascarióza</a:t>
            </a:r>
            <a:r>
              <a:rPr lang="cs-CZ" sz="2600" b="1" dirty="0" smtClean="0"/>
              <a:t> </a:t>
            </a:r>
            <a:r>
              <a:rPr lang="cs-CZ" sz="2200" dirty="0" smtClean="0"/>
              <a:t> </a:t>
            </a:r>
            <a:r>
              <a:rPr lang="cs-CZ" sz="2200" b="1" dirty="0" smtClean="0"/>
              <a:t>(</a:t>
            </a:r>
            <a:r>
              <a:rPr lang="cs-CZ" sz="2200" b="1" dirty="0" err="1" smtClean="0"/>
              <a:t>Ascaris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lumbricoides</a:t>
            </a:r>
            <a:r>
              <a:rPr lang="cs-CZ" sz="2200" b="1" dirty="0"/>
              <a:t> </a:t>
            </a:r>
            <a:r>
              <a:rPr lang="cs-CZ" sz="2200" b="1" dirty="0" smtClean="0"/>
              <a:t>– škrkavka dětská)</a:t>
            </a:r>
          </a:p>
          <a:p>
            <a:pPr lvl="1"/>
            <a:r>
              <a:rPr lang="cs-CZ" sz="1800" b="1" dirty="0" smtClean="0"/>
              <a:t>klinické formy: plicní syndrom</a:t>
            </a:r>
          </a:p>
          <a:p>
            <a:pPr marL="457200" lvl="1" indent="0">
              <a:buNone/>
            </a:pPr>
            <a:r>
              <a:rPr lang="cs-CZ" sz="1800" b="1" dirty="0"/>
              <a:t> </a:t>
            </a:r>
            <a:r>
              <a:rPr lang="cs-CZ" sz="1800" b="1" dirty="0" smtClean="0"/>
              <a:t>                              střevní syndrom</a:t>
            </a:r>
          </a:p>
          <a:p>
            <a:pPr lvl="1"/>
            <a:r>
              <a:rPr lang="cs-CZ" sz="1800" b="1" dirty="0" smtClean="0"/>
              <a:t>přenos fekálně-orální (fekálně kontaminovaná zelenina a ovoce,      				            ruce kontaminované hlínou)</a:t>
            </a:r>
          </a:p>
          <a:p>
            <a:pPr lvl="1"/>
            <a:endParaRPr lang="cs-CZ" sz="1800" b="1" dirty="0" smtClean="0"/>
          </a:p>
          <a:p>
            <a:pPr lvl="1"/>
            <a:r>
              <a:rPr lang="cs-CZ" sz="1800" b="1" dirty="0" smtClean="0"/>
              <a:t>vajíčka škrkavek přežívají v půdě několik let – mráz, teploty do 50°C a sucho je neinaktivují                                  </a:t>
            </a: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369739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   Parazitární nákazy 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400" b="1" dirty="0"/>
              <a:t>Toxoplazmóza</a:t>
            </a:r>
          </a:p>
          <a:p>
            <a:pPr lvl="1"/>
            <a:r>
              <a:rPr lang="cs-CZ" sz="2900" b="1" dirty="0"/>
              <a:t>nemytá zelenina, jahody</a:t>
            </a:r>
          </a:p>
          <a:p>
            <a:pPr lvl="1"/>
            <a:r>
              <a:rPr lang="cs-CZ" sz="2900" b="1" dirty="0"/>
              <a:t>syrové a polosyrové hovězí maso (tatarský biftek, krvavý steak, carpaccio</a:t>
            </a:r>
            <a:r>
              <a:rPr lang="cs-CZ" sz="2900" b="1" dirty="0" smtClean="0"/>
              <a:t>)</a:t>
            </a:r>
          </a:p>
          <a:p>
            <a:pPr lvl="1"/>
            <a:endParaRPr lang="cs-CZ" sz="2900" b="1" dirty="0"/>
          </a:p>
          <a:p>
            <a:r>
              <a:rPr lang="cs-CZ" sz="3400" b="1" dirty="0" err="1" smtClean="0"/>
              <a:t>Teniózy</a:t>
            </a:r>
            <a:r>
              <a:rPr lang="cs-CZ" sz="3400" b="1" dirty="0" smtClean="0">
                <a:solidFill>
                  <a:schemeClr val="accent1"/>
                </a:solidFill>
              </a:rPr>
              <a:t>  </a:t>
            </a:r>
            <a:r>
              <a:rPr lang="cs-CZ" sz="2900" b="1" dirty="0" smtClean="0">
                <a:solidFill>
                  <a:schemeClr val="tx1"/>
                </a:solidFill>
              </a:rPr>
              <a:t>(původce: tasemnice)</a:t>
            </a:r>
            <a:endParaRPr lang="cs-CZ" sz="2900" b="1" dirty="0">
              <a:solidFill>
                <a:schemeClr val="tx1"/>
              </a:solidFill>
            </a:endParaRPr>
          </a:p>
          <a:p>
            <a:pPr lvl="1"/>
            <a:r>
              <a:rPr lang="cs-CZ" sz="2900" b="1" dirty="0" smtClean="0"/>
              <a:t>domácí </a:t>
            </a:r>
            <a:r>
              <a:rPr lang="cs-CZ" sz="2900" b="1" dirty="0"/>
              <a:t>uzené maso a domácí uzenářské výrobky z vepřového masa</a:t>
            </a:r>
          </a:p>
          <a:p>
            <a:pPr lvl="1"/>
            <a:r>
              <a:rPr lang="cs-CZ" sz="2900" b="1" dirty="0" smtClean="0"/>
              <a:t>syrové </a:t>
            </a:r>
            <a:r>
              <a:rPr lang="cs-CZ" sz="2900" b="1" dirty="0"/>
              <a:t>a polosyrové hovězí </a:t>
            </a:r>
            <a:r>
              <a:rPr lang="cs-CZ" sz="2900" b="1" dirty="0" smtClean="0"/>
              <a:t>maso</a:t>
            </a:r>
          </a:p>
          <a:p>
            <a:pPr marL="457200" lvl="1" indent="0">
              <a:buNone/>
            </a:pPr>
            <a:endParaRPr lang="cs-CZ" sz="2900" b="1" dirty="0"/>
          </a:p>
          <a:p>
            <a:r>
              <a:rPr lang="cs-CZ" sz="3400" b="1" dirty="0" smtClean="0"/>
              <a:t>Trichinelóza</a:t>
            </a:r>
            <a:r>
              <a:rPr lang="cs-CZ" sz="3400" b="1" dirty="0" smtClean="0">
                <a:solidFill>
                  <a:schemeClr val="accent1"/>
                </a:solidFill>
              </a:rPr>
              <a:t> </a:t>
            </a:r>
            <a:r>
              <a:rPr lang="cs-CZ" sz="2900" b="1" dirty="0">
                <a:solidFill>
                  <a:schemeClr val="tx1"/>
                </a:solidFill>
              </a:rPr>
              <a:t>(</a:t>
            </a:r>
            <a:r>
              <a:rPr lang="cs-CZ" sz="2900" b="1" dirty="0" smtClean="0">
                <a:solidFill>
                  <a:schemeClr val="tx1"/>
                </a:solidFill>
              </a:rPr>
              <a:t>původce: </a:t>
            </a:r>
            <a:r>
              <a:rPr lang="cs-CZ" sz="2900" b="1" i="1" dirty="0" err="1" smtClean="0">
                <a:solidFill>
                  <a:schemeClr val="tx1"/>
                </a:solidFill>
              </a:rPr>
              <a:t>Trichinella</a:t>
            </a:r>
            <a:r>
              <a:rPr lang="cs-CZ" sz="2900" b="1" i="1" dirty="0" smtClean="0">
                <a:solidFill>
                  <a:schemeClr val="tx1"/>
                </a:solidFill>
              </a:rPr>
              <a:t> </a:t>
            </a:r>
            <a:r>
              <a:rPr lang="cs-CZ" sz="2900" b="1" i="1" dirty="0" err="1" smtClean="0">
                <a:solidFill>
                  <a:schemeClr val="tx1"/>
                </a:solidFill>
              </a:rPr>
              <a:t>spiralis</a:t>
            </a:r>
            <a:r>
              <a:rPr lang="cs-CZ" sz="2900" b="1" i="1" dirty="0" smtClean="0">
                <a:solidFill>
                  <a:schemeClr val="tx1"/>
                </a:solidFill>
              </a:rPr>
              <a:t> </a:t>
            </a:r>
            <a:r>
              <a:rPr lang="cs-CZ" sz="2900" b="1" dirty="0"/>
              <a:t>– svalovec</a:t>
            </a:r>
            <a:endParaRPr lang="cs-CZ" sz="2900" b="1" dirty="0" smtClean="0">
              <a:solidFill>
                <a:schemeClr val="tx1"/>
              </a:solidFill>
            </a:endParaRPr>
          </a:p>
          <a:p>
            <a:pPr lvl="1"/>
            <a:r>
              <a:rPr lang="cs-CZ" sz="2500" b="1" dirty="0" smtClean="0"/>
              <a:t>	</a:t>
            </a:r>
            <a:r>
              <a:rPr lang="cs-CZ" b="1" dirty="0" smtClean="0"/>
              <a:t>divoká </a:t>
            </a:r>
            <a:r>
              <a:rPr lang="cs-CZ" b="1" dirty="0"/>
              <a:t>prasata  -  </a:t>
            </a:r>
            <a:r>
              <a:rPr lang="cs-CZ" sz="2200" b="1" dirty="0"/>
              <a:t>myslivci dodržují  veterinární opatření </a:t>
            </a:r>
            <a:r>
              <a:rPr lang="cs-CZ" sz="2200" b="1" dirty="0" smtClean="0"/>
              <a:t>			(rychlé testy </a:t>
            </a:r>
            <a:r>
              <a:rPr lang="cs-CZ" sz="2200" b="1" dirty="0"/>
              <a:t>u každého uloveného kusu)</a:t>
            </a:r>
            <a:endParaRPr lang="sk-SK" sz="2200" b="1" dirty="0"/>
          </a:p>
        </p:txBody>
      </p:sp>
    </p:spTree>
    <p:extLst>
      <p:ext uri="{BB962C8B-B14F-4D97-AF65-F5344CB8AC3E}">
        <p14:creationId xmlns:p14="http://schemas.microsoft.com/office/powerpoint/2010/main" val="80013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sk-SK" b="1" dirty="0" smtClean="0"/>
              <a:t>Kontagiozita = nakažlivost</a:t>
            </a:r>
            <a:endParaRPr lang="sk-SK" altLang="sk-SK" b="1" dirty="0" smtClean="0"/>
          </a:p>
        </p:txBody>
      </p:sp>
      <p:sp>
        <p:nvSpPr>
          <p:cNvPr id="4" name="Zástupný symbol pro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2800" b="1" dirty="0"/>
              <a:t>závisí  na</a:t>
            </a:r>
          </a:p>
          <a:p>
            <a:pPr eaLnBrk="1" hangingPunct="1">
              <a:defRPr/>
            </a:pPr>
            <a:r>
              <a:rPr lang="cs-CZ" sz="2800" b="1" dirty="0"/>
              <a:t>virulenci původce (agens)</a:t>
            </a:r>
          </a:p>
          <a:p>
            <a:pPr eaLnBrk="1" hangingPunct="1">
              <a:defRPr/>
            </a:pPr>
            <a:r>
              <a:rPr lang="cs-CZ" sz="2800" b="1" dirty="0"/>
              <a:t>množství původce vylučovaného                 z organismu zdroje</a:t>
            </a:r>
          </a:p>
          <a:p>
            <a:pPr eaLnBrk="1" hangingPunct="1">
              <a:defRPr/>
            </a:pPr>
            <a:r>
              <a:rPr lang="cs-CZ" sz="2800" b="1" dirty="0"/>
              <a:t>infekční dávce původce nutné k nákaze</a:t>
            </a:r>
          </a:p>
          <a:p>
            <a:pPr eaLnBrk="1" hangingPunct="1">
              <a:defRPr/>
            </a:pPr>
            <a:r>
              <a:rPr lang="cs-CZ" sz="2800" b="1" dirty="0"/>
              <a:t>rezistenci  původce vůči zevnímu prostředí</a:t>
            </a:r>
          </a:p>
          <a:p>
            <a:pPr eaLnBrk="1" hangingPunct="1">
              <a:defRPr/>
            </a:pPr>
            <a:r>
              <a:rPr lang="cs-CZ" sz="2800" b="1" dirty="0"/>
              <a:t>faktorech na straně vnímavého jedince – individuální vnímavost, nespecifická imunita  (věk, zdravotní stav apod.)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sk-SK" b="1" dirty="0" smtClean="0"/>
              <a:t>Vnímavost neimunní osoby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altLang="sk-SK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sk-SK" b="1" dirty="0" smtClean="0"/>
              <a:t>se liší podle</a:t>
            </a:r>
          </a:p>
          <a:p>
            <a:pPr lvl="1" eaLnBrk="1" hangingPunct="1"/>
            <a:r>
              <a:rPr lang="cs-CZ" altLang="sk-SK" b="1" dirty="0" smtClean="0"/>
              <a:t>  </a:t>
            </a:r>
            <a:r>
              <a:rPr lang="cs-CZ" altLang="sk-SK" sz="3200" b="1" dirty="0" smtClean="0"/>
              <a:t>vlastností původce</a:t>
            </a:r>
          </a:p>
          <a:p>
            <a:pPr lvl="1" eaLnBrk="1" hangingPunct="1"/>
            <a:r>
              <a:rPr lang="cs-CZ" altLang="sk-SK" sz="3200" b="1" dirty="0" smtClean="0"/>
              <a:t>  infekční dávky původce</a:t>
            </a:r>
          </a:p>
          <a:p>
            <a:pPr lvl="1" eaLnBrk="1" hangingPunct="1"/>
            <a:r>
              <a:rPr lang="cs-CZ" altLang="sk-SK" sz="3200" b="1" dirty="0" smtClean="0"/>
              <a:t>  věku vnímavé  (neimunní)  osoby</a:t>
            </a:r>
          </a:p>
          <a:p>
            <a:pPr lvl="1" eaLnBrk="1" hangingPunct="1"/>
            <a:r>
              <a:rPr lang="cs-CZ" altLang="sk-SK" sz="3200" b="1" dirty="0" smtClean="0"/>
              <a:t>  zdravotního stavu vnímavé osoby</a:t>
            </a:r>
          </a:p>
        </p:txBody>
      </p:sp>
    </p:spTree>
    <p:extLst>
      <p:ext uri="{BB962C8B-B14F-4D97-AF65-F5344CB8AC3E}">
        <p14:creationId xmlns:p14="http://schemas.microsoft.com/office/powerpoint/2010/main" val="388415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sk-SK" b="1" dirty="0" smtClean="0"/>
              <a:t>Prevence alimentárních infekcí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sk-SK" b="1" smtClean="0"/>
              <a:t>na úrovni zdroje nákazy:</a:t>
            </a:r>
          </a:p>
          <a:p>
            <a:pPr eaLnBrk="1" hangingPunct="1">
              <a:buFont typeface="Wingdings" pitchFamily="2" charset="2"/>
              <a:buNone/>
            </a:pPr>
            <a:endParaRPr lang="cs-CZ" altLang="sk-SK" b="1" smtClean="0"/>
          </a:p>
          <a:p>
            <a:pPr lvl="1" eaLnBrk="1" hangingPunct="1"/>
            <a:r>
              <a:rPr lang="cs-CZ" altLang="sk-SK" b="1" smtClean="0"/>
              <a:t>veterinární prevence v chovech hospodářských zvířat</a:t>
            </a:r>
          </a:p>
          <a:p>
            <a:pPr lvl="1" eaLnBrk="1" hangingPunct="1"/>
            <a:r>
              <a:rPr lang="cs-CZ" altLang="sk-SK" b="1" smtClean="0"/>
              <a:t>vhodný způsob zacházení s domácími hospodářskými zvířaty</a:t>
            </a:r>
          </a:p>
        </p:txBody>
      </p:sp>
    </p:spTree>
    <p:extLst>
      <p:ext uri="{BB962C8B-B14F-4D97-AF65-F5344CB8AC3E}">
        <p14:creationId xmlns:p14="http://schemas.microsoft.com/office/powerpoint/2010/main" val="353837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Prevence alimentárních infekcí 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6447501" cy="4508758"/>
          </a:xfrm>
        </p:spPr>
        <p:txBody>
          <a:bodyPr>
            <a:normAutofit lnSpcReduction="10000"/>
          </a:bodyPr>
          <a:lstStyle/>
          <a:p>
            <a:r>
              <a:rPr lang="cs-CZ" sz="2000" b="1" dirty="0">
                <a:latin typeface="Calibri" panose="020F0502020204030204" pitchFamily="34" charset="0"/>
              </a:rPr>
              <a:t>Nakupovat nezávadné potraviny </a:t>
            </a:r>
            <a:r>
              <a:rPr lang="cs-CZ" sz="2000" b="1" dirty="0" smtClean="0">
                <a:latin typeface="Calibri" panose="020F0502020204030204" pitchFamily="34" charset="0"/>
              </a:rPr>
              <a:t>– datum spotřeby!</a:t>
            </a:r>
            <a:endParaRPr lang="cs-CZ" sz="2000" b="1" dirty="0">
              <a:latin typeface="Calibri" panose="020F0502020204030204" pitchFamily="34" charset="0"/>
            </a:endParaRPr>
          </a:p>
          <a:p>
            <a:r>
              <a:rPr lang="cs-CZ" sz="2000" b="1" dirty="0" smtClean="0">
                <a:latin typeface="Calibri" panose="020F0502020204030204" pitchFamily="34" charset="0"/>
              </a:rPr>
              <a:t>Dostatečně dlouhá tepelná </a:t>
            </a:r>
            <a:r>
              <a:rPr lang="cs-CZ" sz="2000" b="1" dirty="0">
                <a:latin typeface="Calibri" panose="020F0502020204030204" pitchFamily="34" charset="0"/>
              </a:rPr>
              <a:t>úprava</a:t>
            </a:r>
          </a:p>
          <a:p>
            <a:r>
              <a:rPr lang="cs-CZ" sz="2000" b="1" dirty="0">
                <a:latin typeface="Calibri" panose="020F0502020204030204" pitchFamily="34" charset="0"/>
              </a:rPr>
              <a:t>Tepelně upravené pokrmy okamžitě zkonzumovat, neuchovávat v pokojové teplotě (spory – vegetativní formy – produkce toxinů)</a:t>
            </a:r>
          </a:p>
          <a:p>
            <a:r>
              <a:rPr lang="cs-CZ" sz="2000" b="1" dirty="0">
                <a:latin typeface="Calibri" panose="020F0502020204030204" pitchFamily="34" charset="0"/>
              </a:rPr>
              <a:t>Uchovávání potravin v teplotách nižších než </a:t>
            </a:r>
            <a:r>
              <a:rPr lang="cs-CZ" sz="2000" b="1" dirty="0" smtClean="0">
                <a:latin typeface="Calibri" panose="020F0502020204030204" pitchFamily="34" charset="0"/>
              </a:rPr>
              <a:t>4</a:t>
            </a:r>
            <a:r>
              <a:rPr lang="cs-CZ" sz="2000" b="1" baseline="30000" dirty="0" smtClean="0">
                <a:latin typeface="Calibri" panose="020F0502020204030204" pitchFamily="34" charset="0"/>
              </a:rPr>
              <a:t>o </a:t>
            </a:r>
            <a:r>
              <a:rPr lang="cs-CZ" sz="2000" b="1" dirty="0" smtClean="0">
                <a:latin typeface="Calibri" panose="020F0502020204030204" pitchFamily="34" charset="0"/>
              </a:rPr>
              <a:t>C </a:t>
            </a:r>
            <a:r>
              <a:rPr lang="cs-CZ" sz="2000" b="1" dirty="0">
                <a:latin typeface="Calibri" panose="020F0502020204030204" pitchFamily="34" charset="0"/>
              </a:rPr>
              <a:t>nebo vyšších než </a:t>
            </a:r>
            <a:r>
              <a:rPr lang="cs-CZ" sz="2000" b="1" dirty="0" smtClean="0">
                <a:latin typeface="Calibri" panose="020F0502020204030204" pitchFamily="34" charset="0"/>
              </a:rPr>
              <a:t>60</a:t>
            </a:r>
            <a:r>
              <a:rPr lang="cs-CZ" sz="2000" b="1" baseline="30000" dirty="0" smtClean="0">
                <a:latin typeface="Calibri" panose="020F0502020204030204" pitchFamily="34" charset="0"/>
              </a:rPr>
              <a:t>o </a:t>
            </a:r>
            <a:r>
              <a:rPr lang="cs-CZ" sz="2000" b="1" dirty="0" smtClean="0">
                <a:latin typeface="Calibri" panose="020F0502020204030204" pitchFamily="34" charset="0"/>
              </a:rPr>
              <a:t>C</a:t>
            </a:r>
            <a:endParaRPr lang="cs-CZ" sz="2000" b="1" dirty="0">
              <a:latin typeface="Calibri" panose="020F0502020204030204" pitchFamily="34" charset="0"/>
            </a:endParaRPr>
          </a:p>
          <a:p>
            <a:r>
              <a:rPr lang="cs-CZ" sz="2000" b="1" dirty="0">
                <a:latin typeface="Calibri" panose="020F0502020204030204" pitchFamily="34" charset="0"/>
              </a:rPr>
              <a:t>Znovu ohřívat potraviny po dobu 10 minut – pouze v domácnosti, nikoli v provozovnách hromadného stravování</a:t>
            </a:r>
          </a:p>
          <a:p>
            <a:r>
              <a:rPr lang="cs-CZ" sz="2000" b="1" dirty="0">
                <a:latin typeface="Calibri" panose="020F0502020204030204" pitchFamily="34" charset="0"/>
              </a:rPr>
              <a:t>Zabránit křížení syrových a tepelně opracovaných potravin </a:t>
            </a:r>
          </a:p>
          <a:p>
            <a:r>
              <a:rPr lang="cs-CZ" sz="2000" b="1" dirty="0">
                <a:latin typeface="Calibri" panose="020F0502020204030204" pitchFamily="34" charset="0"/>
              </a:rPr>
              <a:t>Osobní </a:t>
            </a:r>
            <a:r>
              <a:rPr lang="cs-CZ" sz="2000" b="1" dirty="0" smtClean="0">
                <a:latin typeface="Calibri" panose="020F0502020204030204" pitchFamily="34" charset="0"/>
              </a:rPr>
              <a:t>hygiena, mytí rukou</a:t>
            </a:r>
            <a:endParaRPr lang="cs-CZ" sz="2000" b="1" dirty="0">
              <a:latin typeface="Calibri" panose="020F0502020204030204" pitchFamily="34" charset="0"/>
            </a:endParaRPr>
          </a:p>
          <a:p>
            <a:r>
              <a:rPr lang="cs-CZ" sz="2000" b="1" dirty="0">
                <a:latin typeface="Calibri" panose="020F0502020204030204" pitchFamily="34" charset="0"/>
              </a:rPr>
              <a:t>Čistota kuchyňského vybavení</a:t>
            </a:r>
            <a:endParaRPr lang="sk-SK" sz="2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68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eaLnBrk="1" hangingPunct="1"/>
            <a:r>
              <a:rPr lang="cs-CZ" altLang="sk-SK" sz="3200" b="1" dirty="0" smtClean="0"/>
              <a:t>Státní dozor nad bezpečností potravin</a:t>
            </a:r>
            <a:br>
              <a:rPr lang="cs-CZ" altLang="sk-SK" sz="3200" b="1" dirty="0" smtClean="0"/>
            </a:br>
            <a:endParaRPr lang="sk-SK" altLang="sk-SK" sz="3200" dirty="0" smtClean="0"/>
          </a:p>
        </p:txBody>
      </p:sp>
      <p:sp>
        <p:nvSpPr>
          <p:cNvPr id="18435" name="Zástupný symbol pro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cs-CZ" altLang="sk-SK" sz="2400" b="1" dirty="0" smtClean="0"/>
              <a:t>Orgány ochrany veřejného zdraví </a:t>
            </a:r>
            <a:r>
              <a:rPr lang="cs-CZ" altLang="sk-SK" sz="2400" dirty="0" smtClean="0"/>
              <a:t>(hygienické stanice) – stravovací služby</a:t>
            </a:r>
          </a:p>
          <a:p>
            <a:pPr lvl="1" eaLnBrk="1" hangingPunct="1"/>
            <a:endParaRPr lang="cs-CZ" altLang="sk-SK" sz="2400" dirty="0" smtClean="0"/>
          </a:p>
          <a:p>
            <a:pPr lvl="1" eaLnBrk="1" hangingPunct="1"/>
            <a:r>
              <a:rPr lang="cs-CZ" altLang="sk-SK" sz="2400" b="1" dirty="0" smtClean="0"/>
              <a:t>Orgány veterinární správy </a:t>
            </a:r>
            <a:r>
              <a:rPr lang="cs-CZ" altLang="sk-SK" sz="2400" dirty="0" smtClean="0"/>
              <a:t>– potraviny živočišného původu od chovu po prodej</a:t>
            </a:r>
          </a:p>
          <a:p>
            <a:pPr lvl="1" eaLnBrk="1" hangingPunct="1"/>
            <a:endParaRPr lang="cs-CZ" altLang="sk-SK" sz="2400" dirty="0" smtClean="0"/>
          </a:p>
          <a:p>
            <a:pPr lvl="1" eaLnBrk="1" hangingPunct="1"/>
            <a:r>
              <a:rPr lang="cs-CZ" altLang="sk-SK" sz="2400" b="1" dirty="0" smtClean="0"/>
              <a:t>Státní zemědělská a potravinářská inspekce </a:t>
            </a:r>
            <a:r>
              <a:rPr lang="cs-CZ" altLang="sk-SK" sz="2400" dirty="0" smtClean="0"/>
              <a:t>–potraviny rostlinného původu, alkoholické nápoje, aditiva, doplňky stravy</a:t>
            </a:r>
          </a:p>
          <a:p>
            <a:pPr eaLnBrk="1" hangingPunct="1"/>
            <a:endParaRPr lang="cs-CZ" altLang="sk-SK" sz="2800" b="1" dirty="0" smtClean="0"/>
          </a:p>
          <a:p>
            <a:pPr eaLnBrk="1" hangingPunct="1"/>
            <a:endParaRPr lang="sk-SK" alt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sk-SK" dirty="0" smtClean="0"/>
              <a:t>Prevence alimentárních infekcí </a:t>
            </a:r>
          </a:p>
        </p:txBody>
      </p:sp>
      <p:sp>
        <p:nvSpPr>
          <p:cNvPr id="19459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sk-SK" b="1" dirty="0"/>
              <a:t>na úrovni vnímavé osoby:</a:t>
            </a:r>
          </a:p>
          <a:p>
            <a:pPr lvl="1" eaLnBrk="1" hangingPunct="1">
              <a:defRPr/>
            </a:pPr>
            <a:r>
              <a:rPr lang="cs-CZ" altLang="sk-SK" b="1" dirty="0"/>
              <a:t>osobní hygiena</a:t>
            </a:r>
          </a:p>
          <a:p>
            <a:pPr lvl="1" eaLnBrk="1" hangingPunct="1">
              <a:defRPr/>
            </a:pPr>
            <a:r>
              <a:rPr lang="cs-CZ" altLang="sk-SK" b="1" dirty="0"/>
              <a:t>informovanost – zdravotní výchova</a:t>
            </a:r>
          </a:p>
          <a:p>
            <a:pPr lvl="1" eaLnBrk="1" hangingPunct="1">
              <a:defRPr/>
            </a:pPr>
            <a:r>
              <a:rPr lang="cs-CZ" altLang="sk-SK" b="1" dirty="0"/>
              <a:t>střevní </a:t>
            </a:r>
            <a:r>
              <a:rPr lang="cs-CZ" altLang="sk-SK" b="1" dirty="0" err="1"/>
              <a:t>mikrobiom</a:t>
            </a:r>
            <a:endParaRPr lang="cs-CZ" altLang="sk-SK" b="1" dirty="0"/>
          </a:p>
          <a:p>
            <a:pPr lvl="1" eaLnBrk="1" hangingPunct="1">
              <a:defRPr/>
            </a:pPr>
            <a:r>
              <a:rPr lang="cs-CZ" altLang="sk-SK" b="1" dirty="0"/>
              <a:t>imunizace = specifická prevence</a:t>
            </a:r>
          </a:p>
          <a:p>
            <a:pPr lvl="2" eaLnBrk="1" hangingPunct="1">
              <a:defRPr/>
            </a:pPr>
            <a:r>
              <a:rPr lang="cs-CZ" altLang="sk-SK" b="1" dirty="0"/>
              <a:t>proti </a:t>
            </a:r>
            <a:r>
              <a:rPr lang="cs-CZ" altLang="sk-SK" b="1" dirty="0" err="1"/>
              <a:t>rotavirům</a:t>
            </a:r>
            <a:r>
              <a:rPr lang="cs-CZ" altLang="sk-SK" b="1" dirty="0"/>
              <a:t> (pro kojence)</a:t>
            </a:r>
          </a:p>
          <a:p>
            <a:pPr lvl="2" eaLnBrk="1" hangingPunct="1">
              <a:defRPr/>
            </a:pPr>
            <a:r>
              <a:rPr lang="cs-CZ" altLang="sk-SK" b="1" dirty="0"/>
              <a:t>proti virové hepatitidě A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sk-SK" sz="2400" b="1"/>
              <a:t>Zvláštní </a:t>
            </a:r>
            <a:r>
              <a:rPr lang="cs-CZ" altLang="sk-SK" sz="2400" b="1" dirty="0"/>
              <a:t>pozornost věnovat </a:t>
            </a:r>
            <a:r>
              <a:rPr lang="cs-CZ" altLang="sk-SK" sz="2400" b="1" dirty="0" err="1"/>
              <a:t>imunokompromitovaným</a:t>
            </a:r>
            <a:r>
              <a:rPr lang="cs-CZ" altLang="sk-SK" sz="2400" b="1" dirty="0"/>
              <a:t> osobám, těhotným ženám a kojencům a batolatům.</a:t>
            </a:r>
          </a:p>
          <a:p>
            <a:pPr lvl="2" eaLnBrk="1" hangingPunct="1">
              <a:defRPr/>
            </a:pPr>
            <a:endParaRPr lang="cs-CZ" altLang="sk-SK" b="1" dirty="0"/>
          </a:p>
          <a:p>
            <a:pPr lvl="2" eaLnBrk="1" hangingPunct="1">
              <a:defRPr/>
            </a:pPr>
            <a:endParaRPr lang="cs-CZ" altLang="sk-SK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Alimentární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altLang="cs-CZ" sz="2800" b="1" dirty="0"/>
              <a:t> nákazy po požití kontaminovaného pokrmu</a:t>
            </a:r>
          </a:p>
          <a:p>
            <a:pPr algn="ctr">
              <a:buNone/>
            </a:pPr>
            <a:r>
              <a:rPr lang="cs-CZ" altLang="cs-CZ" sz="2800" b="1" dirty="0"/>
              <a:t>   (</a:t>
            </a:r>
            <a:r>
              <a:rPr lang="cs-CZ" altLang="cs-CZ" sz="2800" b="1" dirty="0" err="1"/>
              <a:t>alimentum</a:t>
            </a:r>
            <a:r>
              <a:rPr lang="cs-CZ" altLang="cs-CZ" sz="2800" b="1" dirty="0"/>
              <a:t>, lat. = potrava, výživa)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424612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První pomoc </a:t>
            </a:r>
            <a:br>
              <a:rPr lang="cs-CZ" b="1" dirty="0" smtClean="0"/>
            </a:br>
            <a:r>
              <a:rPr lang="cs-CZ" b="1" dirty="0" smtClean="0"/>
              <a:t>při průjmovém onemocnění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1" y="1771650"/>
            <a:ext cx="6447501" cy="4498521"/>
          </a:xfrm>
        </p:spPr>
        <p:txBody>
          <a:bodyPr>
            <a:normAutofit fontScale="92500" lnSpcReduction="10000"/>
          </a:bodyPr>
          <a:lstStyle/>
          <a:p>
            <a:r>
              <a:rPr lang="cs-CZ" sz="2200" b="1" dirty="0" smtClean="0">
                <a:solidFill>
                  <a:schemeClr val="accent6"/>
                </a:solidFill>
                <a:latin typeface="Calibri" panose="020F0502020204030204" pitchFamily="34" charset="0"/>
              </a:rPr>
              <a:t>kompenzovat dehydrataci </a:t>
            </a:r>
          </a:p>
          <a:p>
            <a:pPr lvl="1"/>
            <a:r>
              <a:rPr lang="cs-CZ" sz="2200" b="1" dirty="0" smtClean="0">
                <a:latin typeface="Calibri" panose="020F0502020204030204" pitchFamily="34" charset="0"/>
              </a:rPr>
              <a:t>pít neslazený čaj, neslazenou minerálku, nepít slazené nápoje!</a:t>
            </a:r>
          </a:p>
          <a:p>
            <a:pPr lvl="1"/>
            <a:r>
              <a:rPr lang="cs-CZ" sz="2200" b="1" dirty="0" smtClean="0">
                <a:latin typeface="Calibri" panose="020F0502020204030204" pitchFamily="34" charset="0"/>
              </a:rPr>
              <a:t>rehydratační roztoky: Kulíšek, Kulíšek forte, </a:t>
            </a:r>
            <a:r>
              <a:rPr lang="cs-CZ" sz="2200" b="1" dirty="0" err="1" smtClean="0">
                <a:latin typeface="Calibri" panose="020F0502020204030204" pitchFamily="34" charset="0"/>
              </a:rPr>
              <a:t>Iontia</a:t>
            </a:r>
            <a:endParaRPr lang="cs-CZ" sz="2200" b="1" dirty="0" smtClean="0">
              <a:latin typeface="Calibri" panose="020F0502020204030204" pitchFamily="34" charset="0"/>
            </a:endParaRPr>
          </a:p>
          <a:p>
            <a:r>
              <a:rPr lang="cs-CZ" sz="2200" b="1" dirty="0" smtClean="0">
                <a:solidFill>
                  <a:schemeClr val="accent6"/>
                </a:solidFill>
                <a:latin typeface="Calibri" panose="020F0502020204030204" pitchFamily="34" charset="0"/>
              </a:rPr>
              <a:t>snižovat horečku</a:t>
            </a:r>
          </a:p>
          <a:p>
            <a:r>
              <a:rPr lang="cs-CZ" sz="2200" b="1" dirty="0" smtClean="0">
                <a:solidFill>
                  <a:schemeClr val="accent6"/>
                </a:solidFill>
                <a:latin typeface="Calibri" panose="020F0502020204030204" pitchFamily="34" charset="0"/>
              </a:rPr>
              <a:t>snižovat počet průjmů</a:t>
            </a:r>
          </a:p>
          <a:p>
            <a:pPr lvl="1"/>
            <a:r>
              <a:rPr lang="cs-CZ" sz="2000" b="1" dirty="0" err="1" smtClean="0">
                <a:latin typeface="Calibri" panose="020F0502020204030204" pitchFamily="34" charset="0"/>
              </a:rPr>
              <a:t>Imodium</a:t>
            </a:r>
            <a:r>
              <a:rPr lang="cs-CZ" sz="2000" b="1" dirty="0" smtClean="0">
                <a:latin typeface="Calibri" panose="020F0502020204030204" pitchFamily="34" charset="0"/>
              </a:rPr>
              <a:t>, </a:t>
            </a:r>
            <a:r>
              <a:rPr lang="cs-CZ" sz="2000" b="1" dirty="0" err="1" smtClean="0">
                <a:latin typeface="Calibri" panose="020F0502020204030204" pitchFamily="34" charset="0"/>
              </a:rPr>
              <a:t>Smecta</a:t>
            </a:r>
            <a:r>
              <a:rPr lang="cs-CZ" sz="2000" b="1" dirty="0" smtClean="0">
                <a:latin typeface="Calibri" panose="020F0502020204030204" pitchFamily="34" charset="0"/>
              </a:rPr>
              <a:t>, </a:t>
            </a:r>
            <a:r>
              <a:rPr lang="cs-CZ" sz="2000" b="1" dirty="0" err="1" smtClean="0">
                <a:latin typeface="Calibri" panose="020F0502020204030204" pitchFamily="34" charset="0"/>
              </a:rPr>
              <a:t>Endiaron</a:t>
            </a:r>
            <a:endParaRPr lang="cs-CZ" sz="2000" b="1" dirty="0" smtClean="0">
              <a:latin typeface="Calibri" panose="020F0502020204030204" pitchFamily="34" charset="0"/>
            </a:endParaRPr>
          </a:p>
          <a:p>
            <a:r>
              <a:rPr lang="cs-CZ" sz="2200" b="1" dirty="0" smtClean="0">
                <a:solidFill>
                  <a:schemeClr val="accent6"/>
                </a:solidFill>
                <a:latin typeface="Calibri" panose="020F0502020204030204" pitchFamily="34" charset="0"/>
              </a:rPr>
              <a:t>od 2. dne začít jíst</a:t>
            </a:r>
          </a:p>
          <a:p>
            <a:pPr lvl="1"/>
            <a:r>
              <a:rPr lang="cs-CZ" sz="2200" b="1" dirty="0" smtClean="0">
                <a:latin typeface="Calibri" panose="020F0502020204030204" pitchFamily="34" charset="0"/>
              </a:rPr>
              <a:t>banány, oloupaná nastrouhaná jablka, bramborová kaše, rýžová kaše, bílé rohlíky</a:t>
            </a:r>
          </a:p>
          <a:p>
            <a:pPr lvl="1"/>
            <a:r>
              <a:rPr lang="cs-CZ" sz="2200" b="1" dirty="0" smtClean="0">
                <a:latin typeface="Calibri" panose="020F0502020204030204" pitchFamily="34" charset="0"/>
              </a:rPr>
              <a:t>vařené maso kuřecí, krůtí, králičí</a:t>
            </a:r>
          </a:p>
          <a:p>
            <a:pPr lvl="1"/>
            <a:r>
              <a:rPr lang="cs-CZ" sz="2200" b="1" dirty="0" smtClean="0">
                <a:latin typeface="Calibri" panose="020F0502020204030204" pitchFamily="34" charset="0"/>
              </a:rPr>
              <a:t>zakysané mléčné výrobky, </a:t>
            </a:r>
            <a:r>
              <a:rPr lang="cs-CZ" sz="2200" b="1" dirty="0" err="1" smtClean="0">
                <a:latin typeface="Calibri" panose="020F0502020204030204" pitchFamily="34" charset="0"/>
              </a:rPr>
              <a:t>Actimel</a:t>
            </a:r>
            <a:endParaRPr lang="cs-CZ" sz="2200" b="1" dirty="0" smtClean="0">
              <a:latin typeface="Calibri" panose="020F0502020204030204" pitchFamily="34" charset="0"/>
            </a:endParaRPr>
          </a:p>
          <a:p>
            <a:r>
              <a:rPr lang="cs-CZ" sz="2200" b="1" dirty="0" smtClean="0">
                <a:solidFill>
                  <a:schemeClr val="accent6"/>
                </a:solidFill>
                <a:latin typeface="Calibri" panose="020F0502020204030204" pitchFamily="34" charset="0"/>
              </a:rPr>
              <a:t>co nejdříve začít jíst běžné, nedráždivé jídlo</a:t>
            </a:r>
          </a:p>
          <a:p>
            <a:endParaRPr lang="cs-CZ" dirty="0" smtClean="0"/>
          </a:p>
          <a:p>
            <a:pPr marL="457200" lvl="1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63513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sk-SK" b="1" dirty="0" smtClean="0"/>
              <a:t>Příznaky alimentárních nákaz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cs-CZ" altLang="sk-SK" sz="24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sk-SK" sz="2400" b="1" dirty="0" smtClean="0">
                <a:latin typeface="Calibri" panose="020F0502020204030204" pitchFamily="34" charset="0"/>
              </a:rPr>
              <a:t>průjem</a:t>
            </a:r>
          </a:p>
          <a:p>
            <a:pPr eaLnBrk="1" hangingPunct="1"/>
            <a:r>
              <a:rPr lang="cs-CZ" altLang="sk-SK" sz="2400" b="1" dirty="0" smtClean="0">
                <a:latin typeface="Calibri" panose="020F0502020204030204" pitchFamily="34" charset="0"/>
              </a:rPr>
              <a:t>horečka</a:t>
            </a:r>
          </a:p>
          <a:p>
            <a:pPr eaLnBrk="1" hangingPunct="1"/>
            <a:r>
              <a:rPr lang="cs-CZ" altLang="sk-SK" sz="2400" b="1" dirty="0" smtClean="0">
                <a:latin typeface="Calibri" panose="020F0502020204030204" pitchFamily="34" charset="0"/>
              </a:rPr>
              <a:t>nevolnost, zvracení</a:t>
            </a:r>
          </a:p>
          <a:p>
            <a:r>
              <a:rPr lang="cs-CZ" altLang="sk-SK" sz="2400" b="1" dirty="0" smtClean="0">
                <a:latin typeface="Calibri" panose="020F0502020204030204" pitchFamily="34" charset="0"/>
              </a:rPr>
              <a:t>bolesti břicha, křeče, nadýmání, plynatost</a:t>
            </a:r>
          </a:p>
          <a:p>
            <a:pPr eaLnBrk="1" hangingPunct="1"/>
            <a:r>
              <a:rPr lang="cs-CZ" altLang="sk-SK" sz="2400" b="1" dirty="0" smtClean="0">
                <a:latin typeface="Calibri" panose="020F0502020204030204" pitchFamily="34" charset="0"/>
              </a:rPr>
              <a:t>dehydratace</a:t>
            </a:r>
          </a:p>
          <a:p>
            <a:pPr eaLnBrk="1" hangingPunct="1"/>
            <a:r>
              <a:rPr lang="cs-CZ" altLang="sk-SK" sz="2400" b="1" dirty="0" smtClean="0">
                <a:latin typeface="Calibri" panose="020F0502020204030204" pitchFamily="34" charset="0"/>
              </a:rPr>
              <a:t>celkové příznaky – bolest hlavy, slabost, kolapsový stav</a:t>
            </a:r>
          </a:p>
          <a:p>
            <a:pPr marL="0" indent="0" eaLnBrk="1" hangingPunct="1">
              <a:buNone/>
            </a:pPr>
            <a:endParaRPr lang="cs-CZ" altLang="sk-SK" sz="2400" b="1" dirty="0">
              <a:latin typeface="Calibri" panose="020F0502020204030204" pitchFamily="34" charset="0"/>
            </a:endParaRPr>
          </a:p>
          <a:p>
            <a:pPr marL="0" indent="0" eaLnBrk="1" hangingPunct="1">
              <a:buNone/>
            </a:pPr>
            <a:r>
              <a:rPr lang="cs-CZ" altLang="sk-SK" sz="2400" b="1" dirty="0" smtClean="0">
                <a:latin typeface="Calibri" panose="020F0502020204030204" pitchFamily="34" charset="0"/>
              </a:rPr>
              <a:t>                                  </a:t>
            </a:r>
            <a:r>
              <a:rPr lang="cs-CZ" altLang="sk-SK" sz="3200" b="1" dirty="0" smtClean="0">
                <a:latin typeface="Calibri" panose="020F0502020204030204" pitchFamily="34" charset="0"/>
              </a:rPr>
              <a:t>akutní průjmová onemocnění</a:t>
            </a:r>
          </a:p>
        </p:txBody>
      </p:sp>
      <p:sp>
        <p:nvSpPr>
          <p:cNvPr id="5" name="Šipka doprava 4"/>
          <p:cNvSpPr/>
          <p:nvPr/>
        </p:nvSpPr>
        <p:spPr>
          <a:xfrm>
            <a:off x="1835696" y="5243460"/>
            <a:ext cx="922141" cy="360040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6020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sk-SK" b="1" dirty="0" smtClean="0"/>
              <a:t>Akutní průjmová onemocnění</a:t>
            </a:r>
            <a:endParaRPr lang="sk-SK" altLang="sk-SK" b="1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altLang="sk-SK" b="1" smtClean="0"/>
              <a:t> podle klinických příznaků nelze stanovit přesnou diagnózu</a:t>
            </a:r>
          </a:p>
          <a:p>
            <a:pPr eaLnBrk="1" hangingPunct="1">
              <a:buFont typeface="Wingdings" pitchFamily="2" charset="2"/>
              <a:buNone/>
            </a:pPr>
            <a:endParaRPr lang="cs-CZ" altLang="sk-SK" smtClean="0"/>
          </a:p>
          <a:p>
            <a:pPr algn="ctr" eaLnBrk="1" hangingPunct="1">
              <a:buFont typeface="Wingdings" pitchFamily="2" charset="2"/>
              <a:buNone/>
            </a:pPr>
            <a:endParaRPr lang="cs-CZ" altLang="sk-SK" smtClean="0"/>
          </a:p>
          <a:p>
            <a:pPr eaLnBrk="1" hangingPunct="1">
              <a:buFont typeface="Wingdings" pitchFamily="2" charset="2"/>
              <a:buNone/>
            </a:pPr>
            <a:endParaRPr lang="cs-CZ" altLang="sk-SK" smtClean="0"/>
          </a:p>
          <a:p>
            <a:pPr algn="ctr" eaLnBrk="1" hangingPunct="1">
              <a:buFont typeface="Wingdings" pitchFamily="2" charset="2"/>
              <a:buNone/>
            </a:pPr>
            <a:r>
              <a:rPr lang="cs-CZ" altLang="sk-SK" b="1" smtClean="0"/>
              <a:t>je nutné mikrobiologické vyšetření</a:t>
            </a:r>
          </a:p>
        </p:txBody>
      </p:sp>
      <p:sp>
        <p:nvSpPr>
          <p:cNvPr id="8196" name="AutoShape 5"/>
          <p:cNvSpPr>
            <a:spLocks noChangeArrowheads="1"/>
          </p:cNvSpPr>
          <p:nvPr/>
        </p:nvSpPr>
        <p:spPr bwMode="auto">
          <a:xfrm>
            <a:off x="3995738" y="3068638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/>
          </a:p>
        </p:txBody>
      </p:sp>
    </p:spTree>
    <p:extLst>
      <p:ext uri="{BB962C8B-B14F-4D97-AF65-F5344CB8AC3E}">
        <p14:creationId xmlns:p14="http://schemas.microsoft.com/office/powerpoint/2010/main" val="91065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Mikrobiální kontaminace potravin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cs-CZ" sz="3400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cs-CZ" sz="3400" b="1" dirty="0" smtClean="0">
                <a:solidFill>
                  <a:schemeClr val="accent6"/>
                </a:solidFill>
              </a:rPr>
              <a:t>Primární </a:t>
            </a:r>
            <a:r>
              <a:rPr lang="cs-CZ" sz="3400" b="1" dirty="0">
                <a:solidFill>
                  <a:schemeClr val="accent6"/>
                </a:solidFill>
              </a:rPr>
              <a:t>kontaminace</a:t>
            </a:r>
          </a:p>
          <a:p>
            <a:pPr marL="0" indent="0">
              <a:buNone/>
              <a:defRPr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a:endParaRPr lang="cs-CZ" sz="2400" b="1" dirty="0"/>
          </a:p>
          <a:p>
            <a:pPr marL="0" indent="0">
              <a:buNone/>
              <a:defRPr/>
            </a:pPr>
            <a:r>
              <a:rPr lang="cs-CZ" sz="2400" b="1" dirty="0" smtClean="0">
                <a:solidFill>
                  <a:schemeClr val="tx1"/>
                </a:solidFill>
              </a:rPr>
              <a:t>původce nákazy</a:t>
            </a:r>
            <a:r>
              <a:rPr lang="cs-CZ" sz="2400" b="1" dirty="0" smtClean="0">
                <a:solidFill>
                  <a:schemeClr val="accent1"/>
                </a:solidFill>
              </a:rPr>
              <a:t> </a:t>
            </a:r>
            <a:r>
              <a:rPr lang="cs-CZ" sz="2400" b="1" dirty="0" smtClean="0">
                <a:solidFill>
                  <a:schemeClr val="accent6"/>
                </a:solidFill>
              </a:rPr>
              <a:t>(mikrob) </a:t>
            </a:r>
            <a:r>
              <a:rPr lang="cs-CZ" sz="2400" b="1" dirty="0" smtClean="0">
                <a:solidFill>
                  <a:schemeClr val="tx1"/>
                </a:solidFill>
              </a:rPr>
              <a:t>přítomen v potravině živočišného původu </a:t>
            </a:r>
            <a:r>
              <a:rPr lang="cs-CZ" sz="2400" b="1" dirty="0">
                <a:solidFill>
                  <a:schemeClr val="tx1"/>
                </a:solidFill>
              </a:rPr>
              <a:t>vyrobené z </a:t>
            </a:r>
            <a:r>
              <a:rPr lang="cs-CZ" sz="2400" b="1" dirty="0" smtClean="0">
                <a:solidFill>
                  <a:schemeClr val="tx1"/>
                </a:solidFill>
              </a:rPr>
              <a:t>primárně </a:t>
            </a:r>
            <a:r>
              <a:rPr lang="cs-CZ" sz="2400" b="1" dirty="0">
                <a:solidFill>
                  <a:schemeClr val="tx1"/>
                </a:solidFill>
              </a:rPr>
              <a:t>infikovaného </a:t>
            </a:r>
            <a:r>
              <a:rPr lang="cs-CZ" sz="2400" b="1" dirty="0" smtClean="0">
                <a:solidFill>
                  <a:schemeClr val="tx1"/>
                </a:solidFill>
              </a:rPr>
              <a:t>hospodářského </a:t>
            </a:r>
            <a:r>
              <a:rPr lang="cs-CZ" sz="2400" b="1" dirty="0">
                <a:solidFill>
                  <a:schemeClr val="tx1"/>
                </a:solidFill>
              </a:rPr>
              <a:t>zvířete </a:t>
            </a:r>
            <a:r>
              <a:rPr lang="cs-CZ" sz="2400" b="1" dirty="0" smtClean="0"/>
              <a:t>  </a:t>
            </a:r>
          </a:p>
          <a:p>
            <a:pPr marL="0" indent="0">
              <a:buNone/>
              <a:defRPr/>
            </a:pPr>
            <a:endParaRPr lang="cs-CZ" sz="2400" b="1" dirty="0"/>
          </a:p>
          <a:p>
            <a:pPr marL="0" indent="0">
              <a:buNone/>
              <a:defRPr/>
            </a:pPr>
            <a:r>
              <a:rPr lang="cs-CZ" sz="2400" b="1" dirty="0"/>
              <a:t> </a:t>
            </a:r>
            <a:r>
              <a:rPr lang="cs-CZ" sz="2400" b="1" dirty="0" smtClean="0"/>
              <a:t>  </a:t>
            </a:r>
            <a:r>
              <a:rPr lang="cs-CZ" sz="2400" b="1" dirty="0"/>
              <a:t>drůbež, </a:t>
            </a:r>
            <a:r>
              <a:rPr lang="cs-CZ" sz="2400" b="1" dirty="0" smtClean="0"/>
              <a:t>skot, vepři, plody moře </a:t>
            </a:r>
          </a:p>
          <a:p>
            <a:pPr marL="0" indent="0">
              <a:buNone/>
              <a:defRPr/>
            </a:pPr>
            <a:r>
              <a:rPr lang="cs-CZ" sz="2400" b="1" dirty="0" smtClean="0"/>
              <a:t>            </a:t>
            </a:r>
            <a:endParaRPr lang="sk-SK" sz="2400" b="1" dirty="0"/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  </a:t>
            </a:r>
          </a:p>
          <a:p>
            <a:endParaRPr lang="cs-CZ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rgbClr val="92D050"/>
                </a:solidFill>
              </a:rPr>
              <a:t> </a:t>
            </a:r>
          </a:p>
          <a:p>
            <a:pPr marL="0" indent="0">
              <a:buNone/>
            </a:pPr>
            <a:endParaRPr lang="cs-CZ" sz="2400" b="1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accent6"/>
                </a:solidFill>
              </a:rPr>
              <a:t>maso</a:t>
            </a:r>
            <a:r>
              <a:rPr lang="cs-CZ" sz="2400" b="1" dirty="0">
                <a:solidFill>
                  <a:schemeClr val="accent6"/>
                </a:solidFill>
              </a:rPr>
              <a:t>, </a:t>
            </a:r>
            <a:r>
              <a:rPr lang="cs-CZ" sz="2400" b="1" dirty="0" smtClean="0">
                <a:solidFill>
                  <a:schemeClr val="accent6"/>
                </a:solidFill>
              </a:rPr>
              <a:t>vejce, mléko, plody moře</a:t>
            </a:r>
            <a:endParaRPr lang="cs-CZ" b="1" dirty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C00000"/>
                </a:solidFill>
              </a:rPr>
              <a:t> </a:t>
            </a:r>
            <a:endParaRPr lang="sk-SK" dirty="0">
              <a:solidFill>
                <a:srgbClr val="C0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cs-CZ" sz="3400" b="1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cs-CZ" sz="3400" b="1" dirty="0" smtClean="0">
                <a:solidFill>
                  <a:schemeClr val="accent6"/>
                </a:solidFill>
              </a:rPr>
              <a:t>Sekundární </a:t>
            </a:r>
            <a:r>
              <a:rPr lang="cs-CZ" sz="3400" b="1" dirty="0">
                <a:solidFill>
                  <a:schemeClr val="accent6"/>
                </a:solidFill>
              </a:rPr>
              <a:t>kontaminace</a:t>
            </a:r>
          </a:p>
          <a:p>
            <a:endParaRPr lang="cs-CZ" sz="2400" b="1" dirty="0" smtClean="0">
              <a:solidFill>
                <a:schemeClr val="tx1"/>
              </a:solidFill>
            </a:endParaRPr>
          </a:p>
          <a:p>
            <a:endParaRPr lang="cs-CZ" sz="2400" b="1" dirty="0" smtClean="0">
              <a:solidFill>
                <a:schemeClr val="tx1"/>
              </a:solidFill>
            </a:endParaRPr>
          </a:p>
          <a:p>
            <a:endParaRPr lang="cs-CZ" sz="2400" b="1" dirty="0"/>
          </a:p>
          <a:p>
            <a:r>
              <a:rPr lang="cs-CZ" sz="2400" b="1" dirty="0" smtClean="0">
                <a:solidFill>
                  <a:schemeClr val="tx1"/>
                </a:solidFill>
              </a:rPr>
              <a:t>kontaminace mikroby až </a:t>
            </a:r>
            <a:r>
              <a:rPr lang="cs-CZ" sz="2400" b="1" dirty="0">
                <a:solidFill>
                  <a:schemeClr val="tx1"/>
                </a:solidFill>
              </a:rPr>
              <a:t>během manipulace s potravinou při výrobě, skladování, </a:t>
            </a:r>
            <a:r>
              <a:rPr lang="cs-CZ" sz="2400" b="1" dirty="0" smtClean="0">
                <a:solidFill>
                  <a:schemeClr val="tx1"/>
                </a:solidFill>
              </a:rPr>
              <a:t>prodeji </a:t>
            </a:r>
            <a:r>
              <a:rPr lang="cs-CZ" sz="2400" b="1" dirty="0">
                <a:solidFill>
                  <a:schemeClr val="tx1"/>
                </a:solidFill>
              </a:rPr>
              <a:t>a zpracování </a:t>
            </a:r>
            <a:endParaRPr lang="cs-CZ" sz="2400" b="1" dirty="0" smtClean="0">
              <a:solidFill>
                <a:schemeClr val="tx1"/>
              </a:solidFill>
            </a:endParaRPr>
          </a:p>
          <a:p>
            <a:endParaRPr lang="cs-CZ" sz="2400" b="1" dirty="0">
              <a:solidFill>
                <a:schemeClr val="tx1"/>
              </a:solidFill>
            </a:endParaRPr>
          </a:p>
          <a:p>
            <a:r>
              <a:rPr lang="cs-CZ" sz="2400" b="1" dirty="0">
                <a:solidFill>
                  <a:schemeClr val="tx1"/>
                </a:solidFill>
              </a:rPr>
              <a:t>porušení technologických postupů, křížení čistého a nečistého provozu, porušení pravidel osobní hygieny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    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           </a:t>
            </a:r>
          </a:p>
          <a:p>
            <a:pPr marL="0" indent="0">
              <a:buNone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        </a:t>
            </a:r>
            <a:r>
              <a:rPr lang="cs-CZ" sz="2400" b="1" dirty="0" smtClean="0">
                <a:solidFill>
                  <a:schemeClr val="accent6"/>
                </a:solidFill>
              </a:rPr>
              <a:t>jakékoli potraviny, voda, nápoje</a:t>
            </a:r>
            <a:endParaRPr lang="sk-SK" sz="2400" b="1" dirty="0">
              <a:solidFill>
                <a:schemeClr val="accent6"/>
              </a:solidFill>
            </a:endParaRPr>
          </a:p>
        </p:txBody>
      </p:sp>
      <p:sp>
        <p:nvSpPr>
          <p:cNvPr id="5" name="Šipka dolů 4"/>
          <p:cNvSpPr/>
          <p:nvPr/>
        </p:nvSpPr>
        <p:spPr>
          <a:xfrm>
            <a:off x="2200516" y="4333319"/>
            <a:ext cx="251053" cy="563337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Šipka dolů 5"/>
          <p:cNvSpPr/>
          <p:nvPr/>
        </p:nvSpPr>
        <p:spPr>
          <a:xfrm>
            <a:off x="6353710" y="4614987"/>
            <a:ext cx="251053" cy="563337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3701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</a:t>
            </a:r>
            <a:r>
              <a:rPr lang="cs-CZ" b="1" dirty="0" smtClean="0"/>
              <a:t>Srovnání rizika z potravin</a:t>
            </a:r>
            <a:endParaRPr lang="cs-CZ" b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6"/>
                </a:solidFill>
              </a:rPr>
              <a:t>Vysoce rizikové potraviny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cs-CZ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ea typeface="DejaVu Sans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DejaVu Sans"/>
              </a:rPr>
              <a:t>výrobky </a:t>
            </a:r>
            <a:r>
              <a:rPr lang="cs-CZ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DejaVu Sans"/>
              </a:rPr>
              <a:t>ze syrového masa, ryb a vajec</a:t>
            </a:r>
            <a:endParaRPr lang="cs-CZ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DejaVu Sans"/>
              </a:rPr>
              <a:t>mléko</a:t>
            </a:r>
            <a:endParaRPr lang="cs-CZ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DejaVu Sans"/>
              </a:rPr>
              <a:t>cukrářské a lahůdkové výrobky</a:t>
            </a:r>
            <a:endParaRPr lang="cs-CZ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DejaVu Sans"/>
              </a:rPr>
              <a:t>ohřívané těstoviny a rýže</a:t>
            </a:r>
            <a:endParaRPr lang="cs-CZ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DejaVu Sans"/>
              </a:rPr>
              <a:t>plody moře</a:t>
            </a:r>
            <a:endParaRPr lang="cs-CZ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6"/>
                </a:solidFill>
              </a:rPr>
              <a:t>Nízkorizikové potraviny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cs-CZ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ea typeface="DejaVu Sans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DejaVu Sans"/>
              </a:rPr>
              <a:t>sušené </a:t>
            </a:r>
            <a:r>
              <a:rPr lang="cs-CZ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DejaVu Sans"/>
              </a:rPr>
              <a:t>potraviny</a:t>
            </a:r>
            <a:endParaRPr lang="cs-CZ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DejaVu Sans"/>
              </a:rPr>
              <a:t>okyselené a fermentované potraviny</a:t>
            </a:r>
            <a:endParaRPr lang="cs-CZ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DejaVu Sans"/>
              </a:rPr>
              <a:t>proslazené potraviny</a:t>
            </a:r>
            <a:endParaRPr lang="cs-CZ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DejaVu Sans"/>
              </a:rPr>
              <a:t>potraviny konzervované tukem</a:t>
            </a:r>
            <a:endParaRPr lang="cs-CZ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131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sk-SK" b="1" dirty="0" smtClean="0"/>
              <a:t>Původci alimentárních nákaz</a:t>
            </a:r>
          </a:p>
        </p:txBody>
      </p:sp>
      <p:sp>
        <p:nvSpPr>
          <p:cNvPr id="8195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68760"/>
            <a:ext cx="7924800" cy="475104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sk-SK" b="1" dirty="0"/>
              <a:t>Bakterie:</a:t>
            </a:r>
          </a:p>
          <a:p>
            <a:pPr lvl="1" eaLnBrk="1" hangingPunct="1">
              <a:defRPr/>
            </a:pPr>
            <a:r>
              <a:rPr lang="cs-CZ" altLang="sk-SK" b="1" dirty="0" err="1"/>
              <a:t>kampylobaktery</a:t>
            </a:r>
            <a:r>
              <a:rPr lang="cs-CZ" altLang="sk-SK" b="1" dirty="0"/>
              <a:t>, salmonely, </a:t>
            </a:r>
            <a:r>
              <a:rPr lang="cs-CZ" altLang="sk-SK" b="1" dirty="0" err="1"/>
              <a:t>yersinie</a:t>
            </a:r>
            <a:r>
              <a:rPr lang="cs-CZ" altLang="sk-SK" b="1" dirty="0"/>
              <a:t> </a:t>
            </a:r>
            <a:endParaRPr lang="cs-CZ" altLang="sk-SK" b="1" dirty="0" smtClean="0"/>
          </a:p>
          <a:p>
            <a:pPr lvl="1" eaLnBrk="1" hangingPunct="1">
              <a:defRPr/>
            </a:pPr>
            <a:r>
              <a:rPr lang="cs-CZ" altLang="sk-SK" b="1" dirty="0"/>
              <a:t>původci alimentárních </a:t>
            </a:r>
            <a:r>
              <a:rPr lang="cs-CZ" altLang="sk-SK" b="1" dirty="0" err="1"/>
              <a:t>enterotoxikóz</a:t>
            </a:r>
            <a:r>
              <a:rPr lang="cs-CZ" altLang="sk-SK" b="1" dirty="0"/>
              <a:t> -</a:t>
            </a:r>
          </a:p>
          <a:p>
            <a:pPr lvl="1" eaLnBrk="1" hangingPunct="1">
              <a:buNone/>
              <a:defRPr/>
            </a:pPr>
            <a:r>
              <a:rPr lang="cs-CZ" altLang="sk-SK" b="1" dirty="0"/>
              <a:t>   stafylokoky, klostridia, bacily, vibria </a:t>
            </a:r>
          </a:p>
          <a:p>
            <a:pPr marL="457200" lvl="1" indent="0" eaLnBrk="1" hangingPunct="1">
              <a:buNone/>
              <a:defRPr/>
            </a:pPr>
            <a:endParaRPr lang="cs-CZ" altLang="sk-SK" b="1" dirty="0"/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r>
              <a:rPr lang="cs-CZ" altLang="sk-SK" b="1" dirty="0"/>
              <a:t>ostatní vzácně:</a:t>
            </a:r>
          </a:p>
          <a:p>
            <a:pPr lvl="1" eaLnBrk="1" hangingPunct="1">
              <a:defRPr/>
            </a:pPr>
            <a:r>
              <a:rPr lang="cs-CZ" altLang="sk-SK" b="1" dirty="0"/>
              <a:t>patogenní </a:t>
            </a:r>
            <a:r>
              <a:rPr lang="cs-CZ" altLang="sk-SK" b="1" i="1" dirty="0" err="1" smtClean="0"/>
              <a:t>Escherichia</a:t>
            </a:r>
            <a:r>
              <a:rPr lang="cs-CZ" altLang="sk-SK" b="1" i="1" dirty="0" smtClean="0"/>
              <a:t> </a:t>
            </a:r>
            <a:r>
              <a:rPr lang="cs-CZ" altLang="sk-SK" b="1" i="1" dirty="0"/>
              <a:t>coli </a:t>
            </a:r>
            <a:r>
              <a:rPr lang="cs-CZ" altLang="sk-SK" b="1" i="1" dirty="0" smtClean="0"/>
              <a:t> </a:t>
            </a:r>
            <a:endParaRPr lang="cs-CZ" altLang="sk-SK" b="1" i="1" dirty="0"/>
          </a:p>
          <a:p>
            <a:pPr lvl="1" eaLnBrk="1" hangingPunct="1">
              <a:defRPr/>
            </a:pPr>
            <a:r>
              <a:rPr lang="cs-CZ" altLang="sk-SK" b="1" dirty="0"/>
              <a:t>vibria, </a:t>
            </a:r>
            <a:r>
              <a:rPr lang="cs-CZ" altLang="sk-SK" b="1" dirty="0" err="1"/>
              <a:t>shigely</a:t>
            </a:r>
            <a:endParaRPr lang="cs-CZ" altLang="sk-SK" b="1" dirty="0"/>
          </a:p>
          <a:p>
            <a:pPr lvl="1" eaLnBrk="1" hangingPunct="1">
              <a:defRPr/>
            </a:pPr>
            <a:r>
              <a:rPr lang="cs-CZ" altLang="sk-SK" b="1" dirty="0"/>
              <a:t>podmíněné patogeny - </a:t>
            </a:r>
            <a:r>
              <a:rPr lang="cs-CZ" altLang="sk-SK" b="1" dirty="0" err="1" smtClean="0"/>
              <a:t>listérie</a:t>
            </a:r>
            <a:endParaRPr lang="cs-CZ" altLang="sk-SK" b="1" dirty="0"/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08001" y="188640"/>
            <a:ext cx="6447501" cy="1148670"/>
          </a:xfrm>
        </p:spPr>
        <p:txBody>
          <a:bodyPr anchor="ctr">
            <a:normAutofit/>
          </a:bodyPr>
          <a:lstStyle/>
          <a:p>
            <a:pPr algn="ctr"/>
            <a:r>
              <a:rPr lang="cs-CZ" sz="3200" b="1" dirty="0" err="1"/>
              <a:t>Kampylobakterové</a:t>
            </a:r>
            <a:r>
              <a:rPr lang="cs-CZ" sz="3200" b="1" dirty="0"/>
              <a:t> nákazy a salmonelózy  </a:t>
            </a:r>
            <a:endParaRPr lang="sk-SK" sz="3200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08001" y="1434466"/>
            <a:ext cx="6447501" cy="4606897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cs-CZ" sz="2900" b="1" dirty="0" smtClean="0"/>
          </a:p>
          <a:p>
            <a:pPr marL="0" indent="0">
              <a:buNone/>
            </a:pPr>
            <a:r>
              <a:rPr lang="cs-CZ" sz="4200" b="1" dirty="0" smtClean="0"/>
              <a:t>Nejčastější vehikulum:</a:t>
            </a:r>
          </a:p>
          <a:p>
            <a:r>
              <a:rPr lang="cs-CZ" sz="4500" b="1" dirty="0" smtClean="0"/>
              <a:t>drůbeží </a:t>
            </a:r>
            <a:r>
              <a:rPr lang="cs-CZ" sz="4500" b="1" dirty="0"/>
              <a:t>maso v rychlých kulinářských úpravách</a:t>
            </a:r>
          </a:p>
          <a:p>
            <a:r>
              <a:rPr lang="cs-CZ" sz="4500" b="1" dirty="0"/>
              <a:t>grilované drůbeží maso, zejména marinované po několik dní</a:t>
            </a:r>
          </a:p>
          <a:p>
            <a:r>
              <a:rPr lang="cs-CZ" sz="4500" b="1" dirty="0"/>
              <a:t>ryby, zejména grilované nebo opečené na ohni (rybáři)</a:t>
            </a:r>
          </a:p>
          <a:p>
            <a:r>
              <a:rPr lang="cs-CZ" sz="4500" b="1" dirty="0"/>
              <a:t>vejce </a:t>
            </a:r>
          </a:p>
          <a:p>
            <a:r>
              <a:rPr lang="cs-CZ" sz="4500" b="1" dirty="0"/>
              <a:t>výrobky ze syrových vajec (domácí majonéza)</a:t>
            </a:r>
          </a:p>
          <a:p>
            <a:r>
              <a:rPr lang="cs-CZ" sz="4500" b="1" dirty="0"/>
              <a:t>syrové a polosyrové hovězí maso (tatarský biftek, </a:t>
            </a:r>
            <a:r>
              <a:rPr lang="en-GB" sz="4500" b="1" dirty="0" smtClean="0"/>
              <a:t>rare</a:t>
            </a:r>
            <a:r>
              <a:rPr lang="cs-CZ" sz="4500" b="1" dirty="0" smtClean="0"/>
              <a:t> </a:t>
            </a:r>
            <a:r>
              <a:rPr lang="cs-CZ" sz="4500" b="1" dirty="0"/>
              <a:t>steak, carpaccio</a:t>
            </a:r>
            <a:r>
              <a:rPr lang="cs-CZ" sz="4500" b="1" dirty="0" smtClean="0"/>
              <a:t>)</a:t>
            </a:r>
          </a:p>
          <a:p>
            <a:r>
              <a:rPr lang="cs-CZ" sz="4500" b="1" dirty="0" smtClean="0"/>
              <a:t>plody moře</a:t>
            </a:r>
            <a:endParaRPr lang="cs-CZ" sz="4500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 err="1" smtClean="0"/>
              <a:t>Národní</a:t>
            </a:r>
            <a:r>
              <a:rPr lang="en-US" dirty="0" smtClean="0"/>
              <a:t> </a:t>
            </a:r>
            <a:r>
              <a:rPr lang="en-US" dirty="0"/>
              <a:t>program </a:t>
            </a:r>
            <a:r>
              <a:rPr lang="en-US" dirty="0" err="1"/>
              <a:t>tlumení</a:t>
            </a:r>
            <a:r>
              <a:rPr lang="en-US" dirty="0"/>
              <a:t> </a:t>
            </a:r>
            <a:r>
              <a:rPr lang="en-US" dirty="0" err="1"/>
              <a:t>salmonel</a:t>
            </a:r>
            <a:r>
              <a:rPr lang="en-US" dirty="0"/>
              <a:t> v </a:t>
            </a:r>
            <a:r>
              <a:rPr lang="en-US" dirty="0" err="1"/>
              <a:t>chovech</a:t>
            </a:r>
            <a:r>
              <a:rPr lang="en-US" dirty="0"/>
              <a:t> </a:t>
            </a:r>
            <a:r>
              <a:rPr lang="en-US" dirty="0" err="1"/>
              <a:t>nosnic</a:t>
            </a:r>
            <a:r>
              <a:rPr lang="en-US" dirty="0"/>
              <a:t> pro </a:t>
            </a:r>
            <a:r>
              <a:rPr lang="en-US" dirty="0" err="1"/>
              <a:t>konzumní</a:t>
            </a:r>
            <a:r>
              <a:rPr lang="en-US" dirty="0"/>
              <a:t> </a:t>
            </a:r>
            <a:r>
              <a:rPr lang="en-US" dirty="0" err="1"/>
              <a:t>vejce</a:t>
            </a:r>
            <a:r>
              <a:rPr lang="cs-CZ" dirty="0"/>
              <a:t> – očkování nosnic v komerčních </a:t>
            </a:r>
            <a:r>
              <a:rPr lang="cs-CZ" dirty="0" smtClean="0"/>
              <a:t>chovech.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Průmyslově vyrobené majonézy, tatarské omáčky a dresinky a obsahují pouze tepelně ošetřené (sušené) vaječné produkty. Zmrzliny a komerční cukrářské výrobky rovněž.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9098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   Listerióza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196752"/>
            <a:ext cx="7924800" cy="4607024"/>
          </a:xfrm>
        </p:spPr>
        <p:txBody>
          <a:bodyPr>
            <a:noAutofit/>
          </a:bodyPr>
          <a:lstStyle/>
          <a:p>
            <a:endParaRPr lang="cs-CZ" sz="2000" b="1" dirty="0" smtClean="0"/>
          </a:p>
          <a:p>
            <a:r>
              <a:rPr lang="cs-CZ" sz="2000" b="1" dirty="0" smtClean="0"/>
              <a:t>potraviny </a:t>
            </a:r>
            <a:r>
              <a:rPr lang="cs-CZ" sz="2000" b="1" dirty="0"/>
              <a:t>ve vysokém stupni technologického zpracování, kontaminované křížovou kontaminací z prostředí výroby nebo pracovníky, </a:t>
            </a:r>
            <a:r>
              <a:rPr lang="cs-CZ" sz="2000" b="1" dirty="0" smtClean="0"/>
              <a:t>počáteční </a:t>
            </a:r>
            <a:r>
              <a:rPr lang="cs-CZ" sz="2000" b="1" dirty="0"/>
              <a:t>kontaminace stačí velmi nízká (10</a:t>
            </a:r>
            <a:r>
              <a:rPr lang="cs-CZ" sz="2000" b="1" baseline="30000" dirty="0"/>
              <a:t>2</a:t>
            </a:r>
            <a:r>
              <a:rPr lang="cs-CZ" sz="2000" b="1" dirty="0"/>
              <a:t>/gram</a:t>
            </a:r>
            <a:r>
              <a:rPr lang="cs-CZ" sz="2000" b="1" dirty="0" smtClean="0"/>
              <a:t>)</a:t>
            </a:r>
          </a:p>
          <a:p>
            <a:r>
              <a:rPr lang="cs-CZ" sz="2000" b="1" dirty="0" smtClean="0"/>
              <a:t>poté skladované </a:t>
            </a:r>
            <a:r>
              <a:rPr lang="cs-CZ" sz="2000" b="1" dirty="0"/>
              <a:t>v nízkých teplotách po dlouhou dobu                </a:t>
            </a:r>
            <a:endParaRPr lang="cs-CZ" sz="2000" b="1" dirty="0" smtClean="0"/>
          </a:p>
          <a:p>
            <a:r>
              <a:rPr lang="cs-CZ" sz="2000" b="1" dirty="0" smtClean="0"/>
              <a:t>pomnožení </a:t>
            </a:r>
            <a:r>
              <a:rPr lang="cs-CZ" sz="2000" b="1" dirty="0" err="1" smtClean="0"/>
              <a:t>listerií</a:t>
            </a:r>
            <a:endParaRPr lang="cs-CZ" sz="2000" b="1" dirty="0" smtClean="0"/>
          </a:p>
          <a:p>
            <a:r>
              <a:rPr lang="cs-CZ" sz="2000" b="1" dirty="0" smtClean="0"/>
              <a:t>konzumace </a:t>
            </a:r>
            <a:r>
              <a:rPr lang="cs-CZ" sz="2000" b="1" dirty="0"/>
              <a:t>bez následné tepelné úpravy</a:t>
            </a:r>
            <a:endParaRPr lang="sk-SK" sz="2000" b="1" dirty="0"/>
          </a:p>
          <a:p>
            <a:pPr marL="0" indent="0">
              <a:buNone/>
            </a:pPr>
            <a:r>
              <a:rPr lang="cs-CZ" sz="2000" b="1" dirty="0" smtClean="0"/>
              <a:t>     </a:t>
            </a:r>
            <a:r>
              <a:rPr lang="cs-CZ" sz="2000" b="1" dirty="0"/>
              <a:t>např. plísňové sýry – Niva, Hermelín, </a:t>
            </a:r>
            <a:endParaRPr lang="cs-CZ" sz="2000" b="1" dirty="0" smtClean="0"/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         aromatické </a:t>
            </a:r>
            <a:r>
              <a:rPr lang="cs-CZ" sz="2000" b="1" dirty="0"/>
              <a:t>sýry – </a:t>
            </a:r>
            <a:r>
              <a:rPr lang="cs-CZ" sz="2000" b="1" dirty="0" smtClean="0"/>
              <a:t> tvarůžky</a:t>
            </a:r>
            <a:r>
              <a:rPr lang="cs-CZ" sz="2000" b="1" dirty="0"/>
              <a:t>, 	</a:t>
            </a:r>
            <a:r>
              <a:rPr lang="cs-CZ" sz="2000" b="1" dirty="0" err="1" smtClean="0"/>
              <a:t>Romadur</a:t>
            </a: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     obložené chlebíčky, výrobky studené </a:t>
            </a:r>
            <a:r>
              <a:rPr lang="cs-CZ" sz="2000" b="1" dirty="0" smtClean="0"/>
              <a:t>kuchyně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ohřívané těstoviny a rýže </a:t>
            </a:r>
          </a:p>
        </p:txBody>
      </p:sp>
    </p:spTree>
    <p:extLst>
      <p:ext uri="{BB962C8B-B14F-4D97-AF65-F5344CB8AC3E}">
        <p14:creationId xmlns:p14="http://schemas.microsoft.com/office/powerpoint/2010/main" val="285703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blouky">
  <a:themeElements>
    <a:clrScheme name="Oblouky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Oblouk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blouky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louky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louky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1273</TotalTime>
  <Words>894</Words>
  <Application>Microsoft Office PowerPoint</Application>
  <PresentationFormat>Předvádění na obrazovce (4:3)</PresentationFormat>
  <Paragraphs>202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Oblouky</vt:lpstr>
      <vt:lpstr> Alimentární nákazy</vt:lpstr>
      <vt:lpstr>Alimentární nákazy</vt:lpstr>
      <vt:lpstr>Příznaky alimentárních nákaz </vt:lpstr>
      <vt:lpstr>Akutní průjmová onemocnění</vt:lpstr>
      <vt:lpstr>Mikrobiální kontaminace potravin</vt:lpstr>
      <vt:lpstr>     Srovnání rizika z potravin</vt:lpstr>
      <vt:lpstr>Původci alimentárních nákaz</vt:lpstr>
      <vt:lpstr>Kampylobakterové nákazy a salmonelózy  </vt:lpstr>
      <vt:lpstr>   Listerióza</vt:lpstr>
      <vt:lpstr>Listerióza</vt:lpstr>
      <vt:lpstr>Původci alimentárních nákaz</vt:lpstr>
      <vt:lpstr> Parazitární nákazy</vt:lpstr>
      <vt:lpstr>   Parazitární nákazy </vt:lpstr>
      <vt:lpstr>Kontagiozita = nakažlivost</vt:lpstr>
      <vt:lpstr>Vnímavost neimunní osoby</vt:lpstr>
      <vt:lpstr>Prevence alimentárních infekcí </vt:lpstr>
      <vt:lpstr>Prevence alimentárních infekcí </vt:lpstr>
      <vt:lpstr>Státní dozor nad bezpečností potravin </vt:lpstr>
      <vt:lpstr>Prevence alimentárních infekcí </vt:lpstr>
      <vt:lpstr>První pomoc  při průjmovém onemocnění</vt:lpstr>
    </vt:vector>
  </TitlesOfParts>
  <Company>..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Alimentární nákazy</dc:title>
  <dc:creator>..</dc:creator>
  <cp:lastModifiedBy>Mirka</cp:lastModifiedBy>
  <cp:revision>60</cp:revision>
  <dcterms:created xsi:type="dcterms:W3CDTF">2008-09-22T12:30:54Z</dcterms:created>
  <dcterms:modified xsi:type="dcterms:W3CDTF">2020-10-15T18:15:54Z</dcterms:modified>
</cp:coreProperties>
</file>