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2" r:id="rId15"/>
    <p:sldId id="277" r:id="rId16"/>
    <p:sldId id="279" r:id="rId17"/>
    <p:sldId id="28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08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cs-CZ" altLang="cs-CZ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altLang="cs-CZ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altLang="cs-CZ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 altLang="cs-CZ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33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133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 altLang="cs-CZ">
              <a:solidFill>
                <a:srgbClr val="1C1C1C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 altLang="cs-CZ">
              <a:solidFill>
                <a:srgbClr val="1C1C1C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BCCB148-35E5-41A1-9CFB-E1F1BB7168FF}" type="slidenum">
              <a:rPr lang="cs-CZ" altLang="cs-CZ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184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D03D3-30DC-48A5-9D58-69910411DCC4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652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D0803-7B2A-4057-ADA7-0DC477DFB1F1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92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5A41F-1F82-48D4-AA5F-68FA16B74068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839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EE93F-174F-4F56-9097-E9A9C3447530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64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481E6-1385-4784-98C4-C7CD89A4CE84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31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D3AC5-9C28-4E18-A384-9FD10BB7749A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452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C6031-502C-4B77-9A3A-5C474DAA28B8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323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627B2-954D-4754-A505-0BB3388C5DD6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97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C8BCD-54DF-4D2B-AB2B-B9F9E7EA8F02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189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4DE8F-BF75-4831-8965-2BC42EDBB3EE}" type="slidenum">
              <a:rPr lang="cs-CZ" alt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043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cs-CZ" altLang="cs-CZ" sz="2400" smtClean="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9C1588-F40D-4272-837C-9C127D51795E}" type="slidenum">
              <a:rPr lang="cs-CZ" alt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680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Daňová soustava ČR</a:t>
            </a:r>
            <a:endParaRPr lang="cs-CZ" altLang="cs-CZ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 smtClean="0"/>
              <a:t>Daně z příjmu</a:t>
            </a:r>
          </a:p>
          <a:p>
            <a:r>
              <a:rPr lang="cs-CZ" altLang="cs-CZ" sz="2800" dirty="0" smtClean="0"/>
              <a:t>Majetkové daně</a:t>
            </a:r>
          </a:p>
          <a:p>
            <a:r>
              <a:rPr lang="cs-CZ" altLang="cs-CZ" sz="2800" dirty="0" smtClean="0"/>
              <a:t>Nepřímé daně</a:t>
            </a: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977803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 z nemovitých věcí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Čtyři typy daněného majetku </a:t>
            </a:r>
            <a:r>
              <a:rPr lang="cs-CZ" sz="1800" dirty="0" smtClean="0"/>
              <a:t>jsou:</a:t>
            </a:r>
          </a:p>
          <a:p>
            <a:pPr lvl="1"/>
            <a:r>
              <a:rPr lang="cs-CZ" sz="1800" dirty="0" smtClean="0"/>
              <a:t>pozemek,</a:t>
            </a:r>
          </a:p>
          <a:p>
            <a:pPr lvl="1"/>
            <a:r>
              <a:rPr lang="cs-CZ" sz="1800" dirty="0" smtClean="0"/>
              <a:t>pozemková úprava (</a:t>
            </a:r>
            <a:r>
              <a:rPr lang="cs-CZ" sz="1800" dirty="0"/>
              <a:t>člověkem vytvořený objekt, např. dům</a:t>
            </a:r>
            <a:r>
              <a:rPr lang="cs-CZ" sz="1800" dirty="0" smtClean="0"/>
              <a:t>),</a:t>
            </a:r>
          </a:p>
          <a:p>
            <a:pPr lvl="1"/>
            <a:r>
              <a:rPr lang="cs-CZ" sz="1800" dirty="0" smtClean="0"/>
              <a:t>osobní </a:t>
            </a:r>
            <a:r>
              <a:rPr lang="cs-CZ" sz="1800" dirty="0"/>
              <a:t>majetek (mobilní fyzický </a:t>
            </a:r>
            <a:r>
              <a:rPr lang="cs-CZ" sz="1800" dirty="0" smtClean="0"/>
              <a:t>majetek),</a:t>
            </a:r>
          </a:p>
          <a:p>
            <a:pPr lvl="1"/>
            <a:r>
              <a:rPr lang="cs-CZ" sz="1800" dirty="0" smtClean="0"/>
              <a:t>nehmotný majetek.</a:t>
            </a:r>
          </a:p>
          <a:p>
            <a:endParaRPr lang="cs-CZ" sz="1800" b="1" dirty="0" smtClean="0"/>
          </a:p>
          <a:p>
            <a:r>
              <a:rPr lang="cs-CZ" sz="1800" b="1" dirty="0" smtClean="0"/>
              <a:t>Nemovitost</a:t>
            </a:r>
            <a:r>
              <a:rPr lang="cs-CZ" sz="1800" dirty="0" smtClean="0"/>
              <a:t> </a:t>
            </a:r>
            <a:r>
              <a:rPr lang="cs-CZ" sz="1800" dirty="0"/>
              <a:t>je </a:t>
            </a:r>
            <a:r>
              <a:rPr lang="cs-CZ" sz="1800" dirty="0" smtClean="0"/>
              <a:t>kombinací </a:t>
            </a:r>
            <a:r>
              <a:rPr lang="cs-CZ" sz="1800" dirty="0"/>
              <a:t>pozemku a jeho úprav.</a:t>
            </a:r>
          </a:p>
          <a:p>
            <a:endParaRPr lang="cs-CZ" sz="1800" dirty="0" smtClean="0"/>
          </a:p>
          <a:p>
            <a:r>
              <a:rPr lang="cs-CZ" sz="1800" dirty="0" smtClean="0"/>
              <a:t>Nemovitost </a:t>
            </a:r>
            <a:r>
              <a:rPr lang="cs-CZ" sz="1800" dirty="0"/>
              <a:t>je daněna dle toho, do jaké skupiny nemovitostí </a:t>
            </a:r>
            <a:r>
              <a:rPr lang="cs-CZ" sz="1800" dirty="0" smtClean="0"/>
              <a:t>patří.</a:t>
            </a:r>
          </a:p>
          <a:p>
            <a:r>
              <a:rPr lang="cs-CZ" sz="1800" dirty="0" smtClean="0"/>
              <a:t>Skupina </a:t>
            </a:r>
            <a:r>
              <a:rPr lang="cs-CZ" sz="1800" dirty="0"/>
              <a:t>se určuje podle toho, jak se nemovitost </a:t>
            </a:r>
            <a:r>
              <a:rPr lang="cs-CZ" sz="1800" dirty="0" smtClean="0"/>
              <a:t>používá.</a:t>
            </a:r>
          </a:p>
          <a:p>
            <a:r>
              <a:rPr lang="cs-CZ" sz="1800" dirty="0" smtClean="0"/>
              <a:t>Míra zdanění </a:t>
            </a:r>
            <a:r>
              <a:rPr lang="cs-CZ" sz="1800" dirty="0"/>
              <a:t>může být jiná pro každou skupinu.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985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49263" algn="l"/>
              </a:tabLst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783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 silniční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4147591"/>
          </a:xfrm>
        </p:spPr>
        <p:txBody>
          <a:bodyPr/>
          <a:lstStyle/>
          <a:p>
            <a:r>
              <a:rPr lang="cs-CZ" sz="1800" dirty="0" smtClean="0"/>
              <a:t>Předmětem </a:t>
            </a:r>
            <a:r>
              <a:rPr lang="cs-CZ" sz="1800" b="1" dirty="0" smtClean="0"/>
              <a:t>daně </a:t>
            </a:r>
            <a:r>
              <a:rPr lang="cs-CZ" sz="1800" dirty="0" smtClean="0"/>
              <a:t>jsou všechna motorová vozidla, </a:t>
            </a:r>
            <a:r>
              <a:rPr lang="cs-CZ" sz="1800" dirty="0"/>
              <a:t>která jsou používána </a:t>
            </a:r>
            <a:r>
              <a:rPr lang="cs-CZ" sz="1800" dirty="0" smtClean="0"/>
              <a:t>k podnikání, </a:t>
            </a:r>
            <a:r>
              <a:rPr lang="cs-CZ" sz="1800" dirty="0"/>
              <a:t>a to i když jsou vlastněna soukromými </a:t>
            </a:r>
            <a:r>
              <a:rPr lang="cs-CZ" sz="1800" dirty="0" smtClean="0"/>
              <a:t>osobami.</a:t>
            </a:r>
          </a:p>
          <a:p>
            <a:r>
              <a:rPr lang="cs-CZ" sz="1800" dirty="0" smtClean="0"/>
              <a:t>Poplatníkem </a:t>
            </a:r>
            <a:r>
              <a:rPr lang="cs-CZ" sz="1800" dirty="0"/>
              <a:t>i plátcem této daně je provozovatel vozidla, který je zapsán v jeho technickém průkazu. </a:t>
            </a:r>
          </a:p>
          <a:p>
            <a:r>
              <a:rPr lang="cs-CZ" sz="1800" dirty="0"/>
              <a:t>Sazba daně je stanovena podle </a:t>
            </a:r>
            <a:r>
              <a:rPr lang="cs-CZ" sz="1800" dirty="0" smtClean="0"/>
              <a:t>obsahu motoru </a:t>
            </a:r>
            <a:r>
              <a:rPr lang="cs-CZ" sz="1800" dirty="0"/>
              <a:t>a objemu válců v motoru u osobních automobilů, u nákladních pak závisí na hmotnosti celého vozidla a </a:t>
            </a:r>
            <a:r>
              <a:rPr lang="cs-CZ" sz="1800" dirty="0" smtClean="0"/>
              <a:t>počtu náprav.</a:t>
            </a:r>
          </a:p>
          <a:p>
            <a:r>
              <a:rPr lang="cs-CZ" sz="1800" dirty="0" smtClean="0"/>
              <a:t>V </a:t>
            </a:r>
            <a:r>
              <a:rPr lang="cs-CZ" sz="1800" dirty="0"/>
              <a:t>současné době se uplatňuje sleva na všechna vozidla dle data registrace – první tři roky 48 %, další tři roky 40% a další tři roky 25 %; vozidla s první registrací do 31. 12. 1989 </a:t>
            </a:r>
            <a:r>
              <a:rPr lang="cs-CZ" sz="1800" dirty="0" smtClean="0"/>
              <a:t>platí malus 25</a:t>
            </a:r>
            <a:r>
              <a:rPr lang="cs-CZ" sz="1800" dirty="0"/>
              <a:t> %. </a:t>
            </a:r>
          </a:p>
          <a:p>
            <a:r>
              <a:rPr lang="cs-CZ" sz="1800" dirty="0"/>
              <a:t>Zdaňovacím obdobím je 1 rok, daň se platí ve 4 zálohách (15. dubna, 15. července, 15. října a 15. prosince</a:t>
            </a:r>
            <a:r>
              <a:rPr lang="cs-CZ" sz="1800" dirty="0" smtClean="0"/>
              <a:t>).</a:t>
            </a:r>
          </a:p>
          <a:p>
            <a:r>
              <a:rPr lang="cs-CZ" sz="1800" dirty="0" smtClean="0"/>
              <a:t>Majitel </a:t>
            </a:r>
            <a:r>
              <a:rPr lang="cs-CZ" sz="1800" dirty="0"/>
              <a:t>vozidla je povinen do </a:t>
            </a:r>
            <a:r>
              <a:rPr lang="cs-CZ" sz="1800" dirty="0" smtClean="0"/>
              <a:t>konce ledna </a:t>
            </a:r>
            <a:r>
              <a:rPr lang="cs-CZ" sz="1800" dirty="0"/>
              <a:t>následujícího roku podat </a:t>
            </a:r>
            <a:r>
              <a:rPr lang="cs-CZ" sz="1800" dirty="0" smtClean="0"/>
              <a:t>daňové přiznání.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82696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Nepřímé daně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1182688" y="2017713"/>
            <a:ext cx="7853808" cy="4147591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cs-CZ" sz="1800" b="1" dirty="0"/>
              <a:t>Nepřímá daň</a:t>
            </a:r>
            <a:r>
              <a:rPr lang="cs-CZ" sz="1800" dirty="0"/>
              <a:t> je </a:t>
            </a:r>
            <a:r>
              <a:rPr lang="cs-CZ" sz="1800" dirty="0" smtClean="0"/>
              <a:t>taková daň, </a:t>
            </a:r>
            <a:r>
              <a:rPr lang="cs-CZ" sz="1800" dirty="0"/>
              <a:t>kterou státu platí jiná osoba (plátce) než ta, </a:t>
            </a:r>
            <a:r>
              <a:rPr lang="cs-CZ" sz="1800" dirty="0" smtClean="0"/>
              <a:t>na </a:t>
            </a:r>
            <a:r>
              <a:rPr lang="cs-CZ" sz="1800" dirty="0"/>
              <a:t>kterou účinky daně dopadají (poplatník</a:t>
            </a:r>
            <a:r>
              <a:rPr lang="cs-CZ" sz="1800" dirty="0" smtClean="0"/>
              <a:t>).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Označuje </a:t>
            </a:r>
            <a:r>
              <a:rPr lang="cs-CZ" sz="1800" dirty="0"/>
              <a:t>se také jako </a:t>
            </a:r>
            <a:r>
              <a:rPr lang="cs-CZ" sz="1800" b="1" dirty="0"/>
              <a:t>daň ze spotřeby</a:t>
            </a:r>
            <a:r>
              <a:rPr lang="cs-CZ" sz="1800" dirty="0"/>
              <a:t>, neboť daň je zahrnuta v ceně </a:t>
            </a:r>
            <a:r>
              <a:rPr lang="cs-CZ" sz="1800" dirty="0" smtClean="0"/>
              <a:t>zboží nebo služeb nakupovaných </a:t>
            </a:r>
            <a:r>
              <a:rPr lang="cs-CZ" sz="1800" dirty="0"/>
              <a:t>poplatníkem, který </a:t>
            </a:r>
            <a:r>
              <a:rPr lang="cs-CZ" sz="1800" dirty="0" smtClean="0"/>
              <a:t>tuto </a:t>
            </a:r>
            <a:r>
              <a:rPr lang="cs-CZ" sz="1800" dirty="0"/>
              <a:t>daň hradí v rámci úhrady své spotřeby (a státu pak daň zaplatí příslušný obchodník</a:t>
            </a:r>
            <a:r>
              <a:rPr lang="cs-CZ" sz="1800" dirty="0" smtClean="0"/>
              <a:t>).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1800" dirty="0" smtClean="0"/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Nepřímá </a:t>
            </a:r>
            <a:r>
              <a:rPr lang="cs-CZ" sz="1800" dirty="0"/>
              <a:t>daň může </a:t>
            </a:r>
            <a:r>
              <a:rPr lang="cs-CZ" sz="1800" dirty="0" smtClean="0"/>
              <a:t>být:</a:t>
            </a:r>
          </a:p>
          <a:p>
            <a:pPr lvl="1" algn="just">
              <a:spcBef>
                <a:spcPts val="0"/>
              </a:spcBef>
            </a:pPr>
            <a:r>
              <a:rPr lang="cs-CZ" sz="1800" b="1" dirty="0" smtClean="0"/>
              <a:t>selektivní </a:t>
            </a:r>
            <a:r>
              <a:rPr lang="cs-CZ" sz="1800" dirty="0"/>
              <a:t>(např</a:t>
            </a:r>
            <a:r>
              <a:rPr lang="cs-CZ" sz="1800" dirty="0" smtClean="0"/>
              <a:t>. spotřební daň), </a:t>
            </a:r>
            <a:r>
              <a:rPr lang="cs-CZ" sz="1800" dirty="0"/>
              <a:t>která se týká pouze vybraných druhů </a:t>
            </a:r>
            <a:r>
              <a:rPr lang="cs-CZ" sz="1800" dirty="0" smtClean="0"/>
              <a:t>zboží,</a:t>
            </a:r>
          </a:p>
          <a:p>
            <a:pPr lvl="1" algn="just">
              <a:spcBef>
                <a:spcPts val="0"/>
              </a:spcBef>
            </a:pPr>
            <a:r>
              <a:rPr lang="cs-CZ" sz="1800" b="1" dirty="0" smtClean="0"/>
              <a:t>univerzální </a:t>
            </a:r>
            <a:r>
              <a:rPr lang="cs-CZ" sz="1800" dirty="0"/>
              <a:t>(např</a:t>
            </a:r>
            <a:r>
              <a:rPr lang="cs-CZ" sz="1800" dirty="0" smtClean="0"/>
              <a:t>. daň z přidané hodnoty), </a:t>
            </a:r>
            <a:r>
              <a:rPr lang="cs-CZ" sz="1800" dirty="0"/>
              <a:t>která se týká veškerého </a:t>
            </a:r>
            <a:r>
              <a:rPr lang="cs-CZ" sz="1800" dirty="0" smtClean="0"/>
              <a:t>zboží.</a:t>
            </a:r>
          </a:p>
        </p:txBody>
      </p:sp>
    </p:spTree>
    <p:extLst>
      <p:ext uri="{BB962C8B-B14F-4D97-AF65-F5344CB8AC3E}">
        <p14:creationId xmlns:p14="http://schemas.microsoft.com/office/powerpoint/2010/main" val="3554844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Nepřímé daně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259632" y="1916832"/>
            <a:ext cx="741682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0"/>
              </a:spcBef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dirty="0"/>
              <a:t>Ve srovnání s přímými daněmi lze některé vlastnosti nepřímých daní </a:t>
            </a:r>
            <a:r>
              <a:rPr lang="cs-CZ" dirty="0" smtClean="0"/>
              <a:t>označit </a:t>
            </a:r>
            <a:r>
              <a:rPr lang="cs-CZ" dirty="0"/>
              <a:t>za </a:t>
            </a:r>
            <a:r>
              <a:rPr lang="cs-CZ" b="1" dirty="0"/>
              <a:t>výhodné</a:t>
            </a:r>
            <a:r>
              <a:rPr lang="cs-CZ" dirty="0"/>
              <a:t>: </a:t>
            </a:r>
          </a:p>
          <a:p>
            <a:pPr marL="742950" lvl="1" indent="-285750" algn="just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dirty="0"/>
              <a:t>jsou stabilní a předvídatelné, poplatník může změnou svého chování do určité míry ovlivnit výši odvedené daně,</a:t>
            </a:r>
          </a:p>
          <a:p>
            <a:pPr marL="742950" lvl="1" indent="-285750" algn="just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dirty="0"/>
              <a:t>jejich výběr je jednodušší než u přímých daní,</a:t>
            </a:r>
          </a:p>
          <a:p>
            <a:pPr marL="742950" lvl="1" indent="-285750" algn="just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dirty="0"/>
              <a:t>jsou rovné – pro všechny platí stejná sazba daně,</a:t>
            </a:r>
          </a:p>
          <a:p>
            <a:pPr marL="742950" lvl="1" indent="-285750" algn="just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dirty="0"/>
              <a:t>jsou nenápadné, skryté v ceně zboží – vyvolávají tedy u poplatníků méně negativních pocitů.</a:t>
            </a:r>
          </a:p>
          <a:p>
            <a:pPr algn="just">
              <a:spcBef>
                <a:spcPts val="0"/>
              </a:spcBef>
              <a:buClr>
                <a:schemeClr val="tx2"/>
              </a:buClr>
              <a:buSzPct val="120000"/>
            </a:pPr>
            <a:endParaRPr lang="cs-CZ" dirty="0"/>
          </a:p>
          <a:p>
            <a:pPr marL="285750" indent="-285750" algn="just">
              <a:spcBef>
                <a:spcPts val="0"/>
              </a:spcBef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dirty="0"/>
              <a:t>Některé vlastnosti však lze </a:t>
            </a:r>
            <a:r>
              <a:rPr lang="cs-CZ" dirty="0" smtClean="0"/>
              <a:t>označit </a:t>
            </a:r>
            <a:r>
              <a:rPr lang="cs-CZ" dirty="0"/>
              <a:t>naopak za </a:t>
            </a:r>
            <a:r>
              <a:rPr lang="cs-CZ" b="1" dirty="0"/>
              <a:t>nevýhodné</a:t>
            </a:r>
            <a:r>
              <a:rPr lang="cs-CZ" dirty="0"/>
              <a:t>: </a:t>
            </a:r>
          </a:p>
          <a:p>
            <a:pPr marL="742950" lvl="1" indent="-285750" algn="just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dirty="0"/>
              <a:t>jednorázově zvyšují ceny a krátkodobě </a:t>
            </a:r>
            <a:r>
              <a:rPr lang="cs-CZ" dirty="0" smtClean="0"/>
              <a:t>zvyšují inflaci</a:t>
            </a:r>
            <a:endParaRPr lang="cs-CZ" dirty="0"/>
          </a:p>
          <a:p>
            <a:pPr marL="742950" lvl="1" indent="-285750" algn="just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dirty="0"/>
              <a:t>deformují ceny</a:t>
            </a:r>
          </a:p>
          <a:p>
            <a:pPr marL="742950" lvl="1" indent="-285750" algn="just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dirty="0"/>
              <a:t>jsou nenápadné, skryté v ceně zboží.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1342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 z přidané hodnoty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2"/>
            <a:ext cx="7772400" cy="4320480"/>
          </a:xfrm>
        </p:spPr>
        <p:txBody>
          <a:bodyPr/>
          <a:lstStyle/>
          <a:p>
            <a:pPr algn="just"/>
            <a:r>
              <a:rPr lang="cs-CZ" sz="1600" b="1" dirty="0"/>
              <a:t>Daň z přidané hodnoty</a:t>
            </a:r>
            <a:r>
              <a:rPr lang="cs-CZ" sz="1600" dirty="0"/>
              <a:t> (zkratka </a:t>
            </a:r>
            <a:r>
              <a:rPr lang="cs-CZ" sz="1600" b="1" dirty="0"/>
              <a:t>DPH</a:t>
            </a:r>
            <a:r>
              <a:rPr lang="cs-CZ" sz="1600" dirty="0"/>
              <a:t>) tvoří jeden z nejdůležitějších příjmů </a:t>
            </a:r>
            <a:r>
              <a:rPr lang="cs-CZ" sz="1600" dirty="0" smtClean="0"/>
              <a:t>státního rozpočtu.</a:t>
            </a:r>
          </a:p>
          <a:p>
            <a:pPr algn="just"/>
            <a:r>
              <a:rPr lang="cs-CZ" sz="1600" dirty="0" smtClean="0"/>
              <a:t>Princip této daně je </a:t>
            </a:r>
            <a:r>
              <a:rPr lang="cs-CZ" sz="1600" dirty="0"/>
              <a:t>v tom, že dodavatel, pokud je registrován jako plátce, musí odvést z obchodu část hodnoty, pokud je tento obchod předmětem </a:t>
            </a:r>
            <a:r>
              <a:rPr lang="cs-CZ" sz="1600" dirty="0" smtClean="0"/>
              <a:t>daně.</a:t>
            </a:r>
          </a:p>
          <a:p>
            <a:pPr algn="just"/>
            <a:r>
              <a:rPr lang="cs-CZ" sz="1600" dirty="0" smtClean="0"/>
              <a:t>Naopak </a:t>
            </a:r>
            <a:r>
              <a:rPr lang="cs-CZ" sz="1600" dirty="0"/>
              <a:t>odběratel si za jistých podmínek může zažádat o vrácení daně, kterou při obchodu dodavateli (plátci) </a:t>
            </a:r>
            <a:r>
              <a:rPr lang="cs-CZ" sz="1600" dirty="0" smtClean="0"/>
              <a:t>zaplatil.</a:t>
            </a:r>
          </a:p>
          <a:p>
            <a:pPr algn="just"/>
            <a:r>
              <a:rPr lang="cs-CZ" sz="1600" dirty="0" smtClean="0"/>
              <a:t>Hlavní </a:t>
            </a:r>
            <a:r>
              <a:rPr lang="cs-CZ" sz="1600" dirty="0"/>
              <a:t>výhodou této daně je, že se snadno vymáhá a subjekty se jejímu placení mohou hůře vyhnout. </a:t>
            </a:r>
          </a:p>
          <a:p>
            <a:pPr algn="just"/>
            <a:r>
              <a:rPr lang="cs-CZ" sz="1600" dirty="0" smtClean="0"/>
              <a:t>V </a:t>
            </a:r>
            <a:r>
              <a:rPr lang="cs-CZ" sz="1600" dirty="0"/>
              <a:t>České republice byla tato daň zavedena 1. ledna 1993 a nahradila tak dříve </a:t>
            </a:r>
            <a:r>
              <a:rPr lang="cs-CZ" sz="1600" dirty="0" smtClean="0"/>
              <a:t>používanou daň z obratu.</a:t>
            </a:r>
          </a:p>
          <a:p>
            <a:pPr algn="just"/>
            <a:r>
              <a:rPr lang="cs-CZ" sz="1600" b="1" dirty="0"/>
              <a:t>Předmětem daně</a:t>
            </a:r>
            <a:r>
              <a:rPr lang="cs-CZ" sz="1600" dirty="0"/>
              <a:t> je dodání </a:t>
            </a:r>
            <a:r>
              <a:rPr lang="cs-CZ" sz="1600" dirty="0" smtClean="0"/>
              <a:t>zboží (nejen v tuzemsku, ale i v zahraničí), </a:t>
            </a:r>
            <a:r>
              <a:rPr lang="cs-CZ" sz="1600" dirty="0"/>
              <a:t>převod nemovitosti  nebo poskytnutí služby za úplatu fyzickou nebo právnickou osobou, která samostatně uskutečňuje ekonomické činnosti, s místem plnění v </a:t>
            </a:r>
            <a:r>
              <a:rPr lang="cs-CZ" sz="1600" dirty="0" smtClean="0"/>
              <a:t>tuzemsku, pokud nebylo od této daně osvobozeno.</a:t>
            </a:r>
            <a:endParaRPr lang="cs-CZ" sz="1600" dirty="0"/>
          </a:p>
          <a:p>
            <a:pPr algn="just"/>
            <a:r>
              <a:rPr lang="cs-CZ" sz="1600" dirty="0"/>
              <a:t>Zboží není předmětem daně, pokud </a:t>
            </a:r>
            <a:r>
              <a:rPr lang="cs-CZ" sz="1600" dirty="0" smtClean="0"/>
              <a:t>jeho celková </a:t>
            </a:r>
            <a:r>
              <a:rPr lang="cs-CZ" sz="1600" dirty="0"/>
              <a:t>hodnota </a:t>
            </a:r>
            <a:r>
              <a:rPr lang="cs-CZ" sz="1600" dirty="0" smtClean="0"/>
              <a:t>(z</a:t>
            </a:r>
            <a:r>
              <a:rPr lang="cs-CZ" sz="1600" dirty="0"/>
              <a:t> jiného členského státu </a:t>
            </a:r>
            <a:r>
              <a:rPr lang="cs-CZ" sz="1600" dirty="0" smtClean="0"/>
              <a:t>EU) nepřekročila 326 </a:t>
            </a:r>
            <a:r>
              <a:rPr lang="cs-CZ" sz="1600" dirty="0"/>
              <a:t>000 Kč v příslušném ani v </a:t>
            </a:r>
            <a:r>
              <a:rPr lang="cs-CZ" sz="1600" dirty="0" smtClean="0"/>
              <a:t>předchozím roce.</a:t>
            </a: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1103739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 z přidané hodnoty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4507631"/>
          </a:xfrm>
        </p:spPr>
        <p:txBody>
          <a:bodyPr/>
          <a:lstStyle/>
          <a:p>
            <a:r>
              <a:rPr lang="cs-CZ" sz="1800" b="1" dirty="0"/>
              <a:t>Plátcem daně z přidané hodnoty</a:t>
            </a:r>
            <a:r>
              <a:rPr lang="cs-CZ" sz="1800" dirty="0"/>
              <a:t> je každý subjekt se sídlem, provozovnou či </a:t>
            </a:r>
            <a:r>
              <a:rPr lang="cs-CZ" sz="1800" dirty="0" smtClean="0"/>
              <a:t>místem podnikání </a:t>
            </a:r>
            <a:r>
              <a:rPr lang="cs-CZ" sz="1800" dirty="0"/>
              <a:t>registrovaný jako plátce </a:t>
            </a:r>
            <a:r>
              <a:rPr lang="cs-CZ" sz="1800" dirty="0" smtClean="0"/>
              <a:t>DPH.</a:t>
            </a:r>
          </a:p>
          <a:p>
            <a:r>
              <a:rPr lang="cs-CZ" sz="1800" dirty="0" smtClean="0"/>
              <a:t>V ČR </a:t>
            </a:r>
            <a:r>
              <a:rPr lang="cs-CZ" sz="1800" dirty="0"/>
              <a:t>se plátcem musí povinně stát subjekt, </a:t>
            </a:r>
            <a:r>
              <a:rPr lang="cs-CZ" sz="1800" dirty="0" smtClean="0"/>
              <a:t>jehož obrat </a:t>
            </a:r>
            <a:r>
              <a:rPr lang="cs-CZ" sz="1800" dirty="0"/>
              <a:t>přesáhl za 12 po sobě </a:t>
            </a:r>
            <a:r>
              <a:rPr lang="cs-CZ" sz="1800" dirty="0" smtClean="0"/>
              <a:t>jdoucích kalendářních měsíců </a:t>
            </a:r>
            <a:r>
              <a:rPr lang="cs-CZ" sz="1800" dirty="0"/>
              <a:t>částku 1 000 000 Kč</a:t>
            </a:r>
            <a:r>
              <a:rPr lang="cs-CZ" sz="1800" dirty="0" smtClean="0"/>
              <a:t>.</a:t>
            </a:r>
          </a:p>
          <a:p>
            <a:r>
              <a:rPr lang="cs-CZ" sz="1800" dirty="0"/>
              <a:t>Od 1. ledna 2010 se plátcem DPH stává každý český podnikatel, který poskytne nebo přijme službu od podnikatele registrovaného k DPH v jiném státu </a:t>
            </a:r>
            <a:r>
              <a:rPr lang="cs-CZ" sz="1800" dirty="0" smtClean="0"/>
              <a:t>EU bez </a:t>
            </a:r>
            <a:r>
              <a:rPr lang="cs-CZ" sz="1800" dirty="0"/>
              <a:t>ohledu na výšku </a:t>
            </a:r>
            <a:r>
              <a:rPr lang="cs-CZ" sz="1800" dirty="0" smtClean="0"/>
              <a:t>obratu.</a:t>
            </a:r>
          </a:p>
          <a:p>
            <a:pPr marL="0" indent="0">
              <a:buNone/>
            </a:pPr>
            <a:endParaRPr lang="cs-CZ" sz="1800" dirty="0" smtClean="0"/>
          </a:p>
          <a:p>
            <a:r>
              <a:rPr lang="cs-CZ" sz="1800" dirty="0"/>
              <a:t>Daň z přidané hodnoty v Česku je rozdělena do </a:t>
            </a:r>
            <a:r>
              <a:rPr lang="cs-CZ" sz="1800" b="1" dirty="0"/>
              <a:t>tří sazeb</a:t>
            </a:r>
            <a:r>
              <a:rPr lang="cs-CZ" sz="1800" dirty="0"/>
              <a:t>: </a:t>
            </a:r>
          </a:p>
          <a:p>
            <a:pPr lvl="1"/>
            <a:r>
              <a:rPr lang="cs-CZ" sz="1800" dirty="0"/>
              <a:t>základní sazba DPH ve výši 21 %</a:t>
            </a:r>
          </a:p>
          <a:p>
            <a:pPr lvl="1"/>
            <a:r>
              <a:rPr lang="cs-CZ" sz="1800" dirty="0"/>
              <a:t>první snížená sazba DPH ve výši 15 %</a:t>
            </a:r>
          </a:p>
          <a:p>
            <a:pPr lvl="1"/>
            <a:r>
              <a:rPr lang="cs-CZ" sz="1800" dirty="0"/>
              <a:t>druhá snížená sazba DPH ve výši 10 </a:t>
            </a:r>
            <a:r>
              <a:rPr lang="cs-CZ" sz="1800" dirty="0" smtClean="0"/>
              <a:t>%.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96170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Spotřební daň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</a:pPr>
            <a:r>
              <a:rPr lang="cs-CZ" sz="1800" b="1" dirty="0"/>
              <a:t>Spotřební daň</a:t>
            </a:r>
            <a:r>
              <a:rPr lang="cs-CZ" sz="1800" dirty="0"/>
              <a:t> je nepřímá </a:t>
            </a:r>
            <a:r>
              <a:rPr lang="cs-CZ" sz="1800" dirty="0" smtClean="0"/>
              <a:t>selektivní daň, </a:t>
            </a:r>
            <a:r>
              <a:rPr lang="cs-CZ" sz="1800" dirty="0"/>
              <a:t>kterou zavádí stát za účelem regulovat cenu určitých komodit na </a:t>
            </a:r>
            <a:r>
              <a:rPr lang="cs-CZ" sz="1800" dirty="0" smtClean="0"/>
              <a:t>trhu.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900" dirty="0" smtClean="0"/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Spotřební </a:t>
            </a:r>
            <a:r>
              <a:rPr lang="cs-CZ" sz="1800" dirty="0"/>
              <a:t>daň se liší od daně z přidané hodnoty ve dvou </a:t>
            </a:r>
            <a:r>
              <a:rPr lang="cs-CZ" sz="1800" dirty="0" smtClean="0"/>
              <a:t>bodech:</a:t>
            </a:r>
          </a:p>
          <a:p>
            <a:pPr lvl="1" algn="just">
              <a:spcBef>
                <a:spcPts val="0"/>
              </a:spcBef>
            </a:pPr>
            <a:r>
              <a:rPr lang="cs-CZ" sz="1800" dirty="0" smtClean="0"/>
              <a:t>Je </a:t>
            </a:r>
            <a:r>
              <a:rPr lang="cs-CZ" sz="1800" dirty="0"/>
              <a:t>zpravidla </a:t>
            </a:r>
            <a:r>
              <a:rPr lang="cs-CZ" sz="1800" dirty="0" smtClean="0"/>
              <a:t>selektivní. </a:t>
            </a:r>
            <a:endParaRPr lang="cs-CZ" sz="1800" dirty="0"/>
          </a:p>
          <a:p>
            <a:pPr lvl="1" algn="just">
              <a:spcBef>
                <a:spcPts val="0"/>
              </a:spcBef>
            </a:pPr>
            <a:r>
              <a:rPr lang="cs-CZ" sz="1800" dirty="0" smtClean="0"/>
              <a:t>DPH </a:t>
            </a:r>
            <a:r>
              <a:rPr lang="cs-CZ" sz="1800" dirty="0"/>
              <a:t>se počítá jako procentuální částka ze základu, který zahrnuje i spotřební </a:t>
            </a:r>
            <a:r>
              <a:rPr lang="cs-CZ" sz="1800" dirty="0" smtClean="0"/>
              <a:t>daň, která </a:t>
            </a:r>
            <a:r>
              <a:rPr lang="cs-CZ" sz="1800" dirty="0"/>
              <a:t>je přičítána fixní částkou podle naturální jednotky zboží (resp. minimální částkou</a:t>
            </a:r>
            <a:r>
              <a:rPr lang="cs-CZ" sz="1800" dirty="0" smtClean="0"/>
              <a:t>).</a:t>
            </a:r>
            <a:endParaRPr lang="cs-CZ" sz="1800" dirty="0"/>
          </a:p>
          <a:p>
            <a:pPr marL="0" indent="0" algn="just">
              <a:spcBef>
                <a:spcPts val="0"/>
              </a:spcBef>
              <a:buNone/>
            </a:pPr>
            <a:endParaRPr lang="cs-CZ" sz="900" dirty="0" smtClean="0"/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Zdaňovací </a:t>
            </a:r>
            <a:r>
              <a:rPr lang="cs-CZ" sz="1800" dirty="0"/>
              <a:t>období pro tuto daň je </a:t>
            </a:r>
            <a:r>
              <a:rPr lang="cs-CZ" sz="1800" dirty="0" smtClean="0"/>
              <a:t>jeden měsíc.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Plátci </a:t>
            </a:r>
            <a:r>
              <a:rPr lang="cs-CZ" sz="1800" dirty="0"/>
              <a:t>daně jsou výrobci a provozovatelé tzv</a:t>
            </a:r>
            <a:r>
              <a:rPr lang="cs-CZ" sz="1800" dirty="0" smtClean="0"/>
              <a:t>. daňových skladů.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Poplatníky </a:t>
            </a:r>
            <a:r>
              <a:rPr lang="cs-CZ" sz="1800" dirty="0"/>
              <a:t>jsou </a:t>
            </a:r>
            <a:r>
              <a:rPr lang="cs-CZ" sz="1800" dirty="0" smtClean="0"/>
              <a:t>pak kupující výrobku.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Sazby </a:t>
            </a:r>
            <a:r>
              <a:rPr lang="cs-CZ" sz="1800" dirty="0"/>
              <a:t>daně jsou většinou stanoveny samostatně pro každý typ výrobku v závislosti na měrných jednotkách (l, kg, ks, </a:t>
            </a:r>
            <a:r>
              <a:rPr lang="cs-CZ" sz="1800" dirty="0" smtClean="0"/>
              <a:t>...).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Spotřební </a:t>
            </a:r>
            <a:r>
              <a:rPr lang="cs-CZ" sz="1800" dirty="0"/>
              <a:t>daň tvoří přibližně 14 </a:t>
            </a:r>
            <a:r>
              <a:rPr lang="cs-CZ" sz="1800" dirty="0" smtClean="0"/>
              <a:t>% státního rozpočtu ČR.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720243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Spotřební daň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dirty="0"/>
              <a:t>Jednotlivými spotřebními daněmi dle zákona o spotřební dani jsou: </a:t>
            </a:r>
          </a:p>
          <a:p>
            <a:pPr lvl="1"/>
            <a:r>
              <a:rPr lang="cs-CZ" sz="1800" dirty="0"/>
              <a:t>daň z minerálních olejů </a:t>
            </a:r>
          </a:p>
          <a:p>
            <a:pPr lvl="1"/>
            <a:r>
              <a:rPr lang="cs-CZ" sz="1800" dirty="0"/>
              <a:t>daň z lihu </a:t>
            </a:r>
          </a:p>
          <a:p>
            <a:pPr lvl="1"/>
            <a:r>
              <a:rPr lang="cs-CZ" sz="1800" dirty="0"/>
              <a:t>daň z piva </a:t>
            </a:r>
          </a:p>
          <a:p>
            <a:pPr lvl="1"/>
            <a:r>
              <a:rPr lang="cs-CZ" sz="1800" dirty="0"/>
              <a:t>daň z vína a meziproduktů </a:t>
            </a:r>
          </a:p>
          <a:p>
            <a:pPr lvl="1"/>
            <a:r>
              <a:rPr lang="cs-CZ" sz="1800" dirty="0"/>
              <a:t>daň z tabákových výrobků </a:t>
            </a:r>
          </a:p>
          <a:p>
            <a:pPr lvl="1"/>
            <a:r>
              <a:rPr lang="cs-CZ" sz="1800" dirty="0"/>
              <a:t>daň ze surového tabáku </a:t>
            </a:r>
          </a:p>
          <a:p>
            <a:pPr lvl="1"/>
            <a:r>
              <a:rPr lang="cs-CZ" sz="1800" dirty="0"/>
              <a:t>daň ze zahřívaných tabákových výrobků </a:t>
            </a:r>
          </a:p>
          <a:p>
            <a:pPr lvl="1"/>
            <a:r>
              <a:rPr lang="cs-CZ" sz="1800" dirty="0"/>
              <a:t>daň z elektřiny </a:t>
            </a:r>
          </a:p>
          <a:p>
            <a:pPr lvl="1"/>
            <a:r>
              <a:rPr lang="cs-CZ" sz="1800" dirty="0"/>
              <a:t>daň z pevných paliv </a:t>
            </a:r>
          </a:p>
          <a:p>
            <a:pPr lvl="1"/>
            <a:r>
              <a:rPr lang="cs-CZ" sz="1800" dirty="0"/>
              <a:t>daň ze zemního plynu a některých dalších plynů.</a:t>
            </a:r>
          </a:p>
        </p:txBody>
      </p:sp>
    </p:spTree>
    <p:extLst>
      <p:ext uri="{BB962C8B-B14F-4D97-AF65-F5344CB8AC3E}">
        <p14:creationId xmlns:p14="http://schemas.microsoft.com/office/powerpoint/2010/main" val="191042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Daňová soustava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cs-CZ" sz="1600" b="1" dirty="0"/>
              <a:t>Daň</a:t>
            </a:r>
            <a:r>
              <a:rPr lang="cs-CZ" sz="1600" dirty="0"/>
              <a:t> je platbou: 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nedobrovolnou, povinnou a vynutitelnou státní mocí – placení daní je nařízeno </a:t>
            </a:r>
            <a:r>
              <a:rPr lang="cs-CZ" sz="1600" dirty="0" smtClean="0"/>
              <a:t>zákonem,</a:t>
            </a:r>
            <a:endParaRPr lang="cs-CZ" sz="1600" dirty="0"/>
          </a:p>
          <a:p>
            <a:pPr lvl="1" algn="just">
              <a:spcBef>
                <a:spcPts val="0"/>
              </a:spcBef>
            </a:pPr>
            <a:r>
              <a:rPr lang="cs-CZ" sz="1600" dirty="0"/>
              <a:t>nenávratnou – zaplacenou daň nelze požadovat zpět,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neekvivalentní – neexistuje nárok na adekvátní plnění za daň,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neúčelovou – plátce daně nemůže ovlivnit, na co budou daně použity,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ve prospěch veřejného rozpočtu,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obvykle opakovanou.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600" dirty="0"/>
              <a:t> 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600" dirty="0"/>
              <a:t>Oproti tomu je </a:t>
            </a:r>
            <a:r>
              <a:rPr lang="cs-CZ" sz="1600" b="1" dirty="0"/>
              <a:t>poplatek</a:t>
            </a:r>
            <a:r>
              <a:rPr lang="cs-CZ" sz="1600" dirty="0"/>
              <a:t> jednorázová </a:t>
            </a:r>
            <a:r>
              <a:rPr lang="cs-CZ" sz="1600" dirty="0" smtClean="0"/>
              <a:t>peněžní </a:t>
            </a:r>
            <a:r>
              <a:rPr lang="cs-CZ" sz="1600" dirty="0"/>
              <a:t>částka, která je vybírána například za nějakou </a:t>
            </a:r>
            <a:r>
              <a:rPr lang="cs-CZ" sz="1600" dirty="0" smtClean="0"/>
              <a:t>službu, </a:t>
            </a:r>
            <a:r>
              <a:rPr lang="cs-CZ" sz="1600" dirty="0"/>
              <a:t>kterou lze charakterizovat jako platbu: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nepovinnou – pokud službu nepoužívám, poplatek neplatím,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nenávratnou – zaplacený poplatek nelze požadovat zpět,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ekvivalentní – existuje nárok na adekvátní plnění za </a:t>
            </a:r>
            <a:r>
              <a:rPr lang="cs-CZ" sz="1600" dirty="0" smtClean="0"/>
              <a:t>poplatek,</a:t>
            </a:r>
            <a:endParaRPr lang="cs-CZ" sz="1600" dirty="0"/>
          </a:p>
          <a:p>
            <a:pPr lvl="1" algn="just">
              <a:spcBef>
                <a:spcPts val="0"/>
              </a:spcBef>
            </a:pPr>
            <a:r>
              <a:rPr lang="cs-CZ" sz="1600" dirty="0"/>
              <a:t>účelovou – plátce platí poplatek za konkrétním </a:t>
            </a:r>
            <a:r>
              <a:rPr lang="cs-CZ" sz="1600" dirty="0" smtClean="0"/>
              <a:t>účelem,</a:t>
            </a:r>
            <a:endParaRPr lang="cs-CZ" sz="1600" dirty="0"/>
          </a:p>
          <a:p>
            <a:pPr lvl="1" algn="just">
              <a:spcBef>
                <a:spcPts val="0"/>
              </a:spcBef>
            </a:pPr>
            <a:r>
              <a:rPr lang="cs-CZ" sz="1600" dirty="0"/>
              <a:t>ve prospěch veřejného rozpočtu (zpravidla),</a:t>
            </a:r>
          </a:p>
          <a:p>
            <a:pPr lvl="1" algn="just">
              <a:spcBef>
                <a:spcPts val="0"/>
              </a:spcBef>
            </a:pPr>
            <a:r>
              <a:rPr lang="cs-CZ" sz="1600" dirty="0"/>
              <a:t>obvykle jednorázovou.</a:t>
            </a:r>
          </a:p>
        </p:txBody>
      </p:sp>
    </p:spTree>
    <p:extLst>
      <p:ext uri="{BB962C8B-B14F-4D97-AF65-F5344CB8AC3E}">
        <p14:creationId xmlns:p14="http://schemas.microsoft.com/office/powerpoint/2010/main" val="458568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Daňová soustava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600" b="1" dirty="0"/>
              <a:t>Důvodem existence daní</a:t>
            </a:r>
            <a:r>
              <a:rPr lang="cs-CZ" sz="1600" dirty="0"/>
              <a:t> je nutnost získat prostředky pro veřejný sektor k financování funkcí státu a veřejné správy, jako jsou: </a:t>
            </a:r>
          </a:p>
          <a:p>
            <a:pPr>
              <a:buSzPct val="100000"/>
              <a:buFont typeface="+mj-lt"/>
              <a:buAutoNum type="alphaLcParenR"/>
            </a:pPr>
            <a:r>
              <a:rPr lang="cs-CZ" sz="1600" b="1" dirty="0" smtClean="0"/>
              <a:t>základní</a:t>
            </a:r>
            <a:r>
              <a:rPr lang="cs-CZ" sz="1600" dirty="0" smtClean="0"/>
              <a:t> </a:t>
            </a:r>
            <a:r>
              <a:rPr lang="cs-CZ" sz="1600" dirty="0"/>
              <a:t>funkce státu, které jsou nutné pro existenci státu: </a:t>
            </a:r>
          </a:p>
          <a:p>
            <a:pPr lvl="1"/>
            <a:r>
              <a:rPr lang="cs-CZ" sz="1600" b="1" dirty="0"/>
              <a:t>veřejná správa</a:t>
            </a:r>
            <a:r>
              <a:rPr lang="cs-CZ" sz="1600" dirty="0"/>
              <a:t> (moc) - vytváření a udržování pravidel a </a:t>
            </a:r>
            <a:r>
              <a:rPr lang="cs-CZ" sz="1600" dirty="0" smtClean="0"/>
              <a:t>zákonů, </a:t>
            </a:r>
            <a:r>
              <a:rPr lang="cs-CZ" sz="1600" dirty="0"/>
              <a:t>práv včetně </a:t>
            </a:r>
            <a:r>
              <a:rPr lang="cs-CZ" sz="1600" dirty="0" smtClean="0"/>
              <a:t>vlastnictví, tzn. zákonodárné </a:t>
            </a:r>
            <a:r>
              <a:rPr lang="cs-CZ" sz="1600" dirty="0"/>
              <a:t>a řídící orgány </a:t>
            </a:r>
            <a:r>
              <a:rPr lang="cs-CZ" sz="1600" dirty="0" smtClean="0"/>
              <a:t>a jejich zaměstnanci</a:t>
            </a:r>
            <a:endParaRPr lang="cs-CZ" sz="1600" dirty="0"/>
          </a:p>
          <a:p>
            <a:pPr lvl="1"/>
            <a:r>
              <a:rPr lang="cs-CZ" sz="1600" b="1" dirty="0"/>
              <a:t>vynucování</a:t>
            </a:r>
            <a:r>
              <a:rPr lang="cs-CZ" sz="1600" dirty="0"/>
              <a:t> dodržování těchto </a:t>
            </a:r>
            <a:r>
              <a:rPr lang="cs-CZ" sz="1600" dirty="0" smtClean="0"/>
              <a:t>pravidel (policie, soudnictví, vězeňství, armáda)</a:t>
            </a:r>
            <a:endParaRPr lang="cs-CZ" sz="1600" dirty="0"/>
          </a:p>
          <a:p>
            <a:pPr>
              <a:buSzPct val="100000"/>
              <a:buFont typeface="+mj-lt"/>
              <a:buAutoNum type="alphaLcParenR"/>
            </a:pPr>
            <a:r>
              <a:rPr lang="cs-CZ" sz="1600" b="1" dirty="0" smtClean="0"/>
              <a:t>doplňkové</a:t>
            </a:r>
            <a:r>
              <a:rPr lang="cs-CZ" sz="1600" dirty="0"/>
              <a:t>, vedlejší funkce státu, které mohou být </a:t>
            </a:r>
            <a:r>
              <a:rPr lang="cs-CZ" sz="1600" dirty="0" smtClean="0"/>
              <a:t>ponechávané </a:t>
            </a:r>
            <a:r>
              <a:rPr lang="cs-CZ" sz="1600" dirty="0"/>
              <a:t>soukromé </a:t>
            </a:r>
            <a:r>
              <a:rPr lang="cs-CZ" sz="1600" dirty="0" smtClean="0"/>
              <a:t>iniciativě (sociální cíle a ovlivňování </a:t>
            </a:r>
            <a:r>
              <a:rPr lang="cs-CZ" sz="1600" dirty="0"/>
              <a:t>podnikání a </a:t>
            </a:r>
            <a:r>
              <a:rPr lang="cs-CZ" sz="1600" dirty="0" smtClean="0"/>
              <a:t>ekonomiky). </a:t>
            </a:r>
            <a:endParaRPr lang="cs-CZ" sz="1600" dirty="0"/>
          </a:p>
          <a:p>
            <a:pPr lvl="1"/>
            <a:r>
              <a:rPr lang="cs-CZ" sz="1600" b="1" dirty="0"/>
              <a:t>s</a:t>
            </a:r>
            <a:r>
              <a:rPr lang="cs-CZ" sz="1600" b="1" dirty="0" smtClean="0"/>
              <a:t>ociální </a:t>
            </a:r>
            <a:r>
              <a:rPr lang="cs-CZ" sz="1600" b="1" dirty="0"/>
              <a:t>funkce</a:t>
            </a:r>
            <a:r>
              <a:rPr lang="cs-CZ" sz="1600" dirty="0"/>
              <a:t> jsou </a:t>
            </a:r>
            <a:r>
              <a:rPr lang="cs-CZ" sz="1600" dirty="0" smtClean="0"/>
              <a:t>přerozdělování bohatství </a:t>
            </a:r>
            <a:r>
              <a:rPr lang="cs-CZ" sz="1600" dirty="0"/>
              <a:t>mezi různými vrstvami obyvatelstva, zpravidla pro zmírňování rozdílů v životní </a:t>
            </a:r>
            <a:r>
              <a:rPr lang="cs-CZ" sz="1600" dirty="0" smtClean="0"/>
              <a:t>úrovni (sociální péče, </a:t>
            </a:r>
            <a:r>
              <a:rPr lang="cs-CZ" sz="1600" dirty="0"/>
              <a:t>sociální </a:t>
            </a:r>
            <a:r>
              <a:rPr lang="cs-CZ" sz="1600" dirty="0" smtClean="0"/>
              <a:t>dávky, starobní důchody, podpora </a:t>
            </a:r>
            <a:r>
              <a:rPr lang="cs-CZ" sz="1600" dirty="0"/>
              <a:t>v </a:t>
            </a:r>
            <a:r>
              <a:rPr lang="cs-CZ" sz="1600" dirty="0" smtClean="0"/>
              <a:t>nezaměstnanosti, zdravotní péče, vzdělávání, ochrana životního prostředí apod.)</a:t>
            </a:r>
            <a:endParaRPr lang="cs-CZ" sz="1600" dirty="0"/>
          </a:p>
          <a:p>
            <a:pPr lvl="1"/>
            <a:r>
              <a:rPr lang="cs-CZ" sz="1600" b="1" dirty="0" smtClean="0"/>
              <a:t>ekonomické </a:t>
            </a:r>
            <a:r>
              <a:rPr lang="cs-CZ" sz="1600" b="1" dirty="0"/>
              <a:t>funkce státu</a:t>
            </a:r>
            <a:r>
              <a:rPr lang="cs-CZ" sz="1600" dirty="0"/>
              <a:t> </a:t>
            </a:r>
            <a:r>
              <a:rPr lang="cs-CZ" sz="1600" dirty="0" smtClean="0"/>
              <a:t>(fiskální politika) </a:t>
            </a:r>
            <a:r>
              <a:rPr lang="cs-CZ" sz="1600" dirty="0"/>
              <a:t>jsou např. </a:t>
            </a:r>
            <a:r>
              <a:rPr lang="cs-CZ" sz="1600" dirty="0" smtClean="0"/>
              <a:t>výstavba</a:t>
            </a:r>
            <a:r>
              <a:rPr lang="cs-CZ" sz="1600" dirty="0"/>
              <a:t>, údržba a provozování </a:t>
            </a:r>
            <a:r>
              <a:rPr lang="cs-CZ" sz="1600" dirty="0" smtClean="0"/>
              <a:t>infrastruktury, daně nebo subvence.</a:t>
            </a:r>
            <a:endParaRPr lang="cs-CZ" sz="1600" dirty="0"/>
          </a:p>
          <a:p>
            <a:pPr lvl="0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04402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daní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15616" y="1916832"/>
            <a:ext cx="763284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dirty="0"/>
              <a:t>Základním způsobem klasifikace daní je dělení na: 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b="1" dirty="0"/>
              <a:t>daně přímé</a:t>
            </a:r>
            <a:r>
              <a:rPr lang="cs-CZ" dirty="0"/>
              <a:t>, které platí poplatník sám na vlastní účet (plátce a poplatník je jedna osoba), a</a:t>
            </a:r>
          </a:p>
          <a:p>
            <a:pPr marL="742950" lvl="1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b="1" dirty="0"/>
              <a:t>daně nepřímé</a:t>
            </a:r>
            <a:r>
              <a:rPr lang="cs-CZ" dirty="0"/>
              <a:t>, které odvádí </a:t>
            </a:r>
            <a:r>
              <a:rPr lang="cs-CZ" dirty="0" smtClean="0"/>
              <a:t>plátce daně za </a:t>
            </a:r>
            <a:r>
              <a:rPr lang="cs-CZ" dirty="0"/>
              <a:t>poplatníka (od něhož předem daň vybere, např. formou přirážky k ceně).</a:t>
            </a:r>
          </a:p>
          <a:p>
            <a:pPr>
              <a:buClr>
                <a:schemeClr val="tx2"/>
              </a:buClr>
              <a:buSzPct val="120000"/>
            </a:pPr>
            <a:endParaRPr lang="cs-CZ" dirty="0"/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b="1" dirty="0"/>
              <a:t>Poplatníkem daně</a:t>
            </a:r>
            <a:r>
              <a:rPr lang="cs-CZ" dirty="0"/>
              <a:t> je osoba, která příslušnou daň fyzicky platí (ať už hotově nebo bezhotovostně) finančnímu </a:t>
            </a:r>
            <a:r>
              <a:rPr lang="cs-CZ" dirty="0" smtClean="0"/>
              <a:t>úřadu.</a:t>
            </a:r>
          </a:p>
          <a:p>
            <a:pPr marL="285750" indent="-285750">
              <a:buClr>
                <a:schemeClr val="tx2"/>
              </a:buClr>
              <a:buSzPct val="120000"/>
              <a:buFont typeface="Wingdings" panose="05000000000000000000" pitchFamily="2" charset="2"/>
              <a:buChar char="§"/>
            </a:pPr>
            <a:r>
              <a:rPr lang="cs-CZ" b="1" dirty="0" smtClean="0"/>
              <a:t>Plátcem </a:t>
            </a:r>
            <a:r>
              <a:rPr lang="cs-CZ" b="1" dirty="0"/>
              <a:t>daně</a:t>
            </a:r>
            <a:r>
              <a:rPr lang="cs-CZ" dirty="0"/>
              <a:t> je osoba, která příslušnou daň odvádí finančnímu úřadu, ale která sama tuto daň fyzicky neplatí (pokud není samozřejmě zároveň také poplatníkem daně).</a:t>
            </a:r>
          </a:p>
        </p:txBody>
      </p:sp>
    </p:spTree>
    <p:extLst>
      <p:ext uri="{BB962C8B-B14F-4D97-AF65-F5344CB8AC3E}">
        <p14:creationId xmlns:p14="http://schemas.microsoft.com/office/powerpoint/2010/main" val="4071565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daní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16833"/>
            <a:ext cx="7772400" cy="4608511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cs-CZ" sz="1800" dirty="0" smtClean="0"/>
              <a:t>Členění daní: </a:t>
            </a:r>
            <a:endParaRPr lang="cs-CZ" sz="1800" dirty="0"/>
          </a:p>
          <a:p>
            <a:pPr lvl="0" algn="just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1800" dirty="0" smtClean="0"/>
              <a:t>Daně přímé </a:t>
            </a:r>
            <a:endParaRPr lang="cs-CZ" sz="1800" dirty="0"/>
          </a:p>
          <a:p>
            <a:pPr lvl="1" algn="just">
              <a:spcBef>
                <a:spcPts val="0"/>
              </a:spcBef>
            </a:pPr>
            <a:r>
              <a:rPr lang="cs-CZ" sz="1800" dirty="0" smtClean="0"/>
              <a:t>Daň z příjmů </a:t>
            </a:r>
            <a:endParaRPr lang="cs-CZ" sz="1800" dirty="0"/>
          </a:p>
          <a:p>
            <a:pPr lvl="3" algn="just">
              <a:spcBef>
                <a:spcPts val="0"/>
              </a:spcBef>
            </a:pPr>
            <a:r>
              <a:rPr lang="cs-CZ" sz="1800" dirty="0" smtClean="0"/>
              <a:t>daň z příjmů fyzických osob</a:t>
            </a:r>
            <a:endParaRPr lang="cs-CZ" sz="1800" dirty="0"/>
          </a:p>
          <a:p>
            <a:pPr lvl="3" algn="just">
              <a:spcBef>
                <a:spcPts val="0"/>
              </a:spcBef>
            </a:pPr>
            <a:r>
              <a:rPr lang="cs-CZ" sz="1800" dirty="0"/>
              <a:t>daň z příjmů </a:t>
            </a:r>
            <a:r>
              <a:rPr lang="cs-CZ" sz="1800" dirty="0" smtClean="0"/>
              <a:t>právnických </a:t>
            </a:r>
            <a:r>
              <a:rPr lang="cs-CZ" sz="1800" dirty="0"/>
              <a:t>osob</a:t>
            </a:r>
          </a:p>
          <a:p>
            <a:pPr lvl="1" algn="just">
              <a:spcBef>
                <a:spcPts val="0"/>
              </a:spcBef>
            </a:pPr>
            <a:r>
              <a:rPr lang="cs-CZ" sz="1800" dirty="0" smtClean="0"/>
              <a:t>Daně majetkové</a:t>
            </a:r>
            <a:endParaRPr lang="cs-CZ" sz="1800" dirty="0"/>
          </a:p>
          <a:p>
            <a:pPr lvl="2" algn="just">
              <a:spcBef>
                <a:spcPts val="0"/>
              </a:spcBef>
            </a:pPr>
            <a:r>
              <a:rPr lang="cs-CZ" sz="1800" dirty="0" smtClean="0"/>
              <a:t>daň dědická, darovací a z převodu nemovitosti</a:t>
            </a:r>
            <a:endParaRPr lang="cs-CZ" sz="1800" dirty="0"/>
          </a:p>
          <a:p>
            <a:pPr lvl="2" algn="just">
              <a:spcBef>
                <a:spcPts val="0"/>
              </a:spcBef>
            </a:pPr>
            <a:r>
              <a:rPr lang="cs-CZ" sz="1800" dirty="0" smtClean="0"/>
              <a:t>daň z nemovitých věcí</a:t>
            </a:r>
            <a:endParaRPr lang="cs-CZ" sz="1800" dirty="0"/>
          </a:p>
          <a:p>
            <a:pPr lvl="2" algn="just">
              <a:spcBef>
                <a:spcPts val="0"/>
              </a:spcBef>
            </a:pPr>
            <a:r>
              <a:rPr lang="cs-CZ" sz="1800" dirty="0" smtClean="0"/>
              <a:t>daň z nabytí nemovitých věcí</a:t>
            </a:r>
            <a:endParaRPr lang="cs-CZ" sz="1800" dirty="0"/>
          </a:p>
          <a:p>
            <a:pPr lvl="2" algn="just">
              <a:spcBef>
                <a:spcPts val="0"/>
              </a:spcBef>
            </a:pPr>
            <a:r>
              <a:rPr lang="cs-CZ" sz="1800" dirty="0" smtClean="0"/>
              <a:t>daň silniční</a:t>
            </a:r>
            <a:endParaRPr lang="cs-CZ" sz="1800" dirty="0"/>
          </a:p>
          <a:p>
            <a:pPr lvl="0" algn="just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1800" dirty="0" smtClean="0"/>
              <a:t>Daně nepřímé </a:t>
            </a:r>
            <a:endParaRPr lang="cs-CZ" sz="1800" dirty="0"/>
          </a:p>
          <a:p>
            <a:pPr lvl="2" algn="just">
              <a:spcBef>
                <a:spcPts val="0"/>
              </a:spcBef>
            </a:pPr>
            <a:r>
              <a:rPr lang="cs-CZ" sz="1800" dirty="0" smtClean="0"/>
              <a:t>daň z přidané hodnoty</a:t>
            </a:r>
            <a:endParaRPr lang="cs-CZ" sz="1800" dirty="0"/>
          </a:p>
          <a:p>
            <a:pPr lvl="2" algn="just">
              <a:spcBef>
                <a:spcPts val="0"/>
              </a:spcBef>
            </a:pPr>
            <a:r>
              <a:rPr lang="cs-CZ" sz="1800" dirty="0" smtClean="0"/>
              <a:t>spotřební daň</a:t>
            </a:r>
            <a:endParaRPr lang="cs-CZ" sz="1800" dirty="0"/>
          </a:p>
          <a:p>
            <a:pPr lvl="2" algn="just">
              <a:spcBef>
                <a:spcPts val="0"/>
              </a:spcBef>
            </a:pPr>
            <a:r>
              <a:rPr lang="cs-CZ" sz="1800" dirty="0" smtClean="0"/>
              <a:t>ekologická daň.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13224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Daň z příjmů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88840"/>
            <a:ext cx="7772400" cy="4536504"/>
          </a:xfrm>
        </p:spPr>
        <p:txBody>
          <a:bodyPr/>
          <a:lstStyle/>
          <a:p>
            <a:pPr algn="just"/>
            <a:r>
              <a:rPr lang="cs-CZ" sz="1800" b="1" dirty="0"/>
              <a:t>Daň z příjmů</a:t>
            </a:r>
            <a:r>
              <a:rPr lang="cs-CZ" sz="1800" dirty="0"/>
              <a:t> </a:t>
            </a:r>
            <a:r>
              <a:rPr lang="cs-CZ" sz="1800" dirty="0" smtClean="0"/>
              <a:t>se </a:t>
            </a:r>
            <a:r>
              <a:rPr lang="cs-CZ" sz="1800" dirty="0"/>
              <a:t>obecně počítá jako součin daňové sazby a zdanitelného </a:t>
            </a:r>
            <a:r>
              <a:rPr lang="cs-CZ" sz="1800" dirty="0" smtClean="0"/>
              <a:t>příjmu.</a:t>
            </a:r>
          </a:p>
          <a:p>
            <a:pPr algn="just"/>
            <a:r>
              <a:rPr lang="cs-CZ" sz="1800" dirty="0" smtClean="0"/>
              <a:t>Sazba </a:t>
            </a:r>
            <a:r>
              <a:rPr lang="cs-CZ" sz="1800" dirty="0"/>
              <a:t>daně se může zvyšovat se zvyšováním zdanitelného </a:t>
            </a:r>
            <a:r>
              <a:rPr lang="cs-CZ" sz="1800" dirty="0" smtClean="0"/>
              <a:t>příjmu.</a:t>
            </a:r>
            <a:endParaRPr lang="cs-CZ" sz="1800" dirty="0"/>
          </a:p>
          <a:p>
            <a:pPr algn="just"/>
            <a:r>
              <a:rPr lang="cs-CZ" sz="1800" dirty="0"/>
              <a:t>Zdanitelný příjem poplatníků je obecně celkový příjem snížený o </a:t>
            </a:r>
            <a:r>
              <a:rPr lang="cs-CZ" sz="1800" dirty="0" smtClean="0"/>
              <a:t>náklady </a:t>
            </a:r>
            <a:r>
              <a:rPr lang="cs-CZ" sz="1800" dirty="0"/>
              <a:t>na výrobu a další </a:t>
            </a:r>
            <a:r>
              <a:rPr lang="cs-CZ" sz="1800" dirty="0" smtClean="0"/>
              <a:t>odpočty.</a:t>
            </a:r>
          </a:p>
          <a:p>
            <a:pPr algn="just"/>
            <a:r>
              <a:rPr lang="cs-CZ" sz="1800" b="1" dirty="0" smtClean="0"/>
              <a:t>Odpočty</a:t>
            </a:r>
            <a:r>
              <a:rPr lang="cs-CZ" sz="1800" dirty="0" smtClean="0"/>
              <a:t> </a:t>
            </a:r>
            <a:r>
              <a:rPr lang="cs-CZ" sz="1800" dirty="0"/>
              <a:t>obvykle zahrnují veškeré produkční nebo obchodní náklady, včetně opravné položky na úhradu nákladů na obchodní </a:t>
            </a:r>
            <a:r>
              <a:rPr lang="cs-CZ" sz="1800" dirty="0" smtClean="0"/>
              <a:t>aktiva.</a:t>
            </a:r>
          </a:p>
          <a:p>
            <a:pPr algn="just"/>
            <a:r>
              <a:rPr lang="cs-CZ" sz="1800" dirty="0" smtClean="0"/>
              <a:t>Mnoho států </a:t>
            </a:r>
            <a:r>
              <a:rPr lang="cs-CZ" sz="1800" dirty="0"/>
              <a:t>povoluje pro fyzické osoby pomyslné odpočty a může umožnit odpočet některých osobních nákladů (např. částka na poplatníka).</a:t>
            </a:r>
          </a:p>
          <a:p>
            <a:pPr algn="just"/>
            <a:r>
              <a:rPr lang="cs-CZ" sz="1800" b="1" dirty="0" smtClean="0"/>
              <a:t>Daň </a:t>
            </a:r>
            <a:r>
              <a:rPr lang="cs-CZ" sz="1800" b="1" dirty="0"/>
              <a:t>z příjmů fyzických osob</a:t>
            </a:r>
            <a:r>
              <a:rPr lang="cs-CZ" sz="1800" dirty="0"/>
              <a:t> (DPFO) je </a:t>
            </a:r>
            <a:r>
              <a:rPr lang="cs-CZ" sz="1800" dirty="0" smtClean="0"/>
              <a:t>stanovena </a:t>
            </a:r>
            <a:r>
              <a:rPr lang="cs-CZ" sz="1800" dirty="0"/>
              <a:t>zákonem </a:t>
            </a:r>
            <a:r>
              <a:rPr lang="cs-CZ" sz="1800" dirty="0" smtClean="0"/>
              <a:t>č</a:t>
            </a:r>
            <a:r>
              <a:rPr lang="cs-CZ" sz="1800" dirty="0"/>
              <a:t>. 586/1992 Sb., ve znění pozdějších </a:t>
            </a:r>
            <a:r>
              <a:rPr lang="cs-CZ" sz="1800" dirty="0" smtClean="0"/>
              <a:t>předpisů.</a:t>
            </a:r>
            <a:endParaRPr lang="cs-CZ" sz="1800" dirty="0" smtClean="0"/>
          </a:p>
          <a:p>
            <a:pPr algn="just">
              <a:spcBef>
                <a:spcPts val="0"/>
              </a:spcBef>
            </a:pPr>
            <a:endParaRPr lang="cs-CZ" sz="18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379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 z příjmů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sz="1800" b="1" dirty="0"/>
              <a:t>Poplatníky</a:t>
            </a:r>
            <a:r>
              <a:rPr lang="cs-CZ" sz="1800" dirty="0"/>
              <a:t> DPFO jsou všechny </a:t>
            </a:r>
            <a:r>
              <a:rPr lang="cs-CZ" sz="1800" dirty="0" smtClean="0"/>
              <a:t>fyzické osoby, </a:t>
            </a:r>
            <a:r>
              <a:rPr lang="cs-CZ" sz="1800" dirty="0"/>
              <a:t>které mají na území </a:t>
            </a:r>
            <a:r>
              <a:rPr lang="cs-CZ" sz="1800" dirty="0" smtClean="0"/>
              <a:t>ČR bydliště </a:t>
            </a:r>
            <a:r>
              <a:rPr lang="cs-CZ" sz="1800" dirty="0"/>
              <a:t>nebo se zde obvykle </a:t>
            </a:r>
            <a:r>
              <a:rPr lang="cs-CZ" sz="1800" dirty="0" smtClean="0"/>
              <a:t>zdržují.</a:t>
            </a:r>
          </a:p>
          <a:p>
            <a:pPr>
              <a:spcBef>
                <a:spcPts val="0"/>
              </a:spcBef>
            </a:pPr>
            <a:r>
              <a:rPr lang="cs-CZ" sz="1800" dirty="0" smtClean="0"/>
              <a:t>Jejich </a:t>
            </a:r>
            <a:r>
              <a:rPr lang="cs-CZ" sz="1800" dirty="0"/>
              <a:t>daňová povinnost se vztahuje na příjmy plynoucí ze zdrojů na území </a:t>
            </a:r>
            <a:r>
              <a:rPr lang="cs-CZ" sz="1800" dirty="0" smtClean="0"/>
              <a:t>ČR, </a:t>
            </a:r>
            <a:r>
              <a:rPr lang="cs-CZ" sz="1800" dirty="0"/>
              <a:t>tak i na příjmy plynoucí ze zdrojů v </a:t>
            </a:r>
            <a:r>
              <a:rPr lang="cs-CZ" sz="1800" dirty="0" smtClean="0"/>
              <a:t>zahraničí.</a:t>
            </a:r>
          </a:p>
          <a:p>
            <a:pPr marL="0" indent="0">
              <a:spcBef>
                <a:spcPts val="0"/>
              </a:spcBef>
              <a:buNone/>
            </a:pPr>
            <a:endParaRPr lang="cs-CZ" sz="9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 smtClean="0"/>
              <a:t>Předmětem </a:t>
            </a:r>
            <a:r>
              <a:rPr lang="cs-CZ" sz="1800" dirty="0"/>
              <a:t>DPFO jsou: </a:t>
            </a:r>
          </a:p>
          <a:p>
            <a:pPr lvl="0">
              <a:spcBef>
                <a:spcPts val="0"/>
              </a:spcBef>
            </a:pPr>
            <a:r>
              <a:rPr lang="cs-CZ" sz="1800" dirty="0"/>
              <a:t>Příjmy </a:t>
            </a:r>
            <a:r>
              <a:rPr lang="cs-CZ" sz="1800" dirty="0" smtClean="0"/>
              <a:t>ze závislé činnosti a </a:t>
            </a:r>
            <a:r>
              <a:rPr lang="cs-CZ" sz="1800" dirty="0"/>
              <a:t>funkční </a:t>
            </a:r>
            <a:r>
              <a:rPr lang="cs-CZ" sz="1800" dirty="0" smtClean="0"/>
              <a:t>požitky</a:t>
            </a:r>
          </a:p>
          <a:p>
            <a:pPr lvl="0">
              <a:spcBef>
                <a:spcPts val="0"/>
              </a:spcBef>
            </a:pPr>
            <a:r>
              <a:rPr lang="cs-CZ" sz="1800" dirty="0" smtClean="0"/>
              <a:t>Příjmy </a:t>
            </a:r>
            <a:r>
              <a:rPr lang="cs-CZ" sz="1800" dirty="0"/>
              <a:t>ze samostatné </a:t>
            </a:r>
            <a:r>
              <a:rPr lang="cs-CZ" sz="1800" dirty="0" smtClean="0"/>
              <a:t>činnosti</a:t>
            </a:r>
          </a:p>
          <a:p>
            <a:pPr lvl="0">
              <a:spcBef>
                <a:spcPts val="0"/>
              </a:spcBef>
            </a:pPr>
            <a:r>
              <a:rPr lang="cs-CZ" sz="1800" dirty="0" smtClean="0"/>
              <a:t>Příjmy </a:t>
            </a:r>
            <a:r>
              <a:rPr lang="cs-CZ" sz="1800" dirty="0"/>
              <a:t>z </a:t>
            </a:r>
            <a:r>
              <a:rPr lang="cs-CZ" sz="1800" dirty="0" smtClean="0"/>
              <a:t>kapitálového majetku</a:t>
            </a:r>
          </a:p>
          <a:p>
            <a:pPr lvl="0">
              <a:spcBef>
                <a:spcPts val="0"/>
              </a:spcBef>
            </a:pPr>
            <a:r>
              <a:rPr lang="cs-CZ" sz="1800" dirty="0" smtClean="0"/>
              <a:t>Příjmy z nájmu</a:t>
            </a:r>
            <a:endParaRPr lang="cs-CZ" sz="1800" dirty="0"/>
          </a:p>
          <a:p>
            <a:pPr lvl="0">
              <a:spcBef>
                <a:spcPts val="0"/>
              </a:spcBef>
            </a:pPr>
            <a:r>
              <a:rPr lang="cs-CZ" sz="1800" dirty="0"/>
              <a:t>Ostatní </a:t>
            </a:r>
            <a:r>
              <a:rPr lang="cs-CZ" sz="1800" dirty="0" smtClean="0"/>
              <a:t>příjmy.</a:t>
            </a:r>
            <a:endParaRPr lang="cs-CZ" sz="1800" dirty="0"/>
          </a:p>
          <a:p>
            <a:pPr marL="0" indent="0">
              <a:spcBef>
                <a:spcPts val="0"/>
              </a:spcBef>
              <a:buNone/>
            </a:pPr>
            <a:endParaRPr lang="cs-CZ" sz="900" dirty="0"/>
          </a:p>
          <a:p>
            <a:pPr>
              <a:spcBef>
                <a:spcPts val="0"/>
              </a:spcBef>
            </a:pPr>
            <a:r>
              <a:rPr lang="cs-CZ" sz="1800" dirty="0"/>
              <a:t>Pro všechny výše uvedené příjmy platí v současné době v ČR rovná daň ve výši 15% (která je v určitých případech zvýšena o solidární daň ve výši 7</a:t>
            </a:r>
            <a:r>
              <a:rPr lang="cs-CZ" sz="1800" dirty="0" smtClean="0"/>
              <a:t>%).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62972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 z příjmů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</a:pPr>
            <a:r>
              <a:rPr lang="cs-CZ" sz="1800" b="1" dirty="0"/>
              <a:t>Daň z příjmů právnických osob</a:t>
            </a:r>
            <a:r>
              <a:rPr lang="cs-CZ" sz="1800" dirty="0"/>
              <a:t> </a:t>
            </a:r>
            <a:r>
              <a:rPr lang="cs-CZ" sz="1800" dirty="0" smtClean="0"/>
              <a:t>daní </a:t>
            </a:r>
            <a:r>
              <a:rPr lang="cs-CZ" sz="1800" dirty="0"/>
              <a:t>příjmy subjektů založených právním aktem, a to jak za </a:t>
            </a:r>
            <a:r>
              <a:rPr lang="cs-CZ" sz="1800" dirty="0" smtClean="0"/>
              <a:t>účelem podnikání, </a:t>
            </a:r>
            <a:r>
              <a:rPr lang="cs-CZ" sz="1800" dirty="0"/>
              <a:t>tak se vztahuje i na ostatní subjekty, jako jsou nadace a občanská </a:t>
            </a:r>
            <a:r>
              <a:rPr lang="cs-CZ" sz="1800" dirty="0" smtClean="0"/>
              <a:t>sdružení.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Pro </a:t>
            </a:r>
            <a:r>
              <a:rPr lang="cs-CZ" sz="1800" dirty="0"/>
              <a:t>tuto daň také platí zákon č. 586/1992 Sb., </a:t>
            </a:r>
            <a:r>
              <a:rPr lang="cs-CZ" sz="1800" dirty="0" smtClean="0"/>
              <a:t>zvláště </a:t>
            </a:r>
            <a:r>
              <a:rPr lang="cs-CZ" sz="1800" dirty="0"/>
              <a:t>se jí zabývá II. část tohoto </a:t>
            </a:r>
            <a:r>
              <a:rPr lang="cs-CZ" sz="1800" dirty="0" smtClean="0"/>
              <a:t>zákona, která </a:t>
            </a:r>
            <a:r>
              <a:rPr lang="cs-CZ" sz="1800" dirty="0"/>
              <a:t>stanovuje pravidla pro: </a:t>
            </a:r>
          </a:p>
          <a:p>
            <a:pPr lvl="1" algn="just">
              <a:spcBef>
                <a:spcPts val="0"/>
              </a:spcBef>
            </a:pPr>
            <a:r>
              <a:rPr lang="cs-CZ" sz="1800" dirty="0"/>
              <a:t>poplatníky </a:t>
            </a:r>
            <a:r>
              <a:rPr lang="cs-CZ" sz="1800" dirty="0" smtClean="0"/>
              <a:t>daně</a:t>
            </a:r>
          </a:p>
          <a:p>
            <a:pPr lvl="1" algn="just">
              <a:spcBef>
                <a:spcPts val="0"/>
              </a:spcBef>
            </a:pPr>
            <a:r>
              <a:rPr lang="cs-CZ" sz="1800" dirty="0" smtClean="0"/>
              <a:t>předmět daně</a:t>
            </a:r>
          </a:p>
          <a:p>
            <a:pPr lvl="1" algn="just">
              <a:spcBef>
                <a:spcPts val="0"/>
              </a:spcBef>
            </a:pPr>
            <a:r>
              <a:rPr lang="cs-CZ" sz="1800" dirty="0" smtClean="0"/>
              <a:t>osvobození </a:t>
            </a:r>
            <a:r>
              <a:rPr lang="cs-CZ" sz="1800" dirty="0"/>
              <a:t>od </a:t>
            </a:r>
            <a:r>
              <a:rPr lang="cs-CZ" sz="1800" dirty="0" smtClean="0"/>
              <a:t>daně</a:t>
            </a:r>
          </a:p>
          <a:p>
            <a:pPr lvl="1" algn="just">
              <a:spcBef>
                <a:spcPts val="0"/>
              </a:spcBef>
            </a:pPr>
            <a:r>
              <a:rPr lang="cs-CZ" sz="1800" dirty="0" smtClean="0"/>
              <a:t>základ </a:t>
            </a:r>
            <a:r>
              <a:rPr lang="cs-CZ" sz="1800" dirty="0"/>
              <a:t>daně a položky snižující základ </a:t>
            </a:r>
            <a:r>
              <a:rPr lang="cs-CZ" sz="1800" dirty="0" smtClean="0"/>
              <a:t>daně</a:t>
            </a:r>
          </a:p>
          <a:p>
            <a:pPr lvl="1" algn="just">
              <a:spcBef>
                <a:spcPts val="0"/>
              </a:spcBef>
            </a:pPr>
            <a:r>
              <a:rPr lang="cs-CZ" sz="1800" dirty="0" smtClean="0"/>
              <a:t>sazba </a:t>
            </a:r>
            <a:r>
              <a:rPr lang="cs-CZ" sz="1800" dirty="0"/>
              <a:t>a výpočet </a:t>
            </a:r>
            <a:r>
              <a:rPr lang="cs-CZ" sz="1800" dirty="0" smtClean="0"/>
              <a:t>daně</a:t>
            </a:r>
          </a:p>
          <a:p>
            <a:pPr lvl="1" algn="just">
              <a:spcBef>
                <a:spcPts val="0"/>
              </a:spcBef>
            </a:pPr>
            <a:r>
              <a:rPr lang="cs-CZ" sz="1800" dirty="0" smtClean="0"/>
              <a:t>zdaňovací období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sz="900" dirty="0"/>
          </a:p>
          <a:p>
            <a:pPr algn="just">
              <a:spcBef>
                <a:spcPts val="0"/>
              </a:spcBef>
            </a:pPr>
            <a:r>
              <a:rPr lang="cs-CZ" sz="1800" dirty="0"/>
              <a:t>Sazba daně </a:t>
            </a:r>
            <a:r>
              <a:rPr lang="cs-CZ" sz="1800" dirty="0" smtClean="0"/>
              <a:t>je </a:t>
            </a:r>
            <a:r>
              <a:rPr lang="cs-CZ" sz="1800" dirty="0"/>
              <a:t>v současné době v ČR 19 % a zdaňovací období (základní) je kalendářní rok, ale podnik ho může změnit.</a:t>
            </a:r>
          </a:p>
        </p:txBody>
      </p:sp>
    </p:spTree>
    <p:extLst>
      <p:ext uri="{BB962C8B-B14F-4D97-AF65-F5344CB8AC3E}">
        <p14:creationId xmlns:p14="http://schemas.microsoft.com/office/powerpoint/2010/main" val="98633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Majetkové daně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988841"/>
            <a:ext cx="7772400" cy="4536504"/>
          </a:xfrm>
        </p:spPr>
        <p:txBody>
          <a:bodyPr/>
          <a:lstStyle/>
          <a:p>
            <a:r>
              <a:rPr lang="cs-CZ" sz="1800" b="1" dirty="0"/>
              <a:t>Majetkové daně</a:t>
            </a:r>
            <a:r>
              <a:rPr lang="cs-CZ" sz="1800" dirty="0"/>
              <a:t> </a:t>
            </a:r>
            <a:r>
              <a:rPr lang="cs-CZ" sz="1800" dirty="0" smtClean="0"/>
              <a:t>jsou </a:t>
            </a:r>
            <a:r>
              <a:rPr lang="cs-CZ" sz="1800" dirty="0"/>
              <a:t>v českém právu nejstaršími daněmi, neboť na rozdíl od jiných, které prošly na počátku 90. let </a:t>
            </a:r>
            <a:r>
              <a:rPr lang="cs-CZ" sz="1800" dirty="0" smtClean="0"/>
              <a:t>20. století bouřlivými </a:t>
            </a:r>
            <a:r>
              <a:rPr lang="cs-CZ" sz="1800" dirty="0"/>
              <a:t>změnami, tyto zůstaly z velké části </a:t>
            </a:r>
            <a:r>
              <a:rPr lang="cs-CZ" sz="1800" dirty="0" smtClean="0"/>
              <a:t>stejné.</a:t>
            </a:r>
          </a:p>
          <a:p>
            <a:r>
              <a:rPr lang="cs-CZ" sz="1800" dirty="0" smtClean="0"/>
              <a:t>Zásadnější </a:t>
            </a:r>
            <a:r>
              <a:rPr lang="cs-CZ" sz="1800" dirty="0"/>
              <a:t>změny nastaly od 1. 1. 2014, kdy byla zrušena tzv. </a:t>
            </a:r>
            <a:r>
              <a:rPr lang="cs-CZ" sz="1800" dirty="0" err="1"/>
              <a:t>trojdaň</a:t>
            </a:r>
            <a:r>
              <a:rPr lang="cs-CZ" sz="1800" dirty="0"/>
              <a:t> </a:t>
            </a:r>
            <a:r>
              <a:rPr lang="cs-CZ" sz="1800" dirty="0" smtClean="0"/>
              <a:t>(daň dědická, darovací a z převodu nemovitosti) </a:t>
            </a:r>
            <a:r>
              <a:rPr lang="cs-CZ" sz="1800" dirty="0"/>
              <a:t>a namísto ní byla zavedena </a:t>
            </a:r>
            <a:r>
              <a:rPr lang="cs-CZ" sz="1800" dirty="0" smtClean="0"/>
              <a:t>daň z nabytí nemovitých věcí (zrušena v roce 2020).</a:t>
            </a:r>
          </a:p>
          <a:p>
            <a:r>
              <a:rPr lang="cs-CZ" sz="1800" dirty="0" smtClean="0"/>
              <a:t>Jejich </a:t>
            </a:r>
            <a:r>
              <a:rPr lang="cs-CZ" sz="1800" dirty="0"/>
              <a:t>výnosy jsou pro stát malé, avšak </a:t>
            </a:r>
            <a:r>
              <a:rPr lang="cs-CZ" sz="1800" dirty="0" smtClean="0"/>
              <a:t>stálé.</a:t>
            </a:r>
          </a:p>
          <a:p>
            <a:pPr marL="0" indent="0">
              <a:buNone/>
            </a:pPr>
            <a:endParaRPr lang="cs-CZ" sz="900" dirty="0"/>
          </a:p>
          <a:p>
            <a:r>
              <a:rPr lang="cs-CZ" sz="1800" dirty="0"/>
              <a:t>Majetkové daně se </a:t>
            </a:r>
            <a:r>
              <a:rPr lang="cs-CZ" sz="1800" dirty="0" smtClean="0"/>
              <a:t>dnes dělí </a:t>
            </a:r>
            <a:r>
              <a:rPr lang="cs-CZ" sz="1800" dirty="0"/>
              <a:t>do </a:t>
            </a:r>
            <a:r>
              <a:rPr lang="cs-CZ" sz="1800" dirty="0" smtClean="0"/>
              <a:t>dvou </a:t>
            </a:r>
            <a:r>
              <a:rPr lang="cs-CZ" sz="1800" dirty="0"/>
              <a:t>kategorií: </a:t>
            </a:r>
          </a:p>
          <a:p>
            <a:pPr lvl="1"/>
            <a:r>
              <a:rPr lang="cs-CZ" sz="1800" b="1" dirty="0" smtClean="0"/>
              <a:t>daň z </a:t>
            </a:r>
            <a:r>
              <a:rPr lang="cs-CZ" sz="1800" b="1" dirty="0"/>
              <a:t>nemovitých věcí </a:t>
            </a:r>
            <a:r>
              <a:rPr lang="cs-CZ" sz="1800" dirty="0" smtClean="0"/>
              <a:t>(do </a:t>
            </a:r>
            <a:r>
              <a:rPr lang="cs-CZ" sz="1800" dirty="0"/>
              <a:t>roku 2014 daň z nemovitostí):</a:t>
            </a:r>
          </a:p>
          <a:p>
            <a:pPr lvl="2"/>
            <a:r>
              <a:rPr lang="cs-CZ" sz="1800" dirty="0"/>
              <a:t>daň z pozemků</a:t>
            </a:r>
          </a:p>
          <a:p>
            <a:pPr lvl="2"/>
            <a:r>
              <a:rPr lang="cs-CZ" sz="1800" dirty="0"/>
              <a:t>daň ze staveb a jednotek</a:t>
            </a:r>
          </a:p>
          <a:p>
            <a:pPr lvl="1"/>
            <a:r>
              <a:rPr lang="cs-CZ" sz="1800" b="1" dirty="0" smtClean="0"/>
              <a:t>daň silniční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30286911"/>
      </p:ext>
    </p:extLst>
  </p:cSld>
  <p:clrMapOvr>
    <a:masterClrMapping/>
  </p:clrMapOvr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1446</Words>
  <Application>Microsoft Office PowerPoint</Application>
  <PresentationFormat>Předvádění na obrazovce (4:3)</PresentationFormat>
  <Paragraphs>169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Směsice</vt:lpstr>
      <vt:lpstr>Daňová soustava ČR</vt:lpstr>
      <vt:lpstr>Daňová soustava ČR</vt:lpstr>
      <vt:lpstr>Daňová soustava ČR</vt:lpstr>
      <vt:lpstr>Druhy daní</vt:lpstr>
      <vt:lpstr>Druhy daní</vt:lpstr>
      <vt:lpstr>Daň z příjmů</vt:lpstr>
      <vt:lpstr>Daň z příjmů</vt:lpstr>
      <vt:lpstr>Daň z příjmů</vt:lpstr>
      <vt:lpstr>Majetkové daně</vt:lpstr>
      <vt:lpstr>Daň z nemovitých věcí</vt:lpstr>
      <vt:lpstr>Daň silniční</vt:lpstr>
      <vt:lpstr>Nepřímé daně</vt:lpstr>
      <vt:lpstr>Nepřímé daně</vt:lpstr>
      <vt:lpstr>Daň z přidané hodnoty</vt:lpstr>
      <vt:lpstr>Daň z přidané hodnoty</vt:lpstr>
      <vt:lpstr>Spotřební daň</vt:lpstr>
      <vt:lpstr>Spotřební daň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organizace podniku</dc:title>
  <dc:creator>Uzivatel</dc:creator>
  <cp:lastModifiedBy>Suchanek Petr</cp:lastModifiedBy>
  <cp:revision>217</cp:revision>
  <dcterms:created xsi:type="dcterms:W3CDTF">2020-11-01T14:42:00Z</dcterms:created>
  <dcterms:modified xsi:type="dcterms:W3CDTF">2020-11-20T13:54:10Z</dcterms:modified>
</cp:coreProperties>
</file>